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60" r:id="rId4"/>
    <p:sldId id="259" r:id="rId5"/>
    <p:sldId id="271" r:id="rId6"/>
    <p:sldId id="261" r:id="rId7"/>
    <p:sldId id="262" r:id="rId8"/>
    <p:sldId id="263" r:id="rId9"/>
    <p:sldId id="264" r:id="rId10"/>
    <p:sldId id="258" r:id="rId11"/>
    <p:sldId id="273" r:id="rId12"/>
    <p:sldId id="265" r:id="rId13"/>
    <p:sldId id="266" r:id="rId14"/>
    <p:sldId id="267" r:id="rId15"/>
    <p:sldId id="268" r:id="rId16"/>
    <p:sldId id="269" r:id="rId17"/>
    <p:sldId id="27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3A656A-5E60-463E-B62F-BAE7F597A39A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54A2BD8-2E52-4F1E-AC72-CF3A37637C54}">
      <dgm:prSet phldrT="[Text]" custT="1"/>
      <dgm:spPr/>
      <dgm:t>
        <a:bodyPr/>
        <a:lstStyle/>
        <a:p>
          <a:r>
            <a:rPr lang="bs-Latn-BA" sz="2400" dirty="0" smtClean="0"/>
            <a:t>Step 1: Solve </a:t>
          </a:r>
          <a:r>
            <a:rPr lang="bs-Latn-BA" sz="2400" dirty="0" smtClean="0">
              <a:solidFill>
                <a:srgbClr val="FFFF00"/>
              </a:solidFill>
            </a:rPr>
            <a:t>NLP model (M1) </a:t>
          </a:r>
          <a:r>
            <a:rPr lang="bs-Latn-BA" sz="2400" dirty="0" smtClean="0"/>
            <a:t>of non-integrated MEES</a:t>
          </a:r>
          <a:endParaRPr lang="en-GB" sz="2400" dirty="0"/>
        </a:p>
      </dgm:t>
    </dgm:pt>
    <dgm:pt modelId="{3A57F75D-E003-4A4B-8239-C58C250B6620}" type="parTrans" cxnId="{400FFA62-E2B4-4977-B000-60DC200506B8}">
      <dgm:prSet/>
      <dgm:spPr/>
      <dgm:t>
        <a:bodyPr/>
        <a:lstStyle/>
        <a:p>
          <a:endParaRPr lang="en-GB"/>
        </a:p>
      </dgm:t>
    </dgm:pt>
    <dgm:pt modelId="{A2B1D6EA-F5C1-462E-B4D9-6D1F3DCB40CC}" type="sibTrans" cxnId="{400FFA62-E2B4-4977-B000-60DC200506B8}">
      <dgm:prSet/>
      <dgm:spPr/>
      <dgm:t>
        <a:bodyPr/>
        <a:lstStyle/>
        <a:p>
          <a:endParaRPr lang="en-GB"/>
        </a:p>
      </dgm:t>
    </dgm:pt>
    <dgm:pt modelId="{017E811B-6BDD-4B12-8952-920F32D55E50}">
      <dgm:prSet phldrT="[Text]" custT="1"/>
      <dgm:spPr/>
      <dgm:t>
        <a:bodyPr/>
        <a:lstStyle/>
        <a:p>
          <a:r>
            <a:rPr lang="bs-Latn-BA" sz="2400" dirty="0" smtClean="0"/>
            <a:t>NLP solver: BARON</a:t>
          </a:r>
          <a:endParaRPr lang="en-GB" sz="2400" dirty="0"/>
        </a:p>
      </dgm:t>
    </dgm:pt>
    <dgm:pt modelId="{EEF06B17-4F28-44A7-AE88-A7F8B03CB0CD}" type="parTrans" cxnId="{C099189A-BF1E-4C20-9285-DE5F90D4376F}">
      <dgm:prSet/>
      <dgm:spPr/>
      <dgm:t>
        <a:bodyPr/>
        <a:lstStyle/>
        <a:p>
          <a:endParaRPr lang="en-GB"/>
        </a:p>
      </dgm:t>
    </dgm:pt>
    <dgm:pt modelId="{B2D891DC-5B92-452C-961A-D9979C2CECF2}" type="sibTrans" cxnId="{C099189A-BF1E-4C20-9285-DE5F90D4376F}">
      <dgm:prSet/>
      <dgm:spPr/>
      <dgm:t>
        <a:bodyPr/>
        <a:lstStyle/>
        <a:p>
          <a:endParaRPr lang="en-GB"/>
        </a:p>
      </dgm:t>
    </dgm:pt>
    <dgm:pt modelId="{44C38832-C3D3-4C31-B7D3-3D6BECCA8971}">
      <dgm:prSet phldrT="[Text]" custT="1"/>
      <dgm:spPr/>
      <dgm:t>
        <a:bodyPr/>
        <a:lstStyle/>
        <a:p>
          <a:r>
            <a:rPr lang="bs-Latn-BA" sz="2400" dirty="0" smtClean="0"/>
            <a:t>Step 2: Solve </a:t>
          </a:r>
          <a:r>
            <a:rPr lang="bs-Latn-BA" sz="2400" dirty="0" smtClean="0">
              <a:solidFill>
                <a:srgbClr val="FFFF00"/>
              </a:solidFill>
            </a:rPr>
            <a:t>MINLP model (M1+M2) </a:t>
          </a:r>
          <a:r>
            <a:rPr lang="bs-Latn-BA" sz="2400" dirty="0" smtClean="0"/>
            <a:t>of combined MEES-HEN networks</a:t>
          </a:r>
        </a:p>
      </dgm:t>
    </dgm:pt>
    <dgm:pt modelId="{5300F92B-2581-47DA-932C-ED8D3B545ABF}" type="parTrans" cxnId="{0E9C6E04-10C5-4B13-A5A9-AB3ECCCE7166}">
      <dgm:prSet/>
      <dgm:spPr/>
      <dgm:t>
        <a:bodyPr/>
        <a:lstStyle/>
        <a:p>
          <a:endParaRPr lang="en-GB"/>
        </a:p>
      </dgm:t>
    </dgm:pt>
    <dgm:pt modelId="{9F06FB9B-988F-47BD-B934-313CE2B60721}" type="sibTrans" cxnId="{0E9C6E04-10C5-4B13-A5A9-AB3ECCCE7166}">
      <dgm:prSet/>
      <dgm:spPr/>
      <dgm:t>
        <a:bodyPr/>
        <a:lstStyle/>
        <a:p>
          <a:endParaRPr lang="en-GB"/>
        </a:p>
      </dgm:t>
    </dgm:pt>
    <dgm:pt modelId="{140B51CB-5286-4A75-93FE-011E2AE08E47}">
      <dgm:prSet phldrT="[Text]" custT="1"/>
      <dgm:spPr/>
      <dgm:t>
        <a:bodyPr/>
        <a:lstStyle/>
        <a:p>
          <a:r>
            <a:rPr lang="bs-Latn-BA" sz="2400" dirty="0" smtClean="0"/>
            <a:t>MINLP solver: SBB</a:t>
          </a:r>
          <a:endParaRPr lang="en-GB" sz="2400" dirty="0"/>
        </a:p>
      </dgm:t>
    </dgm:pt>
    <dgm:pt modelId="{4650555D-1DA5-4189-B8E7-748EDC580C8E}" type="parTrans" cxnId="{F5633B5F-E8E2-4B62-B3ED-71DDA7434320}">
      <dgm:prSet/>
      <dgm:spPr/>
      <dgm:t>
        <a:bodyPr/>
        <a:lstStyle/>
        <a:p>
          <a:endParaRPr lang="en-GB"/>
        </a:p>
      </dgm:t>
    </dgm:pt>
    <dgm:pt modelId="{839C2D52-6CCC-491F-93B1-234634A949B2}" type="sibTrans" cxnId="{F5633B5F-E8E2-4B62-B3ED-71DDA7434320}">
      <dgm:prSet/>
      <dgm:spPr/>
      <dgm:t>
        <a:bodyPr/>
        <a:lstStyle/>
        <a:p>
          <a:endParaRPr lang="en-GB"/>
        </a:p>
      </dgm:t>
    </dgm:pt>
    <dgm:pt modelId="{565C20B4-8284-47B2-806E-B7628AB75880}" type="pres">
      <dgm:prSet presAssocID="{0D3A656A-5E60-463E-B62F-BAE7F597A39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3B71972-2414-4288-AC98-2F40ACBB5264}" type="pres">
      <dgm:prSet presAssocID="{44C38832-C3D3-4C31-B7D3-3D6BECCA8971}" presName="boxAndChildren" presStyleCnt="0"/>
      <dgm:spPr/>
    </dgm:pt>
    <dgm:pt modelId="{4A02CDC3-34FA-497F-8C54-2D3BBFA887F5}" type="pres">
      <dgm:prSet presAssocID="{44C38832-C3D3-4C31-B7D3-3D6BECCA8971}" presName="parentTextBox" presStyleLbl="node1" presStyleIdx="0" presStyleCnt="2"/>
      <dgm:spPr/>
      <dgm:t>
        <a:bodyPr/>
        <a:lstStyle/>
        <a:p>
          <a:endParaRPr lang="en-GB"/>
        </a:p>
      </dgm:t>
    </dgm:pt>
    <dgm:pt modelId="{E16DD7BC-448A-4D2D-8B18-B2EB1C76964D}" type="pres">
      <dgm:prSet presAssocID="{44C38832-C3D3-4C31-B7D3-3D6BECCA8971}" presName="entireBox" presStyleLbl="node1" presStyleIdx="0" presStyleCnt="2" custLinFactNeighborX="-295"/>
      <dgm:spPr/>
      <dgm:t>
        <a:bodyPr/>
        <a:lstStyle/>
        <a:p>
          <a:endParaRPr lang="en-GB"/>
        </a:p>
      </dgm:t>
    </dgm:pt>
    <dgm:pt modelId="{34E36BEE-9A2E-4B68-B219-97D2C2D7EEA4}" type="pres">
      <dgm:prSet presAssocID="{44C38832-C3D3-4C31-B7D3-3D6BECCA8971}" presName="descendantBox" presStyleCnt="0"/>
      <dgm:spPr/>
    </dgm:pt>
    <dgm:pt modelId="{CAC71DE6-2D49-48D7-8CEB-51623D7BBBFF}" type="pres">
      <dgm:prSet presAssocID="{140B51CB-5286-4A75-93FE-011E2AE08E47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61D0E7-2BA3-4B97-A989-BC9EC1851D72}" type="pres">
      <dgm:prSet presAssocID="{A2B1D6EA-F5C1-462E-B4D9-6D1F3DCB40CC}" presName="sp" presStyleCnt="0"/>
      <dgm:spPr/>
    </dgm:pt>
    <dgm:pt modelId="{DBB2FB20-B137-43CF-8822-85068164C1F1}" type="pres">
      <dgm:prSet presAssocID="{954A2BD8-2E52-4F1E-AC72-CF3A37637C54}" presName="arrowAndChildren" presStyleCnt="0"/>
      <dgm:spPr/>
    </dgm:pt>
    <dgm:pt modelId="{06AB1250-035E-4020-862F-7A01AC37D8D9}" type="pres">
      <dgm:prSet presAssocID="{954A2BD8-2E52-4F1E-AC72-CF3A37637C54}" presName="parentTextArrow" presStyleLbl="node1" presStyleIdx="0" presStyleCnt="2"/>
      <dgm:spPr/>
      <dgm:t>
        <a:bodyPr/>
        <a:lstStyle/>
        <a:p>
          <a:endParaRPr lang="en-GB"/>
        </a:p>
      </dgm:t>
    </dgm:pt>
    <dgm:pt modelId="{1D8CF32E-A70D-432F-8D5F-33ABF4586E85}" type="pres">
      <dgm:prSet presAssocID="{954A2BD8-2E52-4F1E-AC72-CF3A37637C54}" presName="arrow" presStyleLbl="node1" presStyleIdx="1" presStyleCnt="2"/>
      <dgm:spPr/>
      <dgm:t>
        <a:bodyPr/>
        <a:lstStyle/>
        <a:p>
          <a:endParaRPr lang="en-GB"/>
        </a:p>
      </dgm:t>
    </dgm:pt>
    <dgm:pt modelId="{5A058038-1EF2-498E-B5EF-D6F7271A1B65}" type="pres">
      <dgm:prSet presAssocID="{954A2BD8-2E52-4F1E-AC72-CF3A37637C54}" presName="descendantArrow" presStyleCnt="0"/>
      <dgm:spPr/>
    </dgm:pt>
    <dgm:pt modelId="{4E9241C5-D679-45FD-8031-4F0587FDC4F4}" type="pres">
      <dgm:prSet presAssocID="{017E811B-6BDD-4B12-8952-920F32D55E50}" presName="childTextArrow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2051622-DD89-4ABA-AEE6-E09BFAE2CED5}" type="presOf" srcId="{954A2BD8-2E52-4F1E-AC72-CF3A37637C54}" destId="{1D8CF32E-A70D-432F-8D5F-33ABF4586E85}" srcOrd="1" destOrd="0" presId="urn:microsoft.com/office/officeart/2005/8/layout/process4"/>
    <dgm:cxn modelId="{F5633B5F-E8E2-4B62-B3ED-71DDA7434320}" srcId="{44C38832-C3D3-4C31-B7D3-3D6BECCA8971}" destId="{140B51CB-5286-4A75-93FE-011E2AE08E47}" srcOrd="0" destOrd="0" parTransId="{4650555D-1DA5-4189-B8E7-748EDC580C8E}" sibTransId="{839C2D52-6CCC-491F-93B1-234634A949B2}"/>
    <dgm:cxn modelId="{400FFA62-E2B4-4977-B000-60DC200506B8}" srcId="{0D3A656A-5E60-463E-B62F-BAE7F597A39A}" destId="{954A2BD8-2E52-4F1E-AC72-CF3A37637C54}" srcOrd="0" destOrd="0" parTransId="{3A57F75D-E003-4A4B-8239-C58C250B6620}" sibTransId="{A2B1D6EA-F5C1-462E-B4D9-6D1F3DCB40CC}"/>
    <dgm:cxn modelId="{13744387-C5A1-4020-8E4F-BECAFD3773DE}" type="presOf" srcId="{44C38832-C3D3-4C31-B7D3-3D6BECCA8971}" destId="{4A02CDC3-34FA-497F-8C54-2D3BBFA887F5}" srcOrd="0" destOrd="0" presId="urn:microsoft.com/office/officeart/2005/8/layout/process4"/>
    <dgm:cxn modelId="{B3D3BBCA-253D-4D53-9B72-C087F0F23D8D}" type="presOf" srcId="{954A2BD8-2E52-4F1E-AC72-CF3A37637C54}" destId="{06AB1250-035E-4020-862F-7A01AC37D8D9}" srcOrd="0" destOrd="0" presId="urn:microsoft.com/office/officeart/2005/8/layout/process4"/>
    <dgm:cxn modelId="{4800C5D8-7070-4704-8360-ED50DA312A97}" type="presOf" srcId="{017E811B-6BDD-4B12-8952-920F32D55E50}" destId="{4E9241C5-D679-45FD-8031-4F0587FDC4F4}" srcOrd="0" destOrd="0" presId="urn:microsoft.com/office/officeart/2005/8/layout/process4"/>
    <dgm:cxn modelId="{F5E78756-4AF1-4E2E-9AC5-6AFEDD346415}" type="presOf" srcId="{44C38832-C3D3-4C31-B7D3-3D6BECCA8971}" destId="{E16DD7BC-448A-4D2D-8B18-B2EB1C76964D}" srcOrd="1" destOrd="0" presId="urn:microsoft.com/office/officeart/2005/8/layout/process4"/>
    <dgm:cxn modelId="{9E666714-9822-4C3F-851F-F824C7EED878}" type="presOf" srcId="{140B51CB-5286-4A75-93FE-011E2AE08E47}" destId="{CAC71DE6-2D49-48D7-8CEB-51623D7BBBFF}" srcOrd="0" destOrd="0" presId="urn:microsoft.com/office/officeart/2005/8/layout/process4"/>
    <dgm:cxn modelId="{0E9C6E04-10C5-4B13-A5A9-AB3ECCCE7166}" srcId="{0D3A656A-5E60-463E-B62F-BAE7F597A39A}" destId="{44C38832-C3D3-4C31-B7D3-3D6BECCA8971}" srcOrd="1" destOrd="0" parTransId="{5300F92B-2581-47DA-932C-ED8D3B545ABF}" sibTransId="{9F06FB9B-988F-47BD-B934-313CE2B60721}"/>
    <dgm:cxn modelId="{C099189A-BF1E-4C20-9285-DE5F90D4376F}" srcId="{954A2BD8-2E52-4F1E-AC72-CF3A37637C54}" destId="{017E811B-6BDD-4B12-8952-920F32D55E50}" srcOrd="0" destOrd="0" parTransId="{EEF06B17-4F28-44A7-AE88-A7F8B03CB0CD}" sibTransId="{B2D891DC-5B92-452C-961A-D9979C2CECF2}"/>
    <dgm:cxn modelId="{584E942A-FC40-4ED6-AF4F-AD240A16F437}" type="presOf" srcId="{0D3A656A-5E60-463E-B62F-BAE7F597A39A}" destId="{565C20B4-8284-47B2-806E-B7628AB75880}" srcOrd="0" destOrd="0" presId="urn:microsoft.com/office/officeart/2005/8/layout/process4"/>
    <dgm:cxn modelId="{194C4391-7262-49B1-990F-22F65C9A2DC5}" type="presParOf" srcId="{565C20B4-8284-47B2-806E-B7628AB75880}" destId="{A3B71972-2414-4288-AC98-2F40ACBB5264}" srcOrd="0" destOrd="0" presId="urn:microsoft.com/office/officeart/2005/8/layout/process4"/>
    <dgm:cxn modelId="{FF7B3634-BEC3-45B9-B899-C06203B9F20F}" type="presParOf" srcId="{A3B71972-2414-4288-AC98-2F40ACBB5264}" destId="{4A02CDC3-34FA-497F-8C54-2D3BBFA887F5}" srcOrd="0" destOrd="0" presId="urn:microsoft.com/office/officeart/2005/8/layout/process4"/>
    <dgm:cxn modelId="{65BB0FF4-1B50-4FD8-8834-F5DEB90B219B}" type="presParOf" srcId="{A3B71972-2414-4288-AC98-2F40ACBB5264}" destId="{E16DD7BC-448A-4D2D-8B18-B2EB1C76964D}" srcOrd="1" destOrd="0" presId="urn:microsoft.com/office/officeart/2005/8/layout/process4"/>
    <dgm:cxn modelId="{8864CD24-4A43-414C-A9A2-2BE4B0165EBD}" type="presParOf" srcId="{A3B71972-2414-4288-AC98-2F40ACBB5264}" destId="{34E36BEE-9A2E-4B68-B219-97D2C2D7EEA4}" srcOrd="2" destOrd="0" presId="urn:microsoft.com/office/officeart/2005/8/layout/process4"/>
    <dgm:cxn modelId="{F93A7866-25C2-4E38-B1D0-CDF82ACD89D1}" type="presParOf" srcId="{34E36BEE-9A2E-4B68-B219-97D2C2D7EEA4}" destId="{CAC71DE6-2D49-48D7-8CEB-51623D7BBBFF}" srcOrd="0" destOrd="0" presId="urn:microsoft.com/office/officeart/2005/8/layout/process4"/>
    <dgm:cxn modelId="{10DCBAFD-966C-442A-98A8-BF185592576D}" type="presParOf" srcId="{565C20B4-8284-47B2-806E-B7628AB75880}" destId="{4961D0E7-2BA3-4B97-A989-BC9EC1851D72}" srcOrd="1" destOrd="0" presId="urn:microsoft.com/office/officeart/2005/8/layout/process4"/>
    <dgm:cxn modelId="{8F726099-F033-4703-900D-F0ED45351DD4}" type="presParOf" srcId="{565C20B4-8284-47B2-806E-B7628AB75880}" destId="{DBB2FB20-B137-43CF-8822-85068164C1F1}" srcOrd="2" destOrd="0" presId="urn:microsoft.com/office/officeart/2005/8/layout/process4"/>
    <dgm:cxn modelId="{E058AF60-7F66-4D79-8835-69D83E6D6464}" type="presParOf" srcId="{DBB2FB20-B137-43CF-8822-85068164C1F1}" destId="{06AB1250-035E-4020-862F-7A01AC37D8D9}" srcOrd="0" destOrd="0" presId="urn:microsoft.com/office/officeart/2005/8/layout/process4"/>
    <dgm:cxn modelId="{5C2D73DD-E2F5-4AD1-A73C-3C87ABE54E78}" type="presParOf" srcId="{DBB2FB20-B137-43CF-8822-85068164C1F1}" destId="{1D8CF32E-A70D-432F-8D5F-33ABF4586E85}" srcOrd="1" destOrd="0" presId="urn:microsoft.com/office/officeart/2005/8/layout/process4"/>
    <dgm:cxn modelId="{D3CD2D9B-5ECF-463B-8C68-A05A5E3558FB}" type="presParOf" srcId="{DBB2FB20-B137-43CF-8822-85068164C1F1}" destId="{5A058038-1EF2-498E-B5EF-D6F7271A1B65}" srcOrd="2" destOrd="0" presId="urn:microsoft.com/office/officeart/2005/8/layout/process4"/>
    <dgm:cxn modelId="{67441AA6-66AF-437D-951C-955218396AF7}" type="presParOf" srcId="{5A058038-1EF2-498E-B5EF-D6F7271A1B65}" destId="{4E9241C5-D679-45FD-8031-4F0587FDC4F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6DD7BC-448A-4D2D-8B18-B2EB1C76964D}">
      <dsp:nvSpPr>
        <dsp:cNvPr id="0" name=""/>
        <dsp:cNvSpPr/>
      </dsp:nvSpPr>
      <dsp:spPr>
        <a:xfrm>
          <a:off x="0" y="2548227"/>
          <a:ext cx="7665156" cy="16719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2400" kern="1200" dirty="0" smtClean="0"/>
            <a:t>Step 2: Solve </a:t>
          </a:r>
          <a:r>
            <a:rPr lang="bs-Latn-BA" sz="2400" kern="1200" dirty="0" smtClean="0">
              <a:solidFill>
                <a:srgbClr val="FFFF00"/>
              </a:solidFill>
            </a:rPr>
            <a:t>MINLP model (M1+M2) </a:t>
          </a:r>
          <a:r>
            <a:rPr lang="bs-Latn-BA" sz="2400" kern="1200" dirty="0" smtClean="0"/>
            <a:t>of combined MEES-HEN networks</a:t>
          </a:r>
        </a:p>
      </dsp:txBody>
      <dsp:txXfrm>
        <a:off x="0" y="2548227"/>
        <a:ext cx="7665156" cy="902833"/>
      </dsp:txXfrm>
    </dsp:sp>
    <dsp:sp modelId="{CAC71DE6-2D49-48D7-8CEB-51623D7BBBFF}">
      <dsp:nvSpPr>
        <dsp:cNvPr id="0" name=""/>
        <dsp:cNvSpPr/>
      </dsp:nvSpPr>
      <dsp:spPr>
        <a:xfrm>
          <a:off x="0" y="3417622"/>
          <a:ext cx="7665156" cy="7690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2400" kern="1200" dirty="0" smtClean="0"/>
            <a:t>MINLP solver: SBB</a:t>
          </a:r>
          <a:endParaRPr lang="en-GB" sz="2400" kern="1200" dirty="0"/>
        </a:p>
      </dsp:txBody>
      <dsp:txXfrm>
        <a:off x="0" y="3417622"/>
        <a:ext cx="7665156" cy="769080"/>
      </dsp:txXfrm>
    </dsp:sp>
    <dsp:sp modelId="{1D8CF32E-A70D-432F-8D5F-33ABF4586E85}">
      <dsp:nvSpPr>
        <dsp:cNvPr id="0" name=""/>
        <dsp:cNvSpPr/>
      </dsp:nvSpPr>
      <dsp:spPr>
        <a:xfrm rot="10800000">
          <a:off x="0" y="1903"/>
          <a:ext cx="7665156" cy="257140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2400" kern="1200" dirty="0" smtClean="0"/>
            <a:t>Step 1: Solve </a:t>
          </a:r>
          <a:r>
            <a:rPr lang="bs-Latn-BA" sz="2400" kern="1200" dirty="0" smtClean="0">
              <a:solidFill>
                <a:srgbClr val="FFFF00"/>
              </a:solidFill>
            </a:rPr>
            <a:t>NLP model (M1) </a:t>
          </a:r>
          <a:r>
            <a:rPr lang="bs-Latn-BA" sz="2400" kern="1200" dirty="0" smtClean="0"/>
            <a:t>of non-integrated MEES</a:t>
          </a:r>
          <a:endParaRPr lang="en-GB" sz="2400" kern="1200" dirty="0"/>
        </a:p>
      </dsp:txBody>
      <dsp:txXfrm rot="-10800000">
        <a:off x="0" y="1903"/>
        <a:ext cx="7665156" cy="902562"/>
      </dsp:txXfrm>
    </dsp:sp>
    <dsp:sp modelId="{4E9241C5-D679-45FD-8031-4F0587FDC4F4}">
      <dsp:nvSpPr>
        <dsp:cNvPr id="0" name=""/>
        <dsp:cNvSpPr/>
      </dsp:nvSpPr>
      <dsp:spPr>
        <a:xfrm>
          <a:off x="0" y="904466"/>
          <a:ext cx="7665156" cy="7688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2400" kern="1200" dirty="0" smtClean="0"/>
            <a:t>NLP solver: BARON</a:t>
          </a:r>
          <a:endParaRPr lang="en-GB" sz="2400" kern="1200" dirty="0"/>
        </a:p>
      </dsp:txBody>
      <dsp:txXfrm>
        <a:off x="0" y="904466"/>
        <a:ext cx="7665156" cy="7688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BC53B4-8988-4C9E-A874-E8A9A1E4CCF2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A8854A-9B8B-4213-8156-84D9D4D70A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378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A8854A-9B8B-4213-8156-84D9D4D70A5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174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19576-D04E-4600-A962-8CB9AE2D2818}" type="datetime1">
              <a:rPr lang="en-GB" smtClean="0"/>
              <a:t>30/08/2017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95CB499-02BD-411B-A8E9-DA1279782A5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2562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14F0-EE72-4248-8DEA-7E62635ABFE6}" type="datetime1">
              <a:rPr lang="en-GB" smtClean="0"/>
              <a:t>30/08/2017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9931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21C04-4904-49D0-8A8E-9897B342B151}" type="datetime1">
              <a:rPr lang="en-GB" smtClean="0"/>
              <a:t>30/08/2017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8283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531DD-5F56-469D-8097-A4201D8D68DF}" type="datetime1">
              <a:rPr lang="en-GB" smtClean="0"/>
              <a:t>30/08/2017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8584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A3FF0B2B-047E-44B4-8C45-0BDAAE0BA130}" type="datetime1">
              <a:rPr lang="en-GB" smtClean="0"/>
              <a:t>30/08/2017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95CB499-02BD-411B-A8E9-DA1279782A5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165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0514D-F8B6-4328-9ABF-9295F94CE74A}" type="datetime1">
              <a:rPr lang="en-GB" smtClean="0"/>
              <a:t>30/08/2017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8881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83F5-5C5B-4FC4-A284-88F380AF5659}" type="datetime1">
              <a:rPr lang="en-GB" smtClean="0"/>
              <a:t>30/08/2017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6458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FA899-6930-4912-95F5-42DA3F27F96F}" type="datetime1">
              <a:rPr lang="en-GB" smtClean="0"/>
              <a:t>30/08/2017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3515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612BF-3381-48A4-8218-F0EFA8944616}" type="datetime1">
              <a:rPr lang="en-GB" smtClean="0"/>
              <a:t>30/08/2017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1269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41154-BD3E-4F59-94F3-8948B9D7CDF9}" type="datetime1">
              <a:rPr lang="en-GB" smtClean="0"/>
              <a:t>30/08/2017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7726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5BAF-2F61-44D3-8A82-EC5505A9639C}" type="datetime1">
              <a:rPr lang="en-GB" smtClean="0"/>
              <a:t>30/08/2017</a:t>
            </a:fld>
            <a:endParaRPr lang="en-GB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2769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4" Type="http://schemas.microsoft.com/office/2007/relationships/hdphoto" Target="../media/hdphoto1.wdp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3CEF58A-6D2E-4274-8A61-CE0C8241F6BB}" type="datetime1">
              <a:rPr lang="en-GB" smtClean="0"/>
              <a:t>30/08/2017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95CB499-02BD-411B-A8E9-DA1279782A5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7799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4.png"/><Relationship Id="rId12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Relationship Id="rId3" Type="http://schemas.openxmlformats.org/officeDocument/2006/relationships/image" Target="../media/image16.png"/><Relationship Id="rId4" Type="http://schemas.openxmlformats.org/officeDocument/2006/relationships/image" Target="../media/image17.jpe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9" Type="http://schemas.openxmlformats.org/officeDocument/2006/relationships/image" Target="../media/image22.jpg"/><Relationship Id="rId10" Type="http://schemas.openxmlformats.org/officeDocument/2006/relationships/image" Target="../media/image2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400" dirty="0"/>
              <a:t>Simultaneous </a:t>
            </a:r>
            <a:r>
              <a:rPr lang="en-GB" sz="4400" dirty="0" err="1" smtClean="0"/>
              <a:t>Optimi</a:t>
            </a:r>
            <a:r>
              <a:rPr lang="bs-Latn-BA" sz="4400" dirty="0" smtClean="0"/>
              <a:t>S</a:t>
            </a:r>
            <a:r>
              <a:rPr lang="en-GB" sz="4400" dirty="0" err="1" smtClean="0"/>
              <a:t>ation</a:t>
            </a:r>
            <a:r>
              <a:rPr lang="en-GB" sz="4400" dirty="0" smtClean="0"/>
              <a:t> </a:t>
            </a:r>
            <a:r>
              <a:rPr lang="en-GB" sz="4400" dirty="0"/>
              <a:t>of Multiple-Effect Evaporation Systems and Heat Exchanger </a:t>
            </a:r>
            <a:r>
              <a:rPr lang="en-GB" sz="4400" dirty="0" smtClean="0"/>
              <a:t>Network</a:t>
            </a:r>
            <a:endParaRPr lang="en-GB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1559" y="4441331"/>
            <a:ext cx="8814929" cy="747325"/>
          </a:xfrm>
        </p:spPr>
        <p:txBody>
          <a:bodyPr>
            <a:normAutofit/>
          </a:bodyPr>
          <a:lstStyle/>
          <a:p>
            <a:r>
              <a:rPr lang="en-GB" sz="2000" dirty="0"/>
              <a:t>Elvis Ahmetović</a:t>
            </a:r>
            <a:r>
              <a:rPr lang="en-GB" sz="2000" baseline="30000" dirty="0"/>
              <a:t>a,*</a:t>
            </a:r>
            <a:r>
              <a:rPr lang="en-GB" sz="2000" dirty="0"/>
              <a:t>, Midhat Suljkanović</a:t>
            </a:r>
            <a:r>
              <a:rPr lang="en-GB" sz="2000" baseline="30000" dirty="0"/>
              <a:t>a</a:t>
            </a:r>
            <a:r>
              <a:rPr lang="en-GB" sz="2000" dirty="0"/>
              <a:t>, Zdravko Kravanja</a:t>
            </a:r>
            <a:r>
              <a:rPr lang="en-GB" sz="2000" baseline="30000" dirty="0"/>
              <a:t>b</a:t>
            </a:r>
            <a:r>
              <a:rPr lang="en-GB" sz="2000" dirty="0"/>
              <a:t>, François Maréchal</a:t>
            </a:r>
            <a:r>
              <a:rPr lang="en-GB" sz="2000" baseline="30000" dirty="0"/>
              <a:t>c</a:t>
            </a:r>
            <a:r>
              <a:rPr lang="en-GB" sz="2000" dirty="0"/>
              <a:t>, </a:t>
            </a:r>
            <a:r>
              <a:rPr lang="en-GB" sz="2000" u="sng" dirty="0"/>
              <a:t>Nidret </a:t>
            </a:r>
            <a:r>
              <a:rPr lang="en-GB" sz="2000" u="sng" dirty="0" smtClean="0"/>
              <a:t>Ibrić</a:t>
            </a:r>
            <a:r>
              <a:rPr lang="en-GB" sz="2000" baseline="30000" dirty="0" smtClean="0"/>
              <a:t>a</a:t>
            </a:r>
            <a:r>
              <a:rPr lang="en-GB" sz="2000" dirty="0"/>
              <a:t>, Maziar Kermani</a:t>
            </a:r>
            <a:r>
              <a:rPr lang="en-GB" sz="2000" baseline="30000" dirty="0"/>
              <a:t>c</a:t>
            </a:r>
            <a:r>
              <a:rPr lang="en-GB" sz="2000" dirty="0"/>
              <a:t>, Miloš Bogataj</a:t>
            </a:r>
            <a:r>
              <a:rPr lang="en-GB" sz="2000" baseline="30000" dirty="0"/>
              <a:t>b</a:t>
            </a:r>
            <a:r>
              <a:rPr lang="en-GB" sz="2000" dirty="0"/>
              <a:t>, Lidija </a:t>
            </a:r>
            <a:r>
              <a:rPr lang="en-GB" sz="2000" dirty="0" smtClean="0"/>
              <a:t>Čuček</a:t>
            </a:r>
            <a:r>
              <a:rPr lang="en-GB" sz="2000" baseline="30000" dirty="0" smtClean="0"/>
              <a:t>b</a:t>
            </a:r>
            <a:endParaRPr lang="bs-Latn-BA" sz="2000" baseline="30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00" y="167226"/>
            <a:ext cx="917893" cy="936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788" y="176752"/>
            <a:ext cx="1533207" cy="8585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820" y="160867"/>
            <a:ext cx="1821835" cy="874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725" y="159158"/>
            <a:ext cx="2190476" cy="876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051559" y="5238044"/>
            <a:ext cx="105876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aseline="30000" dirty="0"/>
              <a:t>a</a:t>
            </a:r>
            <a:r>
              <a:rPr lang="en-GB" sz="1600" dirty="0"/>
              <a:t>University of Tuzla, Faculty of Technology, Univerzitetska 8, 75000 Tuzla, Bosnia and Herzegovina</a:t>
            </a:r>
          </a:p>
          <a:p>
            <a:r>
              <a:rPr lang="en-GB" sz="1600" baseline="30000" dirty="0"/>
              <a:t>b</a:t>
            </a:r>
            <a:r>
              <a:rPr lang="en-GB" sz="1600" dirty="0"/>
              <a:t>University of Maribor, Faculty of Chemistry and Chemical Engineering, Smetanova 17, 2000 Maribor, Slovenia</a:t>
            </a:r>
          </a:p>
          <a:p>
            <a:r>
              <a:rPr lang="en-GB" sz="1600" baseline="30000" dirty="0"/>
              <a:t>c</a:t>
            </a:r>
            <a:r>
              <a:rPr lang="en-GB" sz="1600" dirty="0"/>
              <a:t>EPFL/ Industrial Processes &amp; Energy Systems Engineering Group (IPESE), Valais Wallis, 1951 Sion, Switzerland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7279" y="6274364"/>
            <a:ext cx="10760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aseline="30000" dirty="0" smtClean="0"/>
              <a:t>20th Conference </a:t>
            </a:r>
            <a:r>
              <a:rPr lang="bs-Latn-BA" baseline="30000" dirty="0" smtClean="0"/>
              <a:t>o</a:t>
            </a:r>
            <a:r>
              <a:rPr lang="en-GB" baseline="30000" dirty="0" smtClean="0"/>
              <a:t>n Process Integration, Modelling </a:t>
            </a:r>
            <a:r>
              <a:rPr lang="bs-Latn-BA" baseline="30000" dirty="0" smtClean="0"/>
              <a:t>a</a:t>
            </a:r>
            <a:r>
              <a:rPr lang="en-GB" baseline="30000" dirty="0" err="1" smtClean="0"/>
              <a:t>nd</a:t>
            </a:r>
            <a:r>
              <a:rPr lang="en-GB" baseline="30000" dirty="0" smtClean="0"/>
              <a:t> Optimisation </a:t>
            </a:r>
            <a:r>
              <a:rPr lang="bs-Latn-BA" baseline="30000" dirty="0" smtClean="0"/>
              <a:t>f</a:t>
            </a:r>
            <a:r>
              <a:rPr lang="en-GB" baseline="30000" dirty="0" smtClean="0"/>
              <a:t>or Energy Saving </a:t>
            </a:r>
            <a:r>
              <a:rPr lang="bs-Latn-BA" baseline="30000" dirty="0" smtClean="0"/>
              <a:t>a</a:t>
            </a:r>
            <a:r>
              <a:rPr lang="en-GB" baseline="30000" dirty="0" err="1" smtClean="0"/>
              <a:t>nd</a:t>
            </a:r>
            <a:r>
              <a:rPr lang="en-GB" baseline="30000" dirty="0" smtClean="0"/>
              <a:t> Pollution Reduction (PRES'17)</a:t>
            </a:r>
            <a:r>
              <a:rPr lang="bs-Latn-BA" baseline="30000" dirty="0" smtClean="0"/>
              <a:t>, August 21-24, </a:t>
            </a:r>
            <a:r>
              <a:rPr lang="en-GB" baseline="30000" dirty="0" smtClean="0"/>
              <a:t>Tianjin, China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845" y="242238"/>
            <a:ext cx="859155" cy="859154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1181100" y="6274364"/>
            <a:ext cx="1043270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539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7644" y="3254946"/>
            <a:ext cx="8610600" cy="3200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MODELLING AND SOLUTION 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40089"/>
            <a:ext cx="10058400" cy="4332111"/>
          </a:xfrm>
        </p:spPr>
        <p:txBody>
          <a:bodyPr/>
          <a:lstStyle/>
          <a:p>
            <a:r>
              <a:rPr lang="en-GB" dirty="0" smtClean="0"/>
              <a:t>Mixed-Integer </a:t>
            </a:r>
            <a:r>
              <a:rPr lang="en-GB" dirty="0"/>
              <a:t>Nonlinear Programming (</a:t>
            </a:r>
            <a:r>
              <a:rPr lang="en-GB" dirty="0">
                <a:solidFill>
                  <a:srgbClr val="FF0000"/>
                </a:solidFill>
              </a:rPr>
              <a:t>MINLP</a:t>
            </a:r>
            <a:r>
              <a:rPr lang="en-GB" dirty="0"/>
              <a:t>) model </a:t>
            </a:r>
            <a:r>
              <a:rPr lang="bs-Latn-BA" dirty="0" smtClean="0"/>
              <a:t>of combined MEES (</a:t>
            </a:r>
            <a:r>
              <a:rPr lang="bs-Latn-BA" dirty="0" smtClean="0">
                <a:solidFill>
                  <a:srgbClr val="FF0000"/>
                </a:solidFill>
              </a:rPr>
              <a:t>M1</a:t>
            </a:r>
            <a:r>
              <a:rPr lang="bs-Latn-BA" dirty="0" smtClean="0"/>
              <a:t>)-HEN (</a:t>
            </a:r>
            <a:r>
              <a:rPr lang="bs-Latn-BA" dirty="0" smtClean="0">
                <a:solidFill>
                  <a:srgbClr val="FF0000"/>
                </a:solidFill>
              </a:rPr>
              <a:t>M2</a:t>
            </a:r>
            <a:r>
              <a:rPr lang="bs-Latn-BA" dirty="0" smtClean="0"/>
              <a:t>) </a:t>
            </a:r>
            <a:r>
              <a:rPr lang="en-GB" dirty="0" smtClean="0"/>
              <a:t>was formulated</a:t>
            </a:r>
            <a:r>
              <a:rPr lang="bs-Latn-BA" dirty="0" smtClean="0"/>
              <a:t> </a:t>
            </a:r>
          </a:p>
          <a:p>
            <a:r>
              <a:rPr lang="en-GB" dirty="0" smtClean="0"/>
              <a:t>The </a:t>
            </a:r>
            <a:r>
              <a:rPr lang="en-GB" dirty="0"/>
              <a:t>objective </a:t>
            </a:r>
            <a:r>
              <a:rPr lang="bs-Latn-BA" dirty="0" smtClean="0"/>
              <a:t>function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minimise</a:t>
            </a:r>
            <a:r>
              <a:rPr lang="bs-Latn-BA" dirty="0" smtClean="0">
                <a:solidFill>
                  <a:srgbClr val="FF0000"/>
                </a:solidFill>
              </a:rPr>
              <a:t>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total annualised cost </a:t>
            </a:r>
            <a:r>
              <a:rPr lang="en-GB" dirty="0"/>
              <a:t>(TAC) of the overall network subject to </a:t>
            </a:r>
            <a:r>
              <a:rPr lang="en-GB" dirty="0">
                <a:solidFill>
                  <a:srgbClr val="FF0000"/>
                </a:solidFill>
              </a:rPr>
              <a:t>equality and non-equality constraints </a:t>
            </a:r>
            <a:r>
              <a:rPr lang="en-GB" dirty="0" smtClean="0"/>
              <a:t>related </a:t>
            </a:r>
            <a:r>
              <a:rPr lang="en-GB" dirty="0"/>
              <a:t>to MEES and HEN </a:t>
            </a:r>
            <a:r>
              <a:rPr lang="en-GB" dirty="0" smtClean="0"/>
              <a:t>networks</a:t>
            </a:r>
            <a:endParaRPr lang="bs-Latn-BA" dirty="0" smtClean="0"/>
          </a:p>
          <a:p>
            <a:r>
              <a:rPr lang="en-GB" dirty="0" smtClean="0"/>
              <a:t>The </a:t>
            </a:r>
            <a:r>
              <a:rPr lang="en-GB" dirty="0"/>
              <a:t>model was implemented </a:t>
            </a:r>
            <a:r>
              <a:rPr lang="bs-Latn-BA" dirty="0" smtClean="0"/>
              <a:t>and solved </a:t>
            </a:r>
            <a:r>
              <a:rPr lang="en-GB" dirty="0" smtClean="0"/>
              <a:t>in </a:t>
            </a:r>
            <a:r>
              <a:rPr lang="en-GB" dirty="0">
                <a:solidFill>
                  <a:srgbClr val="FF0000"/>
                </a:solidFill>
              </a:rPr>
              <a:t>General Algebraic Modelling System (</a:t>
            </a:r>
            <a:r>
              <a:rPr lang="en-GB" dirty="0" smtClean="0">
                <a:solidFill>
                  <a:srgbClr val="FF0000"/>
                </a:solidFill>
              </a:rPr>
              <a:t>GAMS</a:t>
            </a:r>
            <a:r>
              <a:rPr lang="bs-Latn-BA" dirty="0" smtClean="0">
                <a:solidFill>
                  <a:srgbClr val="FF0000"/>
                </a:solidFill>
              </a:rPr>
              <a:t> 24.7.3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10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4370" y="3885141"/>
            <a:ext cx="5286375" cy="13906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096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SOLUTION STRATEGY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11</a:t>
            </a:fld>
            <a:endParaRPr lang="en-GB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007308179"/>
              </p:ext>
            </p:extLst>
          </p:nvPr>
        </p:nvGraphicFramePr>
        <p:xfrm>
          <a:off x="1828800" y="1916288"/>
          <a:ext cx="7665156" cy="4222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291943" y="3755571"/>
            <a:ext cx="1912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sz="2400" dirty="0" smtClean="0"/>
              <a:t>Initialisation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5155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D8CF32E-A70D-432F-8D5F-33ABF4586E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1D8CF32E-A70D-432F-8D5F-33ABF4586E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E9241C5-D679-45FD-8031-4F0587FDC4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graphicEl>
                                              <a:dgm id="{4E9241C5-D679-45FD-8031-4F0587FDC4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16DD7BC-448A-4D2D-8B18-B2EB1C7696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dgm id="{E16DD7BC-448A-4D2D-8B18-B2EB1C7696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AC71DE6-2D49-48D7-8CEB-51623D7BBB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dgm id="{CAC71DE6-2D49-48D7-8CEB-51623D7BBB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1609344"/>
          </a:xfrm>
        </p:spPr>
        <p:txBody>
          <a:bodyPr/>
          <a:lstStyle/>
          <a:p>
            <a:r>
              <a:rPr lang="bs-Latn-BA" dirty="0" smtClean="0"/>
              <a:t>CASE STUDY (</a:t>
            </a:r>
            <a:r>
              <a:rPr lang="bs-Latn-BA" cap="none" dirty="0" smtClean="0"/>
              <a:t>Milk concentration plant)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785" y="1298222"/>
            <a:ext cx="5737352" cy="4332111"/>
          </a:xfrm>
        </p:spPr>
        <p:txBody>
          <a:bodyPr>
            <a:normAutofit lnSpcReduction="10000"/>
          </a:bodyPr>
          <a:lstStyle/>
          <a:p>
            <a:r>
              <a:rPr lang="bs-Latn-BA" dirty="0" smtClean="0">
                <a:solidFill>
                  <a:srgbClr val="FF0000"/>
                </a:solidFill>
              </a:rPr>
              <a:t>Feed stream</a:t>
            </a:r>
            <a:r>
              <a:rPr lang="bs-Latn-BA" dirty="0" smtClean="0"/>
              <a:t>: </a:t>
            </a:r>
            <a:r>
              <a:rPr lang="en-GB" dirty="0" smtClean="0"/>
              <a:t>2.5 </a:t>
            </a:r>
            <a:r>
              <a:rPr lang="en-GB" dirty="0"/>
              <a:t>kg/s of milk with 10 % </a:t>
            </a:r>
            <a:r>
              <a:rPr lang="bs-Latn-BA" dirty="0" smtClean="0"/>
              <a:t>Total Solids (TS)</a:t>
            </a:r>
            <a:r>
              <a:rPr lang="en-GB" dirty="0" smtClean="0"/>
              <a:t> </a:t>
            </a:r>
            <a:r>
              <a:rPr lang="en-GB" dirty="0"/>
              <a:t>at 30°C </a:t>
            </a:r>
            <a:endParaRPr lang="bs-Latn-BA" dirty="0" smtClean="0"/>
          </a:p>
          <a:p>
            <a:r>
              <a:rPr lang="bs-Latn-BA" dirty="0" smtClean="0">
                <a:solidFill>
                  <a:srgbClr val="FF0000"/>
                </a:solidFill>
              </a:rPr>
              <a:t>Product stream</a:t>
            </a:r>
            <a:r>
              <a:rPr lang="bs-Latn-BA" dirty="0" smtClean="0"/>
              <a:t>: </a:t>
            </a:r>
            <a:r>
              <a:rPr lang="en-GB" dirty="0" smtClean="0"/>
              <a:t>40 </a:t>
            </a:r>
            <a:r>
              <a:rPr lang="en-GB" dirty="0"/>
              <a:t>% </a:t>
            </a:r>
            <a:r>
              <a:rPr lang="bs-Latn-BA" dirty="0" smtClean="0"/>
              <a:t>TS</a:t>
            </a:r>
          </a:p>
          <a:p>
            <a:r>
              <a:rPr lang="en-GB" dirty="0" smtClean="0"/>
              <a:t>The </a:t>
            </a:r>
            <a:r>
              <a:rPr lang="en-GB" dirty="0"/>
              <a:t>minimum </a:t>
            </a:r>
            <a:r>
              <a:rPr lang="en-GB" dirty="0">
                <a:solidFill>
                  <a:srgbClr val="FF0000"/>
                </a:solidFill>
              </a:rPr>
              <a:t>temperature within the last evaporation effect</a:t>
            </a:r>
            <a:r>
              <a:rPr lang="en-GB" dirty="0"/>
              <a:t> is set to be 40 °</a:t>
            </a:r>
            <a:r>
              <a:rPr lang="en-GB" dirty="0" smtClean="0"/>
              <a:t>C</a:t>
            </a:r>
            <a:endParaRPr lang="bs-Latn-BA" dirty="0" smtClean="0"/>
          </a:p>
          <a:p>
            <a:r>
              <a:rPr lang="bs-Latn-BA" dirty="0" smtClean="0"/>
              <a:t>Number of </a:t>
            </a:r>
            <a:r>
              <a:rPr lang="bs-Latn-BA" u="sng" dirty="0" smtClean="0"/>
              <a:t>evaporation stages is 3</a:t>
            </a:r>
          </a:p>
          <a:p>
            <a:r>
              <a:rPr lang="bs-Latn-BA" dirty="0" smtClean="0"/>
              <a:t>Surface areas of evaporators are </a:t>
            </a:r>
            <a:r>
              <a:rPr lang="bs-Latn-BA" dirty="0" smtClean="0">
                <a:solidFill>
                  <a:srgbClr val="FF0000"/>
                </a:solidFill>
              </a:rPr>
              <a:t>equal</a:t>
            </a:r>
          </a:p>
          <a:p>
            <a:r>
              <a:rPr lang="en-GB" dirty="0"/>
              <a:t>Two process streams are available </a:t>
            </a:r>
            <a:r>
              <a:rPr lang="en-GB" dirty="0">
                <a:solidFill>
                  <a:srgbClr val="FF0000"/>
                </a:solidFill>
              </a:rPr>
              <a:t>within the background process</a:t>
            </a:r>
            <a:r>
              <a:rPr lang="en-GB" dirty="0"/>
              <a:t> </a:t>
            </a:r>
            <a:endParaRPr lang="bs-Latn-BA" dirty="0" smtClean="0"/>
          </a:p>
          <a:p>
            <a:pPr lvl="1"/>
            <a:r>
              <a:rPr lang="bs-Latn-BA" u="sng" dirty="0" smtClean="0">
                <a:solidFill>
                  <a:srgbClr val="FF0000"/>
                </a:solidFill>
              </a:rPr>
              <a:t>H</a:t>
            </a:r>
            <a:r>
              <a:rPr lang="en-GB" u="sng" dirty="0" err="1" smtClean="0">
                <a:solidFill>
                  <a:srgbClr val="FF0000"/>
                </a:solidFill>
              </a:rPr>
              <a:t>ot</a:t>
            </a:r>
            <a:r>
              <a:rPr lang="en-GB" u="sng" dirty="0" smtClean="0">
                <a:solidFill>
                  <a:srgbClr val="FF0000"/>
                </a:solidFill>
              </a:rPr>
              <a:t> </a:t>
            </a:r>
            <a:r>
              <a:rPr lang="en-GB" u="sng" dirty="0">
                <a:solidFill>
                  <a:srgbClr val="FF0000"/>
                </a:solidFill>
              </a:rPr>
              <a:t>process stream </a:t>
            </a:r>
            <a:r>
              <a:rPr lang="bs-Latn-BA" dirty="0" smtClean="0"/>
              <a:t>(</a:t>
            </a:r>
            <a:r>
              <a:rPr lang="en-GB" dirty="0" smtClean="0"/>
              <a:t>heat </a:t>
            </a:r>
            <a:r>
              <a:rPr lang="en-GB" dirty="0"/>
              <a:t>capacity flow-rate 10 kW/°</a:t>
            </a:r>
            <a:r>
              <a:rPr lang="en-GB" dirty="0" smtClean="0"/>
              <a:t>C</a:t>
            </a:r>
            <a:r>
              <a:rPr lang="bs-Latn-BA" dirty="0" smtClean="0"/>
              <a:t>,</a:t>
            </a:r>
            <a:r>
              <a:rPr lang="en-GB" dirty="0" smtClean="0"/>
              <a:t> 82 </a:t>
            </a:r>
            <a:r>
              <a:rPr lang="en-GB" dirty="0" smtClean="0">
                <a:sym typeface="Symbol" panose="05050102010706020507" pitchFamily="18" charset="2"/>
              </a:rPr>
              <a:t></a:t>
            </a:r>
            <a:r>
              <a:rPr lang="en-GB" dirty="0" smtClean="0"/>
              <a:t> </a:t>
            </a:r>
            <a:r>
              <a:rPr lang="en-GB" dirty="0"/>
              <a:t>50 °</a:t>
            </a:r>
            <a:r>
              <a:rPr lang="en-GB" dirty="0" smtClean="0"/>
              <a:t>C</a:t>
            </a:r>
            <a:r>
              <a:rPr lang="bs-Latn-BA" dirty="0" smtClean="0"/>
              <a:t>)</a:t>
            </a:r>
          </a:p>
          <a:p>
            <a:pPr lvl="1"/>
            <a:r>
              <a:rPr lang="bs-Latn-BA" u="sng" dirty="0" smtClean="0">
                <a:solidFill>
                  <a:srgbClr val="0070C0"/>
                </a:solidFill>
              </a:rPr>
              <a:t>C</a:t>
            </a:r>
            <a:r>
              <a:rPr lang="en-GB" u="sng" dirty="0" smtClean="0">
                <a:solidFill>
                  <a:srgbClr val="0070C0"/>
                </a:solidFill>
              </a:rPr>
              <a:t>old </a:t>
            </a:r>
            <a:r>
              <a:rPr lang="en-GB" u="sng" dirty="0">
                <a:solidFill>
                  <a:srgbClr val="0070C0"/>
                </a:solidFill>
              </a:rPr>
              <a:t>process stream </a:t>
            </a:r>
            <a:r>
              <a:rPr lang="bs-Latn-BA" dirty="0" smtClean="0"/>
              <a:t>(</a:t>
            </a:r>
            <a:r>
              <a:rPr lang="en-GB" dirty="0" smtClean="0"/>
              <a:t>heat </a:t>
            </a:r>
            <a:r>
              <a:rPr lang="en-GB" dirty="0"/>
              <a:t>capacity flow-rate 5 kW/°</a:t>
            </a:r>
            <a:r>
              <a:rPr lang="en-GB" dirty="0" smtClean="0"/>
              <a:t>C</a:t>
            </a:r>
            <a:r>
              <a:rPr lang="bs-Latn-BA" dirty="0" smtClean="0"/>
              <a:t>,</a:t>
            </a:r>
            <a:r>
              <a:rPr lang="en-GB" dirty="0" smtClean="0"/>
              <a:t> 20 </a:t>
            </a:r>
            <a:r>
              <a:rPr lang="en-GB" dirty="0" smtClean="0">
                <a:sym typeface="Symbol" panose="05050102010706020507" pitchFamily="18" charset="2"/>
              </a:rPr>
              <a:t></a:t>
            </a:r>
            <a:r>
              <a:rPr lang="en-GB" dirty="0" smtClean="0"/>
              <a:t> </a:t>
            </a:r>
            <a:r>
              <a:rPr lang="en-GB" dirty="0"/>
              <a:t>40 °</a:t>
            </a:r>
            <a:r>
              <a:rPr lang="en-GB" dirty="0" smtClean="0"/>
              <a:t>C</a:t>
            </a:r>
            <a:r>
              <a:rPr lang="bs-Latn-BA" dirty="0" smtClean="0"/>
              <a:t>)</a:t>
            </a:r>
            <a:r>
              <a:rPr lang="en-GB" dirty="0" smtClean="0"/>
              <a:t>. 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8841618"/>
              </p:ext>
            </p:extLst>
          </p:nvPr>
        </p:nvGraphicFramePr>
        <p:xfrm>
          <a:off x="5907137" y="1695027"/>
          <a:ext cx="5980063" cy="4459224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885041"/>
                <a:gridCol w="1095022"/>
              </a:tblGrid>
              <a:tr h="203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400" b="0" dirty="0">
                          <a:solidFill>
                            <a:srgbClr val="FFFF00"/>
                          </a:solidFill>
                          <a:effectLst/>
                        </a:rPr>
                        <a:t>Parameter </a:t>
                      </a:r>
                      <a:endParaRPr lang="en-GB" sz="1400" b="0" dirty="0"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400" b="0" dirty="0">
                          <a:solidFill>
                            <a:srgbClr val="FFFF00"/>
                          </a:solidFill>
                          <a:effectLst/>
                        </a:rPr>
                        <a:t>Value</a:t>
                      </a:r>
                      <a:endParaRPr lang="en-GB" sz="1400" b="0" dirty="0"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03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 dirty="0">
                          <a:effectLst/>
                        </a:rPr>
                        <a:t>Cooling water inlet and outlet temperatures, °C</a:t>
                      </a:r>
                      <a:endParaRPr lang="en-GB" sz="14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>
                          <a:effectLst/>
                        </a:rPr>
                        <a:t>10 and 20</a:t>
                      </a:r>
                      <a:endParaRPr lang="en-GB" sz="14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03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>
                          <a:effectLst/>
                        </a:rPr>
                        <a:t>Hot utility (fresh steam) temperature, °C</a:t>
                      </a:r>
                      <a:endParaRPr lang="en-GB" sz="14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>
                          <a:effectLst/>
                        </a:rPr>
                        <a:t>85</a:t>
                      </a:r>
                      <a:endParaRPr lang="en-GB" sz="14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03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>
                          <a:effectLst/>
                        </a:rPr>
                        <a:t>Hot utility cost, $/(kW∙y)</a:t>
                      </a:r>
                      <a:endParaRPr lang="en-GB" sz="14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>
                          <a:effectLst/>
                        </a:rPr>
                        <a:t>382</a:t>
                      </a:r>
                      <a:endParaRPr lang="en-GB" sz="14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03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>
                          <a:effectLst/>
                        </a:rPr>
                        <a:t>Cold utility cost, $/(kW∙y)</a:t>
                      </a:r>
                      <a:endParaRPr lang="en-GB" sz="14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>
                          <a:effectLst/>
                        </a:rPr>
                        <a:t>189</a:t>
                      </a:r>
                      <a:endParaRPr lang="en-GB" sz="14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03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>
                          <a:effectLst/>
                        </a:rPr>
                        <a:t>Fixed cost for heat exchangers, $</a:t>
                      </a:r>
                      <a:endParaRPr lang="en-GB" sz="14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 dirty="0" smtClean="0">
                          <a:effectLst/>
                        </a:rPr>
                        <a:t>117,014</a:t>
                      </a:r>
                      <a:endParaRPr lang="en-GB" sz="14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03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>
                          <a:effectLst/>
                        </a:rPr>
                        <a:t>Area cost coefficient for heat exchangers, $/m</a:t>
                      </a:r>
                      <a:r>
                        <a:rPr lang="en-US" sz="1400" b="0" baseline="30000">
                          <a:effectLst/>
                        </a:rPr>
                        <a:t>2</a:t>
                      </a:r>
                      <a:endParaRPr lang="en-GB" sz="14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 dirty="0" smtClean="0">
                          <a:effectLst/>
                        </a:rPr>
                        <a:t>1055</a:t>
                      </a:r>
                      <a:endParaRPr lang="en-GB" sz="14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03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>
                          <a:effectLst/>
                        </a:rPr>
                        <a:t>Fixed cost for flash tanks, $</a:t>
                      </a:r>
                      <a:endParaRPr lang="en-GB" sz="14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 dirty="0" smtClean="0">
                          <a:effectLst/>
                        </a:rPr>
                        <a:t>12,103</a:t>
                      </a:r>
                      <a:endParaRPr lang="en-GB" sz="14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03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>
                          <a:effectLst/>
                        </a:rPr>
                        <a:t>Volume cost coefficient for flash tanks, $/m</a:t>
                      </a:r>
                      <a:r>
                        <a:rPr lang="en-US" sz="1400" b="0" baseline="30000">
                          <a:effectLst/>
                        </a:rPr>
                        <a:t>3</a:t>
                      </a:r>
                      <a:endParaRPr lang="en-GB" sz="14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 dirty="0" smtClean="0">
                          <a:effectLst/>
                        </a:rPr>
                        <a:t>5046</a:t>
                      </a:r>
                      <a:endParaRPr lang="en-GB" sz="14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03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 dirty="0">
                          <a:effectLst/>
                        </a:rPr>
                        <a:t>Fixed cost for evaporators, </a:t>
                      </a:r>
                      <a:r>
                        <a:rPr lang="en-US" sz="1400" b="0" dirty="0" smtClean="0">
                          <a:effectLst/>
                        </a:rPr>
                        <a:t>$</a:t>
                      </a:r>
                      <a:endParaRPr lang="en-GB" sz="14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 dirty="0" smtClean="0">
                          <a:effectLst/>
                        </a:rPr>
                        <a:t>641,705</a:t>
                      </a:r>
                      <a:endParaRPr lang="en-GB" sz="14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03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>
                          <a:effectLst/>
                        </a:rPr>
                        <a:t>Area cost coefficient for evaporators, $/m</a:t>
                      </a:r>
                      <a:r>
                        <a:rPr lang="en-US" sz="1400" b="0" baseline="30000">
                          <a:effectLst/>
                        </a:rPr>
                        <a:t>2</a:t>
                      </a:r>
                      <a:endParaRPr lang="en-GB" sz="14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 dirty="0" smtClean="0">
                          <a:effectLst/>
                        </a:rPr>
                        <a:t>15,601</a:t>
                      </a:r>
                      <a:endParaRPr lang="en-GB" sz="14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42292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 dirty="0">
                          <a:effectLst/>
                        </a:rPr>
                        <a:t>Individual heat transfer coefficients for process streams, </a:t>
                      </a:r>
                      <a:endParaRPr lang="bs-Latn-BA" sz="1400" b="0" dirty="0" smtClean="0">
                        <a:effectLst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 dirty="0" smtClean="0">
                          <a:effectLst/>
                        </a:rPr>
                        <a:t>water </a:t>
                      </a:r>
                      <a:r>
                        <a:rPr lang="en-US" sz="1400" b="0" dirty="0">
                          <a:effectLst/>
                        </a:rPr>
                        <a:t>and utilities, kW/(m</a:t>
                      </a:r>
                      <a:r>
                        <a:rPr lang="en-US" sz="1400" b="0" baseline="30000" dirty="0">
                          <a:effectLst/>
                        </a:rPr>
                        <a:t>2</a:t>
                      </a:r>
                      <a:r>
                        <a:rPr lang="en-US" sz="1400" b="0" dirty="0">
                          <a:effectLst/>
                        </a:rPr>
                        <a:t>∙K)</a:t>
                      </a:r>
                      <a:endParaRPr lang="en-GB" sz="14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>
                          <a:effectLst/>
                        </a:rPr>
                        <a:t> </a:t>
                      </a:r>
                      <a:endParaRPr lang="en-GB" sz="1400" b="0">
                        <a:effectLst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>
                          <a:effectLst/>
                        </a:rPr>
                        <a:t>1</a:t>
                      </a:r>
                      <a:endParaRPr lang="en-GB" sz="14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03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>
                          <a:effectLst/>
                        </a:rPr>
                        <a:t>Specific heat capacity of condensates, kJ/(kg∙</a:t>
                      </a:r>
                      <a:r>
                        <a:rPr lang="en-GB" sz="1400" b="0">
                          <a:effectLst/>
                        </a:rPr>
                        <a:t>°C</a:t>
                      </a:r>
                      <a:r>
                        <a:rPr lang="en-US" sz="1400" b="0">
                          <a:effectLst/>
                        </a:rPr>
                        <a:t>)</a:t>
                      </a:r>
                      <a:endParaRPr lang="en-GB" sz="14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>
                          <a:effectLst/>
                        </a:rPr>
                        <a:t>4.2179</a:t>
                      </a:r>
                      <a:endParaRPr lang="en-GB" sz="14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03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>
                          <a:effectLst/>
                        </a:rPr>
                        <a:t>Retention time of condensate within the flash tanks, min</a:t>
                      </a:r>
                      <a:endParaRPr lang="en-GB" sz="14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>
                          <a:effectLst/>
                        </a:rPr>
                        <a:t>5</a:t>
                      </a:r>
                      <a:endParaRPr lang="en-GB" sz="14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03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>
                          <a:effectLst/>
                        </a:rPr>
                        <a:t>Plant operating hours, h</a:t>
                      </a:r>
                      <a:endParaRPr lang="en-GB" sz="14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>
                          <a:effectLst/>
                        </a:rPr>
                        <a:t>8,000</a:t>
                      </a:r>
                      <a:endParaRPr lang="en-GB" sz="14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03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400" b="0">
                          <a:effectLst/>
                        </a:rPr>
                        <a:t>Interest rate, %</a:t>
                      </a:r>
                      <a:endParaRPr lang="en-GB" sz="14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400" b="0">
                          <a:effectLst/>
                        </a:rPr>
                        <a:t>8 </a:t>
                      </a:r>
                      <a:endParaRPr lang="en-GB" sz="14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03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400" b="0">
                          <a:effectLst/>
                        </a:rPr>
                        <a:t>Equipment lifetime, y</a:t>
                      </a:r>
                      <a:endParaRPr lang="en-GB" sz="14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400" b="0">
                          <a:effectLst/>
                        </a:rPr>
                        <a:t>10</a:t>
                      </a:r>
                      <a:endParaRPr lang="en-GB" sz="14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03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400" b="0" dirty="0">
                          <a:effectLst/>
                        </a:rPr>
                        <a:t>Minimum allowed exchange temperature (°C)</a:t>
                      </a:r>
                      <a:endParaRPr lang="en-GB" sz="14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400" b="0" dirty="0">
                          <a:effectLst/>
                        </a:rPr>
                        <a:t>10</a:t>
                      </a:r>
                      <a:endParaRPr lang="en-GB" sz="14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808103" y="1298222"/>
            <a:ext cx="2476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sz="1400" dirty="0" smtClean="0">
                <a:solidFill>
                  <a:srgbClr val="FF0000"/>
                </a:solidFill>
              </a:rPr>
              <a:t>Table 1: </a:t>
            </a:r>
            <a:r>
              <a:rPr lang="en-GB" sz="1400" dirty="0"/>
              <a:t>Data for case study</a:t>
            </a:r>
            <a:r>
              <a:rPr lang="bs-Latn-BA" sz="1400" dirty="0" smtClean="0"/>
              <a:t> </a:t>
            </a:r>
            <a:endParaRPr lang="en-GB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615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1241778"/>
          </a:xfrm>
        </p:spPr>
        <p:txBody>
          <a:bodyPr/>
          <a:lstStyle/>
          <a:p>
            <a:r>
              <a:rPr lang="bs-Latn-BA" dirty="0" smtClean="0"/>
              <a:t>CASE STUDY (</a:t>
            </a:r>
            <a:r>
              <a:rPr lang="bs-Latn-BA" cap="none" dirty="0" smtClean="0"/>
              <a:t>Results)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8492297"/>
              </p:ext>
            </p:extLst>
          </p:nvPr>
        </p:nvGraphicFramePr>
        <p:xfrm>
          <a:off x="328082" y="1564943"/>
          <a:ext cx="8821561" cy="5162244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592128"/>
                <a:gridCol w="1602791"/>
                <a:gridCol w="1782259"/>
                <a:gridCol w="1844383"/>
              </a:tblGrid>
              <a:tr h="6049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800" b="0" dirty="0">
                          <a:solidFill>
                            <a:srgbClr val="FFFF00"/>
                          </a:solidFill>
                          <a:effectLst/>
                        </a:rPr>
                        <a:t>Parameter </a:t>
                      </a:r>
                      <a:endParaRPr lang="en-GB" sz="1800" b="0" dirty="0"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800" b="0" dirty="0">
                          <a:solidFill>
                            <a:srgbClr val="FFFF00"/>
                          </a:solidFill>
                          <a:effectLst/>
                        </a:rPr>
                        <a:t>Forward feed</a:t>
                      </a:r>
                      <a:endParaRPr lang="en-GB" sz="1800" b="0" dirty="0"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800" b="0" dirty="0">
                          <a:solidFill>
                            <a:srgbClr val="FFFF00"/>
                          </a:solidFill>
                          <a:effectLst/>
                        </a:rPr>
                        <a:t>Backward feed</a:t>
                      </a:r>
                      <a:endParaRPr lang="en-GB" sz="1800" b="0" dirty="0"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800" b="0" dirty="0">
                          <a:solidFill>
                            <a:srgbClr val="FFFF00"/>
                          </a:solidFill>
                          <a:effectLst/>
                        </a:rPr>
                        <a:t>Parallel feed</a:t>
                      </a:r>
                      <a:endParaRPr lang="en-GB" sz="1800" b="0" dirty="0"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6049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800" b="0">
                          <a:effectLst/>
                        </a:rPr>
                        <a:t>Fresh steam consumption, kg/s</a:t>
                      </a:r>
                      <a:endParaRPr lang="en-GB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800" b="0" dirty="0">
                          <a:effectLst/>
                        </a:rPr>
                        <a:t>0.604</a:t>
                      </a: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800" b="1" dirty="0">
                          <a:solidFill>
                            <a:srgbClr val="FF0000"/>
                          </a:solidFill>
                          <a:effectLst/>
                        </a:rPr>
                        <a:t>0.591*</a:t>
                      </a:r>
                      <a:endParaRPr lang="en-GB" sz="18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800" b="0">
                          <a:effectLst/>
                        </a:rPr>
                        <a:t>0.671</a:t>
                      </a: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800" b="0">
                          <a:effectLst/>
                        </a:rPr>
                        <a:t>0.646*</a:t>
                      </a:r>
                      <a:endParaRPr lang="en-GB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800" b="0">
                          <a:effectLst/>
                        </a:rPr>
                        <a:t>0.627</a:t>
                      </a: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800" b="0">
                          <a:effectLst/>
                        </a:rPr>
                        <a:t>0.605*</a:t>
                      </a:r>
                      <a:endParaRPr lang="en-GB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6049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800" b="0">
                          <a:effectLst/>
                        </a:rPr>
                        <a:t>Evaporator investment, $</a:t>
                      </a:r>
                      <a:endParaRPr lang="en-GB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</a:rPr>
                        <a:t>4,735,642</a:t>
                      </a:r>
                      <a:endParaRPr lang="en-GB" sz="1800" b="1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 dirty="0">
                          <a:effectLst/>
                        </a:rPr>
                        <a:t>4,738,067*</a:t>
                      </a:r>
                      <a:endParaRPr lang="en-GB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4,908,466</a:t>
                      </a:r>
                      <a:endParaRPr lang="en-GB" sz="1800" b="0">
                        <a:effectLst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4,904,963*</a:t>
                      </a:r>
                      <a:endParaRPr lang="en-GB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5,361,180</a:t>
                      </a:r>
                      <a:endParaRPr lang="en-GB" sz="1800" b="0">
                        <a:effectLst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5,377,758*</a:t>
                      </a:r>
                      <a:endParaRPr lang="en-GB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6049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800" b="0">
                          <a:effectLst/>
                        </a:rPr>
                        <a:t>HEN investment, $</a:t>
                      </a:r>
                      <a:endParaRPr lang="en-GB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420,494</a:t>
                      </a:r>
                      <a:endParaRPr lang="en-GB" sz="1800" b="0">
                        <a:effectLst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441,292*</a:t>
                      </a:r>
                      <a:endParaRPr lang="en-GB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</a:rPr>
                        <a:t>274,142</a:t>
                      </a:r>
                      <a:endParaRPr lang="en-GB" sz="1800" b="1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 dirty="0">
                          <a:effectLst/>
                        </a:rPr>
                        <a:t>281,634*</a:t>
                      </a:r>
                      <a:endParaRPr lang="en-GB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516,734</a:t>
                      </a:r>
                      <a:endParaRPr lang="en-GB" sz="1800" b="0">
                        <a:effectLst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521,659*</a:t>
                      </a:r>
                      <a:endParaRPr lang="en-GB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6049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800" b="0">
                          <a:effectLst/>
                        </a:rPr>
                        <a:t>Flash vessels investment, $</a:t>
                      </a:r>
                      <a:endParaRPr lang="en-GB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 dirty="0">
                          <a:effectLst/>
                        </a:rPr>
                        <a:t>-</a:t>
                      </a:r>
                      <a:endParaRPr lang="en-GB" sz="1800" b="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</a:rPr>
                        <a:t>27,905*</a:t>
                      </a:r>
                      <a:endParaRPr lang="en-GB" sz="18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-</a:t>
                      </a:r>
                      <a:endParaRPr lang="en-GB" sz="1800" b="0">
                        <a:effectLst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30,050*</a:t>
                      </a:r>
                      <a:endParaRPr lang="en-GB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-</a:t>
                      </a:r>
                      <a:endParaRPr lang="en-GB" sz="1800" b="0">
                        <a:effectLst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29,781*</a:t>
                      </a:r>
                      <a:endParaRPr lang="en-GB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6049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800" b="0">
                          <a:effectLst/>
                        </a:rPr>
                        <a:t>Annualised investment, $/y</a:t>
                      </a:r>
                      <a:endParaRPr lang="en-GB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</a:rPr>
                        <a:t>768,416</a:t>
                      </a:r>
                      <a:endParaRPr lang="en-GB" sz="1800" b="1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 dirty="0">
                          <a:effectLst/>
                        </a:rPr>
                        <a:t>776,036*</a:t>
                      </a:r>
                      <a:endParaRPr lang="en-GB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772,361</a:t>
                      </a:r>
                      <a:endParaRPr lang="en-GB" sz="1800" b="0">
                        <a:effectLst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777,434*</a:t>
                      </a:r>
                      <a:endParaRPr lang="en-GB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875,983</a:t>
                      </a:r>
                      <a:endParaRPr lang="en-GB" sz="1800" b="0">
                        <a:effectLst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883,625*</a:t>
                      </a:r>
                      <a:endParaRPr lang="en-GB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6049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800" b="0">
                          <a:effectLst/>
                        </a:rPr>
                        <a:t>Operating cost, $/y</a:t>
                      </a:r>
                      <a:endParaRPr lang="en-GB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 dirty="0">
                          <a:effectLst/>
                        </a:rPr>
                        <a:t>528,147</a:t>
                      </a:r>
                      <a:endParaRPr lang="en-GB" sz="1800" b="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</a:rPr>
                        <a:t>516,012*</a:t>
                      </a:r>
                      <a:endParaRPr lang="en-GB" sz="18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586,485</a:t>
                      </a:r>
                      <a:endParaRPr lang="en-GB" sz="1800" b="0">
                        <a:effectLst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564,555*</a:t>
                      </a:r>
                      <a:endParaRPr lang="en-GB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547,682</a:t>
                      </a:r>
                      <a:endParaRPr lang="en-GB" sz="1800" b="0">
                        <a:effectLst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528,972*</a:t>
                      </a:r>
                      <a:endParaRPr lang="en-GB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6049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1800" b="0" dirty="0">
                          <a:solidFill>
                            <a:srgbClr val="FFFF00"/>
                          </a:solidFill>
                          <a:effectLst/>
                        </a:rPr>
                        <a:t>Total annualised cost, $/y</a:t>
                      </a:r>
                      <a:endParaRPr lang="en-GB" sz="1800" b="0" dirty="0"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 dirty="0">
                          <a:effectLst/>
                        </a:rPr>
                        <a:t>1,296,563</a:t>
                      </a:r>
                      <a:endParaRPr lang="en-GB" sz="1800" b="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effectLst/>
                        </a:rPr>
                        <a:t>1,292,048*</a:t>
                      </a:r>
                      <a:endParaRPr lang="en-GB" sz="20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1,358,846</a:t>
                      </a:r>
                      <a:endParaRPr lang="en-GB" sz="1800" b="0">
                        <a:effectLst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1,341,989*</a:t>
                      </a:r>
                      <a:endParaRPr lang="en-GB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1,423,665</a:t>
                      </a:r>
                      <a:endParaRPr lang="en-GB" sz="1800" b="0">
                        <a:effectLst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>
                          <a:effectLst/>
                        </a:rPr>
                        <a:t>1,412,598*</a:t>
                      </a:r>
                      <a:endParaRPr lang="en-GB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90856">
                <a:tc gridSpan="4"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1800" b="0" dirty="0">
                          <a:effectLst/>
                        </a:rPr>
                        <a:t>*The results </a:t>
                      </a:r>
                      <a:r>
                        <a:rPr lang="bs-Latn-BA" sz="1800" b="0" dirty="0" smtClean="0">
                          <a:effectLst/>
                        </a:rPr>
                        <a:t>including flash vessels</a:t>
                      </a:r>
                      <a:endParaRPr lang="en-GB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147" y="918612"/>
            <a:ext cx="11963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dirty="0" smtClean="0">
                <a:solidFill>
                  <a:srgbClr val="FF0000"/>
                </a:solidFill>
              </a:rPr>
              <a:t>Table 2: </a:t>
            </a:r>
            <a:r>
              <a:rPr lang="en-GB" dirty="0" smtClean="0"/>
              <a:t>Results </a:t>
            </a:r>
            <a:r>
              <a:rPr lang="en-GB" dirty="0"/>
              <a:t>of </a:t>
            </a:r>
            <a:r>
              <a:rPr lang="en-GB" dirty="0" err="1" smtClean="0"/>
              <a:t>optimi</a:t>
            </a:r>
            <a:r>
              <a:rPr lang="bs-Latn-BA" dirty="0" smtClean="0"/>
              <a:t>s</a:t>
            </a:r>
            <a:r>
              <a:rPr lang="en-GB" dirty="0" err="1" smtClean="0"/>
              <a:t>ation</a:t>
            </a:r>
            <a:r>
              <a:rPr lang="en-GB" dirty="0" smtClean="0"/>
              <a:t> </a:t>
            </a:r>
            <a:r>
              <a:rPr lang="en-GB" dirty="0"/>
              <a:t>and heat integration of different flow-patterns of </a:t>
            </a:r>
            <a:r>
              <a:rPr lang="en-GB" dirty="0">
                <a:solidFill>
                  <a:srgbClr val="FF0000"/>
                </a:solidFill>
              </a:rPr>
              <a:t>triple-effect evaporation system</a:t>
            </a:r>
            <a:r>
              <a:rPr lang="en-GB" dirty="0"/>
              <a:t> </a:t>
            </a:r>
            <a:endParaRPr lang="bs-Latn-BA" dirty="0" smtClean="0"/>
          </a:p>
          <a:p>
            <a:r>
              <a:rPr lang="en-GB" dirty="0" smtClean="0"/>
              <a:t>without </a:t>
            </a:r>
            <a:r>
              <a:rPr lang="en-GB" dirty="0"/>
              <a:t>and with </a:t>
            </a:r>
            <a:r>
              <a:rPr lang="bs-Latn-BA" dirty="0" smtClean="0"/>
              <a:t>flash vessels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13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9260748" y="3824242"/>
            <a:ext cx="2827441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s-Latn-BA" dirty="0" smtClean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Without integration with </a:t>
            </a:r>
          </a:p>
          <a:p>
            <a:r>
              <a:rPr lang="bs-Latn-BA" dirty="0" smtClean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the background process</a:t>
            </a:r>
          </a:p>
          <a:p>
            <a:r>
              <a:rPr lang="en-GB" dirty="0" smtClean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1</a:t>
            </a:r>
            <a:r>
              <a:rPr lang="bs-Latn-BA" dirty="0" smtClean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,</a:t>
            </a:r>
            <a:r>
              <a:rPr lang="en-GB" dirty="0" smtClean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351</a:t>
            </a:r>
            <a:r>
              <a:rPr lang="bs-Latn-BA" dirty="0" smtClean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,</a:t>
            </a:r>
            <a:r>
              <a:rPr lang="en-GB" dirty="0" smtClean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262</a:t>
            </a:r>
            <a:r>
              <a:rPr lang="en-GB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bs-Latn-BA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$/y</a:t>
            </a:r>
          </a:p>
          <a:p>
            <a:endParaRPr lang="bs-Latn-BA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bs-Latn-BA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With integration </a:t>
            </a:r>
            <a:r>
              <a:rPr lang="bs-Latn-BA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with </a:t>
            </a:r>
            <a:r>
              <a:rPr lang="bs-Latn-BA" dirty="0" smtClean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the</a:t>
            </a:r>
            <a:endParaRPr lang="bs-Latn-BA" dirty="0">
              <a:solidFill>
                <a:srgbClr val="00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bs-Latn-BA" dirty="0" smtClean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background process</a:t>
            </a:r>
            <a:endParaRPr lang="bs-Latn-BA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en-GB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1,292,048</a:t>
            </a:r>
            <a:r>
              <a:rPr lang="bs-Latn-BA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$/y</a:t>
            </a:r>
          </a:p>
          <a:p>
            <a:r>
              <a:rPr lang="bs-Latn-BA" dirty="0" smtClean="0">
                <a:solidFill>
                  <a:srgbClr val="FF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4.4 % reduction in TAC</a:t>
            </a:r>
            <a:endParaRPr lang="en-GB" dirty="0"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690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7" y="0"/>
            <a:ext cx="10829075" cy="1241778"/>
          </a:xfrm>
        </p:spPr>
        <p:txBody>
          <a:bodyPr>
            <a:normAutofit/>
          </a:bodyPr>
          <a:lstStyle/>
          <a:p>
            <a:r>
              <a:rPr lang="bs-Latn-BA" dirty="0" smtClean="0"/>
              <a:t>CASE STUDY </a:t>
            </a:r>
            <a:r>
              <a:rPr lang="bs-Latn-BA" sz="4400" dirty="0" smtClean="0"/>
              <a:t>(</a:t>
            </a:r>
            <a:r>
              <a:rPr lang="bs-Latn-BA" sz="4400" cap="none" dirty="0" smtClean="0"/>
              <a:t>Optimum number of evaporation effects)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57809" y="1057112"/>
            <a:ext cx="11137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dirty="0" smtClean="0">
                <a:solidFill>
                  <a:srgbClr val="FF0000"/>
                </a:solidFill>
              </a:rPr>
              <a:t>Table 3: </a:t>
            </a:r>
            <a:r>
              <a:rPr lang="en-GB" dirty="0"/>
              <a:t>Results of </a:t>
            </a:r>
            <a:r>
              <a:rPr lang="en-GB" dirty="0" err="1" smtClean="0"/>
              <a:t>optimi</a:t>
            </a:r>
            <a:r>
              <a:rPr lang="bs-Latn-BA" dirty="0" smtClean="0"/>
              <a:t>s</a:t>
            </a:r>
            <a:r>
              <a:rPr lang="en-GB" dirty="0" err="1" smtClean="0"/>
              <a:t>ation</a:t>
            </a:r>
            <a:r>
              <a:rPr lang="en-GB" dirty="0" smtClean="0"/>
              <a:t> </a:t>
            </a:r>
            <a:r>
              <a:rPr lang="en-GB" dirty="0"/>
              <a:t>for different number of evaporation effects for forward feed flow-pattern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125532"/>
              </p:ext>
            </p:extLst>
          </p:nvPr>
        </p:nvGraphicFramePr>
        <p:xfrm>
          <a:off x="1451584" y="1700996"/>
          <a:ext cx="8883649" cy="276549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649873"/>
                <a:gridCol w="1744592"/>
                <a:gridCol w="1744592"/>
                <a:gridCol w="1744592"/>
              </a:tblGrid>
              <a:tr h="12205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2000" b="0" dirty="0">
                          <a:solidFill>
                            <a:srgbClr val="FFFF00"/>
                          </a:solidFill>
                          <a:effectLst/>
                        </a:rPr>
                        <a:t>Number of </a:t>
                      </a:r>
                      <a:r>
                        <a:rPr lang="en-GB" sz="2000" b="0" dirty="0" err="1" smtClean="0">
                          <a:solidFill>
                            <a:srgbClr val="FFFF00"/>
                          </a:solidFill>
                          <a:effectLst/>
                        </a:rPr>
                        <a:t>evaporat</a:t>
                      </a:r>
                      <a:r>
                        <a:rPr lang="bs-Latn-BA" sz="2000" b="0" dirty="0" smtClean="0">
                          <a:solidFill>
                            <a:srgbClr val="FFFF00"/>
                          </a:solidFill>
                          <a:effectLst/>
                        </a:rPr>
                        <a:t>ors</a:t>
                      </a:r>
                      <a:endParaRPr lang="en-GB" sz="2000" b="0" dirty="0"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2000" b="0" dirty="0">
                          <a:solidFill>
                            <a:srgbClr val="FFFF00"/>
                          </a:solidFill>
                          <a:effectLst/>
                        </a:rPr>
                        <a:t>Operating </a:t>
                      </a:r>
                      <a:endParaRPr lang="bs-Latn-BA" sz="2000" b="0" dirty="0" smtClean="0">
                        <a:solidFill>
                          <a:srgbClr val="FFFF00"/>
                        </a:solidFill>
                        <a:effectLst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2000" b="0" dirty="0" smtClean="0">
                          <a:solidFill>
                            <a:srgbClr val="FFFF00"/>
                          </a:solidFill>
                          <a:effectLst/>
                        </a:rPr>
                        <a:t>cost</a:t>
                      </a:r>
                      <a:r>
                        <a:rPr lang="en-GB" sz="2000" b="0" dirty="0">
                          <a:solidFill>
                            <a:srgbClr val="FFFF00"/>
                          </a:solidFill>
                          <a:effectLst/>
                        </a:rPr>
                        <a:t>, $/y</a:t>
                      </a:r>
                      <a:endParaRPr lang="en-GB" sz="2000" b="0" dirty="0"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2000" b="0" dirty="0">
                          <a:solidFill>
                            <a:srgbClr val="FFFF00"/>
                          </a:solidFill>
                          <a:effectLst/>
                        </a:rPr>
                        <a:t>Investment </a:t>
                      </a:r>
                      <a:endParaRPr lang="bs-Latn-BA" sz="2000" b="0" dirty="0" smtClean="0">
                        <a:solidFill>
                          <a:srgbClr val="FFFF00"/>
                        </a:solidFill>
                        <a:effectLst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2000" b="0" dirty="0" smtClean="0">
                          <a:solidFill>
                            <a:srgbClr val="FFFF00"/>
                          </a:solidFill>
                          <a:effectLst/>
                        </a:rPr>
                        <a:t>cost</a:t>
                      </a:r>
                      <a:r>
                        <a:rPr lang="en-GB" sz="2000" b="0" dirty="0">
                          <a:solidFill>
                            <a:srgbClr val="FFFF00"/>
                          </a:solidFill>
                          <a:effectLst/>
                        </a:rPr>
                        <a:t>, $/y</a:t>
                      </a:r>
                      <a:endParaRPr lang="en-GB" sz="2000" b="0" dirty="0"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2000" b="0" dirty="0">
                          <a:solidFill>
                            <a:srgbClr val="FFFF00"/>
                          </a:solidFill>
                          <a:effectLst/>
                        </a:rPr>
                        <a:t>Total annualised </a:t>
                      </a:r>
                      <a:endParaRPr lang="bs-Latn-BA" sz="2000" b="0" dirty="0" smtClean="0">
                        <a:solidFill>
                          <a:srgbClr val="FFFF00"/>
                        </a:solidFill>
                        <a:effectLst/>
                      </a:endParaRPr>
                    </a:p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2000" b="0" dirty="0" smtClean="0">
                          <a:solidFill>
                            <a:srgbClr val="FFFF00"/>
                          </a:solidFill>
                          <a:effectLst/>
                        </a:rPr>
                        <a:t>cost</a:t>
                      </a:r>
                      <a:r>
                        <a:rPr lang="en-GB" sz="2000" b="0" dirty="0">
                          <a:solidFill>
                            <a:srgbClr val="FFFF00"/>
                          </a:solidFill>
                          <a:effectLst/>
                        </a:rPr>
                        <a:t>, $/y</a:t>
                      </a:r>
                      <a:endParaRPr lang="en-GB" sz="2000" b="0" dirty="0"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862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2000" b="0" dirty="0">
                          <a:effectLst/>
                        </a:rPr>
                        <a:t>1</a:t>
                      </a:r>
                      <a:endParaRPr lang="en-GB" sz="20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2000" b="0" dirty="0" smtClean="0">
                          <a:effectLst/>
                        </a:rPr>
                        <a:t>1,603</a:t>
                      </a:r>
                      <a:r>
                        <a:rPr lang="bs-Latn-BA" sz="2000" b="0" dirty="0" smtClean="0">
                          <a:effectLst/>
                        </a:rPr>
                        <a:t>,</a:t>
                      </a:r>
                      <a:r>
                        <a:rPr lang="en-US" sz="2000" b="0" dirty="0" smtClean="0">
                          <a:effectLst/>
                        </a:rPr>
                        <a:t>103</a:t>
                      </a:r>
                      <a:endParaRPr lang="en-GB" sz="20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2000" b="0" dirty="0">
                          <a:effectLst/>
                        </a:rPr>
                        <a:t>309,579</a:t>
                      </a:r>
                      <a:endParaRPr lang="en-GB" sz="20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2000" b="0">
                          <a:effectLst/>
                        </a:rPr>
                        <a:t>1,912,682</a:t>
                      </a:r>
                      <a:endParaRPr lang="en-GB" sz="20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862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2000" b="0">
                          <a:effectLst/>
                        </a:rPr>
                        <a:t>2</a:t>
                      </a:r>
                      <a:endParaRPr lang="en-GB" sz="20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2000" b="0">
                          <a:effectLst/>
                        </a:rPr>
                        <a:t>783,495</a:t>
                      </a:r>
                      <a:endParaRPr lang="en-GB" sz="20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2000" b="0" dirty="0">
                          <a:effectLst/>
                        </a:rPr>
                        <a:t>542,069</a:t>
                      </a:r>
                      <a:endParaRPr lang="en-GB" sz="20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2000" b="0" dirty="0">
                          <a:effectLst/>
                        </a:rPr>
                        <a:t>1,325,564</a:t>
                      </a:r>
                      <a:endParaRPr lang="en-GB" sz="20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862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2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n-GB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516,012</a:t>
                      </a:r>
                      <a:endParaRPr lang="en-GB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776,036</a:t>
                      </a:r>
                      <a:endParaRPr lang="en-GB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1,292,048</a:t>
                      </a:r>
                      <a:endParaRPr lang="en-GB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862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GB" sz="2000" b="0" dirty="0">
                          <a:effectLst/>
                        </a:rPr>
                        <a:t>4</a:t>
                      </a:r>
                      <a:endParaRPr lang="en-GB" sz="20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2000" b="0">
                          <a:effectLst/>
                        </a:rPr>
                        <a:t>416,760</a:t>
                      </a:r>
                      <a:endParaRPr lang="en-GB" sz="20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2000" b="0" dirty="0">
                          <a:effectLst/>
                        </a:rPr>
                        <a:t>1,007,525</a:t>
                      </a:r>
                      <a:endParaRPr lang="en-GB" sz="20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8500" algn="r"/>
                        </a:tabLst>
                      </a:pPr>
                      <a:r>
                        <a:rPr lang="en-US" sz="2000" b="0" dirty="0">
                          <a:effectLst/>
                        </a:rPr>
                        <a:t>1,424,285</a:t>
                      </a:r>
                      <a:endParaRPr lang="en-GB" sz="20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011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124" y="1049867"/>
            <a:ext cx="8946636" cy="494453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7" y="0"/>
            <a:ext cx="10829075" cy="1241778"/>
          </a:xfrm>
        </p:spPr>
        <p:txBody>
          <a:bodyPr>
            <a:normAutofit/>
          </a:bodyPr>
          <a:lstStyle/>
          <a:p>
            <a:r>
              <a:rPr lang="bs-Latn-BA" dirty="0" smtClean="0"/>
              <a:t>CASE STUDY </a:t>
            </a:r>
            <a:r>
              <a:rPr lang="bs-Latn-BA" sz="4400" dirty="0" smtClean="0"/>
              <a:t>(</a:t>
            </a:r>
            <a:r>
              <a:rPr lang="bs-Latn-BA" sz="4400" cap="none" dirty="0" smtClean="0"/>
              <a:t>Optimum design-forward feed)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91911" y="6041152"/>
            <a:ext cx="1117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>
                <a:solidFill>
                  <a:srgbClr val="FF0000"/>
                </a:solidFill>
              </a:rPr>
              <a:t>Fig.3</a:t>
            </a:r>
            <a:r>
              <a:rPr lang="bs-Latn-BA" dirty="0" smtClean="0"/>
              <a:t> </a:t>
            </a:r>
            <a:r>
              <a:rPr lang="en-GB" dirty="0"/>
              <a:t>Optimal design of heat-integrated multiple-effect evaporation system with the background </a:t>
            </a:r>
            <a:endParaRPr lang="bs-Latn-BA" dirty="0" smtClean="0"/>
          </a:p>
          <a:p>
            <a:r>
              <a:rPr lang="en-GB" dirty="0" smtClean="0"/>
              <a:t>process </a:t>
            </a:r>
            <a:r>
              <a:rPr lang="en-GB" dirty="0"/>
              <a:t>hot and cold streams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8173156" y="4763911"/>
            <a:ext cx="11289" cy="112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2460978" y="1049867"/>
            <a:ext cx="5712178" cy="3725333"/>
            <a:chOff x="2460978" y="1049867"/>
            <a:chExt cx="5712178" cy="3725333"/>
          </a:xfrm>
        </p:grpSpPr>
        <p:cxnSp>
          <p:nvCxnSpPr>
            <p:cNvPr id="12" name="Straight Connector 11"/>
            <p:cNvCxnSpPr/>
            <p:nvPr/>
          </p:nvCxnSpPr>
          <p:spPr>
            <a:xfrm flipH="1">
              <a:off x="2460978" y="4775200"/>
              <a:ext cx="571217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 flipV="1">
              <a:off x="2460978" y="2111022"/>
              <a:ext cx="0" cy="266417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2460978" y="1049867"/>
              <a:ext cx="0" cy="80151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3166534" y="1049866"/>
            <a:ext cx="1" cy="1862667"/>
            <a:chOff x="3166534" y="1049866"/>
            <a:chExt cx="1" cy="1862667"/>
          </a:xfrm>
        </p:grpSpPr>
        <p:cxnSp>
          <p:nvCxnSpPr>
            <p:cNvPr id="19" name="Straight Arrow Connector 18"/>
            <p:cNvCxnSpPr/>
            <p:nvPr/>
          </p:nvCxnSpPr>
          <p:spPr>
            <a:xfrm>
              <a:off x="3166534" y="1049866"/>
              <a:ext cx="0" cy="80151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3166535" y="2111022"/>
              <a:ext cx="0" cy="80151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6366934" y="4035777"/>
            <a:ext cx="1" cy="1958623"/>
            <a:chOff x="3166534" y="1049866"/>
            <a:chExt cx="1" cy="1958623"/>
          </a:xfrm>
        </p:grpSpPr>
        <p:cxnSp>
          <p:nvCxnSpPr>
            <p:cNvPr id="24" name="Straight Arrow Connector 23"/>
            <p:cNvCxnSpPr/>
            <p:nvPr/>
          </p:nvCxnSpPr>
          <p:spPr>
            <a:xfrm>
              <a:off x="3166534" y="1049866"/>
              <a:ext cx="0" cy="116840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3166535" y="2472267"/>
              <a:ext cx="0" cy="53622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5440896" y="5339998"/>
            <a:ext cx="1844999" cy="5997"/>
            <a:chOff x="5440896" y="5339998"/>
            <a:chExt cx="1844999" cy="5997"/>
          </a:xfrm>
        </p:grpSpPr>
        <p:cxnSp>
          <p:nvCxnSpPr>
            <p:cNvPr id="28" name="Straight Arrow Connector 27"/>
            <p:cNvCxnSpPr/>
            <p:nvPr/>
          </p:nvCxnSpPr>
          <p:spPr>
            <a:xfrm rot="16200000" flipH="1">
              <a:off x="5841652" y="4939242"/>
              <a:ext cx="0" cy="801511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rot="16200000" flipH="1">
              <a:off x="6885140" y="4945239"/>
              <a:ext cx="0" cy="801511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1518124" y="1981201"/>
            <a:ext cx="1537499" cy="3670"/>
            <a:chOff x="1518124" y="1981201"/>
            <a:chExt cx="1537499" cy="3670"/>
          </a:xfrm>
        </p:grpSpPr>
        <p:cxnSp>
          <p:nvCxnSpPr>
            <p:cNvPr id="30" name="Straight Arrow Connector 29"/>
            <p:cNvCxnSpPr/>
            <p:nvPr/>
          </p:nvCxnSpPr>
          <p:spPr>
            <a:xfrm rot="16200000" flipH="1">
              <a:off x="1918880" y="1580445"/>
              <a:ext cx="0" cy="801511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2589159" y="1984871"/>
              <a:ext cx="466464" cy="0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Arrow Connector 31"/>
          <p:cNvCxnSpPr/>
          <p:nvPr/>
        </p:nvCxnSpPr>
        <p:spPr>
          <a:xfrm flipV="1">
            <a:off x="3297820" y="1992212"/>
            <a:ext cx="916043" cy="1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2343451" y="1863642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3055623" y="1851377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6249096" y="5225697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reeform 40"/>
          <p:cNvSpPr/>
          <p:nvPr/>
        </p:nvSpPr>
        <p:spPr>
          <a:xfrm>
            <a:off x="4301067" y="1681982"/>
            <a:ext cx="620889" cy="407858"/>
          </a:xfrm>
          <a:custGeom>
            <a:avLst/>
            <a:gdLst>
              <a:gd name="connsiteX0" fmla="*/ 462844 w 620889"/>
              <a:gd name="connsiteY0" fmla="*/ 22640 h 407858"/>
              <a:gd name="connsiteX1" fmla="*/ 462844 w 620889"/>
              <a:gd name="connsiteY1" fmla="*/ 22640 h 407858"/>
              <a:gd name="connsiteX2" fmla="*/ 361244 w 620889"/>
              <a:gd name="connsiteY2" fmla="*/ 62 h 407858"/>
              <a:gd name="connsiteX3" fmla="*/ 67733 w 620889"/>
              <a:gd name="connsiteY3" fmla="*/ 45218 h 407858"/>
              <a:gd name="connsiteX4" fmla="*/ 22577 w 620889"/>
              <a:gd name="connsiteY4" fmla="*/ 67796 h 407858"/>
              <a:gd name="connsiteX5" fmla="*/ 11289 w 620889"/>
              <a:gd name="connsiteY5" fmla="*/ 101662 h 407858"/>
              <a:gd name="connsiteX6" fmla="*/ 0 w 620889"/>
              <a:gd name="connsiteY6" fmla="*/ 158107 h 407858"/>
              <a:gd name="connsiteX7" fmla="*/ 11289 w 620889"/>
              <a:gd name="connsiteY7" fmla="*/ 203262 h 407858"/>
              <a:gd name="connsiteX8" fmla="*/ 90311 w 620889"/>
              <a:gd name="connsiteY8" fmla="*/ 304862 h 407858"/>
              <a:gd name="connsiteX9" fmla="*/ 112889 w 620889"/>
              <a:gd name="connsiteY9" fmla="*/ 338729 h 407858"/>
              <a:gd name="connsiteX10" fmla="*/ 146755 w 620889"/>
              <a:gd name="connsiteY10" fmla="*/ 350018 h 407858"/>
              <a:gd name="connsiteX11" fmla="*/ 180622 w 620889"/>
              <a:gd name="connsiteY11" fmla="*/ 372596 h 407858"/>
              <a:gd name="connsiteX12" fmla="*/ 248355 w 620889"/>
              <a:gd name="connsiteY12" fmla="*/ 406462 h 407858"/>
              <a:gd name="connsiteX13" fmla="*/ 519289 w 620889"/>
              <a:gd name="connsiteY13" fmla="*/ 383885 h 407858"/>
              <a:gd name="connsiteX14" fmla="*/ 609600 w 620889"/>
              <a:gd name="connsiteY14" fmla="*/ 338729 h 407858"/>
              <a:gd name="connsiteX15" fmla="*/ 620889 w 620889"/>
              <a:gd name="connsiteY15" fmla="*/ 304862 h 407858"/>
              <a:gd name="connsiteX16" fmla="*/ 587022 w 620889"/>
              <a:gd name="connsiteY16" fmla="*/ 180685 h 407858"/>
              <a:gd name="connsiteX17" fmla="*/ 553155 w 620889"/>
              <a:gd name="connsiteY17" fmla="*/ 158107 h 407858"/>
              <a:gd name="connsiteX18" fmla="*/ 530577 w 620889"/>
              <a:gd name="connsiteY18" fmla="*/ 124240 h 407858"/>
              <a:gd name="connsiteX19" fmla="*/ 508000 w 620889"/>
              <a:gd name="connsiteY19" fmla="*/ 79085 h 407858"/>
              <a:gd name="connsiteX20" fmla="*/ 462844 w 620889"/>
              <a:gd name="connsiteY20" fmla="*/ 22640 h 407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20889" h="407858">
                <a:moveTo>
                  <a:pt x="462844" y="22640"/>
                </a:moveTo>
                <a:lnTo>
                  <a:pt x="462844" y="22640"/>
                </a:lnTo>
                <a:cubicBezTo>
                  <a:pt x="428977" y="15114"/>
                  <a:pt x="395916" y="-1134"/>
                  <a:pt x="361244" y="62"/>
                </a:cubicBezTo>
                <a:cubicBezTo>
                  <a:pt x="329921" y="1142"/>
                  <a:pt x="145237" y="32300"/>
                  <a:pt x="67733" y="45218"/>
                </a:cubicBezTo>
                <a:cubicBezTo>
                  <a:pt x="52681" y="52744"/>
                  <a:pt x="34477" y="55896"/>
                  <a:pt x="22577" y="67796"/>
                </a:cubicBezTo>
                <a:cubicBezTo>
                  <a:pt x="14163" y="76210"/>
                  <a:pt x="14175" y="90118"/>
                  <a:pt x="11289" y="101662"/>
                </a:cubicBezTo>
                <a:cubicBezTo>
                  <a:pt x="6635" y="120277"/>
                  <a:pt x="3763" y="139292"/>
                  <a:pt x="0" y="158107"/>
                </a:cubicBezTo>
                <a:cubicBezTo>
                  <a:pt x="3763" y="173159"/>
                  <a:pt x="4351" y="189385"/>
                  <a:pt x="11289" y="203262"/>
                </a:cubicBezTo>
                <a:cubicBezTo>
                  <a:pt x="54090" y="288865"/>
                  <a:pt x="43851" y="249111"/>
                  <a:pt x="90311" y="304862"/>
                </a:cubicBezTo>
                <a:cubicBezTo>
                  <a:pt x="98997" y="315285"/>
                  <a:pt x="102294" y="330253"/>
                  <a:pt x="112889" y="338729"/>
                </a:cubicBezTo>
                <a:cubicBezTo>
                  <a:pt x="122181" y="346163"/>
                  <a:pt x="136112" y="344696"/>
                  <a:pt x="146755" y="350018"/>
                </a:cubicBezTo>
                <a:cubicBezTo>
                  <a:pt x="158890" y="356086"/>
                  <a:pt x="168487" y="366528"/>
                  <a:pt x="180622" y="372596"/>
                </a:cubicBezTo>
                <a:cubicBezTo>
                  <a:pt x="274101" y="419335"/>
                  <a:pt x="151297" y="341758"/>
                  <a:pt x="248355" y="406462"/>
                </a:cubicBezTo>
                <a:cubicBezTo>
                  <a:pt x="281610" y="404879"/>
                  <a:pt x="442814" y="418647"/>
                  <a:pt x="519289" y="383885"/>
                </a:cubicBezTo>
                <a:cubicBezTo>
                  <a:pt x="549929" y="369958"/>
                  <a:pt x="579496" y="353781"/>
                  <a:pt x="609600" y="338729"/>
                </a:cubicBezTo>
                <a:cubicBezTo>
                  <a:pt x="613363" y="327440"/>
                  <a:pt x="620889" y="316762"/>
                  <a:pt x="620889" y="304862"/>
                </a:cubicBezTo>
                <a:cubicBezTo>
                  <a:pt x="620889" y="269193"/>
                  <a:pt x="612855" y="211684"/>
                  <a:pt x="587022" y="180685"/>
                </a:cubicBezTo>
                <a:cubicBezTo>
                  <a:pt x="578336" y="170262"/>
                  <a:pt x="564444" y="165633"/>
                  <a:pt x="553155" y="158107"/>
                </a:cubicBezTo>
                <a:cubicBezTo>
                  <a:pt x="545629" y="146818"/>
                  <a:pt x="537308" y="136020"/>
                  <a:pt x="530577" y="124240"/>
                </a:cubicBezTo>
                <a:cubicBezTo>
                  <a:pt x="522228" y="109629"/>
                  <a:pt x="518773" y="92013"/>
                  <a:pt x="508000" y="79085"/>
                </a:cubicBezTo>
                <a:cubicBezTo>
                  <a:pt x="471002" y="34687"/>
                  <a:pt x="470370" y="32048"/>
                  <a:pt x="462844" y="22640"/>
                </a:cubicBezTo>
                <a:close/>
              </a:path>
            </a:pathLst>
          </a:custGeom>
          <a:solidFill>
            <a:srgbClr val="FF330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reeform 41"/>
          <p:cNvSpPr/>
          <p:nvPr/>
        </p:nvSpPr>
        <p:spPr>
          <a:xfrm>
            <a:off x="6608857" y="1703164"/>
            <a:ext cx="620889" cy="407858"/>
          </a:xfrm>
          <a:custGeom>
            <a:avLst/>
            <a:gdLst>
              <a:gd name="connsiteX0" fmla="*/ 462844 w 620889"/>
              <a:gd name="connsiteY0" fmla="*/ 22640 h 407858"/>
              <a:gd name="connsiteX1" fmla="*/ 462844 w 620889"/>
              <a:gd name="connsiteY1" fmla="*/ 22640 h 407858"/>
              <a:gd name="connsiteX2" fmla="*/ 361244 w 620889"/>
              <a:gd name="connsiteY2" fmla="*/ 62 h 407858"/>
              <a:gd name="connsiteX3" fmla="*/ 67733 w 620889"/>
              <a:gd name="connsiteY3" fmla="*/ 45218 h 407858"/>
              <a:gd name="connsiteX4" fmla="*/ 22577 w 620889"/>
              <a:gd name="connsiteY4" fmla="*/ 67796 h 407858"/>
              <a:gd name="connsiteX5" fmla="*/ 11289 w 620889"/>
              <a:gd name="connsiteY5" fmla="*/ 101662 h 407858"/>
              <a:gd name="connsiteX6" fmla="*/ 0 w 620889"/>
              <a:gd name="connsiteY6" fmla="*/ 158107 h 407858"/>
              <a:gd name="connsiteX7" fmla="*/ 11289 w 620889"/>
              <a:gd name="connsiteY7" fmla="*/ 203262 h 407858"/>
              <a:gd name="connsiteX8" fmla="*/ 90311 w 620889"/>
              <a:gd name="connsiteY8" fmla="*/ 304862 h 407858"/>
              <a:gd name="connsiteX9" fmla="*/ 112889 w 620889"/>
              <a:gd name="connsiteY9" fmla="*/ 338729 h 407858"/>
              <a:gd name="connsiteX10" fmla="*/ 146755 w 620889"/>
              <a:gd name="connsiteY10" fmla="*/ 350018 h 407858"/>
              <a:gd name="connsiteX11" fmla="*/ 180622 w 620889"/>
              <a:gd name="connsiteY11" fmla="*/ 372596 h 407858"/>
              <a:gd name="connsiteX12" fmla="*/ 248355 w 620889"/>
              <a:gd name="connsiteY12" fmla="*/ 406462 h 407858"/>
              <a:gd name="connsiteX13" fmla="*/ 519289 w 620889"/>
              <a:gd name="connsiteY13" fmla="*/ 383885 h 407858"/>
              <a:gd name="connsiteX14" fmla="*/ 609600 w 620889"/>
              <a:gd name="connsiteY14" fmla="*/ 338729 h 407858"/>
              <a:gd name="connsiteX15" fmla="*/ 620889 w 620889"/>
              <a:gd name="connsiteY15" fmla="*/ 304862 h 407858"/>
              <a:gd name="connsiteX16" fmla="*/ 587022 w 620889"/>
              <a:gd name="connsiteY16" fmla="*/ 180685 h 407858"/>
              <a:gd name="connsiteX17" fmla="*/ 553155 w 620889"/>
              <a:gd name="connsiteY17" fmla="*/ 158107 h 407858"/>
              <a:gd name="connsiteX18" fmla="*/ 530577 w 620889"/>
              <a:gd name="connsiteY18" fmla="*/ 124240 h 407858"/>
              <a:gd name="connsiteX19" fmla="*/ 508000 w 620889"/>
              <a:gd name="connsiteY19" fmla="*/ 79085 h 407858"/>
              <a:gd name="connsiteX20" fmla="*/ 462844 w 620889"/>
              <a:gd name="connsiteY20" fmla="*/ 22640 h 407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20889" h="407858">
                <a:moveTo>
                  <a:pt x="462844" y="22640"/>
                </a:moveTo>
                <a:lnTo>
                  <a:pt x="462844" y="22640"/>
                </a:lnTo>
                <a:cubicBezTo>
                  <a:pt x="428977" y="15114"/>
                  <a:pt x="395916" y="-1134"/>
                  <a:pt x="361244" y="62"/>
                </a:cubicBezTo>
                <a:cubicBezTo>
                  <a:pt x="329921" y="1142"/>
                  <a:pt x="145237" y="32300"/>
                  <a:pt x="67733" y="45218"/>
                </a:cubicBezTo>
                <a:cubicBezTo>
                  <a:pt x="52681" y="52744"/>
                  <a:pt x="34477" y="55896"/>
                  <a:pt x="22577" y="67796"/>
                </a:cubicBezTo>
                <a:cubicBezTo>
                  <a:pt x="14163" y="76210"/>
                  <a:pt x="14175" y="90118"/>
                  <a:pt x="11289" y="101662"/>
                </a:cubicBezTo>
                <a:cubicBezTo>
                  <a:pt x="6635" y="120277"/>
                  <a:pt x="3763" y="139292"/>
                  <a:pt x="0" y="158107"/>
                </a:cubicBezTo>
                <a:cubicBezTo>
                  <a:pt x="3763" y="173159"/>
                  <a:pt x="4351" y="189385"/>
                  <a:pt x="11289" y="203262"/>
                </a:cubicBezTo>
                <a:cubicBezTo>
                  <a:pt x="54090" y="288865"/>
                  <a:pt x="43851" y="249111"/>
                  <a:pt x="90311" y="304862"/>
                </a:cubicBezTo>
                <a:cubicBezTo>
                  <a:pt x="98997" y="315285"/>
                  <a:pt x="102294" y="330253"/>
                  <a:pt x="112889" y="338729"/>
                </a:cubicBezTo>
                <a:cubicBezTo>
                  <a:pt x="122181" y="346163"/>
                  <a:pt x="136112" y="344696"/>
                  <a:pt x="146755" y="350018"/>
                </a:cubicBezTo>
                <a:cubicBezTo>
                  <a:pt x="158890" y="356086"/>
                  <a:pt x="168487" y="366528"/>
                  <a:pt x="180622" y="372596"/>
                </a:cubicBezTo>
                <a:cubicBezTo>
                  <a:pt x="274101" y="419335"/>
                  <a:pt x="151297" y="341758"/>
                  <a:pt x="248355" y="406462"/>
                </a:cubicBezTo>
                <a:cubicBezTo>
                  <a:pt x="281610" y="404879"/>
                  <a:pt x="442814" y="418647"/>
                  <a:pt x="519289" y="383885"/>
                </a:cubicBezTo>
                <a:cubicBezTo>
                  <a:pt x="549929" y="369958"/>
                  <a:pt x="579496" y="353781"/>
                  <a:pt x="609600" y="338729"/>
                </a:cubicBezTo>
                <a:cubicBezTo>
                  <a:pt x="613363" y="327440"/>
                  <a:pt x="620889" y="316762"/>
                  <a:pt x="620889" y="304862"/>
                </a:cubicBezTo>
                <a:cubicBezTo>
                  <a:pt x="620889" y="269193"/>
                  <a:pt x="612855" y="211684"/>
                  <a:pt x="587022" y="180685"/>
                </a:cubicBezTo>
                <a:cubicBezTo>
                  <a:pt x="578336" y="170262"/>
                  <a:pt x="564444" y="165633"/>
                  <a:pt x="553155" y="158107"/>
                </a:cubicBezTo>
                <a:cubicBezTo>
                  <a:pt x="545629" y="146818"/>
                  <a:pt x="537308" y="136020"/>
                  <a:pt x="530577" y="124240"/>
                </a:cubicBezTo>
                <a:cubicBezTo>
                  <a:pt x="522228" y="109629"/>
                  <a:pt x="518773" y="92013"/>
                  <a:pt x="508000" y="79085"/>
                </a:cubicBezTo>
                <a:cubicBezTo>
                  <a:pt x="471002" y="34687"/>
                  <a:pt x="470370" y="32048"/>
                  <a:pt x="462844" y="22640"/>
                </a:cubicBezTo>
                <a:close/>
              </a:path>
            </a:pathLst>
          </a:custGeom>
          <a:solidFill>
            <a:srgbClr val="FF330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8371416" y="4902531"/>
            <a:ext cx="2853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i="1" dirty="0" smtClean="0">
                <a:solidFill>
                  <a:srgbClr val="FF0000"/>
                </a:solidFill>
              </a:rPr>
              <a:t>Temperatures in the</a:t>
            </a:r>
          </a:p>
          <a:p>
            <a:r>
              <a:rPr lang="bs-Latn-BA" i="1" dirty="0" smtClean="0">
                <a:solidFill>
                  <a:srgbClr val="FF0000"/>
                </a:solidFill>
              </a:rPr>
              <a:t>evaporators are optimised</a:t>
            </a:r>
            <a:endParaRPr lang="en-GB" i="1" dirty="0">
              <a:solidFill>
                <a:srgbClr val="FF0000"/>
              </a:solidFill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4611511" y="1049865"/>
            <a:ext cx="1379931" cy="1253068"/>
            <a:chOff x="4611511" y="1049865"/>
            <a:chExt cx="1379931" cy="1253068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4611511" y="1049866"/>
              <a:ext cx="0" cy="400755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>
              <a:endCxn id="5" idx="0"/>
            </p:cNvCxnSpPr>
            <p:nvPr/>
          </p:nvCxnSpPr>
          <p:spPr>
            <a:xfrm>
              <a:off x="4611511" y="1049866"/>
              <a:ext cx="1379931" cy="1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5991442" y="1049865"/>
              <a:ext cx="0" cy="1253068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Straight Arrow Connector 50"/>
          <p:cNvCxnSpPr/>
          <p:nvPr/>
        </p:nvCxnSpPr>
        <p:spPr>
          <a:xfrm flipV="1">
            <a:off x="5991442" y="2534354"/>
            <a:ext cx="0" cy="1208971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6067425" y="2428875"/>
            <a:ext cx="416959" cy="1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Slide Number Placeholder 5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15</a:t>
            </a:fld>
            <a:endParaRPr lang="en-GB" dirty="0"/>
          </a:p>
        </p:txBody>
      </p:sp>
      <p:sp>
        <p:nvSpPr>
          <p:cNvPr id="40" name="Freeform 39"/>
          <p:cNvSpPr/>
          <p:nvPr/>
        </p:nvSpPr>
        <p:spPr>
          <a:xfrm>
            <a:off x="8901017" y="1703164"/>
            <a:ext cx="620889" cy="407858"/>
          </a:xfrm>
          <a:custGeom>
            <a:avLst/>
            <a:gdLst>
              <a:gd name="connsiteX0" fmla="*/ 462844 w 620889"/>
              <a:gd name="connsiteY0" fmla="*/ 22640 h 407858"/>
              <a:gd name="connsiteX1" fmla="*/ 462844 w 620889"/>
              <a:gd name="connsiteY1" fmla="*/ 22640 h 407858"/>
              <a:gd name="connsiteX2" fmla="*/ 361244 w 620889"/>
              <a:gd name="connsiteY2" fmla="*/ 62 h 407858"/>
              <a:gd name="connsiteX3" fmla="*/ 67733 w 620889"/>
              <a:gd name="connsiteY3" fmla="*/ 45218 h 407858"/>
              <a:gd name="connsiteX4" fmla="*/ 22577 w 620889"/>
              <a:gd name="connsiteY4" fmla="*/ 67796 h 407858"/>
              <a:gd name="connsiteX5" fmla="*/ 11289 w 620889"/>
              <a:gd name="connsiteY5" fmla="*/ 101662 h 407858"/>
              <a:gd name="connsiteX6" fmla="*/ 0 w 620889"/>
              <a:gd name="connsiteY6" fmla="*/ 158107 h 407858"/>
              <a:gd name="connsiteX7" fmla="*/ 11289 w 620889"/>
              <a:gd name="connsiteY7" fmla="*/ 203262 h 407858"/>
              <a:gd name="connsiteX8" fmla="*/ 90311 w 620889"/>
              <a:gd name="connsiteY8" fmla="*/ 304862 h 407858"/>
              <a:gd name="connsiteX9" fmla="*/ 112889 w 620889"/>
              <a:gd name="connsiteY9" fmla="*/ 338729 h 407858"/>
              <a:gd name="connsiteX10" fmla="*/ 146755 w 620889"/>
              <a:gd name="connsiteY10" fmla="*/ 350018 h 407858"/>
              <a:gd name="connsiteX11" fmla="*/ 180622 w 620889"/>
              <a:gd name="connsiteY11" fmla="*/ 372596 h 407858"/>
              <a:gd name="connsiteX12" fmla="*/ 248355 w 620889"/>
              <a:gd name="connsiteY12" fmla="*/ 406462 h 407858"/>
              <a:gd name="connsiteX13" fmla="*/ 519289 w 620889"/>
              <a:gd name="connsiteY13" fmla="*/ 383885 h 407858"/>
              <a:gd name="connsiteX14" fmla="*/ 609600 w 620889"/>
              <a:gd name="connsiteY14" fmla="*/ 338729 h 407858"/>
              <a:gd name="connsiteX15" fmla="*/ 620889 w 620889"/>
              <a:gd name="connsiteY15" fmla="*/ 304862 h 407858"/>
              <a:gd name="connsiteX16" fmla="*/ 587022 w 620889"/>
              <a:gd name="connsiteY16" fmla="*/ 180685 h 407858"/>
              <a:gd name="connsiteX17" fmla="*/ 553155 w 620889"/>
              <a:gd name="connsiteY17" fmla="*/ 158107 h 407858"/>
              <a:gd name="connsiteX18" fmla="*/ 530577 w 620889"/>
              <a:gd name="connsiteY18" fmla="*/ 124240 h 407858"/>
              <a:gd name="connsiteX19" fmla="*/ 508000 w 620889"/>
              <a:gd name="connsiteY19" fmla="*/ 79085 h 407858"/>
              <a:gd name="connsiteX20" fmla="*/ 462844 w 620889"/>
              <a:gd name="connsiteY20" fmla="*/ 22640 h 407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20889" h="407858">
                <a:moveTo>
                  <a:pt x="462844" y="22640"/>
                </a:moveTo>
                <a:lnTo>
                  <a:pt x="462844" y="22640"/>
                </a:lnTo>
                <a:cubicBezTo>
                  <a:pt x="428977" y="15114"/>
                  <a:pt x="395916" y="-1134"/>
                  <a:pt x="361244" y="62"/>
                </a:cubicBezTo>
                <a:cubicBezTo>
                  <a:pt x="329921" y="1142"/>
                  <a:pt x="145237" y="32300"/>
                  <a:pt x="67733" y="45218"/>
                </a:cubicBezTo>
                <a:cubicBezTo>
                  <a:pt x="52681" y="52744"/>
                  <a:pt x="34477" y="55896"/>
                  <a:pt x="22577" y="67796"/>
                </a:cubicBezTo>
                <a:cubicBezTo>
                  <a:pt x="14163" y="76210"/>
                  <a:pt x="14175" y="90118"/>
                  <a:pt x="11289" y="101662"/>
                </a:cubicBezTo>
                <a:cubicBezTo>
                  <a:pt x="6635" y="120277"/>
                  <a:pt x="3763" y="139292"/>
                  <a:pt x="0" y="158107"/>
                </a:cubicBezTo>
                <a:cubicBezTo>
                  <a:pt x="3763" y="173159"/>
                  <a:pt x="4351" y="189385"/>
                  <a:pt x="11289" y="203262"/>
                </a:cubicBezTo>
                <a:cubicBezTo>
                  <a:pt x="54090" y="288865"/>
                  <a:pt x="43851" y="249111"/>
                  <a:pt x="90311" y="304862"/>
                </a:cubicBezTo>
                <a:cubicBezTo>
                  <a:pt x="98997" y="315285"/>
                  <a:pt x="102294" y="330253"/>
                  <a:pt x="112889" y="338729"/>
                </a:cubicBezTo>
                <a:cubicBezTo>
                  <a:pt x="122181" y="346163"/>
                  <a:pt x="136112" y="344696"/>
                  <a:pt x="146755" y="350018"/>
                </a:cubicBezTo>
                <a:cubicBezTo>
                  <a:pt x="158890" y="356086"/>
                  <a:pt x="168487" y="366528"/>
                  <a:pt x="180622" y="372596"/>
                </a:cubicBezTo>
                <a:cubicBezTo>
                  <a:pt x="274101" y="419335"/>
                  <a:pt x="151297" y="341758"/>
                  <a:pt x="248355" y="406462"/>
                </a:cubicBezTo>
                <a:cubicBezTo>
                  <a:pt x="281610" y="404879"/>
                  <a:pt x="442814" y="418647"/>
                  <a:pt x="519289" y="383885"/>
                </a:cubicBezTo>
                <a:cubicBezTo>
                  <a:pt x="549929" y="369958"/>
                  <a:pt x="579496" y="353781"/>
                  <a:pt x="609600" y="338729"/>
                </a:cubicBezTo>
                <a:cubicBezTo>
                  <a:pt x="613363" y="327440"/>
                  <a:pt x="620889" y="316762"/>
                  <a:pt x="620889" y="304862"/>
                </a:cubicBezTo>
                <a:cubicBezTo>
                  <a:pt x="620889" y="269193"/>
                  <a:pt x="612855" y="211684"/>
                  <a:pt x="587022" y="180685"/>
                </a:cubicBezTo>
                <a:cubicBezTo>
                  <a:pt x="578336" y="170262"/>
                  <a:pt x="564444" y="165633"/>
                  <a:pt x="553155" y="158107"/>
                </a:cubicBezTo>
                <a:cubicBezTo>
                  <a:pt x="545629" y="146818"/>
                  <a:pt x="537308" y="136020"/>
                  <a:pt x="530577" y="124240"/>
                </a:cubicBezTo>
                <a:cubicBezTo>
                  <a:pt x="522228" y="109629"/>
                  <a:pt x="518773" y="92013"/>
                  <a:pt x="508000" y="79085"/>
                </a:cubicBezTo>
                <a:cubicBezTo>
                  <a:pt x="471002" y="34687"/>
                  <a:pt x="470370" y="32048"/>
                  <a:pt x="462844" y="22640"/>
                </a:cubicBezTo>
                <a:close/>
              </a:path>
            </a:pathLst>
          </a:custGeom>
          <a:solidFill>
            <a:srgbClr val="FF330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072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41" grpId="0" animBg="1"/>
      <p:bldP spid="42" grpId="0" animBg="1"/>
      <p:bldP spid="43" grpId="0"/>
      <p:bldP spid="4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701800"/>
            <a:ext cx="10058400" cy="447040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 simultaneous </a:t>
            </a:r>
            <a:r>
              <a:rPr lang="en-GB" dirty="0" err="1" smtClean="0">
                <a:solidFill>
                  <a:srgbClr val="FF0000"/>
                </a:solidFill>
              </a:rPr>
              <a:t>optimi</a:t>
            </a:r>
            <a:r>
              <a:rPr lang="bs-Latn-BA" dirty="0" smtClean="0">
                <a:solidFill>
                  <a:srgbClr val="FF0000"/>
                </a:solidFill>
              </a:rPr>
              <a:t>s</a:t>
            </a:r>
            <a:r>
              <a:rPr lang="en-GB" dirty="0" err="1" smtClean="0">
                <a:solidFill>
                  <a:srgbClr val="FF0000"/>
                </a:solidFill>
              </a:rPr>
              <a:t>ation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and heat integration approach</a:t>
            </a:r>
            <a:r>
              <a:rPr lang="en-GB" dirty="0"/>
              <a:t> of MEES and HEN is presented </a:t>
            </a:r>
            <a:endParaRPr lang="bs-Latn-BA" dirty="0" smtClean="0"/>
          </a:p>
          <a:p>
            <a:r>
              <a:rPr lang="bs-Latn-BA" dirty="0" smtClean="0"/>
              <a:t>A typical MEE superstructure is extended to include </a:t>
            </a:r>
            <a:r>
              <a:rPr lang="bs-Latn-BA" dirty="0" smtClean="0">
                <a:solidFill>
                  <a:srgbClr val="FF0000"/>
                </a:solidFill>
              </a:rPr>
              <a:t>flash vessels</a:t>
            </a:r>
            <a:r>
              <a:rPr lang="bs-Latn-BA" dirty="0" smtClean="0"/>
              <a:t> for improving energy efficiency within the overall system</a:t>
            </a:r>
          </a:p>
          <a:p>
            <a:r>
              <a:rPr lang="bs-Latn-BA" dirty="0" smtClean="0"/>
              <a:t>Heat integration of </a:t>
            </a:r>
            <a:r>
              <a:rPr lang="bs-Latn-BA" dirty="0" smtClean="0">
                <a:solidFill>
                  <a:srgbClr val="FF0000"/>
                </a:solidFill>
              </a:rPr>
              <a:t>MEE system hot and cold streams </a:t>
            </a:r>
            <a:r>
              <a:rPr lang="bs-Latn-BA" dirty="0" smtClean="0"/>
              <a:t>is enabled together with the </a:t>
            </a:r>
            <a:r>
              <a:rPr lang="en-GB" dirty="0" smtClean="0">
                <a:solidFill>
                  <a:srgbClr val="FF0000"/>
                </a:solidFill>
              </a:rPr>
              <a:t>background </a:t>
            </a:r>
            <a:r>
              <a:rPr lang="en-GB" dirty="0">
                <a:solidFill>
                  <a:srgbClr val="FF0000"/>
                </a:solidFill>
              </a:rPr>
              <a:t>process </a:t>
            </a:r>
            <a:r>
              <a:rPr lang="bs-Latn-BA" dirty="0" smtClean="0">
                <a:solidFill>
                  <a:srgbClr val="FF0000"/>
                </a:solidFill>
              </a:rPr>
              <a:t>hot/cold streams</a:t>
            </a:r>
            <a:r>
              <a:rPr lang="bs-Latn-BA" dirty="0" smtClean="0"/>
              <a:t> </a:t>
            </a:r>
            <a:r>
              <a:rPr lang="en-GB" dirty="0" smtClean="0"/>
              <a:t>to </a:t>
            </a:r>
            <a:r>
              <a:rPr lang="en-GB" dirty="0"/>
              <a:t>improve heat recovery </a:t>
            </a:r>
            <a:r>
              <a:rPr lang="bs-Latn-BA" dirty="0" smtClean="0"/>
              <a:t>in</a:t>
            </a:r>
            <a:r>
              <a:rPr lang="en-GB" dirty="0" smtClean="0"/>
              <a:t> </a:t>
            </a:r>
            <a:r>
              <a:rPr lang="en-GB" dirty="0"/>
              <a:t>the </a:t>
            </a:r>
            <a:r>
              <a:rPr lang="en-GB" dirty="0" smtClean="0"/>
              <a:t>system</a:t>
            </a:r>
            <a:endParaRPr lang="bs-Latn-BA" dirty="0" smtClean="0"/>
          </a:p>
          <a:p>
            <a:r>
              <a:rPr lang="en-GB" dirty="0" smtClean="0"/>
              <a:t>The MINLP model</a:t>
            </a:r>
            <a:r>
              <a:rPr lang="bs-Latn-BA" dirty="0" smtClean="0"/>
              <a:t> is developed and applied </a:t>
            </a:r>
            <a:r>
              <a:rPr lang="en-GB" dirty="0" smtClean="0"/>
              <a:t>to </a:t>
            </a:r>
            <a:r>
              <a:rPr lang="en-GB" dirty="0"/>
              <a:t>a case study </a:t>
            </a:r>
            <a:r>
              <a:rPr lang="bs-Latn-BA" dirty="0" smtClean="0"/>
              <a:t>of milk concentration plant for analysing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</a:rPr>
              <a:t>different flow-patterns of </a:t>
            </a:r>
            <a:r>
              <a:rPr lang="en-GB" dirty="0" smtClean="0">
                <a:solidFill>
                  <a:srgbClr val="FF0000"/>
                </a:solidFill>
              </a:rPr>
              <a:t>MEES</a:t>
            </a:r>
            <a:r>
              <a:rPr lang="bs-Latn-BA" dirty="0" smtClean="0">
                <a:solidFill>
                  <a:srgbClr val="FF0000"/>
                </a:solidFill>
              </a:rPr>
              <a:t> and </a:t>
            </a:r>
            <a:r>
              <a:rPr lang="bs-Latn-BA" dirty="0" smtClean="0"/>
              <a:t>finding </a:t>
            </a:r>
            <a:r>
              <a:rPr lang="bs-Latn-BA" dirty="0" smtClean="0">
                <a:solidFill>
                  <a:srgbClr val="FF0000"/>
                </a:solidFill>
              </a:rPr>
              <a:t>optimium number of evaporators</a:t>
            </a:r>
          </a:p>
          <a:p>
            <a:r>
              <a:rPr lang="bs-Latn-BA" dirty="0" smtClean="0"/>
              <a:t>For the cosidered case study</a:t>
            </a:r>
          </a:p>
          <a:p>
            <a:pPr lvl="1"/>
            <a:r>
              <a:rPr lang="bs-Latn-BA" dirty="0" smtClean="0"/>
              <a:t>T</a:t>
            </a:r>
            <a:r>
              <a:rPr lang="en-GB" dirty="0" smtClean="0"/>
              <a:t>he </a:t>
            </a:r>
            <a:r>
              <a:rPr lang="en-GB" u="sng" dirty="0"/>
              <a:t>forward feed flow-pattern had the lowest minimum total </a:t>
            </a:r>
            <a:r>
              <a:rPr lang="en-GB" u="sng" dirty="0" smtClean="0"/>
              <a:t>annualised </a:t>
            </a:r>
            <a:r>
              <a:rPr lang="en-GB" u="sng" dirty="0"/>
              <a:t>cost </a:t>
            </a:r>
            <a:r>
              <a:rPr lang="en-GB" dirty="0"/>
              <a:t>compared to the backward and the parallel feed </a:t>
            </a:r>
            <a:r>
              <a:rPr lang="en-GB" dirty="0" smtClean="0"/>
              <a:t>flow-patterns</a:t>
            </a:r>
            <a:endParaRPr lang="bs-Latn-BA" dirty="0" smtClean="0"/>
          </a:p>
          <a:p>
            <a:pPr lvl="1"/>
            <a:r>
              <a:rPr lang="en-GB" dirty="0" smtClean="0"/>
              <a:t>The </a:t>
            </a:r>
            <a:r>
              <a:rPr lang="en-GB" u="sng" dirty="0">
                <a:solidFill>
                  <a:srgbClr val="FF0000"/>
                </a:solidFill>
              </a:rPr>
              <a:t>optimum number of </a:t>
            </a:r>
            <a:r>
              <a:rPr lang="en-GB" u="sng" dirty="0" smtClean="0">
                <a:solidFill>
                  <a:srgbClr val="FF0000"/>
                </a:solidFill>
              </a:rPr>
              <a:t>e</a:t>
            </a:r>
            <a:r>
              <a:rPr lang="bs-Latn-BA" u="sng" dirty="0" smtClean="0">
                <a:solidFill>
                  <a:srgbClr val="FF0000"/>
                </a:solidFill>
              </a:rPr>
              <a:t>vaporation stages</a:t>
            </a:r>
            <a:r>
              <a:rPr lang="en-GB" u="sng" dirty="0" smtClean="0">
                <a:solidFill>
                  <a:srgbClr val="FF0000"/>
                </a:solidFill>
              </a:rPr>
              <a:t> </a:t>
            </a:r>
            <a:r>
              <a:rPr lang="en-GB" dirty="0"/>
              <a:t>was found to </a:t>
            </a:r>
            <a:r>
              <a:rPr lang="en-GB" u="sng" dirty="0"/>
              <a:t>be </a:t>
            </a:r>
            <a:r>
              <a:rPr lang="en-GB" u="sng" dirty="0" smtClean="0"/>
              <a:t>three</a:t>
            </a:r>
            <a:endParaRPr lang="bs-Latn-BA" dirty="0" smtClean="0"/>
          </a:p>
          <a:p>
            <a:r>
              <a:rPr lang="bs-Latn-BA" dirty="0" smtClean="0"/>
              <a:t>Future improvements include extension of the existing generic model including also MVC and TVC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904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070" y="2059343"/>
            <a:ext cx="2948192" cy="2948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3" y="5007535"/>
            <a:ext cx="10058400" cy="780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ACKNOWLEDGEMENTS</a:t>
            </a:r>
            <a:endParaRPr lang="en-GB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3455306" y="1570929"/>
            <a:ext cx="20258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Zdravko </a:t>
            </a:r>
            <a:r>
              <a:rPr lang="bs-Latn-B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Kravanja</a:t>
            </a:r>
          </a:p>
          <a:p>
            <a:r>
              <a:rPr lang="bs-Latn-B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Lidija Čuček</a:t>
            </a:r>
          </a:p>
          <a:p>
            <a:r>
              <a:rPr lang="bs-Latn-B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Miloš Bogataj</a:t>
            </a:r>
            <a:endParaRPr lang="bs-Latn-BA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9739" y="1566195"/>
            <a:ext cx="21711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Elvis Ahmetović</a:t>
            </a:r>
          </a:p>
          <a:p>
            <a:r>
              <a:rPr lang="bs-Latn-B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Midhat Suljkanović</a:t>
            </a:r>
          </a:p>
          <a:p>
            <a:r>
              <a:rPr lang="bs-Latn-B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Nidret </a:t>
            </a:r>
            <a:r>
              <a:rPr lang="bs-Latn-BA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Ibrić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867" y="209098"/>
            <a:ext cx="2057399" cy="1152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39" y="173956"/>
            <a:ext cx="1295400" cy="1321107"/>
          </a:xfrm>
          <a:prstGeom prst="rect">
            <a:avLst/>
          </a:prstGeom>
        </p:spPr>
      </p:pic>
      <p:pic>
        <p:nvPicPr>
          <p:cNvPr id="14" name="Picture 12" descr="http://upload.wikimedia.org/wikipedia/commons/thumb/b/bf/Flag_of_Bosnia_and_Herzegovina.svg/800px-Flag_of_Bosnia_and_Herzegovina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86" y="2521334"/>
            <a:ext cx="1663700" cy="831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upload.wikimedia.org/wikipedia/commons/thumb/f/f0/Flag_of_Slovenia.svg/1280px-Flag_of_Slovenia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479" y="2518159"/>
            <a:ext cx="1676400" cy="838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6202610" y="1566195"/>
            <a:ext cx="21361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François </a:t>
            </a:r>
            <a:r>
              <a:rPr lang="en-GB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Maréchal</a:t>
            </a:r>
            <a:endParaRPr lang="bs-Latn-BA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Maziar</a:t>
            </a:r>
            <a:r>
              <a:rPr lang="en-GB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Kermani</a:t>
            </a:r>
            <a:endParaRPr lang="en-GB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498" y="280822"/>
            <a:ext cx="2307029" cy="110737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610" y="2525733"/>
            <a:ext cx="1231992" cy="8181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TextBox 22"/>
          <p:cNvSpPr txBox="1"/>
          <p:nvPr/>
        </p:nvSpPr>
        <p:spPr>
          <a:xfrm>
            <a:off x="471093" y="5729821"/>
            <a:ext cx="1030929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The authors are grateful to the </a:t>
            </a:r>
            <a:r>
              <a:rPr lang="en-GB" sz="1400" dirty="0">
                <a:solidFill>
                  <a:srgbClr val="FF0000"/>
                </a:solidFill>
              </a:rPr>
              <a:t>Swiss National Science Foundation (SNSF) </a:t>
            </a:r>
            <a:r>
              <a:rPr lang="en-GB" sz="1400" dirty="0"/>
              <a:t>and the Swiss Agency for </a:t>
            </a:r>
            <a:r>
              <a:rPr lang="en-GB" sz="1400" dirty="0" smtClean="0"/>
              <a:t>Development and</a:t>
            </a:r>
            <a:endParaRPr lang="bs-Latn-BA" sz="1400" dirty="0" smtClean="0"/>
          </a:p>
          <a:p>
            <a:r>
              <a:rPr lang="en-GB" sz="1400" dirty="0" smtClean="0"/>
              <a:t>Cooperation </a:t>
            </a:r>
            <a:r>
              <a:rPr lang="en-GB" sz="1400" dirty="0"/>
              <a:t>(SDC) for providing financial support within the </a:t>
            </a:r>
            <a:r>
              <a:rPr lang="en-GB" sz="1400" dirty="0">
                <a:solidFill>
                  <a:srgbClr val="FF0000"/>
                </a:solidFill>
              </a:rPr>
              <a:t>SCOPES 2013‒2016 </a:t>
            </a:r>
            <a:r>
              <a:rPr lang="en-GB" sz="1400" dirty="0" smtClean="0"/>
              <a:t>(</a:t>
            </a:r>
            <a:r>
              <a:rPr lang="en-GB" sz="1400" dirty="0"/>
              <a:t>Scientific Co-operation between Eastern </a:t>
            </a:r>
            <a:endParaRPr lang="bs-Latn-BA" sz="1400" dirty="0" smtClean="0"/>
          </a:p>
          <a:p>
            <a:r>
              <a:rPr lang="en-GB" sz="1400" dirty="0" smtClean="0"/>
              <a:t>Europe </a:t>
            </a:r>
            <a:r>
              <a:rPr lang="en-GB" sz="1400" dirty="0"/>
              <a:t>and Switzerland) joint research project </a:t>
            </a:r>
            <a:r>
              <a:rPr lang="en-GB" sz="1400" dirty="0" smtClean="0"/>
              <a:t>(</a:t>
            </a:r>
            <a:r>
              <a:rPr lang="en-GB" sz="1400" dirty="0"/>
              <a:t>CAPE‒EWWR: IZ73Z0_152622/1), and </a:t>
            </a:r>
            <a:r>
              <a:rPr lang="en-GB" sz="1400" dirty="0">
                <a:solidFill>
                  <a:srgbClr val="FF0000"/>
                </a:solidFill>
              </a:rPr>
              <a:t>Federal Ministry of Education </a:t>
            </a:r>
            <a:endParaRPr lang="bs-Latn-BA" sz="1400" dirty="0" smtClean="0">
              <a:solidFill>
                <a:srgbClr val="FF0000"/>
              </a:solidFill>
            </a:endParaRPr>
          </a:p>
          <a:p>
            <a:r>
              <a:rPr lang="en-GB" sz="1400" dirty="0" smtClean="0">
                <a:solidFill>
                  <a:srgbClr val="FF0000"/>
                </a:solidFill>
              </a:rPr>
              <a:t>and </a:t>
            </a:r>
            <a:r>
              <a:rPr lang="en-GB" sz="1400" dirty="0">
                <a:solidFill>
                  <a:srgbClr val="FF0000"/>
                </a:solidFill>
              </a:rPr>
              <a:t>Science, Bosnia and Herzegovina </a:t>
            </a:r>
            <a:r>
              <a:rPr lang="en-GB" sz="1400" dirty="0"/>
              <a:t>(Agreement Number: 01-8294/16; 05-39-3032-2/16</a:t>
            </a:r>
            <a:r>
              <a:rPr lang="en-GB" sz="1400" dirty="0" smtClean="0"/>
              <a:t>).</a:t>
            </a:r>
            <a:endParaRPr lang="en-GB" sz="1400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17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479" y="3514290"/>
            <a:ext cx="2250010" cy="14475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610" y="3514291"/>
            <a:ext cx="2317733" cy="144750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86" y="3509556"/>
            <a:ext cx="2583573" cy="145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54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Presentation 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SHORT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OVERVIEW OF RESEARCH PROBLEMS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ROBLEM STATEMENT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UPERSTRUCTURE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ODELLING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APPROACH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CASE STUDY</a:t>
            </a:r>
          </a:p>
          <a:p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223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Introduction to evaporation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bs-Latn-BA" dirty="0" smtClean="0"/>
              <a:t>What is evaporation?</a:t>
            </a:r>
          </a:p>
          <a:p>
            <a:r>
              <a:rPr lang="bs-Latn-BA" dirty="0"/>
              <a:t>O</a:t>
            </a:r>
            <a:r>
              <a:rPr lang="en-GB" dirty="0" smtClean="0"/>
              <a:t>ne </a:t>
            </a:r>
            <a:r>
              <a:rPr lang="en-GB" dirty="0"/>
              <a:t>of </a:t>
            </a:r>
            <a:r>
              <a:rPr lang="en-GB" dirty="0" smtClean="0"/>
              <a:t>the </a:t>
            </a:r>
            <a:r>
              <a:rPr lang="en-GB" dirty="0">
                <a:solidFill>
                  <a:srgbClr val="FF0000"/>
                </a:solidFill>
              </a:rPr>
              <a:t>most energy-intensive unit </a:t>
            </a:r>
            <a:r>
              <a:rPr lang="en-GB" dirty="0" smtClean="0"/>
              <a:t>operations</a:t>
            </a:r>
            <a:endParaRPr lang="bs-Latn-BA" dirty="0" smtClean="0"/>
          </a:p>
          <a:p>
            <a:r>
              <a:rPr lang="bs-Latn-BA" dirty="0" smtClean="0"/>
              <a:t>Industrial applications</a:t>
            </a:r>
          </a:p>
          <a:p>
            <a:pPr lvl="1"/>
            <a:r>
              <a:rPr lang="bs-Latn-BA" dirty="0" smtClean="0"/>
              <a:t>Concentrating </a:t>
            </a:r>
            <a:r>
              <a:rPr lang="bs-Latn-BA" dirty="0"/>
              <a:t>the various </a:t>
            </a:r>
            <a:r>
              <a:rPr lang="bs-Latn-BA" dirty="0" smtClean="0"/>
              <a:t>feed systems </a:t>
            </a:r>
            <a:r>
              <a:rPr lang="bs-Latn-BA" dirty="0"/>
              <a:t>such as </a:t>
            </a:r>
            <a:r>
              <a:rPr lang="bs-Latn-BA" dirty="0" smtClean="0">
                <a:solidFill>
                  <a:srgbClr val="FF0000"/>
                </a:solidFill>
              </a:rPr>
              <a:t>milk, fruit and vegetable juices, black liquor </a:t>
            </a:r>
            <a:r>
              <a:rPr lang="bs-Latn-BA" dirty="0" smtClean="0"/>
              <a:t>in pulp and paper industry, </a:t>
            </a:r>
            <a:r>
              <a:rPr lang="bs-Latn-BA" dirty="0" smtClean="0">
                <a:solidFill>
                  <a:srgbClr val="FF0000"/>
                </a:solidFill>
              </a:rPr>
              <a:t>salt </a:t>
            </a:r>
            <a:r>
              <a:rPr lang="bs-Latn-BA" dirty="0">
                <a:solidFill>
                  <a:srgbClr val="FF0000"/>
                </a:solidFill>
              </a:rPr>
              <a:t>water </a:t>
            </a:r>
            <a:r>
              <a:rPr lang="bs-Latn-BA" dirty="0" smtClean="0"/>
              <a:t>for food grade salt production</a:t>
            </a:r>
          </a:p>
          <a:p>
            <a:pPr lvl="1"/>
            <a:r>
              <a:rPr lang="bs-Latn-BA" dirty="0" smtClean="0"/>
              <a:t>Producing </a:t>
            </a:r>
            <a:r>
              <a:rPr lang="bs-Latn-BA" dirty="0"/>
              <a:t>freshwater within </a:t>
            </a:r>
            <a:r>
              <a:rPr lang="bs-Latn-BA" dirty="0">
                <a:solidFill>
                  <a:srgbClr val="FF0000"/>
                </a:solidFill>
              </a:rPr>
              <a:t>desalination </a:t>
            </a:r>
            <a:r>
              <a:rPr lang="bs-Latn-BA" dirty="0" smtClean="0">
                <a:solidFill>
                  <a:srgbClr val="FF0000"/>
                </a:solidFill>
              </a:rPr>
              <a:t>processes</a:t>
            </a:r>
            <a:endParaRPr lang="bs-Latn-BA" dirty="0"/>
          </a:p>
          <a:p>
            <a:pPr lvl="1"/>
            <a:r>
              <a:rPr lang="bs-Latn-BA" dirty="0" smtClean="0"/>
              <a:t>Wastewater treatment processes</a:t>
            </a:r>
          </a:p>
          <a:p>
            <a:r>
              <a:rPr lang="bs-Latn-BA" dirty="0" smtClean="0"/>
              <a:t>How to </a:t>
            </a:r>
            <a:r>
              <a:rPr lang="bs-Latn-BA" dirty="0" smtClean="0">
                <a:solidFill>
                  <a:srgbClr val="FF0000"/>
                </a:solidFill>
              </a:rPr>
              <a:t>reduce energy consumption</a:t>
            </a:r>
            <a:r>
              <a:rPr lang="bs-Latn-BA" dirty="0" smtClean="0"/>
              <a:t>?</a:t>
            </a:r>
            <a:endParaRPr lang="bs-Latn-BA" dirty="0"/>
          </a:p>
          <a:p>
            <a:pPr lvl="1"/>
            <a:r>
              <a:rPr lang="bs-Latn-BA" dirty="0" smtClean="0"/>
              <a:t>Multiple Effect Evaporation (MEE)</a:t>
            </a:r>
          </a:p>
          <a:p>
            <a:pPr lvl="1"/>
            <a:r>
              <a:rPr lang="bs-Latn-BA" dirty="0" smtClean="0"/>
              <a:t>Mechanical/Thermal Vapour Compression (MVC/TVC)</a:t>
            </a:r>
          </a:p>
          <a:p>
            <a:pPr lvl="1"/>
            <a:r>
              <a:rPr lang="bs-Latn-BA" dirty="0" smtClean="0"/>
              <a:t>Feed stream preheating (energy from </a:t>
            </a:r>
            <a:r>
              <a:rPr lang="bs-Latn-BA" dirty="0" smtClean="0">
                <a:solidFill>
                  <a:srgbClr val="FF0000"/>
                </a:solidFill>
              </a:rPr>
              <a:t>condensates</a:t>
            </a:r>
            <a:r>
              <a:rPr lang="bs-Latn-BA" dirty="0" smtClean="0"/>
              <a:t>, </a:t>
            </a:r>
            <a:r>
              <a:rPr lang="bs-Latn-BA" dirty="0" smtClean="0">
                <a:solidFill>
                  <a:srgbClr val="FF0000"/>
                </a:solidFill>
              </a:rPr>
              <a:t>vapours</a:t>
            </a:r>
            <a:r>
              <a:rPr lang="bs-Latn-BA" dirty="0" smtClean="0"/>
              <a:t> or other </a:t>
            </a:r>
            <a:r>
              <a:rPr lang="bs-Latn-BA" dirty="0" smtClean="0">
                <a:solidFill>
                  <a:srgbClr val="FF0000"/>
                </a:solidFill>
              </a:rPr>
              <a:t>process streams</a:t>
            </a:r>
            <a:r>
              <a:rPr lang="bs-Latn-BA" dirty="0" smtClean="0"/>
              <a:t>)</a:t>
            </a:r>
          </a:p>
          <a:p>
            <a:pPr lvl="1"/>
            <a:r>
              <a:rPr lang="bs-Latn-BA" dirty="0" smtClean="0"/>
              <a:t>Heat integration of </a:t>
            </a:r>
            <a:r>
              <a:rPr lang="bs-Latn-BA" dirty="0"/>
              <a:t>Multiple Effect Evaporation Systems </a:t>
            </a:r>
            <a:r>
              <a:rPr lang="bs-Latn-BA" dirty="0" smtClean="0"/>
              <a:t>(MEES) with the </a:t>
            </a:r>
            <a:r>
              <a:rPr lang="bs-Latn-BA" dirty="0" smtClean="0">
                <a:solidFill>
                  <a:srgbClr val="FF0000"/>
                </a:solidFill>
              </a:rPr>
              <a:t>background process</a:t>
            </a:r>
            <a:endParaRPr lang="bs-Latn-BA" dirty="0">
              <a:solidFill>
                <a:srgbClr val="FF0000"/>
              </a:solidFill>
            </a:endParaRPr>
          </a:p>
          <a:p>
            <a:pPr marL="27432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9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964108" cy="1609344"/>
          </a:xfrm>
        </p:spPr>
        <p:txBody>
          <a:bodyPr/>
          <a:lstStyle/>
          <a:p>
            <a:r>
              <a:rPr lang="bs-Latn-BA" dirty="0" smtClean="0"/>
              <a:t>SHORT OVERVIEW of RESEARCH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82044"/>
            <a:ext cx="10058400" cy="2565390"/>
          </a:xfrm>
        </p:spPr>
        <p:txBody>
          <a:bodyPr>
            <a:normAutofit/>
          </a:bodyPr>
          <a:lstStyle/>
          <a:p>
            <a:r>
              <a:rPr lang="bs-Latn-BA" sz="1600" dirty="0" smtClean="0">
                <a:solidFill>
                  <a:srgbClr val="FF0000"/>
                </a:solidFill>
              </a:rPr>
              <a:t>Analysis </a:t>
            </a:r>
            <a:r>
              <a:rPr lang="bs-Latn-BA" sz="1600" dirty="0">
                <a:solidFill>
                  <a:srgbClr val="FF0000"/>
                </a:solidFill>
              </a:rPr>
              <a:t>and steady-state simulation </a:t>
            </a:r>
            <a:r>
              <a:rPr lang="bs-Latn-BA" sz="1600" dirty="0"/>
              <a:t>(</a:t>
            </a:r>
            <a:r>
              <a:rPr lang="bs-Latn-BA" sz="1600" dirty="0">
                <a:solidFill>
                  <a:srgbClr val="0070C0"/>
                </a:solidFill>
              </a:rPr>
              <a:t>Stewart and Beveridge, 1977</a:t>
            </a:r>
            <a:r>
              <a:rPr lang="bs-Latn-BA" sz="1600" dirty="0"/>
              <a:t>) </a:t>
            </a:r>
            <a:endParaRPr lang="bs-Latn-BA" sz="1600" dirty="0" smtClean="0"/>
          </a:p>
          <a:p>
            <a:r>
              <a:rPr lang="bs-Latn-BA" sz="1600" dirty="0" smtClean="0">
                <a:solidFill>
                  <a:srgbClr val="FF0000"/>
                </a:solidFill>
              </a:rPr>
              <a:t>Design </a:t>
            </a:r>
            <a:r>
              <a:rPr lang="bs-Latn-BA" sz="1600" dirty="0"/>
              <a:t>(</a:t>
            </a:r>
            <a:r>
              <a:rPr lang="bs-Latn-BA" sz="1600" dirty="0">
                <a:solidFill>
                  <a:srgbClr val="0070C0"/>
                </a:solidFill>
              </a:rPr>
              <a:t>Nishitani and Kunugita, 1979</a:t>
            </a:r>
            <a:r>
              <a:rPr lang="bs-Latn-BA" sz="1600" dirty="0"/>
              <a:t>) </a:t>
            </a:r>
            <a:r>
              <a:rPr lang="bs-Latn-BA" sz="1600" dirty="0">
                <a:solidFill>
                  <a:srgbClr val="FF0000"/>
                </a:solidFill>
              </a:rPr>
              <a:t>and </a:t>
            </a:r>
            <a:r>
              <a:rPr lang="bs-Latn-BA" sz="1600" dirty="0" smtClean="0">
                <a:solidFill>
                  <a:srgbClr val="FF0000"/>
                </a:solidFill>
              </a:rPr>
              <a:t>Optimisation </a:t>
            </a:r>
            <a:r>
              <a:rPr lang="bs-Latn-BA" sz="1600" dirty="0">
                <a:solidFill>
                  <a:srgbClr val="FF0000"/>
                </a:solidFill>
              </a:rPr>
              <a:t>of steam economy </a:t>
            </a:r>
            <a:r>
              <a:rPr lang="bs-Latn-BA" sz="1600" dirty="0"/>
              <a:t>(</a:t>
            </a:r>
            <a:r>
              <a:rPr lang="bs-Latn-BA" sz="1600" dirty="0">
                <a:solidFill>
                  <a:srgbClr val="0070C0"/>
                </a:solidFill>
              </a:rPr>
              <a:t>Verma et al., 2016</a:t>
            </a:r>
            <a:r>
              <a:rPr lang="bs-Latn-BA" sz="1600" dirty="0"/>
              <a:t>) </a:t>
            </a:r>
            <a:r>
              <a:rPr lang="bs-Latn-BA" sz="1600" dirty="0" smtClean="0"/>
              <a:t>for </a:t>
            </a:r>
            <a:r>
              <a:rPr lang="bs-Latn-BA" sz="1600" dirty="0" smtClean="0">
                <a:solidFill>
                  <a:srgbClr val="FF0000"/>
                </a:solidFill>
              </a:rPr>
              <a:t>various </a:t>
            </a:r>
            <a:r>
              <a:rPr lang="bs-Latn-BA" sz="1600" dirty="0">
                <a:solidFill>
                  <a:srgbClr val="FF0000"/>
                </a:solidFill>
              </a:rPr>
              <a:t>flow-patterns </a:t>
            </a:r>
            <a:r>
              <a:rPr lang="bs-Latn-BA" sz="1600" dirty="0"/>
              <a:t>with and without pre-heating (</a:t>
            </a:r>
            <a:r>
              <a:rPr lang="bs-Latn-BA" sz="1600" dirty="0">
                <a:solidFill>
                  <a:srgbClr val="0070C0"/>
                </a:solidFill>
              </a:rPr>
              <a:t>Kaya and Sarac, 2007</a:t>
            </a:r>
            <a:r>
              <a:rPr lang="bs-Latn-BA" sz="1600" dirty="0" smtClean="0"/>
              <a:t>)</a:t>
            </a:r>
          </a:p>
          <a:p>
            <a:r>
              <a:rPr lang="bs-Latn-BA" sz="1600" dirty="0" smtClean="0">
                <a:solidFill>
                  <a:srgbClr val="FF0000"/>
                </a:solidFill>
              </a:rPr>
              <a:t>Optimisation of the </a:t>
            </a:r>
            <a:r>
              <a:rPr lang="bs-Latn-BA" sz="1600" dirty="0">
                <a:solidFill>
                  <a:srgbClr val="FF0000"/>
                </a:solidFill>
              </a:rPr>
              <a:t>number of </a:t>
            </a:r>
            <a:r>
              <a:rPr lang="bs-Latn-BA" sz="1600" dirty="0" smtClean="0">
                <a:solidFill>
                  <a:srgbClr val="FF0000"/>
                </a:solidFill>
              </a:rPr>
              <a:t>effects</a:t>
            </a:r>
            <a:r>
              <a:rPr lang="bs-Latn-BA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s-Latn-BA" sz="1600" dirty="0" smtClean="0"/>
              <a:t>minimising the </a:t>
            </a:r>
            <a:r>
              <a:rPr lang="bs-Latn-BA" sz="1600" dirty="0"/>
              <a:t>total annualised cost and </a:t>
            </a:r>
            <a:r>
              <a:rPr lang="bs-Latn-BA" sz="1600" dirty="0" smtClean="0"/>
              <a:t>maximising </a:t>
            </a:r>
            <a:r>
              <a:rPr lang="bs-Latn-BA" sz="1600" dirty="0"/>
              <a:t>the net present value (</a:t>
            </a:r>
            <a:r>
              <a:rPr lang="bs-Latn-BA" sz="1600" dirty="0">
                <a:solidFill>
                  <a:srgbClr val="0070C0"/>
                </a:solidFill>
              </a:rPr>
              <a:t>Simpson et al., 2008</a:t>
            </a:r>
            <a:r>
              <a:rPr lang="bs-Latn-BA" sz="1600" dirty="0" smtClean="0"/>
              <a:t>)</a:t>
            </a:r>
          </a:p>
          <a:p>
            <a:r>
              <a:rPr lang="bs-Latn-BA" sz="1600" dirty="0" smtClean="0"/>
              <a:t>Multiple Effect Evaporation system with </a:t>
            </a:r>
            <a:r>
              <a:rPr lang="bs-Latn-BA" sz="1600" dirty="0" smtClean="0">
                <a:solidFill>
                  <a:srgbClr val="FF0000"/>
                </a:solidFill>
              </a:rPr>
              <a:t>Thermal Vapour Compression </a:t>
            </a:r>
            <a:r>
              <a:rPr lang="bs-Latn-BA" sz="1600" dirty="0" smtClean="0"/>
              <a:t>(TVC) –solar assisted (</a:t>
            </a:r>
            <a:r>
              <a:rPr lang="bs-Latn-BA" sz="1600" dirty="0" smtClean="0">
                <a:solidFill>
                  <a:srgbClr val="0070C0"/>
                </a:solidFill>
              </a:rPr>
              <a:t>Sharan </a:t>
            </a:r>
            <a:r>
              <a:rPr lang="bs-Latn-BA" sz="1600" dirty="0">
                <a:solidFill>
                  <a:srgbClr val="0070C0"/>
                </a:solidFill>
              </a:rPr>
              <a:t>and Bandyopadhyay </a:t>
            </a:r>
            <a:r>
              <a:rPr lang="bs-Latn-BA" sz="1600" dirty="0" smtClean="0">
                <a:solidFill>
                  <a:srgbClr val="0070C0"/>
                </a:solidFill>
              </a:rPr>
              <a:t>2017) </a:t>
            </a:r>
            <a:endParaRPr lang="bs-Latn-BA" sz="1600" dirty="0" smtClean="0"/>
          </a:p>
          <a:p>
            <a:r>
              <a:rPr lang="bs-Latn-BA" sz="1600" dirty="0"/>
              <a:t>Multiple Effect Evaporation system with </a:t>
            </a:r>
            <a:r>
              <a:rPr lang="bs-Latn-BA" sz="1600" dirty="0" smtClean="0">
                <a:solidFill>
                  <a:srgbClr val="FF0000"/>
                </a:solidFill>
              </a:rPr>
              <a:t>Mechanical Vapour Compression </a:t>
            </a:r>
            <a:r>
              <a:rPr lang="bs-Latn-BA" sz="1600" dirty="0" smtClean="0"/>
              <a:t>(MVC) (</a:t>
            </a:r>
            <a:r>
              <a:rPr lang="bs-Latn-BA" sz="1600" dirty="0" smtClean="0">
                <a:solidFill>
                  <a:srgbClr val="0070C0"/>
                </a:solidFill>
              </a:rPr>
              <a:t>Onishy et al. 2017</a:t>
            </a:r>
            <a:r>
              <a:rPr lang="bs-Latn-BA" sz="1600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38667" y="4247434"/>
            <a:ext cx="11086394" cy="2108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340" marR="0" indent="-18034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2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Stewart G., </a:t>
            </a:r>
            <a:r>
              <a:rPr lang="en-GB" sz="12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Beveridge</a:t>
            </a:r>
            <a:r>
              <a:rPr lang="en-GB" sz="12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G.S.G., 1977, Steady-State Cascade Simulation in Multiple Effect Evaporation, Computers &amp; Chemical Engineering, 1, 3-9</a:t>
            </a:r>
            <a:r>
              <a:rPr lang="en-GB" sz="12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bs-Latn-BA" sz="1200" dirty="0" smtClean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 algn="just">
              <a:lnSpc>
                <a:spcPct val="110000"/>
              </a:lnSpc>
            </a:pPr>
            <a:r>
              <a:rPr lang="en-GB" sz="1200" dirty="0" err="1"/>
              <a:t>Nishitani</a:t>
            </a:r>
            <a:r>
              <a:rPr lang="en-GB" sz="1200" dirty="0"/>
              <a:t> H., </a:t>
            </a:r>
            <a:r>
              <a:rPr lang="en-GB" sz="1200" dirty="0" err="1"/>
              <a:t>Kunugita</a:t>
            </a:r>
            <a:r>
              <a:rPr lang="en-GB" sz="1200" dirty="0"/>
              <a:t> E., 1979, The Optimal Flow-Pattern of Multiple Effect Evaporator Systems, Computers &amp; Chemical Engineering, 3, 261-268.</a:t>
            </a:r>
          </a:p>
          <a:p>
            <a:pPr marL="180340" indent="-180340" algn="just">
              <a:lnSpc>
                <a:spcPct val="110000"/>
              </a:lnSpc>
            </a:pPr>
            <a:r>
              <a:rPr lang="en-GB" sz="1200" dirty="0" err="1"/>
              <a:t>Verma</a:t>
            </a:r>
            <a:r>
              <a:rPr lang="en-GB" sz="1200" dirty="0"/>
              <a:t> O.P., Mohammed T.H., </a:t>
            </a:r>
            <a:r>
              <a:rPr lang="en-GB" sz="1200" dirty="0" err="1"/>
              <a:t>Mangal</a:t>
            </a:r>
            <a:r>
              <a:rPr lang="en-GB" sz="1200" dirty="0"/>
              <a:t> S., </a:t>
            </a:r>
            <a:r>
              <a:rPr lang="en-GB" sz="1200" dirty="0" err="1"/>
              <a:t>Manik</a:t>
            </a:r>
            <a:r>
              <a:rPr lang="en-GB" sz="1200" dirty="0"/>
              <a:t> G., 2016, Optimization of Steam Economy and Consumption of Heptad’s Effect Evaporator System in Kraft Recovery Process, International Journal of System Assurance Engineering and Management, 1-20.</a:t>
            </a:r>
          </a:p>
          <a:p>
            <a:pPr marL="180340" indent="-180340" algn="just">
              <a:lnSpc>
                <a:spcPct val="110000"/>
              </a:lnSpc>
            </a:pPr>
            <a:r>
              <a:rPr lang="en-GB" sz="1200" dirty="0"/>
              <a:t>Kaya D., </a:t>
            </a:r>
            <a:r>
              <a:rPr lang="en-GB" sz="1200" dirty="0" err="1"/>
              <a:t>Sarac</a:t>
            </a:r>
            <a:r>
              <a:rPr lang="en-GB" sz="1200" dirty="0"/>
              <a:t> I.H., 2007, Mathematical </a:t>
            </a:r>
            <a:r>
              <a:rPr lang="en-GB" sz="1200" dirty="0" err="1"/>
              <a:t>Modeling</a:t>
            </a:r>
            <a:r>
              <a:rPr lang="en-GB" sz="1200" dirty="0"/>
              <a:t> of Multiple-Effect Evaporators and Energy Economy, Energy, 32, 1536-1542.</a:t>
            </a:r>
          </a:p>
          <a:p>
            <a:pPr marL="180340" indent="-180340" algn="just">
              <a:lnSpc>
                <a:spcPct val="110000"/>
              </a:lnSpc>
            </a:pPr>
            <a:r>
              <a:rPr lang="en-GB" sz="1200" dirty="0"/>
              <a:t>Simpson R., </a:t>
            </a:r>
            <a:r>
              <a:rPr lang="en-GB" sz="1200" dirty="0" err="1"/>
              <a:t>Almonacid</a:t>
            </a:r>
            <a:r>
              <a:rPr lang="en-GB" sz="1200" dirty="0"/>
              <a:t> S., </a:t>
            </a:r>
            <a:r>
              <a:rPr lang="en-GB" sz="1200" dirty="0" err="1"/>
              <a:t>López</a:t>
            </a:r>
            <a:r>
              <a:rPr lang="en-GB" sz="1200" dirty="0"/>
              <a:t> D., </a:t>
            </a:r>
            <a:r>
              <a:rPr lang="en-GB" sz="1200" dirty="0" err="1"/>
              <a:t>Abakarov</a:t>
            </a:r>
            <a:r>
              <a:rPr lang="en-GB" sz="1200" dirty="0"/>
              <a:t> A., 2008, Optimum Design and Operating Conditions of Multiple Effect Evaporators: Tomato Paste, Journal of Food Engineering, 89, 488-497</a:t>
            </a:r>
            <a:r>
              <a:rPr lang="en-GB" sz="1200" dirty="0" smtClean="0"/>
              <a:t>.</a:t>
            </a:r>
            <a:endParaRPr lang="bs-Latn-BA" sz="1200" dirty="0" smtClean="0"/>
          </a:p>
          <a:p>
            <a:pPr marL="180340" indent="-180340" algn="just">
              <a:lnSpc>
                <a:spcPct val="110000"/>
              </a:lnSpc>
            </a:pPr>
            <a:r>
              <a:rPr lang="en-GB" sz="1200" dirty="0" err="1"/>
              <a:t>Sharan</a:t>
            </a:r>
            <a:r>
              <a:rPr lang="en-GB" sz="1200" dirty="0"/>
              <a:t> P., </a:t>
            </a:r>
            <a:r>
              <a:rPr lang="en-GB" sz="1200" dirty="0" err="1"/>
              <a:t>Bandyopadhyay</a:t>
            </a:r>
            <a:r>
              <a:rPr lang="en-GB" sz="1200" dirty="0"/>
              <a:t> S., 2017, Solar Assisted Multiple-Effect Evaporator, Journal of Cleaner Production, 142, Part 4, 2340-2351</a:t>
            </a:r>
            <a:r>
              <a:rPr lang="en-GB" sz="1200" dirty="0" smtClean="0"/>
              <a:t>.</a:t>
            </a:r>
            <a:endParaRPr lang="bs-Latn-BA" sz="1200" dirty="0"/>
          </a:p>
          <a:p>
            <a:pPr marL="180340" indent="-180340" algn="just">
              <a:lnSpc>
                <a:spcPct val="110000"/>
              </a:lnSpc>
            </a:pPr>
            <a:r>
              <a:rPr lang="en-GB" sz="1200" dirty="0" err="1"/>
              <a:t>Onishi</a:t>
            </a:r>
            <a:r>
              <a:rPr lang="en-GB" sz="1200" dirty="0"/>
              <a:t> V.C., </a:t>
            </a:r>
            <a:r>
              <a:rPr lang="en-GB" sz="1200" dirty="0" err="1"/>
              <a:t>Carrero-Parreño</a:t>
            </a:r>
            <a:r>
              <a:rPr lang="en-GB" sz="1200" dirty="0"/>
              <a:t> A., Reyes-</a:t>
            </a:r>
            <a:r>
              <a:rPr lang="en-GB" sz="1200" dirty="0" err="1"/>
              <a:t>Labarta</a:t>
            </a:r>
            <a:r>
              <a:rPr lang="en-GB" sz="1200" dirty="0"/>
              <a:t> J.A., Ruiz-</a:t>
            </a:r>
            <a:r>
              <a:rPr lang="en-GB" sz="1200" dirty="0" err="1"/>
              <a:t>Femenia</a:t>
            </a:r>
            <a:r>
              <a:rPr lang="en-GB" sz="1200" dirty="0"/>
              <a:t> R., Salcedo-</a:t>
            </a:r>
            <a:r>
              <a:rPr lang="en-GB" sz="1200" dirty="0" err="1"/>
              <a:t>Díaz</a:t>
            </a:r>
            <a:r>
              <a:rPr lang="en-GB" sz="1200" dirty="0"/>
              <a:t> R., </a:t>
            </a:r>
            <a:r>
              <a:rPr lang="en-GB" sz="1200" dirty="0" err="1"/>
              <a:t>Fraga</a:t>
            </a:r>
            <a:r>
              <a:rPr lang="en-GB" sz="1200" dirty="0"/>
              <a:t> E.S., Caballero J.A., 2017, Shale Gas </a:t>
            </a:r>
            <a:r>
              <a:rPr lang="en-GB" sz="1200" dirty="0" err="1"/>
              <a:t>Flowback</a:t>
            </a:r>
            <a:r>
              <a:rPr lang="en-GB" sz="1200" dirty="0"/>
              <a:t> Water Desalination: Single </a:t>
            </a:r>
            <a:r>
              <a:rPr lang="en-GB" sz="1200" dirty="0" err="1"/>
              <a:t>vs</a:t>
            </a:r>
            <a:r>
              <a:rPr lang="en-GB" sz="1200" dirty="0"/>
              <a:t> Multiple-Effect Evaporation with </a:t>
            </a:r>
            <a:r>
              <a:rPr lang="en-GB" sz="1200" dirty="0" err="1"/>
              <a:t>Vapor</a:t>
            </a:r>
            <a:r>
              <a:rPr lang="en-GB" sz="1200" dirty="0"/>
              <a:t> Recompression Cycle and Thermal Integration, Desalination, 404, 230-248</a:t>
            </a:r>
            <a:r>
              <a:rPr lang="en-GB" sz="1200" dirty="0" smtClean="0"/>
              <a:t>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8193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964108" cy="1609344"/>
          </a:xfrm>
        </p:spPr>
        <p:txBody>
          <a:bodyPr/>
          <a:lstStyle/>
          <a:p>
            <a:r>
              <a:rPr lang="bs-Latn-BA" dirty="0" smtClean="0"/>
              <a:t>SHORT OVERVIEW of RESEARCH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28800"/>
            <a:ext cx="10058400" cy="2681398"/>
          </a:xfrm>
        </p:spPr>
        <p:txBody>
          <a:bodyPr>
            <a:normAutofit/>
          </a:bodyPr>
          <a:lstStyle/>
          <a:p>
            <a:r>
              <a:rPr lang="bs-Latn-BA" sz="1800" dirty="0" smtClean="0">
                <a:solidFill>
                  <a:srgbClr val="FF0000"/>
                </a:solidFill>
              </a:rPr>
              <a:t>Heat </a:t>
            </a:r>
            <a:r>
              <a:rPr lang="bs-Latn-BA" sz="1800" dirty="0">
                <a:solidFill>
                  <a:srgbClr val="FF0000"/>
                </a:solidFill>
              </a:rPr>
              <a:t>integration </a:t>
            </a:r>
            <a:r>
              <a:rPr lang="bs-Latn-BA" sz="1800" dirty="0"/>
              <a:t>of </a:t>
            </a:r>
            <a:r>
              <a:rPr lang="bs-Latn-BA" sz="1800" dirty="0" smtClean="0"/>
              <a:t>evaporation </a:t>
            </a:r>
            <a:r>
              <a:rPr lang="bs-Latn-BA" sz="1800" dirty="0"/>
              <a:t>system with </a:t>
            </a:r>
            <a:r>
              <a:rPr lang="bs-Latn-BA" sz="1800" u="sng" dirty="0" smtClean="0"/>
              <a:t>streams inside and outside the evaporation system</a:t>
            </a:r>
            <a:r>
              <a:rPr lang="bs-Latn-BA" sz="1800" dirty="0" smtClean="0"/>
              <a:t> </a:t>
            </a:r>
            <a:r>
              <a:rPr lang="bs-Latn-BA" sz="1800" dirty="0" smtClean="0">
                <a:solidFill>
                  <a:srgbClr val="FF0000"/>
                </a:solidFill>
              </a:rPr>
              <a:t>minimising </a:t>
            </a:r>
            <a:r>
              <a:rPr lang="bs-Latn-BA" sz="1800" dirty="0">
                <a:solidFill>
                  <a:srgbClr val="FF0000"/>
                </a:solidFill>
              </a:rPr>
              <a:t>the utility </a:t>
            </a:r>
            <a:r>
              <a:rPr lang="bs-Latn-BA" sz="1800" dirty="0" smtClean="0">
                <a:solidFill>
                  <a:srgbClr val="FF0000"/>
                </a:solidFill>
              </a:rPr>
              <a:t>consumption (</a:t>
            </a:r>
            <a:r>
              <a:rPr lang="bs-Latn-BA" sz="1800" dirty="0" smtClean="0">
                <a:solidFill>
                  <a:srgbClr val="0070C0"/>
                </a:solidFill>
              </a:rPr>
              <a:t>Hillenbrand </a:t>
            </a:r>
            <a:r>
              <a:rPr lang="bs-Latn-BA" sz="1800" dirty="0">
                <a:solidFill>
                  <a:srgbClr val="0070C0"/>
                </a:solidFill>
              </a:rPr>
              <a:t>&amp; </a:t>
            </a:r>
            <a:r>
              <a:rPr lang="bs-Latn-BA" sz="1800" dirty="0" smtClean="0">
                <a:solidFill>
                  <a:srgbClr val="0070C0"/>
                </a:solidFill>
              </a:rPr>
              <a:t>Westerberg, 1988</a:t>
            </a:r>
            <a:r>
              <a:rPr lang="bs-Latn-BA" sz="1800" dirty="0"/>
              <a:t>) </a:t>
            </a:r>
            <a:endParaRPr lang="bs-Latn-BA" sz="1800" dirty="0" smtClean="0"/>
          </a:p>
          <a:p>
            <a:pPr lvl="1"/>
            <a:r>
              <a:rPr lang="bs-Latn-BA" sz="1600" dirty="0">
                <a:solidFill>
                  <a:srgbClr val="0070C0"/>
                </a:solidFill>
              </a:rPr>
              <a:t>Xiao &amp; Smith (2001) </a:t>
            </a:r>
            <a:r>
              <a:rPr lang="bs-Latn-BA" sz="1600" dirty="0" smtClean="0"/>
              <a:t>studied </a:t>
            </a:r>
            <a:r>
              <a:rPr lang="bs-Latn-BA" sz="1600" dirty="0" smtClean="0">
                <a:solidFill>
                  <a:srgbClr val="FF0000"/>
                </a:solidFill>
              </a:rPr>
              <a:t>evaporators </a:t>
            </a:r>
            <a:r>
              <a:rPr lang="bs-Latn-BA" sz="1600" dirty="0">
                <a:solidFill>
                  <a:srgbClr val="FF0000"/>
                </a:solidFill>
              </a:rPr>
              <a:t>integrated with the background process</a:t>
            </a:r>
            <a:r>
              <a:rPr lang="bs-Latn-BA" sz="1600" dirty="0"/>
              <a:t> and </a:t>
            </a:r>
            <a:r>
              <a:rPr lang="bs-Latn-BA" sz="1600" dirty="0" smtClean="0"/>
              <a:t>TVC</a:t>
            </a:r>
          </a:p>
          <a:p>
            <a:pPr lvl="1"/>
            <a:r>
              <a:rPr lang="bs-Latn-BA" sz="1600" dirty="0">
                <a:solidFill>
                  <a:srgbClr val="0070C0"/>
                </a:solidFill>
              </a:rPr>
              <a:t>Sharan and Bandyopadhyay (2015) </a:t>
            </a:r>
            <a:r>
              <a:rPr lang="bs-Latn-BA" sz="1600" dirty="0"/>
              <a:t>developed an analytical methodology to </a:t>
            </a:r>
            <a:r>
              <a:rPr lang="bs-Latn-BA" sz="1600" dirty="0" smtClean="0"/>
              <a:t>show </a:t>
            </a:r>
            <a:r>
              <a:rPr lang="bs-Latn-BA" sz="1600" dirty="0">
                <a:solidFill>
                  <a:srgbClr val="FF0000"/>
                </a:solidFill>
              </a:rPr>
              <a:t>that energy can be saved if the systems are integrated </a:t>
            </a:r>
            <a:r>
              <a:rPr lang="bs-Latn-BA" sz="1600" dirty="0" smtClean="0">
                <a:solidFill>
                  <a:srgbClr val="FF0000"/>
                </a:solidFill>
              </a:rPr>
              <a:t>properly</a:t>
            </a:r>
          </a:p>
          <a:p>
            <a:pPr lvl="1"/>
            <a:r>
              <a:rPr lang="bs-Latn-BA" sz="1600" dirty="0">
                <a:solidFill>
                  <a:srgbClr val="0070C0"/>
                </a:solidFill>
              </a:rPr>
              <a:t>Sharan and Bandyopadhyay (</a:t>
            </a:r>
            <a:r>
              <a:rPr lang="bs-Latn-BA" sz="1600" dirty="0" smtClean="0">
                <a:solidFill>
                  <a:srgbClr val="0070C0"/>
                </a:solidFill>
              </a:rPr>
              <a:t>2016) </a:t>
            </a:r>
            <a:r>
              <a:rPr lang="bs-Latn-BA" sz="1600" dirty="0" smtClean="0"/>
              <a:t>selected </a:t>
            </a:r>
            <a:r>
              <a:rPr lang="bs-Latn-BA" sz="1600" dirty="0"/>
              <a:t>appropriate temperatures of evaporator effects in order to </a:t>
            </a:r>
            <a:r>
              <a:rPr lang="bs-Latn-BA" sz="1600" dirty="0">
                <a:solidFill>
                  <a:srgbClr val="FF0000"/>
                </a:solidFill>
              </a:rPr>
              <a:t>minimize energy consumption in the overall </a:t>
            </a:r>
            <a:r>
              <a:rPr lang="bs-Latn-BA" sz="1600" dirty="0" smtClean="0">
                <a:solidFill>
                  <a:srgbClr val="FF0000"/>
                </a:solidFill>
              </a:rPr>
              <a:t>process</a:t>
            </a:r>
          </a:p>
          <a:p>
            <a:pPr lvl="1"/>
            <a:r>
              <a:rPr lang="bs-Latn-BA" sz="1600" dirty="0" smtClean="0">
                <a:solidFill>
                  <a:srgbClr val="0070C0"/>
                </a:solidFill>
              </a:rPr>
              <a:t>Walmsley (2016)</a:t>
            </a:r>
            <a:r>
              <a:rPr lang="bs-Latn-BA" sz="1600" dirty="0" smtClean="0">
                <a:solidFill>
                  <a:srgbClr val="FF0000"/>
                </a:solidFill>
              </a:rPr>
              <a:t> </a:t>
            </a:r>
            <a:r>
              <a:rPr lang="bs-Latn-BA" sz="1600" dirty="0" smtClean="0"/>
              <a:t>addressed </a:t>
            </a:r>
            <a:r>
              <a:rPr lang="bs-Latn-BA" sz="1600" dirty="0" smtClean="0">
                <a:solidFill>
                  <a:srgbClr val="FF0000"/>
                </a:solidFill>
              </a:rPr>
              <a:t>total site heat integration </a:t>
            </a:r>
            <a:r>
              <a:rPr lang="bs-Latn-BA" sz="1600" dirty="0" smtClean="0"/>
              <a:t>method for evaporation systems including MVC (process-process, process-utility integration)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61244" y="4510198"/>
            <a:ext cx="11108267" cy="194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340" marR="0" indent="-18034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Hillenbrand J.B., Westerberg A.W., 1988, The Synthesis of Multiple-Effect Evaporator Systems Using Minimum Utility Insights-I. A Cascaded Heat Representation, Computers &amp; Chemical Engineering, 12, 611-624</a:t>
            </a:r>
            <a:r>
              <a:rPr lang="en-GB" sz="14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bs-Latn-BA" sz="1400" dirty="0" smtClean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 algn="just">
              <a:lnSpc>
                <a:spcPct val="110000"/>
              </a:lnSpc>
            </a:pPr>
            <a:r>
              <a:rPr lang="en-GB" sz="1400" dirty="0" err="1"/>
              <a:t>Sharan</a:t>
            </a:r>
            <a:r>
              <a:rPr lang="en-GB" sz="1400" dirty="0"/>
              <a:t> P., </a:t>
            </a:r>
            <a:r>
              <a:rPr lang="en-GB" sz="1400" dirty="0" err="1"/>
              <a:t>Bandyopadhyay</a:t>
            </a:r>
            <a:r>
              <a:rPr lang="en-GB" sz="1400" dirty="0"/>
              <a:t> S., 2015, Integration of Multiple Effect Evaporators with Background Process, Chemical Engineering Transactions, 45, 1591-1596.</a:t>
            </a:r>
          </a:p>
          <a:p>
            <a:pPr marL="180340" indent="-180340" algn="just">
              <a:lnSpc>
                <a:spcPct val="110000"/>
              </a:lnSpc>
            </a:pPr>
            <a:r>
              <a:rPr lang="en-GB" sz="1400" dirty="0" err="1"/>
              <a:t>Sharan</a:t>
            </a:r>
            <a:r>
              <a:rPr lang="en-GB" sz="1400" dirty="0"/>
              <a:t> P., </a:t>
            </a:r>
            <a:r>
              <a:rPr lang="en-GB" sz="1400" dirty="0" err="1"/>
              <a:t>Bandyopadhyay</a:t>
            </a:r>
            <a:r>
              <a:rPr lang="en-GB" sz="1400" dirty="0"/>
              <a:t> S., </a:t>
            </a:r>
            <a:r>
              <a:rPr lang="en-GB" sz="1400" dirty="0" smtClean="0"/>
              <a:t>2016, </a:t>
            </a:r>
            <a:r>
              <a:rPr lang="en-GB" sz="1400" dirty="0"/>
              <a:t>Energy Integration of Multiple Effect Evaporators with Background Process and Appropriate Temperature Selection, Industrial &amp; Engineering Chemistry Research, 55, 1630-1641</a:t>
            </a:r>
            <a:r>
              <a:rPr lang="en-GB" sz="1400" dirty="0" smtClean="0"/>
              <a:t>.</a:t>
            </a:r>
            <a:endParaRPr lang="bs-Latn-BA" sz="1400" dirty="0" smtClean="0"/>
          </a:p>
          <a:p>
            <a:r>
              <a:rPr lang="bs-Latn-BA" sz="1400" dirty="0" smtClean="0"/>
              <a:t>Walmsley T.G., 2016, </a:t>
            </a:r>
            <a:r>
              <a:rPr lang="en-GB" sz="1400" dirty="0"/>
              <a:t>A Total Site Heat Integration design method for integrated </a:t>
            </a:r>
            <a:r>
              <a:rPr lang="en-GB" sz="1400" dirty="0" smtClean="0"/>
              <a:t>evaporation</a:t>
            </a:r>
            <a:r>
              <a:rPr lang="bs-Latn-BA" sz="1400" dirty="0" smtClean="0"/>
              <a:t> </a:t>
            </a:r>
            <a:r>
              <a:rPr lang="en-GB" sz="1400" dirty="0" smtClean="0"/>
              <a:t>systems </a:t>
            </a:r>
            <a:r>
              <a:rPr lang="en-GB" sz="1400" dirty="0"/>
              <a:t>including vapour </a:t>
            </a:r>
            <a:r>
              <a:rPr lang="en-GB" sz="1400" dirty="0" smtClean="0"/>
              <a:t>recompression</a:t>
            </a:r>
            <a:r>
              <a:rPr lang="bs-Latn-BA" sz="1400" dirty="0" smtClean="0"/>
              <a:t>, Journal of Cleaner Production, 136, 111-118.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6242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964108" cy="1609344"/>
          </a:xfrm>
        </p:spPr>
        <p:txBody>
          <a:bodyPr/>
          <a:lstStyle/>
          <a:p>
            <a:r>
              <a:rPr lang="bs-Latn-BA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28800"/>
            <a:ext cx="10058400" cy="4343400"/>
          </a:xfrm>
        </p:spPr>
        <p:txBody>
          <a:bodyPr>
            <a:normAutofit/>
          </a:bodyPr>
          <a:lstStyle/>
          <a:p>
            <a:r>
              <a:rPr lang="bs-Latn-BA" dirty="0" smtClean="0"/>
              <a:t>Develop </a:t>
            </a:r>
            <a:r>
              <a:rPr lang="bs-Latn-BA" dirty="0" smtClean="0">
                <a:solidFill>
                  <a:srgbClr val="FF0000"/>
                </a:solidFill>
              </a:rPr>
              <a:t>superstructure </a:t>
            </a:r>
            <a:r>
              <a:rPr lang="bs-Latn-BA" dirty="0" smtClean="0"/>
              <a:t>for </a:t>
            </a:r>
            <a:r>
              <a:rPr lang="bs-Latn-BA" dirty="0"/>
              <a:t>Multiple Effect Evaporation Systems (MEES</a:t>
            </a:r>
            <a:r>
              <a:rPr lang="bs-Latn-BA" dirty="0" smtClean="0"/>
              <a:t>)</a:t>
            </a:r>
          </a:p>
          <a:p>
            <a:r>
              <a:rPr lang="bs-Latn-BA" dirty="0" smtClean="0">
                <a:solidFill>
                  <a:srgbClr val="FF0000"/>
                </a:solidFill>
              </a:rPr>
              <a:t>Develop mathematical model for simultaneous optimisation </a:t>
            </a:r>
            <a:r>
              <a:rPr lang="bs-Latn-BA" dirty="0">
                <a:solidFill>
                  <a:srgbClr val="FF0000"/>
                </a:solidFill>
              </a:rPr>
              <a:t>and heat integration </a:t>
            </a:r>
            <a:r>
              <a:rPr lang="bs-Latn-BA" dirty="0"/>
              <a:t>of combined </a:t>
            </a:r>
            <a:r>
              <a:rPr lang="bs-Latn-BA" dirty="0" smtClean="0"/>
              <a:t>MEES </a:t>
            </a:r>
            <a:r>
              <a:rPr lang="bs-Latn-BA" dirty="0"/>
              <a:t>and </a:t>
            </a:r>
            <a:r>
              <a:rPr lang="bs-Latn-BA" dirty="0" smtClean="0"/>
              <a:t>Heat Exchanger Networks (HENs) </a:t>
            </a:r>
          </a:p>
          <a:p>
            <a:r>
              <a:rPr lang="bs-Latn-BA" dirty="0" smtClean="0"/>
              <a:t>Solve model with the objective function </a:t>
            </a:r>
            <a:r>
              <a:rPr lang="bs-Latn-BA" dirty="0" smtClean="0">
                <a:solidFill>
                  <a:srgbClr val="FF0000"/>
                </a:solidFill>
              </a:rPr>
              <a:t>minimising </a:t>
            </a:r>
            <a:r>
              <a:rPr lang="bs-Latn-BA" dirty="0">
                <a:solidFill>
                  <a:srgbClr val="FF0000"/>
                </a:solidFill>
              </a:rPr>
              <a:t>total annualised </a:t>
            </a:r>
            <a:r>
              <a:rPr lang="bs-Latn-BA" dirty="0" smtClean="0">
                <a:solidFill>
                  <a:srgbClr val="FF0000"/>
                </a:solidFill>
              </a:rPr>
              <a:t>cost of the overall system</a:t>
            </a:r>
          </a:p>
          <a:p>
            <a:pPr lvl="1"/>
            <a:r>
              <a:rPr lang="bs-Latn-BA" dirty="0" smtClean="0">
                <a:solidFill>
                  <a:srgbClr val="FF0000"/>
                </a:solidFill>
              </a:rPr>
              <a:t>Find optimum network parameters </a:t>
            </a:r>
            <a:r>
              <a:rPr lang="bs-Latn-BA" dirty="0" smtClean="0"/>
              <a:t>(flow rates, concentrations, temperatures)</a:t>
            </a:r>
          </a:p>
          <a:p>
            <a:pPr lvl="1"/>
            <a:r>
              <a:rPr lang="bs-Latn-BA" dirty="0" smtClean="0">
                <a:solidFill>
                  <a:srgbClr val="FF0000"/>
                </a:solidFill>
              </a:rPr>
              <a:t>Optimum design parameters </a:t>
            </a:r>
            <a:r>
              <a:rPr lang="bs-Latn-BA" dirty="0" smtClean="0"/>
              <a:t>(evaporator areas, heat exchanger areas, flash vessel volumes)</a:t>
            </a:r>
          </a:p>
          <a:p>
            <a:pPr lvl="1"/>
            <a:r>
              <a:rPr lang="bs-Latn-BA" dirty="0" smtClean="0">
                <a:solidFill>
                  <a:srgbClr val="FF0000"/>
                </a:solidFill>
              </a:rPr>
              <a:t>Explore heat integration opportunities </a:t>
            </a:r>
            <a:r>
              <a:rPr lang="bs-Latn-BA" dirty="0" smtClean="0"/>
              <a:t>between hot and cold streams within the overall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668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200" y="889711"/>
            <a:ext cx="7525800" cy="41725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315" y="157253"/>
            <a:ext cx="5477707" cy="926480"/>
          </a:xfrm>
        </p:spPr>
        <p:txBody>
          <a:bodyPr/>
          <a:lstStyle/>
          <a:p>
            <a:r>
              <a:rPr lang="bs-Latn-BA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315" y="1054187"/>
            <a:ext cx="4476885" cy="4372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Given: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44356" y="1206591"/>
            <a:ext cx="891822" cy="122052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8376356" y="1206591"/>
            <a:ext cx="891822" cy="122052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0284178" y="1201449"/>
            <a:ext cx="891822" cy="122052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89304" y="6031655"/>
            <a:ext cx="11211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bs-Latn-BA" dirty="0" smtClean="0"/>
              <a:t>A</a:t>
            </a:r>
            <a:r>
              <a:rPr lang="en-GB" dirty="0" smtClean="0"/>
              <a:t>n optimal network design </a:t>
            </a:r>
            <a:r>
              <a:rPr lang="en-GB" dirty="0" err="1" smtClean="0"/>
              <a:t>minimi</a:t>
            </a:r>
            <a:r>
              <a:rPr lang="bs-Latn-BA" dirty="0" smtClean="0"/>
              <a:t>s</a:t>
            </a:r>
            <a:r>
              <a:rPr lang="en-GB" dirty="0" err="1" smtClean="0"/>
              <a:t>ing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total annualised cost</a:t>
            </a:r>
            <a:r>
              <a:rPr lang="en-GB" dirty="0" smtClean="0"/>
              <a:t> including operating (</a:t>
            </a:r>
            <a:r>
              <a:rPr lang="en-GB" dirty="0" smtClean="0">
                <a:solidFill>
                  <a:srgbClr val="FF0000"/>
                </a:solidFill>
              </a:rPr>
              <a:t>hot and cold utility</a:t>
            </a:r>
            <a:r>
              <a:rPr lang="en-GB" dirty="0" smtClean="0"/>
              <a:t>) </a:t>
            </a:r>
            <a:endParaRPr lang="bs-Latn-BA" dirty="0" smtClean="0"/>
          </a:p>
          <a:p>
            <a:r>
              <a:rPr lang="en-GB" dirty="0" smtClean="0"/>
              <a:t>and investment cost</a:t>
            </a:r>
            <a:r>
              <a:rPr lang="bs-Latn-BA" dirty="0" smtClean="0"/>
              <a:t>s</a:t>
            </a:r>
            <a:r>
              <a:rPr lang="en-GB" dirty="0" smtClean="0"/>
              <a:t> (</a:t>
            </a:r>
            <a:r>
              <a:rPr lang="en-GB" dirty="0" smtClean="0">
                <a:solidFill>
                  <a:srgbClr val="FF0000"/>
                </a:solidFill>
              </a:rPr>
              <a:t>evaporators, heat exchangers and flash vessels</a:t>
            </a:r>
            <a:r>
              <a:rPr lang="en-GB" dirty="0" smtClean="0"/>
              <a:t>).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89314" y="2139241"/>
            <a:ext cx="4476885" cy="732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 set of hot and cold </a:t>
            </a:r>
            <a:r>
              <a:rPr lang="en-GB" dirty="0">
                <a:solidFill>
                  <a:srgbClr val="FF0000"/>
                </a:solidFill>
              </a:rPr>
              <a:t>streams from the background process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790267" y="3633268"/>
            <a:ext cx="677333" cy="63393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8813800" y="3633268"/>
            <a:ext cx="677333" cy="63393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9313" y="2785081"/>
            <a:ext cx="4476885" cy="13062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flow-rate, solids’ concentration, and temperature of </a:t>
            </a:r>
            <a:r>
              <a:rPr lang="en-GB" dirty="0">
                <a:solidFill>
                  <a:srgbClr val="FF0000"/>
                </a:solidFill>
              </a:rPr>
              <a:t>feed stream</a:t>
            </a:r>
            <a:r>
              <a:rPr lang="en-GB" dirty="0"/>
              <a:t>, and a </a:t>
            </a:r>
            <a:r>
              <a:rPr lang="en-GB" u="sng" dirty="0"/>
              <a:t>desired concentration of solids </a:t>
            </a:r>
            <a:r>
              <a:rPr lang="en-GB" dirty="0"/>
              <a:t>within a </a:t>
            </a:r>
            <a:r>
              <a:rPr lang="en-GB" dirty="0">
                <a:solidFill>
                  <a:srgbClr val="FF0000"/>
                </a:solidFill>
              </a:rPr>
              <a:t>concentrated product</a:t>
            </a:r>
          </a:p>
        </p:txBody>
      </p:sp>
      <p:sp>
        <p:nvSpPr>
          <p:cNvPr id="14" name="Freeform 13"/>
          <p:cNvSpPr/>
          <p:nvPr/>
        </p:nvSpPr>
        <p:spPr>
          <a:xfrm>
            <a:off x="4443046" y="1875692"/>
            <a:ext cx="774970" cy="82062"/>
          </a:xfrm>
          <a:custGeom>
            <a:avLst/>
            <a:gdLst>
              <a:gd name="connsiteX0" fmla="*/ 246185 w 774970"/>
              <a:gd name="connsiteY0" fmla="*/ 0 h 82062"/>
              <a:gd name="connsiteX1" fmla="*/ 515816 w 774970"/>
              <a:gd name="connsiteY1" fmla="*/ 11723 h 82062"/>
              <a:gd name="connsiteX2" fmla="*/ 351692 w 774970"/>
              <a:gd name="connsiteY2" fmla="*/ 23446 h 82062"/>
              <a:gd name="connsiteX3" fmla="*/ 386862 w 774970"/>
              <a:gd name="connsiteY3" fmla="*/ 35170 h 82062"/>
              <a:gd name="connsiteX4" fmla="*/ 515816 w 774970"/>
              <a:gd name="connsiteY4" fmla="*/ 46893 h 82062"/>
              <a:gd name="connsiteX5" fmla="*/ 715108 w 774970"/>
              <a:gd name="connsiteY5" fmla="*/ 82062 h 82062"/>
              <a:gd name="connsiteX6" fmla="*/ 656492 w 774970"/>
              <a:gd name="connsiteY6" fmla="*/ 58616 h 82062"/>
              <a:gd name="connsiteX7" fmla="*/ 597877 w 774970"/>
              <a:gd name="connsiteY7" fmla="*/ 46893 h 82062"/>
              <a:gd name="connsiteX8" fmla="*/ 468923 w 774970"/>
              <a:gd name="connsiteY8" fmla="*/ 35170 h 82062"/>
              <a:gd name="connsiteX9" fmla="*/ 281354 w 774970"/>
              <a:gd name="connsiteY9" fmla="*/ 11723 h 82062"/>
              <a:gd name="connsiteX10" fmla="*/ 164123 w 774970"/>
              <a:gd name="connsiteY10" fmla="*/ 23446 h 82062"/>
              <a:gd name="connsiteX11" fmla="*/ 128954 w 774970"/>
              <a:gd name="connsiteY11" fmla="*/ 35170 h 82062"/>
              <a:gd name="connsiteX12" fmla="*/ 164123 w 774970"/>
              <a:gd name="connsiteY12" fmla="*/ 46893 h 82062"/>
              <a:gd name="connsiteX13" fmla="*/ 0 w 774970"/>
              <a:gd name="connsiteY13" fmla="*/ 58616 h 82062"/>
              <a:gd name="connsiteX14" fmla="*/ 363416 w 774970"/>
              <a:gd name="connsiteY14" fmla="*/ 82062 h 82062"/>
              <a:gd name="connsiteX15" fmla="*/ 281354 w 774970"/>
              <a:gd name="connsiteY15" fmla="*/ 70339 h 82062"/>
              <a:gd name="connsiteX16" fmla="*/ 351692 w 774970"/>
              <a:gd name="connsiteY16" fmla="*/ 58616 h 82062"/>
              <a:gd name="connsiteX17" fmla="*/ 410308 w 774970"/>
              <a:gd name="connsiteY17" fmla="*/ 46893 h 82062"/>
              <a:gd name="connsiteX18" fmla="*/ 762000 w 774970"/>
              <a:gd name="connsiteY18" fmla="*/ 23446 h 82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74970" h="82062">
                <a:moveTo>
                  <a:pt x="246185" y="0"/>
                </a:moveTo>
                <a:lnTo>
                  <a:pt x="515816" y="11723"/>
                </a:lnTo>
                <a:cubicBezTo>
                  <a:pt x="569357" y="23621"/>
                  <a:pt x="405655" y="13634"/>
                  <a:pt x="351692" y="23446"/>
                </a:cubicBezTo>
                <a:cubicBezTo>
                  <a:pt x="339534" y="25657"/>
                  <a:pt x="374629" y="33422"/>
                  <a:pt x="386862" y="35170"/>
                </a:cubicBezTo>
                <a:cubicBezTo>
                  <a:pt x="429590" y="41274"/>
                  <a:pt x="473017" y="41310"/>
                  <a:pt x="515816" y="46893"/>
                </a:cubicBezTo>
                <a:cubicBezTo>
                  <a:pt x="592636" y="56913"/>
                  <a:pt x="644879" y="68016"/>
                  <a:pt x="715108" y="82062"/>
                </a:cubicBezTo>
                <a:cubicBezTo>
                  <a:pt x="819186" y="61246"/>
                  <a:pt x="779844" y="75063"/>
                  <a:pt x="656492" y="58616"/>
                </a:cubicBezTo>
                <a:cubicBezTo>
                  <a:pt x="636742" y="55983"/>
                  <a:pt x="617648" y="49364"/>
                  <a:pt x="597877" y="46893"/>
                </a:cubicBezTo>
                <a:cubicBezTo>
                  <a:pt x="555048" y="41539"/>
                  <a:pt x="511908" y="39078"/>
                  <a:pt x="468923" y="35170"/>
                </a:cubicBezTo>
                <a:cubicBezTo>
                  <a:pt x="399205" y="21225"/>
                  <a:pt x="362523" y="11723"/>
                  <a:pt x="281354" y="11723"/>
                </a:cubicBezTo>
                <a:cubicBezTo>
                  <a:pt x="242082" y="11723"/>
                  <a:pt x="203200" y="19538"/>
                  <a:pt x="164123" y="23446"/>
                </a:cubicBezTo>
                <a:cubicBezTo>
                  <a:pt x="152400" y="27354"/>
                  <a:pt x="128954" y="22813"/>
                  <a:pt x="128954" y="35170"/>
                </a:cubicBezTo>
                <a:cubicBezTo>
                  <a:pt x="128954" y="47527"/>
                  <a:pt x="176281" y="44683"/>
                  <a:pt x="164123" y="46893"/>
                </a:cubicBezTo>
                <a:cubicBezTo>
                  <a:pt x="110161" y="56704"/>
                  <a:pt x="54708" y="54708"/>
                  <a:pt x="0" y="58616"/>
                </a:cubicBezTo>
                <a:cubicBezTo>
                  <a:pt x="148457" y="79824"/>
                  <a:pt x="144569" y="82062"/>
                  <a:pt x="363416" y="82062"/>
                </a:cubicBezTo>
                <a:cubicBezTo>
                  <a:pt x="391048" y="82062"/>
                  <a:pt x="308708" y="74247"/>
                  <a:pt x="281354" y="70339"/>
                </a:cubicBezTo>
                <a:lnTo>
                  <a:pt x="351692" y="58616"/>
                </a:lnTo>
                <a:cubicBezTo>
                  <a:pt x="371296" y="55052"/>
                  <a:pt x="390460" y="48644"/>
                  <a:pt x="410308" y="46893"/>
                </a:cubicBezTo>
                <a:cubicBezTo>
                  <a:pt x="679082" y="23177"/>
                  <a:pt x="639268" y="23446"/>
                  <a:pt x="762000" y="23446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eform 14"/>
          <p:cNvSpPr/>
          <p:nvPr/>
        </p:nvSpPr>
        <p:spPr>
          <a:xfrm>
            <a:off x="8434782" y="3446385"/>
            <a:ext cx="774970" cy="82062"/>
          </a:xfrm>
          <a:custGeom>
            <a:avLst/>
            <a:gdLst>
              <a:gd name="connsiteX0" fmla="*/ 246185 w 774970"/>
              <a:gd name="connsiteY0" fmla="*/ 0 h 82062"/>
              <a:gd name="connsiteX1" fmla="*/ 515816 w 774970"/>
              <a:gd name="connsiteY1" fmla="*/ 11723 h 82062"/>
              <a:gd name="connsiteX2" fmla="*/ 351692 w 774970"/>
              <a:gd name="connsiteY2" fmla="*/ 23446 h 82062"/>
              <a:gd name="connsiteX3" fmla="*/ 386862 w 774970"/>
              <a:gd name="connsiteY3" fmla="*/ 35170 h 82062"/>
              <a:gd name="connsiteX4" fmla="*/ 515816 w 774970"/>
              <a:gd name="connsiteY4" fmla="*/ 46893 h 82062"/>
              <a:gd name="connsiteX5" fmla="*/ 715108 w 774970"/>
              <a:gd name="connsiteY5" fmla="*/ 82062 h 82062"/>
              <a:gd name="connsiteX6" fmla="*/ 656492 w 774970"/>
              <a:gd name="connsiteY6" fmla="*/ 58616 h 82062"/>
              <a:gd name="connsiteX7" fmla="*/ 597877 w 774970"/>
              <a:gd name="connsiteY7" fmla="*/ 46893 h 82062"/>
              <a:gd name="connsiteX8" fmla="*/ 468923 w 774970"/>
              <a:gd name="connsiteY8" fmla="*/ 35170 h 82062"/>
              <a:gd name="connsiteX9" fmla="*/ 281354 w 774970"/>
              <a:gd name="connsiteY9" fmla="*/ 11723 h 82062"/>
              <a:gd name="connsiteX10" fmla="*/ 164123 w 774970"/>
              <a:gd name="connsiteY10" fmla="*/ 23446 h 82062"/>
              <a:gd name="connsiteX11" fmla="*/ 128954 w 774970"/>
              <a:gd name="connsiteY11" fmla="*/ 35170 h 82062"/>
              <a:gd name="connsiteX12" fmla="*/ 164123 w 774970"/>
              <a:gd name="connsiteY12" fmla="*/ 46893 h 82062"/>
              <a:gd name="connsiteX13" fmla="*/ 0 w 774970"/>
              <a:gd name="connsiteY13" fmla="*/ 58616 h 82062"/>
              <a:gd name="connsiteX14" fmla="*/ 363416 w 774970"/>
              <a:gd name="connsiteY14" fmla="*/ 82062 h 82062"/>
              <a:gd name="connsiteX15" fmla="*/ 281354 w 774970"/>
              <a:gd name="connsiteY15" fmla="*/ 70339 h 82062"/>
              <a:gd name="connsiteX16" fmla="*/ 351692 w 774970"/>
              <a:gd name="connsiteY16" fmla="*/ 58616 h 82062"/>
              <a:gd name="connsiteX17" fmla="*/ 410308 w 774970"/>
              <a:gd name="connsiteY17" fmla="*/ 46893 h 82062"/>
              <a:gd name="connsiteX18" fmla="*/ 762000 w 774970"/>
              <a:gd name="connsiteY18" fmla="*/ 23446 h 82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74970" h="82062">
                <a:moveTo>
                  <a:pt x="246185" y="0"/>
                </a:moveTo>
                <a:lnTo>
                  <a:pt x="515816" y="11723"/>
                </a:lnTo>
                <a:cubicBezTo>
                  <a:pt x="569357" y="23621"/>
                  <a:pt x="405655" y="13634"/>
                  <a:pt x="351692" y="23446"/>
                </a:cubicBezTo>
                <a:cubicBezTo>
                  <a:pt x="339534" y="25657"/>
                  <a:pt x="374629" y="33422"/>
                  <a:pt x="386862" y="35170"/>
                </a:cubicBezTo>
                <a:cubicBezTo>
                  <a:pt x="429590" y="41274"/>
                  <a:pt x="473017" y="41310"/>
                  <a:pt x="515816" y="46893"/>
                </a:cubicBezTo>
                <a:cubicBezTo>
                  <a:pt x="592636" y="56913"/>
                  <a:pt x="644879" y="68016"/>
                  <a:pt x="715108" y="82062"/>
                </a:cubicBezTo>
                <a:cubicBezTo>
                  <a:pt x="819186" y="61246"/>
                  <a:pt x="779844" y="75063"/>
                  <a:pt x="656492" y="58616"/>
                </a:cubicBezTo>
                <a:cubicBezTo>
                  <a:pt x="636742" y="55983"/>
                  <a:pt x="617648" y="49364"/>
                  <a:pt x="597877" y="46893"/>
                </a:cubicBezTo>
                <a:cubicBezTo>
                  <a:pt x="555048" y="41539"/>
                  <a:pt x="511908" y="39078"/>
                  <a:pt x="468923" y="35170"/>
                </a:cubicBezTo>
                <a:cubicBezTo>
                  <a:pt x="399205" y="21225"/>
                  <a:pt x="362523" y="11723"/>
                  <a:pt x="281354" y="11723"/>
                </a:cubicBezTo>
                <a:cubicBezTo>
                  <a:pt x="242082" y="11723"/>
                  <a:pt x="203200" y="19538"/>
                  <a:pt x="164123" y="23446"/>
                </a:cubicBezTo>
                <a:cubicBezTo>
                  <a:pt x="152400" y="27354"/>
                  <a:pt x="128954" y="22813"/>
                  <a:pt x="128954" y="35170"/>
                </a:cubicBezTo>
                <a:cubicBezTo>
                  <a:pt x="128954" y="47527"/>
                  <a:pt x="176281" y="44683"/>
                  <a:pt x="164123" y="46893"/>
                </a:cubicBezTo>
                <a:cubicBezTo>
                  <a:pt x="110161" y="56704"/>
                  <a:pt x="54708" y="54708"/>
                  <a:pt x="0" y="58616"/>
                </a:cubicBezTo>
                <a:cubicBezTo>
                  <a:pt x="148457" y="79824"/>
                  <a:pt x="144569" y="82062"/>
                  <a:pt x="363416" y="82062"/>
                </a:cubicBezTo>
                <a:cubicBezTo>
                  <a:pt x="391048" y="82062"/>
                  <a:pt x="308708" y="74247"/>
                  <a:pt x="281354" y="70339"/>
                </a:cubicBezTo>
                <a:lnTo>
                  <a:pt x="351692" y="58616"/>
                </a:lnTo>
                <a:cubicBezTo>
                  <a:pt x="371296" y="55052"/>
                  <a:pt x="390460" y="48644"/>
                  <a:pt x="410308" y="46893"/>
                </a:cubicBezTo>
                <a:cubicBezTo>
                  <a:pt x="679082" y="23177"/>
                  <a:pt x="639268" y="23446"/>
                  <a:pt x="762000" y="23446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89311" y="3969506"/>
            <a:ext cx="4476885" cy="438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temperature of fresh steam</a:t>
            </a:r>
          </a:p>
        </p:txBody>
      </p:sp>
      <p:cxnSp>
        <p:nvCxnSpPr>
          <p:cNvPr id="18" name="Elbow Connector 17"/>
          <p:cNvCxnSpPr/>
          <p:nvPr/>
        </p:nvCxnSpPr>
        <p:spPr>
          <a:xfrm rot="16200000" flipH="1">
            <a:off x="5970943" y="1511896"/>
            <a:ext cx="563883" cy="435690"/>
          </a:xfrm>
          <a:prstGeom prst="bentConnector3">
            <a:avLst>
              <a:gd name="adj1" fmla="val 98648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ontent Placeholder 2"/>
          <p:cNvSpPr txBox="1">
            <a:spLocks/>
          </p:cNvSpPr>
          <p:nvPr/>
        </p:nvSpPr>
        <p:spPr>
          <a:xfrm>
            <a:off x="189311" y="4323232"/>
            <a:ext cx="5845728" cy="4383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 smtClean="0">
                <a:solidFill>
                  <a:srgbClr val="FF0000"/>
                </a:solidFill>
              </a:rPr>
              <a:t>Exchanger Minimum Approach Temperature (EMAT)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189304" y="4924091"/>
            <a:ext cx="4476885" cy="8037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/>
            <a:r>
              <a:rPr lang="en-GB" dirty="0"/>
              <a:t>a residence time of condensate within flash vessels.</a:t>
            </a: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189304" y="5657127"/>
            <a:ext cx="4476885" cy="4623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bs-Latn-B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Determine: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189305" y="1534493"/>
            <a:ext cx="4476885" cy="7011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a </a:t>
            </a:r>
            <a:r>
              <a:rPr lang="en-GB" dirty="0" smtClean="0">
                <a:solidFill>
                  <a:srgbClr val="FF0000"/>
                </a:solidFill>
              </a:rPr>
              <a:t>set of evaporator</a:t>
            </a:r>
            <a:r>
              <a:rPr lang="bs-Latn-BA" dirty="0" smtClean="0">
                <a:solidFill>
                  <a:srgbClr val="FF0000"/>
                </a:solidFill>
              </a:rPr>
              <a:t>s </a:t>
            </a:r>
            <a:r>
              <a:rPr lang="en-GB" dirty="0" smtClean="0"/>
              <a:t>including flash vessels,</a:t>
            </a:r>
            <a:endParaRPr lang="en-GB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4296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1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05" y="1066256"/>
            <a:ext cx="8719107" cy="48341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315" y="157253"/>
            <a:ext cx="11370507" cy="926480"/>
          </a:xfrm>
        </p:spPr>
        <p:txBody>
          <a:bodyPr/>
          <a:lstStyle/>
          <a:p>
            <a:r>
              <a:rPr lang="bs-Latn-BA" dirty="0" smtClean="0"/>
              <a:t>MEE SUPERSTRUCTURE</a:t>
            </a:r>
            <a:endParaRPr lang="en-US" dirty="0"/>
          </a:p>
        </p:txBody>
      </p:sp>
      <p:sp>
        <p:nvSpPr>
          <p:cNvPr id="19" name="Freeform 18"/>
          <p:cNvSpPr/>
          <p:nvPr/>
        </p:nvSpPr>
        <p:spPr>
          <a:xfrm>
            <a:off x="620889" y="1898082"/>
            <a:ext cx="654755" cy="540317"/>
          </a:xfrm>
          <a:custGeom>
            <a:avLst/>
            <a:gdLst>
              <a:gd name="connsiteX0" fmla="*/ 180622 w 801511"/>
              <a:gd name="connsiteY0" fmla="*/ 111339 h 529028"/>
              <a:gd name="connsiteX1" fmla="*/ 191911 w 801511"/>
              <a:gd name="connsiteY1" fmla="*/ 337117 h 529028"/>
              <a:gd name="connsiteX2" fmla="*/ 225778 w 801511"/>
              <a:gd name="connsiteY2" fmla="*/ 370984 h 529028"/>
              <a:gd name="connsiteX3" fmla="*/ 248355 w 801511"/>
              <a:gd name="connsiteY3" fmla="*/ 404850 h 529028"/>
              <a:gd name="connsiteX4" fmla="*/ 349955 w 801511"/>
              <a:gd name="connsiteY4" fmla="*/ 495161 h 529028"/>
              <a:gd name="connsiteX5" fmla="*/ 395111 w 801511"/>
              <a:gd name="connsiteY5" fmla="*/ 517739 h 529028"/>
              <a:gd name="connsiteX6" fmla="*/ 428978 w 801511"/>
              <a:gd name="connsiteY6" fmla="*/ 529028 h 529028"/>
              <a:gd name="connsiteX7" fmla="*/ 587022 w 801511"/>
              <a:gd name="connsiteY7" fmla="*/ 517739 h 529028"/>
              <a:gd name="connsiteX8" fmla="*/ 654755 w 801511"/>
              <a:gd name="connsiteY8" fmla="*/ 495161 h 529028"/>
              <a:gd name="connsiteX9" fmla="*/ 677333 w 801511"/>
              <a:gd name="connsiteY9" fmla="*/ 461295 h 529028"/>
              <a:gd name="connsiteX10" fmla="*/ 666044 w 801511"/>
              <a:gd name="connsiteY10" fmla="*/ 156495 h 529028"/>
              <a:gd name="connsiteX11" fmla="*/ 620889 w 801511"/>
              <a:gd name="connsiteY11" fmla="*/ 88761 h 529028"/>
              <a:gd name="connsiteX12" fmla="*/ 587022 w 801511"/>
              <a:gd name="connsiteY12" fmla="*/ 54895 h 529028"/>
              <a:gd name="connsiteX13" fmla="*/ 519289 w 801511"/>
              <a:gd name="connsiteY13" fmla="*/ 32317 h 529028"/>
              <a:gd name="connsiteX14" fmla="*/ 440267 w 801511"/>
              <a:gd name="connsiteY14" fmla="*/ 9739 h 529028"/>
              <a:gd name="connsiteX15" fmla="*/ 259644 w 801511"/>
              <a:gd name="connsiteY15" fmla="*/ 21028 h 529028"/>
              <a:gd name="connsiteX16" fmla="*/ 225778 w 801511"/>
              <a:gd name="connsiteY16" fmla="*/ 43606 h 529028"/>
              <a:gd name="connsiteX17" fmla="*/ 191911 w 801511"/>
              <a:gd name="connsiteY17" fmla="*/ 54895 h 529028"/>
              <a:gd name="connsiteX18" fmla="*/ 124178 w 801511"/>
              <a:gd name="connsiteY18" fmla="*/ 100050 h 529028"/>
              <a:gd name="connsiteX19" fmla="*/ 101600 w 801511"/>
              <a:gd name="connsiteY19" fmla="*/ 133917 h 529028"/>
              <a:gd name="connsiteX20" fmla="*/ 79022 w 801511"/>
              <a:gd name="connsiteY20" fmla="*/ 201650 h 529028"/>
              <a:gd name="connsiteX21" fmla="*/ 90311 w 801511"/>
              <a:gd name="connsiteY21" fmla="*/ 303250 h 529028"/>
              <a:gd name="connsiteX22" fmla="*/ 124178 w 801511"/>
              <a:gd name="connsiteY22" fmla="*/ 348406 h 529028"/>
              <a:gd name="connsiteX23" fmla="*/ 146755 w 801511"/>
              <a:gd name="connsiteY23" fmla="*/ 382273 h 529028"/>
              <a:gd name="connsiteX24" fmla="*/ 180622 w 801511"/>
              <a:gd name="connsiteY24" fmla="*/ 393561 h 529028"/>
              <a:gd name="connsiteX25" fmla="*/ 214489 w 801511"/>
              <a:gd name="connsiteY25" fmla="*/ 416139 h 529028"/>
              <a:gd name="connsiteX26" fmla="*/ 248355 w 801511"/>
              <a:gd name="connsiteY26" fmla="*/ 450006 h 529028"/>
              <a:gd name="connsiteX27" fmla="*/ 327378 w 801511"/>
              <a:gd name="connsiteY27" fmla="*/ 483873 h 529028"/>
              <a:gd name="connsiteX28" fmla="*/ 406400 w 801511"/>
              <a:gd name="connsiteY28" fmla="*/ 517739 h 529028"/>
              <a:gd name="connsiteX29" fmla="*/ 575733 w 801511"/>
              <a:gd name="connsiteY29" fmla="*/ 506450 h 529028"/>
              <a:gd name="connsiteX30" fmla="*/ 609600 w 801511"/>
              <a:gd name="connsiteY30" fmla="*/ 483873 h 529028"/>
              <a:gd name="connsiteX31" fmla="*/ 677333 w 801511"/>
              <a:gd name="connsiteY31" fmla="*/ 461295 h 529028"/>
              <a:gd name="connsiteX32" fmla="*/ 745067 w 801511"/>
              <a:gd name="connsiteY32" fmla="*/ 427428 h 529028"/>
              <a:gd name="connsiteX33" fmla="*/ 790222 w 801511"/>
              <a:gd name="connsiteY33" fmla="*/ 359695 h 529028"/>
              <a:gd name="connsiteX34" fmla="*/ 767644 w 801511"/>
              <a:gd name="connsiteY34" fmla="*/ 201650 h 529028"/>
              <a:gd name="connsiteX35" fmla="*/ 745067 w 801511"/>
              <a:gd name="connsiteY35" fmla="*/ 167784 h 529028"/>
              <a:gd name="connsiteX36" fmla="*/ 711200 w 801511"/>
              <a:gd name="connsiteY36" fmla="*/ 100050 h 529028"/>
              <a:gd name="connsiteX37" fmla="*/ 643467 w 801511"/>
              <a:gd name="connsiteY37" fmla="*/ 54895 h 529028"/>
              <a:gd name="connsiteX38" fmla="*/ 553155 w 801511"/>
              <a:gd name="connsiteY38" fmla="*/ 32317 h 529028"/>
              <a:gd name="connsiteX39" fmla="*/ 146755 w 801511"/>
              <a:gd name="connsiteY39" fmla="*/ 43606 h 529028"/>
              <a:gd name="connsiteX40" fmla="*/ 112889 w 801511"/>
              <a:gd name="connsiteY40" fmla="*/ 66184 h 529028"/>
              <a:gd name="connsiteX41" fmla="*/ 79022 w 801511"/>
              <a:gd name="connsiteY41" fmla="*/ 77473 h 529028"/>
              <a:gd name="connsiteX42" fmla="*/ 45155 w 801511"/>
              <a:gd name="connsiteY42" fmla="*/ 122628 h 529028"/>
              <a:gd name="connsiteX43" fmla="*/ 0 w 801511"/>
              <a:gd name="connsiteY43" fmla="*/ 190361 h 529028"/>
              <a:gd name="connsiteX44" fmla="*/ 11289 w 801511"/>
              <a:gd name="connsiteY44" fmla="*/ 303250 h 529028"/>
              <a:gd name="connsiteX45" fmla="*/ 22578 w 801511"/>
              <a:gd name="connsiteY45" fmla="*/ 337117 h 529028"/>
              <a:gd name="connsiteX46" fmla="*/ 124178 w 801511"/>
              <a:gd name="connsiteY46" fmla="*/ 427428 h 529028"/>
              <a:gd name="connsiteX47" fmla="*/ 158044 w 801511"/>
              <a:gd name="connsiteY47" fmla="*/ 438717 h 529028"/>
              <a:gd name="connsiteX48" fmla="*/ 248355 w 801511"/>
              <a:gd name="connsiteY48" fmla="*/ 472584 h 529028"/>
              <a:gd name="connsiteX49" fmla="*/ 395111 w 801511"/>
              <a:gd name="connsiteY49" fmla="*/ 483873 h 529028"/>
              <a:gd name="connsiteX50" fmla="*/ 474133 w 801511"/>
              <a:gd name="connsiteY50" fmla="*/ 495161 h 529028"/>
              <a:gd name="connsiteX51" fmla="*/ 711200 w 801511"/>
              <a:gd name="connsiteY51" fmla="*/ 483873 h 529028"/>
              <a:gd name="connsiteX52" fmla="*/ 756355 w 801511"/>
              <a:gd name="connsiteY52" fmla="*/ 427428 h 529028"/>
              <a:gd name="connsiteX53" fmla="*/ 778933 w 801511"/>
              <a:gd name="connsiteY53" fmla="*/ 393561 h 529028"/>
              <a:gd name="connsiteX54" fmla="*/ 801511 w 801511"/>
              <a:gd name="connsiteY54" fmla="*/ 314539 h 529028"/>
              <a:gd name="connsiteX55" fmla="*/ 790222 w 801511"/>
              <a:gd name="connsiteY55" fmla="*/ 145206 h 529028"/>
              <a:gd name="connsiteX56" fmla="*/ 778933 w 801511"/>
              <a:gd name="connsiteY56" fmla="*/ 111339 h 529028"/>
              <a:gd name="connsiteX57" fmla="*/ 699911 w 801511"/>
              <a:gd name="connsiteY57" fmla="*/ 66184 h 529028"/>
              <a:gd name="connsiteX58" fmla="*/ 620889 w 801511"/>
              <a:gd name="connsiteY58" fmla="*/ 43606 h 529028"/>
              <a:gd name="connsiteX59" fmla="*/ 462844 w 801511"/>
              <a:gd name="connsiteY59" fmla="*/ 21028 h 529028"/>
              <a:gd name="connsiteX60" fmla="*/ 417689 w 801511"/>
              <a:gd name="connsiteY60" fmla="*/ 9739 h 529028"/>
              <a:gd name="connsiteX61" fmla="*/ 259644 w 801511"/>
              <a:gd name="connsiteY61" fmla="*/ 32317 h 529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801511" h="529028">
                <a:moveTo>
                  <a:pt x="180622" y="111339"/>
                </a:moveTo>
                <a:cubicBezTo>
                  <a:pt x="184385" y="186598"/>
                  <a:pt x="179000" y="262878"/>
                  <a:pt x="191911" y="337117"/>
                </a:cubicBezTo>
                <a:cubicBezTo>
                  <a:pt x="194646" y="352846"/>
                  <a:pt x="215557" y="358719"/>
                  <a:pt x="225778" y="370984"/>
                </a:cubicBezTo>
                <a:cubicBezTo>
                  <a:pt x="234464" y="381407"/>
                  <a:pt x="239341" y="394710"/>
                  <a:pt x="248355" y="404850"/>
                </a:cubicBezTo>
                <a:cubicBezTo>
                  <a:pt x="283753" y="444673"/>
                  <a:pt x="307337" y="470808"/>
                  <a:pt x="349955" y="495161"/>
                </a:cubicBezTo>
                <a:cubicBezTo>
                  <a:pt x="364566" y="503510"/>
                  <a:pt x="379643" y="511110"/>
                  <a:pt x="395111" y="517739"/>
                </a:cubicBezTo>
                <a:cubicBezTo>
                  <a:pt x="406049" y="522427"/>
                  <a:pt x="417689" y="525265"/>
                  <a:pt x="428978" y="529028"/>
                </a:cubicBezTo>
                <a:cubicBezTo>
                  <a:pt x="481659" y="525265"/>
                  <a:pt x="534791" y="525574"/>
                  <a:pt x="587022" y="517739"/>
                </a:cubicBezTo>
                <a:cubicBezTo>
                  <a:pt x="610558" y="514209"/>
                  <a:pt x="654755" y="495161"/>
                  <a:pt x="654755" y="495161"/>
                </a:cubicBezTo>
                <a:cubicBezTo>
                  <a:pt x="662281" y="483872"/>
                  <a:pt x="676881" y="474855"/>
                  <a:pt x="677333" y="461295"/>
                </a:cubicBezTo>
                <a:cubicBezTo>
                  <a:pt x="680720" y="359682"/>
                  <a:pt x="681275" y="257017"/>
                  <a:pt x="666044" y="156495"/>
                </a:cubicBezTo>
                <a:cubicBezTo>
                  <a:pt x="661979" y="129666"/>
                  <a:pt x="640077" y="107948"/>
                  <a:pt x="620889" y="88761"/>
                </a:cubicBezTo>
                <a:cubicBezTo>
                  <a:pt x="609600" y="77472"/>
                  <a:pt x="600978" y="62648"/>
                  <a:pt x="587022" y="54895"/>
                </a:cubicBezTo>
                <a:cubicBezTo>
                  <a:pt x="566218" y="43337"/>
                  <a:pt x="541867" y="39843"/>
                  <a:pt x="519289" y="32317"/>
                </a:cubicBezTo>
                <a:cubicBezTo>
                  <a:pt x="470705" y="16122"/>
                  <a:pt x="496964" y="23914"/>
                  <a:pt x="440267" y="9739"/>
                </a:cubicBezTo>
                <a:cubicBezTo>
                  <a:pt x="380059" y="13502"/>
                  <a:pt x="319231" y="11619"/>
                  <a:pt x="259644" y="21028"/>
                </a:cubicBezTo>
                <a:cubicBezTo>
                  <a:pt x="246243" y="23144"/>
                  <a:pt x="237913" y="37538"/>
                  <a:pt x="225778" y="43606"/>
                </a:cubicBezTo>
                <a:cubicBezTo>
                  <a:pt x="215135" y="48928"/>
                  <a:pt x="202313" y="49116"/>
                  <a:pt x="191911" y="54895"/>
                </a:cubicBezTo>
                <a:cubicBezTo>
                  <a:pt x="168191" y="68073"/>
                  <a:pt x="124178" y="100050"/>
                  <a:pt x="124178" y="100050"/>
                </a:cubicBezTo>
                <a:cubicBezTo>
                  <a:pt x="116652" y="111339"/>
                  <a:pt x="107110" y="121519"/>
                  <a:pt x="101600" y="133917"/>
                </a:cubicBezTo>
                <a:cubicBezTo>
                  <a:pt x="91934" y="155665"/>
                  <a:pt x="79022" y="201650"/>
                  <a:pt x="79022" y="201650"/>
                </a:cubicBezTo>
                <a:cubicBezTo>
                  <a:pt x="82785" y="235517"/>
                  <a:pt x="80290" y="270682"/>
                  <a:pt x="90311" y="303250"/>
                </a:cubicBezTo>
                <a:cubicBezTo>
                  <a:pt x="95844" y="321233"/>
                  <a:pt x="113242" y="333096"/>
                  <a:pt x="124178" y="348406"/>
                </a:cubicBezTo>
                <a:cubicBezTo>
                  <a:pt x="132064" y="359446"/>
                  <a:pt x="136161" y="373797"/>
                  <a:pt x="146755" y="382273"/>
                </a:cubicBezTo>
                <a:cubicBezTo>
                  <a:pt x="156047" y="389707"/>
                  <a:pt x="169333" y="389798"/>
                  <a:pt x="180622" y="393561"/>
                </a:cubicBezTo>
                <a:cubicBezTo>
                  <a:pt x="191911" y="401087"/>
                  <a:pt x="204066" y="407453"/>
                  <a:pt x="214489" y="416139"/>
                </a:cubicBezTo>
                <a:cubicBezTo>
                  <a:pt x="226753" y="426360"/>
                  <a:pt x="235364" y="440727"/>
                  <a:pt x="248355" y="450006"/>
                </a:cubicBezTo>
                <a:cubicBezTo>
                  <a:pt x="303163" y="489155"/>
                  <a:pt x="278247" y="459308"/>
                  <a:pt x="327378" y="483873"/>
                </a:cubicBezTo>
                <a:cubicBezTo>
                  <a:pt x="405338" y="522852"/>
                  <a:pt x="312420" y="494244"/>
                  <a:pt x="406400" y="517739"/>
                </a:cubicBezTo>
                <a:cubicBezTo>
                  <a:pt x="462844" y="513976"/>
                  <a:pt x="519933" y="515750"/>
                  <a:pt x="575733" y="506450"/>
                </a:cubicBezTo>
                <a:cubicBezTo>
                  <a:pt x="589116" y="504220"/>
                  <a:pt x="597202" y="489383"/>
                  <a:pt x="609600" y="483873"/>
                </a:cubicBezTo>
                <a:cubicBezTo>
                  <a:pt x="631348" y="474207"/>
                  <a:pt x="657531" y="474496"/>
                  <a:pt x="677333" y="461295"/>
                </a:cubicBezTo>
                <a:cubicBezTo>
                  <a:pt x="721101" y="432116"/>
                  <a:pt x="698329" y="443007"/>
                  <a:pt x="745067" y="427428"/>
                </a:cubicBezTo>
                <a:cubicBezTo>
                  <a:pt x="760119" y="404850"/>
                  <a:pt x="792679" y="386718"/>
                  <a:pt x="790222" y="359695"/>
                </a:cubicBezTo>
                <a:cubicBezTo>
                  <a:pt x="787338" y="327966"/>
                  <a:pt x="789362" y="245086"/>
                  <a:pt x="767644" y="201650"/>
                </a:cubicBezTo>
                <a:cubicBezTo>
                  <a:pt x="761577" y="189515"/>
                  <a:pt x="751134" y="179919"/>
                  <a:pt x="745067" y="167784"/>
                </a:cubicBezTo>
                <a:cubicBezTo>
                  <a:pt x="719612" y="116873"/>
                  <a:pt x="751639" y="148576"/>
                  <a:pt x="711200" y="100050"/>
                </a:cubicBezTo>
                <a:cubicBezTo>
                  <a:pt x="682337" y="65415"/>
                  <a:pt x="682477" y="65534"/>
                  <a:pt x="643467" y="54895"/>
                </a:cubicBezTo>
                <a:cubicBezTo>
                  <a:pt x="613530" y="46730"/>
                  <a:pt x="553155" y="32317"/>
                  <a:pt x="553155" y="32317"/>
                </a:cubicBezTo>
                <a:cubicBezTo>
                  <a:pt x="417688" y="36080"/>
                  <a:pt x="281875" y="33212"/>
                  <a:pt x="146755" y="43606"/>
                </a:cubicBezTo>
                <a:cubicBezTo>
                  <a:pt x="133228" y="44647"/>
                  <a:pt x="125024" y="60116"/>
                  <a:pt x="112889" y="66184"/>
                </a:cubicBezTo>
                <a:cubicBezTo>
                  <a:pt x="102246" y="71506"/>
                  <a:pt x="90311" y="73710"/>
                  <a:pt x="79022" y="77473"/>
                </a:cubicBezTo>
                <a:cubicBezTo>
                  <a:pt x="67733" y="92525"/>
                  <a:pt x="55945" y="107214"/>
                  <a:pt x="45155" y="122628"/>
                </a:cubicBezTo>
                <a:cubicBezTo>
                  <a:pt x="29594" y="144858"/>
                  <a:pt x="0" y="190361"/>
                  <a:pt x="0" y="190361"/>
                </a:cubicBezTo>
                <a:cubicBezTo>
                  <a:pt x="3763" y="227991"/>
                  <a:pt x="5539" y="265872"/>
                  <a:pt x="11289" y="303250"/>
                </a:cubicBezTo>
                <a:cubicBezTo>
                  <a:pt x="13098" y="315011"/>
                  <a:pt x="15272" y="327724"/>
                  <a:pt x="22578" y="337117"/>
                </a:cubicBezTo>
                <a:cubicBezTo>
                  <a:pt x="41618" y="361597"/>
                  <a:pt x="88511" y="409594"/>
                  <a:pt x="124178" y="427428"/>
                </a:cubicBezTo>
                <a:cubicBezTo>
                  <a:pt x="134821" y="432750"/>
                  <a:pt x="147107" y="434030"/>
                  <a:pt x="158044" y="438717"/>
                </a:cubicBezTo>
                <a:cubicBezTo>
                  <a:pt x="202250" y="457663"/>
                  <a:pt x="200544" y="466959"/>
                  <a:pt x="248355" y="472584"/>
                </a:cubicBezTo>
                <a:cubicBezTo>
                  <a:pt x="297082" y="478317"/>
                  <a:pt x="346291" y="478991"/>
                  <a:pt x="395111" y="483873"/>
                </a:cubicBezTo>
                <a:cubicBezTo>
                  <a:pt x="421587" y="486521"/>
                  <a:pt x="447792" y="491398"/>
                  <a:pt x="474133" y="495161"/>
                </a:cubicBezTo>
                <a:cubicBezTo>
                  <a:pt x="553155" y="491398"/>
                  <a:pt x="632699" y="493685"/>
                  <a:pt x="711200" y="483873"/>
                </a:cubicBezTo>
                <a:cubicBezTo>
                  <a:pt x="751799" y="478798"/>
                  <a:pt x="743556" y="453026"/>
                  <a:pt x="756355" y="427428"/>
                </a:cubicBezTo>
                <a:cubicBezTo>
                  <a:pt x="762423" y="415293"/>
                  <a:pt x="772865" y="405696"/>
                  <a:pt x="778933" y="393561"/>
                </a:cubicBezTo>
                <a:cubicBezTo>
                  <a:pt x="787031" y="377365"/>
                  <a:pt x="797894" y="329008"/>
                  <a:pt x="801511" y="314539"/>
                </a:cubicBezTo>
                <a:cubicBezTo>
                  <a:pt x="797748" y="258095"/>
                  <a:pt x="796469" y="201430"/>
                  <a:pt x="790222" y="145206"/>
                </a:cubicBezTo>
                <a:cubicBezTo>
                  <a:pt x="788908" y="133379"/>
                  <a:pt x="786367" y="120631"/>
                  <a:pt x="778933" y="111339"/>
                </a:cubicBezTo>
                <a:cubicBezTo>
                  <a:pt x="769073" y="99013"/>
                  <a:pt x="710059" y="70533"/>
                  <a:pt x="699911" y="66184"/>
                </a:cubicBezTo>
                <a:cubicBezTo>
                  <a:pt x="682830" y="58864"/>
                  <a:pt x="636512" y="46210"/>
                  <a:pt x="620889" y="43606"/>
                </a:cubicBezTo>
                <a:cubicBezTo>
                  <a:pt x="568397" y="34857"/>
                  <a:pt x="514472" y="33935"/>
                  <a:pt x="462844" y="21028"/>
                </a:cubicBezTo>
                <a:lnTo>
                  <a:pt x="417689" y="9739"/>
                </a:lnTo>
                <a:cubicBezTo>
                  <a:pt x="255891" y="21296"/>
                  <a:pt x="259644" y="-31788"/>
                  <a:pt x="259644" y="32317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9008533" y="1009976"/>
            <a:ext cx="3004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dirty="0" smtClean="0">
                <a:solidFill>
                  <a:srgbClr val="FF0000"/>
                </a:solidFill>
              </a:rPr>
              <a:t>Feed splitter: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s-Latn-BA" dirty="0" smtClean="0"/>
              <a:t>Series and parallel feed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9008533" y="1681254"/>
            <a:ext cx="3004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>
                <a:solidFill>
                  <a:srgbClr val="00B050"/>
                </a:solidFill>
              </a:rPr>
              <a:t>Evaporator mixer and splitter: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s-Latn-BA" dirty="0" smtClean="0"/>
              <a:t>Forward, backward or parallel operation</a:t>
            </a:r>
            <a:endParaRPr lang="en-GB" dirty="0"/>
          </a:p>
        </p:txBody>
      </p:sp>
      <p:grpSp>
        <p:nvGrpSpPr>
          <p:cNvPr id="22" name="Group 21"/>
          <p:cNvGrpSpPr/>
          <p:nvPr/>
        </p:nvGrpSpPr>
        <p:grpSpPr>
          <a:xfrm>
            <a:off x="1725406" y="2009421"/>
            <a:ext cx="5820586" cy="1504675"/>
            <a:chOff x="1725406" y="2009421"/>
            <a:chExt cx="5820586" cy="1504675"/>
          </a:xfrm>
        </p:grpSpPr>
        <p:sp>
          <p:nvSpPr>
            <p:cNvPr id="21" name="Freeform 20"/>
            <p:cNvSpPr/>
            <p:nvPr/>
          </p:nvSpPr>
          <p:spPr>
            <a:xfrm>
              <a:off x="1725406" y="2009422"/>
              <a:ext cx="317883" cy="440267"/>
            </a:xfrm>
            <a:custGeom>
              <a:avLst/>
              <a:gdLst>
                <a:gd name="connsiteX0" fmla="*/ 204994 w 317883"/>
                <a:gd name="connsiteY0" fmla="*/ 440267 h 440267"/>
                <a:gd name="connsiteX1" fmla="*/ 204994 w 317883"/>
                <a:gd name="connsiteY1" fmla="*/ 440267 h 440267"/>
                <a:gd name="connsiteX2" fmla="*/ 125972 w 317883"/>
                <a:gd name="connsiteY2" fmla="*/ 383822 h 440267"/>
                <a:gd name="connsiteX3" fmla="*/ 80816 w 317883"/>
                <a:gd name="connsiteY3" fmla="*/ 316089 h 440267"/>
                <a:gd name="connsiteX4" fmla="*/ 58238 w 317883"/>
                <a:gd name="connsiteY4" fmla="*/ 282222 h 440267"/>
                <a:gd name="connsiteX5" fmla="*/ 24372 w 317883"/>
                <a:gd name="connsiteY5" fmla="*/ 259645 h 440267"/>
                <a:gd name="connsiteX6" fmla="*/ 13083 w 317883"/>
                <a:gd name="connsiteY6" fmla="*/ 225778 h 440267"/>
                <a:gd name="connsiteX7" fmla="*/ 13083 w 317883"/>
                <a:gd name="connsiteY7" fmla="*/ 33867 h 440267"/>
                <a:gd name="connsiteX8" fmla="*/ 80816 w 317883"/>
                <a:gd name="connsiteY8" fmla="*/ 0 h 440267"/>
                <a:gd name="connsiteX9" fmla="*/ 261438 w 317883"/>
                <a:gd name="connsiteY9" fmla="*/ 11289 h 440267"/>
                <a:gd name="connsiteX10" fmla="*/ 284016 w 317883"/>
                <a:gd name="connsiteY10" fmla="*/ 45156 h 440267"/>
                <a:gd name="connsiteX11" fmla="*/ 317883 w 317883"/>
                <a:gd name="connsiteY11" fmla="*/ 56445 h 440267"/>
                <a:gd name="connsiteX12" fmla="*/ 306594 w 317883"/>
                <a:gd name="connsiteY12" fmla="*/ 203200 h 440267"/>
                <a:gd name="connsiteX13" fmla="*/ 284016 w 317883"/>
                <a:gd name="connsiteY13" fmla="*/ 237067 h 440267"/>
                <a:gd name="connsiteX14" fmla="*/ 306594 w 317883"/>
                <a:gd name="connsiteY14" fmla="*/ 338667 h 440267"/>
                <a:gd name="connsiteX15" fmla="*/ 238861 w 317883"/>
                <a:gd name="connsiteY15" fmla="*/ 361245 h 440267"/>
                <a:gd name="connsiteX16" fmla="*/ 193705 w 317883"/>
                <a:gd name="connsiteY16" fmla="*/ 428978 h 440267"/>
                <a:gd name="connsiteX17" fmla="*/ 204994 w 317883"/>
                <a:gd name="connsiteY17" fmla="*/ 440267 h 44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7883" h="440267">
                  <a:moveTo>
                    <a:pt x="204994" y="440267"/>
                  </a:moveTo>
                  <a:lnTo>
                    <a:pt x="204994" y="440267"/>
                  </a:lnTo>
                  <a:cubicBezTo>
                    <a:pt x="178653" y="421452"/>
                    <a:pt x="148861" y="406711"/>
                    <a:pt x="125972" y="383822"/>
                  </a:cubicBezTo>
                  <a:cubicBezTo>
                    <a:pt x="106785" y="364635"/>
                    <a:pt x="95868" y="338667"/>
                    <a:pt x="80816" y="316089"/>
                  </a:cubicBezTo>
                  <a:cubicBezTo>
                    <a:pt x="73290" y="304800"/>
                    <a:pt x="69527" y="289748"/>
                    <a:pt x="58238" y="282222"/>
                  </a:cubicBezTo>
                  <a:lnTo>
                    <a:pt x="24372" y="259645"/>
                  </a:lnTo>
                  <a:cubicBezTo>
                    <a:pt x="20609" y="248356"/>
                    <a:pt x="15664" y="237394"/>
                    <a:pt x="13083" y="225778"/>
                  </a:cubicBezTo>
                  <a:cubicBezTo>
                    <a:pt x="-1188" y="161557"/>
                    <a:pt x="-7271" y="100016"/>
                    <a:pt x="13083" y="33867"/>
                  </a:cubicBezTo>
                  <a:cubicBezTo>
                    <a:pt x="18085" y="17611"/>
                    <a:pt x="68078" y="4246"/>
                    <a:pt x="80816" y="0"/>
                  </a:cubicBezTo>
                  <a:cubicBezTo>
                    <a:pt x="141023" y="3763"/>
                    <a:pt x="202550" y="-1797"/>
                    <a:pt x="261438" y="11289"/>
                  </a:cubicBezTo>
                  <a:cubicBezTo>
                    <a:pt x="274683" y="14232"/>
                    <a:pt x="273421" y="36680"/>
                    <a:pt x="284016" y="45156"/>
                  </a:cubicBezTo>
                  <a:cubicBezTo>
                    <a:pt x="293308" y="52590"/>
                    <a:pt x="306594" y="52682"/>
                    <a:pt x="317883" y="56445"/>
                  </a:cubicBezTo>
                  <a:cubicBezTo>
                    <a:pt x="314120" y="105363"/>
                    <a:pt x="315636" y="154978"/>
                    <a:pt x="306594" y="203200"/>
                  </a:cubicBezTo>
                  <a:cubicBezTo>
                    <a:pt x="304094" y="216535"/>
                    <a:pt x="285514" y="223582"/>
                    <a:pt x="284016" y="237067"/>
                  </a:cubicBezTo>
                  <a:cubicBezTo>
                    <a:pt x="280705" y="266868"/>
                    <a:pt x="296674" y="308908"/>
                    <a:pt x="306594" y="338667"/>
                  </a:cubicBezTo>
                  <a:cubicBezTo>
                    <a:pt x="284016" y="346193"/>
                    <a:pt x="246387" y="338667"/>
                    <a:pt x="238861" y="361245"/>
                  </a:cubicBezTo>
                  <a:cubicBezTo>
                    <a:pt x="226025" y="399752"/>
                    <a:pt x="231288" y="400791"/>
                    <a:pt x="193705" y="428978"/>
                  </a:cubicBezTo>
                  <a:cubicBezTo>
                    <a:pt x="190695" y="431236"/>
                    <a:pt x="203113" y="438386"/>
                    <a:pt x="204994" y="440267"/>
                  </a:cubicBezTo>
                  <a:close/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3808206" y="2009421"/>
              <a:ext cx="317883" cy="440267"/>
            </a:xfrm>
            <a:custGeom>
              <a:avLst/>
              <a:gdLst>
                <a:gd name="connsiteX0" fmla="*/ 204994 w 317883"/>
                <a:gd name="connsiteY0" fmla="*/ 440267 h 440267"/>
                <a:gd name="connsiteX1" fmla="*/ 204994 w 317883"/>
                <a:gd name="connsiteY1" fmla="*/ 440267 h 440267"/>
                <a:gd name="connsiteX2" fmla="*/ 125972 w 317883"/>
                <a:gd name="connsiteY2" fmla="*/ 383822 h 440267"/>
                <a:gd name="connsiteX3" fmla="*/ 80816 w 317883"/>
                <a:gd name="connsiteY3" fmla="*/ 316089 h 440267"/>
                <a:gd name="connsiteX4" fmla="*/ 58238 w 317883"/>
                <a:gd name="connsiteY4" fmla="*/ 282222 h 440267"/>
                <a:gd name="connsiteX5" fmla="*/ 24372 w 317883"/>
                <a:gd name="connsiteY5" fmla="*/ 259645 h 440267"/>
                <a:gd name="connsiteX6" fmla="*/ 13083 w 317883"/>
                <a:gd name="connsiteY6" fmla="*/ 225778 h 440267"/>
                <a:gd name="connsiteX7" fmla="*/ 13083 w 317883"/>
                <a:gd name="connsiteY7" fmla="*/ 33867 h 440267"/>
                <a:gd name="connsiteX8" fmla="*/ 80816 w 317883"/>
                <a:gd name="connsiteY8" fmla="*/ 0 h 440267"/>
                <a:gd name="connsiteX9" fmla="*/ 261438 w 317883"/>
                <a:gd name="connsiteY9" fmla="*/ 11289 h 440267"/>
                <a:gd name="connsiteX10" fmla="*/ 284016 w 317883"/>
                <a:gd name="connsiteY10" fmla="*/ 45156 h 440267"/>
                <a:gd name="connsiteX11" fmla="*/ 317883 w 317883"/>
                <a:gd name="connsiteY11" fmla="*/ 56445 h 440267"/>
                <a:gd name="connsiteX12" fmla="*/ 306594 w 317883"/>
                <a:gd name="connsiteY12" fmla="*/ 203200 h 440267"/>
                <a:gd name="connsiteX13" fmla="*/ 284016 w 317883"/>
                <a:gd name="connsiteY13" fmla="*/ 237067 h 440267"/>
                <a:gd name="connsiteX14" fmla="*/ 306594 w 317883"/>
                <a:gd name="connsiteY14" fmla="*/ 338667 h 440267"/>
                <a:gd name="connsiteX15" fmla="*/ 238861 w 317883"/>
                <a:gd name="connsiteY15" fmla="*/ 361245 h 440267"/>
                <a:gd name="connsiteX16" fmla="*/ 193705 w 317883"/>
                <a:gd name="connsiteY16" fmla="*/ 428978 h 440267"/>
                <a:gd name="connsiteX17" fmla="*/ 204994 w 317883"/>
                <a:gd name="connsiteY17" fmla="*/ 440267 h 44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7883" h="440267">
                  <a:moveTo>
                    <a:pt x="204994" y="440267"/>
                  </a:moveTo>
                  <a:lnTo>
                    <a:pt x="204994" y="440267"/>
                  </a:lnTo>
                  <a:cubicBezTo>
                    <a:pt x="178653" y="421452"/>
                    <a:pt x="148861" y="406711"/>
                    <a:pt x="125972" y="383822"/>
                  </a:cubicBezTo>
                  <a:cubicBezTo>
                    <a:pt x="106785" y="364635"/>
                    <a:pt x="95868" y="338667"/>
                    <a:pt x="80816" y="316089"/>
                  </a:cubicBezTo>
                  <a:cubicBezTo>
                    <a:pt x="73290" y="304800"/>
                    <a:pt x="69527" y="289748"/>
                    <a:pt x="58238" y="282222"/>
                  </a:cubicBezTo>
                  <a:lnTo>
                    <a:pt x="24372" y="259645"/>
                  </a:lnTo>
                  <a:cubicBezTo>
                    <a:pt x="20609" y="248356"/>
                    <a:pt x="15664" y="237394"/>
                    <a:pt x="13083" y="225778"/>
                  </a:cubicBezTo>
                  <a:cubicBezTo>
                    <a:pt x="-1188" y="161557"/>
                    <a:pt x="-7271" y="100016"/>
                    <a:pt x="13083" y="33867"/>
                  </a:cubicBezTo>
                  <a:cubicBezTo>
                    <a:pt x="18085" y="17611"/>
                    <a:pt x="68078" y="4246"/>
                    <a:pt x="80816" y="0"/>
                  </a:cubicBezTo>
                  <a:cubicBezTo>
                    <a:pt x="141023" y="3763"/>
                    <a:pt x="202550" y="-1797"/>
                    <a:pt x="261438" y="11289"/>
                  </a:cubicBezTo>
                  <a:cubicBezTo>
                    <a:pt x="274683" y="14232"/>
                    <a:pt x="273421" y="36680"/>
                    <a:pt x="284016" y="45156"/>
                  </a:cubicBezTo>
                  <a:cubicBezTo>
                    <a:pt x="293308" y="52590"/>
                    <a:pt x="306594" y="52682"/>
                    <a:pt x="317883" y="56445"/>
                  </a:cubicBezTo>
                  <a:cubicBezTo>
                    <a:pt x="314120" y="105363"/>
                    <a:pt x="315636" y="154978"/>
                    <a:pt x="306594" y="203200"/>
                  </a:cubicBezTo>
                  <a:cubicBezTo>
                    <a:pt x="304094" y="216535"/>
                    <a:pt x="285514" y="223582"/>
                    <a:pt x="284016" y="237067"/>
                  </a:cubicBezTo>
                  <a:cubicBezTo>
                    <a:pt x="280705" y="266868"/>
                    <a:pt x="296674" y="308908"/>
                    <a:pt x="306594" y="338667"/>
                  </a:cubicBezTo>
                  <a:cubicBezTo>
                    <a:pt x="284016" y="346193"/>
                    <a:pt x="246387" y="338667"/>
                    <a:pt x="238861" y="361245"/>
                  </a:cubicBezTo>
                  <a:cubicBezTo>
                    <a:pt x="226025" y="399752"/>
                    <a:pt x="231288" y="400791"/>
                    <a:pt x="193705" y="428978"/>
                  </a:cubicBezTo>
                  <a:cubicBezTo>
                    <a:pt x="190695" y="431236"/>
                    <a:pt x="203113" y="438386"/>
                    <a:pt x="204994" y="440267"/>
                  </a:cubicBezTo>
                  <a:close/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6186310" y="2009421"/>
              <a:ext cx="317883" cy="440267"/>
            </a:xfrm>
            <a:custGeom>
              <a:avLst/>
              <a:gdLst>
                <a:gd name="connsiteX0" fmla="*/ 204994 w 317883"/>
                <a:gd name="connsiteY0" fmla="*/ 440267 h 440267"/>
                <a:gd name="connsiteX1" fmla="*/ 204994 w 317883"/>
                <a:gd name="connsiteY1" fmla="*/ 440267 h 440267"/>
                <a:gd name="connsiteX2" fmla="*/ 125972 w 317883"/>
                <a:gd name="connsiteY2" fmla="*/ 383822 h 440267"/>
                <a:gd name="connsiteX3" fmla="*/ 80816 w 317883"/>
                <a:gd name="connsiteY3" fmla="*/ 316089 h 440267"/>
                <a:gd name="connsiteX4" fmla="*/ 58238 w 317883"/>
                <a:gd name="connsiteY4" fmla="*/ 282222 h 440267"/>
                <a:gd name="connsiteX5" fmla="*/ 24372 w 317883"/>
                <a:gd name="connsiteY5" fmla="*/ 259645 h 440267"/>
                <a:gd name="connsiteX6" fmla="*/ 13083 w 317883"/>
                <a:gd name="connsiteY6" fmla="*/ 225778 h 440267"/>
                <a:gd name="connsiteX7" fmla="*/ 13083 w 317883"/>
                <a:gd name="connsiteY7" fmla="*/ 33867 h 440267"/>
                <a:gd name="connsiteX8" fmla="*/ 80816 w 317883"/>
                <a:gd name="connsiteY8" fmla="*/ 0 h 440267"/>
                <a:gd name="connsiteX9" fmla="*/ 261438 w 317883"/>
                <a:gd name="connsiteY9" fmla="*/ 11289 h 440267"/>
                <a:gd name="connsiteX10" fmla="*/ 284016 w 317883"/>
                <a:gd name="connsiteY10" fmla="*/ 45156 h 440267"/>
                <a:gd name="connsiteX11" fmla="*/ 317883 w 317883"/>
                <a:gd name="connsiteY11" fmla="*/ 56445 h 440267"/>
                <a:gd name="connsiteX12" fmla="*/ 306594 w 317883"/>
                <a:gd name="connsiteY12" fmla="*/ 203200 h 440267"/>
                <a:gd name="connsiteX13" fmla="*/ 284016 w 317883"/>
                <a:gd name="connsiteY13" fmla="*/ 237067 h 440267"/>
                <a:gd name="connsiteX14" fmla="*/ 306594 w 317883"/>
                <a:gd name="connsiteY14" fmla="*/ 338667 h 440267"/>
                <a:gd name="connsiteX15" fmla="*/ 238861 w 317883"/>
                <a:gd name="connsiteY15" fmla="*/ 361245 h 440267"/>
                <a:gd name="connsiteX16" fmla="*/ 193705 w 317883"/>
                <a:gd name="connsiteY16" fmla="*/ 428978 h 440267"/>
                <a:gd name="connsiteX17" fmla="*/ 204994 w 317883"/>
                <a:gd name="connsiteY17" fmla="*/ 440267 h 44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7883" h="440267">
                  <a:moveTo>
                    <a:pt x="204994" y="440267"/>
                  </a:moveTo>
                  <a:lnTo>
                    <a:pt x="204994" y="440267"/>
                  </a:lnTo>
                  <a:cubicBezTo>
                    <a:pt x="178653" y="421452"/>
                    <a:pt x="148861" y="406711"/>
                    <a:pt x="125972" y="383822"/>
                  </a:cubicBezTo>
                  <a:cubicBezTo>
                    <a:pt x="106785" y="364635"/>
                    <a:pt x="95868" y="338667"/>
                    <a:pt x="80816" y="316089"/>
                  </a:cubicBezTo>
                  <a:cubicBezTo>
                    <a:pt x="73290" y="304800"/>
                    <a:pt x="69527" y="289748"/>
                    <a:pt x="58238" y="282222"/>
                  </a:cubicBezTo>
                  <a:lnTo>
                    <a:pt x="24372" y="259645"/>
                  </a:lnTo>
                  <a:cubicBezTo>
                    <a:pt x="20609" y="248356"/>
                    <a:pt x="15664" y="237394"/>
                    <a:pt x="13083" y="225778"/>
                  </a:cubicBezTo>
                  <a:cubicBezTo>
                    <a:pt x="-1188" y="161557"/>
                    <a:pt x="-7271" y="100016"/>
                    <a:pt x="13083" y="33867"/>
                  </a:cubicBezTo>
                  <a:cubicBezTo>
                    <a:pt x="18085" y="17611"/>
                    <a:pt x="68078" y="4246"/>
                    <a:pt x="80816" y="0"/>
                  </a:cubicBezTo>
                  <a:cubicBezTo>
                    <a:pt x="141023" y="3763"/>
                    <a:pt x="202550" y="-1797"/>
                    <a:pt x="261438" y="11289"/>
                  </a:cubicBezTo>
                  <a:cubicBezTo>
                    <a:pt x="274683" y="14232"/>
                    <a:pt x="273421" y="36680"/>
                    <a:pt x="284016" y="45156"/>
                  </a:cubicBezTo>
                  <a:cubicBezTo>
                    <a:pt x="293308" y="52590"/>
                    <a:pt x="306594" y="52682"/>
                    <a:pt x="317883" y="56445"/>
                  </a:cubicBezTo>
                  <a:cubicBezTo>
                    <a:pt x="314120" y="105363"/>
                    <a:pt x="315636" y="154978"/>
                    <a:pt x="306594" y="203200"/>
                  </a:cubicBezTo>
                  <a:cubicBezTo>
                    <a:pt x="304094" y="216535"/>
                    <a:pt x="285514" y="223582"/>
                    <a:pt x="284016" y="237067"/>
                  </a:cubicBezTo>
                  <a:cubicBezTo>
                    <a:pt x="280705" y="266868"/>
                    <a:pt x="296674" y="308908"/>
                    <a:pt x="306594" y="338667"/>
                  </a:cubicBezTo>
                  <a:cubicBezTo>
                    <a:pt x="284016" y="346193"/>
                    <a:pt x="246387" y="338667"/>
                    <a:pt x="238861" y="361245"/>
                  </a:cubicBezTo>
                  <a:cubicBezTo>
                    <a:pt x="226025" y="399752"/>
                    <a:pt x="231288" y="400791"/>
                    <a:pt x="193705" y="428978"/>
                  </a:cubicBezTo>
                  <a:cubicBezTo>
                    <a:pt x="190695" y="431236"/>
                    <a:pt x="203113" y="438386"/>
                    <a:pt x="204994" y="440267"/>
                  </a:cubicBezTo>
                  <a:close/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2651529" y="3043059"/>
              <a:ext cx="317883" cy="440267"/>
            </a:xfrm>
            <a:custGeom>
              <a:avLst/>
              <a:gdLst>
                <a:gd name="connsiteX0" fmla="*/ 204994 w 317883"/>
                <a:gd name="connsiteY0" fmla="*/ 440267 h 440267"/>
                <a:gd name="connsiteX1" fmla="*/ 204994 w 317883"/>
                <a:gd name="connsiteY1" fmla="*/ 440267 h 440267"/>
                <a:gd name="connsiteX2" fmla="*/ 125972 w 317883"/>
                <a:gd name="connsiteY2" fmla="*/ 383822 h 440267"/>
                <a:gd name="connsiteX3" fmla="*/ 80816 w 317883"/>
                <a:gd name="connsiteY3" fmla="*/ 316089 h 440267"/>
                <a:gd name="connsiteX4" fmla="*/ 58238 w 317883"/>
                <a:gd name="connsiteY4" fmla="*/ 282222 h 440267"/>
                <a:gd name="connsiteX5" fmla="*/ 24372 w 317883"/>
                <a:gd name="connsiteY5" fmla="*/ 259645 h 440267"/>
                <a:gd name="connsiteX6" fmla="*/ 13083 w 317883"/>
                <a:gd name="connsiteY6" fmla="*/ 225778 h 440267"/>
                <a:gd name="connsiteX7" fmla="*/ 13083 w 317883"/>
                <a:gd name="connsiteY7" fmla="*/ 33867 h 440267"/>
                <a:gd name="connsiteX8" fmla="*/ 80816 w 317883"/>
                <a:gd name="connsiteY8" fmla="*/ 0 h 440267"/>
                <a:gd name="connsiteX9" fmla="*/ 261438 w 317883"/>
                <a:gd name="connsiteY9" fmla="*/ 11289 h 440267"/>
                <a:gd name="connsiteX10" fmla="*/ 284016 w 317883"/>
                <a:gd name="connsiteY10" fmla="*/ 45156 h 440267"/>
                <a:gd name="connsiteX11" fmla="*/ 317883 w 317883"/>
                <a:gd name="connsiteY11" fmla="*/ 56445 h 440267"/>
                <a:gd name="connsiteX12" fmla="*/ 306594 w 317883"/>
                <a:gd name="connsiteY12" fmla="*/ 203200 h 440267"/>
                <a:gd name="connsiteX13" fmla="*/ 284016 w 317883"/>
                <a:gd name="connsiteY13" fmla="*/ 237067 h 440267"/>
                <a:gd name="connsiteX14" fmla="*/ 306594 w 317883"/>
                <a:gd name="connsiteY14" fmla="*/ 338667 h 440267"/>
                <a:gd name="connsiteX15" fmla="*/ 238861 w 317883"/>
                <a:gd name="connsiteY15" fmla="*/ 361245 h 440267"/>
                <a:gd name="connsiteX16" fmla="*/ 193705 w 317883"/>
                <a:gd name="connsiteY16" fmla="*/ 428978 h 440267"/>
                <a:gd name="connsiteX17" fmla="*/ 204994 w 317883"/>
                <a:gd name="connsiteY17" fmla="*/ 440267 h 44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7883" h="440267">
                  <a:moveTo>
                    <a:pt x="204994" y="440267"/>
                  </a:moveTo>
                  <a:lnTo>
                    <a:pt x="204994" y="440267"/>
                  </a:lnTo>
                  <a:cubicBezTo>
                    <a:pt x="178653" y="421452"/>
                    <a:pt x="148861" y="406711"/>
                    <a:pt x="125972" y="383822"/>
                  </a:cubicBezTo>
                  <a:cubicBezTo>
                    <a:pt x="106785" y="364635"/>
                    <a:pt x="95868" y="338667"/>
                    <a:pt x="80816" y="316089"/>
                  </a:cubicBezTo>
                  <a:cubicBezTo>
                    <a:pt x="73290" y="304800"/>
                    <a:pt x="69527" y="289748"/>
                    <a:pt x="58238" y="282222"/>
                  </a:cubicBezTo>
                  <a:lnTo>
                    <a:pt x="24372" y="259645"/>
                  </a:lnTo>
                  <a:cubicBezTo>
                    <a:pt x="20609" y="248356"/>
                    <a:pt x="15664" y="237394"/>
                    <a:pt x="13083" y="225778"/>
                  </a:cubicBezTo>
                  <a:cubicBezTo>
                    <a:pt x="-1188" y="161557"/>
                    <a:pt x="-7271" y="100016"/>
                    <a:pt x="13083" y="33867"/>
                  </a:cubicBezTo>
                  <a:cubicBezTo>
                    <a:pt x="18085" y="17611"/>
                    <a:pt x="68078" y="4246"/>
                    <a:pt x="80816" y="0"/>
                  </a:cubicBezTo>
                  <a:cubicBezTo>
                    <a:pt x="141023" y="3763"/>
                    <a:pt x="202550" y="-1797"/>
                    <a:pt x="261438" y="11289"/>
                  </a:cubicBezTo>
                  <a:cubicBezTo>
                    <a:pt x="274683" y="14232"/>
                    <a:pt x="273421" y="36680"/>
                    <a:pt x="284016" y="45156"/>
                  </a:cubicBezTo>
                  <a:cubicBezTo>
                    <a:pt x="293308" y="52590"/>
                    <a:pt x="306594" y="52682"/>
                    <a:pt x="317883" y="56445"/>
                  </a:cubicBezTo>
                  <a:cubicBezTo>
                    <a:pt x="314120" y="105363"/>
                    <a:pt x="315636" y="154978"/>
                    <a:pt x="306594" y="203200"/>
                  </a:cubicBezTo>
                  <a:cubicBezTo>
                    <a:pt x="304094" y="216535"/>
                    <a:pt x="285514" y="223582"/>
                    <a:pt x="284016" y="237067"/>
                  </a:cubicBezTo>
                  <a:cubicBezTo>
                    <a:pt x="280705" y="266868"/>
                    <a:pt x="296674" y="308908"/>
                    <a:pt x="306594" y="338667"/>
                  </a:cubicBezTo>
                  <a:cubicBezTo>
                    <a:pt x="284016" y="346193"/>
                    <a:pt x="246387" y="338667"/>
                    <a:pt x="238861" y="361245"/>
                  </a:cubicBezTo>
                  <a:cubicBezTo>
                    <a:pt x="226025" y="399752"/>
                    <a:pt x="231288" y="400791"/>
                    <a:pt x="193705" y="428978"/>
                  </a:cubicBezTo>
                  <a:cubicBezTo>
                    <a:pt x="190695" y="431236"/>
                    <a:pt x="203113" y="438386"/>
                    <a:pt x="204994" y="440267"/>
                  </a:cubicBezTo>
                  <a:close/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4939819" y="3043058"/>
              <a:ext cx="317883" cy="440267"/>
            </a:xfrm>
            <a:custGeom>
              <a:avLst/>
              <a:gdLst>
                <a:gd name="connsiteX0" fmla="*/ 204994 w 317883"/>
                <a:gd name="connsiteY0" fmla="*/ 440267 h 440267"/>
                <a:gd name="connsiteX1" fmla="*/ 204994 w 317883"/>
                <a:gd name="connsiteY1" fmla="*/ 440267 h 440267"/>
                <a:gd name="connsiteX2" fmla="*/ 125972 w 317883"/>
                <a:gd name="connsiteY2" fmla="*/ 383822 h 440267"/>
                <a:gd name="connsiteX3" fmla="*/ 80816 w 317883"/>
                <a:gd name="connsiteY3" fmla="*/ 316089 h 440267"/>
                <a:gd name="connsiteX4" fmla="*/ 58238 w 317883"/>
                <a:gd name="connsiteY4" fmla="*/ 282222 h 440267"/>
                <a:gd name="connsiteX5" fmla="*/ 24372 w 317883"/>
                <a:gd name="connsiteY5" fmla="*/ 259645 h 440267"/>
                <a:gd name="connsiteX6" fmla="*/ 13083 w 317883"/>
                <a:gd name="connsiteY6" fmla="*/ 225778 h 440267"/>
                <a:gd name="connsiteX7" fmla="*/ 13083 w 317883"/>
                <a:gd name="connsiteY7" fmla="*/ 33867 h 440267"/>
                <a:gd name="connsiteX8" fmla="*/ 80816 w 317883"/>
                <a:gd name="connsiteY8" fmla="*/ 0 h 440267"/>
                <a:gd name="connsiteX9" fmla="*/ 261438 w 317883"/>
                <a:gd name="connsiteY9" fmla="*/ 11289 h 440267"/>
                <a:gd name="connsiteX10" fmla="*/ 284016 w 317883"/>
                <a:gd name="connsiteY10" fmla="*/ 45156 h 440267"/>
                <a:gd name="connsiteX11" fmla="*/ 317883 w 317883"/>
                <a:gd name="connsiteY11" fmla="*/ 56445 h 440267"/>
                <a:gd name="connsiteX12" fmla="*/ 306594 w 317883"/>
                <a:gd name="connsiteY12" fmla="*/ 203200 h 440267"/>
                <a:gd name="connsiteX13" fmla="*/ 284016 w 317883"/>
                <a:gd name="connsiteY13" fmla="*/ 237067 h 440267"/>
                <a:gd name="connsiteX14" fmla="*/ 306594 w 317883"/>
                <a:gd name="connsiteY14" fmla="*/ 338667 h 440267"/>
                <a:gd name="connsiteX15" fmla="*/ 238861 w 317883"/>
                <a:gd name="connsiteY15" fmla="*/ 361245 h 440267"/>
                <a:gd name="connsiteX16" fmla="*/ 193705 w 317883"/>
                <a:gd name="connsiteY16" fmla="*/ 428978 h 440267"/>
                <a:gd name="connsiteX17" fmla="*/ 204994 w 317883"/>
                <a:gd name="connsiteY17" fmla="*/ 440267 h 44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7883" h="440267">
                  <a:moveTo>
                    <a:pt x="204994" y="440267"/>
                  </a:moveTo>
                  <a:lnTo>
                    <a:pt x="204994" y="440267"/>
                  </a:lnTo>
                  <a:cubicBezTo>
                    <a:pt x="178653" y="421452"/>
                    <a:pt x="148861" y="406711"/>
                    <a:pt x="125972" y="383822"/>
                  </a:cubicBezTo>
                  <a:cubicBezTo>
                    <a:pt x="106785" y="364635"/>
                    <a:pt x="95868" y="338667"/>
                    <a:pt x="80816" y="316089"/>
                  </a:cubicBezTo>
                  <a:cubicBezTo>
                    <a:pt x="73290" y="304800"/>
                    <a:pt x="69527" y="289748"/>
                    <a:pt x="58238" y="282222"/>
                  </a:cubicBezTo>
                  <a:lnTo>
                    <a:pt x="24372" y="259645"/>
                  </a:lnTo>
                  <a:cubicBezTo>
                    <a:pt x="20609" y="248356"/>
                    <a:pt x="15664" y="237394"/>
                    <a:pt x="13083" y="225778"/>
                  </a:cubicBezTo>
                  <a:cubicBezTo>
                    <a:pt x="-1188" y="161557"/>
                    <a:pt x="-7271" y="100016"/>
                    <a:pt x="13083" y="33867"/>
                  </a:cubicBezTo>
                  <a:cubicBezTo>
                    <a:pt x="18085" y="17611"/>
                    <a:pt x="68078" y="4246"/>
                    <a:pt x="80816" y="0"/>
                  </a:cubicBezTo>
                  <a:cubicBezTo>
                    <a:pt x="141023" y="3763"/>
                    <a:pt x="202550" y="-1797"/>
                    <a:pt x="261438" y="11289"/>
                  </a:cubicBezTo>
                  <a:cubicBezTo>
                    <a:pt x="274683" y="14232"/>
                    <a:pt x="273421" y="36680"/>
                    <a:pt x="284016" y="45156"/>
                  </a:cubicBezTo>
                  <a:cubicBezTo>
                    <a:pt x="293308" y="52590"/>
                    <a:pt x="306594" y="52682"/>
                    <a:pt x="317883" y="56445"/>
                  </a:cubicBezTo>
                  <a:cubicBezTo>
                    <a:pt x="314120" y="105363"/>
                    <a:pt x="315636" y="154978"/>
                    <a:pt x="306594" y="203200"/>
                  </a:cubicBezTo>
                  <a:cubicBezTo>
                    <a:pt x="304094" y="216535"/>
                    <a:pt x="285514" y="223582"/>
                    <a:pt x="284016" y="237067"/>
                  </a:cubicBezTo>
                  <a:cubicBezTo>
                    <a:pt x="280705" y="266868"/>
                    <a:pt x="296674" y="308908"/>
                    <a:pt x="306594" y="338667"/>
                  </a:cubicBezTo>
                  <a:cubicBezTo>
                    <a:pt x="284016" y="346193"/>
                    <a:pt x="246387" y="338667"/>
                    <a:pt x="238861" y="361245"/>
                  </a:cubicBezTo>
                  <a:cubicBezTo>
                    <a:pt x="226025" y="399752"/>
                    <a:pt x="231288" y="400791"/>
                    <a:pt x="193705" y="428978"/>
                  </a:cubicBezTo>
                  <a:cubicBezTo>
                    <a:pt x="190695" y="431236"/>
                    <a:pt x="203113" y="438386"/>
                    <a:pt x="204994" y="440267"/>
                  </a:cubicBezTo>
                  <a:close/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7228109" y="3073829"/>
              <a:ext cx="317883" cy="440267"/>
            </a:xfrm>
            <a:custGeom>
              <a:avLst/>
              <a:gdLst>
                <a:gd name="connsiteX0" fmla="*/ 204994 w 317883"/>
                <a:gd name="connsiteY0" fmla="*/ 440267 h 440267"/>
                <a:gd name="connsiteX1" fmla="*/ 204994 w 317883"/>
                <a:gd name="connsiteY1" fmla="*/ 440267 h 440267"/>
                <a:gd name="connsiteX2" fmla="*/ 125972 w 317883"/>
                <a:gd name="connsiteY2" fmla="*/ 383822 h 440267"/>
                <a:gd name="connsiteX3" fmla="*/ 80816 w 317883"/>
                <a:gd name="connsiteY3" fmla="*/ 316089 h 440267"/>
                <a:gd name="connsiteX4" fmla="*/ 58238 w 317883"/>
                <a:gd name="connsiteY4" fmla="*/ 282222 h 440267"/>
                <a:gd name="connsiteX5" fmla="*/ 24372 w 317883"/>
                <a:gd name="connsiteY5" fmla="*/ 259645 h 440267"/>
                <a:gd name="connsiteX6" fmla="*/ 13083 w 317883"/>
                <a:gd name="connsiteY6" fmla="*/ 225778 h 440267"/>
                <a:gd name="connsiteX7" fmla="*/ 13083 w 317883"/>
                <a:gd name="connsiteY7" fmla="*/ 33867 h 440267"/>
                <a:gd name="connsiteX8" fmla="*/ 80816 w 317883"/>
                <a:gd name="connsiteY8" fmla="*/ 0 h 440267"/>
                <a:gd name="connsiteX9" fmla="*/ 261438 w 317883"/>
                <a:gd name="connsiteY9" fmla="*/ 11289 h 440267"/>
                <a:gd name="connsiteX10" fmla="*/ 284016 w 317883"/>
                <a:gd name="connsiteY10" fmla="*/ 45156 h 440267"/>
                <a:gd name="connsiteX11" fmla="*/ 317883 w 317883"/>
                <a:gd name="connsiteY11" fmla="*/ 56445 h 440267"/>
                <a:gd name="connsiteX12" fmla="*/ 306594 w 317883"/>
                <a:gd name="connsiteY12" fmla="*/ 203200 h 440267"/>
                <a:gd name="connsiteX13" fmla="*/ 284016 w 317883"/>
                <a:gd name="connsiteY13" fmla="*/ 237067 h 440267"/>
                <a:gd name="connsiteX14" fmla="*/ 306594 w 317883"/>
                <a:gd name="connsiteY14" fmla="*/ 338667 h 440267"/>
                <a:gd name="connsiteX15" fmla="*/ 238861 w 317883"/>
                <a:gd name="connsiteY15" fmla="*/ 361245 h 440267"/>
                <a:gd name="connsiteX16" fmla="*/ 193705 w 317883"/>
                <a:gd name="connsiteY16" fmla="*/ 428978 h 440267"/>
                <a:gd name="connsiteX17" fmla="*/ 204994 w 317883"/>
                <a:gd name="connsiteY17" fmla="*/ 440267 h 44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7883" h="440267">
                  <a:moveTo>
                    <a:pt x="204994" y="440267"/>
                  </a:moveTo>
                  <a:lnTo>
                    <a:pt x="204994" y="440267"/>
                  </a:lnTo>
                  <a:cubicBezTo>
                    <a:pt x="178653" y="421452"/>
                    <a:pt x="148861" y="406711"/>
                    <a:pt x="125972" y="383822"/>
                  </a:cubicBezTo>
                  <a:cubicBezTo>
                    <a:pt x="106785" y="364635"/>
                    <a:pt x="95868" y="338667"/>
                    <a:pt x="80816" y="316089"/>
                  </a:cubicBezTo>
                  <a:cubicBezTo>
                    <a:pt x="73290" y="304800"/>
                    <a:pt x="69527" y="289748"/>
                    <a:pt x="58238" y="282222"/>
                  </a:cubicBezTo>
                  <a:lnTo>
                    <a:pt x="24372" y="259645"/>
                  </a:lnTo>
                  <a:cubicBezTo>
                    <a:pt x="20609" y="248356"/>
                    <a:pt x="15664" y="237394"/>
                    <a:pt x="13083" y="225778"/>
                  </a:cubicBezTo>
                  <a:cubicBezTo>
                    <a:pt x="-1188" y="161557"/>
                    <a:pt x="-7271" y="100016"/>
                    <a:pt x="13083" y="33867"/>
                  </a:cubicBezTo>
                  <a:cubicBezTo>
                    <a:pt x="18085" y="17611"/>
                    <a:pt x="68078" y="4246"/>
                    <a:pt x="80816" y="0"/>
                  </a:cubicBezTo>
                  <a:cubicBezTo>
                    <a:pt x="141023" y="3763"/>
                    <a:pt x="202550" y="-1797"/>
                    <a:pt x="261438" y="11289"/>
                  </a:cubicBezTo>
                  <a:cubicBezTo>
                    <a:pt x="274683" y="14232"/>
                    <a:pt x="273421" y="36680"/>
                    <a:pt x="284016" y="45156"/>
                  </a:cubicBezTo>
                  <a:cubicBezTo>
                    <a:pt x="293308" y="52590"/>
                    <a:pt x="306594" y="52682"/>
                    <a:pt x="317883" y="56445"/>
                  </a:cubicBezTo>
                  <a:cubicBezTo>
                    <a:pt x="314120" y="105363"/>
                    <a:pt x="315636" y="154978"/>
                    <a:pt x="306594" y="203200"/>
                  </a:cubicBezTo>
                  <a:cubicBezTo>
                    <a:pt x="304094" y="216535"/>
                    <a:pt x="285514" y="223582"/>
                    <a:pt x="284016" y="237067"/>
                  </a:cubicBezTo>
                  <a:cubicBezTo>
                    <a:pt x="280705" y="266868"/>
                    <a:pt x="296674" y="308908"/>
                    <a:pt x="306594" y="338667"/>
                  </a:cubicBezTo>
                  <a:cubicBezTo>
                    <a:pt x="284016" y="346193"/>
                    <a:pt x="246387" y="338667"/>
                    <a:pt x="238861" y="361245"/>
                  </a:cubicBezTo>
                  <a:cubicBezTo>
                    <a:pt x="226025" y="399752"/>
                    <a:pt x="231288" y="400791"/>
                    <a:pt x="193705" y="428978"/>
                  </a:cubicBezTo>
                  <a:cubicBezTo>
                    <a:pt x="190695" y="431236"/>
                    <a:pt x="203113" y="438386"/>
                    <a:pt x="204994" y="440267"/>
                  </a:cubicBezTo>
                  <a:close/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379785" y="1418868"/>
            <a:ext cx="5564396" cy="1418117"/>
            <a:chOff x="2379785" y="1418868"/>
            <a:chExt cx="5564396" cy="1418117"/>
          </a:xfrm>
        </p:grpSpPr>
        <p:sp>
          <p:nvSpPr>
            <p:cNvPr id="23" name="Rectangle 22"/>
            <p:cNvSpPr/>
            <p:nvPr/>
          </p:nvSpPr>
          <p:spPr>
            <a:xfrm>
              <a:off x="2379785" y="1430215"/>
              <a:ext cx="949569" cy="1406770"/>
            </a:xfrm>
            <a:prstGeom prst="rect">
              <a:avLst/>
            </a:prstGeom>
            <a:noFill/>
            <a:ln w="19050"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681415" y="1418868"/>
              <a:ext cx="949569" cy="1406770"/>
            </a:xfrm>
            <a:prstGeom prst="rect">
              <a:avLst/>
            </a:prstGeom>
            <a:noFill/>
            <a:ln w="19050"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994612" y="1430215"/>
              <a:ext cx="949569" cy="1406770"/>
            </a:xfrm>
            <a:prstGeom prst="rect">
              <a:avLst/>
            </a:prstGeom>
            <a:noFill/>
            <a:ln w="19050"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9008533" y="406663"/>
            <a:ext cx="21691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dirty="0" smtClean="0">
                <a:solidFill>
                  <a:srgbClr val="00B0F0"/>
                </a:solidFill>
              </a:rPr>
              <a:t>Evaporators: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s-Latn-BA" dirty="0" smtClean="0"/>
              <a:t>Number of units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9013546" y="2872530"/>
            <a:ext cx="30041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>
                <a:solidFill>
                  <a:srgbClr val="7030A0"/>
                </a:solidFill>
              </a:rPr>
              <a:t>Flash vessels: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s-Latn-BA" dirty="0" smtClean="0"/>
              <a:t>Cascade condensate flashing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s-Latn-BA" dirty="0" smtClean="0"/>
              <a:t>Steam generation using hot condensates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2969412" y="4242615"/>
            <a:ext cx="627270" cy="774862"/>
          </a:xfrm>
          <a:prstGeom prst="rect">
            <a:avLst/>
          </a:prstGeom>
          <a:noFill/>
          <a:ln w="1905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5304119" y="4242615"/>
            <a:ext cx="627270" cy="774862"/>
          </a:xfrm>
          <a:prstGeom prst="rect">
            <a:avLst/>
          </a:prstGeom>
          <a:noFill/>
          <a:ln w="1905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8946220" y="4349858"/>
            <a:ext cx="30041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>
                <a:solidFill>
                  <a:srgbClr val="FF0000"/>
                </a:solidFill>
              </a:rPr>
              <a:t>Condensate and steam splitters: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s-Latn-BA" dirty="0" smtClean="0"/>
              <a:t>Multiple use of steam/condensate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s-Latn-BA" dirty="0" smtClean="0"/>
              <a:t>Condensate for </a:t>
            </a:r>
            <a:r>
              <a:rPr lang="bs-Latn-BA" dirty="0" smtClean="0">
                <a:solidFill>
                  <a:srgbClr val="FF0000"/>
                </a:solidFill>
              </a:rPr>
              <a:t>flashing</a:t>
            </a:r>
            <a:r>
              <a:rPr lang="bs-Latn-BA" dirty="0" smtClean="0"/>
              <a:t> or </a:t>
            </a:r>
            <a:r>
              <a:rPr lang="bs-Latn-BA" dirty="0" smtClean="0">
                <a:solidFill>
                  <a:srgbClr val="FF0000"/>
                </a:solidFill>
              </a:rPr>
              <a:t>heat integration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s-Latn-BA" dirty="0" smtClean="0"/>
              <a:t>Steam for </a:t>
            </a:r>
            <a:r>
              <a:rPr lang="bs-Latn-BA" dirty="0" smtClean="0">
                <a:solidFill>
                  <a:srgbClr val="FF0000"/>
                </a:solidFill>
              </a:rPr>
              <a:t>evaporators </a:t>
            </a:r>
            <a:r>
              <a:rPr lang="bs-Latn-BA" dirty="0" smtClean="0"/>
              <a:t>or </a:t>
            </a:r>
            <a:r>
              <a:rPr lang="bs-Latn-BA" dirty="0" smtClean="0">
                <a:solidFill>
                  <a:srgbClr val="FF0000"/>
                </a:solidFill>
              </a:rPr>
              <a:t>heat integration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1968240" y="1018641"/>
            <a:ext cx="6508117" cy="3811267"/>
            <a:chOff x="1968240" y="1018641"/>
            <a:chExt cx="6508117" cy="3811267"/>
          </a:xfrm>
        </p:grpSpPr>
        <p:sp>
          <p:nvSpPr>
            <p:cNvPr id="42" name="Freeform 41"/>
            <p:cNvSpPr/>
            <p:nvPr/>
          </p:nvSpPr>
          <p:spPr>
            <a:xfrm>
              <a:off x="1968240" y="4478215"/>
              <a:ext cx="423268" cy="351693"/>
            </a:xfrm>
            <a:custGeom>
              <a:avLst/>
              <a:gdLst>
                <a:gd name="connsiteX0" fmla="*/ 59852 w 423268"/>
                <a:gd name="connsiteY0" fmla="*/ 316523 h 351693"/>
                <a:gd name="connsiteX1" fmla="*/ 59852 w 423268"/>
                <a:gd name="connsiteY1" fmla="*/ 316523 h 351693"/>
                <a:gd name="connsiteX2" fmla="*/ 12960 w 423268"/>
                <a:gd name="connsiteY2" fmla="*/ 128954 h 351693"/>
                <a:gd name="connsiteX3" fmla="*/ 24683 w 423268"/>
                <a:gd name="connsiteY3" fmla="*/ 93785 h 351693"/>
                <a:gd name="connsiteX4" fmla="*/ 59852 w 423268"/>
                <a:gd name="connsiteY4" fmla="*/ 70339 h 351693"/>
                <a:gd name="connsiteX5" fmla="*/ 165360 w 423268"/>
                <a:gd name="connsiteY5" fmla="*/ 11723 h 351693"/>
                <a:gd name="connsiteX6" fmla="*/ 200529 w 423268"/>
                <a:gd name="connsiteY6" fmla="*/ 0 h 351693"/>
                <a:gd name="connsiteX7" fmla="*/ 294314 w 423268"/>
                <a:gd name="connsiteY7" fmla="*/ 11723 h 351693"/>
                <a:gd name="connsiteX8" fmla="*/ 364652 w 423268"/>
                <a:gd name="connsiteY8" fmla="*/ 58616 h 351693"/>
                <a:gd name="connsiteX9" fmla="*/ 388098 w 423268"/>
                <a:gd name="connsiteY9" fmla="*/ 93785 h 351693"/>
                <a:gd name="connsiteX10" fmla="*/ 411545 w 423268"/>
                <a:gd name="connsiteY10" fmla="*/ 117231 h 351693"/>
                <a:gd name="connsiteX11" fmla="*/ 423268 w 423268"/>
                <a:gd name="connsiteY11" fmla="*/ 152400 h 351693"/>
                <a:gd name="connsiteX12" fmla="*/ 411545 w 423268"/>
                <a:gd name="connsiteY12" fmla="*/ 234462 h 351693"/>
                <a:gd name="connsiteX13" fmla="*/ 388098 w 423268"/>
                <a:gd name="connsiteY13" fmla="*/ 257908 h 351693"/>
                <a:gd name="connsiteX14" fmla="*/ 352929 w 423268"/>
                <a:gd name="connsiteY14" fmla="*/ 328247 h 351693"/>
                <a:gd name="connsiteX15" fmla="*/ 282591 w 423268"/>
                <a:gd name="connsiteY15" fmla="*/ 351693 h 351693"/>
                <a:gd name="connsiteX16" fmla="*/ 106745 w 423268"/>
                <a:gd name="connsiteY16" fmla="*/ 328247 h 351693"/>
                <a:gd name="connsiteX17" fmla="*/ 59852 w 423268"/>
                <a:gd name="connsiteY17" fmla="*/ 316523 h 35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3268" h="351693">
                  <a:moveTo>
                    <a:pt x="59852" y="316523"/>
                  </a:moveTo>
                  <a:lnTo>
                    <a:pt x="59852" y="316523"/>
                  </a:lnTo>
                  <a:cubicBezTo>
                    <a:pt x="-8746" y="206765"/>
                    <a:pt x="-9073" y="250139"/>
                    <a:pt x="12960" y="128954"/>
                  </a:cubicBezTo>
                  <a:cubicBezTo>
                    <a:pt x="15170" y="116796"/>
                    <a:pt x="16964" y="103434"/>
                    <a:pt x="24683" y="93785"/>
                  </a:cubicBezTo>
                  <a:cubicBezTo>
                    <a:pt x="33485" y="82783"/>
                    <a:pt x="49028" y="79359"/>
                    <a:pt x="59852" y="70339"/>
                  </a:cubicBezTo>
                  <a:cubicBezTo>
                    <a:pt x="130045" y="11846"/>
                    <a:pt x="53136" y="49132"/>
                    <a:pt x="165360" y="11723"/>
                  </a:cubicBezTo>
                  <a:lnTo>
                    <a:pt x="200529" y="0"/>
                  </a:lnTo>
                  <a:cubicBezTo>
                    <a:pt x="231791" y="3908"/>
                    <a:pt x="264645" y="1127"/>
                    <a:pt x="294314" y="11723"/>
                  </a:cubicBezTo>
                  <a:cubicBezTo>
                    <a:pt x="320851" y="21201"/>
                    <a:pt x="364652" y="58616"/>
                    <a:pt x="364652" y="58616"/>
                  </a:cubicBezTo>
                  <a:cubicBezTo>
                    <a:pt x="372467" y="70339"/>
                    <a:pt x="379296" y="82783"/>
                    <a:pt x="388098" y="93785"/>
                  </a:cubicBezTo>
                  <a:cubicBezTo>
                    <a:pt x="395003" y="102416"/>
                    <a:pt x="405858" y="107753"/>
                    <a:pt x="411545" y="117231"/>
                  </a:cubicBezTo>
                  <a:cubicBezTo>
                    <a:pt x="417903" y="127827"/>
                    <a:pt x="419360" y="140677"/>
                    <a:pt x="423268" y="152400"/>
                  </a:cubicBezTo>
                  <a:cubicBezTo>
                    <a:pt x="419360" y="179754"/>
                    <a:pt x="420283" y="208248"/>
                    <a:pt x="411545" y="234462"/>
                  </a:cubicBezTo>
                  <a:cubicBezTo>
                    <a:pt x="408050" y="244948"/>
                    <a:pt x="393785" y="248430"/>
                    <a:pt x="388098" y="257908"/>
                  </a:cubicBezTo>
                  <a:cubicBezTo>
                    <a:pt x="373534" y="282181"/>
                    <a:pt x="381389" y="310459"/>
                    <a:pt x="352929" y="328247"/>
                  </a:cubicBezTo>
                  <a:cubicBezTo>
                    <a:pt x="331971" y="341346"/>
                    <a:pt x="282591" y="351693"/>
                    <a:pt x="282591" y="351693"/>
                  </a:cubicBezTo>
                  <a:cubicBezTo>
                    <a:pt x="193587" y="344276"/>
                    <a:pt x="169750" y="353450"/>
                    <a:pt x="106745" y="328247"/>
                  </a:cubicBezTo>
                  <a:cubicBezTo>
                    <a:pt x="98632" y="325002"/>
                    <a:pt x="67667" y="318477"/>
                    <a:pt x="59852" y="316523"/>
                  </a:cubicBez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4228206" y="4478214"/>
              <a:ext cx="423268" cy="351693"/>
            </a:xfrm>
            <a:custGeom>
              <a:avLst/>
              <a:gdLst>
                <a:gd name="connsiteX0" fmla="*/ 59852 w 423268"/>
                <a:gd name="connsiteY0" fmla="*/ 316523 h 351693"/>
                <a:gd name="connsiteX1" fmla="*/ 59852 w 423268"/>
                <a:gd name="connsiteY1" fmla="*/ 316523 h 351693"/>
                <a:gd name="connsiteX2" fmla="*/ 12960 w 423268"/>
                <a:gd name="connsiteY2" fmla="*/ 128954 h 351693"/>
                <a:gd name="connsiteX3" fmla="*/ 24683 w 423268"/>
                <a:gd name="connsiteY3" fmla="*/ 93785 h 351693"/>
                <a:gd name="connsiteX4" fmla="*/ 59852 w 423268"/>
                <a:gd name="connsiteY4" fmla="*/ 70339 h 351693"/>
                <a:gd name="connsiteX5" fmla="*/ 165360 w 423268"/>
                <a:gd name="connsiteY5" fmla="*/ 11723 h 351693"/>
                <a:gd name="connsiteX6" fmla="*/ 200529 w 423268"/>
                <a:gd name="connsiteY6" fmla="*/ 0 h 351693"/>
                <a:gd name="connsiteX7" fmla="*/ 294314 w 423268"/>
                <a:gd name="connsiteY7" fmla="*/ 11723 h 351693"/>
                <a:gd name="connsiteX8" fmla="*/ 364652 w 423268"/>
                <a:gd name="connsiteY8" fmla="*/ 58616 h 351693"/>
                <a:gd name="connsiteX9" fmla="*/ 388098 w 423268"/>
                <a:gd name="connsiteY9" fmla="*/ 93785 h 351693"/>
                <a:gd name="connsiteX10" fmla="*/ 411545 w 423268"/>
                <a:gd name="connsiteY10" fmla="*/ 117231 h 351693"/>
                <a:gd name="connsiteX11" fmla="*/ 423268 w 423268"/>
                <a:gd name="connsiteY11" fmla="*/ 152400 h 351693"/>
                <a:gd name="connsiteX12" fmla="*/ 411545 w 423268"/>
                <a:gd name="connsiteY12" fmla="*/ 234462 h 351693"/>
                <a:gd name="connsiteX13" fmla="*/ 388098 w 423268"/>
                <a:gd name="connsiteY13" fmla="*/ 257908 h 351693"/>
                <a:gd name="connsiteX14" fmla="*/ 352929 w 423268"/>
                <a:gd name="connsiteY14" fmla="*/ 328247 h 351693"/>
                <a:gd name="connsiteX15" fmla="*/ 282591 w 423268"/>
                <a:gd name="connsiteY15" fmla="*/ 351693 h 351693"/>
                <a:gd name="connsiteX16" fmla="*/ 106745 w 423268"/>
                <a:gd name="connsiteY16" fmla="*/ 328247 h 351693"/>
                <a:gd name="connsiteX17" fmla="*/ 59852 w 423268"/>
                <a:gd name="connsiteY17" fmla="*/ 316523 h 35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3268" h="351693">
                  <a:moveTo>
                    <a:pt x="59852" y="316523"/>
                  </a:moveTo>
                  <a:lnTo>
                    <a:pt x="59852" y="316523"/>
                  </a:lnTo>
                  <a:cubicBezTo>
                    <a:pt x="-8746" y="206765"/>
                    <a:pt x="-9073" y="250139"/>
                    <a:pt x="12960" y="128954"/>
                  </a:cubicBezTo>
                  <a:cubicBezTo>
                    <a:pt x="15170" y="116796"/>
                    <a:pt x="16964" y="103434"/>
                    <a:pt x="24683" y="93785"/>
                  </a:cubicBezTo>
                  <a:cubicBezTo>
                    <a:pt x="33485" y="82783"/>
                    <a:pt x="49028" y="79359"/>
                    <a:pt x="59852" y="70339"/>
                  </a:cubicBezTo>
                  <a:cubicBezTo>
                    <a:pt x="130045" y="11846"/>
                    <a:pt x="53136" y="49132"/>
                    <a:pt x="165360" y="11723"/>
                  </a:cubicBezTo>
                  <a:lnTo>
                    <a:pt x="200529" y="0"/>
                  </a:lnTo>
                  <a:cubicBezTo>
                    <a:pt x="231791" y="3908"/>
                    <a:pt x="264645" y="1127"/>
                    <a:pt x="294314" y="11723"/>
                  </a:cubicBezTo>
                  <a:cubicBezTo>
                    <a:pt x="320851" y="21201"/>
                    <a:pt x="364652" y="58616"/>
                    <a:pt x="364652" y="58616"/>
                  </a:cubicBezTo>
                  <a:cubicBezTo>
                    <a:pt x="372467" y="70339"/>
                    <a:pt x="379296" y="82783"/>
                    <a:pt x="388098" y="93785"/>
                  </a:cubicBezTo>
                  <a:cubicBezTo>
                    <a:pt x="395003" y="102416"/>
                    <a:pt x="405858" y="107753"/>
                    <a:pt x="411545" y="117231"/>
                  </a:cubicBezTo>
                  <a:cubicBezTo>
                    <a:pt x="417903" y="127827"/>
                    <a:pt x="419360" y="140677"/>
                    <a:pt x="423268" y="152400"/>
                  </a:cubicBezTo>
                  <a:cubicBezTo>
                    <a:pt x="419360" y="179754"/>
                    <a:pt x="420283" y="208248"/>
                    <a:pt x="411545" y="234462"/>
                  </a:cubicBezTo>
                  <a:cubicBezTo>
                    <a:pt x="408050" y="244948"/>
                    <a:pt x="393785" y="248430"/>
                    <a:pt x="388098" y="257908"/>
                  </a:cubicBezTo>
                  <a:cubicBezTo>
                    <a:pt x="373534" y="282181"/>
                    <a:pt x="381389" y="310459"/>
                    <a:pt x="352929" y="328247"/>
                  </a:cubicBezTo>
                  <a:cubicBezTo>
                    <a:pt x="331971" y="341346"/>
                    <a:pt x="282591" y="351693"/>
                    <a:pt x="282591" y="351693"/>
                  </a:cubicBezTo>
                  <a:cubicBezTo>
                    <a:pt x="193587" y="344276"/>
                    <a:pt x="169750" y="353450"/>
                    <a:pt x="106745" y="328247"/>
                  </a:cubicBezTo>
                  <a:cubicBezTo>
                    <a:pt x="98632" y="325002"/>
                    <a:pt x="67667" y="318477"/>
                    <a:pt x="59852" y="316523"/>
                  </a:cubicBez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6504193" y="4478213"/>
              <a:ext cx="423268" cy="351693"/>
            </a:xfrm>
            <a:custGeom>
              <a:avLst/>
              <a:gdLst>
                <a:gd name="connsiteX0" fmla="*/ 59852 w 423268"/>
                <a:gd name="connsiteY0" fmla="*/ 316523 h 351693"/>
                <a:gd name="connsiteX1" fmla="*/ 59852 w 423268"/>
                <a:gd name="connsiteY1" fmla="*/ 316523 h 351693"/>
                <a:gd name="connsiteX2" fmla="*/ 12960 w 423268"/>
                <a:gd name="connsiteY2" fmla="*/ 128954 h 351693"/>
                <a:gd name="connsiteX3" fmla="*/ 24683 w 423268"/>
                <a:gd name="connsiteY3" fmla="*/ 93785 h 351693"/>
                <a:gd name="connsiteX4" fmla="*/ 59852 w 423268"/>
                <a:gd name="connsiteY4" fmla="*/ 70339 h 351693"/>
                <a:gd name="connsiteX5" fmla="*/ 165360 w 423268"/>
                <a:gd name="connsiteY5" fmla="*/ 11723 h 351693"/>
                <a:gd name="connsiteX6" fmla="*/ 200529 w 423268"/>
                <a:gd name="connsiteY6" fmla="*/ 0 h 351693"/>
                <a:gd name="connsiteX7" fmla="*/ 294314 w 423268"/>
                <a:gd name="connsiteY7" fmla="*/ 11723 h 351693"/>
                <a:gd name="connsiteX8" fmla="*/ 364652 w 423268"/>
                <a:gd name="connsiteY8" fmla="*/ 58616 h 351693"/>
                <a:gd name="connsiteX9" fmla="*/ 388098 w 423268"/>
                <a:gd name="connsiteY9" fmla="*/ 93785 h 351693"/>
                <a:gd name="connsiteX10" fmla="*/ 411545 w 423268"/>
                <a:gd name="connsiteY10" fmla="*/ 117231 h 351693"/>
                <a:gd name="connsiteX11" fmla="*/ 423268 w 423268"/>
                <a:gd name="connsiteY11" fmla="*/ 152400 h 351693"/>
                <a:gd name="connsiteX12" fmla="*/ 411545 w 423268"/>
                <a:gd name="connsiteY12" fmla="*/ 234462 h 351693"/>
                <a:gd name="connsiteX13" fmla="*/ 388098 w 423268"/>
                <a:gd name="connsiteY13" fmla="*/ 257908 h 351693"/>
                <a:gd name="connsiteX14" fmla="*/ 352929 w 423268"/>
                <a:gd name="connsiteY14" fmla="*/ 328247 h 351693"/>
                <a:gd name="connsiteX15" fmla="*/ 282591 w 423268"/>
                <a:gd name="connsiteY15" fmla="*/ 351693 h 351693"/>
                <a:gd name="connsiteX16" fmla="*/ 106745 w 423268"/>
                <a:gd name="connsiteY16" fmla="*/ 328247 h 351693"/>
                <a:gd name="connsiteX17" fmla="*/ 59852 w 423268"/>
                <a:gd name="connsiteY17" fmla="*/ 316523 h 35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3268" h="351693">
                  <a:moveTo>
                    <a:pt x="59852" y="316523"/>
                  </a:moveTo>
                  <a:lnTo>
                    <a:pt x="59852" y="316523"/>
                  </a:lnTo>
                  <a:cubicBezTo>
                    <a:pt x="-8746" y="206765"/>
                    <a:pt x="-9073" y="250139"/>
                    <a:pt x="12960" y="128954"/>
                  </a:cubicBezTo>
                  <a:cubicBezTo>
                    <a:pt x="15170" y="116796"/>
                    <a:pt x="16964" y="103434"/>
                    <a:pt x="24683" y="93785"/>
                  </a:cubicBezTo>
                  <a:cubicBezTo>
                    <a:pt x="33485" y="82783"/>
                    <a:pt x="49028" y="79359"/>
                    <a:pt x="59852" y="70339"/>
                  </a:cubicBezTo>
                  <a:cubicBezTo>
                    <a:pt x="130045" y="11846"/>
                    <a:pt x="53136" y="49132"/>
                    <a:pt x="165360" y="11723"/>
                  </a:cubicBezTo>
                  <a:lnTo>
                    <a:pt x="200529" y="0"/>
                  </a:lnTo>
                  <a:cubicBezTo>
                    <a:pt x="231791" y="3908"/>
                    <a:pt x="264645" y="1127"/>
                    <a:pt x="294314" y="11723"/>
                  </a:cubicBezTo>
                  <a:cubicBezTo>
                    <a:pt x="320851" y="21201"/>
                    <a:pt x="364652" y="58616"/>
                    <a:pt x="364652" y="58616"/>
                  </a:cubicBezTo>
                  <a:cubicBezTo>
                    <a:pt x="372467" y="70339"/>
                    <a:pt x="379296" y="82783"/>
                    <a:pt x="388098" y="93785"/>
                  </a:cubicBezTo>
                  <a:cubicBezTo>
                    <a:pt x="395003" y="102416"/>
                    <a:pt x="405858" y="107753"/>
                    <a:pt x="411545" y="117231"/>
                  </a:cubicBezTo>
                  <a:cubicBezTo>
                    <a:pt x="417903" y="127827"/>
                    <a:pt x="419360" y="140677"/>
                    <a:pt x="423268" y="152400"/>
                  </a:cubicBezTo>
                  <a:cubicBezTo>
                    <a:pt x="419360" y="179754"/>
                    <a:pt x="420283" y="208248"/>
                    <a:pt x="411545" y="234462"/>
                  </a:cubicBezTo>
                  <a:cubicBezTo>
                    <a:pt x="408050" y="244948"/>
                    <a:pt x="393785" y="248430"/>
                    <a:pt x="388098" y="257908"/>
                  </a:cubicBezTo>
                  <a:cubicBezTo>
                    <a:pt x="373534" y="282181"/>
                    <a:pt x="381389" y="310459"/>
                    <a:pt x="352929" y="328247"/>
                  </a:cubicBezTo>
                  <a:cubicBezTo>
                    <a:pt x="331971" y="341346"/>
                    <a:pt x="282591" y="351693"/>
                    <a:pt x="282591" y="351693"/>
                  </a:cubicBezTo>
                  <a:cubicBezTo>
                    <a:pt x="193587" y="344276"/>
                    <a:pt x="169750" y="353450"/>
                    <a:pt x="106745" y="328247"/>
                  </a:cubicBezTo>
                  <a:cubicBezTo>
                    <a:pt x="98632" y="325002"/>
                    <a:pt x="67667" y="318477"/>
                    <a:pt x="59852" y="316523"/>
                  </a:cubicBez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3503076" y="1018642"/>
              <a:ext cx="423268" cy="351693"/>
            </a:xfrm>
            <a:custGeom>
              <a:avLst/>
              <a:gdLst>
                <a:gd name="connsiteX0" fmla="*/ 59852 w 423268"/>
                <a:gd name="connsiteY0" fmla="*/ 316523 h 351693"/>
                <a:gd name="connsiteX1" fmla="*/ 59852 w 423268"/>
                <a:gd name="connsiteY1" fmla="*/ 316523 h 351693"/>
                <a:gd name="connsiteX2" fmla="*/ 12960 w 423268"/>
                <a:gd name="connsiteY2" fmla="*/ 128954 h 351693"/>
                <a:gd name="connsiteX3" fmla="*/ 24683 w 423268"/>
                <a:gd name="connsiteY3" fmla="*/ 93785 h 351693"/>
                <a:gd name="connsiteX4" fmla="*/ 59852 w 423268"/>
                <a:gd name="connsiteY4" fmla="*/ 70339 h 351693"/>
                <a:gd name="connsiteX5" fmla="*/ 165360 w 423268"/>
                <a:gd name="connsiteY5" fmla="*/ 11723 h 351693"/>
                <a:gd name="connsiteX6" fmla="*/ 200529 w 423268"/>
                <a:gd name="connsiteY6" fmla="*/ 0 h 351693"/>
                <a:gd name="connsiteX7" fmla="*/ 294314 w 423268"/>
                <a:gd name="connsiteY7" fmla="*/ 11723 h 351693"/>
                <a:gd name="connsiteX8" fmla="*/ 364652 w 423268"/>
                <a:gd name="connsiteY8" fmla="*/ 58616 h 351693"/>
                <a:gd name="connsiteX9" fmla="*/ 388098 w 423268"/>
                <a:gd name="connsiteY9" fmla="*/ 93785 h 351693"/>
                <a:gd name="connsiteX10" fmla="*/ 411545 w 423268"/>
                <a:gd name="connsiteY10" fmla="*/ 117231 h 351693"/>
                <a:gd name="connsiteX11" fmla="*/ 423268 w 423268"/>
                <a:gd name="connsiteY11" fmla="*/ 152400 h 351693"/>
                <a:gd name="connsiteX12" fmla="*/ 411545 w 423268"/>
                <a:gd name="connsiteY12" fmla="*/ 234462 h 351693"/>
                <a:gd name="connsiteX13" fmla="*/ 388098 w 423268"/>
                <a:gd name="connsiteY13" fmla="*/ 257908 h 351693"/>
                <a:gd name="connsiteX14" fmla="*/ 352929 w 423268"/>
                <a:gd name="connsiteY14" fmla="*/ 328247 h 351693"/>
                <a:gd name="connsiteX15" fmla="*/ 282591 w 423268"/>
                <a:gd name="connsiteY15" fmla="*/ 351693 h 351693"/>
                <a:gd name="connsiteX16" fmla="*/ 106745 w 423268"/>
                <a:gd name="connsiteY16" fmla="*/ 328247 h 351693"/>
                <a:gd name="connsiteX17" fmla="*/ 59852 w 423268"/>
                <a:gd name="connsiteY17" fmla="*/ 316523 h 35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3268" h="351693">
                  <a:moveTo>
                    <a:pt x="59852" y="316523"/>
                  </a:moveTo>
                  <a:lnTo>
                    <a:pt x="59852" y="316523"/>
                  </a:lnTo>
                  <a:cubicBezTo>
                    <a:pt x="-8746" y="206765"/>
                    <a:pt x="-9073" y="250139"/>
                    <a:pt x="12960" y="128954"/>
                  </a:cubicBezTo>
                  <a:cubicBezTo>
                    <a:pt x="15170" y="116796"/>
                    <a:pt x="16964" y="103434"/>
                    <a:pt x="24683" y="93785"/>
                  </a:cubicBezTo>
                  <a:cubicBezTo>
                    <a:pt x="33485" y="82783"/>
                    <a:pt x="49028" y="79359"/>
                    <a:pt x="59852" y="70339"/>
                  </a:cubicBezTo>
                  <a:cubicBezTo>
                    <a:pt x="130045" y="11846"/>
                    <a:pt x="53136" y="49132"/>
                    <a:pt x="165360" y="11723"/>
                  </a:cubicBezTo>
                  <a:lnTo>
                    <a:pt x="200529" y="0"/>
                  </a:lnTo>
                  <a:cubicBezTo>
                    <a:pt x="231791" y="3908"/>
                    <a:pt x="264645" y="1127"/>
                    <a:pt x="294314" y="11723"/>
                  </a:cubicBezTo>
                  <a:cubicBezTo>
                    <a:pt x="320851" y="21201"/>
                    <a:pt x="364652" y="58616"/>
                    <a:pt x="364652" y="58616"/>
                  </a:cubicBezTo>
                  <a:cubicBezTo>
                    <a:pt x="372467" y="70339"/>
                    <a:pt x="379296" y="82783"/>
                    <a:pt x="388098" y="93785"/>
                  </a:cubicBezTo>
                  <a:cubicBezTo>
                    <a:pt x="395003" y="102416"/>
                    <a:pt x="405858" y="107753"/>
                    <a:pt x="411545" y="117231"/>
                  </a:cubicBezTo>
                  <a:cubicBezTo>
                    <a:pt x="417903" y="127827"/>
                    <a:pt x="419360" y="140677"/>
                    <a:pt x="423268" y="152400"/>
                  </a:cubicBezTo>
                  <a:cubicBezTo>
                    <a:pt x="419360" y="179754"/>
                    <a:pt x="420283" y="208248"/>
                    <a:pt x="411545" y="234462"/>
                  </a:cubicBezTo>
                  <a:cubicBezTo>
                    <a:pt x="408050" y="244948"/>
                    <a:pt x="393785" y="248430"/>
                    <a:pt x="388098" y="257908"/>
                  </a:cubicBezTo>
                  <a:cubicBezTo>
                    <a:pt x="373534" y="282181"/>
                    <a:pt x="381389" y="310459"/>
                    <a:pt x="352929" y="328247"/>
                  </a:cubicBezTo>
                  <a:cubicBezTo>
                    <a:pt x="331971" y="341346"/>
                    <a:pt x="282591" y="351693"/>
                    <a:pt x="282591" y="351693"/>
                  </a:cubicBezTo>
                  <a:cubicBezTo>
                    <a:pt x="193587" y="344276"/>
                    <a:pt x="169750" y="353450"/>
                    <a:pt x="106745" y="328247"/>
                  </a:cubicBezTo>
                  <a:cubicBezTo>
                    <a:pt x="98632" y="325002"/>
                    <a:pt x="67667" y="318477"/>
                    <a:pt x="59852" y="316523"/>
                  </a:cubicBez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5763042" y="1018641"/>
              <a:ext cx="423268" cy="351693"/>
            </a:xfrm>
            <a:custGeom>
              <a:avLst/>
              <a:gdLst>
                <a:gd name="connsiteX0" fmla="*/ 59852 w 423268"/>
                <a:gd name="connsiteY0" fmla="*/ 316523 h 351693"/>
                <a:gd name="connsiteX1" fmla="*/ 59852 w 423268"/>
                <a:gd name="connsiteY1" fmla="*/ 316523 h 351693"/>
                <a:gd name="connsiteX2" fmla="*/ 12960 w 423268"/>
                <a:gd name="connsiteY2" fmla="*/ 128954 h 351693"/>
                <a:gd name="connsiteX3" fmla="*/ 24683 w 423268"/>
                <a:gd name="connsiteY3" fmla="*/ 93785 h 351693"/>
                <a:gd name="connsiteX4" fmla="*/ 59852 w 423268"/>
                <a:gd name="connsiteY4" fmla="*/ 70339 h 351693"/>
                <a:gd name="connsiteX5" fmla="*/ 165360 w 423268"/>
                <a:gd name="connsiteY5" fmla="*/ 11723 h 351693"/>
                <a:gd name="connsiteX6" fmla="*/ 200529 w 423268"/>
                <a:gd name="connsiteY6" fmla="*/ 0 h 351693"/>
                <a:gd name="connsiteX7" fmla="*/ 294314 w 423268"/>
                <a:gd name="connsiteY7" fmla="*/ 11723 h 351693"/>
                <a:gd name="connsiteX8" fmla="*/ 364652 w 423268"/>
                <a:gd name="connsiteY8" fmla="*/ 58616 h 351693"/>
                <a:gd name="connsiteX9" fmla="*/ 388098 w 423268"/>
                <a:gd name="connsiteY9" fmla="*/ 93785 h 351693"/>
                <a:gd name="connsiteX10" fmla="*/ 411545 w 423268"/>
                <a:gd name="connsiteY10" fmla="*/ 117231 h 351693"/>
                <a:gd name="connsiteX11" fmla="*/ 423268 w 423268"/>
                <a:gd name="connsiteY11" fmla="*/ 152400 h 351693"/>
                <a:gd name="connsiteX12" fmla="*/ 411545 w 423268"/>
                <a:gd name="connsiteY12" fmla="*/ 234462 h 351693"/>
                <a:gd name="connsiteX13" fmla="*/ 388098 w 423268"/>
                <a:gd name="connsiteY13" fmla="*/ 257908 h 351693"/>
                <a:gd name="connsiteX14" fmla="*/ 352929 w 423268"/>
                <a:gd name="connsiteY14" fmla="*/ 328247 h 351693"/>
                <a:gd name="connsiteX15" fmla="*/ 282591 w 423268"/>
                <a:gd name="connsiteY15" fmla="*/ 351693 h 351693"/>
                <a:gd name="connsiteX16" fmla="*/ 106745 w 423268"/>
                <a:gd name="connsiteY16" fmla="*/ 328247 h 351693"/>
                <a:gd name="connsiteX17" fmla="*/ 59852 w 423268"/>
                <a:gd name="connsiteY17" fmla="*/ 316523 h 35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3268" h="351693">
                  <a:moveTo>
                    <a:pt x="59852" y="316523"/>
                  </a:moveTo>
                  <a:lnTo>
                    <a:pt x="59852" y="316523"/>
                  </a:lnTo>
                  <a:cubicBezTo>
                    <a:pt x="-8746" y="206765"/>
                    <a:pt x="-9073" y="250139"/>
                    <a:pt x="12960" y="128954"/>
                  </a:cubicBezTo>
                  <a:cubicBezTo>
                    <a:pt x="15170" y="116796"/>
                    <a:pt x="16964" y="103434"/>
                    <a:pt x="24683" y="93785"/>
                  </a:cubicBezTo>
                  <a:cubicBezTo>
                    <a:pt x="33485" y="82783"/>
                    <a:pt x="49028" y="79359"/>
                    <a:pt x="59852" y="70339"/>
                  </a:cubicBezTo>
                  <a:cubicBezTo>
                    <a:pt x="130045" y="11846"/>
                    <a:pt x="53136" y="49132"/>
                    <a:pt x="165360" y="11723"/>
                  </a:cubicBezTo>
                  <a:lnTo>
                    <a:pt x="200529" y="0"/>
                  </a:lnTo>
                  <a:cubicBezTo>
                    <a:pt x="231791" y="3908"/>
                    <a:pt x="264645" y="1127"/>
                    <a:pt x="294314" y="11723"/>
                  </a:cubicBezTo>
                  <a:cubicBezTo>
                    <a:pt x="320851" y="21201"/>
                    <a:pt x="364652" y="58616"/>
                    <a:pt x="364652" y="58616"/>
                  </a:cubicBezTo>
                  <a:cubicBezTo>
                    <a:pt x="372467" y="70339"/>
                    <a:pt x="379296" y="82783"/>
                    <a:pt x="388098" y="93785"/>
                  </a:cubicBezTo>
                  <a:cubicBezTo>
                    <a:pt x="395003" y="102416"/>
                    <a:pt x="405858" y="107753"/>
                    <a:pt x="411545" y="117231"/>
                  </a:cubicBezTo>
                  <a:cubicBezTo>
                    <a:pt x="417903" y="127827"/>
                    <a:pt x="419360" y="140677"/>
                    <a:pt x="423268" y="152400"/>
                  </a:cubicBezTo>
                  <a:cubicBezTo>
                    <a:pt x="419360" y="179754"/>
                    <a:pt x="420283" y="208248"/>
                    <a:pt x="411545" y="234462"/>
                  </a:cubicBezTo>
                  <a:cubicBezTo>
                    <a:pt x="408050" y="244948"/>
                    <a:pt x="393785" y="248430"/>
                    <a:pt x="388098" y="257908"/>
                  </a:cubicBezTo>
                  <a:cubicBezTo>
                    <a:pt x="373534" y="282181"/>
                    <a:pt x="381389" y="310459"/>
                    <a:pt x="352929" y="328247"/>
                  </a:cubicBezTo>
                  <a:cubicBezTo>
                    <a:pt x="331971" y="341346"/>
                    <a:pt x="282591" y="351693"/>
                    <a:pt x="282591" y="351693"/>
                  </a:cubicBezTo>
                  <a:cubicBezTo>
                    <a:pt x="193587" y="344276"/>
                    <a:pt x="169750" y="353450"/>
                    <a:pt x="106745" y="328247"/>
                  </a:cubicBezTo>
                  <a:cubicBezTo>
                    <a:pt x="98632" y="325002"/>
                    <a:pt x="67667" y="318477"/>
                    <a:pt x="59852" y="316523"/>
                  </a:cubicBez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8053089" y="1157294"/>
              <a:ext cx="423268" cy="351693"/>
            </a:xfrm>
            <a:custGeom>
              <a:avLst/>
              <a:gdLst>
                <a:gd name="connsiteX0" fmla="*/ 59852 w 423268"/>
                <a:gd name="connsiteY0" fmla="*/ 316523 h 351693"/>
                <a:gd name="connsiteX1" fmla="*/ 59852 w 423268"/>
                <a:gd name="connsiteY1" fmla="*/ 316523 h 351693"/>
                <a:gd name="connsiteX2" fmla="*/ 12960 w 423268"/>
                <a:gd name="connsiteY2" fmla="*/ 128954 h 351693"/>
                <a:gd name="connsiteX3" fmla="*/ 24683 w 423268"/>
                <a:gd name="connsiteY3" fmla="*/ 93785 h 351693"/>
                <a:gd name="connsiteX4" fmla="*/ 59852 w 423268"/>
                <a:gd name="connsiteY4" fmla="*/ 70339 h 351693"/>
                <a:gd name="connsiteX5" fmla="*/ 165360 w 423268"/>
                <a:gd name="connsiteY5" fmla="*/ 11723 h 351693"/>
                <a:gd name="connsiteX6" fmla="*/ 200529 w 423268"/>
                <a:gd name="connsiteY6" fmla="*/ 0 h 351693"/>
                <a:gd name="connsiteX7" fmla="*/ 294314 w 423268"/>
                <a:gd name="connsiteY7" fmla="*/ 11723 h 351693"/>
                <a:gd name="connsiteX8" fmla="*/ 364652 w 423268"/>
                <a:gd name="connsiteY8" fmla="*/ 58616 h 351693"/>
                <a:gd name="connsiteX9" fmla="*/ 388098 w 423268"/>
                <a:gd name="connsiteY9" fmla="*/ 93785 h 351693"/>
                <a:gd name="connsiteX10" fmla="*/ 411545 w 423268"/>
                <a:gd name="connsiteY10" fmla="*/ 117231 h 351693"/>
                <a:gd name="connsiteX11" fmla="*/ 423268 w 423268"/>
                <a:gd name="connsiteY11" fmla="*/ 152400 h 351693"/>
                <a:gd name="connsiteX12" fmla="*/ 411545 w 423268"/>
                <a:gd name="connsiteY12" fmla="*/ 234462 h 351693"/>
                <a:gd name="connsiteX13" fmla="*/ 388098 w 423268"/>
                <a:gd name="connsiteY13" fmla="*/ 257908 h 351693"/>
                <a:gd name="connsiteX14" fmla="*/ 352929 w 423268"/>
                <a:gd name="connsiteY14" fmla="*/ 328247 h 351693"/>
                <a:gd name="connsiteX15" fmla="*/ 282591 w 423268"/>
                <a:gd name="connsiteY15" fmla="*/ 351693 h 351693"/>
                <a:gd name="connsiteX16" fmla="*/ 106745 w 423268"/>
                <a:gd name="connsiteY16" fmla="*/ 328247 h 351693"/>
                <a:gd name="connsiteX17" fmla="*/ 59852 w 423268"/>
                <a:gd name="connsiteY17" fmla="*/ 316523 h 351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3268" h="351693">
                  <a:moveTo>
                    <a:pt x="59852" y="316523"/>
                  </a:moveTo>
                  <a:lnTo>
                    <a:pt x="59852" y="316523"/>
                  </a:lnTo>
                  <a:cubicBezTo>
                    <a:pt x="-8746" y="206765"/>
                    <a:pt x="-9073" y="250139"/>
                    <a:pt x="12960" y="128954"/>
                  </a:cubicBezTo>
                  <a:cubicBezTo>
                    <a:pt x="15170" y="116796"/>
                    <a:pt x="16964" y="103434"/>
                    <a:pt x="24683" y="93785"/>
                  </a:cubicBezTo>
                  <a:cubicBezTo>
                    <a:pt x="33485" y="82783"/>
                    <a:pt x="49028" y="79359"/>
                    <a:pt x="59852" y="70339"/>
                  </a:cubicBezTo>
                  <a:cubicBezTo>
                    <a:pt x="130045" y="11846"/>
                    <a:pt x="53136" y="49132"/>
                    <a:pt x="165360" y="11723"/>
                  </a:cubicBezTo>
                  <a:lnTo>
                    <a:pt x="200529" y="0"/>
                  </a:lnTo>
                  <a:cubicBezTo>
                    <a:pt x="231791" y="3908"/>
                    <a:pt x="264645" y="1127"/>
                    <a:pt x="294314" y="11723"/>
                  </a:cubicBezTo>
                  <a:cubicBezTo>
                    <a:pt x="320851" y="21201"/>
                    <a:pt x="364652" y="58616"/>
                    <a:pt x="364652" y="58616"/>
                  </a:cubicBezTo>
                  <a:cubicBezTo>
                    <a:pt x="372467" y="70339"/>
                    <a:pt x="379296" y="82783"/>
                    <a:pt x="388098" y="93785"/>
                  </a:cubicBezTo>
                  <a:cubicBezTo>
                    <a:pt x="395003" y="102416"/>
                    <a:pt x="405858" y="107753"/>
                    <a:pt x="411545" y="117231"/>
                  </a:cubicBezTo>
                  <a:cubicBezTo>
                    <a:pt x="417903" y="127827"/>
                    <a:pt x="419360" y="140677"/>
                    <a:pt x="423268" y="152400"/>
                  </a:cubicBezTo>
                  <a:cubicBezTo>
                    <a:pt x="419360" y="179754"/>
                    <a:pt x="420283" y="208248"/>
                    <a:pt x="411545" y="234462"/>
                  </a:cubicBezTo>
                  <a:cubicBezTo>
                    <a:pt x="408050" y="244948"/>
                    <a:pt x="393785" y="248430"/>
                    <a:pt x="388098" y="257908"/>
                  </a:cubicBezTo>
                  <a:cubicBezTo>
                    <a:pt x="373534" y="282181"/>
                    <a:pt x="381389" y="310459"/>
                    <a:pt x="352929" y="328247"/>
                  </a:cubicBezTo>
                  <a:cubicBezTo>
                    <a:pt x="331971" y="341346"/>
                    <a:pt x="282591" y="351693"/>
                    <a:pt x="282591" y="351693"/>
                  </a:cubicBezTo>
                  <a:cubicBezTo>
                    <a:pt x="193587" y="344276"/>
                    <a:pt x="169750" y="353450"/>
                    <a:pt x="106745" y="328247"/>
                  </a:cubicBezTo>
                  <a:cubicBezTo>
                    <a:pt x="98632" y="325002"/>
                    <a:pt x="67667" y="318477"/>
                    <a:pt x="59852" y="316523"/>
                  </a:cubicBez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79592" y="6106468"/>
            <a:ext cx="3123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dirty="0" smtClean="0">
                <a:solidFill>
                  <a:srgbClr val="FF0000"/>
                </a:solidFill>
              </a:rPr>
              <a:t>Fig.1</a:t>
            </a:r>
            <a:r>
              <a:rPr lang="bs-Latn-BA" dirty="0" smtClean="0"/>
              <a:t> Supersturcture of MEE</a:t>
            </a:r>
            <a:endParaRPr lang="en-GB" dirty="0"/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0509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32" grpId="0"/>
      <p:bldP spid="38" grpId="0"/>
      <p:bldP spid="39" grpId="0"/>
      <p:bldP spid="25" grpId="0" animBg="1"/>
      <p:bldP spid="40" grpId="0" animBg="1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315" y="157253"/>
            <a:ext cx="11370507" cy="926480"/>
          </a:xfrm>
        </p:spPr>
        <p:txBody>
          <a:bodyPr>
            <a:normAutofit/>
          </a:bodyPr>
          <a:lstStyle/>
          <a:p>
            <a:r>
              <a:rPr lang="bs-Latn-BA" dirty="0" smtClean="0"/>
              <a:t>HEN SUPERSTRUCTURE </a:t>
            </a:r>
            <a:r>
              <a:rPr lang="bs-Latn-BA" sz="4000" dirty="0" smtClean="0">
                <a:solidFill>
                  <a:srgbClr val="FF0000"/>
                </a:solidFill>
              </a:rPr>
              <a:t>(*</a:t>
            </a:r>
            <a:r>
              <a:rPr lang="bs-Latn-BA" sz="4000" cap="none" dirty="0" smtClean="0">
                <a:solidFill>
                  <a:srgbClr val="FF0000"/>
                </a:solidFill>
              </a:rPr>
              <a:t>Yee and Grossmann, 1990)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43" y="1271301"/>
            <a:ext cx="7676068" cy="42502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951211" y="1083733"/>
            <a:ext cx="406494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s-Latn-BA" dirty="0" smtClean="0"/>
              <a:t>Enables </a:t>
            </a:r>
            <a:r>
              <a:rPr lang="bs-Latn-BA" dirty="0" smtClean="0">
                <a:solidFill>
                  <a:srgbClr val="FF0000"/>
                </a:solidFill>
              </a:rPr>
              <a:t>heat integration </a:t>
            </a:r>
            <a:r>
              <a:rPr lang="bs-Latn-BA" dirty="0" smtClean="0"/>
              <a:t>of hot and cold streams within and outside MEE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s-Latn-BA" dirty="0" smtClean="0"/>
              <a:t>Objective function of the HEN model minimises </a:t>
            </a:r>
            <a:r>
              <a:rPr lang="bs-Latn-BA" dirty="0" smtClean="0">
                <a:solidFill>
                  <a:srgbClr val="FF0000"/>
                </a:solidFill>
              </a:rPr>
              <a:t>operating cost </a:t>
            </a:r>
            <a:r>
              <a:rPr lang="bs-Latn-BA" dirty="0" smtClean="0"/>
              <a:t>of utilities and heat exchangers </a:t>
            </a:r>
            <a:r>
              <a:rPr lang="bs-Latn-BA" dirty="0" smtClean="0">
                <a:solidFill>
                  <a:srgbClr val="FF0000"/>
                </a:solidFill>
              </a:rPr>
              <a:t>investment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s-Latn-BA" dirty="0" smtClean="0">
                <a:solidFill>
                  <a:srgbClr val="FF0000"/>
                </a:solidFill>
              </a:rPr>
              <a:t>Hot streams: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s-Latn-BA" dirty="0" smtClean="0">
                <a:solidFill>
                  <a:srgbClr val="FF0000"/>
                </a:solidFill>
              </a:rPr>
              <a:t>Hot condensates, secondary vapours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s-Latn-BA" dirty="0" smtClean="0">
                <a:solidFill>
                  <a:srgbClr val="FF0000"/>
                </a:solidFill>
              </a:rPr>
              <a:t>Hot process streams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s-Latn-BA" dirty="0" smtClean="0">
                <a:solidFill>
                  <a:srgbClr val="00B0F0"/>
                </a:solidFill>
              </a:rPr>
              <a:t>Cold streams: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s-Latn-BA" dirty="0" smtClean="0">
                <a:solidFill>
                  <a:srgbClr val="00B0F0"/>
                </a:solidFill>
              </a:rPr>
              <a:t>Cold feed streams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s-Latn-BA" dirty="0" smtClean="0">
                <a:solidFill>
                  <a:srgbClr val="00B0F0"/>
                </a:solidFill>
              </a:rPr>
              <a:t>Cold process streams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bs-Latn-BA" dirty="0" smtClean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68303" y="5709136"/>
            <a:ext cx="2849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dirty="0" smtClean="0">
                <a:solidFill>
                  <a:srgbClr val="FF0000"/>
                </a:solidFill>
              </a:rPr>
              <a:t>Fig.2</a:t>
            </a:r>
            <a:r>
              <a:rPr lang="bs-Latn-BA" dirty="0" smtClean="0"/>
              <a:t> HEN supersturcture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B499-02BD-411B-A8E9-DA1279782A58}" type="slidenum">
              <a:rPr lang="en-GB" smtClean="0"/>
              <a:t>9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89315" y="6114689"/>
            <a:ext cx="10942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1400" dirty="0" smtClean="0">
                <a:solidFill>
                  <a:srgbClr val="FF0000"/>
                </a:solidFill>
              </a:rPr>
              <a:t>*</a:t>
            </a:r>
            <a:r>
              <a:rPr lang="en-GB" sz="1400" dirty="0" smtClean="0">
                <a:solidFill>
                  <a:srgbClr val="FF0000"/>
                </a:solidFill>
              </a:rPr>
              <a:t>Yee</a:t>
            </a:r>
            <a:r>
              <a:rPr lang="en-GB" sz="1400" dirty="0">
                <a:solidFill>
                  <a:srgbClr val="FF0000"/>
                </a:solidFill>
              </a:rPr>
              <a:t>, T.F., Grossmann, I.E., 1990. Simultaneous optimization models for heat integration—II. Heat exchanger network synthesis. </a:t>
            </a:r>
            <a:r>
              <a:rPr lang="en-GB" sz="1400" dirty="0" err="1">
                <a:solidFill>
                  <a:srgbClr val="FF0000"/>
                </a:solidFill>
              </a:rPr>
              <a:t>Comput</a:t>
            </a:r>
            <a:r>
              <a:rPr lang="en-GB" sz="1400" dirty="0">
                <a:solidFill>
                  <a:srgbClr val="FF0000"/>
                </a:solidFill>
              </a:rPr>
              <a:t>. Chem. Eng. 14, 1165–1184. doi:10.1016/0098-1354(90)85010-8</a:t>
            </a:r>
          </a:p>
        </p:txBody>
      </p:sp>
    </p:spTree>
    <p:extLst>
      <p:ext uri="{BB962C8B-B14F-4D97-AF65-F5344CB8AC3E}">
        <p14:creationId xmlns:p14="http://schemas.microsoft.com/office/powerpoint/2010/main" val="122942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1161</TotalTime>
  <Words>2017</Words>
  <Application>Microsoft Macintosh PowerPoint</Application>
  <PresentationFormat>Grand écran</PresentationFormat>
  <Paragraphs>285</Paragraphs>
  <Slides>17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5" baseType="lpstr">
      <vt:lpstr>Calibri</vt:lpstr>
      <vt:lpstr>Rockwell</vt:lpstr>
      <vt:lpstr>Rockwell Condensed</vt:lpstr>
      <vt:lpstr>Symbol</vt:lpstr>
      <vt:lpstr>Times New Roman</vt:lpstr>
      <vt:lpstr>Wingdings</vt:lpstr>
      <vt:lpstr>Arial</vt:lpstr>
      <vt:lpstr>Wood Type</vt:lpstr>
      <vt:lpstr>Simultaneous OptimiSation of Multiple-Effect Evaporation Systems and Heat Exchanger Network</vt:lpstr>
      <vt:lpstr>Presentation outline</vt:lpstr>
      <vt:lpstr>Introduction to evaporation</vt:lpstr>
      <vt:lpstr>SHORT OVERVIEW of RESEARCH PROBLEMS</vt:lpstr>
      <vt:lpstr>SHORT OVERVIEW of RESEARCH PROBLEMS</vt:lpstr>
      <vt:lpstr>GOALS</vt:lpstr>
      <vt:lpstr>PROBLEM STATEMENT</vt:lpstr>
      <vt:lpstr>MEE SUPERSTRUCTURE</vt:lpstr>
      <vt:lpstr>HEN SUPERSTRUCTURE (*Yee and Grossmann, 1990)</vt:lpstr>
      <vt:lpstr>MODELLING AND SOLUTION APPROACH</vt:lpstr>
      <vt:lpstr>SOLUTION STRATEGY</vt:lpstr>
      <vt:lpstr>CASE STUDY (Milk concentration plant)</vt:lpstr>
      <vt:lpstr>CASE STUDY (Results)</vt:lpstr>
      <vt:lpstr>CASE STUDY (Optimum number of evaporation effects)</vt:lpstr>
      <vt:lpstr>CASE STUDY (Optimum design-forward feed)</vt:lpstr>
      <vt:lpstr>Conclusions</vt:lpstr>
      <vt:lpstr>ACKNOWLEDGEMENTS</vt:lpstr>
    </vt:vector>
  </TitlesOfParts>
  <Company>TF</Company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Nidret Ibrić</dc:creator>
  <cp:lastModifiedBy>simon maréchal</cp:lastModifiedBy>
  <cp:revision>310</cp:revision>
  <dcterms:created xsi:type="dcterms:W3CDTF">2017-08-11T09:47:36Z</dcterms:created>
  <dcterms:modified xsi:type="dcterms:W3CDTF">2017-08-30T08:22:16Z</dcterms:modified>
</cp:coreProperties>
</file>