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0275213" cy="42767250"/>
  <p:notesSz cx="6810375" cy="9942513"/>
  <p:defaultTextStyle>
    <a:defPPr>
      <a:defRPr lang="en-CH"/>
    </a:defPPr>
    <a:lvl1pPr marL="0" algn="l" defTabSz="2586369" rtl="0" eaLnBrk="1" latinLnBrk="0" hangingPunct="1">
      <a:defRPr sz="5094" kern="1200">
        <a:solidFill>
          <a:schemeClr val="tx1"/>
        </a:solidFill>
        <a:latin typeface="+mn-lt"/>
        <a:ea typeface="+mn-ea"/>
        <a:cs typeface="+mn-cs"/>
      </a:defRPr>
    </a:lvl1pPr>
    <a:lvl2pPr marL="1293185" algn="l" defTabSz="2586369" rtl="0" eaLnBrk="1" latinLnBrk="0" hangingPunct="1">
      <a:defRPr sz="5094" kern="1200">
        <a:solidFill>
          <a:schemeClr val="tx1"/>
        </a:solidFill>
        <a:latin typeface="+mn-lt"/>
        <a:ea typeface="+mn-ea"/>
        <a:cs typeface="+mn-cs"/>
      </a:defRPr>
    </a:lvl2pPr>
    <a:lvl3pPr marL="2586369" algn="l" defTabSz="2586369" rtl="0" eaLnBrk="1" latinLnBrk="0" hangingPunct="1">
      <a:defRPr sz="5094" kern="1200">
        <a:solidFill>
          <a:schemeClr val="tx1"/>
        </a:solidFill>
        <a:latin typeface="+mn-lt"/>
        <a:ea typeface="+mn-ea"/>
        <a:cs typeface="+mn-cs"/>
      </a:defRPr>
    </a:lvl3pPr>
    <a:lvl4pPr marL="3879554" algn="l" defTabSz="2586369" rtl="0" eaLnBrk="1" latinLnBrk="0" hangingPunct="1">
      <a:defRPr sz="5094" kern="1200">
        <a:solidFill>
          <a:schemeClr val="tx1"/>
        </a:solidFill>
        <a:latin typeface="+mn-lt"/>
        <a:ea typeface="+mn-ea"/>
        <a:cs typeface="+mn-cs"/>
      </a:defRPr>
    </a:lvl4pPr>
    <a:lvl5pPr marL="5172739" algn="l" defTabSz="2586369" rtl="0" eaLnBrk="1" latinLnBrk="0" hangingPunct="1">
      <a:defRPr sz="5094" kern="1200">
        <a:solidFill>
          <a:schemeClr val="tx1"/>
        </a:solidFill>
        <a:latin typeface="+mn-lt"/>
        <a:ea typeface="+mn-ea"/>
        <a:cs typeface="+mn-cs"/>
      </a:defRPr>
    </a:lvl5pPr>
    <a:lvl6pPr marL="6465926" algn="l" defTabSz="2586369" rtl="0" eaLnBrk="1" latinLnBrk="0" hangingPunct="1">
      <a:defRPr sz="5094" kern="1200">
        <a:solidFill>
          <a:schemeClr val="tx1"/>
        </a:solidFill>
        <a:latin typeface="+mn-lt"/>
        <a:ea typeface="+mn-ea"/>
        <a:cs typeface="+mn-cs"/>
      </a:defRPr>
    </a:lvl6pPr>
    <a:lvl7pPr marL="7759111" algn="l" defTabSz="2586369" rtl="0" eaLnBrk="1" latinLnBrk="0" hangingPunct="1">
      <a:defRPr sz="5094" kern="1200">
        <a:solidFill>
          <a:schemeClr val="tx1"/>
        </a:solidFill>
        <a:latin typeface="+mn-lt"/>
        <a:ea typeface="+mn-ea"/>
        <a:cs typeface="+mn-cs"/>
      </a:defRPr>
    </a:lvl7pPr>
    <a:lvl8pPr marL="9052298" algn="l" defTabSz="2586369" rtl="0" eaLnBrk="1" latinLnBrk="0" hangingPunct="1">
      <a:defRPr sz="5094" kern="1200">
        <a:solidFill>
          <a:schemeClr val="tx1"/>
        </a:solidFill>
        <a:latin typeface="+mn-lt"/>
        <a:ea typeface="+mn-ea"/>
        <a:cs typeface="+mn-cs"/>
      </a:defRPr>
    </a:lvl8pPr>
    <a:lvl9pPr marL="10345483" algn="l" defTabSz="2586369" rtl="0" eaLnBrk="1" latinLnBrk="0" hangingPunct="1">
      <a:defRPr sz="509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02" userDrawn="1">
          <p15:clr>
            <a:srgbClr val="A4A3A4"/>
          </p15:clr>
        </p15:guide>
        <p15:guide id="2" pos="2700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4E7990-6146-606D-CF89-4F43FAFE02A3}" name="yoann sadowski" initials="ys" userId="bee70d15162012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6C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18202-B671-1D4A-AA37-01AE26F91455}" v="73" dt="2022-06-22T09:16:55.743"/>
    <p1510:client id="{7E8E125A-C397-49E9-80C3-7B6E89FADFDC}" v="1082" dt="2022-06-22T13:00:52.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5"/>
    <p:restoredTop sz="94820"/>
  </p:normalViewPr>
  <p:slideViewPr>
    <p:cSldViewPr snapToGrid="0" snapToObjects="1" showGuides="1">
      <p:cViewPr varScale="1">
        <p:scale>
          <a:sx n="24" d="100"/>
          <a:sy n="24" d="100"/>
        </p:scale>
        <p:origin x="4112" y="152"/>
      </p:cViewPr>
      <p:guideLst>
        <p:guide orient="horz" pos="38102"/>
        <p:guide pos="270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30" cy="498971"/>
          </a:xfrm>
          <a:prstGeom prst="rect">
            <a:avLst/>
          </a:prstGeom>
        </p:spPr>
        <p:txBody>
          <a:bodyPr vert="horz" lIns="83924" tIns="41962" rIns="83924" bIns="41962" rtlCol="0"/>
          <a:lstStyle>
            <a:lvl1pPr algn="l">
              <a:defRPr sz="1100"/>
            </a:lvl1pPr>
          </a:lstStyle>
          <a:p>
            <a:endParaRPr lang="en-US"/>
          </a:p>
        </p:txBody>
      </p:sp>
      <p:sp>
        <p:nvSpPr>
          <p:cNvPr id="3" name="Date Placeholder 2"/>
          <p:cNvSpPr>
            <a:spLocks noGrp="1"/>
          </p:cNvSpPr>
          <p:nvPr>
            <p:ph type="dt" idx="1"/>
          </p:nvPr>
        </p:nvSpPr>
        <p:spPr>
          <a:xfrm>
            <a:off x="3857115" y="0"/>
            <a:ext cx="2951830" cy="498971"/>
          </a:xfrm>
          <a:prstGeom prst="rect">
            <a:avLst/>
          </a:prstGeom>
        </p:spPr>
        <p:txBody>
          <a:bodyPr vert="horz" lIns="83924" tIns="41962" rIns="83924" bIns="41962" rtlCol="0"/>
          <a:lstStyle>
            <a:lvl1pPr algn="r">
              <a:defRPr sz="1100"/>
            </a:lvl1pPr>
          </a:lstStyle>
          <a:p>
            <a:fld id="{3F5C14E2-190E-BB43-9698-A71E98EF5B90}" type="datetimeFigureOut">
              <a:rPr lang="en-US" smtClean="0"/>
              <a:t>2/25/2023</a:t>
            </a:fld>
            <a:endParaRPr lang="en-US"/>
          </a:p>
        </p:txBody>
      </p:sp>
      <p:sp>
        <p:nvSpPr>
          <p:cNvPr id="4" name="Slide Image Placeholder 3"/>
          <p:cNvSpPr>
            <a:spLocks noGrp="1" noRot="1" noChangeAspect="1"/>
          </p:cNvSpPr>
          <p:nvPr>
            <p:ph type="sldImg" idx="2"/>
          </p:nvPr>
        </p:nvSpPr>
        <p:spPr>
          <a:xfrm>
            <a:off x="2217738" y="1243013"/>
            <a:ext cx="2374900" cy="3355975"/>
          </a:xfrm>
          <a:prstGeom prst="rect">
            <a:avLst/>
          </a:prstGeom>
          <a:noFill/>
          <a:ln w="12700">
            <a:solidFill>
              <a:prstClr val="black"/>
            </a:solidFill>
          </a:ln>
        </p:spPr>
        <p:txBody>
          <a:bodyPr vert="horz" lIns="83924" tIns="41962" rIns="83924" bIns="41962" rtlCol="0" anchor="ctr"/>
          <a:lstStyle/>
          <a:p>
            <a:endParaRPr lang="en-US"/>
          </a:p>
        </p:txBody>
      </p:sp>
      <p:sp>
        <p:nvSpPr>
          <p:cNvPr id="5" name="Notes Placeholder 4"/>
          <p:cNvSpPr>
            <a:spLocks noGrp="1"/>
          </p:cNvSpPr>
          <p:nvPr>
            <p:ph type="body" sz="quarter" idx="3"/>
          </p:nvPr>
        </p:nvSpPr>
        <p:spPr>
          <a:xfrm>
            <a:off x="680752" y="4784512"/>
            <a:ext cx="5448872" cy="3915003"/>
          </a:xfrm>
          <a:prstGeom prst="rect">
            <a:avLst/>
          </a:prstGeom>
        </p:spPr>
        <p:txBody>
          <a:bodyPr vert="horz" lIns="83924" tIns="41962" rIns="83924" bIns="4196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3542"/>
            <a:ext cx="2951830" cy="498971"/>
          </a:xfrm>
          <a:prstGeom prst="rect">
            <a:avLst/>
          </a:prstGeom>
        </p:spPr>
        <p:txBody>
          <a:bodyPr vert="horz" lIns="83924" tIns="41962" rIns="83924" bIns="41962" rtlCol="0" anchor="b"/>
          <a:lstStyle>
            <a:lvl1pPr algn="l">
              <a:defRPr sz="1100"/>
            </a:lvl1pPr>
          </a:lstStyle>
          <a:p>
            <a:endParaRPr lang="en-US"/>
          </a:p>
        </p:txBody>
      </p:sp>
      <p:sp>
        <p:nvSpPr>
          <p:cNvPr id="7" name="Slide Number Placeholder 6"/>
          <p:cNvSpPr>
            <a:spLocks noGrp="1"/>
          </p:cNvSpPr>
          <p:nvPr>
            <p:ph type="sldNum" sz="quarter" idx="5"/>
          </p:nvPr>
        </p:nvSpPr>
        <p:spPr>
          <a:xfrm>
            <a:off x="3857115" y="9443542"/>
            <a:ext cx="2951830" cy="498971"/>
          </a:xfrm>
          <a:prstGeom prst="rect">
            <a:avLst/>
          </a:prstGeom>
        </p:spPr>
        <p:txBody>
          <a:bodyPr vert="horz" lIns="83924" tIns="41962" rIns="83924" bIns="41962" rtlCol="0" anchor="b"/>
          <a:lstStyle>
            <a:lvl1pPr algn="r">
              <a:defRPr sz="1100"/>
            </a:lvl1pPr>
          </a:lstStyle>
          <a:p>
            <a:fld id="{3FA30126-9BD2-E547-B16E-EDF7FFBCF8B4}" type="slidenum">
              <a:rPr lang="en-US" smtClean="0"/>
              <a:t>‹#›</a:t>
            </a:fld>
            <a:endParaRPr lang="en-US"/>
          </a:p>
        </p:txBody>
      </p:sp>
    </p:spTree>
    <p:extLst>
      <p:ext uri="{BB962C8B-B14F-4D97-AF65-F5344CB8AC3E}">
        <p14:creationId xmlns:p14="http://schemas.microsoft.com/office/powerpoint/2010/main" val="3691838302"/>
      </p:ext>
    </p:extLst>
  </p:cSld>
  <p:clrMap bg1="lt1" tx1="dk1" bg2="lt2" tx2="dk2" accent1="accent1" accent2="accent2" accent3="accent3" accent4="accent4" accent5="accent5" accent6="accent6" hlink="hlink" folHlink="folHlink"/>
  <p:notesStyle>
    <a:lvl1pPr marL="0" algn="l" defTabSz="2586369" rtl="0" eaLnBrk="1" latinLnBrk="0" hangingPunct="1">
      <a:defRPr sz="3396" kern="1200">
        <a:solidFill>
          <a:schemeClr val="tx1"/>
        </a:solidFill>
        <a:latin typeface="+mn-lt"/>
        <a:ea typeface="+mn-ea"/>
        <a:cs typeface="+mn-cs"/>
      </a:defRPr>
    </a:lvl1pPr>
    <a:lvl2pPr marL="1293185" algn="l" defTabSz="2586369" rtl="0" eaLnBrk="1" latinLnBrk="0" hangingPunct="1">
      <a:defRPr sz="3396" kern="1200">
        <a:solidFill>
          <a:schemeClr val="tx1"/>
        </a:solidFill>
        <a:latin typeface="+mn-lt"/>
        <a:ea typeface="+mn-ea"/>
        <a:cs typeface="+mn-cs"/>
      </a:defRPr>
    </a:lvl2pPr>
    <a:lvl3pPr marL="2586369" algn="l" defTabSz="2586369" rtl="0" eaLnBrk="1" latinLnBrk="0" hangingPunct="1">
      <a:defRPr sz="3396" kern="1200">
        <a:solidFill>
          <a:schemeClr val="tx1"/>
        </a:solidFill>
        <a:latin typeface="+mn-lt"/>
        <a:ea typeface="+mn-ea"/>
        <a:cs typeface="+mn-cs"/>
      </a:defRPr>
    </a:lvl3pPr>
    <a:lvl4pPr marL="3879554" algn="l" defTabSz="2586369" rtl="0" eaLnBrk="1" latinLnBrk="0" hangingPunct="1">
      <a:defRPr sz="3396" kern="1200">
        <a:solidFill>
          <a:schemeClr val="tx1"/>
        </a:solidFill>
        <a:latin typeface="+mn-lt"/>
        <a:ea typeface="+mn-ea"/>
        <a:cs typeface="+mn-cs"/>
      </a:defRPr>
    </a:lvl4pPr>
    <a:lvl5pPr marL="5172739" algn="l" defTabSz="2586369" rtl="0" eaLnBrk="1" latinLnBrk="0" hangingPunct="1">
      <a:defRPr sz="3396" kern="1200">
        <a:solidFill>
          <a:schemeClr val="tx1"/>
        </a:solidFill>
        <a:latin typeface="+mn-lt"/>
        <a:ea typeface="+mn-ea"/>
        <a:cs typeface="+mn-cs"/>
      </a:defRPr>
    </a:lvl5pPr>
    <a:lvl6pPr marL="6465926" algn="l" defTabSz="2586369" rtl="0" eaLnBrk="1" latinLnBrk="0" hangingPunct="1">
      <a:defRPr sz="3396" kern="1200">
        <a:solidFill>
          <a:schemeClr val="tx1"/>
        </a:solidFill>
        <a:latin typeface="+mn-lt"/>
        <a:ea typeface="+mn-ea"/>
        <a:cs typeface="+mn-cs"/>
      </a:defRPr>
    </a:lvl6pPr>
    <a:lvl7pPr marL="7759111" algn="l" defTabSz="2586369" rtl="0" eaLnBrk="1" latinLnBrk="0" hangingPunct="1">
      <a:defRPr sz="3396" kern="1200">
        <a:solidFill>
          <a:schemeClr val="tx1"/>
        </a:solidFill>
        <a:latin typeface="+mn-lt"/>
        <a:ea typeface="+mn-ea"/>
        <a:cs typeface="+mn-cs"/>
      </a:defRPr>
    </a:lvl7pPr>
    <a:lvl8pPr marL="9052298" algn="l" defTabSz="2586369" rtl="0" eaLnBrk="1" latinLnBrk="0" hangingPunct="1">
      <a:defRPr sz="3396" kern="1200">
        <a:solidFill>
          <a:schemeClr val="tx1"/>
        </a:solidFill>
        <a:latin typeface="+mn-lt"/>
        <a:ea typeface="+mn-ea"/>
        <a:cs typeface="+mn-cs"/>
      </a:defRPr>
    </a:lvl8pPr>
    <a:lvl9pPr marL="10345483" algn="l" defTabSz="2586369" rtl="0" eaLnBrk="1" latinLnBrk="0" hangingPunct="1">
      <a:defRPr sz="339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A30126-9BD2-E547-B16E-EDF7FFBCF8B4}" type="slidenum">
              <a:rPr lang="en-US" smtClean="0"/>
              <a:t>1</a:t>
            </a:fld>
            <a:endParaRPr lang="en-US"/>
          </a:p>
        </p:txBody>
      </p:sp>
    </p:spTree>
    <p:extLst>
      <p:ext uri="{BB962C8B-B14F-4D97-AF65-F5344CB8AC3E}">
        <p14:creationId xmlns:p14="http://schemas.microsoft.com/office/powerpoint/2010/main" val="53183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32" name="PlaceHolder 2"/>
          <p:cNvSpPr>
            <a:spLocks noGrp="1"/>
          </p:cNvSpPr>
          <p:nvPr>
            <p:ph type="body"/>
          </p:nvPr>
        </p:nvSpPr>
        <p:spPr>
          <a:xfrm>
            <a:off x="1272193" y="3663885"/>
            <a:ext cx="27730337"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33" name="PlaceHolder 3"/>
          <p:cNvSpPr>
            <a:spLocks noGrp="1"/>
          </p:cNvSpPr>
          <p:nvPr>
            <p:ph type="body"/>
          </p:nvPr>
        </p:nvSpPr>
        <p:spPr>
          <a:xfrm>
            <a:off x="1272193" y="7653630"/>
            <a:ext cx="27730337"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5" name="PlaceHolder 4"/>
          <p:cNvSpPr>
            <a:spLocks noGrp="1"/>
          </p:cNvSpPr>
          <p:nvPr>
            <p:ph type="ftr" idx="1"/>
          </p:nvPr>
        </p:nvSpPr>
        <p:spPr/>
        <p:txBody>
          <a:bodyPr/>
          <a:lstStyle/>
          <a:p>
            <a:r>
              <a:t>Footer</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35" name="PlaceHolder 2"/>
          <p:cNvSpPr>
            <a:spLocks noGrp="1"/>
          </p:cNvSpPr>
          <p:nvPr>
            <p:ph type="body"/>
          </p:nvPr>
        </p:nvSpPr>
        <p:spPr>
          <a:xfrm>
            <a:off x="1272193"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36" name="PlaceHolder 3"/>
          <p:cNvSpPr>
            <a:spLocks noGrp="1"/>
          </p:cNvSpPr>
          <p:nvPr>
            <p:ph type="body"/>
          </p:nvPr>
        </p:nvSpPr>
        <p:spPr>
          <a:xfrm>
            <a:off x="15482424"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37" name="PlaceHolder 4"/>
          <p:cNvSpPr>
            <a:spLocks noGrp="1"/>
          </p:cNvSpPr>
          <p:nvPr>
            <p:ph type="body"/>
          </p:nvPr>
        </p:nvSpPr>
        <p:spPr>
          <a:xfrm>
            <a:off x="1272193" y="7653630"/>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38" name="PlaceHolder 5"/>
          <p:cNvSpPr>
            <a:spLocks noGrp="1"/>
          </p:cNvSpPr>
          <p:nvPr>
            <p:ph type="body"/>
          </p:nvPr>
        </p:nvSpPr>
        <p:spPr>
          <a:xfrm>
            <a:off x="15482424" y="7653630"/>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7" name="PlaceHolder 6"/>
          <p:cNvSpPr>
            <a:spLocks noGrp="1"/>
          </p:cNvSpPr>
          <p:nvPr>
            <p:ph type="ftr" idx="1"/>
          </p:nvPr>
        </p:nvSpPr>
        <p:spPr/>
        <p:txBody>
          <a:bodyPr/>
          <a:lstStyle/>
          <a:p>
            <a:r>
              <a:t>Footer</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40" name="PlaceHolder 2"/>
          <p:cNvSpPr>
            <a:spLocks noGrp="1"/>
          </p:cNvSpPr>
          <p:nvPr>
            <p:ph type="body"/>
          </p:nvPr>
        </p:nvSpPr>
        <p:spPr>
          <a:xfrm>
            <a:off x="1272193" y="3663885"/>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1" name="PlaceHolder 3"/>
          <p:cNvSpPr>
            <a:spLocks noGrp="1"/>
          </p:cNvSpPr>
          <p:nvPr>
            <p:ph type="body"/>
          </p:nvPr>
        </p:nvSpPr>
        <p:spPr>
          <a:xfrm>
            <a:off x="10648498" y="3663885"/>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2" name="PlaceHolder 4"/>
          <p:cNvSpPr>
            <a:spLocks noGrp="1"/>
          </p:cNvSpPr>
          <p:nvPr>
            <p:ph type="body"/>
          </p:nvPr>
        </p:nvSpPr>
        <p:spPr>
          <a:xfrm>
            <a:off x="20024804" y="3663885"/>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3" name="PlaceHolder 5"/>
          <p:cNvSpPr>
            <a:spLocks noGrp="1"/>
          </p:cNvSpPr>
          <p:nvPr>
            <p:ph type="body"/>
          </p:nvPr>
        </p:nvSpPr>
        <p:spPr>
          <a:xfrm>
            <a:off x="1272193" y="7653630"/>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4" name="PlaceHolder 6"/>
          <p:cNvSpPr>
            <a:spLocks noGrp="1"/>
          </p:cNvSpPr>
          <p:nvPr>
            <p:ph type="body"/>
          </p:nvPr>
        </p:nvSpPr>
        <p:spPr>
          <a:xfrm>
            <a:off x="10648498" y="7653630"/>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5" name="PlaceHolder 7"/>
          <p:cNvSpPr>
            <a:spLocks noGrp="1"/>
          </p:cNvSpPr>
          <p:nvPr>
            <p:ph type="body"/>
          </p:nvPr>
        </p:nvSpPr>
        <p:spPr>
          <a:xfrm>
            <a:off x="20024804" y="7653630"/>
            <a:ext cx="8928796"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9" name="PlaceHolder 8"/>
          <p:cNvSpPr>
            <a:spLocks noGrp="1"/>
          </p:cNvSpPr>
          <p:nvPr>
            <p:ph type="ftr" idx="1"/>
          </p:nvPr>
        </p:nvSpPr>
        <p:spPr/>
        <p:txBody>
          <a:bodyPr/>
          <a:lstStyle/>
          <a:p>
            <a:r>
              <a:t>Footer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11" name="PlaceHolder 2"/>
          <p:cNvSpPr>
            <a:spLocks noGrp="1"/>
          </p:cNvSpPr>
          <p:nvPr>
            <p:ph type="subTitle"/>
          </p:nvPr>
        </p:nvSpPr>
        <p:spPr>
          <a:xfrm>
            <a:off x="1272193" y="3663885"/>
            <a:ext cx="27730337" cy="7636319"/>
          </a:xfrm>
          <a:prstGeom prst="rect">
            <a:avLst/>
          </a:prstGeom>
        </p:spPr>
        <p:txBody>
          <a:bodyPr lIns="0" tIns="0" rIns="0" bIns="0" anchor="ctr">
            <a:noAutofit/>
          </a:bodyPr>
          <a:lstStyle/>
          <a:p>
            <a:pPr algn="ctr"/>
            <a:endParaRPr lang="en-US" sz="9052" b="0" strike="noStrike" spc="-3">
              <a:latin typeface="Calibri"/>
            </a:endParaRPr>
          </a:p>
        </p:txBody>
      </p:sp>
      <p:sp>
        <p:nvSpPr>
          <p:cNvPr id="4" name="PlaceHolder 3"/>
          <p:cNvSpPr>
            <a:spLocks noGrp="1"/>
          </p:cNvSpPr>
          <p:nvPr>
            <p:ph type="ftr" idx="1"/>
          </p:nvPr>
        </p:nvSpPr>
        <p:spPr/>
        <p:txBody>
          <a:bodyPr/>
          <a:lstStyle/>
          <a:p>
            <a:r>
              <a:t>Footer</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13" name="PlaceHolder 2"/>
          <p:cNvSpPr>
            <a:spLocks noGrp="1"/>
          </p:cNvSpPr>
          <p:nvPr>
            <p:ph type="body"/>
          </p:nvPr>
        </p:nvSpPr>
        <p:spPr>
          <a:xfrm>
            <a:off x="1272193" y="3663885"/>
            <a:ext cx="27730337" cy="7636319"/>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4" name="PlaceHolder 3"/>
          <p:cNvSpPr>
            <a:spLocks noGrp="1"/>
          </p:cNvSpPr>
          <p:nvPr>
            <p:ph type="ftr" idx="1"/>
          </p:nvPr>
        </p:nvSpPr>
        <p:spPr/>
        <p:txBody>
          <a:bodyPr/>
          <a:lstStyle/>
          <a:p>
            <a:r>
              <a:t>Footer</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15" name="PlaceHolder 2"/>
          <p:cNvSpPr>
            <a:spLocks noGrp="1"/>
          </p:cNvSpPr>
          <p:nvPr>
            <p:ph type="body"/>
          </p:nvPr>
        </p:nvSpPr>
        <p:spPr>
          <a:xfrm>
            <a:off x="1272193" y="3663885"/>
            <a:ext cx="13532339" cy="7636319"/>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16" name="PlaceHolder 3"/>
          <p:cNvSpPr>
            <a:spLocks noGrp="1"/>
          </p:cNvSpPr>
          <p:nvPr>
            <p:ph type="body"/>
          </p:nvPr>
        </p:nvSpPr>
        <p:spPr>
          <a:xfrm>
            <a:off x="15482424" y="3663885"/>
            <a:ext cx="13532339" cy="7636319"/>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5" name="PlaceHolder 4"/>
          <p:cNvSpPr>
            <a:spLocks noGrp="1"/>
          </p:cNvSpPr>
          <p:nvPr>
            <p:ph type="ftr" idx="1"/>
          </p:nvPr>
        </p:nvSpPr>
        <p:spPr/>
        <p:txBody>
          <a:bodyPr/>
          <a:lstStyle/>
          <a:p>
            <a:r>
              <a:t>Footer</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3" name="PlaceHolder 2"/>
          <p:cNvSpPr>
            <a:spLocks noGrp="1"/>
          </p:cNvSpPr>
          <p:nvPr>
            <p:ph type="ftr" idx="1"/>
          </p:nvPr>
        </p:nvSpPr>
        <p:spPr/>
        <p:txBody>
          <a:bodyPr/>
          <a:lstStyle/>
          <a:p>
            <a:r>
              <a:t>Footer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1512768" y="1705672"/>
            <a:ext cx="27246129" cy="33102256"/>
          </a:xfrm>
          <a:prstGeom prst="rect">
            <a:avLst/>
          </a:prstGeom>
        </p:spPr>
        <p:txBody>
          <a:bodyPr lIns="0" tIns="0" rIns="0" bIns="0" anchor="ctr">
            <a:noAutofit/>
          </a:bodyPr>
          <a:lstStyle/>
          <a:p>
            <a:pPr algn="ctr"/>
            <a:endParaRPr lang="en-US" sz="9052" b="0" strike="noStrike" spc="-3">
              <a:latin typeface="Calibri"/>
            </a:endParaRPr>
          </a:p>
        </p:txBody>
      </p:sp>
      <p:sp>
        <p:nvSpPr>
          <p:cNvPr id="3" name="PlaceHolder 2"/>
          <p:cNvSpPr>
            <a:spLocks noGrp="1"/>
          </p:cNvSpPr>
          <p:nvPr>
            <p:ph type="ftr" idx="1"/>
          </p:nvPr>
        </p:nvSpPr>
        <p:spPr/>
        <p:txBody>
          <a:bodyPr/>
          <a:lstStyle/>
          <a:p>
            <a:r>
              <a:t>Footer</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20" name="PlaceHolder 2"/>
          <p:cNvSpPr>
            <a:spLocks noGrp="1"/>
          </p:cNvSpPr>
          <p:nvPr>
            <p:ph type="body"/>
          </p:nvPr>
        </p:nvSpPr>
        <p:spPr>
          <a:xfrm>
            <a:off x="1272193"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21" name="PlaceHolder 3"/>
          <p:cNvSpPr>
            <a:spLocks noGrp="1"/>
          </p:cNvSpPr>
          <p:nvPr>
            <p:ph type="body"/>
          </p:nvPr>
        </p:nvSpPr>
        <p:spPr>
          <a:xfrm>
            <a:off x="15482424" y="3663885"/>
            <a:ext cx="13532339" cy="7636319"/>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22" name="PlaceHolder 4"/>
          <p:cNvSpPr>
            <a:spLocks noGrp="1"/>
          </p:cNvSpPr>
          <p:nvPr>
            <p:ph type="body"/>
          </p:nvPr>
        </p:nvSpPr>
        <p:spPr>
          <a:xfrm>
            <a:off x="1272193" y="7653630"/>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6" name="PlaceHolder 5"/>
          <p:cNvSpPr>
            <a:spLocks noGrp="1"/>
          </p:cNvSpPr>
          <p:nvPr>
            <p:ph type="ftr" idx="1"/>
          </p:nvPr>
        </p:nvSpPr>
        <p:spPr/>
        <p:txBody>
          <a:bodyPr/>
          <a:lstStyle/>
          <a:p>
            <a:r>
              <a:t>Footer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24" name="PlaceHolder 2"/>
          <p:cNvSpPr>
            <a:spLocks noGrp="1"/>
          </p:cNvSpPr>
          <p:nvPr>
            <p:ph type="body"/>
          </p:nvPr>
        </p:nvSpPr>
        <p:spPr>
          <a:xfrm>
            <a:off x="1272193" y="3663885"/>
            <a:ext cx="13532339" cy="7636319"/>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25" name="PlaceHolder 3"/>
          <p:cNvSpPr>
            <a:spLocks noGrp="1"/>
          </p:cNvSpPr>
          <p:nvPr>
            <p:ph type="body"/>
          </p:nvPr>
        </p:nvSpPr>
        <p:spPr>
          <a:xfrm>
            <a:off x="15482424"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26" name="PlaceHolder 4"/>
          <p:cNvSpPr>
            <a:spLocks noGrp="1"/>
          </p:cNvSpPr>
          <p:nvPr>
            <p:ph type="body"/>
          </p:nvPr>
        </p:nvSpPr>
        <p:spPr>
          <a:xfrm>
            <a:off x="15482424" y="7653630"/>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6" name="PlaceHolder 5"/>
          <p:cNvSpPr>
            <a:spLocks noGrp="1"/>
          </p:cNvSpPr>
          <p:nvPr>
            <p:ph type="ftr" idx="1"/>
          </p:nvPr>
        </p:nvSpPr>
        <p:spPr/>
        <p:txBody>
          <a:bodyPr/>
          <a:lstStyle/>
          <a:p>
            <a:r>
              <a:t>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512768" y="1705672"/>
            <a:ext cx="27246129" cy="7140401"/>
          </a:xfrm>
          <a:prstGeom prst="rect">
            <a:avLst/>
          </a:prstGeom>
        </p:spPr>
        <p:txBody>
          <a:bodyPr lIns="0" tIns="0" rIns="0" bIns="0" anchor="ctr">
            <a:noAutofit/>
          </a:bodyPr>
          <a:lstStyle/>
          <a:p>
            <a:endParaRPr lang="de-DE" sz="5091" b="0" strike="noStrike" spc="-3">
              <a:solidFill>
                <a:srgbClr val="000000"/>
              </a:solidFill>
              <a:latin typeface="Arial"/>
            </a:endParaRPr>
          </a:p>
        </p:txBody>
      </p:sp>
      <p:sp>
        <p:nvSpPr>
          <p:cNvPr id="28" name="PlaceHolder 2"/>
          <p:cNvSpPr>
            <a:spLocks noGrp="1"/>
          </p:cNvSpPr>
          <p:nvPr>
            <p:ph type="body"/>
          </p:nvPr>
        </p:nvSpPr>
        <p:spPr>
          <a:xfrm>
            <a:off x="1272193"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29" name="PlaceHolder 3"/>
          <p:cNvSpPr>
            <a:spLocks noGrp="1"/>
          </p:cNvSpPr>
          <p:nvPr>
            <p:ph type="body"/>
          </p:nvPr>
        </p:nvSpPr>
        <p:spPr>
          <a:xfrm>
            <a:off x="15482424" y="3663885"/>
            <a:ext cx="13532339"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30" name="PlaceHolder 4"/>
          <p:cNvSpPr>
            <a:spLocks noGrp="1"/>
          </p:cNvSpPr>
          <p:nvPr>
            <p:ph type="body"/>
          </p:nvPr>
        </p:nvSpPr>
        <p:spPr>
          <a:xfrm>
            <a:off x="1272193" y="7653630"/>
            <a:ext cx="27730337" cy="3642501"/>
          </a:xfrm>
          <a:prstGeom prst="rect">
            <a:avLst/>
          </a:prstGeom>
        </p:spPr>
        <p:txBody>
          <a:bodyPr lIns="0" tIns="0" rIns="0" bIns="0">
            <a:normAutofit/>
          </a:bodyPr>
          <a:lstStyle/>
          <a:p>
            <a:endParaRPr lang="de-DE" sz="3394" b="0" strike="noStrike" spc="-3">
              <a:solidFill>
                <a:srgbClr val="000000"/>
              </a:solidFill>
              <a:latin typeface="Arial"/>
            </a:endParaRPr>
          </a:p>
        </p:txBody>
      </p:sp>
      <p:sp>
        <p:nvSpPr>
          <p:cNvPr id="6" name="PlaceHolder 5"/>
          <p:cNvSpPr>
            <a:spLocks noGrp="1"/>
          </p:cNvSpPr>
          <p:nvPr>
            <p:ph type="ftr" idx="1"/>
          </p:nvPr>
        </p:nvSpPr>
        <p:spPr/>
        <p:txBody>
          <a:bodyPr/>
          <a:lstStyle/>
          <a:p>
            <a:r>
              <a:t>Footer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CustomShape 1"/>
          <p:cNvSpPr/>
          <p:nvPr/>
        </p:nvSpPr>
        <p:spPr>
          <a:xfrm>
            <a:off x="-6527124" y="2047825"/>
            <a:ext cx="1019" cy="1018"/>
          </a:xfrm>
          <a:prstGeom prst="rect">
            <a:avLst/>
          </a:prstGeom>
          <a:noFill/>
          <a:ln>
            <a:noFill/>
          </a:ln>
        </p:spPr>
        <p:style>
          <a:lnRef idx="0">
            <a:scrgbClr r="0" g="0" b="0"/>
          </a:lnRef>
          <a:fillRef idx="0">
            <a:scrgbClr r="0" g="0" b="0"/>
          </a:fillRef>
          <a:effectRef idx="0">
            <a:scrgbClr r="0" g="0" b="0"/>
          </a:effectRef>
          <a:fontRef idx="minor"/>
        </p:style>
      </p:sp>
      <p:sp>
        <p:nvSpPr>
          <p:cNvPr id="11" name="CustomShape 2"/>
          <p:cNvSpPr/>
          <p:nvPr/>
        </p:nvSpPr>
        <p:spPr>
          <a:xfrm>
            <a:off x="-6527124" y="2047825"/>
            <a:ext cx="1019" cy="1018"/>
          </a:xfrm>
          <a:prstGeom prst="rect">
            <a:avLst/>
          </a:prstGeom>
          <a:noFill/>
          <a:ln>
            <a:noFill/>
          </a:ln>
        </p:spPr>
        <p:style>
          <a:lnRef idx="0">
            <a:scrgbClr r="0" g="0" b="0"/>
          </a:lnRef>
          <a:fillRef idx="0">
            <a:scrgbClr r="0" g="0" b="0"/>
          </a:fillRef>
          <a:effectRef idx="0">
            <a:scrgbClr r="0" g="0" b="0"/>
          </a:effectRef>
          <a:fontRef idx="minor"/>
        </p:style>
      </p:sp>
      <p:sp>
        <p:nvSpPr>
          <p:cNvPr id="2" name="PlaceHolder 3"/>
          <p:cNvSpPr>
            <a:spLocks noGrp="1"/>
          </p:cNvSpPr>
          <p:nvPr>
            <p:ph type="body"/>
          </p:nvPr>
        </p:nvSpPr>
        <p:spPr>
          <a:xfrm>
            <a:off x="1272193" y="3663885"/>
            <a:ext cx="27730337" cy="7636319"/>
          </a:xfrm>
          <a:prstGeom prst="rect">
            <a:avLst/>
          </a:prstGeom>
        </p:spPr>
        <p:txBody>
          <a:bodyPr lIns="360000" tIns="360000" rIns="360000" bIns="360000">
            <a:noAutofit/>
          </a:bodyPr>
          <a:lstStyle/>
          <a:p>
            <a:pPr>
              <a:lnSpc>
                <a:spcPct val="100000"/>
              </a:lnSpc>
              <a:tabLst>
                <a:tab pos="0" algn="l"/>
              </a:tabLst>
            </a:pPr>
            <a:r>
              <a:rPr lang="en-GB" sz="11314" b="0" strike="noStrike" spc="-3">
                <a:solidFill>
                  <a:srgbClr val="FFFFFF"/>
                </a:solidFill>
                <a:latin typeface="Arial"/>
              </a:rPr>
              <a:t>Click to edit Master text styles</a:t>
            </a:r>
            <a:endParaRPr lang="de-DE" sz="11314" b="0" strike="noStrike" spc="-3">
              <a:solidFill>
                <a:srgbClr val="000000"/>
              </a:solidFill>
              <a:latin typeface="Arial"/>
            </a:endParaRPr>
          </a:p>
          <a:p>
            <a:pPr>
              <a:lnSpc>
                <a:spcPct val="100000"/>
              </a:lnSpc>
              <a:tabLst>
                <a:tab pos="0" algn="l"/>
              </a:tabLst>
            </a:pPr>
            <a:r>
              <a:rPr lang="en-GB" sz="4045" b="0" strike="noStrike" spc="-3">
                <a:solidFill>
                  <a:srgbClr val="FFFFFF"/>
                </a:solidFill>
                <a:latin typeface="Arial"/>
              </a:rPr>
              <a:t>Second level</a:t>
            </a:r>
            <a:endParaRPr lang="de-DE" sz="4045" b="0" strike="noStrike" spc="-3">
              <a:solidFill>
                <a:srgbClr val="000000"/>
              </a:solidFill>
              <a:latin typeface="Arial"/>
            </a:endParaRPr>
          </a:p>
          <a:p>
            <a:pPr>
              <a:lnSpc>
                <a:spcPct val="100000"/>
              </a:lnSpc>
              <a:tabLst>
                <a:tab pos="0" algn="l"/>
              </a:tabLst>
            </a:pPr>
            <a:r>
              <a:rPr lang="en-GB" sz="4045" b="0" strike="noStrike" spc="-3">
                <a:solidFill>
                  <a:srgbClr val="FFFFFF"/>
                </a:solidFill>
                <a:latin typeface="Arial"/>
              </a:rPr>
              <a:t>Third level</a:t>
            </a:r>
            <a:endParaRPr lang="de-DE" sz="4045" b="0" strike="noStrike" spc="-3">
              <a:solidFill>
                <a:srgbClr val="000000"/>
              </a:solidFill>
              <a:latin typeface="Arial"/>
            </a:endParaRPr>
          </a:p>
          <a:p>
            <a:pPr>
              <a:lnSpc>
                <a:spcPct val="100000"/>
              </a:lnSpc>
              <a:tabLst>
                <a:tab pos="0" algn="l"/>
              </a:tabLst>
            </a:pPr>
            <a:r>
              <a:rPr lang="en-GB" sz="4045" b="0" strike="noStrike" spc="-3">
                <a:solidFill>
                  <a:srgbClr val="FFFFFF"/>
                </a:solidFill>
                <a:latin typeface="Arial"/>
              </a:rPr>
              <a:t>Fourth level</a:t>
            </a:r>
            <a:endParaRPr lang="de-DE" sz="4045" b="0" strike="noStrike" spc="-3">
              <a:solidFill>
                <a:srgbClr val="000000"/>
              </a:solidFill>
              <a:latin typeface="Arial"/>
            </a:endParaRPr>
          </a:p>
          <a:p>
            <a:pPr>
              <a:lnSpc>
                <a:spcPct val="100000"/>
              </a:lnSpc>
              <a:tabLst>
                <a:tab pos="0" algn="l"/>
              </a:tabLst>
            </a:pPr>
            <a:r>
              <a:rPr lang="en-GB" sz="4045" b="0" strike="noStrike" spc="-3">
                <a:solidFill>
                  <a:srgbClr val="FFFFFF"/>
                </a:solidFill>
                <a:latin typeface="Arial"/>
              </a:rPr>
              <a:t>Fifth level</a:t>
            </a:r>
            <a:endParaRPr lang="de-DE" sz="4045" b="0" strike="noStrike" spc="-3">
              <a:solidFill>
                <a:srgbClr val="000000"/>
              </a:solidFill>
              <a:latin typeface="Arial"/>
            </a:endParaRPr>
          </a:p>
        </p:txBody>
      </p:sp>
      <p:sp>
        <p:nvSpPr>
          <p:cNvPr id="3" name="PlaceHolder 4"/>
          <p:cNvSpPr>
            <a:spLocks noGrp="1"/>
          </p:cNvSpPr>
          <p:nvPr>
            <p:ph type="body"/>
          </p:nvPr>
        </p:nvSpPr>
        <p:spPr>
          <a:xfrm>
            <a:off x="23907643" y="40549169"/>
            <a:ext cx="5094888" cy="1017293"/>
          </a:xfrm>
          <a:prstGeom prst="rect">
            <a:avLst/>
          </a:prstGeom>
        </p:spPr>
        <p:txBody>
          <a:bodyPr lIns="90000" tIns="45000" rIns="90000" bIns="45000">
            <a:noAutofit/>
          </a:bodyPr>
          <a:lstStyle/>
          <a:p>
            <a:pPr>
              <a:lnSpc>
                <a:spcPct val="100000"/>
              </a:lnSpc>
              <a:tabLst>
                <a:tab pos="0" algn="l"/>
              </a:tabLst>
            </a:pPr>
            <a:r>
              <a:rPr lang="en-GB" sz="5091" b="0" strike="noStrike" spc="-3">
                <a:solidFill>
                  <a:srgbClr val="000000"/>
                </a:solidFill>
                <a:latin typeface="Arial"/>
              </a:rPr>
              <a:t>Click icon to add picture</a:t>
            </a:r>
            <a:endParaRPr lang="de-DE" sz="5091" b="0" strike="noStrike" spc="-3">
              <a:solidFill>
                <a:srgbClr val="000000"/>
              </a:solidFill>
              <a:latin typeface="Arial"/>
            </a:endParaRPr>
          </a:p>
        </p:txBody>
      </p:sp>
      <p:sp>
        <p:nvSpPr>
          <p:cNvPr id="4" name="PlaceHolder 5"/>
          <p:cNvSpPr>
            <a:spLocks noGrp="1"/>
          </p:cNvSpPr>
          <p:nvPr>
            <p:ph type="body"/>
          </p:nvPr>
        </p:nvSpPr>
        <p:spPr>
          <a:xfrm>
            <a:off x="10850337" y="40549169"/>
            <a:ext cx="2547444" cy="1017293"/>
          </a:xfrm>
          <a:prstGeom prst="rect">
            <a:avLst/>
          </a:prstGeom>
        </p:spPr>
        <p:txBody>
          <a:bodyPr lIns="90000" tIns="45000" rIns="90000" bIns="45000">
            <a:noAutofit/>
          </a:bodyPr>
          <a:lstStyle/>
          <a:p>
            <a:pPr>
              <a:lnSpc>
                <a:spcPct val="100000"/>
              </a:lnSpc>
              <a:tabLst>
                <a:tab pos="0" algn="l"/>
              </a:tabLst>
            </a:pPr>
            <a:r>
              <a:rPr lang="en-GB" sz="1980" b="0" strike="noStrike" spc="-3">
                <a:solidFill>
                  <a:srgbClr val="000000"/>
                </a:solidFill>
                <a:latin typeface="Arial"/>
              </a:rPr>
              <a:t>Click icon to add picture</a:t>
            </a:r>
            <a:endParaRPr lang="de-DE" sz="1980" b="0" strike="noStrike" spc="-3">
              <a:solidFill>
                <a:srgbClr val="000000"/>
              </a:solidFill>
              <a:latin typeface="Arial"/>
            </a:endParaRPr>
          </a:p>
        </p:txBody>
      </p:sp>
      <p:sp>
        <p:nvSpPr>
          <p:cNvPr id="5" name="PlaceHolder 6"/>
          <p:cNvSpPr>
            <a:spLocks noGrp="1"/>
          </p:cNvSpPr>
          <p:nvPr>
            <p:ph type="body"/>
          </p:nvPr>
        </p:nvSpPr>
        <p:spPr>
          <a:xfrm>
            <a:off x="13823884" y="40549169"/>
            <a:ext cx="2547444" cy="1017293"/>
          </a:xfrm>
          <a:prstGeom prst="rect">
            <a:avLst/>
          </a:prstGeom>
        </p:spPr>
        <p:txBody>
          <a:bodyPr lIns="90000" tIns="45000" rIns="90000" bIns="45000">
            <a:noAutofit/>
          </a:bodyPr>
          <a:lstStyle/>
          <a:p>
            <a:pPr>
              <a:lnSpc>
                <a:spcPct val="100000"/>
              </a:lnSpc>
              <a:tabLst>
                <a:tab pos="0" algn="l"/>
              </a:tabLst>
            </a:pPr>
            <a:r>
              <a:rPr lang="en-GB" sz="1980" b="0" strike="noStrike" spc="-3">
                <a:solidFill>
                  <a:srgbClr val="000000"/>
                </a:solidFill>
                <a:latin typeface="Arial"/>
              </a:rPr>
              <a:t>Click icon to add picture</a:t>
            </a:r>
            <a:endParaRPr lang="de-DE" sz="1980" b="0" strike="noStrike" spc="-3">
              <a:solidFill>
                <a:srgbClr val="000000"/>
              </a:solidFill>
              <a:latin typeface="Arial"/>
            </a:endParaRPr>
          </a:p>
        </p:txBody>
      </p:sp>
      <p:sp>
        <p:nvSpPr>
          <p:cNvPr id="6" name="PlaceHolder 7"/>
          <p:cNvSpPr>
            <a:spLocks noGrp="1"/>
          </p:cNvSpPr>
          <p:nvPr>
            <p:ph type="body"/>
          </p:nvPr>
        </p:nvSpPr>
        <p:spPr>
          <a:xfrm>
            <a:off x="16798450" y="40546114"/>
            <a:ext cx="2547444" cy="1017293"/>
          </a:xfrm>
          <a:prstGeom prst="rect">
            <a:avLst/>
          </a:prstGeom>
        </p:spPr>
        <p:txBody>
          <a:bodyPr lIns="90000" tIns="45000" rIns="90000" bIns="45000">
            <a:noAutofit/>
          </a:bodyPr>
          <a:lstStyle/>
          <a:p>
            <a:pPr>
              <a:lnSpc>
                <a:spcPct val="100000"/>
              </a:lnSpc>
              <a:tabLst>
                <a:tab pos="0" algn="l"/>
              </a:tabLst>
            </a:pPr>
            <a:r>
              <a:rPr lang="en-GB" sz="1980" b="0" strike="noStrike" spc="-3">
                <a:solidFill>
                  <a:srgbClr val="000000"/>
                </a:solidFill>
                <a:latin typeface="Arial"/>
              </a:rPr>
              <a:t>Click icon to add picture</a:t>
            </a:r>
            <a:endParaRPr lang="de-DE" sz="1980" b="0" strike="noStrike" spc="-3">
              <a:solidFill>
                <a:srgbClr val="000000"/>
              </a:solidFill>
              <a:latin typeface="Arial"/>
            </a:endParaRPr>
          </a:p>
        </p:txBody>
      </p:sp>
      <p:sp>
        <p:nvSpPr>
          <p:cNvPr id="7" name="PlaceHolder 8"/>
          <p:cNvSpPr>
            <a:spLocks noGrp="1"/>
          </p:cNvSpPr>
          <p:nvPr>
            <p:ph type="body"/>
          </p:nvPr>
        </p:nvSpPr>
        <p:spPr>
          <a:xfrm>
            <a:off x="7875770" y="40549169"/>
            <a:ext cx="2547444" cy="1017293"/>
          </a:xfrm>
          <a:prstGeom prst="rect">
            <a:avLst/>
          </a:prstGeom>
        </p:spPr>
        <p:txBody>
          <a:bodyPr lIns="90000" tIns="45000" rIns="90000" bIns="45000">
            <a:noAutofit/>
          </a:bodyPr>
          <a:lstStyle/>
          <a:p>
            <a:pPr>
              <a:lnSpc>
                <a:spcPct val="100000"/>
              </a:lnSpc>
              <a:tabLst>
                <a:tab pos="0" algn="l"/>
              </a:tabLst>
            </a:pPr>
            <a:r>
              <a:rPr lang="en-GB" sz="1980" b="0" strike="noStrike" spc="-3">
                <a:solidFill>
                  <a:srgbClr val="000000"/>
                </a:solidFill>
                <a:latin typeface="Arial"/>
              </a:rPr>
              <a:t>Click icon to add picture</a:t>
            </a:r>
            <a:endParaRPr lang="de-DE" sz="1980" b="0" strike="noStrike" spc="-3">
              <a:solidFill>
                <a:srgbClr val="000000"/>
              </a:solidFill>
              <a:latin typeface="Arial"/>
            </a:endParaRPr>
          </a:p>
        </p:txBody>
      </p:sp>
      <p:sp>
        <p:nvSpPr>
          <p:cNvPr id="8" name="PlaceHolder 9"/>
          <p:cNvSpPr>
            <a:spLocks noGrp="1"/>
          </p:cNvSpPr>
          <p:nvPr>
            <p:ph type="body"/>
          </p:nvPr>
        </p:nvSpPr>
        <p:spPr>
          <a:xfrm>
            <a:off x="4901204" y="40549169"/>
            <a:ext cx="2547444" cy="1017293"/>
          </a:xfrm>
          <a:prstGeom prst="rect">
            <a:avLst/>
          </a:prstGeom>
        </p:spPr>
        <p:txBody>
          <a:bodyPr lIns="90000" tIns="45000" rIns="90000" bIns="45000">
            <a:noAutofit/>
          </a:bodyPr>
          <a:lstStyle/>
          <a:p>
            <a:pPr>
              <a:lnSpc>
                <a:spcPct val="100000"/>
              </a:lnSpc>
              <a:tabLst>
                <a:tab pos="0" algn="l"/>
              </a:tabLst>
            </a:pPr>
            <a:r>
              <a:rPr lang="en-GB" sz="1980" b="0" strike="noStrike" spc="-3">
                <a:solidFill>
                  <a:srgbClr val="000000"/>
                </a:solidFill>
                <a:latin typeface="Arial"/>
              </a:rPr>
              <a:t>Click icon to add picture</a:t>
            </a:r>
            <a:endParaRPr lang="de-DE" sz="1980" b="0" strike="noStrike" spc="-3">
              <a:solidFill>
                <a:srgbClr val="000000"/>
              </a:solidFill>
              <a:latin typeface="Arial"/>
            </a:endParaRPr>
          </a:p>
        </p:txBody>
      </p:sp>
      <p:sp>
        <p:nvSpPr>
          <p:cNvPr id="9" name="PlaceHolder 10"/>
          <p:cNvSpPr>
            <a:spLocks noGrp="1"/>
          </p:cNvSpPr>
          <p:nvPr>
            <p:ph type="ftr" idx="1"/>
          </p:nvPr>
        </p:nvSpPr>
        <p:spPr>
          <a:xfrm>
            <a:off x="22682342" y="1176150"/>
            <a:ext cx="6319169" cy="1271871"/>
          </a:xfrm>
          <a:prstGeom prst="rect">
            <a:avLst/>
          </a:prstGeom>
        </p:spPr>
        <p:txBody>
          <a:bodyPr lIns="0" tIns="0" rIns="0" bIns="0" anchor="b">
            <a:noAutofit/>
          </a:bodyPr>
          <a:lstStyle>
            <a:lvl1pPr>
              <a:lnSpc>
                <a:spcPct val="100000"/>
              </a:lnSpc>
              <a:defRPr lang="de-DE" sz="4045" b="0" strike="noStrike" spc="-3">
                <a:solidFill>
                  <a:srgbClr val="000000"/>
                </a:solidFill>
                <a:latin typeface="Arial"/>
              </a:defRPr>
            </a:lvl1pPr>
          </a:lstStyle>
          <a:p>
            <a:pPr>
              <a:lnSpc>
                <a:spcPct val="100000"/>
              </a:lnSpc>
            </a:pPr>
            <a:r>
              <a:rPr lang="de-DE" sz="4045" b="0" strike="noStrike" spc="-3">
                <a:solidFill>
                  <a:srgbClr val="000000"/>
                </a:solidFill>
                <a:latin typeface="Arial"/>
              </a:rPr>
              <a:t>&lt;footer&gt;</a:t>
            </a:r>
            <a:endParaRPr lang="en-US" sz="4045" b="0" strike="noStrike" spc="-3">
              <a:latin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2586472" rtl="0" eaLnBrk="1" latinLnBrk="0" hangingPunct="1">
        <a:lnSpc>
          <a:spcPct val="90000"/>
        </a:lnSpc>
        <a:spcBef>
          <a:spcPct val="0"/>
        </a:spcBef>
        <a:buNone/>
        <a:defRPr sz="12446" kern="1200">
          <a:solidFill>
            <a:schemeClr val="tx1"/>
          </a:solidFill>
          <a:latin typeface="+mj-lt"/>
          <a:ea typeface="+mj-ea"/>
          <a:cs typeface="+mj-cs"/>
        </a:defRPr>
      </a:lvl1pPr>
    </p:titleStyle>
    <p:bodyStyle>
      <a:lvl1pPr marL="646618" indent="-646618" algn="l" defTabSz="2586472" rtl="0" eaLnBrk="1" latinLnBrk="0" hangingPunct="1">
        <a:lnSpc>
          <a:spcPct val="100000"/>
        </a:lnSpc>
        <a:spcBef>
          <a:spcPts val="2829"/>
        </a:spcBef>
        <a:buFont typeface="Arial" panose="020B0604020202020204" pitchFamily="34" charset="0"/>
        <a:buChar char="•"/>
        <a:tabLst>
          <a:tab pos="0" algn="l"/>
        </a:tabLst>
        <a:defRPr sz="7920" kern="1200">
          <a:solidFill>
            <a:schemeClr val="tx1"/>
          </a:solidFill>
          <a:latin typeface="+mn-lt"/>
          <a:ea typeface="+mn-ea"/>
          <a:cs typeface="+mn-cs"/>
        </a:defRPr>
      </a:lvl1pPr>
      <a:lvl2pPr marL="1939854" indent="-646618" algn="l" defTabSz="2586472" rtl="0" eaLnBrk="1" latinLnBrk="0" hangingPunct="1">
        <a:lnSpc>
          <a:spcPct val="90000"/>
        </a:lnSpc>
        <a:spcBef>
          <a:spcPts val="1414"/>
        </a:spcBef>
        <a:buFont typeface="Arial" panose="020B0604020202020204" pitchFamily="34" charset="0"/>
        <a:buChar char="•"/>
        <a:defRPr sz="6789" kern="1200">
          <a:solidFill>
            <a:schemeClr val="tx1"/>
          </a:solidFill>
          <a:latin typeface="+mn-lt"/>
          <a:ea typeface="+mn-ea"/>
          <a:cs typeface="+mn-cs"/>
        </a:defRPr>
      </a:lvl2pPr>
      <a:lvl3pPr marL="3233090" indent="-646618" algn="l" defTabSz="2586472" rtl="0" eaLnBrk="1" latinLnBrk="0" hangingPunct="1">
        <a:lnSpc>
          <a:spcPct val="90000"/>
        </a:lnSpc>
        <a:spcBef>
          <a:spcPts val="1414"/>
        </a:spcBef>
        <a:buFont typeface="Arial" panose="020B0604020202020204" pitchFamily="34" charset="0"/>
        <a:buChar char="•"/>
        <a:defRPr sz="5657" kern="1200">
          <a:solidFill>
            <a:schemeClr val="tx1"/>
          </a:solidFill>
          <a:latin typeface="+mn-lt"/>
          <a:ea typeface="+mn-ea"/>
          <a:cs typeface="+mn-cs"/>
        </a:defRPr>
      </a:lvl3pPr>
      <a:lvl4pPr marL="4526326"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4pPr>
      <a:lvl5pPr marL="5819562"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5pPr>
      <a:lvl6pPr marL="7112798"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6pPr>
      <a:lvl7pPr marL="8406033"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7pPr>
      <a:lvl8pPr marL="9699269"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8pPr>
      <a:lvl9pPr marL="10992505" indent="-646618" algn="l" defTabSz="2586472" rtl="0" eaLnBrk="1" latinLnBrk="0" hangingPunct="1">
        <a:lnSpc>
          <a:spcPct val="90000"/>
        </a:lnSpc>
        <a:spcBef>
          <a:spcPts val="1414"/>
        </a:spcBef>
        <a:buFont typeface="Arial" panose="020B0604020202020204" pitchFamily="34" charset="0"/>
        <a:buChar char="•"/>
        <a:defRPr sz="5091" kern="1200">
          <a:solidFill>
            <a:schemeClr val="tx1"/>
          </a:solidFill>
          <a:latin typeface="+mn-lt"/>
          <a:ea typeface="+mn-ea"/>
          <a:cs typeface="+mn-cs"/>
        </a:defRPr>
      </a:lvl9pPr>
    </p:bodyStyle>
    <p:otherStyle>
      <a:defPPr>
        <a:defRPr lang="en-CH"/>
      </a:defPPr>
      <a:lvl1pPr marL="0" algn="l" defTabSz="2586472" rtl="0" eaLnBrk="1" latinLnBrk="0" hangingPunct="1">
        <a:defRPr sz="5091" kern="1200">
          <a:solidFill>
            <a:schemeClr val="tx1"/>
          </a:solidFill>
          <a:latin typeface="+mn-lt"/>
          <a:ea typeface="+mn-ea"/>
          <a:cs typeface="+mn-cs"/>
        </a:defRPr>
      </a:lvl1pPr>
      <a:lvl2pPr marL="1293236" algn="l" defTabSz="2586472" rtl="0" eaLnBrk="1" latinLnBrk="0" hangingPunct="1">
        <a:defRPr sz="5091" kern="1200">
          <a:solidFill>
            <a:schemeClr val="tx1"/>
          </a:solidFill>
          <a:latin typeface="+mn-lt"/>
          <a:ea typeface="+mn-ea"/>
          <a:cs typeface="+mn-cs"/>
        </a:defRPr>
      </a:lvl2pPr>
      <a:lvl3pPr marL="2586472" algn="l" defTabSz="2586472" rtl="0" eaLnBrk="1" latinLnBrk="0" hangingPunct="1">
        <a:defRPr sz="5091" kern="1200">
          <a:solidFill>
            <a:schemeClr val="tx1"/>
          </a:solidFill>
          <a:latin typeface="+mn-lt"/>
          <a:ea typeface="+mn-ea"/>
          <a:cs typeface="+mn-cs"/>
        </a:defRPr>
      </a:lvl3pPr>
      <a:lvl4pPr marL="3879708" algn="l" defTabSz="2586472" rtl="0" eaLnBrk="1" latinLnBrk="0" hangingPunct="1">
        <a:defRPr sz="5091" kern="1200">
          <a:solidFill>
            <a:schemeClr val="tx1"/>
          </a:solidFill>
          <a:latin typeface="+mn-lt"/>
          <a:ea typeface="+mn-ea"/>
          <a:cs typeface="+mn-cs"/>
        </a:defRPr>
      </a:lvl4pPr>
      <a:lvl5pPr marL="5172944" algn="l" defTabSz="2586472" rtl="0" eaLnBrk="1" latinLnBrk="0" hangingPunct="1">
        <a:defRPr sz="5091" kern="1200">
          <a:solidFill>
            <a:schemeClr val="tx1"/>
          </a:solidFill>
          <a:latin typeface="+mn-lt"/>
          <a:ea typeface="+mn-ea"/>
          <a:cs typeface="+mn-cs"/>
        </a:defRPr>
      </a:lvl5pPr>
      <a:lvl6pPr marL="6466180" algn="l" defTabSz="2586472" rtl="0" eaLnBrk="1" latinLnBrk="0" hangingPunct="1">
        <a:defRPr sz="5091" kern="1200">
          <a:solidFill>
            <a:schemeClr val="tx1"/>
          </a:solidFill>
          <a:latin typeface="+mn-lt"/>
          <a:ea typeface="+mn-ea"/>
          <a:cs typeface="+mn-cs"/>
        </a:defRPr>
      </a:lvl6pPr>
      <a:lvl7pPr marL="7759416" algn="l" defTabSz="2586472" rtl="0" eaLnBrk="1" latinLnBrk="0" hangingPunct="1">
        <a:defRPr sz="5091" kern="1200">
          <a:solidFill>
            <a:schemeClr val="tx1"/>
          </a:solidFill>
          <a:latin typeface="+mn-lt"/>
          <a:ea typeface="+mn-ea"/>
          <a:cs typeface="+mn-cs"/>
        </a:defRPr>
      </a:lvl7pPr>
      <a:lvl8pPr marL="9052651" algn="l" defTabSz="2586472" rtl="0" eaLnBrk="1" latinLnBrk="0" hangingPunct="1">
        <a:defRPr sz="5091" kern="1200">
          <a:solidFill>
            <a:schemeClr val="tx1"/>
          </a:solidFill>
          <a:latin typeface="+mn-lt"/>
          <a:ea typeface="+mn-ea"/>
          <a:cs typeface="+mn-cs"/>
        </a:defRPr>
      </a:lvl8pPr>
      <a:lvl9pPr marL="10345887" algn="l" defTabSz="2586472" rtl="0" eaLnBrk="1" latinLnBrk="0" hangingPunct="1">
        <a:defRPr sz="50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emf"/><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39C1567-E050-4D71-922C-ABFF3512E5BB}"/>
              </a:ext>
            </a:extLst>
          </p:cNvPr>
          <p:cNvPicPr>
            <a:picLocks noChangeAspect="1"/>
          </p:cNvPicPr>
          <p:nvPr/>
        </p:nvPicPr>
        <p:blipFill rotWithShape="1">
          <a:blip r:embed="rId3">
            <a:extLst>
              <a:ext uri="{28A0092B-C50C-407E-A947-70E740481C1C}">
                <a14:useLocalDpi xmlns:a14="http://schemas.microsoft.com/office/drawing/2010/main" val="0"/>
              </a:ext>
            </a:extLst>
          </a:blip>
          <a:srcRect l="1983" t="22910" r="6422" b="49986"/>
          <a:stretch/>
        </p:blipFill>
        <p:spPr>
          <a:xfrm>
            <a:off x="1257861" y="256018"/>
            <a:ext cx="27915830" cy="3499711"/>
          </a:xfrm>
          <a:prstGeom prst="rect">
            <a:avLst/>
          </a:prstGeom>
        </p:spPr>
      </p:pic>
      <p:sp>
        <p:nvSpPr>
          <p:cNvPr id="136" name="CustomShape 4">
            <a:extLst>
              <a:ext uri="{FF2B5EF4-FFF2-40B4-BE49-F238E27FC236}">
                <a16:creationId xmlns:a16="http://schemas.microsoft.com/office/drawing/2014/main" id="{8D263D13-D319-F9DC-B3E8-8898472CC84F}"/>
              </a:ext>
            </a:extLst>
          </p:cNvPr>
          <p:cNvSpPr/>
          <p:nvPr/>
        </p:nvSpPr>
        <p:spPr>
          <a:xfrm>
            <a:off x="15453051" y="28761329"/>
            <a:ext cx="13752279" cy="11198043"/>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a:spcAft>
                <a:spcPts val="1700"/>
              </a:spcAft>
            </a:pPr>
            <a:endParaRPr lang="en-US" sz="3394" b="1" spc="-3"/>
          </a:p>
        </p:txBody>
      </p:sp>
      <p:sp>
        <p:nvSpPr>
          <p:cNvPr id="50" name="CustomShape 2"/>
          <p:cNvSpPr/>
          <p:nvPr/>
        </p:nvSpPr>
        <p:spPr>
          <a:xfrm>
            <a:off x="1273470" y="10650796"/>
            <a:ext cx="13542526" cy="4778653"/>
          </a:xfrm>
          <a:prstGeom prst="rect">
            <a:avLst/>
          </a:prstGeom>
          <a:solidFill>
            <a:schemeClr val="accent5"/>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marL="809291" indent="-808272" algn="just">
              <a:spcAft>
                <a:spcPts val="1700"/>
              </a:spcAft>
              <a:buClr>
                <a:srgbClr val="000000"/>
              </a:buClr>
              <a:buFont typeface="+mj-lt"/>
              <a:buAutoNum type="arabicPeriod"/>
            </a:pPr>
            <a:endParaRPr lang="en-US" sz="3394" spc="-3"/>
          </a:p>
        </p:txBody>
      </p:sp>
      <p:sp>
        <p:nvSpPr>
          <p:cNvPr id="51" name="CustomShape 3"/>
          <p:cNvSpPr/>
          <p:nvPr/>
        </p:nvSpPr>
        <p:spPr>
          <a:xfrm>
            <a:off x="1274177" y="16474008"/>
            <a:ext cx="13542526" cy="11670612"/>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algn="just">
              <a:spcAft>
                <a:spcPts val="1700"/>
              </a:spcAft>
            </a:pPr>
            <a:endParaRPr lang="en-US" sz="3394" spc="-3"/>
          </a:p>
        </p:txBody>
      </p:sp>
      <p:sp>
        <p:nvSpPr>
          <p:cNvPr id="52" name="CustomShape 4"/>
          <p:cNvSpPr/>
          <p:nvPr/>
        </p:nvSpPr>
        <p:spPr>
          <a:xfrm>
            <a:off x="15456065" y="10658456"/>
            <a:ext cx="13744677" cy="1833633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a:spcAft>
                <a:spcPts val="1700"/>
              </a:spcAft>
            </a:pPr>
            <a:r>
              <a:rPr lang="fr-CH" sz="3394" b="1" dirty="0"/>
              <a:t>A)  S</a:t>
            </a:r>
            <a:r>
              <a:rPr lang="en-US" sz="3394" b="1" spc="-3" dirty="0">
                <a:solidFill>
                  <a:srgbClr val="000000"/>
                </a:solidFill>
              </a:rPr>
              <a:t>now surface  </a:t>
            </a:r>
            <a:endParaRPr lang="en-US" sz="3394" b="1" spc="-3" dirty="0"/>
          </a:p>
        </p:txBody>
      </p:sp>
      <p:sp>
        <p:nvSpPr>
          <p:cNvPr id="53" name="CustomShape 5"/>
          <p:cNvSpPr/>
          <p:nvPr/>
        </p:nvSpPr>
        <p:spPr>
          <a:xfrm>
            <a:off x="1328507" y="15919468"/>
            <a:ext cx="13542526" cy="695507"/>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4387"/>
              </a:lnSpc>
              <a:spcBef>
                <a:spcPts val="569"/>
              </a:spcBef>
            </a:pPr>
            <a:r>
              <a:rPr lang="en-US" sz="4526" spc="-3" dirty="0">
                <a:solidFill>
                  <a:srgbClr val="215CAF"/>
                </a:solidFill>
              </a:rPr>
              <a:t>Processes Overview</a:t>
            </a:r>
            <a:endParaRPr lang="en-US" sz="4526" spc="-3" dirty="0"/>
          </a:p>
        </p:txBody>
      </p:sp>
      <p:sp>
        <p:nvSpPr>
          <p:cNvPr id="54" name="CustomShape 6"/>
          <p:cNvSpPr/>
          <p:nvPr/>
        </p:nvSpPr>
        <p:spPr>
          <a:xfrm>
            <a:off x="15464986" y="10104642"/>
            <a:ext cx="13542526" cy="813631"/>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4387"/>
              </a:lnSpc>
              <a:spcBef>
                <a:spcPts val="569"/>
              </a:spcBef>
            </a:pPr>
            <a:r>
              <a:rPr lang="en-US" sz="4526" spc="-3">
                <a:solidFill>
                  <a:srgbClr val="215CAF"/>
                </a:solidFill>
              </a:rPr>
              <a:t>Results</a:t>
            </a:r>
            <a:endParaRPr lang="en-US" sz="4526" spc="-3"/>
          </a:p>
        </p:txBody>
      </p:sp>
      <p:sp>
        <p:nvSpPr>
          <p:cNvPr id="55" name="CustomShape 7"/>
          <p:cNvSpPr/>
          <p:nvPr/>
        </p:nvSpPr>
        <p:spPr>
          <a:xfrm>
            <a:off x="1257861" y="40074974"/>
            <a:ext cx="13542526" cy="7118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4387"/>
              </a:lnSpc>
              <a:spcBef>
                <a:spcPts val="569"/>
              </a:spcBef>
            </a:pPr>
            <a:r>
              <a:rPr lang="en-US" sz="3394" spc="-3">
                <a:solidFill>
                  <a:srgbClr val="215CAF"/>
                </a:solidFill>
              </a:rPr>
              <a:t>References</a:t>
            </a:r>
            <a:endParaRPr lang="en-US" sz="3394" spc="-3"/>
          </a:p>
        </p:txBody>
      </p:sp>
      <p:sp>
        <p:nvSpPr>
          <p:cNvPr id="56" name="CustomShape 8"/>
          <p:cNvSpPr/>
          <p:nvPr/>
        </p:nvSpPr>
        <p:spPr>
          <a:xfrm>
            <a:off x="1279871" y="40611250"/>
            <a:ext cx="27893820" cy="1881586"/>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marL="305489" indent="-305489">
              <a:spcAft>
                <a:spcPts val="849"/>
              </a:spcAft>
              <a:buFont typeface="+mj-lt"/>
              <a:buAutoNum type="arabicPeriod"/>
            </a:pPr>
            <a:endParaRPr lang="en-US" sz="1980" dirty="0"/>
          </a:p>
        </p:txBody>
      </p:sp>
      <p:sp>
        <p:nvSpPr>
          <p:cNvPr id="58" name="CustomShape 10"/>
          <p:cNvSpPr/>
          <p:nvPr/>
        </p:nvSpPr>
        <p:spPr>
          <a:xfrm>
            <a:off x="1096603" y="26353969"/>
            <a:ext cx="13902095" cy="2327139"/>
          </a:xfrm>
          <a:prstGeom prst="rect">
            <a:avLst/>
          </a:prstGeom>
          <a:noFill/>
          <a:ln>
            <a:noFill/>
          </a:ln>
        </p:spPr>
        <p:style>
          <a:lnRef idx="0">
            <a:scrgbClr r="0" g="0" b="0"/>
          </a:lnRef>
          <a:fillRef idx="0">
            <a:scrgbClr r="0" g="0" b="0"/>
          </a:fillRef>
          <a:effectRef idx="0">
            <a:scrgbClr r="0" g="0" b="0"/>
          </a:effectRef>
          <a:fontRef idx="minor"/>
        </p:style>
        <p:txBody>
          <a:bodyPr lIns="509156" tIns="0" rIns="509156" bIns="509156" anchor="b">
            <a:noAutofit/>
          </a:bodyPr>
          <a:lstStyle/>
          <a:p>
            <a:pPr algn="just"/>
            <a:r>
              <a:rPr lang="en-US" sz="2300" b="1" spc="-3" dirty="0"/>
              <a:t>Fig 1: </a:t>
            </a:r>
            <a:r>
              <a:rPr lang="en-US" sz="2300" spc="-3" dirty="0"/>
              <a:t>The isotopic signal in the snow</a:t>
            </a:r>
            <a:r>
              <a:rPr lang="en-US" sz="2300" b="1" spc="-3" dirty="0"/>
              <a:t> </a:t>
            </a:r>
            <a:r>
              <a:rPr lang="en-US" sz="2300" spc="-3" dirty="0"/>
              <a:t>is strongly influenced by the trajectory of the cloud and the temperature (see companion poster 33:      </a:t>
            </a:r>
            <a:r>
              <a:rPr lang="en-US" sz="2300" i="1" spc="-3" dirty="0"/>
              <a:t>Recording frontal passages with the stable water isotope signal of seasonal Alpine snow). </a:t>
            </a:r>
            <a:r>
              <a:rPr lang="en-US" sz="2300" spc="-3" dirty="0"/>
              <a:t>Once on the ground, the snow isotopic signal is further modified by the wind and vapor exchange with the atmosphere and the surrounding snow layers.</a:t>
            </a:r>
          </a:p>
          <a:p>
            <a:r>
              <a:rPr lang="en-US" sz="1980" spc="-3" dirty="0"/>
              <a:t>  </a:t>
            </a:r>
          </a:p>
        </p:txBody>
      </p:sp>
      <p:sp>
        <p:nvSpPr>
          <p:cNvPr id="59" name="CustomShape 11"/>
          <p:cNvSpPr/>
          <p:nvPr/>
        </p:nvSpPr>
        <p:spPr>
          <a:xfrm>
            <a:off x="1284303" y="10113196"/>
            <a:ext cx="13542526" cy="813631"/>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4387"/>
              </a:lnSpc>
              <a:spcBef>
                <a:spcPts val="569"/>
              </a:spcBef>
            </a:pPr>
            <a:r>
              <a:rPr lang="en-US" sz="4526" spc="-3">
                <a:solidFill>
                  <a:srgbClr val="215CAF"/>
                </a:solidFill>
              </a:rPr>
              <a:t>Key Points</a:t>
            </a:r>
            <a:endParaRPr lang="en-US" sz="4526" spc="-3"/>
          </a:p>
        </p:txBody>
      </p:sp>
      <p:sp>
        <p:nvSpPr>
          <p:cNvPr id="62" name="CustomShape 14"/>
          <p:cNvSpPr/>
          <p:nvPr/>
        </p:nvSpPr>
        <p:spPr>
          <a:xfrm>
            <a:off x="3079981" y="40183441"/>
            <a:ext cx="1018" cy="1018"/>
          </a:xfrm>
          <a:prstGeom prst="rect">
            <a:avLst/>
          </a:prstGeom>
          <a:noFill/>
          <a:ln>
            <a:noFill/>
          </a:ln>
        </p:spPr>
        <p:style>
          <a:lnRef idx="0">
            <a:scrgbClr r="0" g="0" b="0"/>
          </a:lnRef>
          <a:fillRef idx="0">
            <a:scrgbClr r="0" g="0" b="0"/>
          </a:fillRef>
          <a:effectRef idx="0">
            <a:scrgbClr r="0" g="0" b="0"/>
          </a:effectRef>
          <a:fontRef idx="minor"/>
        </p:style>
      </p:sp>
      <p:sp>
        <p:nvSpPr>
          <p:cNvPr id="65" name="CustomShape 15"/>
          <p:cNvSpPr/>
          <p:nvPr/>
        </p:nvSpPr>
        <p:spPr>
          <a:xfrm>
            <a:off x="3569627" y="40334955"/>
            <a:ext cx="1018" cy="1018"/>
          </a:xfrm>
          <a:prstGeom prst="rect">
            <a:avLst/>
          </a:prstGeom>
          <a:noFill/>
          <a:ln>
            <a:noFill/>
          </a:ln>
        </p:spPr>
        <p:style>
          <a:lnRef idx="0">
            <a:scrgbClr r="0" g="0" b="0"/>
          </a:lnRef>
          <a:fillRef idx="0">
            <a:scrgbClr r="0" g="0" b="0"/>
          </a:fillRef>
          <a:effectRef idx="0">
            <a:scrgbClr r="0" g="0" b="0"/>
          </a:effectRef>
          <a:fontRef idx="minor"/>
        </p:style>
      </p:sp>
      <p:sp>
        <p:nvSpPr>
          <p:cNvPr id="104" name="CustomShape 10">
            <a:extLst>
              <a:ext uri="{FF2B5EF4-FFF2-40B4-BE49-F238E27FC236}">
                <a16:creationId xmlns:a16="http://schemas.microsoft.com/office/drawing/2014/main" id="{D0045B85-512B-2C98-D17B-6ADC8FB9067B}"/>
              </a:ext>
            </a:extLst>
          </p:cNvPr>
          <p:cNvSpPr/>
          <p:nvPr/>
        </p:nvSpPr>
        <p:spPr>
          <a:xfrm>
            <a:off x="15113575" y="15217936"/>
            <a:ext cx="5429921" cy="17637576"/>
          </a:xfrm>
          <a:prstGeom prst="rect">
            <a:avLst/>
          </a:prstGeom>
          <a:noFill/>
          <a:ln>
            <a:noFill/>
          </a:ln>
        </p:spPr>
        <p:style>
          <a:lnRef idx="0">
            <a:scrgbClr r="0" g="0" b="0"/>
          </a:lnRef>
          <a:fillRef idx="0">
            <a:scrgbClr r="0" g="0" b="0"/>
          </a:fillRef>
          <a:effectRef idx="0">
            <a:scrgbClr r="0" g="0" b="0"/>
          </a:effectRef>
          <a:fontRef idx="minor"/>
        </p:style>
        <p:txBody>
          <a:bodyPr lIns="509156" tIns="0" rIns="509156" bIns="509156" anchor="t">
            <a:noAutofit/>
          </a:bodyPr>
          <a:lstStyle/>
          <a:p>
            <a:pPr algn="just"/>
            <a:r>
              <a:rPr lang="en-US" sz="3200" spc="-3" dirty="0">
                <a:solidFill>
                  <a:srgbClr val="000000"/>
                </a:solidFill>
              </a:rPr>
              <a:t>Diurnal cycles in </a:t>
            </a:r>
            <a:r>
              <a:rPr lang="en-US" sz="3200" dirty="0"/>
              <a:t>the isotopic signal </a:t>
            </a:r>
            <a:r>
              <a:rPr lang="en-US" sz="3200" spc="-3" dirty="0">
                <a:solidFill>
                  <a:srgbClr val="000000"/>
                </a:solidFill>
              </a:rPr>
              <a:t>were observed during periods with strong latent heat exchange. Deposition results in a reduction of </a:t>
            </a:r>
            <a:r>
              <a:rPr lang="el-GR" sz="3200" spc="-3" dirty="0">
                <a:solidFill>
                  <a:srgbClr val="000000"/>
                </a:solidFill>
              </a:rPr>
              <a:t>δ</a:t>
            </a:r>
            <a:r>
              <a:rPr lang="en-GB" sz="3200" baseline="30000" dirty="0"/>
              <a:t>18</a:t>
            </a:r>
            <a:r>
              <a:rPr lang="en-GB" sz="3200" dirty="0"/>
              <a:t>O and </a:t>
            </a:r>
            <a:r>
              <a:rPr lang="el-GR" sz="3200" spc="-3" dirty="0">
                <a:solidFill>
                  <a:srgbClr val="000000"/>
                </a:solidFill>
              </a:rPr>
              <a:t>δ</a:t>
            </a:r>
            <a:r>
              <a:rPr lang="en-US" sz="3200" spc="-3" dirty="0">
                <a:solidFill>
                  <a:srgbClr val="000000"/>
                </a:solidFill>
              </a:rPr>
              <a:t>D and a d-excess increase while sublimation has the opposite effect.</a:t>
            </a:r>
          </a:p>
          <a:p>
            <a:pPr algn="just"/>
            <a:endParaRPr lang="en-US" sz="3200" spc="-3" dirty="0">
              <a:solidFill>
                <a:srgbClr val="000000"/>
              </a:solidFill>
            </a:endParaRPr>
          </a:p>
          <a:p>
            <a:pPr algn="just"/>
            <a:r>
              <a:rPr lang="en-US" sz="3200" spc="-3" dirty="0">
                <a:solidFill>
                  <a:srgbClr val="000000"/>
                </a:solidFill>
              </a:rPr>
              <a:t>Modeling</a:t>
            </a:r>
            <a:r>
              <a:rPr lang="en-US" sz="3200" b="1" spc="-3" dirty="0">
                <a:solidFill>
                  <a:srgbClr val="000000"/>
                </a:solidFill>
              </a:rPr>
              <a:t> </a:t>
            </a:r>
            <a:r>
              <a:rPr lang="en-US" sz="3200" spc="-3" dirty="0">
                <a:solidFill>
                  <a:srgbClr val="000000"/>
                </a:solidFill>
              </a:rPr>
              <a:t>compaction and</a:t>
            </a:r>
            <a:r>
              <a:rPr lang="en-US" sz="3200" b="1" spc="-3" dirty="0">
                <a:solidFill>
                  <a:srgbClr val="000000"/>
                </a:solidFill>
              </a:rPr>
              <a:t> </a:t>
            </a:r>
            <a:r>
              <a:rPr lang="en-US" sz="3200" spc="-3" dirty="0">
                <a:solidFill>
                  <a:srgbClr val="000000"/>
                </a:solidFill>
              </a:rPr>
              <a:t>equilibrium</a:t>
            </a:r>
            <a:r>
              <a:rPr lang="en-US" sz="3200" b="1" spc="-3" dirty="0">
                <a:solidFill>
                  <a:srgbClr val="000000"/>
                </a:solidFill>
              </a:rPr>
              <a:t> </a:t>
            </a:r>
            <a:r>
              <a:rPr lang="en-US" sz="3200" spc="-3" dirty="0">
                <a:solidFill>
                  <a:srgbClr val="000000"/>
                </a:solidFill>
              </a:rPr>
              <a:t>fractionation during sublimation gives good results for </a:t>
            </a:r>
            <a:r>
              <a:rPr lang="el-GR" sz="3200" spc="-3" dirty="0">
                <a:solidFill>
                  <a:srgbClr val="000000"/>
                </a:solidFill>
              </a:rPr>
              <a:t>δ</a:t>
            </a:r>
            <a:r>
              <a:rPr lang="en-GB" sz="3200" baseline="30000" dirty="0"/>
              <a:t>18</a:t>
            </a:r>
            <a:r>
              <a:rPr lang="en-GB" sz="3200" dirty="0"/>
              <a:t>O </a:t>
            </a:r>
            <a:r>
              <a:rPr lang="en-US" sz="3200" spc="-3" dirty="0">
                <a:solidFill>
                  <a:srgbClr val="000000"/>
                </a:solidFill>
              </a:rPr>
              <a:t>but overestimates </a:t>
            </a:r>
            <a:r>
              <a:rPr lang="el-GR" sz="3200" spc="-3" dirty="0">
                <a:solidFill>
                  <a:srgbClr val="000000"/>
                </a:solidFill>
              </a:rPr>
              <a:t>δ</a:t>
            </a:r>
            <a:r>
              <a:rPr lang="en-US" sz="3200" spc="-3" dirty="0">
                <a:solidFill>
                  <a:srgbClr val="000000"/>
                </a:solidFill>
              </a:rPr>
              <a:t>D. Accounting for kinetic fractionation</a:t>
            </a:r>
            <a:r>
              <a:rPr lang="en-US" sz="3200" b="1" spc="-3" dirty="0">
                <a:solidFill>
                  <a:srgbClr val="000000"/>
                </a:solidFill>
              </a:rPr>
              <a:t> </a:t>
            </a:r>
            <a:r>
              <a:rPr lang="en-US" sz="3200" spc="-3" dirty="0" err="1">
                <a:solidFill>
                  <a:srgbClr val="000000"/>
                </a:solidFill>
              </a:rPr>
              <a:t>overesti</a:t>
            </a:r>
            <a:r>
              <a:rPr lang="en-US" sz="3200" spc="-3" dirty="0">
                <a:solidFill>
                  <a:srgbClr val="000000"/>
                </a:solidFill>
              </a:rPr>
              <a:t>-mates the enrichment due to sublimation but gives a better H</a:t>
            </a:r>
            <a:r>
              <a:rPr lang="en-US" sz="3200" spc="-3" baseline="-25000" dirty="0">
                <a:solidFill>
                  <a:srgbClr val="000000"/>
                </a:solidFill>
              </a:rPr>
              <a:t>2</a:t>
            </a:r>
            <a:r>
              <a:rPr lang="en-US" sz="3200" spc="-3" baseline="30000" dirty="0">
                <a:solidFill>
                  <a:srgbClr val="000000"/>
                </a:solidFill>
              </a:rPr>
              <a:t>18</a:t>
            </a:r>
            <a:r>
              <a:rPr lang="en-US" sz="3200" spc="-3" dirty="0">
                <a:solidFill>
                  <a:srgbClr val="000000"/>
                </a:solidFill>
              </a:rPr>
              <a:t>O/HDO ratio.</a:t>
            </a:r>
          </a:p>
          <a:p>
            <a:pPr>
              <a:lnSpc>
                <a:spcPct val="100000"/>
              </a:lnSpc>
            </a:pPr>
            <a:br>
              <a:rPr lang="en-US" sz="3200" b="1" spc="-3" dirty="0">
                <a:solidFill>
                  <a:srgbClr val="000000"/>
                </a:solidFill>
              </a:rPr>
            </a:br>
            <a:r>
              <a:rPr lang="en-US" sz="3200" b="1" spc="-3" dirty="0">
                <a:solidFill>
                  <a:srgbClr val="000000"/>
                </a:solidFill>
              </a:rPr>
              <a:t>  </a:t>
            </a:r>
          </a:p>
          <a:p>
            <a:pPr>
              <a:lnSpc>
                <a:spcPct val="100000"/>
              </a:lnSpc>
            </a:pPr>
            <a:endParaRPr lang="en-US" sz="3200" spc="-3" dirty="0">
              <a:solidFill>
                <a:srgbClr val="000000"/>
              </a:solidFill>
            </a:endParaRPr>
          </a:p>
          <a:p>
            <a:pPr>
              <a:lnSpc>
                <a:spcPct val="100000"/>
              </a:lnSpc>
            </a:pPr>
            <a:endParaRPr lang="en-US" sz="3200" b="1" spc="-3" dirty="0"/>
          </a:p>
        </p:txBody>
      </p:sp>
      <p:pic>
        <p:nvPicPr>
          <p:cNvPr id="11" name="Picture 10">
            <a:extLst>
              <a:ext uri="{FF2B5EF4-FFF2-40B4-BE49-F238E27FC236}">
                <a16:creationId xmlns:a16="http://schemas.microsoft.com/office/drawing/2014/main" id="{5910311E-A1DC-069A-3C02-590224F4EE10}"/>
              </a:ext>
            </a:extLst>
          </p:cNvPr>
          <p:cNvPicPr>
            <a:picLocks/>
          </p:cNvPicPr>
          <p:nvPr/>
        </p:nvPicPr>
        <p:blipFill>
          <a:blip r:embed="rId4"/>
          <a:stretch>
            <a:fillRect/>
          </a:stretch>
        </p:blipFill>
        <p:spPr>
          <a:xfrm>
            <a:off x="20058135" y="11186633"/>
            <a:ext cx="509156" cy="509156"/>
          </a:xfrm>
          <a:prstGeom prst="rect">
            <a:avLst/>
          </a:prstGeom>
        </p:spPr>
      </p:pic>
      <p:pic>
        <p:nvPicPr>
          <p:cNvPr id="108" name="Picture 107">
            <a:extLst>
              <a:ext uri="{FF2B5EF4-FFF2-40B4-BE49-F238E27FC236}">
                <a16:creationId xmlns:a16="http://schemas.microsoft.com/office/drawing/2014/main" id="{C7B83868-CB0D-959F-29AD-A486B309C96B}"/>
              </a:ext>
            </a:extLst>
          </p:cNvPr>
          <p:cNvPicPr>
            <a:picLocks/>
          </p:cNvPicPr>
          <p:nvPr/>
        </p:nvPicPr>
        <p:blipFill>
          <a:blip r:embed="rId5"/>
          <a:stretch>
            <a:fillRect/>
          </a:stretch>
        </p:blipFill>
        <p:spPr>
          <a:xfrm>
            <a:off x="19548979" y="11186633"/>
            <a:ext cx="509156" cy="509156"/>
          </a:xfrm>
          <a:prstGeom prst="rect">
            <a:avLst/>
          </a:prstGeom>
        </p:spPr>
      </p:pic>
      <p:sp>
        <p:nvSpPr>
          <p:cNvPr id="118" name="CustomShape 14">
            <a:extLst>
              <a:ext uri="{FF2B5EF4-FFF2-40B4-BE49-F238E27FC236}">
                <a16:creationId xmlns:a16="http://schemas.microsoft.com/office/drawing/2014/main" id="{50AD2DEA-C939-EB2F-9837-0A9A3E953F07}"/>
              </a:ext>
            </a:extLst>
          </p:cNvPr>
          <p:cNvSpPr/>
          <p:nvPr/>
        </p:nvSpPr>
        <p:spPr>
          <a:xfrm>
            <a:off x="3171224" y="39747437"/>
            <a:ext cx="1018" cy="1018"/>
          </a:xfrm>
          <a:prstGeom prst="rect">
            <a:avLst/>
          </a:prstGeom>
          <a:noFill/>
          <a:ln>
            <a:noFill/>
          </a:ln>
        </p:spPr>
        <p:style>
          <a:lnRef idx="0">
            <a:scrgbClr r="0" g="0" b="0"/>
          </a:lnRef>
          <a:fillRef idx="0">
            <a:scrgbClr r="0" g="0" b="0"/>
          </a:fillRef>
          <a:effectRef idx="0">
            <a:scrgbClr r="0" g="0" b="0"/>
          </a:effectRef>
          <a:fontRef idx="minor"/>
        </p:style>
      </p:sp>
      <p:sp>
        <p:nvSpPr>
          <p:cNvPr id="119" name="CustomShape 15">
            <a:extLst>
              <a:ext uri="{FF2B5EF4-FFF2-40B4-BE49-F238E27FC236}">
                <a16:creationId xmlns:a16="http://schemas.microsoft.com/office/drawing/2014/main" id="{7F1E4E85-C80F-BB44-D08A-F9D6DBFE7CD3}"/>
              </a:ext>
            </a:extLst>
          </p:cNvPr>
          <p:cNvSpPr/>
          <p:nvPr/>
        </p:nvSpPr>
        <p:spPr>
          <a:xfrm>
            <a:off x="3505231" y="39937861"/>
            <a:ext cx="1018" cy="1018"/>
          </a:xfrm>
          <a:prstGeom prst="rect">
            <a:avLst/>
          </a:prstGeom>
          <a:noFill/>
          <a:ln>
            <a:noFill/>
          </a:ln>
        </p:spPr>
        <p:style>
          <a:lnRef idx="0">
            <a:scrgbClr r="0" g="0" b="0"/>
          </a:lnRef>
          <a:fillRef idx="0">
            <a:scrgbClr r="0" g="0" b="0"/>
          </a:fillRef>
          <a:effectRef idx="0">
            <a:scrgbClr r="0" g="0" b="0"/>
          </a:effectRef>
          <a:fontRef idx="minor"/>
        </p:style>
      </p:sp>
      <p:sp>
        <p:nvSpPr>
          <p:cNvPr id="120" name="CustomShape 3">
            <a:extLst>
              <a:ext uri="{FF2B5EF4-FFF2-40B4-BE49-F238E27FC236}">
                <a16:creationId xmlns:a16="http://schemas.microsoft.com/office/drawing/2014/main" id="{BEF0F635-B05D-4F40-9F90-2C3AD5B90C24}"/>
              </a:ext>
            </a:extLst>
          </p:cNvPr>
          <p:cNvSpPr/>
          <p:nvPr/>
        </p:nvSpPr>
        <p:spPr>
          <a:xfrm>
            <a:off x="1274177" y="29197671"/>
            <a:ext cx="13542526" cy="10761701"/>
          </a:xfrm>
          <a:prstGeom prst="rect">
            <a:avLst/>
          </a:prstGeom>
          <a:solidFill>
            <a:schemeClr val="bg2">
              <a:lumMod val="95000"/>
            </a:schemeClr>
          </a:solidFill>
          <a:ln>
            <a:noFill/>
          </a:ln>
        </p:spPr>
        <p:style>
          <a:lnRef idx="0">
            <a:scrgbClr r="0" g="0" b="0"/>
          </a:lnRef>
          <a:fillRef idx="0">
            <a:scrgbClr r="0" g="0" b="0"/>
          </a:fillRef>
          <a:effectRef idx="0">
            <a:scrgbClr r="0" g="0" b="0"/>
          </a:effectRef>
          <a:fontRef idx="minor"/>
        </p:style>
        <p:txBody>
          <a:bodyPr lIns="509156" tIns="509156" rIns="509156" bIns="509156">
            <a:noAutofit/>
          </a:bodyPr>
          <a:lstStyle/>
          <a:p>
            <a:pPr algn="just">
              <a:spcAft>
                <a:spcPts val="1700"/>
              </a:spcAft>
            </a:pPr>
            <a:endParaRPr lang="en-US" sz="3394" spc="-3"/>
          </a:p>
        </p:txBody>
      </p:sp>
      <p:sp>
        <p:nvSpPr>
          <p:cNvPr id="121" name="CustomShape 11">
            <a:extLst>
              <a:ext uri="{FF2B5EF4-FFF2-40B4-BE49-F238E27FC236}">
                <a16:creationId xmlns:a16="http://schemas.microsoft.com/office/drawing/2014/main" id="{7B318E02-0E06-8B53-4007-3F34FC64E736}"/>
              </a:ext>
            </a:extLst>
          </p:cNvPr>
          <p:cNvSpPr/>
          <p:nvPr/>
        </p:nvSpPr>
        <p:spPr>
          <a:xfrm>
            <a:off x="1353348" y="28579855"/>
            <a:ext cx="13542526" cy="813631"/>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ts val="4387"/>
              </a:lnSpc>
              <a:spcBef>
                <a:spcPts val="569"/>
              </a:spcBef>
            </a:pPr>
            <a:r>
              <a:rPr lang="en-US" sz="4526" spc="-3" dirty="0">
                <a:solidFill>
                  <a:srgbClr val="215CAF"/>
                </a:solidFill>
              </a:rPr>
              <a:t>Field Campaigns</a:t>
            </a:r>
            <a:endParaRPr lang="en-US" sz="4526" spc="-3" dirty="0">
              <a:solidFill>
                <a:srgbClr val="FF0000"/>
              </a:solidFill>
            </a:endParaRPr>
          </a:p>
        </p:txBody>
      </p:sp>
      <p:sp>
        <p:nvSpPr>
          <p:cNvPr id="122" name="CustomShape 10">
            <a:extLst>
              <a:ext uri="{FF2B5EF4-FFF2-40B4-BE49-F238E27FC236}">
                <a16:creationId xmlns:a16="http://schemas.microsoft.com/office/drawing/2014/main" id="{F0C3FB78-D1C7-F4DC-D5E1-9273E2131185}"/>
              </a:ext>
            </a:extLst>
          </p:cNvPr>
          <p:cNvSpPr/>
          <p:nvPr/>
        </p:nvSpPr>
        <p:spPr>
          <a:xfrm>
            <a:off x="1147864" y="38324363"/>
            <a:ext cx="13677153" cy="1952791"/>
          </a:xfrm>
          <a:prstGeom prst="rect">
            <a:avLst/>
          </a:prstGeom>
          <a:noFill/>
          <a:ln>
            <a:noFill/>
          </a:ln>
        </p:spPr>
        <p:style>
          <a:lnRef idx="0">
            <a:scrgbClr r="0" g="0" b="0"/>
          </a:lnRef>
          <a:fillRef idx="0">
            <a:scrgbClr r="0" g="0" b="0"/>
          </a:fillRef>
          <a:effectRef idx="0">
            <a:scrgbClr r="0" g="0" b="0"/>
          </a:effectRef>
          <a:fontRef idx="minor"/>
        </p:style>
        <p:txBody>
          <a:bodyPr lIns="509156" tIns="0" rIns="509156" bIns="509156" anchor="b">
            <a:noAutofit/>
          </a:bodyPr>
          <a:lstStyle/>
          <a:p>
            <a:pPr algn="just">
              <a:lnSpc>
                <a:spcPct val="100000"/>
              </a:lnSpc>
            </a:pPr>
            <a:r>
              <a:rPr lang="en-US" sz="2300" b="1" spc="-3">
                <a:solidFill>
                  <a:srgbClr val="000000"/>
                </a:solidFill>
              </a:rPr>
              <a:t>Fig 2: </a:t>
            </a:r>
            <a:r>
              <a:rPr lang="en-US" sz="2300" spc="-3" dirty="0">
                <a:solidFill>
                  <a:srgbClr val="000000"/>
                </a:solidFill>
              </a:rPr>
              <a:t>Left: Sampling </a:t>
            </a:r>
            <a:r>
              <a:rPr lang="en-US" sz="2300" spc="-3">
                <a:solidFill>
                  <a:srgbClr val="000000"/>
                </a:solidFill>
              </a:rPr>
              <a:t>snow surface and </a:t>
            </a:r>
            <a:r>
              <a:rPr lang="en-US" sz="2300" spc="-3" dirty="0">
                <a:solidFill>
                  <a:srgbClr val="000000"/>
                </a:solidFill>
              </a:rPr>
              <a:t>snow </a:t>
            </a:r>
            <a:r>
              <a:rPr lang="en-US" sz="2300" spc="-3">
                <a:solidFill>
                  <a:srgbClr val="000000"/>
                </a:solidFill>
              </a:rPr>
              <a:t>profile with </a:t>
            </a:r>
            <a:r>
              <a:rPr lang="en-US" sz="2300" spc="-3" dirty="0">
                <a:solidFill>
                  <a:srgbClr val="000000"/>
                </a:solidFill>
              </a:rPr>
              <a:t>PP</a:t>
            </a:r>
            <a:r>
              <a:rPr lang="en-US" sz="2300" spc="-3">
                <a:solidFill>
                  <a:srgbClr val="000000"/>
                </a:solidFill>
              </a:rPr>
              <a:t> tubes</a:t>
            </a:r>
            <a:r>
              <a:rPr lang="en-US" sz="2300" spc="-3" dirty="0">
                <a:solidFill>
                  <a:srgbClr val="000000"/>
                </a:solidFill>
              </a:rPr>
              <a:t>. Right</a:t>
            </a:r>
            <a:r>
              <a:rPr lang="en-US" sz="2300" spc="-3">
                <a:solidFill>
                  <a:srgbClr val="000000"/>
                </a:solidFill>
              </a:rPr>
              <a:t>: WFJ test site with small hut and Picarro installation, and different areas (</a:t>
            </a:r>
            <a:r>
              <a:rPr lang="en-US" sz="2300" b="1" spc="-3">
                <a:solidFill>
                  <a:srgbClr val="000000"/>
                </a:solidFill>
              </a:rPr>
              <a:t>Wind-exposed WE </a:t>
            </a:r>
            <a:r>
              <a:rPr lang="en-US" sz="2300" spc="-3">
                <a:solidFill>
                  <a:srgbClr val="000000"/>
                </a:solidFill>
              </a:rPr>
              <a:t>(stronger sublimation but wind-induced snow redistribution); </a:t>
            </a:r>
            <a:r>
              <a:rPr lang="en-US" sz="2300" b="1" spc="-3">
                <a:solidFill>
                  <a:srgbClr val="000000"/>
                </a:solidFill>
              </a:rPr>
              <a:t>Wind-sheltered WS </a:t>
            </a:r>
            <a:r>
              <a:rPr lang="en-US" sz="2300" spc="-3">
                <a:solidFill>
                  <a:srgbClr val="000000"/>
                </a:solidFill>
              </a:rPr>
              <a:t>(more preserved and homogenous snow surface )</a:t>
            </a:r>
          </a:p>
        </p:txBody>
      </p:sp>
      <p:pic>
        <p:nvPicPr>
          <p:cNvPr id="124" name="Picture 123" descr="A picture containing outdoor&#10;&#10;Description automatically generated">
            <a:extLst>
              <a:ext uri="{FF2B5EF4-FFF2-40B4-BE49-F238E27FC236}">
                <a16:creationId xmlns:a16="http://schemas.microsoft.com/office/drawing/2014/main" id="{3B523913-9B48-23B2-2E92-BFDF911BF7B7}"/>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7258" b="4717"/>
          <a:stretch/>
        </p:blipFill>
        <p:spPr>
          <a:xfrm>
            <a:off x="2490388" y="32246150"/>
            <a:ext cx="4997292" cy="5740892"/>
          </a:xfrm>
          <a:prstGeom prst="rect">
            <a:avLst/>
          </a:prstGeom>
          <a:ln w="12700" cap="sq">
            <a:solidFill>
              <a:srgbClr val="000000"/>
            </a:solidFill>
            <a:miter lim="800000"/>
          </a:ln>
          <a:effectLst>
            <a:outerShdw blurRad="57150" dist="50800" dir="2700000" algn="tl" rotWithShape="0">
              <a:schemeClr val="bg1">
                <a:alpha val="0"/>
              </a:schemeClr>
            </a:outerShdw>
          </a:effectLst>
        </p:spPr>
      </p:pic>
      <p:pic>
        <p:nvPicPr>
          <p:cNvPr id="128" name="Picture Placeholder 39">
            <a:extLst>
              <a:ext uri="{FF2B5EF4-FFF2-40B4-BE49-F238E27FC236}">
                <a16:creationId xmlns:a16="http://schemas.microsoft.com/office/drawing/2014/main" id="{530489CC-170B-B294-E56C-5B05D3809283}"/>
              </a:ext>
            </a:extLst>
          </p:cNvPr>
          <p:cNvPicPr/>
          <p:nvPr/>
        </p:nvPicPr>
        <p:blipFill>
          <a:blip r:embed="rId7"/>
          <a:srcRect t="-4623" b="-1842"/>
          <a:stretch/>
        </p:blipFill>
        <p:spPr>
          <a:xfrm>
            <a:off x="4812293" y="459828"/>
            <a:ext cx="1694960" cy="1851084"/>
          </a:xfrm>
          <a:prstGeom prst="rect">
            <a:avLst/>
          </a:prstGeom>
          <a:ln>
            <a:noFill/>
          </a:ln>
        </p:spPr>
      </p:pic>
      <p:sp>
        <p:nvSpPr>
          <p:cNvPr id="129" name="CustomShape 12">
            <a:extLst>
              <a:ext uri="{FF2B5EF4-FFF2-40B4-BE49-F238E27FC236}">
                <a16:creationId xmlns:a16="http://schemas.microsoft.com/office/drawing/2014/main" id="{530A9C86-8E9D-BC77-7204-AF8B3D6C5B26}"/>
              </a:ext>
            </a:extLst>
          </p:cNvPr>
          <p:cNvSpPr/>
          <p:nvPr/>
        </p:nvSpPr>
        <p:spPr>
          <a:xfrm>
            <a:off x="2636060" y="1552466"/>
            <a:ext cx="1018" cy="1018"/>
          </a:xfrm>
          <a:prstGeom prst="rect">
            <a:avLst/>
          </a:prstGeom>
          <a:noFill/>
          <a:ln>
            <a:noFill/>
          </a:ln>
        </p:spPr>
        <p:style>
          <a:lnRef idx="0">
            <a:scrgbClr r="0" g="0" b="0"/>
          </a:lnRef>
          <a:fillRef idx="0">
            <a:scrgbClr r="0" g="0" b="0"/>
          </a:fillRef>
          <a:effectRef idx="0">
            <a:scrgbClr r="0" g="0" b="0"/>
          </a:effectRef>
          <a:fontRef idx="minor"/>
        </p:style>
      </p:sp>
      <p:sp>
        <p:nvSpPr>
          <p:cNvPr id="130" name="CustomShape 13">
            <a:extLst>
              <a:ext uri="{FF2B5EF4-FFF2-40B4-BE49-F238E27FC236}">
                <a16:creationId xmlns:a16="http://schemas.microsoft.com/office/drawing/2014/main" id="{E4F604BE-6CAC-D19D-522B-2AA9BF13AFCA}"/>
              </a:ext>
            </a:extLst>
          </p:cNvPr>
          <p:cNvSpPr/>
          <p:nvPr/>
        </p:nvSpPr>
        <p:spPr>
          <a:xfrm>
            <a:off x="4091227" y="1822319"/>
            <a:ext cx="1018" cy="1018"/>
          </a:xfrm>
          <a:prstGeom prst="rect">
            <a:avLst/>
          </a:prstGeom>
          <a:noFill/>
          <a:ln>
            <a:noFill/>
          </a:ln>
        </p:spPr>
        <p:style>
          <a:lnRef idx="0">
            <a:scrgbClr r="0" g="0" b="0"/>
          </a:lnRef>
          <a:fillRef idx="0">
            <a:scrgbClr r="0" g="0" b="0"/>
          </a:fillRef>
          <a:effectRef idx="0">
            <a:scrgbClr r="0" g="0" b="0"/>
          </a:effectRef>
          <a:fontRef idx="minor"/>
        </p:style>
      </p:sp>
      <p:pic>
        <p:nvPicPr>
          <p:cNvPr id="132" name="Bild 14" descr="PSI-Logo_narrow_30k.eps">
            <a:extLst>
              <a:ext uri="{FF2B5EF4-FFF2-40B4-BE49-F238E27FC236}">
                <a16:creationId xmlns:a16="http://schemas.microsoft.com/office/drawing/2014/main" id="{71CDC784-9B61-14AE-E0C9-9522D69E5B4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bwMode="auto">
          <a:xfrm>
            <a:off x="1753868" y="2424499"/>
            <a:ext cx="2421967" cy="862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2" descr="Bildergebnis für eth zurich">
            <a:extLst>
              <a:ext uri="{FF2B5EF4-FFF2-40B4-BE49-F238E27FC236}">
                <a16:creationId xmlns:a16="http://schemas.microsoft.com/office/drawing/2014/main" id="{6F06CB11-8D8C-26F1-0EA9-2E891EA42353}"/>
              </a:ext>
            </a:extLst>
          </p:cNvPr>
          <p:cNvPicPr>
            <a:picLocks noChangeAspect="1" noChangeArrowheads="1"/>
          </p:cNvPicPr>
          <p:nvPr/>
        </p:nvPicPr>
        <p:blipFill rotWithShape="1">
          <a:blip r:embed="rId9">
            <a:clrChange>
              <a:clrFrom>
                <a:srgbClr val="00589F"/>
              </a:clrFrom>
              <a:clrTo>
                <a:srgbClr val="00589F">
                  <a:alpha val="0"/>
                </a:srgbClr>
              </a:clrTo>
            </a:clrChange>
            <a:extLst>
              <a:ext uri="{28A0092B-C50C-407E-A947-70E740481C1C}">
                <a14:useLocalDpi xmlns:a14="http://schemas.microsoft.com/office/drawing/2010/main" val="0"/>
              </a:ext>
            </a:extLst>
          </a:blip>
          <a:srcRect l="4771" t="13714" r="6334" b="18064"/>
          <a:stretch/>
        </p:blipFill>
        <p:spPr bwMode="auto">
          <a:xfrm>
            <a:off x="1711989" y="335386"/>
            <a:ext cx="2463833" cy="1890849"/>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2" descr="Identität ‒ Vorstellung ‐ EPFL">
            <a:extLst>
              <a:ext uri="{FF2B5EF4-FFF2-40B4-BE49-F238E27FC236}">
                <a16:creationId xmlns:a16="http://schemas.microsoft.com/office/drawing/2014/main" id="{EA3E4760-2CF0-1438-FE3E-C03F08957750}"/>
              </a:ext>
            </a:extLst>
          </p:cNvPr>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5299" y="1742910"/>
            <a:ext cx="3819650" cy="2148553"/>
          </a:xfrm>
          <a:prstGeom prst="rect">
            <a:avLst/>
          </a:prstGeom>
          <a:noFill/>
          <a:extLst>
            <a:ext uri="{909E8E84-426E-40DD-AFC4-6F175D3DCCD1}">
              <a14:hiddenFill xmlns:a14="http://schemas.microsoft.com/office/drawing/2010/main">
                <a:solidFill>
                  <a:srgbClr val="FFFFFF"/>
                </a:solidFill>
              </a14:hiddenFill>
            </a:ext>
          </a:extLst>
        </p:spPr>
      </p:pic>
      <p:sp>
        <p:nvSpPr>
          <p:cNvPr id="135" name="TextShape 1">
            <a:extLst>
              <a:ext uri="{FF2B5EF4-FFF2-40B4-BE49-F238E27FC236}">
                <a16:creationId xmlns:a16="http://schemas.microsoft.com/office/drawing/2014/main" id="{D4C6DAED-AC61-EAB2-3EE2-86CD70081137}"/>
              </a:ext>
            </a:extLst>
          </p:cNvPr>
          <p:cNvSpPr txBox="1"/>
          <p:nvPr/>
        </p:nvSpPr>
        <p:spPr>
          <a:xfrm>
            <a:off x="1270654" y="4044015"/>
            <a:ext cx="27917388" cy="5665176"/>
          </a:xfrm>
          <a:prstGeom prst="rect">
            <a:avLst/>
          </a:prstGeom>
          <a:solidFill>
            <a:srgbClr val="3E6CB2"/>
          </a:solidFill>
          <a:ln>
            <a:noFill/>
          </a:ln>
        </p:spPr>
        <p:txBody>
          <a:bodyPr lIns="1018312" tIns="1018312" rIns="1018312" bIns="1018312">
            <a:noAutofit/>
          </a:bodyPr>
          <a:lstStyle/>
          <a:p>
            <a:pPr algn="ctr">
              <a:tabLst>
                <a:tab pos="0" algn="l"/>
              </a:tabLst>
            </a:pPr>
            <a:r>
              <a:rPr lang="en-US" sz="7354" spc="-3">
                <a:solidFill>
                  <a:srgbClr val="FFFFFF"/>
                </a:solidFill>
              </a:rPr>
              <a:t>Post-depositional </a:t>
            </a:r>
            <a:r>
              <a:rPr lang="en-US" sz="7354" spc="-3" dirty="0">
                <a:solidFill>
                  <a:srgbClr val="FFFFFF"/>
                </a:solidFill>
              </a:rPr>
              <a:t>processes affecting stable water isotopes </a:t>
            </a:r>
            <a:br>
              <a:rPr lang="en-US" sz="7354" spc="-3" dirty="0">
                <a:solidFill>
                  <a:srgbClr val="FFFFFF"/>
                </a:solidFill>
              </a:rPr>
            </a:br>
            <a:r>
              <a:rPr lang="en-US" sz="7354" spc="-3" dirty="0">
                <a:solidFill>
                  <a:srgbClr val="FFFFFF"/>
                </a:solidFill>
              </a:rPr>
              <a:t>in Alpine snow</a:t>
            </a:r>
            <a:endParaRPr lang="en-US" sz="7354" spc="-3" dirty="0">
              <a:solidFill>
                <a:srgbClr val="000000"/>
              </a:solidFill>
            </a:endParaRPr>
          </a:p>
          <a:p>
            <a:pPr algn="ctr">
              <a:tabLst>
                <a:tab pos="0" algn="l"/>
              </a:tabLst>
            </a:pPr>
            <a:r>
              <a:rPr lang="en-US" sz="3600" spc="-3" dirty="0">
                <a:solidFill>
                  <a:srgbClr val="FFFFFF"/>
                </a:solidFill>
              </a:rPr>
              <a:t>Y. Sadowski</a:t>
            </a:r>
            <a:r>
              <a:rPr lang="en-US" sz="3600" spc="-3" baseline="30000" dirty="0">
                <a:solidFill>
                  <a:srgbClr val="FFFFFF"/>
                </a:solidFill>
              </a:rPr>
              <a:t>1,2</a:t>
            </a:r>
            <a:r>
              <a:rPr lang="en-US" sz="3600" spc="-3" dirty="0">
                <a:solidFill>
                  <a:srgbClr val="FFFFFF"/>
                </a:solidFill>
              </a:rPr>
              <a:t>, J. Trachsel</a:t>
            </a:r>
            <a:r>
              <a:rPr lang="en-US" sz="3600" spc="-3" baseline="30000" dirty="0">
                <a:solidFill>
                  <a:srgbClr val="FFFFFF"/>
                </a:solidFill>
              </a:rPr>
              <a:t>1</a:t>
            </a:r>
            <a:r>
              <a:rPr lang="en-US" sz="3600" spc="-3" dirty="0">
                <a:solidFill>
                  <a:srgbClr val="FFFFFF"/>
                </a:solidFill>
              </a:rPr>
              <a:t>, F. Aemisegger</a:t>
            </a:r>
            <a:r>
              <a:rPr lang="en-US" sz="3600" spc="-3" baseline="30000" dirty="0">
                <a:solidFill>
                  <a:srgbClr val="FFFFFF"/>
                </a:solidFill>
              </a:rPr>
              <a:t>3</a:t>
            </a:r>
            <a:r>
              <a:rPr lang="en-US" sz="3600" spc="-3" dirty="0">
                <a:solidFill>
                  <a:srgbClr val="FFFFFF"/>
                </a:solidFill>
              </a:rPr>
              <a:t>, L. Bianchi</a:t>
            </a:r>
            <a:r>
              <a:rPr lang="en-US" sz="3600" spc="-3" baseline="30000" dirty="0">
                <a:solidFill>
                  <a:srgbClr val="FFFFFF"/>
                </a:solidFill>
              </a:rPr>
              <a:t>1</a:t>
            </a:r>
            <a:r>
              <a:rPr lang="en-US" sz="3600" spc="-3" dirty="0">
                <a:solidFill>
                  <a:srgbClr val="FFFFFF"/>
                </a:solidFill>
              </a:rPr>
              <a:t>, A. Eichler</a:t>
            </a:r>
            <a:r>
              <a:rPr lang="en-US" sz="3600" spc="-3" baseline="30000" dirty="0">
                <a:solidFill>
                  <a:srgbClr val="FFFFFF"/>
                </a:solidFill>
              </a:rPr>
              <a:t>4</a:t>
            </a:r>
            <a:r>
              <a:rPr lang="en-US" sz="3600" spc="-3" dirty="0">
                <a:solidFill>
                  <a:srgbClr val="FFFFFF"/>
                </a:solidFill>
              </a:rPr>
              <a:t>, M. Lehning</a:t>
            </a:r>
            <a:r>
              <a:rPr lang="en-US" sz="3600" spc="-3" baseline="30000" dirty="0">
                <a:solidFill>
                  <a:srgbClr val="FFFFFF"/>
                </a:solidFill>
              </a:rPr>
              <a:t>1,2</a:t>
            </a:r>
            <a:r>
              <a:rPr lang="en-US" sz="3600" spc="-3" dirty="0">
                <a:solidFill>
                  <a:srgbClr val="FFFFFF"/>
                </a:solidFill>
              </a:rPr>
              <a:t>, M. Schneebeli</a:t>
            </a:r>
            <a:r>
              <a:rPr lang="en-US" sz="3600" spc="-3" baseline="30000" dirty="0">
                <a:solidFill>
                  <a:srgbClr val="FFFFFF"/>
                </a:solidFill>
              </a:rPr>
              <a:t>1</a:t>
            </a:r>
            <a:br>
              <a:rPr lang="en-US" sz="14409" dirty="0"/>
            </a:br>
            <a:endParaRPr lang="en-US" sz="4526" spc="-3" dirty="0">
              <a:solidFill>
                <a:srgbClr val="000000"/>
              </a:solidFill>
            </a:endParaRPr>
          </a:p>
          <a:p>
            <a:pPr algn="ctr">
              <a:tabLst>
                <a:tab pos="0" algn="l"/>
              </a:tabLst>
            </a:pPr>
            <a:r>
              <a:rPr lang="en-US" sz="2800" spc="-3" baseline="30000" dirty="0">
                <a:solidFill>
                  <a:srgbClr val="FFFFFF"/>
                </a:solidFill>
              </a:rPr>
              <a:t>1 </a:t>
            </a:r>
            <a:r>
              <a:rPr lang="en-US" sz="2800" spc="-3" dirty="0">
                <a:solidFill>
                  <a:srgbClr val="FFFFFF"/>
                </a:solidFill>
              </a:rPr>
              <a:t>WSL-Institute for Snow and Avalanche Research SLF; </a:t>
            </a:r>
            <a:r>
              <a:rPr lang="en-US" sz="2800" spc="-3" baseline="30000" dirty="0">
                <a:solidFill>
                  <a:srgbClr val="FFFFFF"/>
                </a:solidFill>
              </a:rPr>
              <a:t>2 </a:t>
            </a:r>
            <a:r>
              <a:rPr lang="en-US" sz="2800" spc="-3" dirty="0">
                <a:solidFill>
                  <a:srgbClr val="FFFFFF"/>
                </a:solidFill>
              </a:rPr>
              <a:t>School of Architecture, Civil and Environmental Engineering, EPFL;</a:t>
            </a:r>
            <a:r>
              <a:rPr lang="en-US" sz="2800" spc="-3" baseline="30000" dirty="0">
                <a:solidFill>
                  <a:srgbClr val="FFFFFF"/>
                </a:solidFill>
              </a:rPr>
              <a:t> </a:t>
            </a:r>
            <a:br>
              <a:rPr lang="en-US" sz="2800" spc="-3" baseline="30000" dirty="0">
                <a:solidFill>
                  <a:srgbClr val="FFFFFF"/>
                </a:solidFill>
              </a:rPr>
            </a:br>
            <a:r>
              <a:rPr lang="en-US" sz="2800" spc="-3" baseline="30000" dirty="0">
                <a:solidFill>
                  <a:srgbClr val="FFFFFF"/>
                </a:solidFill>
              </a:rPr>
              <a:t>3 </a:t>
            </a:r>
            <a:r>
              <a:rPr lang="en-US" sz="2800" spc="-3" dirty="0">
                <a:solidFill>
                  <a:srgbClr val="FFFFFF"/>
                </a:solidFill>
              </a:rPr>
              <a:t>Institute for Atmospheric and Climate Science, ETH Zürich; </a:t>
            </a:r>
            <a:r>
              <a:rPr lang="en-US" sz="2800" spc="-3" baseline="30000" dirty="0">
                <a:solidFill>
                  <a:srgbClr val="FFFFFF"/>
                </a:solidFill>
              </a:rPr>
              <a:t>4</a:t>
            </a:r>
            <a:r>
              <a:rPr lang="en-US" sz="2800" spc="-3" dirty="0">
                <a:solidFill>
                  <a:srgbClr val="FFFFFF"/>
                </a:solidFill>
              </a:rPr>
              <a:t> Laboratory of Environmental Chemistry, Paul Scherrer Institute, </a:t>
            </a:r>
            <a:endParaRPr lang="en-US" sz="2800" spc="-3" dirty="0">
              <a:solidFill>
                <a:srgbClr val="000000"/>
              </a:solidFill>
            </a:endParaRPr>
          </a:p>
        </p:txBody>
      </p:sp>
      <p:sp>
        <p:nvSpPr>
          <p:cNvPr id="138" name="Textfeld 87">
            <a:extLst>
              <a:ext uri="{FF2B5EF4-FFF2-40B4-BE49-F238E27FC236}">
                <a16:creationId xmlns:a16="http://schemas.microsoft.com/office/drawing/2014/main" id="{487A30B1-6883-BD9F-B24A-8A5628E6FEC2}"/>
              </a:ext>
            </a:extLst>
          </p:cNvPr>
          <p:cNvSpPr txBox="1"/>
          <p:nvPr/>
        </p:nvSpPr>
        <p:spPr>
          <a:xfrm>
            <a:off x="15663797" y="32626343"/>
            <a:ext cx="5204875" cy="2939941"/>
          </a:xfrm>
          <a:prstGeom prst="rect">
            <a:avLst/>
          </a:prstGeom>
          <a:noFill/>
        </p:spPr>
        <p:txBody>
          <a:bodyPr wrap="square">
            <a:spAutoFit/>
          </a:bodyPr>
          <a:lstStyle/>
          <a:p>
            <a:pPr algn="just">
              <a:spcAft>
                <a:spcPts val="2829"/>
              </a:spcAft>
            </a:pPr>
            <a:r>
              <a:rPr lang="de-CH" sz="2263" b="1" dirty="0">
                <a:ea typeface="Calibri" panose="020F0502020204030204" pitchFamily="34" charset="0"/>
                <a:cs typeface="Arial" panose="020B0604020202020204" pitchFamily="34" charset="0"/>
              </a:rPr>
              <a:t>Fig. 4:</a:t>
            </a:r>
            <a:r>
              <a:rPr lang="en-US" sz="2263" b="1" dirty="0">
                <a:ea typeface="Calibri" panose="020F0502020204030204" pitchFamily="34" charset="0"/>
                <a:cs typeface="Arial" panose="020B0604020202020204" pitchFamily="34" charset="0"/>
              </a:rPr>
              <a:t> </a:t>
            </a:r>
            <a:r>
              <a:rPr lang="en-GB" sz="2263" b="1" dirty="0">
                <a:ea typeface="Calibri" panose="020F0502020204030204" pitchFamily="34" charset="0"/>
                <a:cs typeface="Times New Roman" panose="02020603050405020304" pitchFamily="18" charset="0"/>
              </a:rPr>
              <a:t>Records of </a:t>
            </a:r>
            <a:r>
              <a:rPr lang="en-US" sz="2263" b="1" dirty="0"/>
              <a:t>δ</a:t>
            </a:r>
            <a:r>
              <a:rPr lang="en-US" sz="2263" b="1" baseline="30000" dirty="0"/>
              <a:t>18</a:t>
            </a:r>
            <a:r>
              <a:rPr lang="en-US" sz="2263" b="1" dirty="0"/>
              <a:t>O</a:t>
            </a:r>
            <a:r>
              <a:rPr lang="en-US" sz="2263" dirty="0"/>
              <a:t> </a:t>
            </a:r>
            <a:r>
              <a:rPr lang="en-GB" sz="2263" b="1" dirty="0">
                <a:ea typeface="Calibri" panose="020F0502020204030204" pitchFamily="34" charset="0"/>
                <a:cs typeface="Times New Roman" panose="02020603050405020304" pitchFamily="18" charset="0"/>
              </a:rPr>
              <a:t>in five </a:t>
            </a:r>
            <a:r>
              <a:rPr lang="en-GB" sz="2263" b="1" dirty="0" err="1">
                <a:ea typeface="Calibri" panose="020F0502020204030204" pitchFamily="34" charset="0"/>
                <a:cs typeface="Times New Roman" panose="02020603050405020304" pitchFamily="18" charset="0"/>
              </a:rPr>
              <a:t>snowpits</a:t>
            </a:r>
            <a:r>
              <a:rPr lang="en-GB" sz="2263" b="1" dirty="0">
                <a:ea typeface="Calibri" panose="020F0502020204030204" pitchFamily="34" charset="0"/>
                <a:cs typeface="Times New Roman" panose="02020603050405020304" pitchFamily="18" charset="0"/>
              </a:rPr>
              <a:t> at WFJ Davos 2017</a:t>
            </a:r>
            <a:br>
              <a:rPr lang="de-CH" sz="2263" b="1" dirty="0">
                <a:ea typeface="Calibri" panose="020F0502020204030204" pitchFamily="34" charset="0"/>
                <a:cs typeface="Arial" panose="020B0604020202020204" pitchFamily="34" charset="0"/>
              </a:rPr>
            </a:br>
            <a:r>
              <a:rPr lang="en-US" sz="2263" dirty="0">
                <a:ea typeface="Calibri" panose="020F0502020204030204" pitchFamily="34" charset="0"/>
                <a:cs typeface="Arial" panose="020B0604020202020204" pitchFamily="34" charset="0"/>
              </a:rPr>
              <a:t>The first three </a:t>
            </a:r>
            <a:r>
              <a:rPr lang="en-US" sz="2263" dirty="0" err="1">
                <a:ea typeface="Calibri" panose="020F0502020204030204" pitchFamily="34" charset="0"/>
                <a:cs typeface="Arial" panose="020B0604020202020204" pitchFamily="34" charset="0"/>
              </a:rPr>
              <a:t>snowpits</a:t>
            </a:r>
            <a:r>
              <a:rPr lang="en-US" sz="2263" dirty="0">
                <a:ea typeface="Calibri" panose="020F0502020204030204" pitchFamily="34" charset="0"/>
                <a:cs typeface="Arial" panose="020B0604020202020204" pitchFamily="34" charset="0"/>
              </a:rPr>
              <a:t>, Jan (black), Feb (red) and Mar (blue), were taken in cold conditions, Apr (green) was partially melted. The snowpack was completely soaked when the last profile was taken in Jun (violet).</a:t>
            </a:r>
            <a:endParaRPr lang="en-GB" sz="2263" dirty="0">
              <a:ea typeface="Calibri" panose="020F0502020204030204" pitchFamily="34" charset="0"/>
              <a:cs typeface="Times New Roman" panose="02020603050405020304" pitchFamily="18" charset="0"/>
            </a:endParaRPr>
          </a:p>
        </p:txBody>
      </p:sp>
      <p:sp>
        <p:nvSpPr>
          <p:cNvPr id="139" name="Textfeld 88">
            <a:extLst>
              <a:ext uri="{FF2B5EF4-FFF2-40B4-BE49-F238E27FC236}">
                <a16:creationId xmlns:a16="http://schemas.microsoft.com/office/drawing/2014/main" id="{8A58D44D-C983-DD2F-CEFF-13A68D2FBB95}"/>
              </a:ext>
            </a:extLst>
          </p:cNvPr>
          <p:cNvSpPr txBox="1"/>
          <p:nvPr/>
        </p:nvSpPr>
        <p:spPr>
          <a:xfrm>
            <a:off x="15577812" y="36317466"/>
            <a:ext cx="13227339" cy="35394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High </a:t>
            </a:r>
            <a:r>
              <a:rPr kumimoji="0" lang="en-US"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variability</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in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rPr>
              <a:t>the</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rPr>
              <a:t>profile</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Cold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rPr>
              <a:t>winter</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rPr>
              <a:t>signal</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was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rPr>
              <a:t>conserved</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(Jan, </a:t>
            </a:r>
            <a:r>
              <a:rPr kumimoji="0" lang="de-CH" sz="3200" b="0" i="0" u="none" strike="noStrike" kern="1200" cap="none" spc="0" normalizeH="0" baseline="0" noProof="0" dirty="0">
                <a:ln>
                  <a:noFill/>
                </a:ln>
                <a:solidFill>
                  <a:srgbClr val="FF0000"/>
                </a:solidFill>
                <a:effectLst/>
                <a:uLnTx/>
                <a:uFillTx/>
                <a:ea typeface="Source Sans Pro" panose="020B0503030403020204" pitchFamily="34" charset="0"/>
                <a:cs typeface="+mn-cs"/>
              </a:rPr>
              <a:t>Feb</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a:t>
            </a:r>
            <a:r>
              <a:rPr kumimoji="0" lang="de-CH" sz="3200" b="0" i="0" u="none" strike="noStrike" kern="1200" cap="none" spc="0" normalizeH="0" baseline="0" noProof="0" dirty="0">
                <a:ln>
                  <a:noFill/>
                </a:ln>
                <a:solidFill>
                  <a:srgbClr val="136DEE"/>
                </a:solidFill>
                <a:effectLst/>
                <a:uLnTx/>
                <a:uFillTx/>
                <a:ea typeface="Source Sans Pro" panose="020B0503030403020204" pitchFamily="34" charset="0"/>
                <a:cs typeface="+mn-cs"/>
              </a:rPr>
              <a:t>March</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Dry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snow</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metamorphism</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plays</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minor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role</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this</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scale</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slight</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 </a:t>
            </a:r>
            <a:r>
              <a:rPr kumimoji="0" lang="de-CH" sz="3200" b="0" i="0" u="none" strike="noStrike" kern="1200" cap="none" spc="0" normalizeH="0" baseline="0" noProof="0" dirty="0" err="1">
                <a:ln>
                  <a:noFill/>
                </a:ln>
                <a:solidFill>
                  <a:prstClr val="black"/>
                </a:solidFill>
                <a:effectLst/>
                <a:uLnTx/>
                <a:uFillTx/>
                <a:ea typeface="Source Sans Pro" panose="020B0503030403020204" pitchFamily="34" charset="0"/>
                <a:cs typeface="+mn-cs"/>
                <a:sym typeface="Wingdings" panose="05000000000000000000" pitchFamily="2" charset="2"/>
              </a:rPr>
              <a:t>smoothing</a:t>
            </a:r>
            <a:r>
              <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sym typeface="Wingdings" panose="05000000000000000000" pitchFamily="2" charset="2"/>
              </a:rPr>
              <a:t>).</a:t>
            </a:r>
            <a:endPar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B050"/>
                </a:solidFill>
                <a:effectLst/>
                <a:uLnTx/>
                <a:uFillTx/>
                <a:ea typeface="Source Sans Pro" panose="020B0503030403020204" pitchFamily="34" charset="0"/>
                <a:cs typeface="+mn-cs"/>
              </a:rPr>
              <a:t>April</a:t>
            </a:r>
            <a:r>
              <a:rPr kumimoji="0" lang="en-US"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smoothing of about 4‰ (no water flow - pendular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8064A2"/>
                </a:solidFill>
                <a:effectLst/>
                <a:uLnTx/>
                <a:uFillTx/>
                <a:ea typeface="Source Sans Pro" panose="020B0503030403020204" pitchFamily="34" charset="0"/>
                <a:cs typeface="+mn-cs"/>
              </a:rPr>
              <a:t>June</a:t>
            </a:r>
            <a:r>
              <a:rPr kumimoji="0" lang="en-US"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 profile was shifted by up to 9‰ towards less negative values.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Source Sans Pro" panose="020B0503030403020204" pitchFamily="34" charset="0"/>
                <a:cs typeface="+mn-cs"/>
              </a:rPr>
              <a:t>However, the general signal of the profile is maintained.</a:t>
            </a:r>
            <a:endParaRPr kumimoji="0" lang="de-CH" sz="3200" b="0" i="0" u="none" strike="noStrike" kern="1200" cap="none" spc="0" normalizeH="0" baseline="0" noProof="0" dirty="0">
              <a:ln>
                <a:noFill/>
              </a:ln>
              <a:solidFill>
                <a:prstClr val="black"/>
              </a:solidFill>
              <a:effectLst/>
              <a:uLnTx/>
              <a:uFillTx/>
              <a:ea typeface="Source Sans Pro" panose="020B0503030403020204" pitchFamily="34" charset="0"/>
              <a:cs typeface="+mn-cs"/>
            </a:endParaRPr>
          </a:p>
        </p:txBody>
      </p:sp>
      <p:pic>
        <p:nvPicPr>
          <p:cNvPr id="142" name="Picture 141" descr="A picture containing text, snow, outdoor, mountain&#10;&#10;Description automatically generated">
            <a:extLst>
              <a:ext uri="{FF2B5EF4-FFF2-40B4-BE49-F238E27FC236}">
                <a16:creationId xmlns:a16="http://schemas.microsoft.com/office/drawing/2014/main" id="{79170A9D-A951-2C2E-2543-ABB3C56A9C47}"/>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238392" y="35147979"/>
            <a:ext cx="5143074" cy="2893210"/>
          </a:xfrm>
          <a:prstGeom prst="rect">
            <a:avLst/>
          </a:prstGeom>
          <a:ln w="12700" cap="sq">
            <a:solidFill>
              <a:srgbClr val="000000"/>
            </a:solidFill>
            <a:miter lim="800000"/>
          </a:ln>
          <a:effectLst>
            <a:outerShdw blurRad="57150" dist="50800" dir="2700000" algn="tl" rotWithShape="0">
              <a:schemeClr val="bg1">
                <a:alpha val="0"/>
              </a:schemeClr>
            </a:outerShdw>
          </a:effectLst>
        </p:spPr>
      </p:pic>
      <p:sp>
        <p:nvSpPr>
          <p:cNvPr id="60" name="CustomShape 10">
            <a:extLst>
              <a:ext uri="{FF2B5EF4-FFF2-40B4-BE49-F238E27FC236}">
                <a16:creationId xmlns:a16="http://schemas.microsoft.com/office/drawing/2014/main" id="{787FE740-7444-FD34-E50B-12CB6AB9F43C}"/>
              </a:ext>
            </a:extLst>
          </p:cNvPr>
          <p:cNvSpPr/>
          <p:nvPr/>
        </p:nvSpPr>
        <p:spPr>
          <a:xfrm>
            <a:off x="15163281" y="12009982"/>
            <a:ext cx="4974313" cy="3545453"/>
          </a:xfrm>
          <a:prstGeom prst="rect">
            <a:avLst/>
          </a:prstGeom>
          <a:noFill/>
          <a:ln>
            <a:noFill/>
          </a:ln>
        </p:spPr>
        <p:style>
          <a:lnRef idx="0">
            <a:scrgbClr r="0" g="0" b="0"/>
          </a:lnRef>
          <a:fillRef idx="0">
            <a:scrgbClr r="0" g="0" b="0"/>
          </a:fillRef>
          <a:effectRef idx="0">
            <a:scrgbClr r="0" g="0" b="0"/>
          </a:effectRef>
          <a:fontRef idx="minor"/>
        </p:style>
        <p:txBody>
          <a:bodyPr lIns="509156" tIns="0" rIns="509156" bIns="509156" anchor="b">
            <a:noAutofit/>
          </a:bodyPr>
          <a:lstStyle/>
          <a:p>
            <a:pPr algn="just"/>
            <a:r>
              <a:rPr lang="en-US" sz="2263" b="1" spc="-3" dirty="0">
                <a:ea typeface="+mj-ea"/>
              </a:rPr>
              <a:t>Fig. 3 </a:t>
            </a:r>
            <a:r>
              <a:rPr lang="en-US" sz="2263" spc="-3" dirty="0">
                <a:ea typeface="+mj-ea"/>
              </a:rPr>
              <a:t> </a:t>
            </a:r>
          </a:p>
          <a:p>
            <a:pPr algn="just"/>
            <a:r>
              <a:rPr lang="en-US" sz="2263" b="1" spc="-3" dirty="0">
                <a:ea typeface="+mj-ea"/>
              </a:rPr>
              <a:t>Panel a: </a:t>
            </a:r>
            <a:r>
              <a:rPr lang="en-US" sz="2263" spc="-3" dirty="0">
                <a:ea typeface="+mj-ea"/>
              </a:rPr>
              <a:t>snow surface isotopic composition on the Weissfluhjoch (solid lines for the WS site and dashed lines for the WE site). </a:t>
            </a:r>
          </a:p>
          <a:p>
            <a:pPr algn="just"/>
            <a:r>
              <a:rPr lang="en-US" sz="2263" b="1" spc="-3" dirty="0">
                <a:ea typeface="+mj-ea"/>
              </a:rPr>
              <a:t>Panels b to d: </a:t>
            </a:r>
            <a:r>
              <a:rPr lang="en-US" sz="2263" spc="-3" dirty="0">
                <a:ea typeface="+mj-ea"/>
              </a:rPr>
              <a:t>Overview of the meteorological conditions. </a:t>
            </a:r>
          </a:p>
          <a:p>
            <a:pPr algn="just"/>
            <a:r>
              <a:rPr lang="en-US" sz="2263" b="1" spc="-3" dirty="0">
                <a:ea typeface="+mj-ea"/>
              </a:rPr>
              <a:t>Panels e and f: </a:t>
            </a:r>
            <a:r>
              <a:rPr lang="en-US" sz="2263" spc="-3" dirty="0">
                <a:ea typeface="+mj-ea"/>
              </a:rPr>
              <a:t>model results. </a:t>
            </a:r>
            <a:endParaRPr lang="en-US" sz="1980" spc="-3" dirty="0">
              <a:ea typeface="+mj-ea"/>
            </a:endParaRPr>
          </a:p>
        </p:txBody>
      </p:sp>
      <p:sp>
        <p:nvSpPr>
          <p:cNvPr id="61" name="CustomShape 10">
            <a:extLst>
              <a:ext uri="{FF2B5EF4-FFF2-40B4-BE49-F238E27FC236}">
                <a16:creationId xmlns:a16="http://schemas.microsoft.com/office/drawing/2014/main" id="{57C7FC66-B9F0-4BEB-3B14-6AE12A3B787F}"/>
              </a:ext>
            </a:extLst>
          </p:cNvPr>
          <p:cNvSpPr/>
          <p:nvPr/>
        </p:nvSpPr>
        <p:spPr>
          <a:xfrm>
            <a:off x="15127874" y="28269177"/>
            <a:ext cx="14361526" cy="3633197"/>
          </a:xfrm>
          <a:prstGeom prst="rect">
            <a:avLst/>
          </a:prstGeom>
          <a:noFill/>
          <a:ln>
            <a:noFill/>
          </a:ln>
        </p:spPr>
        <p:style>
          <a:lnRef idx="0">
            <a:scrgbClr r="0" g="0" b="0"/>
          </a:lnRef>
          <a:fillRef idx="0">
            <a:scrgbClr r="0" g="0" b="0"/>
          </a:fillRef>
          <a:effectRef idx="0">
            <a:scrgbClr r="0" g="0" b="0"/>
          </a:effectRef>
          <a:fontRef idx="minor"/>
        </p:style>
        <p:txBody>
          <a:bodyPr lIns="509156" tIns="0" rIns="509156" bIns="509156" anchor="t">
            <a:noAutofit/>
          </a:bodyPr>
          <a:lstStyle/>
          <a:p>
            <a:pPr algn="just"/>
            <a:r>
              <a:rPr lang="en-US" sz="3200" spc="-3" dirty="0">
                <a:solidFill>
                  <a:srgbClr val="000000"/>
                </a:solidFill>
              </a:rPr>
              <a:t>The snowpack isotopic signal is strongly influenced by snow redistribution. The impact becomes evident in the difference in snow height between the two close-by sites (167 cm on WE and 251 cm on WS). In addition, wind enhances vapor exchange and snow compaction, making the distinction between individual effects difficult.</a:t>
            </a:r>
          </a:p>
          <a:p>
            <a:pPr algn="just"/>
            <a:endParaRPr lang="en-US" sz="3200" spc="-3" dirty="0">
              <a:solidFill>
                <a:srgbClr val="000000"/>
              </a:solidFill>
            </a:endParaRPr>
          </a:p>
          <a:p>
            <a:pPr>
              <a:lnSpc>
                <a:spcPct val="100000"/>
              </a:lnSpc>
            </a:pPr>
            <a:endParaRPr lang="en-US" sz="3200" b="1" spc="-3" dirty="0">
              <a:solidFill>
                <a:srgbClr val="000000"/>
              </a:solidFill>
            </a:endParaRPr>
          </a:p>
          <a:p>
            <a:pPr>
              <a:lnSpc>
                <a:spcPct val="100000"/>
              </a:lnSpc>
            </a:pPr>
            <a:endParaRPr lang="en-US" sz="3200" b="1" spc="-3" dirty="0">
              <a:solidFill>
                <a:srgbClr val="000000"/>
              </a:solidFill>
            </a:endParaRPr>
          </a:p>
          <a:p>
            <a:pPr>
              <a:lnSpc>
                <a:spcPct val="100000"/>
              </a:lnSpc>
            </a:pPr>
            <a:endParaRPr lang="en-US" sz="3200" spc="-3" dirty="0">
              <a:solidFill>
                <a:srgbClr val="000000"/>
              </a:solidFill>
            </a:endParaRPr>
          </a:p>
        </p:txBody>
      </p:sp>
      <p:pic>
        <p:nvPicPr>
          <p:cNvPr id="16" name="Picture 15">
            <a:extLst>
              <a:ext uri="{FF2B5EF4-FFF2-40B4-BE49-F238E27FC236}">
                <a16:creationId xmlns:a16="http://schemas.microsoft.com/office/drawing/2014/main" id="{9D527563-4397-43F4-87EC-9F75E6D0FC91}"/>
              </a:ext>
            </a:extLst>
          </p:cNvPr>
          <p:cNvPicPr>
            <a:picLocks noChangeAspect="1"/>
          </p:cNvPicPr>
          <p:nvPr/>
        </p:nvPicPr>
        <p:blipFill rotWithShape="1">
          <a:blip r:embed="rId12">
            <a:extLst>
              <a:ext uri="{28A0092B-C50C-407E-A947-70E740481C1C}">
                <a14:useLocalDpi xmlns:a14="http://schemas.microsoft.com/office/drawing/2010/main" val="0"/>
              </a:ext>
            </a:extLst>
          </a:blip>
          <a:srcRect l="253"/>
          <a:stretch/>
        </p:blipFill>
        <p:spPr>
          <a:xfrm>
            <a:off x="1470394" y="16650428"/>
            <a:ext cx="13148581" cy="9315057"/>
          </a:xfrm>
          <a:prstGeom prst="rect">
            <a:avLst/>
          </a:prstGeom>
        </p:spPr>
      </p:pic>
      <p:grpSp>
        <p:nvGrpSpPr>
          <p:cNvPr id="68" name="Gruppieren 67">
            <a:extLst>
              <a:ext uri="{FF2B5EF4-FFF2-40B4-BE49-F238E27FC236}">
                <a16:creationId xmlns:a16="http://schemas.microsoft.com/office/drawing/2014/main" id="{DA928918-28B5-346F-67B0-6A8F55CA8301}"/>
              </a:ext>
            </a:extLst>
          </p:cNvPr>
          <p:cNvGrpSpPr/>
          <p:nvPr/>
        </p:nvGrpSpPr>
        <p:grpSpPr>
          <a:xfrm>
            <a:off x="8196088" y="30707949"/>
            <a:ext cx="838433" cy="7474361"/>
            <a:chOff x="1" y="842001"/>
            <a:chExt cx="672004" cy="960006"/>
          </a:xfrm>
          <a:solidFill>
            <a:srgbClr val="3E6CB2"/>
          </a:solidFill>
        </p:grpSpPr>
        <p:sp>
          <p:nvSpPr>
            <p:cNvPr id="70" name="Eingekerbter Richtungspfeil 87">
              <a:extLst>
                <a:ext uri="{FF2B5EF4-FFF2-40B4-BE49-F238E27FC236}">
                  <a16:creationId xmlns:a16="http://schemas.microsoft.com/office/drawing/2014/main" id="{1B71A18D-11C2-CC47-8DF3-8EC0FE48159F}"/>
                </a:ext>
              </a:extLst>
            </p:cNvPr>
            <p:cNvSpPr/>
            <p:nvPr/>
          </p:nvSpPr>
          <p:spPr>
            <a:xfrm rot="5400000">
              <a:off x="-144000" y="986002"/>
              <a:ext cx="960006" cy="672004"/>
            </a:xfrm>
            <a:prstGeom prst="chevron">
              <a:avLst/>
            </a:prstGeom>
            <a:grpFill/>
            <a:ln w="25400" cap="flat" cmpd="sng" algn="ctr">
              <a:solidFill>
                <a:srgbClr val="1F497D"/>
              </a:solidFill>
              <a:prstDash val="solid"/>
            </a:ln>
            <a:effectLst/>
          </p:spPr>
        </p:sp>
        <p:sp>
          <p:nvSpPr>
            <p:cNvPr id="71" name="Eingekerbter Richtungspfeil 4">
              <a:extLst>
                <a:ext uri="{FF2B5EF4-FFF2-40B4-BE49-F238E27FC236}">
                  <a16:creationId xmlns:a16="http://schemas.microsoft.com/office/drawing/2014/main" id="{EE710747-B485-5069-82EB-81436DC58DFA}"/>
                </a:ext>
              </a:extLst>
            </p:cNvPr>
            <p:cNvSpPr/>
            <p:nvPr/>
          </p:nvSpPr>
          <p:spPr>
            <a:xfrm>
              <a:off x="1" y="1178003"/>
              <a:ext cx="672004" cy="288002"/>
            </a:xfrm>
            <a:prstGeom prst="rect">
              <a:avLst/>
            </a:prstGeom>
            <a:grpFill/>
            <a:ln>
              <a:noFill/>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a:ln>
                    <a:noFill/>
                  </a:ln>
                  <a:solidFill>
                    <a:prstClr val="white"/>
                  </a:solidFill>
                  <a:effectLst/>
                  <a:uLnTx/>
                  <a:uFillTx/>
                  <a:ea typeface="+mn-ea"/>
                  <a:cs typeface="+mn-cs"/>
                </a:rPr>
                <a:t>δ</a:t>
              </a:r>
              <a:r>
                <a:rPr kumimoji="0" lang="en-US" sz="2400" b="0" i="0" u="none" strike="noStrike" kern="0" cap="none" spc="0" normalizeH="0" baseline="30000" noProof="0">
                  <a:ln>
                    <a:noFill/>
                  </a:ln>
                  <a:solidFill>
                    <a:prstClr val="white"/>
                  </a:solidFill>
                  <a:effectLst/>
                  <a:uLnTx/>
                  <a:uFillTx/>
                  <a:ea typeface="+mn-ea"/>
                  <a:cs typeface="+mn-cs"/>
                </a:rPr>
                <a:t>18</a:t>
              </a:r>
              <a:r>
                <a:rPr kumimoji="0" lang="en-US" sz="2400" b="0" i="0" u="none" strike="noStrike" kern="0" cap="none" spc="0" normalizeH="0" baseline="0" noProof="0">
                  <a:ln>
                    <a:noFill/>
                  </a:ln>
                  <a:solidFill>
                    <a:prstClr val="white"/>
                  </a:solidFill>
                  <a:effectLst/>
                  <a:uLnTx/>
                  <a:uFillTx/>
                  <a:ea typeface="+mn-ea"/>
                  <a:cs typeface="+mn-cs"/>
                </a:rPr>
                <a:t>O </a:t>
              </a:r>
              <a:r>
                <a:rPr kumimoji="0" lang="de-CH" sz="2400" b="1" i="0" u="none" strike="noStrike" kern="0" cap="none" spc="0" normalizeH="0" baseline="0" noProof="0">
                  <a:ln>
                    <a:noFill/>
                  </a:ln>
                  <a:solidFill>
                    <a:prstClr val="white"/>
                  </a:solidFill>
                  <a:effectLst/>
                  <a:uLnTx/>
                  <a:uFillTx/>
                  <a:ea typeface="+mn-ea"/>
                  <a:cs typeface="+mn-cs"/>
                </a:rPr>
                <a:t>Air</a:t>
              </a:r>
              <a:endParaRPr kumimoji="0" lang="de-CH" sz="2000" b="1" i="0" u="none" strike="noStrike" kern="0" cap="none" spc="0" normalizeH="0" baseline="0" noProof="0">
                <a:ln>
                  <a:noFill/>
                </a:ln>
                <a:solidFill>
                  <a:prstClr val="white"/>
                </a:solidFill>
                <a:effectLst/>
                <a:uLnTx/>
                <a:uFillTx/>
                <a:ea typeface="+mn-ea"/>
                <a:cs typeface="+mn-cs"/>
              </a:endParaRPr>
            </a:p>
          </p:txBody>
        </p:sp>
      </p:grpSp>
      <p:grpSp>
        <p:nvGrpSpPr>
          <p:cNvPr id="72" name="Gruppieren 71">
            <a:extLst>
              <a:ext uri="{FF2B5EF4-FFF2-40B4-BE49-F238E27FC236}">
                <a16:creationId xmlns:a16="http://schemas.microsoft.com/office/drawing/2014/main" id="{6F0C7093-9E08-4735-71A3-660696C779E2}"/>
              </a:ext>
            </a:extLst>
          </p:cNvPr>
          <p:cNvGrpSpPr/>
          <p:nvPr/>
        </p:nvGrpSpPr>
        <p:grpSpPr>
          <a:xfrm>
            <a:off x="9052131" y="30690531"/>
            <a:ext cx="5515594" cy="1367944"/>
            <a:chOff x="678728" y="840844"/>
            <a:chExt cx="5068395" cy="1100948"/>
          </a:xfrm>
        </p:grpSpPr>
        <p:sp>
          <p:nvSpPr>
            <p:cNvPr id="73" name="Auf der gleichen Seite des Rechtecks liegende Ecken abrunden 85">
              <a:extLst>
                <a:ext uri="{FF2B5EF4-FFF2-40B4-BE49-F238E27FC236}">
                  <a16:creationId xmlns:a16="http://schemas.microsoft.com/office/drawing/2014/main" id="{A67F7A23-055C-23B0-0AD4-92BD341370A3}"/>
                </a:ext>
              </a:extLst>
            </p:cNvPr>
            <p:cNvSpPr/>
            <p:nvPr/>
          </p:nvSpPr>
          <p:spPr>
            <a:xfrm rot="5400000">
              <a:off x="2662452" y="-1142880"/>
              <a:ext cx="1100948" cy="5068395"/>
            </a:xfrm>
            <a:prstGeom prst="round2SameRect">
              <a:avLst/>
            </a:prstGeom>
            <a:noFill/>
            <a:ln w="25400" cap="flat" cmpd="sng" algn="ctr">
              <a:solidFill>
                <a:srgbClr val="1F497D"/>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CH" sz="1800" b="0" i="0" u="none" strike="noStrike" kern="0" cap="none" spc="0" normalizeH="0" baseline="0" noProof="0">
                <a:ln>
                  <a:noFill/>
                </a:ln>
                <a:solidFill>
                  <a:prstClr val="black">
                    <a:hueOff val="0"/>
                    <a:satOff val="0"/>
                    <a:lumOff val="0"/>
                    <a:alphaOff val="0"/>
                  </a:prstClr>
                </a:solidFill>
                <a:effectLst/>
                <a:uLnTx/>
                <a:uFillTx/>
                <a:ea typeface="+mn-ea"/>
                <a:cs typeface="+mn-cs"/>
              </a:endParaRPr>
            </a:p>
          </p:txBody>
        </p:sp>
        <p:sp>
          <p:nvSpPr>
            <p:cNvPr id="74" name="Auf der gleichen Seite des Rechtecks liegende Ecken abrunden 6">
              <a:extLst>
                <a:ext uri="{FF2B5EF4-FFF2-40B4-BE49-F238E27FC236}">
                  <a16:creationId xmlns:a16="http://schemas.microsoft.com/office/drawing/2014/main" id="{5082FF53-AA28-8C6E-6942-EF99B5DD877F}"/>
                </a:ext>
              </a:extLst>
            </p:cNvPr>
            <p:cNvSpPr/>
            <p:nvPr/>
          </p:nvSpPr>
          <p:spPr>
            <a:xfrm>
              <a:off x="898420" y="958163"/>
              <a:ext cx="4828637" cy="890006"/>
            </a:xfrm>
            <a:prstGeom prst="rect">
              <a:avLst/>
            </a:prstGeom>
            <a:noFill/>
            <a:ln>
              <a:noFill/>
            </a:ln>
            <a:effectLst/>
          </p:spPr>
          <p:txBody>
            <a:bodyPr spcFirstLastPara="0" vert="horz" wrap="square" lIns="78232" tIns="6985" rIns="6985" bIns="6985" numCol="1" spcCol="1270" anchor="ctr" anchorCtr="0">
              <a:noAutofit/>
            </a:bodyPr>
            <a:lstStyle/>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de-CH" sz="1800" b="0" i="0" u="none" strike="noStrike" kern="0" cap="none" spc="0" normalizeH="0" baseline="0" noProof="0" dirty="0">
                  <a:ln>
                    <a:noFill/>
                  </a:ln>
                  <a:solidFill>
                    <a:prstClr val="black">
                      <a:hueOff val="0"/>
                      <a:satOff val="0"/>
                      <a:lumOff val="0"/>
                      <a:alphaOff val="0"/>
                    </a:prstClr>
                  </a:solidFill>
                  <a:effectLst/>
                  <a:uLnTx/>
                  <a:uFillTx/>
                </a:rPr>
                <a:t> Feb-May 2017 &amp; </a:t>
              </a:r>
              <a:r>
                <a:rPr lang="de-CH" sz="1800" kern="0" dirty="0">
                  <a:solidFill>
                    <a:prstClr val="black">
                      <a:hueOff val="0"/>
                      <a:satOff val="0"/>
                      <a:lumOff val="0"/>
                      <a:alphaOff val="0"/>
                    </a:prstClr>
                  </a:solidFill>
                </a:rPr>
                <a:t>Mar 2022, </a:t>
              </a:r>
              <a:r>
                <a:rPr kumimoji="0" lang="de-CH" sz="1800" b="0" i="0" u="none" strike="noStrike" kern="0" cap="none" spc="0" normalizeH="0" baseline="0" noProof="0" dirty="0">
                  <a:ln>
                    <a:noFill/>
                  </a:ln>
                  <a:solidFill>
                    <a:prstClr val="black">
                      <a:hueOff val="0"/>
                      <a:satOff val="0"/>
                      <a:lumOff val="0"/>
                      <a:alphaOff val="0"/>
                    </a:prstClr>
                  </a:solidFill>
                  <a:effectLst/>
                  <a:uLnTx/>
                  <a:uFillTx/>
                </a:rPr>
                <a:t>incl.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daily</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calibration</a:t>
              </a:r>
              <a:endParaRPr kumimoji="0" lang="de-CH" sz="1800" b="0" i="0" u="none" strike="noStrike" kern="0" cap="none" spc="0" normalizeH="0" baseline="0" noProof="0" dirty="0">
                <a:ln>
                  <a:noFill/>
                </a:ln>
                <a:solidFill>
                  <a:prstClr val="black">
                    <a:hueOff val="0"/>
                    <a:satOff val="0"/>
                    <a:lumOff val="0"/>
                    <a:alphaOff val="0"/>
                  </a:prstClr>
                </a:solidFill>
                <a:effectLst/>
                <a:uLnTx/>
                <a:uFillTx/>
              </a:endParaRPr>
            </a:p>
            <a:p>
              <a:pPr marL="57150" marR="0" lvl="1" indent="-57150" defTabSz="466725" eaLnBrk="1" fontAlgn="auto" latinLnBrk="0" hangingPunct="1">
                <a:lnSpc>
                  <a:spcPct val="90000"/>
                </a:lnSpc>
                <a:spcBef>
                  <a:spcPct val="0"/>
                </a:spcBef>
                <a:spcAft>
                  <a:spcPct val="15000"/>
                </a:spcAft>
                <a:buClrTx/>
                <a:buSzTx/>
                <a:buFontTx/>
                <a:buChar char="••"/>
                <a:tabLst/>
                <a:defRPr/>
              </a:pPr>
              <a:r>
                <a:rPr lang="de-CH" sz="1800" kern="0" dirty="0">
                  <a:solidFill>
                    <a:prstClr val="black">
                      <a:hueOff val="0"/>
                      <a:satOff val="0"/>
                      <a:lumOff val="0"/>
                      <a:alphaOff val="0"/>
                    </a:prstClr>
                  </a:solidFill>
                </a:rPr>
                <a:t> 2017 </a:t>
              </a:r>
              <a:r>
                <a:rPr lang="de-CH" sz="1800" kern="0" dirty="0" err="1">
                  <a:solidFill>
                    <a:prstClr val="black">
                      <a:hueOff val="0"/>
                      <a:satOff val="0"/>
                      <a:lumOff val="0"/>
                      <a:alphaOff val="0"/>
                    </a:prstClr>
                  </a:solidFill>
                </a:rPr>
                <a:t>to</a:t>
              </a:r>
              <a:r>
                <a:rPr lang="de-CH" sz="1800" kern="0" dirty="0">
                  <a:solidFill>
                    <a:prstClr val="black">
                      <a:hueOff val="0"/>
                      <a:satOff val="0"/>
                      <a:lumOff val="0"/>
                      <a:alphaOff val="0"/>
                    </a:prstClr>
                  </a:solidFill>
                </a:rPr>
                <a:t> 2020, </a:t>
              </a:r>
              <a:r>
                <a:rPr lang="de-CH" sz="1800" kern="0" dirty="0" err="1">
                  <a:solidFill>
                    <a:prstClr val="black">
                      <a:hueOff val="0"/>
                      <a:satOff val="0"/>
                      <a:lumOff val="0"/>
                      <a:alphaOff val="0"/>
                    </a:prstClr>
                  </a:solidFill>
                </a:rPr>
                <a:t>without</a:t>
              </a:r>
              <a:r>
                <a:rPr lang="de-CH" sz="1800" kern="0" dirty="0">
                  <a:solidFill>
                    <a:prstClr val="black">
                      <a:hueOff val="0"/>
                      <a:satOff val="0"/>
                      <a:lumOff val="0"/>
                      <a:alphaOff val="0"/>
                    </a:prstClr>
                  </a:solidFill>
                </a:rPr>
                <a:t> </a:t>
              </a:r>
              <a:r>
                <a:rPr lang="de-CH" sz="1800" kern="0" dirty="0" err="1">
                  <a:solidFill>
                    <a:prstClr val="black">
                      <a:hueOff val="0"/>
                      <a:satOff val="0"/>
                      <a:lumOff val="0"/>
                      <a:alphaOff val="0"/>
                    </a:prstClr>
                  </a:solidFill>
                </a:rPr>
                <a:t>calibration</a:t>
              </a:r>
              <a:endParaRPr lang="de-CH" sz="1800" kern="0" dirty="0">
                <a:solidFill>
                  <a:prstClr val="black">
                    <a:hueOff val="0"/>
                    <a:satOff val="0"/>
                    <a:lumOff val="0"/>
                    <a:alphaOff val="0"/>
                  </a:prstClr>
                </a:solidFill>
              </a:endParaRPr>
            </a:p>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de-CH" sz="1800" b="0" i="0" u="none" strike="noStrike" kern="0" cap="none" spc="0" normalizeH="0" baseline="0" noProof="0" dirty="0">
                  <a:ln>
                    <a:noFill/>
                  </a:ln>
                  <a:solidFill>
                    <a:prstClr val="black">
                      <a:hueOff val="0"/>
                      <a:satOff val="0"/>
                      <a:lumOff val="0"/>
                      <a:alphaOff val="0"/>
                    </a:prstClr>
                  </a:solidFill>
                  <a:effectLst/>
                  <a:uLnTx/>
                  <a:uFillTx/>
                </a:rPr>
                <a:t> Picarro Analyzer (WS-CRDS, L2130-I) </a:t>
              </a:r>
            </a:p>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Inlet</a:t>
              </a:r>
              <a:r>
                <a:rPr kumimoji="0" lang="de-CH" sz="1800" b="0" i="0" u="none" strike="noStrike" kern="0" cap="none" spc="0" normalizeH="0" baseline="0" noProof="0" dirty="0">
                  <a:ln>
                    <a:noFill/>
                  </a:ln>
                  <a:solidFill>
                    <a:prstClr val="black">
                      <a:hueOff val="0"/>
                      <a:satOff val="0"/>
                      <a:lumOff val="0"/>
                      <a:alphaOff val="0"/>
                    </a:prstClr>
                  </a:solidFill>
                  <a:effectLst/>
                  <a:uLnTx/>
                  <a:uFillTx/>
                </a:rPr>
                <a:t>: 4 m </a:t>
              </a:r>
              <a:r>
                <a:rPr kumimoji="0" lang="en-US" sz="1800" b="0" i="0" u="none" strike="noStrike" kern="0" cap="none" spc="0" normalizeH="0" baseline="0" noProof="0" dirty="0">
                  <a:ln>
                    <a:noFill/>
                  </a:ln>
                  <a:solidFill>
                    <a:prstClr val="black">
                      <a:hueOff val="0"/>
                      <a:satOff val="0"/>
                      <a:lumOff val="0"/>
                      <a:alphaOff val="0"/>
                    </a:prstClr>
                  </a:solidFill>
                  <a:effectLst/>
                  <a:uLnTx/>
                  <a:uFillTx/>
                </a:rPr>
                <a:t>above</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ground</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heated</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tube</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to</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r>
                <a:rPr kumimoji="0" lang="de-CH" sz="1800" b="0" i="0" u="none" strike="noStrike" kern="0" cap="none" spc="0" normalizeH="0" baseline="0" noProof="0" dirty="0" err="1">
                  <a:ln>
                    <a:noFill/>
                  </a:ln>
                  <a:solidFill>
                    <a:prstClr val="black">
                      <a:hueOff val="0"/>
                      <a:satOff val="0"/>
                      <a:lumOff val="0"/>
                      <a:alphaOff val="0"/>
                    </a:prstClr>
                  </a:solidFill>
                  <a:effectLst/>
                  <a:uLnTx/>
                  <a:uFillTx/>
                </a:rPr>
                <a:t>analyzer</a:t>
              </a:r>
              <a:r>
                <a:rPr kumimoji="0" lang="de-CH" sz="1800" b="0" i="0" u="none" strike="noStrike" kern="0" cap="none" spc="0" normalizeH="0" baseline="0" noProof="0" dirty="0">
                  <a:ln>
                    <a:noFill/>
                  </a:ln>
                  <a:solidFill>
                    <a:prstClr val="black">
                      <a:hueOff val="0"/>
                      <a:satOff val="0"/>
                      <a:lumOff val="0"/>
                      <a:alphaOff val="0"/>
                    </a:prstClr>
                  </a:solidFill>
                  <a:effectLst/>
                  <a:uLnTx/>
                  <a:uFillTx/>
                </a:rPr>
                <a:t> </a:t>
              </a:r>
            </a:p>
          </p:txBody>
        </p:sp>
      </p:grpSp>
      <p:grpSp>
        <p:nvGrpSpPr>
          <p:cNvPr id="84" name="Gruppieren 83">
            <a:extLst>
              <a:ext uri="{FF2B5EF4-FFF2-40B4-BE49-F238E27FC236}">
                <a16:creationId xmlns:a16="http://schemas.microsoft.com/office/drawing/2014/main" id="{7B269BDB-84A7-4DE5-5304-FF18EFF7E6DC}"/>
              </a:ext>
            </a:extLst>
          </p:cNvPr>
          <p:cNvGrpSpPr/>
          <p:nvPr/>
        </p:nvGrpSpPr>
        <p:grpSpPr>
          <a:xfrm>
            <a:off x="1470061" y="30768149"/>
            <a:ext cx="838433" cy="7335331"/>
            <a:chOff x="1" y="1666789"/>
            <a:chExt cx="672004" cy="960006"/>
          </a:xfrm>
          <a:solidFill>
            <a:srgbClr val="3E6CB2"/>
          </a:solidFill>
        </p:grpSpPr>
        <p:sp>
          <p:nvSpPr>
            <p:cNvPr id="85" name="Eingekerbter Richtungspfeil 97">
              <a:extLst>
                <a:ext uri="{FF2B5EF4-FFF2-40B4-BE49-F238E27FC236}">
                  <a16:creationId xmlns:a16="http://schemas.microsoft.com/office/drawing/2014/main" id="{A7AC9A72-450F-7BE2-F0E7-35A27D739D33}"/>
                </a:ext>
              </a:extLst>
            </p:cNvPr>
            <p:cNvSpPr/>
            <p:nvPr/>
          </p:nvSpPr>
          <p:spPr>
            <a:xfrm rot="5400000">
              <a:off x="-144000" y="1810790"/>
              <a:ext cx="960006" cy="672004"/>
            </a:xfrm>
            <a:prstGeom prst="chevron">
              <a:avLst/>
            </a:prstGeom>
            <a:grpFill/>
            <a:ln w="25400" cap="flat" cmpd="sng" algn="ctr">
              <a:solidFill>
                <a:srgbClr val="1F497D"/>
              </a:solidFill>
              <a:prstDash val="solid"/>
            </a:ln>
            <a:effectLst/>
          </p:spPr>
        </p:sp>
        <p:sp>
          <p:nvSpPr>
            <p:cNvPr id="86" name="Eingekerbter Richtungspfeil 4">
              <a:extLst>
                <a:ext uri="{FF2B5EF4-FFF2-40B4-BE49-F238E27FC236}">
                  <a16:creationId xmlns:a16="http://schemas.microsoft.com/office/drawing/2014/main" id="{A812B4AB-BAD5-7CF5-0B1A-C99C1F60BAB2}"/>
                </a:ext>
              </a:extLst>
            </p:cNvPr>
            <p:cNvSpPr/>
            <p:nvPr/>
          </p:nvSpPr>
          <p:spPr>
            <a:xfrm>
              <a:off x="1" y="2002791"/>
              <a:ext cx="672004" cy="288002"/>
            </a:xfrm>
            <a:prstGeom prst="rect">
              <a:avLst/>
            </a:prstGeom>
            <a:grpFill/>
            <a:ln>
              <a:noFill/>
            </a:ln>
            <a:effectLst/>
          </p:spPr>
          <p:txBody>
            <a:bodyPr spcFirstLastPara="0" vert="horz" wrap="square" lIns="6350" tIns="6350" rIns="6350" bIns="6350" numCol="1" spcCol="1270" anchor="ctr" anchorCtr="0">
              <a:noAutofit/>
            </a:bodyPr>
            <a:lstStyle/>
            <a:p>
              <a:pPr marL="0" marR="0" lvl="0" indent="0" algn="ctr" defTabSz="4445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a:ln>
                    <a:noFill/>
                  </a:ln>
                  <a:solidFill>
                    <a:prstClr val="white"/>
                  </a:solidFill>
                  <a:effectLst/>
                  <a:uLnTx/>
                  <a:uFillTx/>
                  <a:ea typeface="+mn-ea"/>
                  <a:cs typeface="+mn-cs"/>
                </a:rPr>
                <a:t>δ</a:t>
              </a:r>
              <a:r>
                <a:rPr kumimoji="0" lang="en-US" sz="2400" b="0" i="0" u="none" strike="noStrike" kern="0" cap="none" spc="0" normalizeH="0" baseline="30000" noProof="0">
                  <a:ln>
                    <a:noFill/>
                  </a:ln>
                  <a:solidFill>
                    <a:prstClr val="white"/>
                  </a:solidFill>
                  <a:effectLst/>
                  <a:uLnTx/>
                  <a:uFillTx/>
                  <a:ea typeface="+mn-ea"/>
                  <a:cs typeface="+mn-cs"/>
                </a:rPr>
                <a:t>18</a:t>
              </a:r>
              <a:r>
                <a:rPr kumimoji="0" lang="en-US" sz="2400" b="0" i="0" u="none" strike="noStrike" kern="0" cap="none" spc="0" normalizeH="0" baseline="0" noProof="0">
                  <a:ln>
                    <a:noFill/>
                  </a:ln>
                  <a:solidFill>
                    <a:prstClr val="white"/>
                  </a:solidFill>
                  <a:effectLst/>
                  <a:uLnTx/>
                  <a:uFillTx/>
                  <a:ea typeface="+mn-ea"/>
                  <a:cs typeface="+mn-cs"/>
                </a:rPr>
                <a:t>O </a:t>
              </a:r>
              <a:r>
                <a:rPr kumimoji="0" lang="de-CH" sz="2400" b="1" i="0" u="none" strike="noStrike" kern="0" cap="none" spc="0" normalizeH="0" baseline="0" noProof="0">
                  <a:ln>
                    <a:noFill/>
                  </a:ln>
                  <a:solidFill>
                    <a:prstClr val="white"/>
                  </a:solidFill>
                  <a:effectLst/>
                  <a:uLnTx/>
                  <a:uFillTx/>
                  <a:ea typeface="+mn-ea"/>
                  <a:cs typeface="+mn-cs"/>
                </a:rPr>
                <a:t>Snow</a:t>
              </a:r>
            </a:p>
          </p:txBody>
        </p:sp>
      </p:grpSp>
      <p:grpSp>
        <p:nvGrpSpPr>
          <p:cNvPr id="87" name="Gruppieren 86">
            <a:extLst>
              <a:ext uri="{FF2B5EF4-FFF2-40B4-BE49-F238E27FC236}">
                <a16:creationId xmlns:a16="http://schemas.microsoft.com/office/drawing/2014/main" id="{AFCBE122-3100-D989-2E5E-67967D76956F}"/>
              </a:ext>
            </a:extLst>
          </p:cNvPr>
          <p:cNvGrpSpPr/>
          <p:nvPr/>
        </p:nvGrpSpPr>
        <p:grpSpPr>
          <a:xfrm>
            <a:off x="2325262" y="30749266"/>
            <a:ext cx="5492329" cy="1309208"/>
            <a:chOff x="672004" y="1535038"/>
            <a:chExt cx="5068395" cy="872258"/>
          </a:xfrm>
          <a:noFill/>
        </p:grpSpPr>
        <p:sp>
          <p:nvSpPr>
            <p:cNvPr id="88" name="Auf der gleichen Seite des Rechtecks liegende Ecken abrunden 95">
              <a:extLst>
                <a:ext uri="{FF2B5EF4-FFF2-40B4-BE49-F238E27FC236}">
                  <a16:creationId xmlns:a16="http://schemas.microsoft.com/office/drawing/2014/main" id="{F46793A2-09EA-1467-D64E-D470FE9646DC}"/>
                </a:ext>
              </a:extLst>
            </p:cNvPr>
            <p:cNvSpPr/>
            <p:nvPr/>
          </p:nvSpPr>
          <p:spPr>
            <a:xfrm rot="5400000">
              <a:off x="2770073" y="-563031"/>
              <a:ext cx="872258" cy="5068395"/>
            </a:xfrm>
            <a:prstGeom prst="round2SameRect">
              <a:avLst/>
            </a:prstGeom>
            <a:grpFill/>
            <a:ln w="25400" cap="flat" cmpd="sng" algn="ctr">
              <a:solidFill>
                <a:srgbClr val="1F497D"/>
              </a:solidFill>
              <a:prstDash val="solid"/>
            </a:ln>
            <a:effectLst/>
          </p:spPr>
        </p:sp>
        <p:sp>
          <p:nvSpPr>
            <p:cNvPr id="89" name="Auf der gleichen Seite des Rechtecks liegende Ecken abrunden 6">
              <a:extLst>
                <a:ext uri="{FF2B5EF4-FFF2-40B4-BE49-F238E27FC236}">
                  <a16:creationId xmlns:a16="http://schemas.microsoft.com/office/drawing/2014/main" id="{CE50622C-8F82-42C1-6136-4FC9ECFF4D12}"/>
                </a:ext>
              </a:extLst>
            </p:cNvPr>
            <p:cNvSpPr/>
            <p:nvPr/>
          </p:nvSpPr>
          <p:spPr>
            <a:xfrm>
              <a:off x="981005" y="1697244"/>
              <a:ext cx="4728934" cy="563082"/>
            </a:xfrm>
            <a:prstGeom prst="rect">
              <a:avLst/>
            </a:prstGeom>
            <a:grpFill/>
            <a:ln>
              <a:noFill/>
            </a:ln>
            <a:effectLst/>
          </p:spPr>
          <p:txBody>
            <a:bodyPr spcFirstLastPara="0" vert="horz" wrap="square" lIns="78232" tIns="6985" rIns="6985" bIns="6985" numCol="1" spcCol="1270" anchor="ctr" anchorCtr="0">
              <a:noAutofit/>
            </a:bodyPr>
            <a:lstStyle/>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dirty="0">
                  <a:ln>
                    <a:noFill/>
                  </a:ln>
                  <a:solidFill>
                    <a:prstClr val="black">
                      <a:hueOff val="0"/>
                      <a:satOff val="0"/>
                      <a:lumOff val="0"/>
                      <a:alphaOff val="0"/>
                    </a:prstClr>
                  </a:solidFill>
                  <a:effectLst/>
                  <a:uLnTx/>
                  <a:uFillTx/>
                </a:rPr>
                <a:t> 2017 Jan-Jun</a:t>
              </a:r>
              <a:r>
                <a:rPr lang="en-US" sz="1800" kern="0" dirty="0">
                  <a:solidFill>
                    <a:prstClr val="black">
                      <a:hueOff val="0"/>
                      <a:satOff val="0"/>
                      <a:lumOff val="0"/>
                      <a:alphaOff val="0"/>
                    </a:prstClr>
                  </a:solidFill>
                </a:rPr>
                <a:t>: surface profile (w), full profile (m)</a:t>
              </a:r>
            </a:p>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dirty="0">
                  <a:ln>
                    <a:noFill/>
                  </a:ln>
                  <a:solidFill>
                    <a:prstClr val="black">
                      <a:hueOff val="0"/>
                      <a:satOff val="0"/>
                      <a:lumOff val="0"/>
                      <a:alphaOff val="0"/>
                    </a:prstClr>
                  </a:solidFill>
                  <a:effectLst/>
                  <a:uLnTx/>
                  <a:uFillTx/>
                </a:rPr>
                <a:t> 2020 Jan: Surface (d), surface profile (w)</a:t>
              </a:r>
            </a:p>
            <a:p>
              <a:pPr marL="57150" marR="0" lvl="1" indent="-57150" defTabSz="466725" eaLnBrk="1" fontAlgn="auto" latinLnBrk="0" hangingPunct="1">
                <a:lnSpc>
                  <a:spcPct val="90000"/>
                </a:lnSpc>
                <a:spcBef>
                  <a:spcPct val="0"/>
                </a:spcBef>
                <a:spcAft>
                  <a:spcPct val="15000"/>
                </a:spcAft>
                <a:buClrTx/>
                <a:buSzTx/>
                <a:buFontTx/>
                <a:buChar char="••"/>
                <a:tabLst/>
                <a:defRPr/>
              </a:pPr>
              <a:r>
                <a:rPr lang="en-US" sz="1800" kern="0" dirty="0">
                  <a:solidFill>
                    <a:prstClr val="black">
                      <a:hueOff val="0"/>
                      <a:satOff val="0"/>
                      <a:lumOff val="0"/>
                      <a:alphaOff val="0"/>
                    </a:prstClr>
                  </a:solidFill>
                </a:rPr>
                <a:t> 2020 Dec, 2021 Mar: Surface (2x d), surf. profile</a:t>
              </a:r>
            </a:p>
            <a:p>
              <a:pPr marL="57150" marR="0" lvl="1" indent="-57150" defTabSz="466725" eaLnBrk="1" fontAlgn="auto" latinLnBrk="0" hangingPunct="1">
                <a:lnSpc>
                  <a:spcPct val="90000"/>
                </a:lnSpc>
                <a:spcBef>
                  <a:spcPct val="0"/>
                </a:spcBef>
                <a:spcAft>
                  <a:spcPct val="15000"/>
                </a:spcAft>
                <a:buClrTx/>
                <a:buSzTx/>
                <a:buFontTx/>
                <a:buChar char="••"/>
                <a:tabLst/>
                <a:defRPr/>
              </a:pPr>
              <a:r>
                <a:rPr kumimoji="0" lang="en-US" sz="1800" b="0" i="0" u="none" strike="noStrike" kern="0" cap="none" spc="0" normalizeH="0" baseline="0" noProof="0" dirty="0">
                  <a:ln>
                    <a:noFill/>
                  </a:ln>
                  <a:solidFill>
                    <a:prstClr val="black">
                      <a:hueOff val="0"/>
                      <a:satOff val="0"/>
                      <a:lumOff val="0"/>
                      <a:alphaOff val="0"/>
                    </a:prstClr>
                  </a:solidFill>
                  <a:effectLst/>
                  <a:uLnTx/>
                  <a:uFillTx/>
                </a:rPr>
                <a:t> 2022 Mar: </a:t>
              </a:r>
              <a:r>
                <a:rPr lang="en-US" sz="1800" kern="0" dirty="0">
                  <a:solidFill>
                    <a:prstClr val="black">
                      <a:hueOff val="0"/>
                      <a:satOff val="0"/>
                      <a:lumOff val="0"/>
                      <a:alphaOff val="0"/>
                    </a:prstClr>
                  </a:solidFill>
                </a:rPr>
                <a:t>Surface (2x d), surface profile ( 2</a:t>
              </a:r>
              <a:r>
                <a:rPr lang="en-US" sz="1800" kern="0" baseline="30000" dirty="0">
                  <a:solidFill>
                    <a:prstClr val="black">
                      <a:hueOff val="0"/>
                      <a:satOff val="0"/>
                      <a:lumOff val="0"/>
                      <a:alphaOff val="0"/>
                    </a:prstClr>
                  </a:solidFill>
                </a:rPr>
                <a:t>nd</a:t>
              </a:r>
              <a:r>
                <a:rPr lang="en-US" sz="1800" kern="0" dirty="0">
                  <a:solidFill>
                    <a:prstClr val="black">
                      <a:hueOff val="0"/>
                      <a:satOff val="0"/>
                      <a:lumOff val="0"/>
                      <a:alphaOff val="0"/>
                    </a:prstClr>
                  </a:solidFill>
                </a:rPr>
                <a:t> d)</a:t>
              </a:r>
            </a:p>
          </p:txBody>
        </p:sp>
      </p:grpSp>
      <p:pic>
        <p:nvPicPr>
          <p:cNvPr id="93" name="Picture 7">
            <a:extLst>
              <a:ext uri="{FF2B5EF4-FFF2-40B4-BE49-F238E27FC236}">
                <a16:creationId xmlns:a16="http://schemas.microsoft.com/office/drawing/2014/main" id="{ADCC3289-D0B6-6790-8EB2-9273946C8DEF}"/>
              </a:ext>
            </a:extLst>
          </p:cNvPr>
          <p:cNvPicPr>
            <a:picLocks noChangeAspect="1"/>
          </p:cNvPicPr>
          <p:nvPr/>
        </p:nvPicPr>
        <p:blipFill rotWithShape="1">
          <a:blip r:embed="rId13"/>
          <a:srcRect l="1834" t="4427" r="27065" b="25312"/>
          <a:stretch/>
        </p:blipFill>
        <p:spPr>
          <a:xfrm>
            <a:off x="9149695" y="32246150"/>
            <a:ext cx="5396194" cy="2124307"/>
          </a:xfrm>
          <a:prstGeom prst="rect">
            <a:avLst/>
          </a:prstGeom>
        </p:spPr>
      </p:pic>
      <p:pic>
        <p:nvPicPr>
          <p:cNvPr id="95" name="Grafik 94">
            <a:extLst>
              <a:ext uri="{FF2B5EF4-FFF2-40B4-BE49-F238E27FC236}">
                <a16:creationId xmlns:a16="http://schemas.microsoft.com/office/drawing/2014/main" id="{04802991-2EB8-11E3-9492-EC5C559C1987}"/>
              </a:ext>
            </a:extLst>
          </p:cNvPr>
          <p:cNvPicPr>
            <a:picLocks noChangeAspect="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3393" t="8081" r="2140" b="2128"/>
          <a:stretch/>
        </p:blipFill>
        <p:spPr>
          <a:xfrm>
            <a:off x="21532191" y="31411229"/>
            <a:ext cx="7475321" cy="5437841"/>
          </a:xfrm>
          <a:prstGeom prst="rect">
            <a:avLst/>
          </a:prstGeom>
        </p:spPr>
      </p:pic>
      <p:sp>
        <p:nvSpPr>
          <p:cNvPr id="3" name="Ellipse 2">
            <a:extLst>
              <a:ext uri="{FF2B5EF4-FFF2-40B4-BE49-F238E27FC236}">
                <a16:creationId xmlns:a16="http://schemas.microsoft.com/office/drawing/2014/main" id="{49121E83-DEA4-005D-71CE-4D9AFE999E36}"/>
              </a:ext>
            </a:extLst>
          </p:cNvPr>
          <p:cNvSpPr/>
          <p:nvPr/>
        </p:nvSpPr>
        <p:spPr>
          <a:xfrm>
            <a:off x="15657077" y="10867402"/>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A</a:t>
            </a:r>
          </a:p>
        </p:txBody>
      </p:sp>
      <p:sp>
        <p:nvSpPr>
          <p:cNvPr id="97" name="Ellipse 96">
            <a:extLst>
              <a:ext uri="{FF2B5EF4-FFF2-40B4-BE49-F238E27FC236}">
                <a16:creationId xmlns:a16="http://schemas.microsoft.com/office/drawing/2014/main" id="{73F47966-58A4-97E7-38C2-1108BC311283}"/>
              </a:ext>
            </a:extLst>
          </p:cNvPr>
          <p:cNvSpPr/>
          <p:nvPr/>
        </p:nvSpPr>
        <p:spPr>
          <a:xfrm>
            <a:off x="5618253" y="23523562"/>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a:t>A</a:t>
            </a:r>
          </a:p>
        </p:txBody>
      </p:sp>
      <p:sp>
        <p:nvSpPr>
          <p:cNvPr id="98" name="Ellipse 97">
            <a:extLst>
              <a:ext uri="{FF2B5EF4-FFF2-40B4-BE49-F238E27FC236}">
                <a16:creationId xmlns:a16="http://schemas.microsoft.com/office/drawing/2014/main" id="{66D615EC-35DC-6D3A-ED11-FB23A4C2D361}"/>
              </a:ext>
            </a:extLst>
          </p:cNvPr>
          <p:cNvSpPr/>
          <p:nvPr/>
        </p:nvSpPr>
        <p:spPr>
          <a:xfrm>
            <a:off x="4540817" y="24962023"/>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C</a:t>
            </a:r>
          </a:p>
        </p:txBody>
      </p:sp>
      <p:sp>
        <p:nvSpPr>
          <p:cNvPr id="99" name="Ellipse 98">
            <a:extLst>
              <a:ext uri="{FF2B5EF4-FFF2-40B4-BE49-F238E27FC236}">
                <a16:creationId xmlns:a16="http://schemas.microsoft.com/office/drawing/2014/main" id="{4C9F7889-8D11-7EBF-67FC-8ADD60908302}"/>
              </a:ext>
            </a:extLst>
          </p:cNvPr>
          <p:cNvSpPr/>
          <p:nvPr/>
        </p:nvSpPr>
        <p:spPr>
          <a:xfrm>
            <a:off x="3570645" y="17117964"/>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D</a:t>
            </a:r>
          </a:p>
        </p:txBody>
      </p:sp>
      <p:sp>
        <p:nvSpPr>
          <p:cNvPr id="66" name="Textfeld 65">
            <a:extLst>
              <a:ext uri="{FF2B5EF4-FFF2-40B4-BE49-F238E27FC236}">
                <a16:creationId xmlns:a16="http://schemas.microsoft.com/office/drawing/2014/main" id="{2616CD6D-9733-23F1-FDF2-697C87668BD7}"/>
              </a:ext>
            </a:extLst>
          </p:cNvPr>
          <p:cNvSpPr txBox="1"/>
          <p:nvPr/>
        </p:nvSpPr>
        <p:spPr>
          <a:xfrm>
            <a:off x="15984432" y="31706768"/>
            <a:ext cx="4331612" cy="615553"/>
          </a:xfrm>
          <a:prstGeom prst="rect">
            <a:avLst/>
          </a:prstGeom>
          <a:noFill/>
        </p:spPr>
        <p:txBody>
          <a:bodyPr wrap="square">
            <a:spAutoFit/>
          </a:bodyPr>
          <a:lstStyle/>
          <a:p>
            <a:pPr>
              <a:spcAft>
                <a:spcPts val="1700"/>
              </a:spcAft>
            </a:pPr>
            <a:r>
              <a:rPr lang="fr-CH" sz="3400" b="1" dirty="0"/>
              <a:t>B) Snow profile</a:t>
            </a:r>
            <a:endParaRPr lang="en-US" sz="3400" b="1" spc="-3" dirty="0"/>
          </a:p>
        </p:txBody>
      </p:sp>
      <p:sp>
        <p:nvSpPr>
          <p:cNvPr id="96" name="Ellipse 95">
            <a:extLst>
              <a:ext uri="{FF2B5EF4-FFF2-40B4-BE49-F238E27FC236}">
                <a16:creationId xmlns:a16="http://schemas.microsoft.com/office/drawing/2014/main" id="{0D86750D-EAAF-C645-7773-83727B42018F}"/>
              </a:ext>
            </a:extLst>
          </p:cNvPr>
          <p:cNvSpPr/>
          <p:nvPr/>
        </p:nvSpPr>
        <p:spPr>
          <a:xfrm>
            <a:off x="15618977" y="31564935"/>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C</a:t>
            </a:r>
          </a:p>
        </p:txBody>
      </p:sp>
      <p:sp>
        <p:nvSpPr>
          <p:cNvPr id="77" name="Ellipse 76">
            <a:extLst>
              <a:ext uri="{FF2B5EF4-FFF2-40B4-BE49-F238E27FC236}">
                <a16:creationId xmlns:a16="http://schemas.microsoft.com/office/drawing/2014/main" id="{FB4E32B8-4AE1-D408-EC92-0DC5B8F21B33}"/>
              </a:ext>
            </a:extLst>
          </p:cNvPr>
          <p:cNvSpPr/>
          <p:nvPr/>
        </p:nvSpPr>
        <p:spPr>
          <a:xfrm>
            <a:off x="6774372" y="26807285"/>
            <a:ext cx="354821" cy="354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t>D</a:t>
            </a:r>
          </a:p>
        </p:txBody>
      </p:sp>
      <p:sp>
        <p:nvSpPr>
          <p:cNvPr id="81" name="Ellipse 98">
            <a:extLst>
              <a:ext uri="{FF2B5EF4-FFF2-40B4-BE49-F238E27FC236}">
                <a16:creationId xmlns:a16="http://schemas.microsoft.com/office/drawing/2014/main" id="{F167286B-7B3E-D0C0-39F7-D2D206394BEE}"/>
              </a:ext>
            </a:extLst>
          </p:cNvPr>
          <p:cNvSpPr/>
          <p:nvPr/>
        </p:nvSpPr>
        <p:spPr>
          <a:xfrm>
            <a:off x="12601231" y="22627870"/>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B</a:t>
            </a:r>
          </a:p>
        </p:txBody>
      </p:sp>
      <p:sp>
        <p:nvSpPr>
          <p:cNvPr id="82" name="Ellipse 98">
            <a:extLst>
              <a:ext uri="{FF2B5EF4-FFF2-40B4-BE49-F238E27FC236}">
                <a16:creationId xmlns:a16="http://schemas.microsoft.com/office/drawing/2014/main" id="{D63033A9-8B82-E3AC-06BA-F8CD537BF8E8}"/>
              </a:ext>
            </a:extLst>
          </p:cNvPr>
          <p:cNvSpPr/>
          <p:nvPr/>
        </p:nvSpPr>
        <p:spPr>
          <a:xfrm>
            <a:off x="15625091" y="27391086"/>
            <a:ext cx="889000" cy="889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B</a:t>
            </a:r>
          </a:p>
        </p:txBody>
      </p:sp>
      <p:pic>
        <p:nvPicPr>
          <p:cNvPr id="4" name="Picture 3">
            <a:extLst>
              <a:ext uri="{FF2B5EF4-FFF2-40B4-BE49-F238E27FC236}">
                <a16:creationId xmlns:a16="http://schemas.microsoft.com/office/drawing/2014/main" id="{3A556539-1BCB-3B1D-AB52-59439C7B6F88}"/>
              </a:ext>
            </a:extLst>
          </p:cNvPr>
          <p:cNvPicPr>
            <a:picLocks noChangeAspect="1"/>
          </p:cNvPicPr>
          <p:nvPr/>
        </p:nvPicPr>
        <p:blipFill>
          <a:blip r:embed="rId15"/>
          <a:stretch>
            <a:fillRect/>
          </a:stretch>
        </p:blipFill>
        <p:spPr>
          <a:xfrm>
            <a:off x="17997838" y="27603744"/>
            <a:ext cx="1088874" cy="419994"/>
          </a:xfrm>
          <a:prstGeom prst="rect">
            <a:avLst/>
          </a:prstGeom>
        </p:spPr>
      </p:pic>
      <p:pic>
        <p:nvPicPr>
          <p:cNvPr id="140" name="Picture 11">
            <a:extLst>
              <a:ext uri="{FF2B5EF4-FFF2-40B4-BE49-F238E27FC236}">
                <a16:creationId xmlns:a16="http://schemas.microsoft.com/office/drawing/2014/main" id="{9318CF7E-F4F7-B4E7-7CD5-B364E53D3B02}"/>
              </a:ext>
            </a:extLst>
          </p:cNvPr>
          <p:cNvPicPr>
            <a:picLocks noChangeAspect="1"/>
          </p:cNvPicPr>
          <p:nvPr/>
        </p:nvPicPr>
        <p:blipFill rotWithShape="1">
          <a:blip r:embed="rId16"/>
          <a:srcRect l="12574" b="11055"/>
          <a:stretch/>
        </p:blipFill>
        <p:spPr>
          <a:xfrm>
            <a:off x="20013246" y="31724872"/>
            <a:ext cx="725814" cy="612000"/>
          </a:xfrm>
          <a:prstGeom prst="rect">
            <a:avLst/>
          </a:prstGeom>
        </p:spPr>
      </p:pic>
      <p:pic>
        <p:nvPicPr>
          <p:cNvPr id="141" name="Grafik 18">
            <a:extLst>
              <a:ext uri="{FF2B5EF4-FFF2-40B4-BE49-F238E27FC236}">
                <a16:creationId xmlns:a16="http://schemas.microsoft.com/office/drawing/2014/main" id="{AC9F3979-999F-7F79-ABC2-E7CD0B2F7769}"/>
              </a:ext>
            </a:extLst>
          </p:cNvPr>
          <p:cNvPicPr>
            <a:picLocks noChangeAspect="1"/>
          </p:cNvPicPr>
          <p:nvPr/>
        </p:nvPicPr>
        <p:blipFill rotWithShape="1">
          <a:blip r:embed="rId17"/>
          <a:srcRect l="9757" t="1762" r="8183"/>
          <a:stretch/>
        </p:blipFill>
        <p:spPr>
          <a:xfrm>
            <a:off x="19485989" y="31724991"/>
            <a:ext cx="586237" cy="612000"/>
          </a:xfrm>
          <a:prstGeom prst="rect">
            <a:avLst/>
          </a:prstGeom>
        </p:spPr>
      </p:pic>
      <p:sp>
        <p:nvSpPr>
          <p:cNvPr id="78" name="Textfeld 77">
            <a:extLst>
              <a:ext uri="{FF2B5EF4-FFF2-40B4-BE49-F238E27FC236}">
                <a16:creationId xmlns:a16="http://schemas.microsoft.com/office/drawing/2014/main" id="{38BE0CA4-D5E3-F866-7B47-4B593902F262}"/>
              </a:ext>
            </a:extLst>
          </p:cNvPr>
          <p:cNvSpPr txBox="1"/>
          <p:nvPr/>
        </p:nvSpPr>
        <p:spPr>
          <a:xfrm>
            <a:off x="1426770" y="40891728"/>
            <a:ext cx="28985295" cy="1359346"/>
          </a:xfrm>
          <a:prstGeom prst="rect">
            <a:avLst/>
          </a:prstGeom>
          <a:noFill/>
        </p:spPr>
        <p:txBody>
          <a:bodyPr wrap="square">
            <a:spAutoFit/>
          </a:bodyPr>
          <a:lstStyle/>
          <a:p>
            <a:pPr marL="305489" indent="-305489">
              <a:spcAft>
                <a:spcPts val="849"/>
              </a:spcAft>
              <a:buFont typeface="+mj-lt"/>
              <a:buAutoNum type="arabicPeriod"/>
            </a:pPr>
            <a:r>
              <a:rPr lang="en-US" sz="2300" dirty="0"/>
              <a:t>Trachsel, J. (2019). </a:t>
            </a:r>
            <a:r>
              <a:rPr lang="en-GB" sz="2300" dirty="0"/>
              <a:t>Microscale Distribution of Environmental Proxies in Snow, PhD Thesis no </a:t>
            </a:r>
            <a:r>
              <a:rPr lang="en-CH" sz="2300" dirty="0"/>
              <a:t>26360,</a:t>
            </a:r>
            <a:r>
              <a:rPr lang="en-GB" sz="2300" dirty="0"/>
              <a:t> ETH Zürich. </a:t>
            </a:r>
            <a:endParaRPr lang="en-US" sz="2300" dirty="0"/>
          </a:p>
          <a:p>
            <a:pPr indent="-305489">
              <a:spcAft>
                <a:spcPts val="849"/>
              </a:spcAft>
              <a:buFont typeface="+mj-lt"/>
              <a:buAutoNum type="arabicPeriod"/>
            </a:pPr>
            <a:r>
              <a:rPr lang="en-GB" sz="2300" dirty="0"/>
              <a:t>Sadowski, Y. (2021). The effect of sublimation on snow isotopic composition, Master Thesis</a:t>
            </a:r>
            <a:r>
              <a:rPr lang="en-CH" sz="2300" dirty="0"/>
              <a:t>,</a:t>
            </a:r>
            <a:r>
              <a:rPr lang="en-GB" sz="2300" dirty="0"/>
              <a:t> EPF Lausanne. </a:t>
            </a:r>
          </a:p>
          <a:p>
            <a:pPr indent="-305489">
              <a:spcAft>
                <a:spcPts val="849"/>
              </a:spcAft>
              <a:buFont typeface="+mj-lt"/>
              <a:buAutoNum type="arabicPeriod"/>
            </a:pPr>
            <a:r>
              <a:rPr lang="en-GB" sz="2300" dirty="0"/>
              <a:t>Bianchi, L. (2022, in prep). </a:t>
            </a:r>
            <a:r>
              <a:rPr lang="en-US" sz="2300" dirty="0"/>
              <a:t>How </a:t>
            </a:r>
            <a:r>
              <a:rPr lang="en-US" sz="2300" dirty="0" err="1"/>
              <a:t>postdepositional</a:t>
            </a:r>
            <a:r>
              <a:rPr lang="en-US" sz="2300" dirty="0"/>
              <a:t> processes alter the surface snow isotopic composition, Master Thesis, POLI Milano.</a:t>
            </a:r>
          </a:p>
        </p:txBody>
      </p:sp>
      <p:sp>
        <p:nvSpPr>
          <p:cNvPr id="79" name="Textfeld 78">
            <a:extLst>
              <a:ext uri="{FF2B5EF4-FFF2-40B4-BE49-F238E27FC236}">
                <a16:creationId xmlns:a16="http://schemas.microsoft.com/office/drawing/2014/main" id="{5D49C6FD-00C0-FBF5-3E49-AB229143786A}"/>
              </a:ext>
            </a:extLst>
          </p:cNvPr>
          <p:cNvSpPr txBox="1"/>
          <p:nvPr/>
        </p:nvSpPr>
        <p:spPr>
          <a:xfrm>
            <a:off x="1381735" y="29418459"/>
            <a:ext cx="13185992" cy="1077218"/>
          </a:xfrm>
          <a:prstGeom prst="rect">
            <a:avLst/>
          </a:prstGeom>
          <a:noFill/>
        </p:spPr>
        <p:txBody>
          <a:bodyPr wrap="square">
            <a:spAutoFit/>
          </a:bodyPr>
          <a:lstStyle/>
          <a:p>
            <a:pPr algn="just">
              <a:spcAft>
                <a:spcPts val="1700"/>
              </a:spcAft>
            </a:pPr>
            <a:r>
              <a:rPr lang="en-US" sz="3200" dirty="0">
                <a:cs typeface="Arial" panose="020B0604020202020204" pitchFamily="34" charset="0"/>
              </a:rPr>
              <a:t>Different campaign were carried out at the test site Weissfluhjoch (WFJ) in the Swiss Alps (2536 m </a:t>
            </a:r>
            <a:r>
              <a:rPr lang="en-US" sz="3200" dirty="0" err="1">
                <a:cs typeface="Arial" panose="020B0604020202020204" pitchFamily="34" charset="0"/>
              </a:rPr>
              <a:t>a.s.l</a:t>
            </a:r>
            <a:r>
              <a:rPr lang="en-US" sz="3200" dirty="0">
                <a:cs typeface="Arial" panose="020B0604020202020204" pitchFamily="34" charset="0"/>
              </a:rPr>
              <a:t>.) between 2017 and 2022.</a:t>
            </a:r>
            <a:endParaRPr lang="en-US" sz="3200" dirty="0">
              <a:ea typeface="Calibri" panose="020F0502020204030204" pitchFamily="34" charset="0"/>
              <a:cs typeface="Arial" panose="020B0604020202020204" pitchFamily="34" charset="0"/>
            </a:endParaRPr>
          </a:p>
        </p:txBody>
      </p:sp>
      <p:sp>
        <p:nvSpPr>
          <p:cNvPr id="83" name="Textfeld 82">
            <a:extLst>
              <a:ext uri="{FF2B5EF4-FFF2-40B4-BE49-F238E27FC236}">
                <a16:creationId xmlns:a16="http://schemas.microsoft.com/office/drawing/2014/main" id="{FA769C74-C720-FFB8-0123-3C1B78753E17}"/>
              </a:ext>
            </a:extLst>
          </p:cNvPr>
          <p:cNvSpPr txBox="1"/>
          <p:nvPr/>
        </p:nvSpPr>
        <p:spPr>
          <a:xfrm>
            <a:off x="1502621" y="11011277"/>
            <a:ext cx="13039255" cy="4716676"/>
          </a:xfrm>
          <a:prstGeom prst="rect">
            <a:avLst/>
          </a:prstGeom>
          <a:noFill/>
        </p:spPr>
        <p:txBody>
          <a:bodyPr wrap="square">
            <a:spAutoFit/>
          </a:bodyPr>
          <a:lstStyle/>
          <a:p>
            <a:pPr marL="809291" indent="-808272" algn="just">
              <a:spcAft>
                <a:spcPts val="1700"/>
              </a:spcAft>
              <a:buClr>
                <a:srgbClr val="000000"/>
              </a:buClr>
              <a:buFont typeface="+mj-lt"/>
              <a:buAutoNum type="arabicPeriod"/>
            </a:pPr>
            <a:r>
              <a:rPr lang="en-US" sz="3200" dirty="0"/>
              <a:t>In several campaigns, processes affecting the snow isotopic composition before, during, and after a snowfall were studied on the Weissfluhjoch, Switzerland between 2017 and 2022</a:t>
            </a:r>
            <a:r>
              <a:rPr lang="de-CH" sz="3200" dirty="0"/>
              <a:t>.</a:t>
            </a:r>
          </a:p>
          <a:p>
            <a:pPr marL="809291" indent="-808272" algn="just">
              <a:spcAft>
                <a:spcPts val="1700"/>
              </a:spcAft>
              <a:buClr>
                <a:srgbClr val="000000"/>
              </a:buClr>
              <a:buFont typeface="+mj-lt"/>
              <a:buAutoNum type="arabicPeriod"/>
            </a:pPr>
            <a:r>
              <a:rPr lang="en-US" sz="3200" dirty="0"/>
              <a:t>Snow surface: Diurnal cycles in the isotopic signal were observed during periods with important latent heat exchange.</a:t>
            </a:r>
          </a:p>
          <a:p>
            <a:pPr marL="809291" indent="-808272" algn="just">
              <a:spcAft>
                <a:spcPts val="1700"/>
              </a:spcAft>
              <a:buClr>
                <a:srgbClr val="000000"/>
              </a:buClr>
              <a:buFont typeface="+mj-lt"/>
              <a:buAutoNum type="arabicPeriod"/>
            </a:pPr>
            <a:r>
              <a:rPr lang="en-US" sz="3200" dirty="0"/>
              <a:t>This cycle is only visible in the top few centimeters and the isotopic signal is well preserved deeper in the snowpack.</a:t>
            </a:r>
          </a:p>
          <a:p>
            <a:pPr marL="809291" indent="-808272" algn="just">
              <a:spcAft>
                <a:spcPts val="1700"/>
              </a:spcAft>
              <a:buClr>
                <a:srgbClr val="000000"/>
              </a:buClr>
              <a:buFont typeface="+mj-lt"/>
              <a:buAutoNum type="arabicPeriod"/>
            </a:pPr>
            <a:endParaRPr lang="en-US" sz="3400" spc="-3" dirty="0"/>
          </a:p>
        </p:txBody>
      </p:sp>
      <p:sp>
        <p:nvSpPr>
          <p:cNvPr id="75" name="Textfeld 74">
            <a:extLst>
              <a:ext uri="{FF2B5EF4-FFF2-40B4-BE49-F238E27FC236}">
                <a16:creationId xmlns:a16="http://schemas.microsoft.com/office/drawing/2014/main" id="{560CE49B-5940-7299-AEF1-E7B83BBA44BC}"/>
              </a:ext>
            </a:extLst>
          </p:cNvPr>
          <p:cNvSpPr txBox="1"/>
          <p:nvPr/>
        </p:nvSpPr>
        <p:spPr>
          <a:xfrm>
            <a:off x="16570563" y="27527809"/>
            <a:ext cx="1579675" cy="615553"/>
          </a:xfrm>
          <a:prstGeom prst="rect">
            <a:avLst/>
          </a:prstGeom>
          <a:noFill/>
        </p:spPr>
        <p:txBody>
          <a:bodyPr wrap="square">
            <a:spAutoFit/>
          </a:bodyPr>
          <a:lstStyle/>
          <a:p>
            <a:pPr>
              <a:spcAft>
                <a:spcPts val="1700"/>
              </a:spcAft>
            </a:pPr>
            <a:r>
              <a:rPr lang="fr-CH" sz="3400" b="1" dirty="0"/>
              <a:t>Wind</a:t>
            </a:r>
            <a:endParaRPr lang="en-US" sz="3400" b="1" spc="-3" dirty="0"/>
          </a:p>
        </p:txBody>
      </p:sp>
      <p:pic>
        <p:nvPicPr>
          <p:cNvPr id="14" name="Grafik 13">
            <a:extLst>
              <a:ext uri="{FF2B5EF4-FFF2-40B4-BE49-F238E27FC236}">
                <a16:creationId xmlns:a16="http://schemas.microsoft.com/office/drawing/2014/main" id="{9B40321E-9B59-EB0A-4798-668CF2D9946A}"/>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20531269" y="20310943"/>
            <a:ext cx="8826502" cy="7061202"/>
          </a:xfrm>
          <a:prstGeom prst="rect">
            <a:avLst/>
          </a:prstGeom>
        </p:spPr>
      </p:pic>
      <p:pic>
        <p:nvPicPr>
          <p:cNvPr id="17" name="Grafik 16">
            <a:extLst>
              <a:ext uri="{FF2B5EF4-FFF2-40B4-BE49-F238E27FC236}">
                <a16:creationId xmlns:a16="http://schemas.microsoft.com/office/drawing/2014/main" id="{42AF8423-8B29-B107-F39C-E77ED09E4627}"/>
              </a:ext>
            </a:extLst>
          </p:cNvPr>
          <p:cNvPicPr>
            <a:picLocks noChangeAspect="1"/>
          </p:cNvPicPr>
          <p:nvPr/>
        </p:nvPicPr>
        <p:blipFill>
          <a:blip r:embed="rId19">
            <a:clrChange>
              <a:clrFrom>
                <a:srgbClr val="FFFFFF"/>
              </a:clrFrom>
              <a:clrTo>
                <a:srgbClr val="FFFFFF">
                  <a:alpha val="0"/>
                </a:srgbClr>
              </a:clrTo>
            </a:clrChange>
          </a:blip>
          <a:stretch>
            <a:fillRect/>
          </a:stretch>
        </p:blipFill>
        <p:spPr>
          <a:xfrm>
            <a:off x="20552417" y="10657469"/>
            <a:ext cx="8820873" cy="97029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FFFFF"/>
      </a:lt2>
      <a:accent1>
        <a:srgbClr val="215CAF"/>
      </a:accent1>
      <a:accent2>
        <a:srgbClr val="4D7DBF"/>
      </a:accent2>
      <a:accent3>
        <a:srgbClr val="7A9DCF"/>
      </a:accent3>
      <a:accent4>
        <a:srgbClr val="A6BEDF"/>
      </a:accent4>
      <a:accent5>
        <a:srgbClr val="D3DEEF"/>
      </a:accent5>
      <a:accent6>
        <a:srgbClr val="E8EEF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ETH Blau</Template>
  <TotalTime>0</TotalTime>
  <Words>818</Words>
  <Application>Microsoft Office PowerPoint</Application>
  <PresentationFormat>Custom</PresentationFormat>
  <Paragraphs>58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Aemisegger  Franziska</dc:creator>
  <dc:description/>
  <cp:lastModifiedBy>Jürg Trachsel</cp:lastModifiedBy>
  <cp:revision>2</cp:revision>
  <cp:lastPrinted>2022-06-21T15:38:59Z</cp:lastPrinted>
  <dcterms:created xsi:type="dcterms:W3CDTF">2022-06-16T12:56:21Z</dcterms:created>
  <dcterms:modified xsi:type="dcterms:W3CDTF">2023-02-25T17:57:25Z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