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30275213" cy="42803763"/>
  <p:notesSz cx="6858000" cy="9144000"/>
  <p:defaultTextStyle>
    <a:defPPr>
      <a:defRPr lang="en-US"/>
    </a:defPPr>
    <a:lvl1pPr marL="0" algn="l" defTabSz="3029408" rtl="0" eaLnBrk="1" latinLnBrk="0" hangingPunct="1">
      <a:defRPr sz="5991" kern="1200">
        <a:solidFill>
          <a:schemeClr val="tx1"/>
        </a:solidFill>
        <a:latin typeface="+mn-lt"/>
        <a:ea typeface="+mn-ea"/>
        <a:cs typeface="+mn-cs"/>
      </a:defRPr>
    </a:lvl1pPr>
    <a:lvl2pPr marL="1514704" algn="l" defTabSz="3029408" rtl="0" eaLnBrk="1" latinLnBrk="0" hangingPunct="1">
      <a:defRPr sz="5991" kern="1200">
        <a:solidFill>
          <a:schemeClr val="tx1"/>
        </a:solidFill>
        <a:latin typeface="+mn-lt"/>
        <a:ea typeface="+mn-ea"/>
        <a:cs typeface="+mn-cs"/>
      </a:defRPr>
    </a:lvl2pPr>
    <a:lvl3pPr marL="3029408" algn="l" defTabSz="3029408" rtl="0" eaLnBrk="1" latinLnBrk="0" hangingPunct="1">
      <a:defRPr sz="5991" kern="1200">
        <a:solidFill>
          <a:schemeClr val="tx1"/>
        </a:solidFill>
        <a:latin typeface="+mn-lt"/>
        <a:ea typeface="+mn-ea"/>
        <a:cs typeface="+mn-cs"/>
      </a:defRPr>
    </a:lvl3pPr>
    <a:lvl4pPr marL="4544112" algn="l" defTabSz="3029408" rtl="0" eaLnBrk="1" latinLnBrk="0" hangingPunct="1">
      <a:defRPr sz="5991" kern="1200">
        <a:solidFill>
          <a:schemeClr val="tx1"/>
        </a:solidFill>
        <a:latin typeface="+mn-lt"/>
        <a:ea typeface="+mn-ea"/>
        <a:cs typeface="+mn-cs"/>
      </a:defRPr>
    </a:lvl4pPr>
    <a:lvl5pPr marL="6058816" algn="l" defTabSz="3029408" rtl="0" eaLnBrk="1" latinLnBrk="0" hangingPunct="1">
      <a:defRPr sz="5991" kern="1200">
        <a:solidFill>
          <a:schemeClr val="tx1"/>
        </a:solidFill>
        <a:latin typeface="+mn-lt"/>
        <a:ea typeface="+mn-ea"/>
        <a:cs typeface="+mn-cs"/>
      </a:defRPr>
    </a:lvl5pPr>
    <a:lvl6pPr marL="7573521" algn="l" defTabSz="3029408" rtl="0" eaLnBrk="1" latinLnBrk="0" hangingPunct="1">
      <a:defRPr sz="5991" kern="1200">
        <a:solidFill>
          <a:schemeClr val="tx1"/>
        </a:solidFill>
        <a:latin typeface="+mn-lt"/>
        <a:ea typeface="+mn-ea"/>
        <a:cs typeface="+mn-cs"/>
      </a:defRPr>
    </a:lvl6pPr>
    <a:lvl7pPr marL="9088224" algn="l" defTabSz="3029408" rtl="0" eaLnBrk="1" latinLnBrk="0" hangingPunct="1">
      <a:defRPr sz="5991" kern="1200">
        <a:solidFill>
          <a:schemeClr val="tx1"/>
        </a:solidFill>
        <a:latin typeface="+mn-lt"/>
        <a:ea typeface="+mn-ea"/>
        <a:cs typeface="+mn-cs"/>
      </a:defRPr>
    </a:lvl7pPr>
    <a:lvl8pPr marL="10602927" algn="l" defTabSz="3029408" rtl="0" eaLnBrk="1" latinLnBrk="0" hangingPunct="1">
      <a:defRPr sz="5991" kern="1200">
        <a:solidFill>
          <a:schemeClr val="tx1"/>
        </a:solidFill>
        <a:latin typeface="+mn-lt"/>
        <a:ea typeface="+mn-ea"/>
        <a:cs typeface="+mn-cs"/>
      </a:defRPr>
    </a:lvl8pPr>
    <a:lvl9pPr marL="12117633" algn="l" defTabSz="3029408" rtl="0" eaLnBrk="1" latinLnBrk="0" hangingPunct="1">
      <a:defRPr sz="599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530" userDrawn="1">
          <p15:clr>
            <a:srgbClr val="A4A3A4"/>
          </p15:clr>
        </p15:guide>
        <p15:guide id="2" pos="95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mitrios Ligno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ECFF"/>
    <a:srgbClr val="EDFE0E"/>
    <a:srgbClr val="FDFFE7"/>
    <a:srgbClr val="FBF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26" autoAdjust="0"/>
    <p:restoredTop sz="94660"/>
  </p:normalViewPr>
  <p:slideViewPr>
    <p:cSldViewPr snapToGrid="0">
      <p:cViewPr varScale="1">
        <p:scale>
          <a:sx n="21" d="100"/>
          <a:sy n="21" d="100"/>
        </p:scale>
        <p:origin x="3336" y="162"/>
      </p:cViewPr>
      <p:guideLst>
        <p:guide orient="horz" pos="13530"/>
        <p:guide pos="95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8F3A1-4BB7-4302-B5AD-6DD45B58C5E4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D1E8B-479B-4449-8722-2A9C0AAAC1C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70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83596" rtl="0" eaLnBrk="1" latinLnBrk="0" hangingPunct="1">
      <a:defRPr sz="1160" kern="1200">
        <a:solidFill>
          <a:schemeClr val="tx1"/>
        </a:solidFill>
        <a:latin typeface="+mn-lt"/>
        <a:ea typeface="+mn-ea"/>
        <a:cs typeface="+mn-cs"/>
      </a:defRPr>
    </a:lvl1pPr>
    <a:lvl2pPr marL="441798" algn="l" defTabSz="883596" rtl="0" eaLnBrk="1" latinLnBrk="0" hangingPunct="1">
      <a:defRPr sz="1160" kern="1200">
        <a:solidFill>
          <a:schemeClr val="tx1"/>
        </a:solidFill>
        <a:latin typeface="+mn-lt"/>
        <a:ea typeface="+mn-ea"/>
        <a:cs typeface="+mn-cs"/>
      </a:defRPr>
    </a:lvl2pPr>
    <a:lvl3pPr marL="883596" algn="l" defTabSz="883596" rtl="0" eaLnBrk="1" latinLnBrk="0" hangingPunct="1">
      <a:defRPr sz="1160" kern="1200">
        <a:solidFill>
          <a:schemeClr val="tx1"/>
        </a:solidFill>
        <a:latin typeface="+mn-lt"/>
        <a:ea typeface="+mn-ea"/>
        <a:cs typeface="+mn-cs"/>
      </a:defRPr>
    </a:lvl3pPr>
    <a:lvl4pPr marL="1325393" algn="l" defTabSz="883596" rtl="0" eaLnBrk="1" latinLnBrk="0" hangingPunct="1">
      <a:defRPr sz="1160" kern="1200">
        <a:solidFill>
          <a:schemeClr val="tx1"/>
        </a:solidFill>
        <a:latin typeface="+mn-lt"/>
        <a:ea typeface="+mn-ea"/>
        <a:cs typeface="+mn-cs"/>
      </a:defRPr>
    </a:lvl4pPr>
    <a:lvl5pPr marL="1767190" algn="l" defTabSz="883596" rtl="0" eaLnBrk="1" latinLnBrk="0" hangingPunct="1">
      <a:defRPr sz="1160" kern="1200">
        <a:solidFill>
          <a:schemeClr val="tx1"/>
        </a:solidFill>
        <a:latin typeface="+mn-lt"/>
        <a:ea typeface="+mn-ea"/>
        <a:cs typeface="+mn-cs"/>
      </a:defRPr>
    </a:lvl5pPr>
    <a:lvl6pPr marL="2208990" algn="l" defTabSz="883596" rtl="0" eaLnBrk="1" latinLnBrk="0" hangingPunct="1">
      <a:defRPr sz="1160" kern="1200">
        <a:solidFill>
          <a:schemeClr val="tx1"/>
        </a:solidFill>
        <a:latin typeface="+mn-lt"/>
        <a:ea typeface="+mn-ea"/>
        <a:cs typeface="+mn-cs"/>
      </a:defRPr>
    </a:lvl6pPr>
    <a:lvl7pPr marL="2650787" algn="l" defTabSz="883596" rtl="0" eaLnBrk="1" latinLnBrk="0" hangingPunct="1">
      <a:defRPr sz="1160" kern="1200">
        <a:solidFill>
          <a:schemeClr val="tx1"/>
        </a:solidFill>
        <a:latin typeface="+mn-lt"/>
        <a:ea typeface="+mn-ea"/>
        <a:cs typeface="+mn-cs"/>
      </a:defRPr>
    </a:lvl7pPr>
    <a:lvl8pPr marL="3092586" algn="l" defTabSz="883596" rtl="0" eaLnBrk="1" latinLnBrk="0" hangingPunct="1">
      <a:defRPr sz="1160" kern="1200">
        <a:solidFill>
          <a:schemeClr val="tx1"/>
        </a:solidFill>
        <a:latin typeface="+mn-lt"/>
        <a:ea typeface="+mn-ea"/>
        <a:cs typeface="+mn-cs"/>
      </a:defRPr>
    </a:lvl8pPr>
    <a:lvl9pPr marL="3534383" algn="l" defTabSz="883596" rtl="0" eaLnBrk="1" latinLnBrk="0" hangingPunct="1">
      <a:defRPr sz="116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4" y="13296914"/>
            <a:ext cx="25733931" cy="917506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1284" y="24255469"/>
            <a:ext cx="21192649" cy="109387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85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171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25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34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428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51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599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685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F014-059A-4FB5-AC4C-203C8B91027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4C96-E8C6-4CDA-AC26-228125A7E6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74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F014-059A-4FB5-AC4C-203C8B91027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4C96-E8C6-4CDA-AC26-228125A7E6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18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20409" y="5489188"/>
            <a:ext cx="24519770" cy="1168681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50594" y="5489188"/>
            <a:ext cx="73065230" cy="1168681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F014-059A-4FB5-AC4C-203C8B91027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4C96-E8C6-4CDA-AC26-228125A7E6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42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F014-059A-4FB5-AC4C-203C8B91027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4C96-E8C6-4CDA-AC26-228125A7E6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55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536" y="27505388"/>
            <a:ext cx="25733931" cy="8501303"/>
          </a:xfrm>
        </p:spPr>
        <p:txBody>
          <a:bodyPr anchor="t"/>
          <a:lstStyle>
            <a:lvl1pPr algn="l">
              <a:defRPr sz="2696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1536" y="18142063"/>
            <a:ext cx="25733931" cy="9363320"/>
          </a:xfrm>
        </p:spPr>
        <p:txBody>
          <a:bodyPr anchor="b"/>
          <a:lstStyle>
            <a:lvl1pPr marL="0" indent="0">
              <a:buNone/>
              <a:defRPr sz="13583">
                <a:solidFill>
                  <a:schemeClr val="tx1">
                    <a:tint val="75000"/>
                  </a:schemeClr>
                </a:solidFill>
              </a:defRPr>
            </a:lvl1pPr>
            <a:lvl2pPr marL="3085627" indent="0">
              <a:buNone/>
              <a:defRPr sz="12205">
                <a:solidFill>
                  <a:schemeClr val="tx1">
                    <a:tint val="75000"/>
                  </a:schemeClr>
                </a:solidFill>
              </a:defRPr>
            </a:lvl2pPr>
            <a:lvl3pPr marL="6171256" indent="0">
              <a:buNone/>
              <a:defRPr sz="10827">
                <a:solidFill>
                  <a:schemeClr val="tx1">
                    <a:tint val="75000"/>
                  </a:schemeClr>
                </a:solidFill>
              </a:defRPr>
            </a:lvl3pPr>
            <a:lvl4pPr marL="9256884" indent="0">
              <a:buNone/>
              <a:defRPr sz="9449">
                <a:solidFill>
                  <a:schemeClr val="tx1">
                    <a:tint val="75000"/>
                  </a:schemeClr>
                </a:solidFill>
              </a:defRPr>
            </a:lvl4pPr>
            <a:lvl5pPr marL="12342513" indent="0">
              <a:buNone/>
              <a:defRPr sz="9449">
                <a:solidFill>
                  <a:schemeClr val="tx1">
                    <a:tint val="75000"/>
                  </a:schemeClr>
                </a:solidFill>
              </a:defRPr>
            </a:lvl5pPr>
            <a:lvl6pPr marL="15428140" indent="0">
              <a:buNone/>
              <a:defRPr sz="9449">
                <a:solidFill>
                  <a:schemeClr val="tx1">
                    <a:tint val="75000"/>
                  </a:schemeClr>
                </a:solidFill>
              </a:defRPr>
            </a:lvl6pPr>
            <a:lvl7pPr marL="18513769" indent="0">
              <a:buNone/>
              <a:defRPr sz="9449">
                <a:solidFill>
                  <a:schemeClr val="tx1">
                    <a:tint val="75000"/>
                  </a:schemeClr>
                </a:solidFill>
              </a:defRPr>
            </a:lvl7pPr>
            <a:lvl8pPr marL="21599395" indent="0">
              <a:buNone/>
              <a:defRPr sz="9449">
                <a:solidFill>
                  <a:schemeClr val="tx1">
                    <a:tint val="75000"/>
                  </a:schemeClr>
                </a:solidFill>
              </a:defRPr>
            </a:lvl8pPr>
            <a:lvl9pPr marL="24685025" indent="0">
              <a:buNone/>
              <a:defRPr sz="94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F014-059A-4FB5-AC4C-203C8B91027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4C96-E8C6-4CDA-AC26-228125A7E6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26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50593" y="31964109"/>
            <a:ext cx="48792499" cy="90393228"/>
          </a:xfrm>
        </p:spPr>
        <p:txBody>
          <a:bodyPr/>
          <a:lstStyle>
            <a:lvl1pPr>
              <a:defRPr sz="18898"/>
            </a:lvl1pPr>
            <a:lvl2pPr>
              <a:defRPr sz="16142"/>
            </a:lvl2pPr>
            <a:lvl3pPr>
              <a:defRPr sz="13583"/>
            </a:lvl3pPr>
            <a:lvl4pPr>
              <a:defRPr sz="12205"/>
            </a:lvl4pPr>
            <a:lvl5pPr>
              <a:defRPr sz="12205"/>
            </a:lvl5pPr>
            <a:lvl6pPr>
              <a:defRPr sz="12205"/>
            </a:lvl6pPr>
            <a:lvl7pPr>
              <a:defRPr sz="12205"/>
            </a:lvl7pPr>
            <a:lvl8pPr>
              <a:defRPr sz="12205"/>
            </a:lvl8pPr>
            <a:lvl9pPr>
              <a:defRPr sz="1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47681" y="31964109"/>
            <a:ext cx="48792502" cy="90393228"/>
          </a:xfrm>
        </p:spPr>
        <p:txBody>
          <a:bodyPr/>
          <a:lstStyle>
            <a:lvl1pPr>
              <a:defRPr sz="18898"/>
            </a:lvl1pPr>
            <a:lvl2pPr>
              <a:defRPr sz="16142"/>
            </a:lvl2pPr>
            <a:lvl3pPr>
              <a:defRPr sz="13583"/>
            </a:lvl3pPr>
            <a:lvl4pPr>
              <a:defRPr sz="12205"/>
            </a:lvl4pPr>
            <a:lvl5pPr>
              <a:defRPr sz="12205"/>
            </a:lvl5pPr>
            <a:lvl6pPr>
              <a:defRPr sz="12205"/>
            </a:lvl6pPr>
            <a:lvl7pPr>
              <a:defRPr sz="12205"/>
            </a:lvl7pPr>
            <a:lvl8pPr>
              <a:defRPr sz="12205"/>
            </a:lvl8pPr>
            <a:lvl9pPr>
              <a:defRPr sz="1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F014-059A-4FB5-AC4C-203C8B91027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4C96-E8C6-4CDA-AC26-228125A7E6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40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761" y="1714137"/>
            <a:ext cx="27247692" cy="71339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761" y="9581309"/>
            <a:ext cx="13376810" cy="3993033"/>
          </a:xfrm>
        </p:spPr>
        <p:txBody>
          <a:bodyPr anchor="b"/>
          <a:lstStyle>
            <a:lvl1pPr marL="0" indent="0">
              <a:buNone/>
              <a:defRPr sz="16142" b="1"/>
            </a:lvl1pPr>
            <a:lvl2pPr marL="3085627" indent="0">
              <a:buNone/>
              <a:defRPr sz="13583" b="1"/>
            </a:lvl2pPr>
            <a:lvl3pPr marL="6171256" indent="0">
              <a:buNone/>
              <a:defRPr sz="12205" b="1"/>
            </a:lvl3pPr>
            <a:lvl4pPr marL="9256884" indent="0">
              <a:buNone/>
              <a:defRPr sz="10827" b="1"/>
            </a:lvl4pPr>
            <a:lvl5pPr marL="12342513" indent="0">
              <a:buNone/>
              <a:defRPr sz="10827" b="1"/>
            </a:lvl5pPr>
            <a:lvl6pPr marL="15428140" indent="0">
              <a:buNone/>
              <a:defRPr sz="10827" b="1"/>
            </a:lvl6pPr>
            <a:lvl7pPr marL="18513769" indent="0">
              <a:buNone/>
              <a:defRPr sz="10827" b="1"/>
            </a:lvl7pPr>
            <a:lvl8pPr marL="21599395" indent="0">
              <a:buNone/>
              <a:defRPr sz="10827" b="1"/>
            </a:lvl8pPr>
            <a:lvl9pPr marL="24685025" indent="0">
              <a:buNone/>
              <a:defRPr sz="108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3761" y="13574341"/>
            <a:ext cx="13376810" cy="24661709"/>
          </a:xfrm>
        </p:spPr>
        <p:txBody>
          <a:bodyPr/>
          <a:lstStyle>
            <a:lvl1pPr>
              <a:defRPr sz="16142"/>
            </a:lvl1pPr>
            <a:lvl2pPr>
              <a:defRPr sz="13583"/>
            </a:lvl2pPr>
            <a:lvl3pPr>
              <a:defRPr sz="12205"/>
            </a:lvl3pPr>
            <a:lvl4pPr>
              <a:defRPr sz="10827"/>
            </a:lvl4pPr>
            <a:lvl5pPr>
              <a:defRPr sz="10827"/>
            </a:lvl5pPr>
            <a:lvl6pPr>
              <a:defRPr sz="10827"/>
            </a:lvl6pPr>
            <a:lvl7pPr>
              <a:defRPr sz="10827"/>
            </a:lvl7pPr>
            <a:lvl8pPr>
              <a:defRPr sz="10827"/>
            </a:lvl8pPr>
            <a:lvl9pPr>
              <a:defRPr sz="108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79392" y="9581309"/>
            <a:ext cx="13382064" cy="3993033"/>
          </a:xfrm>
        </p:spPr>
        <p:txBody>
          <a:bodyPr anchor="b"/>
          <a:lstStyle>
            <a:lvl1pPr marL="0" indent="0">
              <a:buNone/>
              <a:defRPr sz="16142" b="1"/>
            </a:lvl1pPr>
            <a:lvl2pPr marL="3085627" indent="0">
              <a:buNone/>
              <a:defRPr sz="13583" b="1"/>
            </a:lvl2pPr>
            <a:lvl3pPr marL="6171256" indent="0">
              <a:buNone/>
              <a:defRPr sz="12205" b="1"/>
            </a:lvl3pPr>
            <a:lvl4pPr marL="9256884" indent="0">
              <a:buNone/>
              <a:defRPr sz="10827" b="1"/>
            </a:lvl4pPr>
            <a:lvl5pPr marL="12342513" indent="0">
              <a:buNone/>
              <a:defRPr sz="10827" b="1"/>
            </a:lvl5pPr>
            <a:lvl6pPr marL="15428140" indent="0">
              <a:buNone/>
              <a:defRPr sz="10827" b="1"/>
            </a:lvl6pPr>
            <a:lvl7pPr marL="18513769" indent="0">
              <a:buNone/>
              <a:defRPr sz="10827" b="1"/>
            </a:lvl7pPr>
            <a:lvl8pPr marL="21599395" indent="0">
              <a:buNone/>
              <a:defRPr sz="10827" b="1"/>
            </a:lvl8pPr>
            <a:lvl9pPr marL="24685025" indent="0">
              <a:buNone/>
              <a:defRPr sz="108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79392" y="13574341"/>
            <a:ext cx="13382064" cy="24661709"/>
          </a:xfrm>
        </p:spPr>
        <p:txBody>
          <a:bodyPr/>
          <a:lstStyle>
            <a:lvl1pPr>
              <a:defRPr sz="16142"/>
            </a:lvl1pPr>
            <a:lvl2pPr>
              <a:defRPr sz="13583"/>
            </a:lvl2pPr>
            <a:lvl3pPr>
              <a:defRPr sz="12205"/>
            </a:lvl3pPr>
            <a:lvl4pPr>
              <a:defRPr sz="10827"/>
            </a:lvl4pPr>
            <a:lvl5pPr>
              <a:defRPr sz="10827"/>
            </a:lvl5pPr>
            <a:lvl6pPr>
              <a:defRPr sz="10827"/>
            </a:lvl6pPr>
            <a:lvl7pPr>
              <a:defRPr sz="10827"/>
            </a:lvl7pPr>
            <a:lvl8pPr>
              <a:defRPr sz="10827"/>
            </a:lvl8pPr>
            <a:lvl9pPr>
              <a:defRPr sz="108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F014-059A-4FB5-AC4C-203C8B91027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4C96-E8C6-4CDA-AC26-228125A7E6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26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F014-059A-4FB5-AC4C-203C8B91027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4C96-E8C6-4CDA-AC26-228125A7E6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6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F014-059A-4FB5-AC4C-203C8B91027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4C96-E8C6-4CDA-AC26-228125A7E6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61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766" y="1704223"/>
            <a:ext cx="9960337" cy="7252860"/>
          </a:xfrm>
        </p:spPr>
        <p:txBody>
          <a:bodyPr anchor="b"/>
          <a:lstStyle>
            <a:lvl1pPr algn="l">
              <a:defRPr sz="135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6770" y="1704227"/>
            <a:ext cx="16924685" cy="36531826"/>
          </a:xfrm>
        </p:spPr>
        <p:txBody>
          <a:bodyPr/>
          <a:lstStyle>
            <a:lvl1pPr>
              <a:defRPr sz="21653"/>
            </a:lvl1pPr>
            <a:lvl2pPr>
              <a:defRPr sz="18898"/>
            </a:lvl2pPr>
            <a:lvl3pPr>
              <a:defRPr sz="16142"/>
            </a:lvl3pPr>
            <a:lvl4pPr>
              <a:defRPr sz="13583"/>
            </a:lvl4pPr>
            <a:lvl5pPr>
              <a:defRPr sz="13583"/>
            </a:lvl5pPr>
            <a:lvl6pPr>
              <a:defRPr sz="13583"/>
            </a:lvl6pPr>
            <a:lvl7pPr>
              <a:defRPr sz="13583"/>
            </a:lvl7pPr>
            <a:lvl8pPr>
              <a:defRPr sz="13583"/>
            </a:lvl8pPr>
            <a:lvl9pPr>
              <a:defRPr sz="135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3766" y="8957086"/>
            <a:ext cx="9960337" cy="29278966"/>
          </a:xfrm>
        </p:spPr>
        <p:txBody>
          <a:bodyPr/>
          <a:lstStyle>
            <a:lvl1pPr marL="0" indent="0">
              <a:buNone/>
              <a:defRPr sz="9449"/>
            </a:lvl1pPr>
            <a:lvl2pPr marL="3085627" indent="0">
              <a:buNone/>
              <a:defRPr sz="8071"/>
            </a:lvl2pPr>
            <a:lvl3pPr marL="6171256" indent="0">
              <a:buNone/>
              <a:defRPr sz="6693"/>
            </a:lvl3pPr>
            <a:lvl4pPr marL="9256884" indent="0">
              <a:buNone/>
              <a:defRPr sz="6102"/>
            </a:lvl4pPr>
            <a:lvl5pPr marL="12342513" indent="0">
              <a:buNone/>
              <a:defRPr sz="6102"/>
            </a:lvl5pPr>
            <a:lvl6pPr marL="15428140" indent="0">
              <a:buNone/>
              <a:defRPr sz="6102"/>
            </a:lvl6pPr>
            <a:lvl7pPr marL="18513769" indent="0">
              <a:buNone/>
              <a:defRPr sz="6102"/>
            </a:lvl7pPr>
            <a:lvl8pPr marL="21599395" indent="0">
              <a:buNone/>
              <a:defRPr sz="6102"/>
            </a:lvl8pPr>
            <a:lvl9pPr marL="24685025" indent="0">
              <a:buNone/>
              <a:defRPr sz="6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F014-059A-4FB5-AC4C-203C8B91027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4C96-E8C6-4CDA-AC26-228125A7E6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3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4156" y="29962636"/>
            <a:ext cx="18165128" cy="3537260"/>
          </a:xfrm>
        </p:spPr>
        <p:txBody>
          <a:bodyPr anchor="b"/>
          <a:lstStyle>
            <a:lvl1pPr algn="l">
              <a:defRPr sz="135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34156" y="3824598"/>
            <a:ext cx="18165128" cy="25682258"/>
          </a:xfrm>
        </p:spPr>
        <p:txBody>
          <a:bodyPr/>
          <a:lstStyle>
            <a:lvl1pPr marL="0" indent="0">
              <a:buNone/>
              <a:defRPr sz="21653"/>
            </a:lvl1pPr>
            <a:lvl2pPr marL="3085627" indent="0">
              <a:buNone/>
              <a:defRPr sz="18898"/>
            </a:lvl2pPr>
            <a:lvl3pPr marL="6171256" indent="0">
              <a:buNone/>
              <a:defRPr sz="16142"/>
            </a:lvl3pPr>
            <a:lvl4pPr marL="9256884" indent="0">
              <a:buNone/>
              <a:defRPr sz="13583"/>
            </a:lvl4pPr>
            <a:lvl5pPr marL="12342513" indent="0">
              <a:buNone/>
              <a:defRPr sz="13583"/>
            </a:lvl5pPr>
            <a:lvl6pPr marL="15428140" indent="0">
              <a:buNone/>
              <a:defRPr sz="13583"/>
            </a:lvl6pPr>
            <a:lvl7pPr marL="18513769" indent="0">
              <a:buNone/>
              <a:defRPr sz="13583"/>
            </a:lvl7pPr>
            <a:lvl8pPr marL="21599395" indent="0">
              <a:buNone/>
              <a:defRPr sz="13583"/>
            </a:lvl8pPr>
            <a:lvl9pPr marL="24685025" indent="0">
              <a:buNone/>
              <a:defRPr sz="135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4156" y="33499896"/>
            <a:ext cx="18165128" cy="5023493"/>
          </a:xfrm>
        </p:spPr>
        <p:txBody>
          <a:bodyPr/>
          <a:lstStyle>
            <a:lvl1pPr marL="0" indent="0">
              <a:buNone/>
              <a:defRPr sz="9449"/>
            </a:lvl1pPr>
            <a:lvl2pPr marL="3085627" indent="0">
              <a:buNone/>
              <a:defRPr sz="8071"/>
            </a:lvl2pPr>
            <a:lvl3pPr marL="6171256" indent="0">
              <a:buNone/>
              <a:defRPr sz="6693"/>
            </a:lvl3pPr>
            <a:lvl4pPr marL="9256884" indent="0">
              <a:buNone/>
              <a:defRPr sz="6102"/>
            </a:lvl4pPr>
            <a:lvl5pPr marL="12342513" indent="0">
              <a:buNone/>
              <a:defRPr sz="6102"/>
            </a:lvl5pPr>
            <a:lvl6pPr marL="15428140" indent="0">
              <a:buNone/>
              <a:defRPr sz="6102"/>
            </a:lvl6pPr>
            <a:lvl7pPr marL="18513769" indent="0">
              <a:buNone/>
              <a:defRPr sz="6102"/>
            </a:lvl7pPr>
            <a:lvl8pPr marL="21599395" indent="0">
              <a:buNone/>
              <a:defRPr sz="6102"/>
            </a:lvl8pPr>
            <a:lvl9pPr marL="24685025" indent="0">
              <a:buNone/>
              <a:defRPr sz="6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F014-059A-4FB5-AC4C-203C8B91027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B4C96-E8C6-4CDA-AC26-228125A7E6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8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3761" y="1714137"/>
            <a:ext cx="27247692" cy="7133960"/>
          </a:xfrm>
          <a:prstGeom prst="rect">
            <a:avLst/>
          </a:prstGeom>
        </p:spPr>
        <p:txBody>
          <a:bodyPr vert="horz" lIns="313502" tIns="156751" rIns="313502" bIns="15675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761" y="9987547"/>
            <a:ext cx="27247692" cy="28248506"/>
          </a:xfrm>
          <a:prstGeom prst="rect">
            <a:avLst/>
          </a:prstGeom>
        </p:spPr>
        <p:txBody>
          <a:bodyPr vert="horz" lIns="313502" tIns="156751" rIns="313502" bIns="15675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13761" y="39672751"/>
            <a:ext cx="7064216" cy="2278904"/>
          </a:xfrm>
          <a:prstGeom prst="rect">
            <a:avLst/>
          </a:prstGeom>
        </p:spPr>
        <p:txBody>
          <a:bodyPr vert="horz" lIns="313502" tIns="156751" rIns="313502" bIns="156751" rtlCol="0" anchor="ctr"/>
          <a:lstStyle>
            <a:lvl1pPr algn="l">
              <a:defRPr sz="80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DF014-059A-4FB5-AC4C-203C8B910279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44034" y="39672751"/>
            <a:ext cx="9587151" cy="2278904"/>
          </a:xfrm>
          <a:prstGeom prst="rect">
            <a:avLst/>
          </a:prstGeom>
        </p:spPr>
        <p:txBody>
          <a:bodyPr vert="horz" lIns="313502" tIns="156751" rIns="313502" bIns="156751" rtlCol="0" anchor="ctr"/>
          <a:lstStyle>
            <a:lvl1pPr algn="ctr">
              <a:defRPr sz="80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97236" y="39672751"/>
            <a:ext cx="7064216" cy="2278904"/>
          </a:xfrm>
          <a:prstGeom prst="rect">
            <a:avLst/>
          </a:prstGeom>
        </p:spPr>
        <p:txBody>
          <a:bodyPr vert="horz" lIns="313502" tIns="156751" rIns="313502" bIns="156751" rtlCol="0" anchor="ctr"/>
          <a:lstStyle>
            <a:lvl1pPr algn="r">
              <a:defRPr sz="80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B4C96-E8C6-4CDA-AC26-228125A7E6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8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171256" rtl="0" eaLnBrk="1" latinLnBrk="0" hangingPunct="1">
        <a:spcBef>
          <a:spcPct val="0"/>
        </a:spcBef>
        <a:buNone/>
        <a:defRPr sz="29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14222" indent="-2314222" algn="l" defTabSz="61712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53" kern="1200">
          <a:solidFill>
            <a:schemeClr val="tx1"/>
          </a:solidFill>
          <a:latin typeface="+mn-lt"/>
          <a:ea typeface="+mn-ea"/>
          <a:cs typeface="+mn-cs"/>
        </a:defRPr>
      </a:lvl1pPr>
      <a:lvl2pPr marL="5014145" indent="-1928519" algn="l" defTabSz="6171256" rtl="0" eaLnBrk="1" latinLnBrk="0" hangingPunct="1">
        <a:spcBef>
          <a:spcPct val="20000"/>
        </a:spcBef>
        <a:buFont typeface="Arial" panose="020B0604020202020204" pitchFamily="34" charset="0"/>
        <a:buChar char="–"/>
        <a:defRPr sz="18898" kern="1200">
          <a:solidFill>
            <a:schemeClr val="tx1"/>
          </a:solidFill>
          <a:latin typeface="+mn-lt"/>
          <a:ea typeface="+mn-ea"/>
          <a:cs typeface="+mn-cs"/>
        </a:defRPr>
      </a:lvl2pPr>
      <a:lvl3pPr marL="7714071" indent="-1542814" algn="l" defTabSz="61712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6142" kern="1200">
          <a:solidFill>
            <a:schemeClr val="tx1"/>
          </a:solidFill>
          <a:latin typeface="+mn-lt"/>
          <a:ea typeface="+mn-ea"/>
          <a:cs typeface="+mn-cs"/>
        </a:defRPr>
      </a:lvl3pPr>
      <a:lvl4pPr marL="10799699" indent="-1542814" algn="l" defTabSz="6171256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83" kern="1200">
          <a:solidFill>
            <a:schemeClr val="tx1"/>
          </a:solidFill>
          <a:latin typeface="+mn-lt"/>
          <a:ea typeface="+mn-ea"/>
          <a:cs typeface="+mn-cs"/>
        </a:defRPr>
      </a:lvl4pPr>
      <a:lvl5pPr marL="13885326" indent="-1542814" algn="l" defTabSz="6171256" rtl="0" eaLnBrk="1" latinLnBrk="0" hangingPunct="1">
        <a:spcBef>
          <a:spcPct val="20000"/>
        </a:spcBef>
        <a:buFont typeface="Arial" panose="020B0604020202020204" pitchFamily="34" charset="0"/>
        <a:buChar char="»"/>
        <a:defRPr sz="13583" kern="1200">
          <a:solidFill>
            <a:schemeClr val="tx1"/>
          </a:solidFill>
          <a:latin typeface="+mn-lt"/>
          <a:ea typeface="+mn-ea"/>
          <a:cs typeface="+mn-cs"/>
        </a:defRPr>
      </a:lvl5pPr>
      <a:lvl6pPr marL="16970954" indent="-1542814" algn="l" defTabSz="61712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83" kern="1200">
          <a:solidFill>
            <a:schemeClr val="tx1"/>
          </a:solidFill>
          <a:latin typeface="+mn-lt"/>
          <a:ea typeface="+mn-ea"/>
          <a:cs typeface="+mn-cs"/>
        </a:defRPr>
      </a:lvl6pPr>
      <a:lvl7pPr marL="20056582" indent="-1542814" algn="l" defTabSz="61712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83" kern="1200">
          <a:solidFill>
            <a:schemeClr val="tx1"/>
          </a:solidFill>
          <a:latin typeface="+mn-lt"/>
          <a:ea typeface="+mn-ea"/>
          <a:cs typeface="+mn-cs"/>
        </a:defRPr>
      </a:lvl7pPr>
      <a:lvl8pPr marL="23142211" indent="-1542814" algn="l" defTabSz="61712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83" kern="1200">
          <a:solidFill>
            <a:schemeClr val="tx1"/>
          </a:solidFill>
          <a:latin typeface="+mn-lt"/>
          <a:ea typeface="+mn-ea"/>
          <a:cs typeface="+mn-cs"/>
        </a:defRPr>
      </a:lvl8pPr>
      <a:lvl9pPr marL="26227839" indent="-1542814" algn="l" defTabSz="61712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1256" rtl="0" eaLnBrk="1" latinLnBrk="0" hangingPunct="1">
        <a:defRPr sz="12205" kern="1200">
          <a:solidFill>
            <a:schemeClr val="tx1"/>
          </a:solidFill>
          <a:latin typeface="+mn-lt"/>
          <a:ea typeface="+mn-ea"/>
          <a:cs typeface="+mn-cs"/>
        </a:defRPr>
      </a:lvl1pPr>
      <a:lvl2pPr marL="3085627" algn="l" defTabSz="6171256" rtl="0" eaLnBrk="1" latinLnBrk="0" hangingPunct="1">
        <a:defRPr sz="12205" kern="1200">
          <a:solidFill>
            <a:schemeClr val="tx1"/>
          </a:solidFill>
          <a:latin typeface="+mn-lt"/>
          <a:ea typeface="+mn-ea"/>
          <a:cs typeface="+mn-cs"/>
        </a:defRPr>
      </a:lvl2pPr>
      <a:lvl3pPr marL="6171256" algn="l" defTabSz="6171256" rtl="0" eaLnBrk="1" latinLnBrk="0" hangingPunct="1">
        <a:defRPr sz="12205" kern="1200">
          <a:solidFill>
            <a:schemeClr val="tx1"/>
          </a:solidFill>
          <a:latin typeface="+mn-lt"/>
          <a:ea typeface="+mn-ea"/>
          <a:cs typeface="+mn-cs"/>
        </a:defRPr>
      </a:lvl3pPr>
      <a:lvl4pPr marL="9256884" algn="l" defTabSz="6171256" rtl="0" eaLnBrk="1" latinLnBrk="0" hangingPunct="1">
        <a:defRPr sz="12205" kern="1200">
          <a:solidFill>
            <a:schemeClr val="tx1"/>
          </a:solidFill>
          <a:latin typeface="+mn-lt"/>
          <a:ea typeface="+mn-ea"/>
          <a:cs typeface="+mn-cs"/>
        </a:defRPr>
      </a:lvl4pPr>
      <a:lvl5pPr marL="12342513" algn="l" defTabSz="6171256" rtl="0" eaLnBrk="1" latinLnBrk="0" hangingPunct="1">
        <a:defRPr sz="12205" kern="1200">
          <a:solidFill>
            <a:schemeClr val="tx1"/>
          </a:solidFill>
          <a:latin typeface="+mn-lt"/>
          <a:ea typeface="+mn-ea"/>
          <a:cs typeface="+mn-cs"/>
        </a:defRPr>
      </a:lvl5pPr>
      <a:lvl6pPr marL="15428140" algn="l" defTabSz="6171256" rtl="0" eaLnBrk="1" latinLnBrk="0" hangingPunct="1">
        <a:defRPr sz="12205" kern="1200">
          <a:solidFill>
            <a:schemeClr val="tx1"/>
          </a:solidFill>
          <a:latin typeface="+mn-lt"/>
          <a:ea typeface="+mn-ea"/>
          <a:cs typeface="+mn-cs"/>
        </a:defRPr>
      </a:lvl6pPr>
      <a:lvl7pPr marL="18513769" algn="l" defTabSz="6171256" rtl="0" eaLnBrk="1" latinLnBrk="0" hangingPunct="1">
        <a:defRPr sz="12205" kern="1200">
          <a:solidFill>
            <a:schemeClr val="tx1"/>
          </a:solidFill>
          <a:latin typeface="+mn-lt"/>
          <a:ea typeface="+mn-ea"/>
          <a:cs typeface="+mn-cs"/>
        </a:defRPr>
      </a:lvl7pPr>
      <a:lvl8pPr marL="21599395" algn="l" defTabSz="6171256" rtl="0" eaLnBrk="1" latinLnBrk="0" hangingPunct="1">
        <a:defRPr sz="12205" kern="1200">
          <a:solidFill>
            <a:schemeClr val="tx1"/>
          </a:solidFill>
          <a:latin typeface="+mn-lt"/>
          <a:ea typeface="+mn-ea"/>
          <a:cs typeface="+mn-cs"/>
        </a:defRPr>
      </a:lvl8pPr>
      <a:lvl9pPr marL="24685025" algn="l" defTabSz="6171256" rtl="0" eaLnBrk="1" latinLnBrk="0" hangingPunct="1">
        <a:defRPr sz="122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9" Type="http://schemas.openxmlformats.org/officeDocument/2006/relationships/image" Target="../media/image26.png"/><Relationship Id="rId3" Type="http://schemas.openxmlformats.org/officeDocument/2006/relationships/image" Target="../media/image2.png"/><Relationship Id="rId34" Type="http://schemas.openxmlformats.org/officeDocument/2006/relationships/image" Target="../media/image20.png"/><Relationship Id="rId42" Type="http://schemas.openxmlformats.org/officeDocument/2006/relationships/image" Target="../media/image2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33" Type="http://schemas.openxmlformats.org/officeDocument/2006/relationships/image" Target="../media/image19.png"/><Relationship Id="rId38" Type="http://schemas.openxmlformats.org/officeDocument/2006/relationships/image" Target="../media/image24.png"/><Relationship Id="rId2" Type="http://schemas.openxmlformats.org/officeDocument/2006/relationships/image" Target="../media/image1.emf"/><Relationship Id="rId29" Type="http://schemas.openxmlformats.org/officeDocument/2006/relationships/image" Target="../media/image15.png"/><Relationship Id="rId41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32" Type="http://schemas.openxmlformats.org/officeDocument/2006/relationships/image" Target="../media/image18.png"/><Relationship Id="rId37" Type="http://schemas.openxmlformats.org/officeDocument/2006/relationships/image" Target="../media/image23.png"/><Relationship Id="rId40" Type="http://schemas.openxmlformats.org/officeDocument/2006/relationships/image" Target="../media/image27.png"/><Relationship Id="rId5" Type="http://schemas.openxmlformats.org/officeDocument/2006/relationships/image" Target="../media/image4.png"/><Relationship Id="rId28" Type="http://schemas.openxmlformats.org/officeDocument/2006/relationships/image" Target="../media/image14.png"/><Relationship Id="rId36" Type="http://schemas.openxmlformats.org/officeDocument/2006/relationships/image" Target="../media/image22.png"/><Relationship Id="rId10" Type="http://schemas.openxmlformats.org/officeDocument/2006/relationships/image" Target="../media/image9.png"/><Relationship Id="rId31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7" Type="http://schemas.openxmlformats.org/officeDocument/2006/relationships/image" Target="../media/image25.png"/><Relationship Id="rId30" Type="http://schemas.openxmlformats.org/officeDocument/2006/relationships/image" Target="../media/image16.png"/><Relationship Id="rId35" Type="http://schemas.openxmlformats.org/officeDocument/2006/relationships/image" Target="../media/image21.png"/><Relationship Id="rId4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58986" y="680575"/>
            <a:ext cx="29163206" cy="3785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>
            <a:spAutoFit/>
          </a:bodyPr>
          <a:lstStyle/>
          <a:p>
            <a:pPr algn="ctr"/>
            <a:r>
              <a:rPr lang="en-US" sz="7200" dirty="0"/>
              <a:t>Experimental Behavior and Nonlinear Modeling of iron-based Shape Memory</a:t>
            </a:r>
          </a:p>
          <a:p>
            <a:pPr algn="ctr"/>
            <a:r>
              <a:rPr lang="en-US" sz="7200" dirty="0"/>
              <a:t>Alloys (SMAs) under Inelastic Cyclic Straining</a:t>
            </a:r>
            <a:endParaRPr lang="fr-FR" sz="7200" dirty="0"/>
          </a:p>
          <a:p>
            <a:pPr algn="ctr"/>
            <a:r>
              <a:rPr lang="en-US" sz="5200" dirty="0">
                <a:latin typeface="Times New Roman" pitchFamily="18" charset="0"/>
                <a:cs typeface="Times New Roman" pitchFamily="18" charset="0"/>
              </a:rPr>
              <a:t>Heredia Diego (Master’s student) </a:t>
            </a:r>
          </a:p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Resilient Steel Structures Laboratory (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RESSLab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), Swiss Federal Institute of Technology, Lausanne (EPFL)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52823" y="4599781"/>
            <a:ext cx="287572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53" name="Group 1052"/>
          <p:cNvGrpSpPr/>
          <p:nvPr/>
        </p:nvGrpSpPr>
        <p:grpSpPr>
          <a:xfrm>
            <a:off x="838196" y="4776898"/>
            <a:ext cx="14013655" cy="1015663"/>
            <a:chOff x="1173506" y="2735759"/>
            <a:chExt cx="6038186" cy="515949"/>
          </a:xfrm>
        </p:grpSpPr>
        <p:sp>
          <p:nvSpPr>
            <p:cNvPr id="679" name="Rounded Rectangle 678"/>
            <p:cNvSpPr/>
            <p:nvPr/>
          </p:nvSpPr>
          <p:spPr>
            <a:xfrm>
              <a:off x="1173506" y="2743200"/>
              <a:ext cx="6038186" cy="503863"/>
            </a:xfrm>
            <a:prstGeom prst="roundRect">
              <a:avLst/>
            </a:prstGeom>
            <a:solidFill>
              <a:srgbClr val="FF00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83127" y="2735759"/>
              <a:ext cx="2192396" cy="5159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6000" b="1" cap="small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Objectives</a:t>
              </a:r>
            </a:p>
          </p:txBody>
        </p:sp>
      </p:grpSp>
      <p:sp>
        <p:nvSpPr>
          <p:cNvPr id="187" name="Rectangle 186"/>
          <p:cNvSpPr/>
          <p:nvPr/>
        </p:nvSpPr>
        <p:spPr>
          <a:xfrm>
            <a:off x="583407" y="599280"/>
            <a:ext cx="29108399" cy="41605201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05"/>
          </a:p>
        </p:txBody>
      </p:sp>
      <p:cxnSp>
        <p:nvCxnSpPr>
          <p:cNvPr id="424" name="Straight Connector 423"/>
          <p:cNvCxnSpPr/>
          <p:nvPr/>
        </p:nvCxnSpPr>
        <p:spPr>
          <a:xfrm>
            <a:off x="15239916" y="39591931"/>
            <a:ext cx="1432644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64" name="Group 363"/>
          <p:cNvGrpSpPr/>
          <p:nvPr/>
        </p:nvGrpSpPr>
        <p:grpSpPr>
          <a:xfrm>
            <a:off x="819148" y="11088791"/>
            <a:ext cx="14032703" cy="1015663"/>
            <a:chOff x="1257117" y="2735759"/>
            <a:chExt cx="5925144" cy="515949"/>
          </a:xfrm>
        </p:grpSpPr>
        <p:sp>
          <p:nvSpPr>
            <p:cNvPr id="365" name="Rounded Rectangle 364"/>
            <p:cNvSpPr/>
            <p:nvPr/>
          </p:nvSpPr>
          <p:spPr>
            <a:xfrm>
              <a:off x="1257117" y="2743200"/>
              <a:ext cx="5925144" cy="503863"/>
            </a:xfrm>
            <a:prstGeom prst="roundRect">
              <a:avLst/>
            </a:prstGeom>
            <a:solidFill>
              <a:srgbClr val="FF00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1270013" y="2735759"/>
              <a:ext cx="4102863" cy="515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cap="small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2. Experimental campaign</a:t>
              </a:r>
            </a:p>
          </p:txBody>
        </p:sp>
      </p:grpSp>
      <p:grpSp>
        <p:nvGrpSpPr>
          <p:cNvPr id="378" name="Group 377"/>
          <p:cNvGrpSpPr/>
          <p:nvPr/>
        </p:nvGrpSpPr>
        <p:grpSpPr>
          <a:xfrm>
            <a:off x="15208252" y="17318763"/>
            <a:ext cx="14565381" cy="1015663"/>
            <a:chOff x="1012476" y="2734590"/>
            <a:chExt cx="5942831" cy="515949"/>
          </a:xfrm>
        </p:grpSpPr>
        <p:sp>
          <p:nvSpPr>
            <p:cNvPr id="379" name="Rounded Rectangle 378"/>
            <p:cNvSpPr/>
            <p:nvPr/>
          </p:nvSpPr>
          <p:spPr>
            <a:xfrm>
              <a:off x="1057347" y="2743200"/>
              <a:ext cx="5790061" cy="503863"/>
            </a:xfrm>
            <a:prstGeom prst="roundRect">
              <a:avLst/>
            </a:prstGeom>
            <a:solidFill>
              <a:srgbClr val="FF00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1012476" y="2734590"/>
              <a:ext cx="5942831" cy="515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cap="small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4.Extendend model for cyclic loading </a:t>
              </a:r>
            </a:p>
          </p:txBody>
        </p:sp>
      </p:grpSp>
      <p:cxnSp>
        <p:nvCxnSpPr>
          <p:cNvPr id="546" name="Straight Connector 545"/>
          <p:cNvCxnSpPr/>
          <p:nvPr/>
        </p:nvCxnSpPr>
        <p:spPr>
          <a:xfrm>
            <a:off x="15137606" y="4724400"/>
            <a:ext cx="0" cy="3732768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51" name="Picture 250" descr="RESSLab_Logo_v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0500" y="2282284"/>
            <a:ext cx="2604572" cy="1028699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15392171" y="4767757"/>
            <a:ext cx="14135330" cy="1015663"/>
            <a:chOff x="1039097" y="2735760"/>
            <a:chExt cx="5776227" cy="515949"/>
          </a:xfrm>
        </p:grpSpPr>
        <p:sp>
          <p:nvSpPr>
            <p:cNvPr id="59" name="Rounded Rectangle 58"/>
            <p:cNvSpPr/>
            <p:nvPr/>
          </p:nvSpPr>
          <p:spPr>
            <a:xfrm>
              <a:off x="1039097" y="2743200"/>
              <a:ext cx="5776227" cy="503863"/>
            </a:xfrm>
            <a:prstGeom prst="roundRect">
              <a:avLst/>
            </a:prstGeom>
            <a:solidFill>
              <a:srgbClr val="FF00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51842" y="2735760"/>
              <a:ext cx="4842646" cy="515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cap="small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3. State-of-art material model</a:t>
              </a:r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15239916" y="39696100"/>
            <a:ext cx="6749909" cy="991871"/>
            <a:chOff x="1057347" y="2743200"/>
            <a:chExt cx="2693912" cy="503863"/>
          </a:xfrm>
        </p:grpSpPr>
        <p:sp>
          <p:nvSpPr>
            <p:cNvPr id="778" name="Rounded Rectangle 777"/>
            <p:cNvSpPr/>
            <p:nvPr/>
          </p:nvSpPr>
          <p:spPr>
            <a:xfrm>
              <a:off x="1057347" y="2743200"/>
              <a:ext cx="2693912" cy="503863"/>
            </a:xfrm>
            <a:prstGeom prst="roundRect">
              <a:avLst/>
            </a:prstGeom>
            <a:solidFill>
              <a:srgbClr val="FF00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1117600" y="2751681"/>
              <a:ext cx="2573259" cy="4690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b="1" cap="small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Acknowledgments</a:t>
              </a:r>
            </a:p>
          </p:txBody>
        </p:sp>
      </p:grpSp>
      <p:pic>
        <p:nvPicPr>
          <p:cNvPr id="781" name="Picture 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71" y="2264794"/>
            <a:ext cx="2415451" cy="10461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4" name="Rectangle 883"/>
              <p:cNvSpPr/>
              <p:nvPr/>
            </p:nvSpPr>
            <p:spPr>
              <a:xfrm>
                <a:off x="15379394" y="18724035"/>
                <a:ext cx="14511350" cy="7169848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t">
                <a:spAutoFit/>
              </a:bodyPr>
              <a:lstStyle/>
              <a:p>
                <a:pPr marL="431247" indent="-431247" algn="just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Loading functions:</a:t>
                </a:r>
              </a:p>
              <a:p>
                <a:pPr marL="431247" indent="-431247" algn="just">
                  <a:buFont typeface="Wingdings" panose="05000000000000000000" pitchFamily="2" charset="2"/>
                  <a:buChar char="§"/>
                </a:pPr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1857604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fr-FR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𝑡𝑟</m:t>
                        </m:r>
                      </m:sup>
                    </m:sSubSup>
                    <m:r>
                      <a:rPr lang="fr-FR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𝑚𝑎</m:t>
                            </m:r>
                          </m:sub>
                        </m:sSub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𝑚𝑎</m:t>
                            </m:r>
                          </m:sub>
                        </m:sSub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2400" b="1" i="1">
                        <a:latin typeface="Cambria Math" panose="02040503050406030204" pitchFamily="18" charset="0"/>
                      </a:rPr>
                      <m:t>𝝈</m:t>
                    </m:r>
                    <m:r>
                      <a:rPr lang="fr-FR" sz="2400" b="1" i="1">
                        <a:latin typeface="Cambria Math" panose="02040503050406030204" pitchFamily="18" charset="0"/>
                      </a:rPr>
                      <m:t>:|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fr-FR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b="1" i="1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</m:acc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fr-FR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b="1" i="1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</m:acc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𝑝𝑙</m:t>
                        </m:r>
                      </m:sub>
                    </m:sSub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fr-FR" sz="2400" b="1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e>
                    </m:d>
                    <m:r>
                      <a:rPr lang="fr-FR" sz="2400" i="1">
                        <a:latin typeface="Cambria Math" panose="02040503050406030204" pitchFamily="18" charset="0"/>
                      </a:rPr>
                      <m:t>+(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400" i="1" dirty="0">
                    <a:latin typeface="Cambria Math" panose="02040503050406030204" pitchFamily="18" charset="0"/>
                  </a:rPr>
                  <a:t/>
                </a:r>
                <a:br>
                  <a:rPr lang="fr-FR" sz="24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fr-FR" sz="240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fr-FR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</m:acc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b>
                        </m:s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b="1" i="1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p>
                        </m:sSup>
                      </m:e>
                    </m:d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fr-FR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fr-FR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sz="2400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fr-FR" sz="2400" b="0" i="1" smtClean="0">
                                            <a:latin typeface="Cambria Math" panose="02040503050406030204" pitchFamily="18" charset="0"/>
                                          </a:rPr>
                                          <m:t>𝑒𝑞</m:t>
                                        </m:r>
                                      </m:sub>
                                      <m:sup>
                                        <m:r>
                                          <a:rPr lang="fr-FR" sz="2400" b="0" i="1" smtClean="0">
                                            <a:latin typeface="Cambria Math" panose="02040503050406030204" pitchFamily="18" charset="0"/>
                                          </a:rPr>
                                          <m:t>𝑡𝑟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b/>
                      <m:sup>
                        <m:f>
                          <m:f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bSup>
                    <m:r>
                      <a:rPr lang="fr-FR" sz="24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𝑝𝑣</m:t>
                        </m:r>
                      </m:sub>
                    </m:sSub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𝑝𝑣</m:t>
                        </m:r>
                      </m:sub>
                    </m:sSub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</m:acc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b>
                        </m:s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b="1" i="1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𝑝𝑙</m:t>
                            </m:r>
                          </m:sup>
                        </m:sSup>
                      </m:e>
                    </m:d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fr-FR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sz="2400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fr-FR" sz="2400" i="1">
                                            <a:latin typeface="Cambria Math" panose="02040503050406030204" pitchFamily="18" charset="0"/>
                                          </a:rPr>
                                          <m:t>𝑒𝑞</m:t>
                                        </m:r>
                                      </m:sub>
                                      <m:sup>
                                        <m:r>
                                          <a:rPr lang="fr-FR" sz="2400" i="1">
                                            <a:latin typeface="Cambria Math" panose="02040503050406030204" pitchFamily="18" charset="0"/>
                                          </a:rPr>
                                          <m:t>𝑡𝑟</m:t>
                                        </m:r>
                                        <m:r>
                                          <a:rPr lang="fr-FR" sz="2400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b/>
                      <m:sup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𝑝𝑣</m:t>
                            </m:r>
                          </m:sub>
                        </m:sSub>
                      </m:sup>
                    </m:sSubSup>
                    <m:r>
                      <a:rPr lang="fr-FR" sz="2400" i="1">
                        <a:latin typeface="Cambria Math" panose="02040503050406030204" pitchFamily="18" charset="0"/>
                      </a:rPr>
                      <m:t> −</m:t>
                    </m:r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𝑡𝑟</m:t>
                        </m:r>
                      </m:sup>
                    </m:sSubSup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p>
                      <m:s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2400" i="1" dirty="0">
                    <a:latin typeface="Cambria Math" panose="02040503050406030204" pitchFamily="18" charset="0"/>
                  </a:rPr>
                  <a:t/>
                </a:r>
                <a:br>
                  <a:rPr lang="fr-FR" sz="24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        −</m:t>
                    </m:r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</m:den>
                    </m:f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fr-FR" sz="2400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fr-FR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b="1" i="1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</m:acc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b="1" i="1"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𝑡𝑟</m:t>
                        </m:r>
                      </m:sup>
                    </m:sSup>
                    <m:r>
                      <a:rPr lang="fr-FR" sz="2400" i="1">
                        <a:latin typeface="Cambria Math" panose="02040503050406030204" pitchFamily="18" charset="0"/>
                      </a:rPr>
                      <m:t>|</m:t>
                    </m:r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b="1" i="1">
                            <a:latin typeface="Cambria Math" panose="02040503050406030204" pitchFamily="18" charset="0"/>
                          </a:rPr>
                          <m:t>[</m:t>
                        </m:r>
                        <m:f>
                          <m:f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  <m:t>𝑒𝑞</m:t>
                                    </m:r>
                                  </m:sub>
                                  <m:sup>
                                    <m: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  <m:t>𝑡𝑟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2400" b="1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b/>
                      <m:sup>
                        <m:f>
                          <m:f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  <m:sup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bSup>
                  </m:oMath>
                </a14:m>
                <a:endParaRPr lang="en-US" sz="2400" b="1" dirty="0"/>
              </a:p>
              <a:p>
                <a:pPr lvl="1"/>
                <a:endParaRPr lang="en-US" sz="2400" b="1" dirty="0"/>
              </a:p>
              <a:p>
                <a:pPr marL="1857604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𝑡𝑟</m:t>
                        </m:r>
                      </m:sup>
                    </m:sSubSup>
                    <m:r>
                      <a:rPr lang="fr-FR" sz="24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𝑚𝑎</m:t>
                            </m:r>
                          </m:sub>
                        </m:sSub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sz="2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𝑚𝑎</m:t>
                            </m:r>
                          </m:sub>
                        </m:sSub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sz="2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2400" b="1" i="1">
                        <a:latin typeface="Cambria Math" panose="02040503050406030204" pitchFamily="18" charset="0"/>
                      </a:rPr>
                      <m:t>𝝈</m:t>
                    </m:r>
                    <m:r>
                      <a:rPr lang="fr-FR" sz="2400" b="1" i="1">
                        <a:latin typeface="Cambria Math" panose="02040503050406030204" pitchFamily="18" charset="0"/>
                      </a:rPr>
                      <m:t>:|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fr-FR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b="1" i="1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</m:acc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fr-FR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b="1" i="1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</m:acc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𝑝𝑙</m:t>
                        </m:r>
                      </m:sub>
                    </m:sSub>
                    <m:r>
                      <a:rPr lang="fr-FR" sz="2400" b="1" i="1">
                        <a:latin typeface="Cambria Math" panose="02040503050406030204" pitchFamily="18" charset="0"/>
                      </a:rPr>
                      <m:t>|+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e>
                    </m:d>
                    <m:r>
                      <a:rPr lang="fr-FR" sz="2400" i="1">
                        <a:latin typeface="Cambria Math" panose="02040503050406030204" pitchFamily="18" charset="0"/>
                      </a:rPr>
                      <m:t>−(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400" i="1" dirty="0">
                    <a:latin typeface="Cambria Math" panose="02040503050406030204" pitchFamily="18" charset="0"/>
                  </a:rPr>
                  <a:t/>
                </a:r>
                <a:br>
                  <a:rPr lang="fr-FR" sz="24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fr-FR" sz="240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fr-FR" sz="2400" b="1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fr-FR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b="1" i="1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</m:acc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b="1" i="1"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𝑡𝑟</m:t>
                        </m:r>
                      </m:sup>
                    </m:sSup>
                    <m:r>
                      <a:rPr lang="fr-FR" sz="2400" b="1" i="1">
                        <a:latin typeface="Cambria Math" panose="02040503050406030204" pitchFamily="18" charset="0"/>
                      </a:rPr>
                      <m:t>|</m:t>
                    </m:r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  <m:t>𝑒𝑞</m:t>
                                    </m:r>
                                  </m:sub>
                                  <m:sup>
                                    <m: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  <m:t>𝑡𝑟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b/>
                      <m:sup>
                        <m:f>
                          <m:f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bSup>
                    <m:r>
                      <a:rPr lang="fr-FR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𝑝𝑣</m:t>
                        </m:r>
                      </m:sub>
                    </m:sSub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𝑝𝑣</m:t>
                        </m:r>
                      </m:sub>
                    </m:sSub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</m:acc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b>
                        </m:s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b="1" i="1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𝑝𝑙</m:t>
                            </m:r>
                          </m:sup>
                        </m:sSup>
                      </m:e>
                    </m:d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  <m:t>𝑒𝑞</m:t>
                                    </m:r>
                                  </m:sub>
                                  <m:sup>
                                    <m: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  <m:t>𝑡𝑟</m:t>
                                    </m:r>
                                    <m:r>
                                      <a:rPr lang="fr-FR" sz="24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b/>
                      <m:sup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𝑝𝑣</m:t>
                            </m:r>
                          </m:sub>
                        </m:sSub>
                      </m:sup>
                    </m:sSubSup>
                    <m:r>
                      <a:rPr lang="fr-FR" sz="2400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𝑡𝑟</m:t>
                        </m:r>
                      </m:sup>
                    </m:sSubSup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40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endParaRPr lang="en-US" sz="2400" b="1" dirty="0"/>
              </a:p>
              <a:p>
                <a:pPr lvl="1"/>
                <a:endParaRPr lang="en-US" sz="2400" b="1" dirty="0"/>
              </a:p>
              <a:p>
                <a:pPr marL="1857604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𝑝𝑙</m:t>
                        </m:r>
                      </m:sup>
                    </m:sSubSup>
                    <m:r>
                      <a:rPr lang="fr-FR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fr-FR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b="1" i="1">
                            <a:latin typeface="Cambria Math" panose="02040503050406030204" pitchFamily="18" charset="0"/>
                          </a:rPr>
                          <m:t>𝝈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𝑝𝑣</m:t>
                            </m:r>
                          </m:sub>
                        </m:sSub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𝑝𝑣</m:t>
                            </m:r>
                          </m:sub>
                        </m:sSub>
                        <m:sSubSup>
                          <m:sSub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[</m:t>
                            </m:r>
                            <m:f>
                              <m:f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fr-FR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sz="2400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fr-FR" sz="2400" i="1">
                                            <a:latin typeface="Cambria Math" panose="02040503050406030204" pitchFamily="18" charset="0"/>
                                          </a:rPr>
                                          <m:t>𝑒𝑞</m:t>
                                        </m:r>
                                      </m:sub>
                                      <m:sup>
                                        <m:r>
                                          <a:rPr lang="fr-FR" sz="2400" i="1">
                                            <a:latin typeface="Cambria Math" panose="02040503050406030204" pitchFamily="18" charset="0"/>
                                          </a:rPr>
                                          <m:t>𝑡𝑟𝑝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  <m:sub/>
                          <m:sup>
                            <m:sSub>
                              <m:sSub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𝑝𝑣</m:t>
                                </m:r>
                              </m:sub>
                            </m:sSub>
                          </m:sup>
                        </m:sSubSup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b="1" i="1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p>
                        </m:sSup>
                      </m:e>
                    </m:d>
                    <m:r>
                      <a:rPr lang="fr-FR" sz="2400" b="1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fr-FR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b="1" i="1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𝑝𝑙</m:t>
                        </m:r>
                      </m:sup>
                    </m:sSup>
                    <m:r>
                      <a:rPr lang="fr-FR" sz="2400" b="1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  <m:r>
                      <a:rPr lang="fr-FR" sz="2400" i="1">
                        <a:latin typeface="Cambria Math" panose="02040503050406030204" pitchFamily="18" charset="0"/>
                      </a:rPr>
                      <m:t>𝑃</m:t>
                    </m:r>
                    <m:sSup>
                      <m:s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p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f>
                          <m:f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fr-FR" sz="2400" b="1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⟨"/>
                        <m:endChr m:val="⟩"/>
                        <m:ctrlPr>
                          <a:rPr lang="fr-FR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𝑝𝑙</m:t>
                            </m:r>
                          </m:sup>
                        </m:sSub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1857604" lvl="1" indent="-342900">
                  <a:buFont typeface="Arial" panose="020B0604020202020204" pitchFamily="34" charset="0"/>
                  <a:buChar char="•"/>
                </a:pPr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1857604" lvl="1" indent="-342900">
                  <a:buFont typeface="Arial" panose="020B0604020202020204" pitchFamily="34" charset="0"/>
                  <a:buChar char="•"/>
                </a:pPr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1"/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Thermomechanical loading representative of those used to prestress concrete </a:t>
                </a:r>
              </a:p>
            </p:txBody>
          </p:sp>
        </mc:Choice>
        <mc:Fallback xmlns="">
          <p:sp>
            <p:nvSpPr>
              <p:cNvPr id="884" name="Rectangle 8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9394" y="18724035"/>
                <a:ext cx="14511350" cy="7169848"/>
              </a:xfrm>
              <a:prstGeom prst="rect">
                <a:avLst/>
              </a:prstGeom>
              <a:blipFill>
                <a:blip r:embed="rId4"/>
                <a:stretch>
                  <a:fillRect l="-588" t="-680" b="-10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" name="Rectangle 1126"/>
          <p:cNvSpPr/>
          <p:nvPr/>
        </p:nvSpPr>
        <p:spPr>
          <a:xfrm>
            <a:off x="756845" y="6008717"/>
            <a:ext cx="14208911" cy="4893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just">
              <a:tabLst>
                <a:tab pos="1439993" algn="l"/>
              </a:tabLst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Conduct an experimental campaign in order to characterize the behavior of Fe-SMAs under cyclic tension/compression straining</a:t>
            </a:r>
          </a:p>
          <a:p>
            <a:pPr marL="1079994" lvl="1" indent="-431247" algn="just">
              <a:buFont typeface="Wingdings" panose="05000000000000000000" pitchFamily="2" charset="2"/>
              <a:buChar char="§"/>
              <a:tabLst>
                <a:tab pos="1439993" algn="l"/>
              </a:tabLst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Literature is lacking information on the specificities of Fe-SMAs under cyclic tension/compression straining.</a:t>
            </a:r>
          </a:p>
          <a:p>
            <a:pPr marL="1079994" lvl="1" indent="-431247" algn="just">
              <a:buFont typeface="Wingdings" panose="05000000000000000000" pitchFamily="2" charset="2"/>
              <a:buChar char="§"/>
              <a:tabLst>
                <a:tab pos="1439993" algn="l"/>
              </a:tabLst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Tests on Fe-SMAs involving high compressive strains and high strain rates have never been conducted before. </a:t>
            </a:r>
          </a:p>
          <a:p>
            <a:pPr algn="just">
              <a:tabLst>
                <a:tab pos="1439993" algn="l"/>
              </a:tabLst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Implement a state-of-art material model for Fe-SMAs to represent the behavior of such alloys under monotonic tensile loading </a:t>
            </a:r>
          </a:p>
          <a:p>
            <a:pPr marL="1079994" lvl="1" indent="-431247" algn="just">
              <a:buFont typeface="Wingdings" panose="05000000000000000000" pitchFamily="2" charset="2"/>
              <a:buChar char="§"/>
              <a:tabLst>
                <a:tab pos="1439993" algn="l"/>
              </a:tabLst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Establish the fundamental equations used in the model that will be used as a starting point to integrate cyclic loading effects.</a:t>
            </a:r>
          </a:p>
          <a:p>
            <a:pPr algn="just">
              <a:tabLst>
                <a:tab pos="1439993" algn="l"/>
              </a:tabLst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Extend the implemented material model to account for cyclic loading</a:t>
            </a:r>
          </a:p>
          <a:p>
            <a:pPr marL="1079994" lvl="1" indent="-431247" algn="just">
              <a:buFont typeface="Wingdings" panose="05000000000000000000" pitchFamily="2" charset="2"/>
              <a:buChar char="§"/>
              <a:tabLst>
                <a:tab pos="1439993" algn="l"/>
              </a:tabLst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constitutive model that can represent all relevant deformation mechanism active in Fe-SMAs is essential to develop and analyze dissipation devices with this material.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8771987" y="17789824"/>
            <a:ext cx="4463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Detailed view of the specimen</a:t>
            </a:r>
          </a:p>
        </p:txBody>
      </p:sp>
      <p:sp>
        <p:nvSpPr>
          <p:cNvPr id="273" name="TextBox 272"/>
          <p:cNvSpPr txBox="1"/>
          <p:nvPr/>
        </p:nvSpPr>
        <p:spPr>
          <a:xfrm>
            <a:off x="13453237" y="14805450"/>
            <a:ext cx="1485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19942"/>
            <a:r>
              <a:rPr lang="en-US" sz="2400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Round bar coupon</a:t>
            </a:r>
          </a:p>
        </p:txBody>
      </p:sp>
      <p:sp>
        <p:nvSpPr>
          <p:cNvPr id="283" name="TextBox 282"/>
          <p:cNvSpPr txBox="1"/>
          <p:nvPr/>
        </p:nvSpPr>
        <p:spPr>
          <a:xfrm>
            <a:off x="1438154" y="18403064"/>
            <a:ext cx="508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Experimental setup</a:t>
            </a:r>
          </a:p>
        </p:txBody>
      </p:sp>
      <p:sp>
        <p:nvSpPr>
          <p:cNvPr id="558" name="TextBox 557"/>
          <p:cNvSpPr txBox="1"/>
          <p:nvPr/>
        </p:nvSpPr>
        <p:spPr>
          <a:xfrm>
            <a:off x="22294684" y="39970727"/>
            <a:ext cx="7314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19942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Dr.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Dimitrios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Lignos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19942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Albano de Castro e Sousa</a:t>
            </a:r>
          </a:p>
          <a:p>
            <a:pPr algn="ctr" defTabSz="1619942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Alexander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Hartloper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F1DDCB-B512-447A-B948-324AA74275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28" t="9188" r="11651" b="5914"/>
          <a:stretch/>
        </p:blipFill>
        <p:spPr>
          <a:xfrm>
            <a:off x="1242619" y="12907920"/>
            <a:ext cx="5590147" cy="534349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259BB123-4651-4747-9B60-DDA5ED2AE757}"/>
              </a:ext>
            </a:extLst>
          </p:cNvPr>
          <p:cNvCxnSpPr>
            <a:cxnSpLocks/>
          </p:cNvCxnSpPr>
          <p:nvPr/>
        </p:nvCxnSpPr>
        <p:spPr>
          <a:xfrm>
            <a:off x="4993106" y="14633960"/>
            <a:ext cx="3005850" cy="118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D6D1C7E-CC47-4C60-A078-944C26BB26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45" t="14947" b="29432"/>
          <a:stretch/>
        </p:blipFill>
        <p:spPr>
          <a:xfrm>
            <a:off x="9285438" y="14174680"/>
            <a:ext cx="3528954" cy="3493672"/>
          </a:xfrm>
          <a:prstGeom prst="rect">
            <a:avLst/>
          </a:prstGeom>
        </p:spPr>
      </p:pic>
      <p:sp>
        <p:nvSpPr>
          <p:cNvPr id="562" name="TextBox 561">
            <a:extLst>
              <a:ext uri="{FF2B5EF4-FFF2-40B4-BE49-F238E27FC236}">
                <a16:creationId xmlns:a16="http://schemas.microsoft.com/office/drawing/2014/main" xmlns="" id="{5603BC5E-EB58-401A-9CE4-A1AF66FB31A9}"/>
              </a:ext>
            </a:extLst>
          </p:cNvPr>
          <p:cNvSpPr txBox="1"/>
          <p:nvPr/>
        </p:nvSpPr>
        <p:spPr>
          <a:xfrm>
            <a:off x="7418515" y="14982176"/>
            <a:ext cx="1987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19942"/>
            <a:r>
              <a:rPr lang="en-US" sz="2400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MTS extensometer</a:t>
            </a:r>
          </a:p>
        </p:txBody>
      </p:sp>
      <p:sp>
        <p:nvSpPr>
          <p:cNvPr id="563" name="TextBox 562">
            <a:extLst>
              <a:ext uri="{FF2B5EF4-FFF2-40B4-BE49-F238E27FC236}">
                <a16:creationId xmlns:a16="http://schemas.microsoft.com/office/drawing/2014/main" xmlns="" id="{E5FD83BB-8FB2-44A2-B68F-5C965B9CA6D6}"/>
              </a:ext>
            </a:extLst>
          </p:cNvPr>
          <p:cNvSpPr txBox="1"/>
          <p:nvPr/>
        </p:nvSpPr>
        <p:spPr>
          <a:xfrm>
            <a:off x="7714082" y="16616060"/>
            <a:ext cx="1485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19942"/>
            <a:r>
              <a:rPr lang="en-US" sz="2400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PT100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86ED44AB-5EB6-465F-B143-56741696ED3B}"/>
              </a:ext>
            </a:extLst>
          </p:cNvPr>
          <p:cNvCxnSpPr>
            <a:cxnSpLocks/>
          </p:cNvCxnSpPr>
          <p:nvPr/>
        </p:nvCxnSpPr>
        <p:spPr>
          <a:xfrm>
            <a:off x="8714947" y="15340393"/>
            <a:ext cx="2284039" cy="6944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9A024507-0BC4-49D6-BC79-BFE487C91799}"/>
              </a:ext>
            </a:extLst>
          </p:cNvPr>
          <p:cNvCxnSpPr/>
          <p:nvPr/>
        </p:nvCxnSpPr>
        <p:spPr>
          <a:xfrm flipV="1">
            <a:off x="8777882" y="16206375"/>
            <a:ext cx="2761569" cy="7741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139E1D8A-7B69-4151-9DDB-5C8D6930E641}"/>
              </a:ext>
            </a:extLst>
          </p:cNvPr>
          <p:cNvCxnSpPr>
            <a:cxnSpLocks/>
          </p:cNvCxnSpPr>
          <p:nvPr/>
        </p:nvCxnSpPr>
        <p:spPr>
          <a:xfrm flipH="1" flipV="1">
            <a:off x="11754539" y="15145415"/>
            <a:ext cx="1740576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9" name="Rectangle 568">
            <a:extLst>
              <a:ext uri="{FF2B5EF4-FFF2-40B4-BE49-F238E27FC236}">
                <a16:creationId xmlns:a16="http://schemas.microsoft.com/office/drawing/2014/main" xmlns="" id="{52507EFC-3951-441B-8263-2EE1ABE9048C}"/>
              </a:ext>
            </a:extLst>
          </p:cNvPr>
          <p:cNvSpPr/>
          <p:nvPr/>
        </p:nvSpPr>
        <p:spPr>
          <a:xfrm>
            <a:off x="847206" y="19602984"/>
            <a:ext cx="13293992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431247" indent="-431247"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Temperature at the surface of the specimen</a:t>
            </a:r>
          </a:p>
        </p:txBody>
      </p:sp>
      <p:pic>
        <p:nvPicPr>
          <p:cNvPr id="571" name="Picture 570">
            <a:extLst>
              <a:ext uri="{FF2B5EF4-FFF2-40B4-BE49-F238E27FC236}">
                <a16:creationId xmlns:a16="http://schemas.microsoft.com/office/drawing/2014/main" xmlns="" id="{DDB3525F-48DF-45A6-B4A6-A7B041A113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3" y="20136096"/>
            <a:ext cx="4320000" cy="2788085"/>
          </a:xfrm>
          <a:prstGeom prst="rect">
            <a:avLst/>
          </a:prstGeom>
        </p:spPr>
      </p:pic>
      <p:pic>
        <p:nvPicPr>
          <p:cNvPr id="572" name="Picture 571">
            <a:extLst>
              <a:ext uri="{FF2B5EF4-FFF2-40B4-BE49-F238E27FC236}">
                <a16:creationId xmlns:a16="http://schemas.microsoft.com/office/drawing/2014/main" xmlns="" id="{B5626EC7-5186-4C82-B960-7FAA836A7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41" y="20136096"/>
            <a:ext cx="4320000" cy="2843544"/>
          </a:xfrm>
          <a:prstGeom prst="rect">
            <a:avLst/>
          </a:prstGeom>
        </p:spPr>
      </p:pic>
      <p:pic>
        <p:nvPicPr>
          <p:cNvPr id="573" name="Picture 572">
            <a:extLst>
              <a:ext uri="{FF2B5EF4-FFF2-40B4-BE49-F238E27FC236}">
                <a16:creationId xmlns:a16="http://schemas.microsoft.com/office/drawing/2014/main" xmlns="" id="{61DE0643-4CEA-485E-B542-DF0B268A31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15" y="20136096"/>
            <a:ext cx="4320000" cy="2758737"/>
          </a:xfrm>
          <a:prstGeom prst="rect">
            <a:avLst/>
          </a:prstGeom>
        </p:spPr>
      </p:pic>
      <p:sp>
        <p:nvSpPr>
          <p:cNvPr id="574" name="TextBox 573">
            <a:extLst>
              <a:ext uri="{FF2B5EF4-FFF2-40B4-BE49-F238E27FC236}">
                <a16:creationId xmlns:a16="http://schemas.microsoft.com/office/drawing/2014/main" xmlns="" id="{686D16AD-D3B0-4E17-A0B4-4EC204BE1606}"/>
              </a:ext>
            </a:extLst>
          </p:cNvPr>
          <p:cNvSpPr txBox="1"/>
          <p:nvPr/>
        </p:nvSpPr>
        <p:spPr>
          <a:xfrm>
            <a:off x="975841" y="22807225"/>
            <a:ext cx="4309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Temperature-strain LP5_SR</a:t>
            </a:r>
          </a:p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(0.03 %/sec)</a:t>
            </a:r>
          </a:p>
        </p:txBody>
      </p:sp>
      <p:sp>
        <p:nvSpPr>
          <p:cNvPr id="576" name="TextBox 575">
            <a:extLst>
              <a:ext uri="{FF2B5EF4-FFF2-40B4-BE49-F238E27FC236}">
                <a16:creationId xmlns:a16="http://schemas.microsoft.com/office/drawing/2014/main" xmlns="" id="{8B28B676-236F-4211-ACFB-0648A394ADF2}"/>
              </a:ext>
            </a:extLst>
          </p:cNvPr>
          <p:cNvSpPr txBox="1"/>
          <p:nvPr/>
        </p:nvSpPr>
        <p:spPr>
          <a:xfrm>
            <a:off x="5902920" y="22807225"/>
            <a:ext cx="4309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Temperature-strain LP5_MR</a:t>
            </a:r>
          </a:p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(0.8 %/sec)</a:t>
            </a:r>
          </a:p>
        </p:txBody>
      </p:sp>
      <p:sp>
        <p:nvSpPr>
          <p:cNvPr id="577" name="TextBox 576">
            <a:extLst>
              <a:ext uri="{FF2B5EF4-FFF2-40B4-BE49-F238E27FC236}">
                <a16:creationId xmlns:a16="http://schemas.microsoft.com/office/drawing/2014/main" xmlns="" id="{9A5A984D-E61B-4514-941E-DC6930C52F86}"/>
              </a:ext>
            </a:extLst>
          </p:cNvPr>
          <p:cNvSpPr txBox="1"/>
          <p:nvPr/>
        </p:nvSpPr>
        <p:spPr>
          <a:xfrm>
            <a:off x="10676650" y="22807225"/>
            <a:ext cx="4309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Temperature-strain LP5_FR</a:t>
            </a:r>
          </a:p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(8 %/sec)</a:t>
            </a:r>
          </a:p>
        </p:txBody>
      </p:sp>
      <p:sp>
        <p:nvSpPr>
          <p:cNvPr id="578" name="Rectangle 577">
            <a:extLst>
              <a:ext uri="{FF2B5EF4-FFF2-40B4-BE49-F238E27FC236}">
                <a16:creationId xmlns:a16="http://schemas.microsoft.com/office/drawing/2014/main" xmlns="" id="{E1427320-F3F0-4C1D-B93F-7946CD620296}"/>
              </a:ext>
            </a:extLst>
          </p:cNvPr>
          <p:cNvSpPr/>
          <p:nvPr/>
        </p:nvSpPr>
        <p:spPr>
          <a:xfrm>
            <a:off x="847206" y="24326836"/>
            <a:ext cx="13293992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431247" indent="-431247"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Hardening is strain rate and/or temperature dependent</a:t>
            </a:r>
          </a:p>
        </p:txBody>
      </p:sp>
      <p:pic>
        <p:nvPicPr>
          <p:cNvPr id="579" name="Picture 578">
            <a:extLst>
              <a:ext uri="{FF2B5EF4-FFF2-40B4-BE49-F238E27FC236}">
                <a16:creationId xmlns:a16="http://schemas.microsoft.com/office/drawing/2014/main" xmlns="" id="{D029F6BC-12B6-4762-9269-2E8F8FE88F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15" y="24902212"/>
            <a:ext cx="4320000" cy="2744294"/>
          </a:xfrm>
          <a:prstGeom prst="rect">
            <a:avLst/>
          </a:prstGeom>
        </p:spPr>
      </p:pic>
      <p:pic>
        <p:nvPicPr>
          <p:cNvPr id="580" name="Picture 579">
            <a:extLst>
              <a:ext uri="{FF2B5EF4-FFF2-40B4-BE49-F238E27FC236}">
                <a16:creationId xmlns:a16="http://schemas.microsoft.com/office/drawing/2014/main" xmlns="" id="{E716F7D8-9E8C-426C-AD3A-101B013278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41" y="24902212"/>
            <a:ext cx="4320000" cy="2744294"/>
          </a:xfrm>
          <a:prstGeom prst="rect">
            <a:avLst/>
          </a:prstGeom>
        </p:spPr>
      </p:pic>
      <p:pic>
        <p:nvPicPr>
          <p:cNvPr id="581" name="Picture 580">
            <a:extLst>
              <a:ext uri="{FF2B5EF4-FFF2-40B4-BE49-F238E27FC236}">
                <a16:creationId xmlns:a16="http://schemas.microsoft.com/office/drawing/2014/main" xmlns="" id="{06A032B6-4CF0-4FF2-AA53-E4689C6DAD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83" y="24902212"/>
            <a:ext cx="4320000" cy="2744294"/>
          </a:xfrm>
          <a:prstGeom prst="rect">
            <a:avLst/>
          </a:prstGeom>
        </p:spPr>
      </p:pic>
      <p:sp>
        <p:nvSpPr>
          <p:cNvPr id="582" name="TextBox 581">
            <a:extLst>
              <a:ext uri="{FF2B5EF4-FFF2-40B4-BE49-F238E27FC236}">
                <a16:creationId xmlns:a16="http://schemas.microsoft.com/office/drawing/2014/main" xmlns="" id="{A3DD35B6-1594-4D15-8AB9-541ADC26B18A}"/>
              </a:ext>
            </a:extLst>
          </p:cNvPr>
          <p:cNvSpPr txBox="1"/>
          <p:nvPr/>
        </p:nvSpPr>
        <p:spPr>
          <a:xfrm>
            <a:off x="990879" y="27660186"/>
            <a:ext cx="4309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Stress-strain LP5_SR</a:t>
            </a:r>
          </a:p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(0.03 %/sec)</a:t>
            </a:r>
          </a:p>
        </p:txBody>
      </p:sp>
      <p:sp>
        <p:nvSpPr>
          <p:cNvPr id="583" name="TextBox 582">
            <a:extLst>
              <a:ext uri="{FF2B5EF4-FFF2-40B4-BE49-F238E27FC236}">
                <a16:creationId xmlns:a16="http://schemas.microsoft.com/office/drawing/2014/main" xmlns="" id="{5E5B64B3-6F8F-4210-B973-39999FD46477}"/>
              </a:ext>
            </a:extLst>
          </p:cNvPr>
          <p:cNvSpPr txBox="1"/>
          <p:nvPr/>
        </p:nvSpPr>
        <p:spPr>
          <a:xfrm>
            <a:off x="5917958" y="27660186"/>
            <a:ext cx="4309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Stress-strain LP5_MR</a:t>
            </a:r>
          </a:p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(0.8 %/sec)</a:t>
            </a:r>
          </a:p>
        </p:txBody>
      </p:sp>
      <p:sp>
        <p:nvSpPr>
          <p:cNvPr id="584" name="TextBox 583">
            <a:extLst>
              <a:ext uri="{FF2B5EF4-FFF2-40B4-BE49-F238E27FC236}">
                <a16:creationId xmlns:a16="http://schemas.microsoft.com/office/drawing/2014/main" xmlns="" id="{6E17E79B-6DCB-4B82-AF84-CAA88DE51C04}"/>
              </a:ext>
            </a:extLst>
          </p:cNvPr>
          <p:cNvSpPr txBox="1"/>
          <p:nvPr/>
        </p:nvSpPr>
        <p:spPr>
          <a:xfrm>
            <a:off x="10691688" y="27660186"/>
            <a:ext cx="4309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Stress-strain LP5_FR</a:t>
            </a:r>
          </a:p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(8 %/sec)</a:t>
            </a:r>
          </a:p>
        </p:txBody>
      </p:sp>
      <p:sp>
        <p:nvSpPr>
          <p:cNvPr id="585" name="Rectangle 584">
            <a:extLst>
              <a:ext uri="{FF2B5EF4-FFF2-40B4-BE49-F238E27FC236}">
                <a16:creationId xmlns:a16="http://schemas.microsoft.com/office/drawing/2014/main" xmlns="" id="{229BF98D-C63E-4064-A80A-F36E4FEA8D61}"/>
              </a:ext>
            </a:extLst>
          </p:cNvPr>
          <p:cNvSpPr/>
          <p:nvPr/>
        </p:nvSpPr>
        <p:spPr>
          <a:xfrm>
            <a:off x="900840" y="29421090"/>
            <a:ext cx="13293992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431247" indent="-431247"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Stress-strain response in compression is characterized by three distinct slopes at low strain </a:t>
            </a:r>
          </a:p>
        </p:txBody>
      </p:sp>
      <p:pic>
        <p:nvPicPr>
          <p:cNvPr id="629" name="Picture 628">
            <a:extLst>
              <a:ext uri="{FF2B5EF4-FFF2-40B4-BE49-F238E27FC236}">
                <a16:creationId xmlns:a16="http://schemas.microsoft.com/office/drawing/2014/main" xmlns="" id="{177EF22E-30E6-4FAD-9AFD-86FDA9CD38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693" y="29986309"/>
            <a:ext cx="4320000" cy="277333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21CA2E73-EED5-4314-8BB6-25EABB7B0B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97" y="29986309"/>
            <a:ext cx="4320000" cy="2744293"/>
          </a:xfrm>
          <a:prstGeom prst="rect">
            <a:avLst/>
          </a:prstGeom>
        </p:spPr>
      </p:pic>
      <p:sp>
        <p:nvSpPr>
          <p:cNvPr id="633" name="TextBox 632">
            <a:extLst>
              <a:ext uri="{FF2B5EF4-FFF2-40B4-BE49-F238E27FC236}">
                <a16:creationId xmlns:a16="http://schemas.microsoft.com/office/drawing/2014/main" xmlns="" id="{B8079FE4-0868-4F66-811A-266EE006D474}"/>
              </a:ext>
            </a:extLst>
          </p:cNvPr>
          <p:cNvSpPr txBox="1"/>
          <p:nvPr/>
        </p:nvSpPr>
        <p:spPr>
          <a:xfrm>
            <a:off x="1005987" y="32804028"/>
            <a:ext cx="4309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Stress-strain LP2</a:t>
            </a:r>
          </a:p>
          <a:p>
            <a:pPr algn="ctr" defTabSz="1619942"/>
            <a:endParaRPr lang="en-US" sz="2400" b="1" dirty="0">
              <a:solidFill>
                <a:prstClr val="black"/>
              </a:solidFill>
              <a:latin typeface="Times" pitchFamily="18" charset="0"/>
              <a:cs typeface="Times New Roman" panose="02020603050405020304" pitchFamily="18" charset="0"/>
            </a:endParaRPr>
          </a:p>
        </p:txBody>
      </p:sp>
      <p:sp>
        <p:nvSpPr>
          <p:cNvPr id="637" name="TextBox 636">
            <a:extLst>
              <a:ext uri="{FF2B5EF4-FFF2-40B4-BE49-F238E27FC236}">
                <a16:creationId xmlns:a16="http://schemas.microsoft.com/office/drawing/2014/main" xmlns="" id="{341D2E5B-80DD-4257-B6FA-48FF8CC0030B}"/>
              </a:ext>
            </a:extLst>
          </p:cNvPr>
          <p:cNvSpPr txBox="1"/>
          <p:nvPr/>
        </p:nvSpPr>
        <p:spPr>
          <a:xfrm>
            <a:off x="5933066" y="32804028"/>
            <a:ext cx="4309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Stress-strain LP5 (first cycle)</a:t>
            </a:r>
          </a:p>
        </p:txBody>
      </p:sp>
      <p:sp>
        <p:nvSpPr>
          <p:cNvPr id="643" name="TextBox 642">
            <a:extLst>
              <a:ext uri="{FF2B5EF4-FFF2-40B4-BE49-F238E27FC236}">
                <a16:creationId xmlns:a16="http://schemas.microsoft.com/office/drawing/2014/main" xmlns="" id="{F533AD03-A6B6-4AFF-838D-F592C64D114F}"/>
              </a:ext>
            </a:extLst>
          </p:cNvPr>
          <p:cNvSpPr txBox="1"/>
          <p:nvPr/>
        </p:nvSpPr>
        <p:spPr>
          <a:xfrm>
            <a:off x="10706796" y="32804028"/>
            <a:ext cx="4309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Stress-strain LP7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89B86B9F-EF81-4279-BEB0-EF3414FD2F76}"/>
              </a:ext>
            </a:extLst>
          </p:cNvPr>
          <p:cNvCxnSpPr/>
          <p:nvPr/>
        </p:nvCxnSpPr>
        <p:spPr>
          <a:xfrm flipH="1">
            <a:off x="2044052" y="30690512"/>
            <a:ext cx="63500" cy="774189"/>
          </a:xfrm>
          <a:prstGeom prst="line">
            <a:avLst/>
          </a:prstGeom>
          <a:ln w="63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AEFEC7CB-44AB-466E-9A7F-65B16B93DD6E}"/>
              </a:ext>
            </a:extLst>
          </p:cNvPr>
          <p:cNvCxnSpPr>
            <a:cxnSpLocks/>
          </p:cNvCxnSpPr>
          <p:nvPr/>
        </p:nvCxnSpPr>
        <p:spPr>
          <a:xfrm flipH="1">
            <a:off x="1838548" y="31471867"/>
            <a:ext cx="194354" cy="634890"/>
          </a:xfrm>
          <a:prstGeom prst="line">
            <a:avLst/>
          </a:prstGeom>
          <a:ln w="63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B4307DF3-2FA5-4135-ADD6-DB9F86521B4C}"/>
              </a:ext>
            </a:extLst>
          </p:cNvPr>
          <p:cNvCxnSpPr/>
          <p:nvPr/>
        </p:nvCxnSpPr>
        <p:spPr>
          <a:xfrm flipH="1">
            <a:off x="1667913" y="32135465"/>
            <a:ext cx="159958" cy="197466"/>
          </a:xfrm>
          <a:prstGeom prst="line">
            <a:avLst/>
          </a:prstGeom>
          <a:ln w="63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CFC1DFD4-A594-4BED-905E-06ED92D454BC}"/>
              </a:ext>
            </a:extLst>
          </p:cNvPr>
          <p:cNvSpPr txBox="1"/>
          <p:nvPr/>
        </p:nvSpPr>
        <p:spPr>
          <a:xfrm>
            <a:off x="2064415" y="30890567"/>
            <a:ext cx="359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644" name="TextBox 643">
            <a:extLst>
              <a:ext uri="{FF2B5EF4-FFF2-40B4-BE49-F238E27FC236}">
                <a16:creationId xmlns:a16="http://schemas.microsoft.com/office/drawing/2014/main" xmlns="" id="{819CC3C6-3D14-43A0-B661-4B03C6A640C4}"/>
              </a:ext>
            </a:extLst>
          </p:cNvPr>
          <p:cNvSpPr txBox="1"/>
          <p:nvPr/>
        </p:nvSpPr>
        <p:spPr>
          <a:xfrm>
            <a:off x="1938293" y="31683525"/>
            <a:ext cx="359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645" name="TextBox 644">
            <a:extLst>
              <a:ext uri="{FF2B5EF4-FFF2-40B4-BE49-F238E27FC236}">
                <a16:creationId xmlns:a16="http://schemas.microsoft.com/office/drawing/2014/main" xmlns="" id="{EB7D2607-1958-4A33-9E58-10E766E78AD0}"/>
              </a:ext>
            </a:extLst>
          </p:cNvPr>
          <p:cNvSpPr txBox="1"/>
          <p:nvPr/>
        </p:nvSpPr>
        <p:spPr>
          <a:xfrm>
            <a:off x="1754188" y="32064078"/>
            <a:ext cx="359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646" name="Rectangle 645">
            <a:extLst>
              <a:ext uri="{FF2B5EF4-FFF2-40B4-BE49-F238E27FC236}">
                <a16:creationId xmlns:a16="http://schemas.microsoft.com/office/drawing/2014/main" xmlns="" id="{E824E117-F8CA-4B6A-B64D-6AF71E9C1FFB}"/>
              </a:ext>
            </a:extLst>
          </p:cNvPr>
          <p:cNvSpPr/>
          <p:nvPr/>
        </p:nvSpPr>
        <p:spPr>
          <a:xfrm>
            <a:off x="1424801" y="33546631"/>
            <a:ext cx="13293992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431247" indent="-431247"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Comparison with structural steels</a:t>
            </a:r>
          </a:p>
        </p:txBody>
      </p:sp>
      <p:sp>
        <p:nvSpPr>
          <p:cNvPr id="673" name="TextBox 672">
            <a:extLst>
              <a:ext uri="{FF2B5EF4-FFF2-40B4-BE49-F238E27FC236}">
                <a16:creationId xmlns:a16="http://schemas.microsoft.com/office/drawing/2014/main" xmlns="" id="{C804B5B2-3D21-4C14-81BD-A4549EB24A13}"/>
              </a:ext>
            </a:extLst>
          </p:cNvPr>
          <p:cNvSpPr txBox="1"/>
          <p:nvPr/>
        </p:nvSpPr>
        <p:spPr>
          <a:xfrm>
            <a:off x="1220833" y="37718444"/>
            <a:ext cx="4309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Stress-strain LP1</a:t>
            </a:r>
          </a:p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(S690QL and Fe-SMA)</a:t>
            </a:r>
          </a:p>
        </p:txBody>
      </p:sp>
      <p:sp>
        <p:nvSpPr>
          <p:cNvPr id="677" name="TextBox 676">
            <a:extLst>
              <a:ext uri="{FF2B5EF4-FFF2-40B4-BE49-F238E27FC236}">
                <a16:creationId xmlns:a16="http://schemas.microsoft.com/office/drawing/2014/main" xmlns="" id="{CE94B120-C223-4652-B183-125CDDF4036D}"/>
              </a:ext>
            </a:extLst>
          </p:cNvPr>
          <p:cNvSpPr txBox="1"/>
          <p:nvPr/>
        </p:nvSpPr>
        <p:spPr>
          <a:xfrm>
            <a:off x="6147912" y="37718444"/>
            <a:ext cx="4309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Stress-strain LP5_SR</a:t>
            </a:r>
          </a:p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(S690QL and Fe-SMA)</a:t>
            </a:r>
          </a:p>
        </p:txBody>
      </p:sp>
      <p:sp>
        <p:nvSpPr>
          <p:cNvPr id="682" name="TextBox 681">
            <a:extLst>
              <a:ext uri="{FF2B5EF4-FFF2-40B4-BE49-F238E27FC236}">
                <a16:creationId xmlns:a16="http://schemas.microsoft.com/office/drawing/2014/main" xmlns="" id="{ECC8C37D-06DF-4457-A5A5-B7C2F631E148}"/>
              </a:ext>
            </a:extLst>
          </p:cNvPr>
          <p:cNvSpPr txBox="1"/>
          <p:nvPr/>
        </p:nvSpPr>
        <p:spPr>
          <a:xfrm>
            <a:off x="10921642" y="37718444"/>
            <a:ext cx="4309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Stress-strain LP5_SR</a:t>
            </a:r>
          </a:p>
          <a:p>
            <a:pPr algn="ctr" defTabSz="1619942"/>
            <a:r>
              <a:rPr lang="en-US" sz="2400" b="1" dirty="0">
                <a:solidFill>
                  <a:prstClr val="black"/>
                </a:solidFill>
                <a:latin typeface="Times" pitchFamily="18" charset="0"/>
                <a:cs typeface="Times New Roman" panose="02020603050405020304" pitchFamily="18" charset="0"/>
              </a:rPr>
              <a:t>(S355J2 and Fe-SMA)</a:t>
            </a:r>
          </a:p>
        </p:txBody>
      </p:sp>
      <p:sp>
        <p:nvSpPr>
          <p:cNvPr id="686" name="Rectangle 685">
            <a:extLst>
              <a:ext uri="{FF2B5EF4-FFF2-40B4-BE49-F238E27FC236}">
                <a16:creationId xmlns:a16="http://schemas.microsoft.com/office/drawing/2014/main" xmlns="" id="{EF7ACCED-4A0C-4248-A17F-6B60971140F1}"/>
              </a:ext>
            </a:extLst>
          </p:cNvPr>
          <p:cNvSpPr/>
          <p:nvPr/>
        </p:nvSpPr>
        <p:spPr>
          <a:xfrm>
            <a:off x="1005987" y="38911223"/>
            <a:ext cx="13293992" cy="120032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1945951" lvl="1" indent="-431247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maximum tensile strength of the Fe-SMA is similar to the one of a S690QL steel.</a:t>
            </a:r>
          </a:p>
          <a:p>
            <a:pPr marL="1945951" lvl="1" indent="-431247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potential for energy dissipation trough inelastic straining of the Fe-SMA is similar to the one of a S355J2 steel and 1.5 times smaller than the one of a S690QL steel.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xmlns="" id="{70CE2404-95C6-43EA-A2F3-558DC7D70E5D}"/>
                  </a:ext>
                </a:extLst>
              </p:cNvPr>
              <p:cNvSpPr/>
              <p:nvPr/>
            </p:nvSpPr>
            <p:spPr>
              <a:xfrm>
                <a:off x="15197139" y="6008717"/>
                <a:ext cx="14412001" cy="69733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 anchor="t">
                <a:spAutoFit/>
              </a:bodyPr>
              <a:lstStyle/>
              <a:p>
                <a:pPr marL="342900" indent="-342900" algn="just">
                  <a:buFontTx/>
                  <a:buChar char="-"/>
                  <a:tabLst>
                    <a:tab pos="1439993" algn="l"/>
                  </a:tabLst>
                </a:pP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Cissé et al. (2017) constitutive model for monotonic tensile loading of Fe-SMAs</a:t>
                </a:r>
              </a:p>
              <a:p>
                <a:pPr marL="342900" indent="-342900" algn="just">
                  <a:buFontTx/>
                  <a:buChar char="-"/>
                  <a:tabLst>
                    <a:tab pos="1439993" algn="l"/>
                  </a:tabLst>
                </a:pPr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1857604" lvl="1" indent="-342900" algn="just">
                  <a:buFont typeface="Wingdings" panose="05000000000000000000" pitchFamily="2" charset="2"/>
                  <a:buChar char="§"/>
                  <a:tabLst>
                    <a:tab pos="1439993" algn="l"/>
                  </a:tabLst>
                </a:pP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Loading functions:</a:t>
                </a:r>
              </a:p>
              <a:p>
                <a:pPr lvl="1" algn="just">
                  <a:tabLst>
                    <a:tab pos="1439993" algn="l"/>
                  </a:tabLst>
                </a:pPr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1857604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𝑡𝑟</m:t>
                        </m:r>
                      </m:sup>
                    </m:sSubSup>
                    <m:r>
                      <a:rPr lang="fr-FR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𝑚𝑎</m:t>
                            </m:r>
                          </m:sub>
                        </m:sSub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𝑚𝑎</m:t>
                            </m:r>
                          </m:sub>
                        </m:sSub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2400" b="1" i="1">
                        <a:latin typeface="Cambria Math" panose="02040503050406030204" pitchFamily="18" charset="0"/>
                      </a:rPr>
                      <m:t>𝝈</m:t>
                    </m:r>
                    <m:r>
                      <a:rPr lang="fr-FR" sz="2400" b="1" i="1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fr-FR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</m:acc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b>
                        </m:s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</m:acc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𝑝𝑙</m:t>
                            </m:r>
                          </m:sub>
                        </m:sSub>
                      </m:e>
                    </m:d>
                    <m:r>
                      <a:rPr lang="fr-FR" sz="2400" b="1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e>
                    </m:d>
                    <m:r>
                      <a:rPr lang="fr-FR" sz="2400" i="1">
                        <a:latin typeface="Cambria Math" panose="02040503050406030204" pitchFamily="18" charset="0"/>
                      </a:rPr>
                      <m:t>+(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400" i="1" dirty="0">
                    <a:latin typeface="Cambria Math" panose="02040503050406030204" pitchFamily="18" charset="0"/>
                  </a:rPr>
                  <a:t/>
                </a:r>
                <a:br>
                  <a:rPr lang="fr-FR" sz="24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fr-FR" sz="240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</m:acc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b>
                        </m:s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b="1" i="1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p>
                        </m:sSup>
                      </m:e>
                    </m:d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fr-FR" sz="2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  <m:sup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𝑡𝑟</m:t>
                                </m:r>
                              </m:sup>
                            </m:s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:</m:t>
                            </m:r>
                            <m:sSup>
                              <m:sSup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  <m:sup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𝑡𝑟</m:t>
                                </m:r>
                              </m:sup>
                            </m:sSup>
                          </m:e>
                        </m:d>
                      </m:e>
                      <m:sub/>
                      <m:sup>
                        <m:f>
                          <m:f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bSup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𝑝𝑣</m:t>
                        </m:r>
                      </m:sub>
                    </m:sSub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𝑝𝑣</m:t>
                        </m:r>
                      </m:sub>
                    </m:sSub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</m:acc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b>
                        </m:s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b="1" i="1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𝑝𝑙</m:t>
                            </m:r>
                          </m:sup>
                        </m:sSup>
                      </m:e>
                    </m:d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2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400" b="1" i="1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p>
                                    <m: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  <m:t>𝑡𝑟</m:t>
                                    </m:r>
                                  </m:sup>
                                </m:sSup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sSup>
                                  <m:sSupPr>
                                    <m:ctrlP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400" b="1" i="1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p>
                                    <m: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  <m:t>𝑝𝑙</m:t>
                                    </m:r>
                                  </m:sup>
                                </m:sSup>
                              </m:e>
                            </m:d>
                            <m:sSub>
                              <m:sSub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𝑝𝑣</m:t>
                                </m:r>
                              </m:sub>
                            </m:sSub>
                          </m:e>
                        </m:d>
                      </m:e>
                      <m:sub/>
                      <m:sup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𝑝𝑣</m:t>
                            </m:r>
                          </m:sub>
                        </m:sSub>
                      </m:sup>
                    </m:sSubSup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 −</m:t>
                    </m:r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𝑡𝑟</m:t>
                        </m:r>
                      </m:sup>
                    </m:sSubSup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p>
                      <m:s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b="1" dirty="0"/>
              </a:p>
              <a:p>
                <a:pPr lvl="1"/>
                <a:endParaRPr lang="en-US" sz="2400" b="1" dirty="0"/>
              </a:p>
              <a:p>
                <a:pPr marL="1857604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𝑡𝑟</m:t>
                        </m:r>
                      </m:sup>
                    </m:sSubSup>
                    <m:r>
                      <a:rPr lang="fr-FR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𝑚𝑎</m:t>
                            </m:r>
                          </m:sub>
                        </m:sSub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𝑚𝑎</m:t>
                            </m:r>
                          </m:sub>
                        </m:sSub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2400" b="1" i="1">
                        <a:latin typeface="Cambria Math" panose="02040503050406030204" pitchFamily="18" charset="0"/>
                      </a:rPr>
                      <m:t>𝝈</m:t>
                    </m:r>
                    <m:r>
                      <a:rPr lang="fr-FR" sz="2400" b="1" i="1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fr-FR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</m:acc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b>
                        </m:s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</m:acc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𝑝𝑙</m:t>
                            </m:r>
                          </m:sub>
                        </m:sSub>
                      </m:e>
                    </m:d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e>
                    </m:d>
                    <m:r>
                      <a:rPr lang="fr-FR" sz="2400" i="1">
                        <a:latin typeface="Cambria Math" panose="02040503050406030204" pitchFamily="18" charset="0"/>
                      </a:rPr>
                      <m:t>−(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400" i="1" dirty="0">
                    <a:latin typeface="Cambria Math" panose="02040503050406030204" pitchFamily="18" charset="0"/>
                  </a:rPr>
                  <a:t/>
                </a:r>
                <a:br>
                  <a:rPr lang="fr-FR" sz="24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fr-FR" sz="240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</m:acc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b>
                        </m:s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b="1" i="1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p>
                        </m:sSup>
                      </m:e>
                    </m:d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fr-FR" sz="2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  <m:sup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𝑡𝑟</m:t>
                                </m:r>
                              </m:sup>
                            </m:s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:</m:t>
                            </m:r>
                            <m:sSup>
                              <m:sSup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  <m:sup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𝑡𝑟</m:t>
                                </m:r>
                              </m:sup>
                            </m:sSup>
                          </m:e>
                        </m:d>
                      </m:e>
                      <m:sub/>
                      <m:sup>
                        <m:f>
                          <m:f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bSup>
                    <m:r>
                      <a:rPr lang="fr-FR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𝑝𝑣</m:t>
                        </m:r>
                      </m:sub>
                    </m:sSub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𝑝𝑣</m:t>
                        </m:r>
                      </m:sub>
                    </m:sSub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</m:acc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b>
                        </m:s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b="1" i="1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𝑝𝑙</m:t>
                            </m:r>
                          </m:sup>
                        </m:sSup>
                      </m:e>
                    </m:d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2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400" b="1" i="1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p>
                                    <m: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  <m:t>𝑡𝑟</m:t>
                                    </m:r>
                                  </m:sup>
                                </m:sSup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sSup>
                                  <m:sSupPr>
                                    <m:ctrlP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400" b="1" i="1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p>
                                    <m: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  <m:t>𝑝𝑙</m:t>
                                    </m:r>
                                  </m:sup>
                                </m:sSup>
                              </m:e>
                            </m:d>
                            <m:sSub>
                              <m:sSub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𝑝𝑣</m:t>
                                </m:r>
                              </m:sub>
                            </m:sSub>
                          </m:e>
                        </m:d>
                      </m:e>
                      <m:sub/>
                      <m:sup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𝑝𝑣</m:t>
                            </m:r>
                          </m:sub>
                        </m:sSub>
                      </m:sup>
                    </m:sSubSup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𝑡𝑟</m:t>
                        </m:r>
                      </m:sup>
                    </m:sSubSup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40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endParaRPr lang="en-US" sz="2400" b="1" dirty="0"/>
              </a:p>
              <a:p>
                <a:pPr lvl="1"/>
                <a:endParaRPr lang="en-US" sz="2400" b="1" dirty="0"/>
              </a:p>
              <a:p>
                <a:pPr marL="1857604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𝑝𝑙</m:t>
                        </m:r>
                      </m:sup>
                    </m:sSubSup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fr-FR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b="1" i="1">
                            <a:latin typeface="Cambria Math" panose="02040503050406030204" pitchFamily="18" charset="0"/>
                          </a:rPr>
                          <m:t>𝝈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bSup>
                          <m:sSub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ctrlP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400" b="1" i="1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p>
                                    <m: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  <m:t>𝑝𝑙</m:t>
                                    </m:r>
                                  </m:sup>
                                </m:sSup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  <m:sSup>
                                  <m:sSupPr>
                                    <m:ctrlP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400" b="1" i="1">
                                        <a:latin typeface="Cambria Math" panose="02040503050406030204" pitchFamily="18" charset="0"/>
                                      </a:rPr>
                                      <m:t>𝜺</m:t>
                                    </m:r>
                                  </m:e>
                                  <m:sup>
                                    <m: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  <m:t>𝑝𝑙</m:t>
                                    </m:r>
                                  </m:sup>
                                </m:sSup>
                              </m:e>
                            </m:d>
                          </m:e>
                          <m:sub/>
                          <m:sup>
                            <m:f>
                              <m:f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bSup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b="1" i="1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𝑝𝑙</m:t>
                            </m:r>
                          </m:sup>
                        </m:s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𝑝𝑣</m:t>
                            </m:r>
                          </m:sub>
                        </m:sSub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𝑝𝑣</m:t>
                            </m:r>
                          </m:sub>
                        </m:sSub>
                        <m:sSubSup>
                          <m:sSub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fr-FR" sz="2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fr-FR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fr-FR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2400" b="1" i="1">
                                            <a:latin typeface="Cambria Math" panose="02040503050406030204" pitchFamily="18" charset="0"/>
                                          </a:rPr>
                                          <m:t>𝜺</m:t>
                                        </m:r>
                                      </m:e>
                                      <m:sup>
                                        <m:r>
                                          <a:rPr lang="fr-FR" sz="2400" i="1">
                                            <a:latin typeface="Cambria Math" panose="02040503050406030204" pitchFamily="18" charset="0"/>
                                          </a:rPr>
                                          <m:t>𝑡𝑟</m:t>
                                        </m:r>
                                      </m:sup>
                                    </m:sSup>
                                    <m: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  <m:t>:</m:t>
                                    </m:r>
                                    <m:sSup>
                                      <m:sSupPr>
                                        <m:ctrlPr>
                                          <a:rPr lang="fr-FR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2400" b="1" i="1">
                                            <a:latin typeface="Cambria Math" panose="02040503050406030204" pitchFamily="18" charset="0"/>
                                          </a:rPr>
                                          <m:t>𝜺</m:t>
                                        </m:r>
                                      </m:e>
                                      <m:sup>
                                        <m:r>
                                          <a:rPr lang="fr-FR" sz="2400" i="1">
                                            <a:latin typeface="Cambria Math" panose="02040503050406030204" pitchFamily="18" charset="0"/>
                                          </a:rPr>
                                          <m:t>𝑝𝑙</m:t>
                                        </m:r>
                                      </m:sup>
                                    </m:sSup>
                                  </m:e>
                                </m:d>
                                <m:sSub>
                                  <m:sSubPr>
                                    <m:ctrlP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  <m:t>𝑝𝑣</m:t>
                                    </m:r>
                                  </m:sub>
                                </m:sSub>
                              </m:e>
                            </m:d>
                          </m:e>
                          <m:sub/>
                          <m:sup>
                            <m:sSub>
                              <m:sSub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sz="2400" i="1">
                                    <a:latin typeface="Cambria Math" panose="02040503050406030204" pitchFamily="18" charset="0"/>
                                  </a:rPr>
                                  <m:t>𝑝𝑣</m:t>
                                </m:r>
                              </m:sub>
                            </m:sSub>
                          </m:sup>
                        </m:sSubSup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b="1" i="1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p>
                        </m:sSup>
                      </m:e>
                    </m:d>
                    <m:r>
                      <a:rPr lang="fr-FR" sz="2400" b="1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fr-FR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b="1" i="1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𝑝𝑙</m:t>
                        </m:r>
                      </m:sup>
                    </m:sSup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⟨"/>
                        <m:endChr m:val="⟩"/>
                        <m:ctrlPr>
                          <a:rPr lang="fr-FR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𝑝𝑙</m:t>
                            </m:r>
                          </m:sup>
                        </m:sSub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en-US" sz="2400" b="1" dirty="0"/>
              </a:p>
              <a:p>
                <a:pPr lvl="1"/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57604" lvl="1" indent="-342900">
                  <a:buFont typeface="Arial" panose="020B0604020202020204" pitchFamily="34" charset="0"/>
                  <a:buChar char="•"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57604" lvl="1" indent="-342900">
                  <a:buFont typeface="Arial" panose="020B0604020202020204" pitchFamily="34" charset="0"/>
                  <a:buChar char="•"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57604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Results at T=45°C, phase change and plasticity are coupled:</a:t>
                </a:r>
              </a:p>
            </p:txBody>
          </p:sp>
        </mc:Choice>
        <mc:Fallback xmlns=""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id="{70CE2404-95C6-43EA-A2F3-558DC7D70E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7139" y="6008717"/>
                <a:ext cx="14412001" cy="6973384"/>
              </a:xfrm>
              <a:prstGeom prst="rect">
                <a:avLst/>
              </a:prstGeom>
              <a:blipFill>
                <a:blip r:embed="rId27"/>
                <a:stretch>
                  <a:fillRect l="-592" t="-699" b="-10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5" name="TextBox 464">
            <a:extLst>
              <a:ext uri="{FF2B5EF4-FFF2-40B4-BE49-F238E27FC236}">
                <a16:creationId xmlns:a16="http://schemas.microsoft.com/office/drawing/2014/main" xmlns="" id="{69E2BEE8-1EDA-4DD8-AC3A-F0E17FB2A0E8}"/>
              </a:ext>
            </a:extLst>
          </p:cNvPr>
          <p:cNvSpPr txBox="1"/>
          <p:nvPr/>
        </p:nvSpPr>
        <p:spPr>
          <a:xfrm>
            <a:off x="15875432" y="16061629"/>
            <a:ext cx="3951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Stress-strain for different H</a:t>
            </a:r>
            <a:r>
              <a:rPr lang="en-US" sz="2400" b="1" baseline="-25000" dirty="0">
                <a:latin typeface="Times" panose="02020603050405020304" pitchFamily="18" charset="0"/>
                <a:cs typeface="Times" panose="02020603050405020304" pitchFamily="18" charset="0"/>
              </a:rPr>
              <a:t>s</a:t>
            </a:r>
          </a:p>
        </p:txBody>
      </p:sp>
      <p:sp>
        <p:nvSpPr>
          <p:cNvPr id="466" name="TextBox 465">
            <a:extLst>
              <a:ext uri="{FF2B5EF4-FFF2-40B4-BE49-F238E27FC236}">
                <a16:creationId xmlns:a16="http://schemas.microsoft.com/office/drawing/2014/main" xmlns="" id="{13D1E39A-3789-42F9-B9CC-D9A5E075E306}"/>
              </a:ext>
            </a:extLst>
          </p:cNvPr>
          <p:cNvSpPr txBox="1"/>
          <p:nvPr/>
        </p:nvSpPr>
        <p:spPr>
          <a:xfrm>
            <a:off x="24920400" y="16061629"/>
            <a:ext cx="406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Evolution of p</a:t>
            </a:r>
            <a:r>
              <a:rPr lang="fr-FR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fr-FR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with</a:t>
            </a:r>
            <a:r>
              <a:rPr lang="fr-FR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H</a:t>
            </a:r>
            <a:r>
              <a:rPr lang="en-US" sz="2400" b="1" baseline="-25000" dirty="0">
                <a:latin typeface="Times" panose="02020603050405020304" pitchFamily="18" charset="0"/>
                <a:cs typeface="Times" panose="02020603050405020304" pitchFamily="18" charset="0"/>
              </a:rPr>
              <a:t>s</a:t>
            </a:r>
          </a:p>
        </p:txBody>
      </p:sp>
      <p:pic>
        <p:nvPicPr>
          <p:cNvPr id="538" name="Picture 537">
            <a:extLst>
              <a:ext uri="{FF2B5EF4-FFF2-40B4-BE49-F238E27FC236}">
                <a16:creationId xmlns:a16="http://schemas.microsoft.com/office/drawing/2014/main" xmlns="" id="{712517E2-8E79-4543-9EFD-9E2D2DD8745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6903" y="13050465"/>
            <a:ext cx="4320000" cy="3050803"/>
          </a:xfrm>
          <a:prstGeom prst="rect">
            <a:avLst/>
          </a:prstGeom>
        </p:spPr>
      </p:pic>
      <p:pic>
        <p:nvPicPr>
          <p:cNvPr id="556" name="Picture 555">
            <a:extLst>
              <a:ext uri="{FF2B5EF4-FFF2-40B4-BE49-F238E27FC236}">
                <a16:creationId xmlns:a16="http://schemas.microsoft.com/office/drawing/2014/main" xmlns="" id="{30898D6A-3494-4C78-BDE4-24D10816485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61" y="13177106"/>
            <a:ext cx="4320000" cy="2857022"/>
          </a:xfrm>
          <a:prstGeom prst="rect">
            <a:avLst/>
          </a:prstGeom>
        </p:spPr>
      </p:pic>
      <p:pic>
        <p:nvPicPr>
          <p:cNvPr id="560" name="Picture 559">
            <a:extLst>
              <a:ext uri="{FF2B5EF4-FFF2-40B4-BE49-F238E27FC236}">
                <a16:creationId xmlns:a16="http://schemas.microsoft.com/office/drawing/2014/main" xmlns="" id="{F1655382-D44D-4759-B4FB-33F6CC4284C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137" y="13177106"/>
            <a:ext cx="4320000" cy="2859392"/>
          </a:xfrm>
          <a:prstGeom prst="rect">
            <a:avLst/>
          </a:prstGeom>
        </p:spPr>
      </p:pic>
      <p:sp>
        <p:nvSpPr>
          <p:cNvPr id="561" name="TextBox 560">
            <a:extLst>
              <a:ext uri="{FF2B5EF4-FFF2-40B4-BE49-F238E27FC236}">
                <a16:creationId xmlns:a16="http://schemas.microsoft.com/office/drawing/2014/main" xmlns="" id="{110CA8FF-44B1-4409-845D-1E581F4ECBF2}"/>
              </a:ext>
            </a:extLst>
          </p:cNvPr>
          <p:cNvSpPr txBox="1"/>
          <p:nvPr/>
        </p:nvSpPr>
        <p:spPr>
          <a:xfrm>
            <a:off x="20664396" y="16061629"/>
            <a:ext cx="3184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Evolution of </a:t>
            </a:r>
            <a:r>
              <a:rPr lang="el-GR" sz="2400" b="1" dirty="0">
                <a:latin typeface="Times" panose="02020603050405020304" pitchFamily="18" charset="0"/>
                <a:cs typeface="Times" panose="02020603050405020304" pitchFamily="18" charset="0"/>
              </a:rPr>
              <a:t>ξ</a:t>
            </a:r>
            <a:r>
              <a:rPr lang="fr-FR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fr-FR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with</a:t>
            </a:r>
            <a:r>
              <a:rPr lang="fr-FR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H</a:t>
            </a:r>
            <a:r>
              <a:rPr lang="en-US" sz="2400" b="1" baseline="-25000" dirty="0">
                <a:latin typeface="Times" panose="02020603050405020304" pitchFamily="18" charset="0"/>
                <a:cs typeface="Times" panose="02020603050405020304" pitchFamily="18" charset="0"/>
              </a:rPr>
              <a:t>s</a:t>
            </a:r>
          </a:p>
        </p:txBody>
      </p:sp>
      <p:pic>
        <p:nvPicPr>
          <p:cNvPr id="399" name="Picture 398">
            <a:extLst>
              <a:ext uri="{FF2B5EF4-FFF2-40B4-BE49-F238E27FC236}">
                <a16:creationId xmlns:a16="http://schemas.microsoft.com/office/drawing/2014/main" xmlns="" id="{3848DB6C-88F3-49F8-B131-3FB64FEAE78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8584078" y="26066220"/>
            <a:ext cx="7367833" cy="3344543"/>
          </a:xfrm>
          <a:prstGeom prst="rect">
            <a:avLst/>
          </a:prstGeom>
        </p:spPr>
      </p:pic>
      <p:pic>
        <p:nvPicPr>
          <p:cNvPr id="400" name="Picture 399">
            <a:extLst>
              <a:ext uri="{FF2B5EF4-FFF2-40B4-BE49-F238E27FC236}">
                <a16:creationId xmlns:a16="http://schemas.microsoft.com/office/drawing/2014/main" xmlns="" id="{7256007E-E970-48A4-8892-92DC770CA37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8612" y="30760013"/>
            <a:ext cx="4320000" cy="2788085"/>
          </a:xfrm>
          <a:prstGeom prst="rect">
            <a:avLst/>
          </a:prstGeom>
        </p:spPr>
      </p:pic>
      <p:pic>
        <p:nvPicPr>
          <p:cNvPr id="401" name="Picture 400">
            <a:extLst>
              <a:ext uri="{FF2B5EF4-FFF2-40B4-BE49-F238E27FC236}">
                <a16:creationId xmlns:a16="http://schemas.microsoft.com/office/drawing/2014/main" xmlns="" id="{987EC6B6-DB97-4813-8172-8141C2511E4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9536" y="30760013"/>
            <a:ext cx="4320000" cy="2956624"/>
          </a:xfrm>
          <a:prstGeom prst="rect">
            <a:avLst/>
          </a:prstGeom>
        </p:spPr>
      </p:pic>
      <p:pic>
        <p:nvPicPr>
          <p:cNvPr id="422" name="Picture 421">
            <a:extLst>
              <a:ext uri="{FF2B5EF4-FFF2-40B4-BE49-F238E27FC236}">
                <a16:creationId xmlns:a16="http://schemas.microsoft.com/office/drawing/2014/main" xmlns="" id="{DC4EDAC5-D46B-4C26-B6E8-20B2C3D0FBB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204" y="34432241"/>
            <a:ext cx="4320000" cy="28593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497F3A6-C994-4BBB-A0BF-59952A302A1D}"/>
              </a:ext>
            </a:extLst>
          </p:cNvPr>
          <p:cNvSpPr txBox="1"/>
          <p:nvPr/>
        </p:nvSpPr>
        <p:spPr>
          <a:xfrm>
            <a:off x="18707983" y="29468233"/>
            <a:ext cx="7367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Stress-strain and stress-temperature of the thermomechanical loading, from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Ghafoori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et al. (2017)</a:t>
            </a:r>
            <a:endParaRPr lang="en-AU" sz="24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63" name="TextBox 462">
            <a:extLst>
              <a:ext uri="{FF2B5EF4-FFF2-40B4-BE49-F238E27FC236}">
                <a16:creationId xmlns:a16="http://schemas.microsoft.com/office/drawing/2014/main" xmlns="" id="{366BF1F3-E7AF-46C3-8F1B-CA407AD207C4}"/>
              </a:ext>
            </a:extLst>
          </p:cNvPr>
          <p:cNvSpPr txBox="1"/>
          <p:nvPr/>
        </p:nvSpPr>
        <p:spPr>
          <a:xfrm>
            <a:off x="19637802" y="33686538"/>
            <a:ext cx="1883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Stress-strain</a:t>
            </a:r>
            <a:endParaRPr lang="en-US" sz="2400" b="1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64" name="TextBox 563">
            <a:extLst>
              <a:ext uri="{FF2B5EF4-FFF2-40B4-BE49-F238E27FC236}">
                <a16:creationId xmlns:a16="http://schemas.microsoft.com/office/drawing/2014/main" xmlns="" id="{21199828-13E4-459C-A6DB-889D090FCFAD}"/>
              </a:ext>
            </a:extLst>
          </p:cNvPr>
          <p:cNvSpPr txBox="1"/>
          <p:nvPr/>
        </p:nvSpPr>
        <p:spPr>
          <a:xfrm>
            <a:off x="24114839" y="33673896"/>
            <a:ext cx="2780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Stress-temperature</a:t>
            </a:r>
            <a:endParaRPr lang="en-US" sz="2400" b="1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65" name="TextBox 564">
            <a:extLst>
              <a:ext uri="{FF2B5EF4-FFF2-40B4-BE49-F238E27FC236}">
                <a16:creationId xmlns:a16="http://schemas.microsoft.com/office/drawing/2014/main" xmlns="" id="{FE53F6F4-A214-4C63-829F-2F3A03C58A62}"/>
              </a:ext>
            </a:extLst>
          </p:cNvPr>
          <p:cNvSpPr txBox="1"/>
          <p:nvPr/>
        </p:nvSpPr>
        <p:spPr>
          <a:xfrm>
            <a:off x="22345123" y="37263557"/>
            <a:ext cx="207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Evolution of </a:t>
            </a:r>
            <a:r>
              <a:rPr lang="el-GR" sz="2400" b="1" dirty="0">
                <a:latin typeface="Times" panose="02020603050405020304" pitchFamily="18" charset="0"/>
                <a:cs typeface="Times" panose="02020603050405020304" pitchFamily="18" charset="0"/>
              </a:rPr>
              <a:t>ξ</a:t>
            </a:r>
            <a:endParaRPr lang="en-US" sz="2400" b="1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01CA05-E132-45AF-9FF5-D709A18342AB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5318227" y="40860308"/>
            <a:ext cx="3042057" cy="104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B6599EB-760B-49BD-B437-324FD129FDB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8540904" y="40860308"/>
            <a:ext cx="2400300" cy="1066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D7BED24-137E-4B0E-B8FD-E60B26DAF472}"/>
              </a:ext>
            </a:extLst>
          </p:cNvPr>
          <p:cNvSpPr/>
          <p:nvPr/>
        </p:nvSpPr>
        <p:spPr>
          <a:xfrm>
            <a:off x="4051300" y="13944600"/>
            <a:ext cx="941806" cy="12008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975920B1-58EC-4EBA-86D6-699EBEAF25BD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43" y="35095776"/>
            <a:ext cx="4320000" cy="274429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49ED3581-470C-4F34-930F-8E3727B1EA5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863" y="35095776"/>
            <a:ext cx="4320000" cy="27442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xmlns="" id="{B383918B-14D5-4600-8640-954EEC5914B8}"/>
                  </a:ext>
                </a:extLst>
              </p:cNvPr>
              <p:cNvSpPr txBox="1"/>
              <p:nvPr/>
            </p:nvSpPr>
            <p:spPr>
              <a:xfrm>
                <a:off x="9673684" y="34270143"/>
                <a:ext cx="317843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690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=42.4 </m:t>
                      </m:r>
                      <m:r>
                        <a:rPr lang="fr-FR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𝑀𝑃𝑎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B383918B-14D5-4600-8640-954EEC591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3684" y="34270143"/>
                <a:ext cx="3178433" cy="400110"/>
              </a:xfrm>
              <a:prstGeom prst="rect">
                <a:avLst/>
              </a:prstGeom>
              <a:blipFill>
                <a:blip r:embed="rId39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xmlns="" id="{2C14AC53-D727-48DB-9C35-68EE7A0A7712}"/>
                  </a:ext>
                </a:extLst>
              </p:cNvPr>
              <p:cNvSpPr txBox="1"/>
              <p:nvPr/>
            </p:nvSpPr>
            <p:spPr>
              <a:xfrm>
                <a:off x="9334009" y="33850492"/>
                <a:ext cx="36089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𝐹𝑒</m:t>
                          </m:r>
                          <m:r>
                            <a:rPr lang="fr-FR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𝑆𝑀𝐴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=28.3 </m:t>
                      </m:r>
                      <m:r>
                        <a:rPr lang="fr-FR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𝑀𝑃𝑎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2C14AC53-D727-48DB-9C35-68EE7A0A7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009" y="33850492"/>
                <a:ext cx="3608943" cy="400110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xmlns="" id="{5507A125-0457-466A-A139-F9AEE3D03257}"/>
                  </a:ext>
                </a:extLst>
              </p:cNvPr>
              <p:cNvSpPr txBox="1"/>
              <p:nvPr/>
            </p:nvSpPr>
            <p:spPr>
              <a:xfrm>
                <a:off x="9774647" y="34627403"/>
                <a:ext cx="38503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355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=26.2 </m:t>
                      </m:r>
                      <m:r>
                        <a:rPr lang="fr-FR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𝑀𝑃𝑎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5507A125-0457-466A-A139-F9AEE3D03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4647" y="34627403"/>
                <a:ext cx="3850388" cy="40011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xmlns="" id="{A1EEB298-AFA2-45BC-BDB2-53408D9ACCBF}"/>
              </a:ext>
            </a:extLst>
          </p:cNvPr>
          <p:cNvCxnSpPr>
            <a:cxnSpLocks/>
          </p:cNvCxnSpPr>
          <p:nvPr/>
        </p:nvCxnSpPr>
        <p:spPr>
          <a:xfrm>
            <a:off x="10895874" y="34995771"/>
            <a:ext cx="1935694" cy="8015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xmlns="" id="{F4B6D0EE-2316-4896-A4C4-1E2658B1E792}"/>
              </a:ext>
            </a:extLst>
          </p:cNvPr>
          <p:cNvCxnSpPr>
            <a:cxnSpLocks/>
          </p:cNvCxnSpPr>
          <p:nvPr/>
        </p:nvCxnSpPr>
        <p:spPr>
          <a:xfrm flipH="1">
            <a:off x="9365848" y="34494801"/>
            <a:ext cx="861946" cy="9183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xmlns="" id="{B45B01F2-9E9B-4F74-A3B2-35C9BC2D9C8B}"/>
              </a:ext>
            </a:extLst>
          </p:cNvPr>
          <p:cNvCxnSpPr>
            <a:cxnSpLocks/>
          </p:cNvCxnSpPr>
          <p:nvPr/>
        </p:nvCxnSpPr>
        <p:spPr>
          <a:xfrm flipH="1">
            <a:off x="8597405" y="34194415"/>
            <a:ext cx="1276820" cy="1567803"/>
          </a:xfrm>
          <a:prstGeom prst="straightConnector1">
            <a:avLst/>
          </a:prstGeom>
          <a:ln w="28575">
            <a:solidFill>
              <a:srgbClr val="0053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xmlns="" id="{2605ABAD-93AB-446D-A53D-C2BFA075D397}"/>
              </a:ext>
            </a:extLst>
          </p:cNvPr>
          <p:cNvCxnSpPr>
            <a:cxnSpLocks/>
          </p:cNvCxnSpPr>
          <p:nvPr/>
        </p:nvCxnSpPr>
        <p:spPr>
          <a:xfrm>
            <a:off x="12330185" y="34235235"/>
            <a:ext cx="1755430" cy="1263242"/>
          </a:xfrm>
          <a:prstGeom prst="straightConnector1">
            <a:avLst/>
          </a:prstGeom>
          <a:ln w="28575">
            <a:solidFill>
              <a:srgbClr val="0053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4695696A-0E83-4677-8100-2306A6498C8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97" y="35066736"/>
            <a:ext cx="4320000" cy="277333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E054703F-90ED-45B2-8CA8-3CD988F4A1CE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43" y="29986309"/>
            <a:ext cx="4320000" cy="274429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DF19318-1414-4F38-8E1E-F0293C21C5FE}"/>
              </a:ext>
            </a:extLst>
          </p:cNvPr>
          <p:cNvCxnSpPr/>
          <p:nvPr/>
        </p:nvCxnSpPr>
        <p:spPr>
          <a:xfrm flipH="1">
            <a:off x="10770389" y="26898600"/>
            <a:ext cx="98415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xmlns="" id="{2E564FDC-2AF9-42DD-A96D-B2C62B977C2F}"/>
              </a:ext>
            </a:extLst>
          </p:cNvPr>
          <p:cNvCxnSpPr/>
          <p:nvPr/>
        </p:nvCxnSpPr>
        <p:spPr>
          <a:xfrm flipH="1">
            <a:off x="10770389" y="26797000"/>
            <a:ext cx="98415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xmlns="" id="{8334B2ED-9026-4C4F-AA56-30D3CAAE4684}"/>
              </a:ext>
            </a:extLst>
          </p:cNvPr>
          <p:cNvCxnSpPr>
            <a:cxnSpLocks/>
          </p:cNvCxnSpPr>
          <p:nvPr/>
        </p:nvCxnSpPr>
        <p:spPr>
          <a:xfrm flipH="1">
            <a:off x="14135124" y="25374600"/>
            <a:ext cx="803544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xmlns="" id="{4C90DF08-BFFE-4945-9377-3F94696B7556}"/>
              </a:ext>
            </a:extLst>
          </p:cNvPr>
          <p:cNvCxnSpPr/>
          <p:nvPr/>
        </p:nvCxnSpPr>
        <p:spPr>
          <a:xfrm flipH="1">
            <a:off x="14085615" y="25459267"/>
            <a:ext cx="98415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9EB5D400-DC32-4B3B-8540-29375F899616}"/>
              </a:ext>
            </a:extLst>
          </p:cNvPr>
          <p:cNvCxnSpPr/>
          <p:nvPr/>
        </p:nvCxnSpPr>
        <p:spPr>
          <a:xfrm>
            <a:off x="14435667" y="25374600"/>
            <a:ext cx="0" cy="1354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B3EDE331-6A7D-4CA1-902D-BA05B5579D6D}"/>
              </a:ext>
            </a:extLst>
          </p:cNvPr>
          <p:cNvCxnSpPr>
            <a:cxnSpLocks/>
          </p:cNvCxnSpPr>
          <p:nvPr/>
        </p:nvCxnSpPr>
        <p:spPr>
          <a:xfrm flipV="1">
            <a:off x="11262464" y="26761440"/>
            <a:ext cx="0" cy="137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97BDCA3-8CF8-4C7C-8783-1DE0F90D15D0}"/>
              </a:ext>
            </a:extLst>
          </p:cNvPr>
          <p:cNvSpPr txBox="1"/>
          <p:nvPr/>
        </p:nvSpPr>
        <p:spPr>
          <a:xfrm>
            <a:off x="11239032" y="26813276"/>
            <a:ext cx="2042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50 MPa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BABE3C06-1F45-40CE-97DA-30B4E87340D8}"/>
              </a:ext>
            </a:extLst>
          </p:cNvPr>
          <p:cNvSpPr txBox="1"/>
          <p:nvPr/>
        </p:nvSpPr>
        <p:spPr>
          <a:xfrm>
            <a:off x="14027835" y="25431183"/>
            <a:ext cx="2042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50 MPa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xmlns="" id="{5512B784-D935-4C47-A6DA-68077D2A8753}"/>
              </a:ext>
            </a:extLst>
          </p:cNvPr>
          <p:cNvCxnSpPr/>
          <p:nvPr/>
        </p:nvCxnSpPr>
        <p:spPr>
          <a:xfrm flipH="1">
            <a:off x="6030355" y="26846953"/>
            <a:ext cx="98415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xmlns="" id="{15B7B982-D9BC-43A7-BF3B-BEE9D727FE93}"/>
              </a:ext>
            </a:extLst>
          </p:cNvPr>
          <p:cNvCxnSpPr/>
          <p:nvPr/>
        </p:nvCxnSpPr>
        <p:spPr>
          <a:xfrm flipH="1">
            <a:off x="9334009" y="25365143"/>
            <a:ext cx="98415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xmlns="" id="{E46FB7F0-697D-4312-8B61-0AFCD92897E8}"/>
              </a:ext>
            </a:extLst>
          </p:cNvPr>
          <p:cNvCxnSpPr/>
          <p:nvPr/>
        </p:nvCxnSpPr>
        <p:spPr>
          <a:xfrm flipH="1">
            <a:off x="9334009" y="25393155"/>
            <a:ext cx="98415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xmlns="" id="{A895BFE5-BB7B-4596-A992-DE3BB297ADDF}"/>
              </a:ext>
            </a:extLst>
          </p:cNvPr>
          <p:cNvCxnSpPr/>
          <p:nvPr/>
        </p:nvCxnSpPr>
        <p:spPr>
          <a:xfrm flipH="1">
            <a:off x="6030355" y="26822823"/>
            <a:ext cx="98415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xmlns="" id="{AC804B1A-856B-45FC-8182-C07EA4D562C6}"/>
              </a:ext>
            </a:extLst>
          </p:cNvPr>
          <p:cNvCxnSpPr/>
          <p:nvPr/>
        </p:nvCxnSpPr>
        <p:spPr>
          <a:xfrm flipH="1">
            <a:off x="4522203" y="25369376"/>
            <a:ext cx="98415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xmlns="" id="{39CE8083-E9E8-407B-88CD-E3816433CAF5}"/>
              </a:ext>
            </a:extLst>
          </p:cNvPr>
          <p:cNvCxnSpPr/>
          <p:nvPr/>
        </p:nvCxnSpPr>
        <p:spPr>
          <a:xfrm flipH="1">
            <a:off x="4522203" y="25459267"/>
            <a:ext cx="98415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AFEAC294-687C-4454-88A2-E09D4AC335C8}"/>
              </a:ext>
            </a:extLst>
          </p:cNvPr>
          <p:cNvCxnSpPr/>
          <p:nvPr/>
        </p:nvCxnSpPr>
        <p:spPr>
          <a:xfrm flipV="1">
            <a:off x="4889500" y="25369376"/>
            <a:ext cx="0" cy="898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BBD178FA-72E9-4C91-9023-641A625A3AF9}"/>
              </a:ext>
            </a:extLst>
          </p:cNvPr>
          <p:cNvSpPr txBox="1"/>
          <p:nvPr/>
        </p:nvSpPr>
        <p:spPr>
          <a:xfrm>
            <a:off x="4609052" y="24983736"/>
            <a:ext cx="2042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50 MPa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2EA5D1AF-392D-4296-BC77-E3A071A0931C}"/>
              </a:ext>
            </a:extLst>
          </p:cNvPr>
          <p:cNvCxnSpPr/>
          <p:nvPr/>
        </p:nvCxnSpPr>
        <p:spPr>
          <a:xfrm flipH="1">
            <a:off x="1242619" y="26872776"/>
            <a:ext cx="98415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xmlns="" id="{BC703C39-EAD2-4841-BD16-F6898E98E1B8}"/>
              </a:ext>
            </a:extLst>
          </p:cNvPr>
          <p:cNvCxnSpPr/>
          <p:nvPr/>
        </p:nvCxnSpPr>
        <p:spPr>
          <a:xfrm flipH="1">
            <a:off x="1242619" y="26898600"/>
            <a:ext cx="98415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315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3199</TotalTime>
  <Words>431</Words>
  <Application>Microsoft Office PowerPoint</Application>
  <PresentationFormat>Personnalisé</PresentationFormat>
  <Paragraphs>91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Arial</vt:lpstr>
      <vt:lpstr>Calibri</vt:lpstr>
      <vt:lpstr>Cambria Math</vt:lpstr>
      <vt:lpstr>Times</vt:lpstr>
      <vt:lpstr>Times New Roman</vt:lpstr>
      <vt:lpstr>Wingdings</vt:lpstr>
      <vt:lpstr>Office Theme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Ahmed Elkady</dc:creator>
  <cp:lastModifiedBy>Thuillard Mélanie Cécile</cp:lastModifiedBy>
  <cp:revision>425</cp:revision>
  <dcterms:created xsi:type="dcterms:W3CDTF">2014-04-13T19:40:00Z</dcterms:created>
  <dcterms:modified xsi:type="dcterms:W3CDTF">2019-07-11T13:16:47Z</dcterms:modified>
</cp:coreProperties>
</file>