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93D46-3788-4C25-973F-003C139B2A07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E3BEC-A202-4E26-90FD-8B1271CB33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82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E3BEC-A202-4E26-90FD-8B1271CB33A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325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E3BEC-A202-4E26-90FD-8B1271CB33A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037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E3BEC-A202-4E26-90FD-8B1271CB33A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323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3EF1-E839-4CAD-B82E-538C74DD3F42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C686-6F58-40AD-8BEC-2EAF318A3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30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3EF1-E839-4CAD-B82E-538C74DD3F42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C686-6F58-40AD-8BEC-2EAF318A3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16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3EF1-E839-4CAD-B82E-538C74DD3F42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C686-6F58-40AD-8BEC-2EAF318A3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53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3EF1-E839-4CAD-B82E-538C74DD3F42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C686-6F58-40AD-8BEC-2EAF318A3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52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3EF1-E839-4CAD-B82E-538C74DD3F42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C686-6F58-40AD-8BEC-2EAF318A3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24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3EF1-E839-4CAD-B82E-538C74DD3F42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C686-6F58-40AD-8BEC-2EAF318A3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89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3EF1-E839-4CAD-B82E-538C74DD3F42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C686-6F58-40AD-8BEC-2EAF318A3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27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3EF1-E839-4CAD-B82E-538C74DD3F42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C686-6F58-40AD-8BEC-2EAF318A3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5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3EF1-E839-4CAD-B82E-538C74DD3F42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C686-6F58-40AD-8BEC-2EAF318A3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77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3EF1-E839-4CAD-B82E-538C74DD3F42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C686-6F58-40AD-8BEC-2EAF318A3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27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3EF1-E839-4CAD-B82E-538C74DD3F42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C686-6F58-40AD-8BEC-2EAF318A3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24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E3EF1-E839-4CAD-B82E-538C74DD3F42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4C686-6F58-40AD-8BEC-2EAF318A3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01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3885" y="2788614"/>
            <a:ext cx="9884229" cy="1737147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La construction des périphéries urbaines en Afrique subsaharienne</a:t>
            </a:r>
            <a:endParaRPr lang="fr-FR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53885" y="4469775"/>
            <a:ext cx="9884229" cy="8206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Armel </a:t>
            </a:r>
            <a:r>
              <a:rPr lang="fr-FR" sz="22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Kemajou</a:t>
            </a:r>
            <a:r>
              <a:rPr lang="fr-FR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, doctorant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fr-FR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Jérôme Chenal, MER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95" y="5449880"/>
            <a:ext cx="1775824" cy="85035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53885" y="6394356"/>
            <a:ext cx="233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Yaoundé - Décembre 2017</a:t>
            </a:r>
            <a:endParaRPr lang="fr-FR" sz="1600" i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9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2"/>
          <a:stretch/>
        </p:blipFill>
        <p:spPr>
          <a:xfrm>
            <a:off x="0" y="-12700"/>
            <a:ext cx="12192001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81529"/>
            <a:ext cx="10515600" cy="909159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Eléments de contexte</a:t>
            </a:r>
            <a:endParaRPr lang="fr-FR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7943542" cy="4194175"/>
          </a:xfrm>
        </p:spPr>
        <p:txBody>
          <a:bodyPr>
            <a:normAutofit/>
          </a:bodyPr>
          <a:lstStyle/>
          <a:p>
            <a:pPr algn="just"/>
            <a:r>
              <a:rPr lang="fr-FR" sz="2600" dirty="0" smtClean="0">
                <a:solidFill>
                  <a:schemeClr val="bg1"/>
                </a:solidFill>
              </a:rPr>
              <a:t>Croissance démographique urbaine rapide (</a:t>
            </a:r>
            <a:r>
              <a:rPr lang="fr-FR" sz="2600" dirty="0" err="1" smtClean="0">
                <a:solidFill>
                  <a:schemeClr val="bg1"/>
                </a:solidFill>
              </a:rPr>
              <a:t>ref</a:t>
            </a:r>
            <a:r>
              <a:rPr lang="fr-FR" sz="2600" dirty="0" smtClean="0">
                <a:solidFill>
                  <a:schemeClr val="bg1"/>
                </a:solidFill>
              </a:rPr>
              <a:t>?)</a:t>
            </a:r>
          </a:p>
          <a:p>
            <a:pPr algn="just"/>
            <a:r>
              <a:rPr lang="fr-FR" sz="2600" dirty="0" smtClean="0">
                <a:solidFill>
                  <a:schemeClr val="bg1"/>
                </a:solidFill>
              </a:rPr>
              <a:t>Expansion urbaine relativement peu contrôlée</a:t>
            </a:r>
          </a:p>
          <a:p>
            <a:pPr algn="just"/>
            <a:r>
              <a:rPr lang="fr-FR" sz="2600" dirty="0" smtClean="0">
                <a:solidFill>
                  <a:schemeClr val="bg1"/>
                </a:solidFill>
              </a:rPr>
              <a:t>Les villes s’accroissent par </a:t>
            </a:r>
            <a:r>
              <a:rPr lang="fr-FR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leurs</a:t>
            </a:r>
            <a:r>
              <a:rPr lang="fr-FR" sz="2600" dirty="0" smtClean="0">
                <a:solidFill>
                  <a:schemeClr val="bg1"/>
                </a:solidFill>
              </a:rPr>
              <a:t> confins (</a:t>
            </a:r>
            <a:r>
              <a:rPr lang="fr-FR" sz="2600" dirty="0" err="1" smtClean="0">
                <a:solidFill>
                  <a:schemeClr val="bg1"/>
                </a:solidFill>
              </a:rPr>
              <a:t>ref</a:t>
            </a:r>
            <a:r>
              <a:rPr lang="fr-FR" sz="2600" dirty="0" smtClean="0">
                <a:solidFill>
                  <a:schemeClr val="bg1"/>
                </a:solidFill>
              </a:rPr>
              <a:t>?)</a:t>
            </a:r>
          </a:p>
          <a:p>
            <a:pPr algn="just"/>
            <a:r>
              <a:rPr lang="fr-FR" sz="2600" dirty="0" smtClean="0">
                <a:solidFill>
                  <a:schemeClr val="bg1"/>
                </a:solidFill>
              </a:rPr>
              <a:t>Les périphéries représentent la seule fenêtre de tir!!</a:t>
            </a:r>
          </a:p>
          <a:p>
            <a:pPr algn="just"/>
            <a:endParaRPr lang="fr-FR" sz="2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fr-FR" sz="2600" dirty="0" smtClean="0">
                <a:solidFill>
                  <a:schemeClr val="bg1"/>
                </a:solidFill>
              </a:rPr>
              <a:t>« Les villes qui persistent sur la voie du développement inefficace ont une croissance contre-productive. Leurs structures et leurs infrastructures ne pourront pas répondre à l’accroissement de le population. » (</a:t>
            </a:r>
            <a:r>
              <a:rPr lang="fr-FR" sz="2600" dirty="0" err="1" smtClean="0">
                <a:solidFill>
                  <a:schemeClr val="bg1"/>
                </a:solidFill>
              </a:rPr>
              <a:t>Lall</a:t>
            </a:r>
            <a:r>
              <a:rPr lang="fr-FR" sz="2600" dirty="0" smtClean="0">
                <a:solidFill>
                  <a:schemeClr val="bg1"/>
                </a:solidFill>
              </a:rPr>
              <a:t>, 2017)</a:t>
            </a:r>
            <a:endParaRPr lang="fr-FR" sz="2600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834" y="752475"/>
            <a:ext cx="3301166" cy="35528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113" y="76200"/>
            <a:ext cx="1253161" cy="60007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H="1">
            <a:off x="0" y="752475"/>
            <a:ext cx="1219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0" y="247111"/>
            <a:ext cx="6476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LA CONTRUCTION DES PERIPHERIES URBAINES EN AFRIQUE</a:t>
            </a:r>
            <a:endParaRPr lang="fr-FR" sz="20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414" y="5689600"/>
            <a:ext cx="1003512" cy="8382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241" y="5689600"/>
            <a:ext cx="1003512" cy="8382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81" y="5689600"/>
            <a:ext cx="1003512" cy="8382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372" y="5086350"/>
            <a:ext cx="1003512" cy="8382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372" y="4457700"/>
            <a:ext cx="1003512" cy="8382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88" y="5080000"/>
            <a:ext cx="1003512" cy="8382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8952370" y="640080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2017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171570" y="640080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2040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263770" y="641350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2050</a:t>
            </a:r>
            <a:endParaRPr lang="fr-FR" sz="2400" b="1" dirty="0">
              <a:solidFill>
                <a:schemeClr val="bg1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8861260" y="752476"/>
            <a:ext cx="18101" cy="61226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2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765200"/>
            <a:ext cx="33693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Enjeux forts présents dans la littérature;</a:t>
            </a:r>
          </a:p>
          <a:p>
            <a:endParaRPr lang="fr-FR" sz="28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fr-FR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Analyses holistiques &amp; approches nouvelles comme préalables.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3005462" y="1594549"/>
            <a:ext cx="6295448" cy="4754380"/>
            <a:chOff x="2910212" y="1404049"/>
            <a:chExt cx="6295448" cy="4754380"/>
          </a:xfrm>
        </p:grpSpPr>
        <p:sp>
          <p:nvSpPr>
            <p:cNvPr id="3" name="Ellipse 2"/>
            <p:cNvSpPr/>
            <p:nvPr/>
          </p:nvSpPr>
          <p:spPr>
            <a:xfrm>
              <a:off x="5247954" y="2366074"/>
              <a:ext cx="1628775" cy="1628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fr-FR" sz="2300" spc="-150" dirty="0" smtClean="0">
                  <a:solidFill>
                    <a:schemeClr val="tx1"/>
                  </a:solidFill>
                  <a:latin typeface="Berlin Sans FB" panose="020E0602020502020306" pitchFamily="34" charset="0"/>
                  <a:cs typeface="Estrangelo Edessa" panose="03080600000000000000" pitchFamily="66" charset="0"/>
                </a:rPr>
                <a:t>Périphéries urbaines</a:t>
              </a:r>
              <a:endParaRPr lang="fr-FR" sz="2300" spc="-150" dirty="0">
                <a:solidFill>
                  <a:schemeClr val="tx1"/>
                </a:solidFill>
                <a:latin typeface="Berlin Sans FB" panose="020E0602020502020306" pitchFamily="34" charset="0"/>
                <a:cs typeface="Estrangelo Edessa" panose="03080600000000000000" pitchFamily="66" charset="0"/>
              </a:endParaRPr>
            </a:p>
          </p:txBody>
        </p:sp>
        <p:sp>
          <p:nvSpPr>
            <p:cNvPr id="6" name="Rectangle à coins arrondis 5"/>
            <p:cNvSpPr/>
            <p:nvPr/>
          </p:nvSpPr>
          <p:spPr>
            <a:xfrm>
              <a:off x="7301247" y="1404049"/>
              <a:ext cx="1333500" cy="131445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fr-FR" sz="1700" dirty="0" smtClean="0">
                  <a:solidFill>
                    <a:schemeClr val="tx1"/>
                  </a:solidFill>
                  <a:latin typeface="Berlin Sans FB" panose="020E0602020502020306" pitchFamily="34" charset="0"/>
                  <a:cs typeface="Estrangelo Edessa" panose="03080600000000000000" pitchFamily="66" charset="0"/>
                </a:rPr>
                <a:t>Transport </a:t>
              </a:r>
            </a:p>
            <a:p>
              <a:pPr algn="ctr">
                <a:lnSpc>
                  <a:spcPct val="80000"/>
                </a:lnSpc>
              </a:pPr>
              <a:r>
                <a:rPr lang="fr-FR" sz="1700" dirty="0" smtClean="0">
                  <a:solidFill>
                    <a:schemeClr val="tx1"/>
                  </a:solidFill>
                  <a:latin typeface="Berlin Sans FB" panose="020E0602020502020306" pitchFamily="34" charset="0"/>
                  <a:cs typeface="Estrangelo Edessa" panose="03080600000000000000" pitchFamily="66" charset="0"/>
                </a:rPr>
                <a:t>&amp; </a:t>
              </a:r>
            </a:p>
            <a:p>
              <a:pPr algn="ctr">
                <a:lnSpc>
                  <a:spcPct val="80000"/>
                </a:lnSpc>
              </a:pPr>
              <a:r>
                <a:rPr lang="fr-FR" sz="1700" dirty="0">
                  <a:solidFill>
                    <a:schemeClr val="tx1"/>
                  </a:solidFill>
                  <a:latin typeface="Berlin Sans FB" panose="020E0602020502020306" pitchFamily="34" charset="0"/>
                  <a:cs typeface="Estrangelo Edessa" panose="03080600000000000000" pitchFamily="66" charset="0"/>
                </a:rPr>
                <a:t>M</a:t>
              </a:r>
              <a:r>
                <a:rPr lang="fr-FR" sz="1700" dirty="0" smtClean="0">
                  <a:solidFill>
                    <a:schemeClr val="tx1"/>
                  </a:solidFill>
                  <a:latin typeface="Berlin Sans FB" panose="020E0602020502020306" pitchFamily="34" charset="0"/>
                  <a:cs typeface="Estrangelo Edessa" panose="03080600000000000000" pitchFamily="66" charset="0"/>
                </a:rPr>
                <a:t>obilités</a:t>
              </a:r>
              <a:endParaRPr lang="fr-FR" sz="1700" dirty="0">
                <a:solidFill>
                  <a:schemeClr val="tx1"/>
                </a:solidFill>
                <a:latin typeface="Berlin Sans FB" panose="020E0602020502020306" pitchFamily="34" charset="0"/>
                <a:cs typeface="Estrangelo Edessa" panose="03080600000000000000" pitchFamily="66" charset="0"/>
              </a:endParaRPr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3485827" y="1404049"/>
              <a:ext cx="1337609" cy="133760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fr-FR" sz="1700" dirty="0" smtClean="0">
                  <a:solidFill>
                    <a:schemeClr val="tx1"/>
                  </a:solidFill>
                  <a:latin typeface="Berlin Sans FB" panose="020E0602020502020306" pitchFamily="34" charset="0"/>
                  <a:cs typeface="Estrangelo Edessa" panose="03080600000000000000" pitchFamily="66" charset="0"/>
                </a:rPr>
                <a:t>Foncier urbain</a:t>
              </a:r>
              <a:endParaRPr lang="fr-FR" sz="1700" dirty="0">
                <a:solidFill>
                  <a:schemeClr val="tx1"/>
                </a:solidFill>
                <a:latin typeface="Berlin Sans FB" panose="020E0602020502020306" pitchFamily="34" charset="0"/>
                <a:cs typeface="Estrangelo Edessa" panose="03080600000000000000" pitchFamily="66" charset="0"/>
              </a:endParaRPr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5393209" y="4457466"/>
              <a:ext cx="1338263" cy="1338263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fr-FR" sz="1700" dirty="0" smtClean="0">
                  <a:solidFill>
                    <a:schemeClr val="tx1"/>
                  </a:solidFill>
                  <a:latin typeface="Berlin Sans FB" panose="020E0602020502020306" pitchFamily="34" charset="0"/>
                  <a:cs typeface="Estrangelo Edessa" panose="03080600000000000000" pitchFamily="66" charset="0"/>
                </a:rPr>
                <a:t>Planification </a:t>
              </a:r>
            </a:p>
            <a:p>
              <a:pPr algn="ctr">
                <a:lnSpc>
                  <a:spcPct val="80000"/>
                </a:lnSpc>
              </a:pPr>
              <a:r>
                <a:rPr lang="fr-FR" sz="1700" dirty="0" smtClean="0">
                  <a:solidFill>
                    <a:schemeClr val="tx1"/>
                  </a:solidFill>
                  <a:latin typeface="Berlin Sans FB" panose="020E0602020502020306" pitchFamily="34" charset="0"/>
                  <a:cs typeface="Estrangelo Edessa" panose="03080600000000000000" pitchFamily="66" charset="0"/>
                </a:rPr>
                <a:t>&amp; Gouvernance</a:t>
              </a:r>
              <a:endParaRPr lang="fr-FR" sz="1700" dirty="0">
                <a:solidFill>
                  <a:schemeClr val="tx1"/>
                </a:solidFill>
                <a:latin typeface="Berlin Sans FB" panose="020E0602020502020306" pitchFamily="34" charset="0"/>
                <a:cs typeface="Estrangelo Edessa" panose="03080600000000000000" pitchFamily="66" charset="0"/>
              </a:endParaRPr>
            </a:p>
          </p:txBody>
        </p:sp>
        <p:sp>
          <p:nvSpPr>
            <p:cNvPr id="9" name="Flèche gauche 8"/>
            <p:cNvSpPr/>
            <p:nvPr/>
          </p:nvSpPr>
          <p:spPr>
            <a:xfrm rot="19698690">
              <a:off x="6755947" y="2537207"/>
              <a:ext cx="650314" cy="190172"/>
            </a:xfrm>
            <a:prstGeom prst="leftArrow">
              <a:avLst>
                <a:gd name="adj1" fmla="val 50000"/>
                <a:gd name="adj2" fmla="val 158225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gauche 9"/>
            <p:cNvSpPr/>
            <p:nvPr/>
          </p:nvSpPr>
          <p:spPr>
            <a:xfrm rot="5400000">
              <a:off x="5720029" y="4252165"/>
              <a:ext cx="650314" cy="161903"/>
            </a:xfrm>
            <a:prstGeom prst="leftArrow">
              <a:avLst>
                <a:gd name="adj1" fmla="val 50000"/>
                <a:gd name="adj2" fmla="val 158225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lèche gauche 10"/>
            <p:cNvSpPr/>
            <p:nvPr/>
          </p:nvSpPr>
          <p:spPr>
            <a:xfrm rot="12806995">
              <a:off x="4725393" y="2538745"/>
              <a:ext cx="650314" cy="191430"/>
            </a:xfrm>
            <a:prstGeom prst="leftArrow">
              <a:avLst>
                <a:gd name="adj1" fmla="val 50000"/>
                <a:gd name="adj2" fmla="val 158225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à coins arrondis 11"/>
            <p:cNvSpPr/>
            <p:nvPr/>
          </p:nvSpPr>
          <p:spPr>
            <a:xfrm rot="3587583">
              <a:off x="6167853" y="472443"/>
              <a:ext cx="1841929" cy="4233684"/>
            </a:xfrm>
            <a:prstGeom prst="roundRect">
              <a:avLst>
                <a:gd name="adj" fmla="val 50000"/>
              </a:avLst>
            </a:prstGeom>
            <a:noFill/>
            <a:ln w="53975" cap="flat" cmpd="thickThin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24000">
                    <a:srgbClr val="FF0000"/>
                  </a:gs>
                  <a:gs pos="100000">
                    <a:srgbClr val="C00000"/>
                  </a:gs>
                </a:gsLst>
                <a:lin ang="5400000" scaled="1"/>
              </a:gra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à coins arrondis 13"/>
            <p:cNvSpPr/>
            <p:nvPr/>
          </p:nvSpPr>
          <p:spPr>
            <a:xfrm rot="17956087">
              <a:off x="4106089" y="467246"/>
              <a:ext cx="1841929" cy="4233684"/>
            </a:xfrm>
            <a:prstGeom prst="roundRect">
              <a:avLst>
                <a:gd name="adj" fmla="val 50000"/>
              </a:avLst>
            </a:prstGeom>
            <a:noFill/>
            <a:ln w="53975" cap="flat" cmpd="thickThin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2400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à coins arrondis 14"/>
            <p:cNvSpPr/>
            <p:nvPr/>
          </p:nvSpPr>
          <p:spPr>
            <a:xfrm rot="10510264">
              <a:off x="5137487" y="2304200"/>
              <a:ext cx="1890250" cy="3854229"/>
            </a:xfrm>
            <a:prstGeom prst="roundRect">
              <a:avLst>
                <a:gd name="adj" fmla="val 50000"/>
              </a:avLst>
            </a:prstGeom>
            <a:noFill/>
            <a:ln w="53975" cap="flat" cmpd="thickThin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24000">
                    <a:schemeClr val="accent6">
                      <a:lumMod val="50000"/>
                    </a:schemeClr>
                  </a:gs>
                  <a:gs pos="100000">
                    <a:srgbClr val="00B050"/>
                  </a:gs>
                </a:gsLst>
                <a:lin ang="5400000" scaled="1"/>
              </a:gra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113" y="76200"/>
            <a:ext cx="1253161" cy="600075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 flipH="1">
            <a:off x="0" y="752475"/>
            <a:ext cx="1219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0" y="247111"/>
            <a:ext cx="6476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LA CONTRUCTION DES PERIPHERIES URBAINES EN AFRIQUE</a:t>
            </a:r>
            <a:endParaRPr lang="fr-FR" sz="20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037" y="764824"/>
            <a:ext cx="35744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Exemple : Analyse spatiale des activités des </a:t>
            </a:r>
            <a:r>
              <a:rPr lang="fr-FR" sz="28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moto-taxis</a:t>
            </a:r>
            <a:endParaRPr lang="fr-FR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3005462" y="1594549"/>
            <a:ext cx="6295448" cy="4754380"/>
            <a:chOff x="2910212" y="1404049"/>
            <a:chExt cx="6295448" cy="4754380"/>
          </a:xfrm>
        </p:grpSpPr>
        <p:sp>
          <p:nvSpPr>
            <p:cNvPr id="25" name="Ellipse 24"/>
            <p:cNvSpPr/>
            <p:nvPr/>
          </p:nvSpPr>
          <p:spPr>
            <a:xfrm>
              <a:off x="5247954" y="2366074"/>
              <a:ext cx="1628775" cy="1628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fr-FR" sz="2300" spc="-150" dirty="0" smtClean="0">
                  <a:solidFill>
                    <a:schemeClr val="tx1"/>
                  </a:solidFill>
                  <a:latin typeface="Berlin Sans FB" panose="020E0602020502020306" pitchFamily="34" charset="0"/>
                  <a:cs typeface="Estrangelo Edessa" panose="03080600000000000000" pitchFamily="66" charset="0"/>
                </a:rPr>
                <a:t>Périphéries urbaines</a:t>
              </a:r>
              <a:endParaRPr lang="fr-FR" sz="2300" spc="-150" dirty="0">
                <a:solidFill>
                  <a:schemeClr val="tx1"/>
                </a:solidFill>
                <a:latin typeface="Berlin Sans FB" panose="020E0602020502020306" pitchFamily="34" charset="0"/>
                <a:cs typeface="Estrangelo Edessa" panose="03080600000000000000" pitchFamily="66" charset="0"/>
              </a:endParaRPr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7301247" y="1404049"/>
              <a:ext cx="1333500" cy="131445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fr-FR" sz="1700" dirty="0" smtClean="0">
                  <a:solidFill>
                    <a:schemeClr val="tx1"/>
                  </a:solidFill>
                  <a:latin typeface="Berlin Sans FB" panose="020E0602020502020306" pitchFamily="34" charset="0"/>
                  <a:cs typeface="Estrangelo Edessa" panose="03080600000000000000" pitchFamily="66" charset="0"/>
                </a:rPr>
                <a:t>Transport </a:t>
              </a:r>
            </a:p>
            <a:p>
              <a:pPr algn="ctr">
                <a:lnSpc>
                  <a:spcPct val="80000"/>
                </a:lnSpc>
              </a:pPr>
              <a:r>
                <a:rPr lang="fr-FR" sz="1700" dirty="0" smtClean="0">
                  <a:solidFill>
                    <a:schemeClr val="tx1"/>
                  </a:solidFill>
                  <a:latin typeface="Berlin Sans FB" panose="020E0602020502020306" pitchFamily="34" charset="0"/>
                  <a:cs typeface="Estrangelo Edessa" panose="03080600000000000000" pitchFamily="66" charset="0"/>
                </a:rPr>
                <a:t>&amp; </a:t>
              </a:r>
            </a:p>
            <a:p>
              <a:pPr algn="ctr">
                <a:lnSpc>
                  <a:spcPct val="80000"/>
                </a:lnSpc>
              </a:pPr>
              <a:r>
                <a:rPr lang="fr-FR" sz="1700" dirty="0">
                  <a:solidFill>
                    <a:schemeClr val="tx1"/>
                  </a:solidFill>
                  <a:latin typeface="Berlin Sans FB" panose="020E0602020502020306" pitchFamily="34" charset="0"/>
                  <a:cs typeface="Estrangelo Edessa" panose="03080600000000000000" pitchFamily="66" charset="0"/>
                </a:rPr>
                <a:t>M</a:t>
              </a:r>
              <a:r>
                <a:rPr lang="fr-FR" sz="1700" dirty="0" smtClean="0">
                  <a:solidFill>
                    <a:schemeClr val="tx1"/>
                  </a:solidFill>
                  <a:latin typeface="Berlin Sans FB" panose="020E0602020502020306" pitchFamily="34" charset="0"/>
                  <a:cs typeface="Estrangelo Edessa" panose="03080600000000000000" pitchFamily="66" charset="0"/>
                </a:rPr>
                <a:t>obilités</a:t>
              </a:r>
              <a:endParaRPr lang="fr-FR" sz="1700" dirty="0">
                <a:solidFill>
                  <a:schemeClr val="tx1"/>
                </a:solidFill>
                <a:latin typeface="Berlin Sans FB" panose="020E0602020502020306" pitchFamily="34" charset="0"/>
                <a:cs typeface="Estrangelo Edessa" panose="03080600000000000000" pitchFamily="66" charset="0"/>
              </a:endParaRPr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3485827" y="1404049"/>
              <a:ext cx="1337609" cy="133760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fr-FR" sz="1700" dirty="0" smtClean="0">
                  <a:solidFill>
                    <a:schemeClr val="tx1"/>
                  </a:solidFill>
                  <a:latin typeface="Berlin Sans FB" panose="020E0602020502020306" pitchFamily="34" charset="0"/>
                  <a:cs typeface="Estrangelo Edessa" panose="03080600000000000000" pitchFamily="66" charset="0"/>
                </a:rPr>
                <a:t>Foncier urbain</a:t>
              </a:r>
              <a:endParaRPr lang="fr-FR" sz="1700" dirty="0">
                <a:solidFill>
                  <a:schemeClr val="tx1"/>
                </a:solidFill>
                <a:latin typeface="Berlin Sans FB" panose="020E0602020502020306" pitchFamily="34" charset="0"/>
                <a:cs typeface="Estrangelo Edessa" panose="03080600000000000000" pitchFamily="66" charset="0"/>
              </a:endParaRP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5393209" y="4457466"/>
              <a:ext cx="1338263" cy="1338263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fr-FR" sz="1700" dirty="0" smtClean="0">
                  <a:solidFill>
                    <a:schemeClr val="tx1"/>
                  </a:solidFill>
                  <a:latin typeface="Berlin Sans FB" panose="020E0602020502020306" pitchFamily="34" charset="0"/>
                  <a:cs typeface="Estrangelo Edessa" panose="03080600000000000000" pitchFamily="66" charset="0"/>
                </a:rPr>
                <a:t>Planification </a:t>
              </a:r>
            </a:p>
            <a:p>
              <a:pPr algn="ctr">
                <a:lnSpc>
                  <a:spcPct val="80000"/>
                </a:lnSpc>
              </a:pPr>
              <a:r>
                <a:rPr lang="fr-FR" sz="1700" dirty="0" smtClean="0">
                  <a:solidFill>
                    <a:schemeClr val="tx1"/>
                  </a:solidFill>
                  <a:latin typeface="Berlin Sans FB" panose="020E0602020502020306" pitchFamily="34" charset="0"/>
                  <a:cs typeface="Estrangelo Edessa" panose="03080600000000000000" pitchFamily="66" charset="0"/>
                </a:rPr>
                <a:t>&amp; Gouvernance</a:t>
              </a:r>
              <a:endParaRPr lang="fr-FR" sz="1700" dirty="0">
                <a:solidFill>
                  <a:schemeClr val="tx1"/>
                </a:solidFill>
                <a:latin typeface="Berlin Sans FB" panose="020E0602020502020306" pitchFamily="34" charset="0"/>
                <a:cs typeface="Estrangelo Edessa" panose="03080600000000000000" pitchFamily="66" charset="0"/>
              </a:endParaRPr>
            </a:p>
          </p:txBody>
        </p:sp>
        <p:sp>
          <p:nvSpPr>
            <p:cNvPr id="29" name="Flèche gauche 28"/>
            <p:cNvSpPr/>
            <p:nvPr/>
          </p:nvSpPr>
          <p:spPr>
            <a:xfrm rot="19698690">
              <a:off x="6755947" y="2537207"/>
              <a:ext cx="650314" cy="190172"/>
            </a:xfrm>
            <a:prstGeom prst="leftArrow">
              <a:avLst>
                <a:gd name="adj1" fmla="val 50000"/>
                <a:gd name="adj2" fmla="val 158225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lèche gauche 29"/>
            <p:cNvSpPr/>
            <p:nvPr/>
          </p:nvSpPr>
          <p:spPr>
            <a:xfrm rot="5400000">
              <a:off x="5720029" y="4252165"/>
              <a:ext cx="650314" cy="161903"/>
            </a:xfrm>
            <a:prstGeom prst="leftArrow">
              <a:avLst>
                <a:gd name="adj1" fmla="val 50000"/>
                <a:gd name="adj2" fmla="val 158225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lèche gauche 30"/>
            <p:cNvSpPr/>
            <p:nvPr/>
          </p:nvSpPr>
          <p:spPr>
            <a:xfrm rot="12806995">
              <a:off x="4725393" y="2538745"/>
              <a:ext cx="650314" cy="191430"/>
            </a:xfrm>
            <a:prstGeom prst="leftArrow">
              <a:avLst>
                <a:gd name="adj1" fmla="val 50000"/>
                <a:gd name="adj2" fmla="val 158225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à coins arrondis 32"/>
            <p:cNvSpPr/>
            <p:nvPr/>
          </p:nvSpPr>
          <p:spPr>
            <a:xfrm rot="17956087">
              <a:off x="4106089" y="467246"/>
              <a:ext cx="1841929" cy="4233684"/>
            </a:xfrm>
            <a:prstGeom prst="roundRect">
              <a:avLst>
                <a:gd name="adj" fmla="val 50000"/>
              </a:avLst>
            </a:prstGeom>
            <a:noFill/>
            <a:ln w="38100" cap="flat" cmpd="dbl">
              <a:solidFill>
                <a:schemeClr val="tx1">
                  <a:lumMod val="65000"/>
                  <a:lumOff val="35000"/>
                </a:schemeClr>
              </a:solidFill>
              <a:prstDash val="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à coins arrondis 33"/>
            <p:cNvSpPr/>
            <p:nvPr/>
          </p:nvSpPr>
          <p:spPr>
            <a:xfrm rot="10510264">
              <a:off x="5137487" y="2304200"/>
              <a:ext cx="1890250" cy="3854229"/>
            </a:xfrm>
            <a:prstGeom prst="roundRect">
              <a:avLst>
                <a:gd name="adj" fmla="val 50000"/>
              </a:avLst>
            </a:prstGeom>
            <a:noFill/>
            <a:ln w="38100" cap="flat" cmpd="dbl">
              <a:solidFill>
                <a:schemeClr val="tx1">
                  <a:lumMod val="65000"/>
                  <a:lumOff val="35000"/>
                </a:schemeClr>
              </a:solidFill>
              <a:prstDash val="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à coins arrondis 31"/>
            <p:cNvSpPr/>
            <p:nvPr/>
          </p:nvSpPr>
          <p:spPr>
            <a:xfrm rot="3587583">
              <a:off x="6167853" y="472443"/>
              <a:ext cx="1841929" cy="4233684"/>
            </a:xfrm>
            <a:prstGeom prst="roundRect">
              <a:avLst>
                <a:gd name="adj" fmla="val 50000"/>
              </a:avLst>
            </a:prstGeom>
            <a:noFill/>
            <a:ln w="76200" cap="flat" cmpd="sng">
              <a:solidFill>
                <a:srgbClr val="FF0000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113" y="76200"/>
            <a:ext cx="1253161" cy="600075"/>
          </a:xfrm>
          <a:prstGeom prst="rect">
            <a:avLst/>
          </a:prstGeom>
        </p:spPr>
      </p:pic>
      <p:cxnSp>
        <p:nvCxnSpPr>
          <p:cNvPr id="36" name="Connecteur droit 35"/>
          <p:cNvCxnSpPr/>
          <p:nvPr/>
        </p:nvCxnSpPr>
        <p:spPr>
          <a:xfrm flipH="1">
            <a:off x="0" y="752475"/>
            <a:ext cx="1219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0" y="247111"/>
            <a:ext cx="6476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LA CONTRUCTION DES PERIPHERIES URBAINES EN AFRIQUE</a:t>
            </a:r>
            <a:endParaRPr lang="fr-FR" sz="20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ésultat de recherche d'images pour &quot;port au prince map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" t="24828" r="302" b="28470"/>
          <a:stretch/>
        </p:blipFill>
        <p:spPr bwMode="auto">
          <a:xfrm>
            <a:off x="-1" y="762000"/>
            <a:ext cx="12192001" cy="276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ésultat de recherche d'images pour &quot;station moto taxi douala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3408"/>
            <a:ext cx="12192001" cy="39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6" t="54691" r="6397" b="19430"/>
          <a:stretch/>
        </p:blipFill>
        <p:spPr bwMode="auto">
          <a:xfrm>
            <a:off x="0" y="762001"/>
            <a:ext cx="12192001" cy="2781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113" y="76200"/>
            <a:ext cx="1253161" cy="60007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H="1">
            <a:off x="0" y="752475"/>
            <a:ext cx="1219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0" y="247111"/>
            <a:ext cx="6476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LA CONTRUCTION DES PERIPHERIES URBAINES EN AFRIQUE</a:t>
            </a:r>
            <a:endParaRPr lang="fr-FR" sz="20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762001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Etude-pilote à Port-au-Prince</a:t>
            </a:r>
          </a:p>
          <a:p>
            <a:r>
              <a:rPr lang="fr-FR" sz="2000" u="sng" dirty="0" smtClean="0">
                <a:latin typeface="Tw Cen MT" panose="020B0602020104020603" pitchFamily="34" charset="0"/>
              </a:rPr>
              <a:t>Hypothèse</a:t>
            </a:r>
            <a:r>
              <a:rPr lang="fr-FR" sz="2000" dirty="0" smtClean="0">
                <a:latin typeface="Tw Cen MT" panose="020B0602020104020603" pitchFamily="34" charset="0"/>
              </a:rPr>
              <a:t> : Rôle des nouvelles formes de transports informels dans les processus d’extension urbaine, lien avec des formes urbaines plus diffuses </a:t>
            </a:r>
            <a:endParaRPr lang="fr-FR" sz="2000" dirty="0">
              <a:latin typeface="Tw Cen MT" panose="020B0602020104020603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0" y="3543301"/>
            <a:ext cx="1219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752475"/>
            <a:ext cx="647613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METHODOLOGIE :</a:t>
            </a:r>
          </a:p>
          <a:p>
            <a:pPr>
              <a:lnSpc>
                <a:spcPct val="150000"/>
              </a:lnSpc>
            </a:pPr>
            <a:endParaRPr lang="fr-FR" sz="24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Choix d’une zone d’étude (quartier/commune périphérique) 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4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Tracking</a:t>
            </a:r>
            <a:r>
              <a:rPr lang="fr-FR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GPS des </a:t>
            </a:r>
            <a:r>
              <a:rPr lang="fr-FR" sz="24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moto-taxis</a:t>
            </a:r>
            <a:r>
              <a:rPr lang="fr-FR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d’une station desservant la zone et traitement des données </a:t>
            </a:r>
            <a:r>
              <a:rPr lang="fr-FR" sz="24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géolocalisées</a:t>
            </a:r>
            <a:r>
              <a:rPr lang="fr-FR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obtenues 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4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Entretiens semi-directifs avec des pilotes et des </a:t>
            </a:r>
            <a:r>
              <a:rPr lang="fr-FR" sz="24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réidents</a:t>
            </a:r>
            <a:r>
              <a:rPr lang="fr-FR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4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Recherche de relations entre leurs trajectoires et la production de l’espace ;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endParaRPr lang="fr-FR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113" y="76200"/>
            <a:ext cx="1253161" cy="60007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H="1">
            <a:off x="0" y="752475"/>
            <a:ext cx="1219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0" y="247111"/>
            <a:ext cx="6476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LA CONTRUCTION DES PERIPHERIES URBAINES EN AFRIQUE</a:t>
            </a:r>
            <a:endParaRPr lang="fr-FR" sz="20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8" name="Picture 11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3448050"/>
            <a:ext cx="3305174" cy="330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rme libre 8"/>
          <p:cNvSpPr/>
          <p:nvPr/>
        </p:nvSpPr>
        <p:spPr>
          <a:xfrm>
            <a:off x="2619375" y="1075421"/>
            <a:ext cx="9610725" cy="5782579"/>
          </a:xfrm>
          <a:custGeom>
            <a:avLst/>
            <a:gdLst>
              <a:gd name="connsiteX0" fmla="*/ 0 w 9124950"/>
              <a:gd name="connsiteY0" fmla="*/ 4772929 h 4772929"/>
              <a:gd name="connsiteX1" fmla="*/ 381000 w 9124950"/>
              <a:gd name="connsiteY1" fmla="*/ 4763404 h 4772929"/>
              <a:gd name="connsiteX2" fmla="*/ 419100 w 9124950"/>
              <a:gd name="connsiteY2" fmla="*/ 4734829 h 4772929"/>
              <a:gd name="connsiteX3" fmla="*/ 514350 w 9124950"/>
              <a:gd name="connsiteY3" fmla="*/ 4715779 h 4772929"/>
              <a:gd name="connsiteX4" fmla="*/ 552450 w 9124950"/>
              <a:gd name="connsiteY4" fmla="*/ 4706254 h 4772929"/>
              <a:gd name="connsiteX5" fmla="*/ 581025 w 9124950"/>
              <a:gd name="connsiteY5" fmla="*/ 4696729 h 4772929"/>
              <a:gd name="connsiteX6" fmla="*/ 638175 w 9124950"/>
              <a:gd name="connsiteY6" fmla="*/ 4649104 h 4772929"/>
              <a:gd name="connsiteX7" fmla="*/ 676275 w 9124950"/>
              <a:gd name="connsiteY7" fmla="*/ 4591954 h 4772929"/>
              <a:gd name="connsiteX8" fmla="*/ 752475 w 9124950"/>
              <a:gd name="connsiteY8" fmla="*/ 4525279 h 4772929"/>
              <a:gd name="connsiteX9" fmla="*/ 781050 w 9124950"/>
              <a:gd name="connsiteY9" fmla="*/ 4487179 h 4772929"/>
              <a:gd name="connsiteX10" fmla="*/ 809625 w 9124950"/>
              <a:gd name="connsiteY10" fmla="*/ 4468129 h 4772929"/>
              <a:gd name="connsiteX11" fmla="*/ 847725 w 9124950"/>
              <a:gd name="connsiteY11" fmla="*/ 4439554 h 4772929"/>
              <a:gd name="connsiteX12" fmla="*/ 876300 w 9124950"/>
              <a:gd name="connsiteY12" fmla="*/ 4401454 h 4772929"/>
              <a:gd name="connsiteX13" fmla="*/ 904875 w 9124950"/>
              <a:gd name="connsiteY13" fmla="*/ 4391929 h 4772929"/>
              <a:gd name="connsiteX14" fmla="*/ 933450 w 9124950"/>
              <a:gd name="connsiteY14" fmla="*/ 4372879 h 4772929"/>
              <a:gd name="connsiteX15" fmla="*/ 1057275 w 9124950"/>
              <a:gd name="connsiteY15" fmla="*/ 4382404 h 4772929"/>
              <a:gd name="connsiteX16" fmla="*/ 1085850 w 9124950"/>
              <a:gd name="connsiteY16" fmla="*/ 4401454 h 4772929"/>
              <a:gd name="connsiteX17" fmla="*/ 1171575 w 9124950"/>
              <a:gd name="connsiteY17" fmla="*/ 4430029 h 4772929"/>
              <a:gd name="connsiteX18" fmla="*/ 1219200 w 9124950"/>
              <a:gd name="connsiteY18" fmla="*/ 4439554 h 4772929"/>
              <a:gd name="connsiteX19" fmla="*/ 1419225 w 9124950"/>
              <a:gd name="connsiteY19" fmla="*/ 4458604 h 4772929"/>
              <a:gd name="connsiteX20" fmla="*/ 1990725 w 9124950"/>
              <a:gd name="connsiteY20" fmla="*/ 4477654 h 4772929"/>
              <a:gd name="connsiteX21" fmla="*/ 2152650 w 9124950"/>
              <a:gd name="connsiteY21" fmla="*/ 4506229 h 4772929"/>
              <a:gd name="connsiteX22" fmla="*/ 2238375 w 9124950"/>
              <a:gd name="connsiteY22" fmla="*/ 4563379 h 4772929"/>
              <a:gd name="connsiteX23" fmla="*/ 2286000 w 9124950"/>
              <a:gd name="connsiteY23" fmla="*/ 4601479 h 4772929"/>
              <a:gd name="connsiteX24" fmla="*/ 2314575 w 9124950"/>
              <a:gd name="connsiteY24" fmla="*/ 4630054 h 4772929"/>
              <a:gd name="connsiteX25" fmla="*/ 2343150 w 9124950"/>
              <a:gd name="connsiteY25" fmla="*/ 4639579 h 4772929"/>
              <a:gd name="connsiteX26" fmla="*/ 2352675 w 9124950"/>
              <a:gd name="connsiteY26" fmla="*/ 4668154 h 4772929"/>
              <a:gd name="connsiteX27" fmla="*/ 2409825 w 9124950"/>
              <a:gd name="connsiteY27" fmla="*/ 4715779 h 4772929"/>
              <a:gd name="connsiteX28" fmla="*/ 2533650 w 9124950"/>
              <a:gd name="connsiteY28" fmla="*/ 4734829 h 4772929"/>
              <a:gd name="connsiteX29" fmla="*/ 2562225 w 9124950"/>
              <a:gd name="connsiteY29" fmla="*/ 4696729 h 4772929"/>
              <a:gd name="connsiteX30" fmla="*/ 2590800 w 9124950"/>
              <a:gd name="connsiteY30" fmla="*/ 4668154 h 4772929"/>
              <a:gd name="connsiteX31" fmla="*/ 2609850 w 9124950"/>
              <a:gd name="connsiteY31" fmla="*/ 4639579 h 4772929"/>
              <a:gd name="connsiteX32" fmla="*/ 2667000 w 9124950"/>
              <a:gd name="connsiteY32" fmla="*/ 4553854 h 4772929"/>
              <a:gd name="connsiteX33" fmla="*/ 2705100 w 9124950"/>
              <a:gd name="connsiteY33" fmla="*/ 4496704 h 4772929"/>
              <a:gd name="connsiteX34" fmla="*/ 2743200 w 9124950"/>
              <a:gd name="connsiteY34" fmla="*/ 4401454 h 4772929"/>
              <a:gd name="connsiteX35" fmla="*/ 2752725 w 9124950"/>
              <a:gd name="connsiteY35" fmla="*/ 4372879 h 4772929"/>
              <a:gd name="connsiteX36" fmla="*/ 2771775 w 9124950"/>
              <a:gd name="connsiteY36" fmla="*/ 4344304 h 4772929"/>
              <a:gd name="connsiteX37" fmla="*/ 2781300 w 9124950"/>
              <a:gd name="connsiteY37" fmla="*/ 4315729 h 4772929"/>
              <a:gd name="connsiteX38" fmla="*/ 2876550 w 9124950"/>
              <a:gd name="connsiteY38" fmla="*/ 4230004 h 4772929"/>
              <a:gd name="connsiteX39" fmla="*/ 2905125 w 9124950"/>
              <a:gd name="connsiteY39" fmla="*/ 4220479 h 4772929"/>
              <a:gd name="connsiteX40" fmla="*/ 2933700 w 9124950"/>
              <a:gd name="connsiteY40" fmla="*/ 4201429 h 4772929"/>
              <a:gd name="connsiteX41" fmla="*/ 3048000 w 9124950"/>
              <a:gd name="connsiteY41" fmla="*/ 4172854 h 4772929"/>
              <a:gd name="connsiteX42" fmla="*/ 3086100 w 9124950"/>
              <a:gd name="connsiteY42" fmla="*/ 4163329 h 4772929"/>
              <a:gd name="connsiteX43" fmla="*/ 3114675 w 9124950"/>
              <a:gd name="connsiteY43" fmla="*/ 4153804 h 4772929"/>
              <a:gd name="connsiteX44" fmla="*/ 3143250 w 9124950"/>
              <a:gd name="connsiteY44" fmla="*/ 4134754 h 4772929"/>
              <a:gd name="connsiteX45" fmla="*/ 3295650 w 9124950"/>
              <a:gd name="connsiteY45" fmla="*/ 4125229 h 4772929"/>
              <a:gd name="connsiteX46" fmla="*/ 3314700 w 9124950"/>
              <a:gd name="connsiteY46" fmla="*/ 4096654 h 4772929"/>
              <a:gd name="connsiteX47" fmla="*/ 3314700 w 9124950"/>
              <a:gd name="connsiteY47" fmla="*/ 3982354 h 4772929"/>
              <a:gd name="connsiteX48" fmla="*/ 3286125 w 9124950"/>
              <a:gd name="connsiteY48" fmla="*/ 3972829 h 4772929"/>
              <a:gd name="connsiteX49" fmla="*/ 3248025 w 9124950"/>
              <a:gd name="connsiteY49" fmla="*/ 3963304 h 4772929"/>
              <a:gd name="connsiteX50" fmla="*/ 3162300 w 9124950"/>
              <a:gd name="connsiteY50" fmla="*/ 3915679 h 4772929"/>
              <a:gd name="connsiteX51" fmla="*/ 3009900 w 9124950"/>
              <a:gd name="connsiteY51" fmla="*/ 3906154 h 4772929"/>
              <a:gd name="connsiteX52" fmla="*/ 2943225 w 9124950"/>
              <a:gd name="connsiteY52" fmla="*/ 3887104 h 4772929"/>
              <a:gd name="connsiteX53" fmla="*/ 2914650 w 9124950"/>
              <a:gd name="connsiteY53" fmla="*/ 3858529 h 4772929"/>
              <a:gd name="connsiteX54" fmla="*/ 2924175 w 9124950"/>
              <a:gd name="connsiteY54" fmla="*/ 3706129 h 4772929"/>
              <a:gd name="connsiteX55" fmla="*/ 2952750 w 9124950"/>
              <a:gd name="connsiteY55" fmla="*/ 3696604 h 4772929"/>
              <a:gd name="connsiteX56" fmla="*/ 2981325 w 9124950"/>
              <a:gd name="connsiteY56" fmla="*/ 3648979 h 4772929"/>
              <a:gd name="connsiteX57" fmla="*/ 3009900 w 9124950"/>
              <a:gd name="connsiteY57" fmla="*/ 3610879 h 4772929"/>
              <a:gd name="connsiteX58" fmla="*/ 3028950 w 9124950"/>
              <a:gd name="connsiteY58" fmla="*/ 3582304 h 4772929"/>
              <a:gd name="connsiteX59" fmla="*/ 3057525 w 9124950"/>
              <a:gd name="connsiteY59" fmla="*/ 3563254 h 4772929"/>
              <a:gd name="connsiteX60" fmla="*/ 3086100 w 9124950"/>
              <a:gd name="connsiteY60" fmla="*/ 3534679 h 4772929"/>
              <a:gd name="connsiteX61" fmla="*/ 3143250 w 9124950"/>
              <a:gd name="connsiteY61" fmla="*/ 3506104 h 4772929"/>
              <a:gd name="connsiteX62" fmla="*/ 3200400 w 9124950"/>
              <a:gd name="connsiteY62" fmla="*/ 3458479 h 4772929"/>
              <a:gd name="connsiteX63" fmla="*/ 3209925 w 9124950"/>
              <a:gd name="connsiteY63" fmla="*/ 3429904 h 4772929"/>
              <a:gd name="connsiteX64" fmla="*/ 3219450 w 9124950"/>
              <a:gd name="connsiteY64" fmla="*/ 3391804 h 4772929"/>
              <a:gd name="connsiteX65" fmla="*/ 3238500 w 9124950"/>
              <a:gd name="connsiteY65" fmla="*/ 3363229 h 4772929"/>
              <a:gd name="connsiteX66" fmla="*/ 3267075 w 9124950"/>
              <a:gd name="connsiteY66" fmla="*/ 3267979 h 4772929"/>
              <a:gd name="connsiteX67" fmla="*/ 3276600 w 9124950"/>
              <a:gd name="connsiteY67" fmla="*/ 3229879 h 4772929"/>
              <a:gd name="connsiteX68" fmla="*/ 3286125 w 9124950"/>
              <a:gd name="connsiteY68" fmla="*/ 3201304 h 4772929"/>
              <a:gd name="connsiteX69" fmla="*/ 3295650 w 9124950"/>
              <a:gd name="connsiteY69" fmla="*/ 3144154 h 4772929"/>
              <a:gd name="connsiteX70" fmla="*/ 3314700 w 9124950"/>
              <a:gd name="connsiteY70" fmla="*/ 3106054 h 4772929"/>
              <a:gd name="connsiteX71" fmla="*/ 3333750 w 9124950"/>
              <a:gd name="connsiteY71" fmla="*/ 3039379 h 4772929"/>
              <a:gd name="connsiteX72" fmla="*/ 3352800 w 9124950"/>
              <a:gd name="connsiteY72" fmla="*/ 3010804 h 4772929"/>
              <a:gd name="connsiteX73" fmla="*/ 3371850 w 9124950"/>
              <a:gd name="connsiteY73" fmla="*/ 2953654 h 4772929"/>
              <a:gd name="connsiteX74" fmla="*/ 3429000 w 9124950"/>
              <a:gd name="connsiteY74" fmla="*/ 2867929 h 4772929"/>
              <a:gd name="connsiteX75" fmla="*/ 3467100 w 9124950"/>
              <a:gd name="connsiteY75" fmla="*/ 2848879 h 4772929"/>
              <a:gd name="connsiteX76" fmla="*/ 3514725 w 9124950"/>
              <a:gd name="connsiteY76" fmla="*/ 2829829 h 4772929"/>
              <a:gd name="connsiteX77" fmla="*/ 3543300 w 9124950"/>
              <a:gd name="connsiteY77" fmla="*/ 2820304 h 4772929"/>
              <a:gd name="connsiteX78" fmla="*/ 3581400 w 9124950"/>
              <a:gd name="connsiteY78" fmla="*/ 2801254 h 4772929"/>
              <a:gd name="connsiteX79" fmla="*/ 3657600 w 9124950"/>
              <a:gd name="connsiteY79" fmla="*/ 2763154 h 4772929"/>
              <a:gd name="connsiteX80" fmla="*/ 3695700 w 9124950"/>
              <a:gd name="connsiteY80" fmla="*/ 2734579 h 4772929"/>
              <a:gd name="connsiteX81" fmla="*/ 3752850 w 9124950"/>
              <a:gd name="connsiteY81" fmla="*/ 2725054 h 4772929"/>
              <a:gd name="connsiteX82" fmla="*/ 3781425 w 9124950"/>
              <a:gd name="connsiteY82" fmla="*/ 2706004 h 4772929"/>
              <a:gd name="connsiteX83" fmla="*/ 3810000 w 9124950"/>
              <a:gd name="connsiteY83" fmla="*/ 2696479 h 4772929"/>
              <a:gd name="connsiteX84" fmla="*/ 3886200 w 9124950"/>
              <a:gd name="connsiteY84" fmla="*/ 2667904 h 4772929"/>
              <a:gd name="connsiteX85" fmla="*/ 4200525 w 9124950"/>
              <a:gd name="connsiteY85" fmla="*/ 2677429 h 4772929"/>
              <a:gd name="connsiteX86" fmla="*/ 4229100 w 9124950"/>
              <a:gd name="connsiteY86" fmla="*/ 2696479 h 4772929"/>
              <a:gd name="connsiteX87" fmla="*/ 4276725 w 9124950"/>
              <a:gd name="connsiteY87" fmla="*/ 2763154 h 4772929"/>
              <a:gd name="connsiteX88" fmla="*/ 4286250 w 9124950"/>
              <a:gd name="connsiteY88" fmla="*/ 2791729 h 4772929"/>
              <a:gd name="connsiteX89" fmla="*/ 4314825 w 9124950"/>
              <a:gd name="connsiteY89" fmla="*/ 2810779 h 4772929"/>
              <a:gd name="connsiteX90" fmla="*/ 4371975 w 9124950"/>
              <a:gd name="connsiteY90" fmla="*/ 2829829 h 4772929"/>
              <a:gd name="connsiteX91" fmla="*/ 4448175 w 9124950"/>
              <a:gd name="connsiteY91" fmla="*/ 2858404 h 4772929"/>
              <a:gd name="connsiteX92" fmla="*/ 4619625 w 9124950"/>
              <a:gd name="connsiteY92" fmla="*/ 2848879 h 4772929"/>
              <a:gd name="connsiteX93" fmla="*/ 4648200 w 9124950"/>
              <a:gd name="connsiteY93" fmla="*/ 2829829 h 4772929"/>
              <a:gd name="connsiteX94" fmla="*/ 4686300 w 9124950"/>
              <a:gd name="connsiteY94" fmla="*/ 2810779 h 4772929"/>
              <a:gd name="connsiteX95" fmla="*/ 4733925 w 9124950"/>
              <a:gd name="connsiteY95" fmla="*/ 2753629 h 4772929"/>
              <a:gd name="connsiteX96" fmla="*/ 4752975 w 9124950"/>
              <a:gd name="connsiteY96" fmla="*/ 2725054 h 4772929"/>
              <a:gd name="connsiteX97" fmla="*/ 4791075 w 9124950"/>
              <a:gd name="connsiteY97" fmla="*/ 2706004 h 4772929"/>
              <a:gd name="connsiteX98" fmla="*/ 4886325 w 9124950"/>
              <a:gd name="connsiteY98" fmla="*/ 2591704 h 4772929"/>
              <a:gd name="connsiteX99" fmla="*/ 4924425 w 9124950"/>
              <a:gd name="connsiteY99" fmla="*/ 2515504 h 4772929"/>
              <a:gd name="connsiteX100" fmla="*/ 4943475 w 9124950"/>
              <a:gd name="connsiteY100" fmla="*/ 2486929 h 4772929"/>
              <a:gd name="connsiteX101" fmla="*/ 4962525 w 9124950"/>
              <a:gd name="connsiteY101" fmla="*/ 2429779 h 4772929"/>
              <a:gd name="connsiteX102" fmla="*/ 4943475 w 9124950"/>
              <a:gd name="connsiteY102" fmla="*/ 2334529 h 4772929"/>
              <a:gd name="connsiteX103" fmla="*/ 4933950 w 9124950"/>
              <a:gd name="connsiteY103" fmla="*/ 2286904 h 4772929"/>
              <a:gd name="connsiteX104" fmla="*/ 4905375 w 9124950"/>
              <a:gd name="connsiteY104" fmla="*/ 2277379 h 4772929"/>
              <a:gd name="connsiteX105" fmla="*/ 4848225 w 9124950"/>
              <a:gd name="connsiteY105" fmla="*/ 2248804 h 4772929"/>
              <a:gd name="connsiteX106" fmla="*/ 4819650 w 9124950"/>
              <a:gd name="connsiteY106" fmla="*/ 2220229 h 4772929"/>
              <a:gd name="connsiteX107" fmla="*/ 4781550 w 9124950"/>
              <a:gd name="connsiteY107" fmla="*/ 2210704 h 4772929"/>
              <a:gd name="connsiteX108" fmla="*/ 4676775 w 9124950"/>
              <a:gd name="connsiteY108" fmla="*/ 2201179 h 4772929"/>
              <a:gd name="connsiteX109" fmla="*/ 4286250 w 9124950"/>
              <a:gd name="connsiteY109" fmla="*/ 2182129 h 4772929"/>
              <a:gd name="connsiteX110" fmla="*/ 4114800 w 9124950"/>
              <a:gd name="connsiteY110" fmla="*/ 2144029 h 4772929"/>
              <a:gd name="connsiteX111" fmla="*/ 4067175 w 9124950"/>
              <a:gd name="connsiteY111" fmla="*/ 2134504 h 4772929"/>
              <a:gd name="connsiteX112" fmla="*/ 3990975 w 9124950"/>
              <a:gd name="connsiteY112" fmla="*/ 2124979 h 4772929"/>
              <a:gd name="connsiteX113" fmla="*/ 3924300 w 9124950"/>
              <a:gd name="connsiteY113" fmla="*/ 2115454 h 4772929"/>
              <a:gd name="connsiteX114" fmla="*/ 3895725 w 9124950"/>
              <a:gd name="connsiteY114" fmla="*/ 2086879 h 4772929"/>
              <a:gd name="connsiteX115" fmla="*/ 3905250 w 9124950"/>
              <a:gd name="connsiteY115" fmla="*/ 1877329 h 4772929"/>
              <a:gd name="connsiteX116" fmla="*/ 3914775 w 9124950"/>
              <a:gd name="connsiteY116" fmla="*/ 1829704 h 4772929"/>
              <a:gd name="connsiteX117" fmla="*/ 3933825 w 9124950"/>
              <a:gd name="connsiteY117" fmla="*/ 1791604 h 4772929"/>
              <a:gd name="connsiteX118" fmla="*/ 3924300 w 9124950"/>
              <a:gd name="connsiteY118" fmla="*/ 1696354 h 4772929"/>
              <a:gd name="connsiteX119" fmla="*/ 3895725 w 9124950"/>
              <a:gd name="connsiteY119" fmla="*/ 1677304 h 4772929"/>
              <a:gd name="connsiteX120" fmla="*/ 3857625 w 9124950"/>
              <a:gd name="connsiteY120" fmla="*/ 1648729 h 4772929"/>
              <a:gd name="connsiteX121" fmla="*/ 3857625 w 9124950"/>
              <a:gd name="connsiteY121" fmla="*/ 1543954 h 4772929"/>
              <a:gd name="connsiteX122" fmla="*/ 3876675 w 9124950"/>
              <a:gd name="connsiteY122" fmla="*/ 1486804 h 4772929"/>
              <a:gd name="connsiteX123" fmla="*/ 3867150 w 9124950"/>
              <a:gd name="connsiteY123" fmla="*/ 1210579 h 4772929"/>
              <a:gd name="connsiteX124" fmla="*/ 3857625 w 9124950"/>
              <a:gd name="connsiteY124" fmla="*/ 1182004 h 4772929"/>
              <a:gd name="connsiteX125" fmla="*/ 3867150 w 9124950"/>
              <a:gd name="connsiteY125" fmla="*/ 1143904 h 4772929"/>
              <a:gd name="connsiteX126" fmla="*/ 3962400 w 9124950"/>
              <a:gd name="connsiteY126" fmla="*/ 1096279 h 4772929"/>
              <a:gd name="connsiteX127" fmla="*/ 4038600 w 9124950"/>
              <a:gd name="connsiteY127" fmla="*/ 1077229 h 4772929"/>
              <a:gd name="connsiteX128" fmla="*/ 4095750 w 9124950"/>
              <a:gd name="connsiteY128" fmla="*/ 1067704 h 4772929"/>
              <a:gd name="connsiteX129" fmla="*/ 4181475 w 9124950"/>
              <a:gd name="connsiteY129" fmla="*/ 1058179 h 4772929"/>
              <a:gd name="connsiteX130" fmla="*/ 4305300 w 9124950"/>
              <a:gd name="connsiteY130" fmla="*/ 1039129 h 4772929"/>
              <a:gd name="connsiteX131" fmla="*/ 4381500 w 9124950"/>
              <a:gd name="connsiteY131" fmla="*/ 1010554 h 4772929"/>
              <a:gd name="connsiteX132" fmla="*/ 4467225 w 9124950"/>
              <a:gd name="connsiteY132" fmla="*/ 1001029 h 4772929"/>
              <a:gd name="connsiteX133" fmla="*/ 4895850 w 9124950"/>
              <a:gd name="connsiteY133" fmla="*/ 820054 h 4772929"/>
              <a:gd name="connsiteX134" fmla="*/ 5191125 w 9124950"/>
              <a:gd name="connsiteY134" fmla="*/ 715279 h 4772929"/>
              <a:gd name="connsiteX135" fmla="*/ 5295900 w 9124950"/>
              <a:gd name="connsiteY135" fmla="*/ 658129 h 4772929"/>
              <a:gd name="connsiteX136" fmla="*/ 5457825 w 9124950"/>
              <a:gd name="connsiteY136" fmla="*/ 581929 h 4772929"/>
              <a:gd name="connsiteX137" fmla="*/ 5505450 w 9124950"/>
              <a:gd name="connsiteY137" fmla="*/ 543829 h 4772929"/>
              <a:gd name="connsiteX138" fmla="*/ 5534025 w 9124950"/>
              <a:gd name="connsiteY138" fmla="*/ 524779 h 4772929"/>
              <a:gd name="connsiteX139" fmla="*/ 5543550 w 9124950"/>
              <a:gd name="connsiteY139" fmla="*/ 486679 h 4772929"/>
              <a:gd name="connsiteX140" fmla="*/ 5562600 w 9124950"/>
              <a:gd name="connsiteY140" fmla="*/ 448579 h 4772929"/>
              <a:gd name="connsiteX141" fmla="*/ 5600700 w 9124950"/>
              <a:gd name="connsiteY141" fmla="*/ 420004 h 4772929"/>
              <a:gd name="connsiteX142" fmla="*/ 5648325 w 9124950"/>
              <a:gd name="connsiteY142" fmla="*/ 372379 h 4772929"/>
              <a:gd name="connsiteX143" fmla="*/ 5676900 w 9124950"/>
              <a:gd name="connsiteY143" fmla="*/ 362854 h 4772929"/>
              <a:gd name="connsiteX144" fmla="*/ 5753100 w 9124950"/>
              <a:gd name="connsiteY144" fmla="*/ 267604 h 4772929"/>
              <a:gd name="connsiteX145" fmla="*/ 5772150 w 9124950"/>
              <a:gd name="connsiteY145" fmla="*/ 239029 h 4772929"/>
              <a:gd name="connsiteX146" fmla="*/ 5848350 w 9124950"/>
              <a:gd name="connsiteY146" fmla="*/ 181879 h 4772929"/>
              <a:gd name="connsiteX147" fmla="*/ 5876925 w 9124950"/>
              <a:gd name="connsiteY147" fmla="*/ 153304 h 4772929"/>
              <a:gd name="connsiteX148" fmla="*/ 6038850 w 9124950"/>
              <a:gd name="connsiteY148" fmla="*/ 162829 h 4772929"/>
              <a:gd name="connsiteX149" fmla="*/ 6076950 w 9124950"/>
              <a:gd name="connsiteY149" fmla="*/ 172354 h 4772929"/>
              <a:gd name="connsiteX150" fmla="*/ 6105525 w 9124950"/>
              <a:gd name="connsiteY150" fmla="*/ 200929 h 4772929"/>
              <a:gd name="connsiteX151" fmla="*/ 6162675 w 9124950"/>
              <a:gd name="connsiteY151" fmla="*/ 229504 h 4772929"/>
              <a:gd name="connsiteX152" fmla="*/ 6229350 w 9124950"/>
              <a:gd name="connsiteY152" fmla="*/ 258079 h 4772929"/>
              <a:gd name="connsiteX153" fmla="*/ 6343650 w 9124950"/>
              <a:gd name="connsiteY153" fmla="*/ 248554 h 4772929"/>
              <a:gd name="connsiteX154" fmla="*/ 6400800 w 9124950"/>
              <a:gd name="connsiteY154" fmla="*/ 229504 h 4772929"/>
              <a:gd name="connsiteX155" fmla="*/ 6457950 w 9124950"/>
              <a:gd name="connsiteY155" fmla="*/ 219979 h 4772929"/>
              <a:gd name="connsiteX156" fmla="*/ 6581775 w 9124950"/>
              <a:gd name="connsiteY156" fmla="*/ 200929 h 4772929"/>
              <a:gd name="connsiteX157" fmla="*/ 6638925 w 9124950"/>
              <a:gd name="connsiteY157" fmla="*/ 191404 h 4772929"/>
              <a:gd name="connsiteX158" fmla="*/ 6705600 w 9124950"/>
              <a:gd name="connsiteY158" fmla="*/ 172354 h 4772929"/>
              <a:gd name="connsiteX159" fmla="*/ 6962775 w 9124950"/>
              <a:gd name="connsiteY159" fmla="*/ 181879 h 4772929"/>
              <a:gd name="connsiteX160" fmla="*/ 7086600 w 9124950"/>
              <a:gd name="connsiteY160" fmla="*/ 239029 h 4772929"/>
              <a:gd name="connsiteX161" fmla="*/ 7153275 w 9124950"/>
              <a:gd name="connsiteY161" fmla="*/ 258079 h 4772929"/>
              <a:gd name="connsiteX162" fmla="*/ 7181850 w 9124950"/>
              <a:gd name="connsiteY162" fmla="*/ 267604 h 4772929"/>
              <a:gd name="connsiteX163" fmla="*/ 7210425 w 9124950"/>
              <a:gd name="connsiteY163" fmla="*/ 286654 h 4772929"/>
              <a:gd name="connsiteX164" fmla="*/ 7239000 w 9124950"/>
              <a:gd name="connsiteY164" fmla="*/ 343804 h 4772929"/>
              <a:gd name="connsiteX165" fmla="*/ 7258050 w 9124950"/>
              <a:gd name="connsiteY165" fmla="*/ 381904 h 4772929"/>
              <a:gd name="connsiteX166" fmla="*/ 7296150 w 9124950"/>
              <a:gd name="connsiteY166" fmla="*/ 467629 h 4772929"/>
              <a:gd name="connsiteX167" fmla="*/ 7324725 w 9124950"/>
              <a:gd name="connsiteY167" fmla="*/ 524779 h 4772929"/>
              <a:gd name="connsiteX168" fmla="*/ 7553325 w 9124950"/>
              <a:gd name="connsiteY168" fmla="*/ 553354 h 4772929"/>
              <a:gd name="connsiteX169" fmla="*/ 7858125 w 9124950"/>
              <a:gd name="connsiteY169" fmla="*/ 543829 h 4772929"/>
              <a:gd name="connsiteX170" fmla="*/ 7962900 w 9124950"/>
              <a:gd name="connsiteY170" fmla="*/ 534304 h 4772929"/>
              <a:gd name="connsiteX171" fmla="*/ 8067675 w 9124950"/>
              <a:gd name="connsiteY171" fmla="*/ 477154 h 4772929"/>
              <a:gd name="connsiteX172" fmla="*/ 8105775 w 9124950"/>
              <a:gd name="connsiteY172" fmla="*/ 467629 h 4772929"/>
              <a:gd name="connsiteX173" fmla="*/ 8401050 w 9124950"/>
              <a:gd name="connsiteY173" fmla="*/ 267604 h 4772929"/>
              <a:gd name="connsiteX174" fmla="*/ 8458200 w 9124950"/>
              <a:gd name="connsiteY174" fmla="*/ 229504 h 4772929"/>
              <a:gd name="connsiteX175" fmla="*/ 8562975 w 9124950"/>
              <a:gd name="connsiteY175" fmla="*/ 143779 h 4772929"/>
              <a:gd name="connsiteX176" fmla="*/ 8591550 w 9124950"/>
              <a:gd name="connsiteY176" fmla="*/ 115204 h 4772929"/>
              <a:gd name="connsiteX177" fmla="*/ 8620125 w 9124950"/>
              <a:gd name="connsiteY177" fmla="*/ 77104 h 4772929"/>
              <a:gd name="connsiteX178" fmla="*/ 8753475 w 9124950"/>
              <a:gd name="connsiteY178" fmla="*/ 48529 h 4772929"/>
              <a:gd name="connsiteX179" fmla="*/ 8905875 w 9124950"/>
              <a:gd name="connsiteY179" fmla="*/ 39004 h 4772929"/>
              <a:gd name="connsiteX180" fmla="*/ 8963025 w 9124950"/>
              <a:gd name="connsiteY180" fmla="*/ 19954 h 4772929"/>
              <a:gd name="connsiteX181" fmla="*/ 9039225 w 9124950"/>
              <a:gd name="connsiteY181" fmla="*/ 904 h 4772929"/>
              <a:gd name="connsiteX182" fmla="*/ 9124950 w 9124950"/>
              <a:gd name="connsiteY182" fmla="*/ 904 h 477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9124950" h="4772929">
                <a:moveTo>
                  <a:pt x="0" y="4772929"/>
                </a:moveTo>
                <a:cubicBezTo>
                  <a:pt x="127000" y="4769754"/>
                  <a:pt x="254482" y="4774906"/>
                  <a:pt x="381000" y="4763404"/>
                </a:cubicBezTo>
                <a:cubicBezTo>
                  <a:pt x="396810" y="4761967"/>
                  <a:pt x="404150" y="4740168"/>
                  <a:pt x="419100" y="4734829"/>
                </a:cubicBezTo>
                <a:cubicBezTo>
                  <a:pt x="449592" y="4723939"/>
                  <a:pt x="482938" y="4723632"/>
                  <a:pt x="514350" y="4715779"/>
                </a:cubicBezTo>
                <a:cubicBezTo>
                  <a:pt x="527050" y="4712604"/>
                  <a:pt x="539863" y="4709850"/>
                  <a:pt x="552450" y="4706254"/>
                </a:cubicBezTo>
                <a:cubicBezTo>
                  <a:pt x="562104" y="4703496"/>
                  <a:pt x="572045" y="4701219"/>
                  <a:pt x="581025" y="4696729"/>
                </a:cubicBezTo>
                <a:cubicBezTo>
                  <a:pt x="601037" y="4686723"/>
                  <a:pt x="624770" y="4666339"/>
                  <a:pt x="638175" y="4649104"/>
                </a:cubicBezTo>
                <a:cubicBezTo>
                  <a:pt x="652231" y="4631032"/>
                  <a:pt x="657959" y="4605691"/>
                  <a:pt x="676275" y="4591954"/>
                </a:cubicBezTo>
                <a:cubicBezTo>
                  <a:pt x="712890" y="4564493"/>
                  <a:pt x="721086" y="4561152"/>
                  <a:pt x="752475" y="4525279"/>
                </a:cubicBezTo>
                <a:cubicBezTo>
                  <a:pt x="762929" y="4513332"/>
                  <a:pt x="769825" y="4498404"/>
                  <a:pt x="781050" y="4487179"/>
                </a:cubicBezTo>
                <a:cubicBezTo>
                  <a:pt x="789145" y="4479084"/>
                  <a:pt x="800310" y="4474783"/>
                  <a:pt x="809625" y="4468129"/>
                </a:cubicBezTo>
                <a:cubicBezTo>
                  <a:pt x="822543" y="4458902"/>
                  <a:pt x="836500" y="4450779"/>
                  <a:pt x="847725" y="4439554"/>
                </a:cubicBezTo>
                <a:cubicBezTo>
                  <a:pt x="858950" y="4428329"/>
                  <a:pt x="864104" y="4411617"/>
                  <a:pt x="876300" y="4401454"/>
                </a:cubicBezTo>
                <a:cubicBezTo>
                  <a:pt x="884013" y="4395026"/>
                  <a:pt x="895895" y="4396419"/>
                  <a:pt x="904875" y="4391929"/>
                </a:cubicBezTo>
                <a:cubicBezTo>
                  <a:pt x="915114" y="4386809"/>
                  <a:pt x="923925" y="4379229"/>
                  <a:pt x="933450" y="4372879"/>
                </a:cubicBezTo>
                <a:cubicBezTo>
                  <a:pt x="974725" y="4376054"/>
                  <a:pt x="1016587" y="4374775"/>
                  <a:pt x="1057275" y="4382404"/>
                </a:cubicBezTo>
                <a:cubicBezTo>
                  <a:pt x="1068527" y="4384514"/>
                  <a:pt x="1075611" y="4396334"/>
                  <a:pt x="1085850" y="4401454"/>
                </a:cubicBezTo>
                <a:cubicBezTo>
                  <a:pt x="1116966" y="4417012"/>
                  <a:pt x="1138833" y="4422753"/>
                  <a:pt x="1171575" y="4430029"/>
                </a:cubicBezTo>
                <a:cubicBezTo>
                  <a:pt x="1187379" y="4433541"/>
                  <a:pt x="1203117" y="4437698"/>
                  <a:pt x="1219200" y="4439554"/>
                </a:cubicBezTo>
                <a:cubicBezTo>
                  <a:pt x="1285735" y="4447231"/>
                  <a:pt x="1419225" y="4458604"/>
                  <a:pt x="1419225" y="4458604"/>
                </a:cubicBezTo>
                <a:cubicBezTo>
                  <a:pt x="1637456" y="4513162"/>
                  <a:pt x="1340828" y="4442043"/>
                  <a:pt x="1990725" y="4477654"/>
                </a:cubicBezTo>
                <a:cubicBezTo>
                  <a:pt x="2045452" y="4480653"/>
                  <a:pt x="2098675" y="4496704"/>
                  <a:pt x="2152650" y="4506229"/>
                </a:cubicBezTo>
                <a:cubicBezTo>
                  <a:pt x="2312095" y="4633785"/>
                  <a:pt x="2111737" y="4478954"/>
                  <a:pt x="2238375" y="4563379"/>
                </a:cubicBezTo>
                <a:cubicBezTo>
                  <a:pt x="2255291" y="4574656"/>
                  <a:pt x="2270700" y="4588092"/>
                  <a:pt x="2286000" y="4601479"/>
                </a:cubicBezTo>
                <a:cubicBezTo>
                  <a:pt x="2296137" y="4610349"/>
                  <a:pt x="2303367" y="4622582"/>
                  <a:pt x="2314575" y="4630054"/>
                </a:cubicBezTo>
                <a:cubicBezTo>
                  <a:pt x="2322929" y="4635623"/>
                  <a:pt x="2333625" y="4636404"/>
                  <a:pt x="2343150" y="4639579"/>
                </a:cubicBezTo>
                <a:cubicBezTo>
                  <a:pt x="2346325" y="4649104"/>
                  <a:pt x="2347106" y="4659800"/>
                  <a:pt x="2352675" y="4668154"/>
                </a:cubicBezTo>
                <a:cubicBezTo>
                  <a:pt x="2367343" y="4690156"/>
                  <a:pt x="2388740" y="4701722"/>
                  <a:pt x="2409825" y="4715779"/>
                </a:cubicBezTo>
                <a:cubicBezTo>
                  <a:pt x="2442891" y="4765378"/>
                  <a:pt x="2434129" y="4770372"/>
                  <a:pt x="2533650" y="4734829"/>
                </a:cubicBezTo>
                <a:cubicBezTo>
                  <a:pt x="2548600" y="4729490"/>
                  <a:pt x="2551894" y="4708782"/>
                  <a:pt x="2562225" y="4696729"/>
                </a:cubicBezTo>
                <a:cubicBezTo>
                  <a:pt x="2570991" y="4686502"/>
                  <a:pt x="2582176" y="4678502"/>
                  <a:pt x="2590800" y="4668154"/>
                </a:cubicBezTo>
                <a:cubicBezTo>
                  <a:pt x="2598129" y="4659360"/>
                  <a:pt x="2603196" y="4648894"/>
                  <a:pt x="2609850" y="4639579"/>
                </a:cubicBezTo>
                <a:cubicBezTo>
                  <a:pt x="2682469" y="4537913"/>
                  <a:pt x="2591848" y="4671950"/>
                  <a:pt x="2667000" y="4553854"/>
                </a:cubicBezTo>
                <a:cubicBezTo>
                  <a:pt x="2679292" y="4534538"/>
                  <a:pt x="2697860" y="4518424"/>
                  <a:pt x="2705100" y="4496704"/>
                </a:cubicBezTo>
                <a:cubicBezTo>
                  <a:pt x="2748461" y="4366622"/>
                  <a:pt x="2701155" y="4499560"/>
                  <a:pt x="2743200" y="4401454"/>
                </a:cubicBezTo>
                <a:cubicBezTo>
                  <a:pt x="2747155" y="4392226"/>
                  <a:pt x="2748235" y="4381859"/>
                  <a:pt x="2752725" y="4372879"/>
                </a:cubicBezTo>
                <a:cubicBezTo>
                  <a:pt x="2757845" y="4362640"/>
                  <a:pt x="2766655" y="4354543"/>
                  <a:pt x="2771775" y="4344304"/>
                </a:cubicBezTo>
                <a:cubicBezTo>
                  <a:pt x="2776265" y="4335324"/>
                  <a:pt x="2775028" y="4323569"/>
                  <a:pt x="2781300" y="4315729"/>
                </a:cubicBezTo>
                <a:cubicBezTo>
                  <a:pt x="2797755" y="4295160"/>
                  <a:pt x="2843062" y="4246748"/>
                  <a:pt x="2876550" y="4230004"/>
                </a:cubicBezTo>
                <a:cubicBezTo>
                  <a:pt x="2885530" y="4225514"/>
                  <a:pt x="2896145" y="4224969"/>
                  <a:pt x="2905125" y="4220479"/>
                </a:cubicBezTo>
                <a:cubicBezTo>
                  <a:pt x="2915364" y="4215359"/>
                  <a:pt x="2922942" y="4205341"/>
                  <a:pt x="2933700" y="4201429"/>
                </a:cubicBezTo>
                <a:lnTo>
                  <a:pt x="3048000" y="4172854"/>
                </a:lnTo>
                <a:cubicBezTo>
                  <a:pt x="3060700" y="4169679"/>
                  <a:pt x="3073681" y="4167469"/>
                  <a:pt x="3086100" y="4163329"/>
                </a:cubicBezTo>
                <a:cubicBezTo>
                  <a:pt x="3095625" y="4160154"/>
                  <a:pt x="3105695" y="4158294"/>
                  <a:pt x="3114675" y="4153804"/>
                </a:cubicBezTo>
                <a:cubicBezTo>
                  <a:pt x="3124914" y="4148684"/>
                  <a:pt x="3131942" y="4136539"/>
                  <a:pt x="3143250" y="4134754"/>
                </a:cubicBezTo>
                <a:cubicBezTo>
                  <a:pt x="3193526" y="4126816"/>
                  <a:pt x="3244850" y="4128404"/>
                  <a:pt x="3295650" y="4125229"/>
                </a:cubicBezTo>
                <a:cubicBezTo>
                  <a:pt x="3302000" y="4115704"/>
                  <a:pt x="3309580" y="4106893"/>
                  <a:pt x="3314700" y="4096654"/>
                </a:cubicBezTo>
                <a:cubicBezTo>
                  <a:pt x="3332090" y="4061874"/>
                  <a:pt x="3328847" y="4017721"/>
                  <a:pt x="3314700" y="3982354"/>
                </a:cubicBezTo>
                <a:cubicBezTo>
                  <a:pt x="3310971" y="3973032"/>
                  <a:pt x="3295779" y="3975587"/>
                  <a:pt x="3286125" y="3972829"/>
                </a:cubicBezTo>
                <a:cubicBezTo>
                  <a:pt x="3273538" y="3969233"/>
                  <a:pt x="3260725" y="3966479"/>
                  <a:pt x="3248025" y="3963304"/>
                </a:cubicBezTo>
                <a:cubicBezTo>
                  <a:pt x="3229114" y="3950697"/>
                  <a:pt x="3192163" y="3918822"/>
                  <a:pt x="3162300" y="3915679"/>
                </a:cubicBezTo>
                <a:cubicBezTo>
                  <a:pt x="3111681" y="3910351"/>
                  <a:pt x="3060700" y="3909329"/>
                  <a:pt x="3009900" y="3906154"/>
                </a:cubicBezTo>
                <a:cubicBezTo>
                  <a:pt x="3004819" y="3904884"/>
                  <a:pt x="2951424" y="3892570"/>
                  <a:pt x="2943225" y="3887104"/>
                </a:cubicBezTo>
                <a:cubicBezTo>
                  <a:pt x="2932017" y="3879632"/>
                  <a:pt x="2924175" y="3868054"/>
                  <a:pt x="2914650" y="3858529"/>
                </a:cubicBezTo>
                <a:cubicBezTo>
                  <a:pt x="2917825" y="3807729"/>
                  <a:pt x="2912517" y="3755675"/>
                  <a:pt x="2924175" y="3706129"/>
                </a:cubicBezTo>
                <a:cubicBezTo>
                  <a:pt x="2926475" y="3696356"/>
                  <a:pt x="2945650" y="3703704"/>
                  <a:pt x="2952750" y="3696604"/>
                </a:cubicBezTo>
                <a:cubicBezTo>
                  <a:pt x="2965841" y="3683513"/>
                  <a:pt x="2971056" y="3664383"/>
                  <a:pt x="2981325" y="3648979"/>
                </a:cubicBezTo>
                <a:cubicBezTo>
                  <a:pt x="2990131" y="3635770"/>
                  <a:pt x="3000673" y="3623797"/>
                  <a:pt x="3009900" y="3610879"/>
                </a:cubicBezTo>
                <a:cubicBezTo>
                  <a:pt x="3016554" y="3601564"/>
                  <a:pt x="3020855" y="3590399"/>
                  <a:pt x="3028950" y="3582304"/>
                </a:cubicBezTo>
                <a:cubicBezTo>
                  <a:pt x="3037045" y="3574209"/>
                  <a:pt x="3048731" y="3570583"/>
                  <a:pt x="3057525" y="3563254"/>
                </a:cubicBezTo>
                <a:cubicBezTo>
                  <a:pt x="3067873" y="3554630"/>
                  <a:pt x="3074892" y="3542151"/>
                  <a:pt x="3086100" y="3534679"/>
                </a:cubicBezTo>
                <a:cubicBezTo>
                  <a:pt x="3172017" y="3477401"/>
                  <a:pt x="3053324" y="3581042"/>
                  <a:pt x="3143250" y="3506104"/>
                </a:cubicBezTo>
                <a:cubicBezTo>
                  <a:pt x="3216589" y="3444988"/>
                  <a:pt x="3129454" y="3505777"/>
                  <a:pt x="3200400" y="3458479"/>
                </a:cubicBezTo>
                <a:cubicBezTo>
                  <a:pt x="3203575" y="3448954"/>
                  <a:pt x="3207167" y="3439558"/>
                  <a:pt x="3209925" y="3429904"/>
                </a:cubicBezTo>
                <a:cubicBezTo>
                  <a:pt x="3213521" y="3417317"/>
                  <a:pt x="3214293" y="3403836"/>
                  <a:pt x="3219450" y="3391804"/>
                </a:cubicBezTo>
                <a:cubicBezTo>
                  <a:pt x="3223959" y="3381282"/>
                  <a:pt x="3232150" y="3372754"/>
                  <a:pt x="3238500" y="3363229"/>
                </a:cubicBezTo>
                <a:cubicBezTo>
                  <a:pt x="3260677" y="3207992"/>
                  <a:pt x="3229946" y="3354613"/>
                  <a:pt x="3267075" y="3267979"/>
                </a:cubicBezTo>
                <a:cubicBezTo>
                  <a:pt x="3272232" y="3255947"/>
                  <a:pt x="3273004" y="3242466"/>
                  <a:pt x="3276600" y="3229879"/>
                </a:cubicBezTo>
                <a:cubicBezTo>
                  <a:pt x="3279358" y="3220225"/>
                  <a:pt x="3283947" y="3211105"/>
                  <a:pt x="3286125" y="3201304"/>
                </a:cubicBezTo>
                <a:cubicBezTo>
                  <a:pt x="3290315" y="3182451"/>
                  <a:pt x="3290101" y="3162652"/>
                  <a:pt x="3295650" y="3144154"/>
                </a:cubicBezTo>
                <a:cubicBezTo>
                  <a:pt x="3299730" y="3130554"/>
                  <a:pt x="3309714" y="3119349"/>
                  <a:pt x="3314700" y="3106054"/>
                </a:cubicBezTo>
                <a:cubicBezTo>
                  <a:pt x="3323855" y="3081639"/>
                  <a:pt x="3322236" y="3062406"/>
                  <a:pt x="3333750" y="3039379"/>
                </a:cubicBezTo>
                <a:cubicBezTo>
                  <a:pt x="3338870" y="3029140"/>
                  <a:pt x="3348151" y="3021265"/>
                  <a:pt x="3352800" y="3010804"/>
                </a:cubicBezTo>
                <a:cubicBezTo>
                  <a:pt x="3360955" y="2992454"/>
                  <a:pt x="3363541" y="2971935"/>
                  <a:pt x="3371850" y="2953654"/>
                </a:cubicBezTo>
                <a:cubicBezTo>
                  <a:pt x="3377589" y="2941028"/>
                  <a:pt x="3415902" y="2879156"/>
                  <a:pt x="3429000" y="2867929"/>
                </a:cubicBezTo>
                <a:cubicBezTo>
                  <a:pt x="3439781" y="2858688"/>
                  <a:pt x="3454125" y="2854646"/>
                  <a:pt x="3467100" y="2848879"/>
                </a:cubicBezTo>
                <a:cubicBezTo>
                  <a:pt x="3482724" y="2841935"/>
                  <a:pt x="3498716" y="2835832"/>
                  <a:pt x="3514725" y="2829829"/>
                </a:cubicBezTo>
                <a:cubicBezTo>
                  <a:pt x="3524126" y="2826304"/>
                  <a:pt x="3534072" y="2824259"/>
                  <a:pt x="3543300" y="2820304"/>
                </a:cubicBezTo>
                <a:cubicBezTo>
                  <a:pt x="3556351" y="2814711"/>
                  <a:pt x="3568349" y="2806847"/>
                  <a:pt x="3581400" y="2801254"/>
                </a:cubicBezTo>
                <a:cubicBezTo>
                  <a:pt x="3637454" y="2777231"/>
                  <a:pt x="3583081" y="2812833"/>
                  <a:pt x="3657600" y="2763154"/>
                </a:cubicBezTo>
                <a:cubicBezTo>
                  <a:pt x="3670809" y="2754348"/>
                  <a:pt x="3680960" y="2740475"/>
                  <a:pt x="3695700" y="2734579"/>
                </a:cubicBezTo>
                <a:cubicBezTo>
                  <a:pt x="3713631" y="2727406"/>
                  <a:pt x="3733800" y="2728229"/>
                  <a:pt x="3752850" y="2725054"/>
                </a:cubicBezTo>
                <a:cubicBezTo>
                  <a:pt x="3762375" y="2718704"/>
                  <a:pt x="3771186" y="2711124"/>
                  <a:pt x="3781425" y="2706004"/>
                </a:cubicBezTo>
                <a:cubicBezTo>
                  <a:pt x="3790405" y="2701514"/>
                  <a:pt x="3800599" y="2700004"/>
                  <a:pt x="3810000" y="2696479"/>
                </a:cubicBezTo>
                <a:cubicBezTo>
                  <a:pt x="3901115" y="2662311"/>
                  <a:pt x="3821340" y="2689524"/>
                  <a:pt x="3886200" y="2667904"/>
                </a:cubicBezTo>
                <a:cubicBezTo>
                  <a:pt x="3990975" y="2671079"/>
                  <a:pt x="4096064" y="2668724"/>
                  <a:pt x="4200525" y="2677429"/>
                </a:cubicBezTo>
                <a:cubicBezTo>
                  <a:pt x="4211933" y="2678380"/>
                  <a:pt x="4220306" y="2689150"/>
                  <a:pt x="4229100" y="2696479"/>
                </a:cubicBezTo>
                <a:cubicBezTo>
                  <a:pt x="4258139" y="2720678"/>
                  <a:pt x="4261746" y="2728202"/>
                  <a:pt x="4276725" y="2763154"/>
                </a:cubicBezTo>
                <a:cubicBezTo>
                  <a:pt x="4280680" y="2772382"/>
                  <a:pt x="4279978" y="2783889"/>
                  <a:pt x="4286250" y="2791729"/>
                </a:cubicBezTo>
                <a:cubicBezTo>
                  <a:pt x="4293401" y="2800668"/>
                  <a:pt x="4304364" y="2806130"/>
                  <a:pt x="4314825" y="2810779"/>
                </a:cubicBezTo>
                <a:cubicBezTo>
                  <a:pt x="4333175" y="2818934"/>
                  <a:pt x="4355267" y="2818690"/>
                  <a:pt x="4371975" y="2829829"/>
                </a:cubicBezTo>
                <a:cubicBezTo>
                  <a:pt x="4414020" y="2857859"/>
                  <a:pt x="4389325" y="2846634"/>
                  <a:pt x="4448175" y="2858404"/>
                </a:cubicBezTo>
                <a:cubicBezTo>
                  <a:pt x="4505325" y="2855229"/>
                  <a:pt x="4562962" y="2856974"/>
                  <a:pt x="4619625" y="2848879"/>
                </a:cubicBezTo>
                <a:cubicBezTo>
                  <a:pt x="4630958" y="2847260"/>
                  <a:pt x="4638261" y="2835509"/>
                  <a:pt x="4648200" y="2829829"/>
                </a:cubicBezTo>
                <a:cubicBezTo>
                  <a:pt x="4660528" y="2822784"/>
                  <a:pt x="4673600" y="2817129"/>
                  <a:pt x="4686300" y="2810779"/>
                </a:cubicBezTo>
                <a:cubicBezTo>
                  <a:pt x="4733598" y="2739833"/>
                  <a:pt x="4672809" y="2826968"/>
                  <a:pt x="4733925" y="2753629"/>
                </a:cubicBezTo>
                <a:cubicBezTo>
                  <a:pt x="4741254" y="2744835"/>
                  <a:pt x="4744181" y="2732383"/>
                  <a:pt x="4752975" y="2725054"/>
                </a:cubicBezTo>
                <a:cubicBezTo>
                  <a:pt x="4763883" y="2715964"/>
                  <a:pt x="4779987" y="2714874"/>
                  <a:pt x="4791075" y="2706004"/>
                </a:cubicBezTo>
                <a:cubicBezTo>
                  <a:pt x="4826184" y="2677917"/>
                  <a:pt x="4865770" y="2632813"/>
                  <a:pt x="4886325" y="2591704"/>
                </a:cubicBezTo>
                <a:cubicBezTo>
                  <a:pt x="4899025" y="2566304"/>
                  <a:pt x="4908673" y="2539133"/>
                  <a:pt x="4924425" y="2515504"/>
                </a:cubicBezTo>
                <a:cubicBezTo>
                  <a:pt x="4930775" y="2505979"/>
                  <a:pt x="4938826" y="2497390"/>
                  <a:pt x="4943475" y="2486929"/>
                </a:cubicBezTo>
                <a:cubicBezTo>
                  <a:pt x="4951630" y="2468579"/>
                  <a:pt x="4962525" y="2429779"/>
                  <a:pt x="4962525" y="2429779"/>
                </a:cubicBezTo>
                <a:cubicBezTo>
                  <a:pt x="4939189" y="2266426"/>
                  <a:pt x="4965641" y="2423193"/>
                  <a:pt x="4943475" y="2334529"/>
                </a:cubicBezTo>
                <a:cubicBezTo>
                  <a:pt x="4939548" y="2318823"/>
                  <a:pt x="4942930" y="2300374"/>
                  <a:pt x="4933950" y="2286904"/>
                </a:cubicBezTo>
                <a:cubicBezTo>
                  <a:pt x="4928381" y="2278550"/>
                  <a:pt x="4914355" y="2281869"/>
                  <a:pt x="4905375" y="2277379"/>
                </a:cubicBezTo>
                <a:cubicBezTo>
                  <a:pt x="4831517" y="2240450"/>
                  <a:pt x="4920049" y="2272745"/>
                  <a:pt x="4848225" y="2248804"/>
                </a:cubicBezTo>
                <a:cubicBezTo>
                  <a:pt x="4838700" y="2239279"/>
                  <a:pt x="4831346" y="2226912"/>
                  <a:pt x="4819650" y="2220229"/>
                </a:cubicBezTo>
                <a:cubicBezTo>
                  <a:pt x="4808284" y="2213734"/>
                  <a:pt x="4794526" y="2212434"/>
                  <a:pt x="4781550" y="2210704"/>
                </a:cubicBezTo>
                <a:cubicBezTo>
                  <a:pt x="4746789" y="2206069"/>
                  <a:pt x="4711700" y="2204354"/>
                  <a:pt x="4676775" y="2201179"/>
                </a:cubicBezTo>
                <a:cubicBezTo>
                  <a:pt x="4502904" y="2166405"/>
                  <a:pt x="4745078" y="2212053"/>
                  <a:pt x="4286250" y="2182129"/>
                </a:cubicBezTo>
                <a:cubicBezTo>
                  <a:pt x="4236880" y="2178909"/>
                  <a:pt x="4164553" y="2153980"/>
                  <a:pt x="4114800" y="2144029"/>
                </a:cubicBezTo>
                <a:cubicBezTo>
                  <a:pt x="4098925" y="2140854"/>
                  <a:pt x="4083176" y="2136966"/>
                  <a:pt x="4067175" y="2134504"/>
                </a:cubicBezTo>
                <a:cubicBezTo>
                  <a:pt x="4041875" y="2130612"/>
                  <a:pt x="4016348" y="2128362"/>
                  <a:pt x="3990975" y="2124979"/>
                </a:cubicBezTo>
                <a:lnTo>
                  <a:pt x="3924300" y="2115454"/>
                </a:lnTo>
                <a:cubicBezTo>
                  <a:pt x="3914775" y="2105929"/>
                  <a:pt x="3896799" y="2100306"/>
                  <a:pt x="3895725" y="2086879"/>
                </a:cubicBezTo>
                <a:cubicBezTo>
                  <a:pt x="3890149" y="2017180"/>
                  <a:pt x="3900085" y="1947060"/>
                  <a:pt x="3905250" y="1877329"/>
                </a:cubicBezTo>
                <a:cubicBezTo>
                  <a:pt x="3906446" y="1861184"/>
                  <a:pt x="3909655" y="1845063"/>
                  <a:pt x="3914775" y="1829704"/>
                </a:cubicBezTo>
                <a:cubicBezTo>
                  <a:pt x="3919265" y="1816234"/>
                  <a:pt x="3927475" y="1804304"/>
                  <a:pt x="3933825" y="1791604"/>
                </a:cubicBezTo>
                <a:cubicBezTo>
                  <a:pt x="3930650" y="1759854"/>
                  <a:pt x="3934390" y="1726625"/>
                  <a:pt x="3924300" y="1696354"/>
                </a:cubicBezTo>
                <a:cubicBezTo>
                  <a:pt x="3920680" y="1685494"/>
                  <a:pt x="3905040" y="1683958"/>
                  <a:pt x="3895725" y="1677304"/>
                </a:cubicBezTo>
                <a:cubicBezTo>
                  <a:pt x="3882807" y="1668077"/>
                  <a:pt x="3870325" y="1658254"/>
                  <a:pt x="3857625" y="1648729"/>
                </a:cubicBezTo>
                <a:cubicBezTo>
                  <a:pt x="3841842" y="1601380"/>
                  <a:pt x="3842172" y="1616068"/>
                  <a:pt x="3857625" y="1543954"/>
                </a:cubicBezTo>
                <a:cubicBezTo>
                  <a:pt x="3861832" y="1524319"/>
                  <a:pt x="3876675" y="1486804"/>
                  <a:pt x="3876675" y="1486804"/>
                </a:cubicBezTo>
                <a:cubicBezTo>
                  <a:pt x="3873500" y="1394729"/>
                  <a:pt x="3872897" y="1302529"/>
                  <a:pt x="3867150" y="1210579"/>
                </a:cubicBezTo>
                <a:cubicBezTo>
                  <a:pt x="3866524" y="1200558"/>
                  <a:pt x="3857625" y="1192044"/>
                  <a:pt x="3857625" y="1182004"/>
                </a:cubicBezTo>
                <a:cubicBezTo>
                  <a:pt x="3857625" y="1168913"/>
                  <a:pt x="3858530" y="1153756"/>
                  <a:pt x="3867150" y="1143904"/>
                </a:cubicBezTo>
                <a:cubicBezTo>
                  <a:pt x="3901786" y="1104320"/>
                  <a:pt x="3921189" y="1108054"/>
                  <a:pt x="3962400" y="1096279"/>
                </a:cubicBezTo>
                <a:cubicBezTo>
                  <a:pt x="4020233" y="1079755"/>
                  <a:pt x="3958718" y="1091753"/>
                  <a:pt x="4038600" y="1077229"/>
                </a:cubicBezTo>
                <a:cubicBezTo>
                  <a:pt x="4057601" y="1073774"/>
                  <a:pt x="4076607" y="1070256"/>
                  <a:pt x="4095750" y="1067704"/>
                </a:cubicBezTo>
                <a:cubicBezTo>
                  <a:pt x="4124249" y="1063904"/>
                  <a:pt x="4152946" y="1061745"/>
                  <a:pt x="4181475" y="1058179"/>
                </a:cubicBezTo>
                <a:cubicBezTo>
                  <a:pt x="4230500" y="1052051"/>
                  <a:pt x="4257634" y="1047073"/>
                  <a:pt x="4305300" y="1039129"/>
                </a:cubicBezTo>
                <a:cubicBezTo>
                  <a:pt x="4330700" y="1029604"/>
                  <a:pt x="4355094" y="1016767"/>
                  <a:pt x="4381500" y="1010554"/>
                </a:cubicBezTo>
                <a:cubicBezTo>
                  <a:pt x="4409487" y="1003969"/>
                  <a:pt x="4440264" y="1011015"/>
                  <a:pt x="4467225" y="1001029"/>
                </a:cubicBezTo>
                <a:cubicBezTo>
                  <a:pt x="4612659" y="947165"/>
                  <a:pt x="4748720" y="869097"/>
                  <a:pt x="4895850" y="820054"/>
                </a:cubicBezTo>
                <a:cubicBezTo>
                  <a:pt x="4964606" y="797135"/>
                  <a:pt x="5117258" y="749135"/>
                  <a:pt x="5191125" y="715279"/>
                </a:cubicBezTo>
                <a:cubicBezTo>
                  <a:pt x="5227290" y="698703"/>
                  <a:pt x="5259982" y="675233"/>
                  <a:pt x="5295900" y="658129"/>
                </a:cubicBezTo>
                <a:cubicBezTo>
                  <a:pt x="5398157" y="609435"/>
                  <a:pt x="5374006" y="637808"/>
                  <a:pt x="5457825" y="581929"/>
                </a:cubicBezTo>
                <a:cubicBezTo>
                  <a:pt x="5474741" y="570652"/>
                  <a:pt x="5489186" y="556027"/>
                  <a:pt x="5505450" y="543829"/>
                </a:cubicBezTo>
                <a:cubicBezTo>
                  <a:pt x="5514608" y="536960"/>
                  <a:pt x="5524500" y="531129"/>
                  <a:pt x="5534025" y="524779"/>
                </a:cubicBezTo>
                <a:cubicBezTo>
                  <a:pt x="5537200" y="512079"/>
                  <a:pt x="5543550" y="499770"/>
                  <a:pt x="5543550" y="486679"/>
                </a:cubicBezTo>
                <a:cubicBezTo>
                  <a:pt x="5543550" y="444346"/>
                  <a:pt x="5511800" y="465512"/>
                  <a:pt x="5562600" y="448579"/>
                </a:cubicBezTo>
                <a:cubicBezTo>
                  <a:pt x="5575300" y="439054"/>
                  <a:pt x="5588835" y="430551"/>
                  <a:pt x="5600700" y="420004"/>
                </a:cubicBezTo>
                <a:cubicBezTo>
                  <a:pt x="5617480" y="405089"/>
                  <a:pt x="5630364" y="385849"/>
                  <a:pt x="5648325" y="372379"/>
                </a:cubicBezTo>
                <a:cubicBezTo>
                  <a:pt x="5656357" y="366355"/>
                  <a:pt x="5667375" y="366029"/>
                  <a:pt x="5676900" y="362854"/>
                </a:cubicBezTo>
                <a:cubicBezTo>
                  <a:pt x="5759566" y="238856"/>
                  <a:pt x="5671666" y="362610"/>
                  <a:pt x="5753100" y="267604"/>
                </a:cubicBezTo>
                <a:cubicBezTo>
                  <a:pt x="5760550" y="258912"/>
                  <a:pt x="5764055" y="247124"/>
                  <a:pt x="5772150" y="239029"/>
                </a:cubicBezTo>
                <a:cubicBezTo>
                  <a:pt x="5841624" y="169555"/>
                  <a:pt x="5795590" y="225846"/>
                  <a:pt x="5848350" y="181879"/>
                </a:cubicBezTo>
                <a:cubicBezTo>
                  <a:pt x="5858698" y="173255"/>
                  <a:pt x="5867400" y="162829"/>
                  <a:pt x="5876925" y="153304"/>
                </a:cubicBezTo>
                <a:cubicBezTo>
                  <a:pt x="5930900" y="156479"/>
                  <a:pt x="5985025" y="157703"/>
                  <a:pt x="6038850" y="162829"/>
                </a:cubicBezTo>
                <a:cubicBezTo>
                  <a:pt x="6051882" y="164070"/>
                  <a:pt x="6065584" y="165859"/>
                  <a:pt x="6076950" y="172354"/>
                </a:cubicBezTo>
                <a:cubicBezTo>
                  <a:pt x="6088646" y="179037"/>
                  <a:pt x="6095177" y="192305"/>
                  <a:pt x="6105525" y="200929"/>
                </a:cubicBezTo>
                <a:cubicBezTo>
                  <a:pt x="6146471" y="235051"/>
                  <a:pt x="6119717" y="208025"/>
                  <a:pt x="6162675" y="229504"/>
                </a:cubicBezTo>
                <a:cubicBezTo>
                  <a:pt x="6228454" y="262393"/>
                  <a:pt x="6150056" y="238255"/>
                  <a:pt x="6229350" y="258079"/>
                </a:cubicBezTo>
                <a:cubicBezTo>
                  <a:pt x="6267450" y="254904"/>
                  <a:pt x="6305938" y="254839"/>
                  <a:pt x="6343650" y="248554"/>
                </a:cubicBezTo>
                <a:cubicBezTo>
                  <a:pt x="6363457" y="245253"/>
                  <a:pt x="6381319" y="234374"/>
                  <a:pt x="6400800" y="229504"/>
                </a:cubicBezTo>
                <a:cubicBezTo>
                  <a:pt x="6419536" y="224820"/>
                  <a:pt x="6438831" y="222710"/>
                  <a:pt x="6457950" y="219979"/>
                </a:cubicBezTo>
                <a:cubicBezTo>
                  <a:pt x="6646164" y="193091"/>
                  <a:pt x="6448366" y="225185"/>
                  <a:pt x="6581775" y="200929"/>
                </a:cubicBezTo>
                <a:cubicBezTo>
                  <a:pt x="6600776" y="197474"/>
                  <a:pt x="6620107" y="195747"/>
                  <a:pt x="6638925" y="191404"/>
                </a:cubicBezTo>
                <a:cubicBezTo>
                  <a:pt x="6661447" y="186207"/>
                  <a:pt x="6683375" y="178704"/>
                  <a:pt x="6705600" y="172354"/>
                </a:cubicBezTo>
                <a:cubicBezTo>
                  <a:pt x="6791325" y="175529"/>
                  <a:pt x="6877579" y="171856"/>
                  <a:pt x="6962775" y="181879"/>
                </a:cubicBezTo>
                <a:cubicBezTo>
                  <a:pt x="6987228" y="184756"/>
                  <a:pt x="7062257" y="229666"/>
                  <a:pt x="7086600" y="239029"/>
                </a:cubicBezTo>
                <a:cubicBezTo>
                  <a:pt x="7108174" y="247327"/>
                  <a:pt x="7131135" y="251437"/>
                  <a:pt x="7153275" y="258079"/>
                </a:cubicBezTo>
                <a:cubicBezTo>
                  <a:pt x="7162892" y="260964"/>
                  <a:pt x="7172870" y="263114"/>
                  <a:pt x="7181850" y="267604"/>
                </a:cubicBezTo>
                <a:cubicBezTo>
                  <a:pt x="7192089" y="272724"/>
                  <a:pt x="7200900" y="280304"/>
                  <a:pt x="7210425" y="286654"/>
                </a:cubicBezTo>
                <a:cubicBezTo>
                  <a:pt x="7247034" y="341568"/>
                  <a:pt x="7215339" y="288595"/>
                  <a:pt x="7239000" y="343804"/>
                </a:cubicBezTo>
                <a:cubicBezTo>
                  <a:pt x="7244593" y="356855"/>
                  <a:pt x="7252100" y="369012"/>
                  <a:pt x="7258050" y="381904"/>
                </a:cubicBezTo>
                <a:cubicBezTo>
                  <a:pt x="7271154" y="410296"/>
                  <a:pt x="7284123" y="438764"/>
                  <a:pt x="7296150" y="467629"/>
                </a:cubicBezTo>
                <a:cubicBezTo>
                  <a:pt x="7302082" y="481865"/>
                  <a:pt x="7308330" y="516582"/>
                  <a:pt x="7324725" y="524779"/>
                </a:cubicBezTo>
                <a:cubicBezTo>
                  <a:pt x="7378545" y="551689"/>
                  <a:pt x="7514300" y="550915"/>
                  <a:pt x="7553325" y="553354"/>
                </a:cubicBezTo>
                <a:cubicBezTo>
                  <a:pt x="7677200" y="584323"/>
                  <a:pt x="7583069" y="564987"/>
                  <a:pt x="7858125" y="543829"/>
                </a:cubicBezTo>
                <a:cubicBezTo>
                  <a:pt x="7893091" y="541139"/>
                  <a:pt x="7927975" y="537479"/>
                  <a:pt x="7962900" y="534304"/>
                </a:cubicBezTo>
                <a:cubicBezTo>
                  <a:pt x="8003489" y="507245"/>
                  <a:pt x="8010049" y="501165"/>
                  <a:pt x="8067675" y="477154"/>
                </a:cubicBezTo>
                <a:cubicBezTo>
                  <a:pt x="8079759" y="472119"/>
                  <a:pt x="8093075" y="470804"/>
                  <a:pt x="8105775" y="467629"/>
                </a:cubicBezTo>
                <a:cubicBezTo>
                  <a:pt x="8443935" y="247825"/>
                  <a:pt x="8171475" y="429657"/>
                  <a:pt x="8401050" y="267604"/>
                </a:cubicBezTo>
                <a:cubicBezTo>
                  <a:pt x="8419755" y="254401"/>
                  <a:pt x="8442011" y="245693"/>
                  <a:pt x="8458200" y="229504"/>
                </a:cubicBezTo>
                <a:cubicBezTo>
                  <a:pt x="8644841" y="42863"/>
                  <a:pt x="8447103" y="226545"/>
                  <a:pt x="8562975" y="143779"/>
                </a:cubicBezTo>
                <a:cubicBezTo>
                  <a:pt x="8573936" y="135949"/>
                  <a:pt x="8582784" y="125431"/>
                  <a:pt x="8591550" y="115204"/>
                </a:cubicBezTo>
                <a:cubicBezTo>
                  <a:pt x="8601881" y="103151"/>
                  <a:pt x="8606916" y="85910"/>
                  <a:pt x="8620125" y="77104"/>
                </a:cubicBezTo>
                <a:cubicBezTo>
                  <a:pt x="8649639" y="57428"/>
                  <a:pt x="8723535" y="51024"/>
                  <a:pt x="8753475" y="48529"/>
                </a:cubicBezTo>
                <a:cubicBezTo>
                  <a:pt x="8804198" y="44302"/>
                  <a:pt x="8855075" y="42179"/>
                  <a:pt x="8905875" y="39004"/>
                </a:cubicBezTo>
                <a:lnTo>
                  <a:pt x="8963025" y="19954"/>
                </a:lnTo>
                <a:cubicBezTo>
                  <a:pt x="8989462" y="11142"/>
                  <a:pt x="9009967" y="2994"/>
                  <a:pt x="9039225" y="904"/>
                </a:cubicBezTo>
                <a:cubicBezTo>
                  <a:pt x="9067727" y="-1132"/>
                  <a:pt x="9096375" y="904"/>
                  <a:pt x="9124950" y="904"/>
                </a:cubicBezTo>
              </a:path>
            </a:pathLst>
          </a:custGeom>
          <a:noFill/>
          <a:ln w="2540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391525" y="1581150"/>
            <a:ext cx="161925" cy="161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0887075" y="1657350"/>
            <a:ext cx="161925" cy="161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400925" y="4400550"/>
            <a:ext cx="161925" cy="161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115174" y="388558"/>
            <a:ext cx="2714625" cy="253758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5407350" y="2542270"/>
            <a:ext cx="4149074" cy="387848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0023915" y="809624"/>
            <a:ext cx="1888243" cy="185737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752475"/>
            <a:ext cx="647613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RESULTATS PREMLIMINAIRES :</a:t>
            </a:r>
          </a:p>
          <a:p>
            <a:pPr>
              <a:lnSpc>
                <a:spcPct val="150000"/>
              </a:lnSpc>
            </a:pPr>
            <a:endParaRPr lang="fr-FR" sz="24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Rayon d’action moyen d’environ 4 km (</a:t>
            </a:r>
            <a:r>
              <a:rPr lang="fr-FR" sz="24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Jaligot</a:t>
            </a:r>
            <a:r>
              <a:rPr lang="fr-FR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fr-FR" sz="24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Kemajou</a:t>
            </a:r>
            <a:r>
              <a:rPr lang="fr-FR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, &amp; Chenal, 2017) 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4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Les stratégies de rentabilité conditionnent leur déploiement sur le territoire (idem) 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4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Les </a:t>
            </a:r>
            <a:r>
              <a:rPr lang="fr-FR" sz="24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moto-taxis</a:t>
            </a:r>
            <a:r>
              <a:rPr lang="fr-FR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accompagnent les processus d’appropriation foncière 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4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Les </a:t>
            </a:r>
            <a:r>
              <a:rPr lang="fr-FR" sz="24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moto-taxis</a:t>
            </a:r>
            <a:r>
              <a:rPr lang="fr-FR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sont le moyen d’accès principal de certains espaces périurbains, et le restent plusieurs années même après occupation.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endParaRPr lang="fr-FR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113" y="76200"/>
            <a:ext cx="1253161" cy="600075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H="1">
            <a:off x="0" y="752475"/>
            <a:ext cx="1219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0" y="247111"/>
            <a:ext cx="6476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LA CONTRUCTION DES PERIPHERIES URBAINES EN AFRIQUE</a:t>
            </a:r>
            <a:endParaRPr lang="fr-FR" sz="20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9" name="Picture 11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3448050"/>
            <a:ext cx="3305174" cy="330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rme libre 9"/>
          <p:cNvSpPr/>
          <p:nvPr/>
        </p:nvSpPr>
        <p:spPr>
          <a:xfrm>
            <a:off x="2619375" y="1075421"/>
            <a:ext cx="9610725" cy="5782579"/>
          </a:xfrm>
          <a:custGeom>
            <a:avLst/>
            <a:gdLst>
              <a:gd name="connsiteX0" fmla="*/ 0 w 9124950"/>
              <a:gd name="connsiteY0" fmla="*/ 4772929 h 4772929"/>
              <a:gd name="connsiteX1" fmla="*/ 381000 w 9124950"/>
              <a:gd name="connsiteY1" fmla="*/ 4763404 h 4772929"/>
              <a:gd name="connsiteX2" fmla="*/ 419100 w 9124950"/>
              <a:gd name="connsiteY2" fmla="*/ 4734829 h 4772929"/>
              <a:gd name="connsiteX3" fmla="*/ 514350 w 9124950"/>
              <a:gd name="connsiteY3" fmla="*/ 4715779 h 4772929"/>
              <a:gd name="connsiteX4" fmla="*/ 552450 w 9124950"/>
              <a:gd name="connsiteY4" fmla="*/ 4706254 h 4772929"/>
              <a:gd name="connsiteX5" fmla="*/ 581025 w 9124950"/>
              <a:gd name="connsiteY5" fmla="*/ 4696729 h 4772929"/>
              <a:gd name="connsiteX6" fmla="*/ 638175 w 9124950"/>
              <a:gd name="connsiteY6" fmla="*/ 4649104 h 4772929"/>
              <a:gd name="connsiteX7" fmla="*/ 676275 w 9124950"/>
              <a:gd name="connsiteY7" fmla="*/ 4591954 h 4772929"/>
              <a:gd name="connsiteX8" fmla="*/ 752475 w 9124950"/>
              <a:gd name="connsiteY8" fmla="*/ 4525279 h 4772929"/>
              <a:gd name="connsiteX9" fmla="*/ 781050 w 9124950"/>
              <a:gd name="connsiteY9" fmla="*/ 4487179 h 4772929"/>
              <a:gd name="connsiteX10" fmla="*/ 809625 w 9124950"/>
              <a:gd name="connsiteY10" fmla="*/ 4468129 h 4772929"/>
              <a:gd name="connsiteX11" fmla="*/ 847725 w 9124950"/>
              <a:gd name="connsiteY11" fmla="*/ 4439554 h 4772929"/>
              <a:gd name="connsiteX12" fmla="*/ 876300 w 9124950"/>
              <a:gd name="connsiteY12" fmla="*/ 4401454 h 4772929"/>
              <a:gd name="connsiteX13" fmla="*/ 904875 w 9124950"/>
              <a:gd name="connsiteY13" fmla="*/ 4391929 h 4772929"/>
              <a:gd name="connsiteX14" fmla="*/ 933450 w 9124950"/>
              <a:gd name="connsiteY14" fmla="*/ 4372879 h 4772929"/>
              <a:gd name="connsiteX15" fmla="*/ 1057275 w 9124950"/>
              <a:gd name="connsiteY15" fmla="*/ 4382404 h 4772929"/>
              <a:gd name="connsiteX16" fmla="*/ 1085850 w 9124950"/>
              <a:gd name="connsiteY16" fmla="*/ 4401454 h 4772929"/>
              <a:gd name="connsiteX17" fmla="*/ 1171575 w 9124950"/>
              <a:gd name="connsiteY17" fmla="*/ 4430029 h 4772929"/>
              <a:gd name="connsiteX18" fmla="*/ 1219200 w 9124950"/>
              <a:gd name="connsiteY18" fmla="*/ 4439554 h 4772929"/>
              <a:gd name="connsiteX19" fmla="*/ 1419225 w 9124950"/>
              <a:gd name="connsiteY19" fmla="*/ 4458604 h 4772929"/>
              <a:gd name="connsiteX20" fmla="*/ 1990725 w 9124950"/>
              <a:gd name="connsiteY20" fmla="*/ 4477654 h 4772929"/>
              <a:gd name="connsiteX21" fmla="*/ 2152650 w 9124950"/>
              <a:gd name="connsiteY21" fmla="*/ 4506229 h 4772929"/>
              <a:gd name="connsiteX22" fmla="*/ 2238375 w 9124950"/>
              <a:gd name="connsiteY22" fmla="*/ 4563379 h 4772929"/>
              <a:gd name="connsiteX23" fmla="*/ 2286000 w 9124950"/>
              <a:gd name="connsiteY23" fmla="*/ 4601479 h 4772929"/>
              <a:gd name="connsiteX24" fmla="*/ 2314575 w 9124950"/>
              <a:gd name="connsiteY24" fmla="*/ 4630054 h 4772929"/>
              <a:gd name="connsiteX25" fmla="*/ 2343150 w 9124950"/>
              <a:gd name="connsiteY25" fmla="*/ 4639579 h 4772929"/>
              <a:gd name="connsiteX26" fmla="*/ 2352675 w 9124950"/>
              <a:gd name="connsiteY26" fmla="*/ 4668154 h 4772929"/>
              <a:gd name="connsiteX27" fmla="*/ 2409825 w 9124950"/>
              <a:gd name="connsiteY27" fmla="*/ 4715779 h 4772929"/>
              <a:gd name="connsiteX28" fmla="*/ 2533650 w 9124950"/>
              <a:gd name="connsiteY28" fmla="*/ 4734829 h 4772929"/>
              <a:gd name="connsiteX29" fmla="*/ 2562225 w 9124950"/>
              <a:gd name="connsiteY29" fmla="*/ 4696729 h 4772929"/>
              <a:gd name="connsiteX30" fmla="*/ 2590800 w 9124950"/>
              <a:gd name="connsiteY30" fmla="*/ 4668154 h 4772929"/>
              <a:gd name="connsiteX31" fmla="*/ 2609850 w 9124950"/>
              <a:gd name="connsiteY31" fmla="*/ 4639579 h 4772929"/>
              <a:gd name="connsiteX32" fmla="*/ 2667000 w 9124950"/>
              <a:gd name="connsiteY32" fmla="*/ 4553854 h 4772929"/>
              <a:gd name="connsiteX33" fmla="*/ 2705100 w 9124950"/>
              <a:gd name="connsiteY33" fmla="*/ 4496704 h 4772929"/>
              <a:gd name="connsiteX34" fmla="*/ 2743200 w 9124950"/>
              <a:gd name="connsiteY34" fmla="*/ 4401454 h 4772929"/>
              <a:gd name="connsiteX35" fmla="*/ 2752725 w 9124950"/>
              <a:gd name="connsiteY35" fmla="*/ 4372879 h 4772929"/>
              <a:gd name="connsiteX36" fmla="*/ 2771775 w 9124950"/>
              <a:gd name="connsiteY36" fmla="*/ 4344304 h 4772929"/>
              <a:gd name="connsiteX37" fmla="*/ 2781300 w 9124950"/>
              <a:gd name="connsiteY37" fmla="*/ 4315729 h 4772929"/>
              <a:gd name="connsiteX38" fmla="*/ 2876550 w 9124950"/>
              <a:gd name="connsiteY38" fmla="*/ 4230004 h 4772929"/>
              <a:gd name="connsiteX39" fmla="*/ 2905125 w 9124950"/>
              <a:gd name="connsiteY39" fmla="*/ 4220479 h 4772929"/>
              <a:gd name="connsiteX40" fmla="*/ 2933700 w 9124950"/>
              <a:gd name="connsiteY40" fmla="*/ 4201429 h 4772929"/>
              <a:gd name="connsiteX41" fmla="*/ 3048000 w 9124950"/>
              <a:gd name="connsiteY41" fmla="*/ 4172854 h 4772929"/>
              <a:gd name="connsiteX42" fmla="*/ 3086100 w 9124950"/>
              <a:gd name="connsiteY42" fmla="*/ 4163329 h 4772929"/>
              <a:gd name="connsiteX43" fmla="*/ 3114675 w 9124950"/>
              <a:gd name="connsiteY43" fmla="*/ 4153804 h 4772929"/>
              <a:gd name="connsiteX44" fmla="*/ 3143250 w 9124950"/>
              <a:gd name="connsiteY44" fmla="*/ 4134754 h 4772929"/>
              <a:gd name="connsiteX45" fmla="*/ 3295650 w 9124950"/>
              <a:gd name="connsiteY45" fmla="*/ 4125229 h 4772929"/>
              <a:gd name="connsiteX46" fmla="*/ 3314700 w 9124950"/>
              <a:gd name="connsiteY46" fmla="*/ 4096654 h 4772929"/>
              <a:gd name="connsiteX47" fmla="*/ 3314700 w 9124950"/>
              <a:gd name="connsiteY47" fmla="*/ 3982354 h 4772929"/>
              <a:gd name="connsiteX48" fmla="*/ 3286125 w 9124950"/>
              <a:gd name="connsiteY48" fmla="*/ 3972829 h 4772929"/>
              <a:gd name="connsiteX49" fmla="*/ 3248025 w 9124950"/>
              <a:gd name="connsiteY49" fmla="*/ 3963304 h 4772929"/>
              <a:gd name="connsiteX50" fmla="*/ 3162300 w 9124950"/>
              <a:gd name="connsiteY50" fmla="*/ 3915679 h 4772929"/>
              <a:gd name="connsiteX51" fmla="*/ 3009900 w 9124950"/>
              <a:gd name="connsiteY51" fmla="*/ 3906154 h 4772929"/>
              <a:gd name="connsiteX52" fmla="*/ 2943225 w 9124950"/>
              <a:gd name="connsiteY52" fmla="*/ 3887104 h 4772929"/>
              <a:gd name="connsiteX53" fmla="*/ 2914650 w 9124950"/>
              <a:gd name="connsiteY53" fmla="*/ 3858529 h 4772929"/>
              <a:gd name="connsiteX54" fmla="*/ 2924175 w 9124950"/>
              <a:gd name="connsiteY54" fmla="*/ 3706129 h 4772929"/>
              <a:gd name="connsiteX55" fmla="*/ 2952750 w 9124950"/>
              <a:gd name="connsiteY55" fmla="*/ 3696604 h 4772929"/>
              <a:gd name="connsiteX56" fmla="*/ 2981325 w 9124950"/>
              <a:gd name="connsiteY56" fmla="*/ 3648979 h 4772929"/>
              <a:gd name="connsiteX57" fmla="*/ 3009900 w 9124950"/>
              <a:gd name="connsiteY57" fmla="*/ 3610879 h 4772929"/>
              <a:gd name="connsiteX58" fmla="*/ 3028950 w 9124950"/>
              <a:gd name="connsiteY58" fmla="*/ 3582304 h 4772929"/>
              <a:gd name="connsiteX59" fmla="*/ 3057525 w 9124950"/>
              <a:gd name="connsiteY59" fmla="*/ 3563254 h 4772929"/>
              <a:gd name="connsiteX60" fmla="*/ 3086100 w 9124950"/>
              <a:gd name="connsiteY60" fmla="*/ 3534679 h 4772929"/>
              <a:gd name="connsiteX61" fmla="*/ 3143250 w 9124950"/>
              <a:gd name="connsiteY61" fmla="*/ 3506104 h 4772929"/>
              <a:gd name="connsiteX62" fmla="*/ 3200400 w 9124950"/>
              <a:gd name="connsiteY62" fmla="*/ 3458479 h 4772929"/>
              <a:gd name="connsiteX63" fmla="*/ 3209925 w 9124950"/>
              <a:gd name="connsiteY63" fmla="*/ 3429904 h 4772929"/>
              <a:gd name="connsiteX64" fmla="*/ 3219450 w 9124950"/>
              <a:gd name="connsiteY64" fmla="*/ 3391804 h 4772929"/>
              <a:gd name="connsiteX65" fmla="*/ 3238500 w 9124950"/>
              <a:gd name="connsiteY65" fmla="*/ 3363229 h 4772929"/>
              <a:gd name="connsiteX66" fmla="*/ 3267075 w 9124950"/>
              <a:gd name="connsiteY66" fmla="*/ 3267979 h 4772929"/>
              <a:gd name="connsiteX67" fmla="*/ 3276600 w 9124950"/>
              <a:gd name="connsiteY67" fmla="*/ 3229879 h 4772929"/>
              <a:gd name="connsiteX68" fmla="*/ 3286125 w 9124950"/>
              <a:gd name="connsiteY68" fmla="*/ 3201304 h 4772929"/>
              <a:gd name="connsiteX69" fmla="*/ 3295650 w 9124950"/>
              <a:gd name="connsiteY69" fmla="*/ 3144154 h 4772929"/>
              <a:gd name="connsiteX70" fmla="*/ 3314700 w 9124950"/>
              <a:gd name="connsiteY70" fmla="*/ 3106054 h 4772929"/>
              <a:gd name="connsiteX71" fmla="*/ 3333750 w 9124950"/>
              <a:gd name="connsiteY71" fmla="*/ 3039379 h 4772929"/>
              <a:gd name="connsiteX72" fmla="*/ 3352800 w 9124950"/>
              <a:gd name="connsiteY72" fmla="*/ 3010804 h 4772929"/>
              <a:gd name="connsiteX73" fmla="*/ 3371850 w 9124950"/>
              <a:gd name="connsiteY73" fmla="*/ 2953654 h 4772929"/>
              <a:gd name="connsiteX74" fmla="*/ 3429000 w 9124950"/>
              <a:gd name="connsiteY74" fmla="*/ 2867929 h 4772929"/>
              <a:gd name="connsiteX75" fmla="*/ 3467100 w 9124950"/>
              <a:gd name="connsiteY75" fmla="*/ 2848879 h 4772929"/>
              <a:gd name="connsiteX76" fmla="*/ 3514725 w 9124950"/>
              <a:gd name="connsiteY76" fmla="*/ 2829829 h 4772929"/>
              <a:gd name="connsiteX77" fmla="*/ 3543300 w 9124950"/>
              <a:gd name="connsiteY77" fmla="*/ 2820304 h 4772929"/>
              <a:gd name="connsiteX78" fmla="*/ 3581400 w 9124950"/>
              <a:gd name="connsiteY78" fmla="*/ 2801254 h 4772929"/>
              <a:gd name="connsiteX79" fmla="*/ 3657600 w 9124950"/>
              <a:gd name="connsiteY79" fmla="*/ 2763154 h 4772929"/>
              <a:gd name="connsiteX80" fmla="*/ 3695700 w 9124950"/>
              <a:gd name="connsiteY80" fmla="*/ 2734579 h 4772929"/>
              <a:gd name="connsiteX81" fmla="*/ 3752850 w 9124950"/>
              <a:gd name="connsiteY81" fmla="*/ 2725054 h 4772929"/>
              <a:gd name="connsiteX82" fmla="*/ 3781425 w 9124950"/>
              <a:gd name="connsiteY82" fmla="*/ 2706004 h 4772929"/>
              <a:gd name="connsiteX83" fmla="*/ 3810000 w 9124950"/>
              <a:gd name="connsiteY83" fmla="*/ 2696479 h 4772929"/>
              <a:gd name="connsiteX84" fmla="*/ 3886200 w 9124950"/>
              <a:gd name="connsiteY84" fmla="*/ 2667904 h 4772929"/>
              <a:gd name="connsiteX85" fmla="*/ 4200525 w 9124950"/>
              <a:gd name="connsiteY85" fmla="*/ 2677429 h 4772929"/>
              <a:gd name="connsiteX86" fmla="*/ 4229100 w 9124950"/>
              <a:gd name="connsiteY86" fmla="*/ 2696479 h 4772929"/>
              <a:gd name="connsiteX87" fmla="*/ 4276725 w 9124950"/>
              <a:gd name="connsiteY87" fmla="*/ 2763154 h 4772929"/>
              <a:gd name="connsiteX88" fmla="*/ 4286250 w 9124950"/>
              <a:gd name="connsiteY88" fmla="*/ 2791729 h 4772929"/>
              <a:gd name="connsiteX89" fmla="*/ 4314825 w 9124950"/>
              <a:gd name="connsiteY89" fmla="*/ 2810779 h 4772929"/>
              <a:gd name="connsiteX90" fmla="*/ 4371975 w 9124950"/>
              <a:gd name="connsiteY90" fmla="*/ 2829829 h 4772929"/>
              <a:gd name="connsiteX91" fmla="*/ 4448175 w 9124950"/>
              <a:gd name="connsiteY91" fmla="*/ 2858404 h 4772929"/>
              <a:gd name="connsiteX92" fmla="*/ 4619625 w 9124950"/>
              <a:gd name="connsiteY92" fmla="*/ 2848879 h 4772929"/>
              <a:gd name="connsiteX93" fmla="*/ 4648200 w 9124950"/>
              <a:gd name="connsiteY93" fmla="*/ 2829829 h 4772929"/>
              <a:gd name="connsiteX94" fmla="*/ 4686300 w 9124950"/>
              <a:gd name="connsiteY94" fmla="*/ 2810779 h 4772929"/>
              <a:gd name="connsiteX95" fmla="*/ 4733925 w 9124950"/>
              <a:gd name="connsiteY95" fmla="*/ 2753629 h 4772929"/>
              <a:gd name="connsiteX96" fmla="*/ 4752975 w 9124950"/>
              <a:gd name="connsiteY96" fmla="*/ 2725054 h 4772929"/>
              <a:gd name="connsiteX97" fmla="*/ 4791075 w 9124950"/>
              <a:gd name="connsiteY97" fmla="*/ 2706004 h 4772929"/>
              <a:gd name="connsiteX98" fmla="*/ 4886325 w 9124950"/>
              <a:gd name="connsiteY98" fmla="*/ 2591704 h 4772929"/>
              <a:gd name="connsiteX99" fmla="*/ 4924425 w 9124950"/>
              <a:gd name="connsiteY99" fmla="*/ 2515504 h 4772929"/>
              <a:gd name="connsiteX100" fmla="*/ 4943475 w 9124950"/>
              <a:gd name="connsiteY100" fmla="*/ 2486929 h 4772929"/>
              <a:gd name="connsiteX101" fmla="*/ 4962525 w 9124950"/>
              <a:gd name="connsiteY101" fmla="*/ 2429779 h 4772929"/>
              <a:gd name="connsiteX102" fmla="*/ 4943475 w 9124950"/>
              <a:gd name="connsiteY102" fmla="*/ 2334529 h 4772929"/>
              <a:gd name="connsiteX103" fmla="*/ 4933950 w 9124950"/>
              <a:gd name="connsiteY103" fmla="*/ 2286904 h 4772929"/>
              <a:gd name="connsiteX104" fmla="*/ 4905375 w 9124950"/>
              <a:gd name="connsiteY104" fmla="*/ 2277379 h 4772929"/>
              <a:gd name="connsiteX105" fmla="*/ 4848225 w 9124950"/>
              <a:gd name="connsiteY105" fmla="*/ 2248804 h 4772929"/>
              <a:gd name="connsiteX106" fmla="*/ 4819650 w 9124950"/>
              <a:gd name="connsiteY106" fmla="*/ 2220229 h 4772929"/>
              <a:gd name="connsiteX107" fmla="*/ 4781550 w 9124950"/>
              <a:gd name="connsiteY107" fmla="*/ 2210704 h 4772929"/>
              <a:gd name="connsiteX108" fmla="*/ 4676775 w 9124950"/>
              <a:gd name="connsiteY108" fmla="*/ 2201179 h 4772929"/>
              <a:gd name="connsiteX109" fmla="*/ 4286250 w 9124950"/>
              <a:gd name="connsiteY109" fmla="*/ 2182129 h 4772929"/>
              <a:gd name="connsiteX110" fmla="*/ 4114800 w 9124950"/>
              <a:gd name="connsiteY110" fmla="*/ 2144029 h 4772929"/>
              <a:gd name="connsiteX111" fmla="*/ 4067175 w 9124950"/>
              <a:gd name="connsiteY111" fmla="*/ 2134504 h 4772929"/>
              <a:gd name="connsiteX112" fmla="*/ 3990975 w 9124950"/>
              <a:gd name="connsiteY112" fmla="*/ 2124979 h 4772929"/>
              <a:gd name="connsiteX113" fmla="*/ 3924300 w 9124950"/>
              <a:gd name="connsiteY113" fmla="*/ 2115454 h 4772929"/>
              <a:gd name="connsiteX114" fmla="*/ 3895725 w 9124950"/>
              <a:gd name="connsiteY114" fmla="*/ 2086879 h 4772929"/>
              <a:gd name="connsiteX115" fmla="*/ 3905250 w 9124950"/>
              <a:gd name="connsiteY115" fmla="*/ 1877329 h 4772929"/>
              <a:gd name="connsiteX116" fmla="*/ 3914775 w 9124950"/>
              <a:gd name="connsiteY116" fmla="*/ 1829704 h 4772929"/>
              <a:gd name="connsiteX117" fmla="*/ 3933825 w 9124950"/>
              <a:gd name="connsiteY117" fmla="*/ 1791604 h 4772929"/>
              <a:gd name="connsiteX118" fmla="*/ 3924300 w 9124950"/>
              <a:gd name="connsiteY118" fmla="*/ 1696354 h 4772929"/>
              <a:gd name="connsiteX119" fmla="*/ 3895725 w 9124950"/>
              <a:gd name="connsiteY119" fmla="*/ 1677304 h 4772929"/>
              <a:gd name="connsiteX120" fmla="*/ 3857625 w 9124950"/>
              <a:gd name="connsiteY120" fmla="*/ 1648729 h 4772929"/>
              <a:gd name="connsiteX121" fmla="*/ 3857625 w 9124950"/>
              <a:gd name="connsiteY121" fmla="*/ 1543954 h 4772929"/>
              <a:gd name="connsiteX122" fmla="*/ 3876675 w 9124950"/>
              <a:gd name="connsiteY122" fmla="*/ 1486804 h 4772929"/>
              <a:gd name="connsiteX123" fmla="*/ 3867150 w 9124950"/>
              <a:gd name="connsiteY123" fmla="*/ 1210579 h 4772929"/>
              <a:gd name="connsiteX124" fmla="*/ 3857625 w 9124950"/>
              <a:gd name="connsiteY124" fmla="*/ 1182004 h 4772929"/>
              <a:gd name="connsiteX125" fmla="*/ 3867150 w 9124950"/>
              <a:gd name="connsiteY125" fmla="*/ 1143904 h 4772929"/>
              <a:gd name="connsiteX126" fmla="*/ 3962400 w 9124950"/>
              <a:gd name="connsiteY126" fmla="*/ 1096279 h 4772929"/>
              <a:gd name="connsiteX127" fmla="*/ 4038600 w 9124950"/>
              <a:gd name="connsiteY127" fmla="*/ 1077229 h 4772929"/>
              <a:gd name="connsiteX128" fmla="*/ 4095750 w 9124950"/>
              <a:gd name="connsiteY128" fmla="*/ 1067704 h 4772929"/>
              <a:gd name="connsiteX129" fmla="*/ 4181475 w 9124950"/>
              <a:gd name="connsiteY129" fmla="*/ 1058179 h 4772929"/>
              <a:gd name="connsiteX130" fmla="*/ 4305300 w 9124950"/>
              <a:gd name="connsiteY130" fmla="*/ 1039129 h 4772929"/>
              <a:gd name="connsiteX131" fmla="*/ 4381500 w 9124950"/>
              <a:gd name="connsiteY131" fmla="*/ 1010554 h 4772929"/>
              <a:gd name="connsiteX132" fmla="*/ 4467225 w 9124950"/>
              <a:gd name="connsiteY132" fmla="*/ 1001029 h 4772929"/>
              <a:gd name="connsiteX133" fmla="*/ 4895850 w 9124950"/>
              <a:gd name="connsiteY133" fmla="*/ 820054 h 4772929"/>
              <a:gd name="connsiteX134" fmla="*/ 5191125 w 9124950"/>
              <a:gd name="connsiteY134" fmla="*/ 715279 h 4772929"/>
              <a:gd name="connsiteX135" fmla="*/ 5295900 w 9124950"/>
              <a:gd name="connsiteY135" fmla="*/ 658129 h 4772929"/>
              <a:gd name="connsiteX136" fmla="*/ 5457825 w 9124950"/>
              <a:gd name="connsiteY136" fmla="*/ 581929 h 4772929"/>
              <a:gd name="connsiteX137" fmla="*/ 5505450 w 9124950"/>
              <a:gd name="connsiteY137" fmla="*/ 543829 h 4772929"/>
              <a:gd name="connsiteX138" fmla="*/ 5534025 w 9124950"/>
              <a:gd name="connsiteY138" fmla="*/ 524779 h 4772929"/>
              <a:gd name="connsiteX139" fmla="*/ 5543550 w 9124950"/>
              <a:gd name="connsiteY139" fmla="*/ 486679 h 4772929"/>
              <a:gd name="connsiteX140" fmla="*/ 5562600 w 9124950"/>
              <a:gd name="connsiteY140" fmla="*/ 448579 h 4772929"/>
              <a:gd name="connsiteX141" fmla="*/ 5600700 w 9124950"/>
              <a:gd name="connsiteY141" fmla="*/ 420004 h 4772929"/>
              <a:gd name="connsiteX142" fmla="*/ 5648325 w 9124950"/>
              <a:gd name="connsiteY142" fmla="*/ 372379 h 4772929"/>
              <a:gd name="connsiteX143" fmla="*/ 5676900 w 9124950"/>
              <a:gd name="connsiteY143" fmla="*/ 362854 h 4772929"/>
              <a:gd name="connsiteX144" fmla="*/ 5753100 w 9124950"/>
              <a:gd name="connsiteY144" fmla="*/ 267604 h 4772929"/>
              <a:gd name="connsiteX145" fmla="*/ 5772150 w 9124950"/>
              <a:gd name="connsiteY145" fmla="*/ 239029 h 4772929"/>
              <a:gd name="connsiteX146" fmla="*/ 5848350 w 9124950"/>
              <a:gd name="connsiteY146" fmla="*/ 181879 h 4772929"/>
              <a:gd name="connsiteX147" fmla="*/ 5876925 w 9124950"/>
              <a:gd name="connsiteY147" fmla="*/ 153304 h 4772929"/>
              <a:gd name="connsiteX148" fmla="*/ 6038850 w 9124950"/>
              <a:gd name="connsiteY148" fmla="*/ 162829 h 4772929"/>
              <a:gd name="connsiteX149" fmla="*/ 6076950 w 9124950"/>
              <a:gd name="connsiteY149" fmla="*/ 172354 h 4772929"/>
              <a:gd name="connsiteX150" fmla="*/ 6105525 w 9124950"/>
              <a:gd name="connsiteY150" fmla="*/ 200929 h 4772929"/>
              <a:gd name="connsiteX151" fmla="*/ 6162675 w 9124950"/>
              <a:gd name="connsiteY151" fmla="*/ 229504 h 4772929"/>
              <a:gd name="connsiteX152" fmla="*/ 6229350 w 9124950"/>
              <a:gd name="connsiteY152" fmla="*/ 258079 h 4772929"/>
              <a:gd name="connsiteX153" fmla="*/ 6343650 w 9124950"/>
              <a:gd name="connsiteY153" fmla="*/ 248554 h 4772929"/>
              <a:gd name="connsiteX154" fmla="*/ 6400800 w 9124950"/>
              <a:gd name="connsiteY154" fmla="*/ 229504 h 4772929"/>
              <a:gd name="connsiteX155" fmla="*/ 6457950 w 9124950"/>
              <a:gd name="connsiteY155" fmla="*/ 219979 h 4772929"/>
              <a:gd name="connsiteX156" fmla="*/ 6581775 w 9124950"/>
              <a:gd name="connsiteY156" fmla="*/ 200929 h 4772929"/>
              <a:gd name="connsiteX157" fmla="*/ 6638925 w 9124950"/>
              <a:gd name="connsiteY157" fmla="*/ 191404 h 4772929"/>
              <a:gd name="connsiteX158" fmla="*/ 6705600 w 9124950"/>
              <a:gd name="connsiteY158" fmla="*/ 172354 h 4772929"/>
              <a:gd name="connsiteX159" fmla="*/ 6962775 w 9124950"/>
              <a:gd name="connsiteY159" fmla="*/ 181879 h 4772929"/>
              <a:gd name="connsiteX160" fmla="*/ 7086600 w 9124950"/>
              <a:gd name="connsiteY160" fmla="*/ 239029 h 4772929"/>
              <a:gd name="connsiteX161" fmla="*/ 7153275 w 9124950"/>
              <a:gd name="connsiteY161" fmla="*/ 258079 h 4772929"/>
              <a:gd name="connsiteX162" fmla="*/ 7181850 w 9124950"/>
              <a:gd name="connsiteY162" fmla="*/ 267604 h 4772929"/>
              <a:gd name="connsiteX163" fmla="*/ 7210425 w 9124950"/>
              <a:gd name="connsiteY163" fmla="*/ 286654 h 4772929"/>
              <a:gd name="connsiteX164" fmla="*/ 7239000 w 9124950"/>
              <a:gd name="connsiteY164" fmla="*/ 343804 h 4772929"/>
              <a:gd name="connsiteX165" fmla="*/ 7258050 w 9124950"/>
              <a:gd name="connsiteY165" fmla="*/ 381904 h 4772929"/>
              <a:gd name="connsiteX166" fmla="*/ 7296150 w 9124950"/>
              <a:gd name="connsiteY166" fmla="*/ 467629 h 4772929"/>
              <a:gd name="connsiteX167" fmla="*/ 7324725 w 9124950"/>
              <a:gd name="connsiteY167" fmla="*/ 524779 h 4772929"/>
              <a:gd name="connsiteX168" fmla="*/ 7553325 w 9124950"/>
              <a:gd name="connsiteY168" fmla="*/ 553354 h 4772929"/>
              <a:gd name="connsiteX169" fmla="*/ 7858125 w 9124950"/>
              <a:gd name="connsiteY169" fmla="*/ 543829 h 4772929"/>
              <a:gd name="connsiteX170" fmla="*/ 7962900 w 9124950"/>
              <a:gd name="connsiteY170" fmla="*/ 534304 h 4772929"/>
              <a:gd name="connsiteX171" fmla="*/ 8067675 w 9124950"/>
              <a:gd name="connsiteY171" fmla="*/ 477154 h 4772929"/>
              <a:gd name="connsiteX172" fmla="*/ 8105775 w 9124950"/>
              <a:gd name="connsiteY172" fmla="*/ 467629 h 4772929"/>
              <a:gd name="connsiteX173" fmla="*/ 8401050 w 9124950"/>
              <a:gd name="connsiteY173" fmla="*/ 267604 h 4772929"/>
              <a:gd name="connsiteX174" fmla="*/ 8458200 w 9124950"/>
              <a:gd name="connsiteY174" fmla="*/ 229504 h 4772929"/>
              <a:gd name="connsiteX175" fmla="*/ 8562975 w 9124950"/>
              <a:gd name="connsiteY175" fmla="*/ 143779 h 4772929"/>
              <a:gd name="connsiteX176" fmla="*/ 8591550 w 9124950"/>
              <a:gd name="connsiteY176" fmla="*/ 115204 h 4772929"/>
              <a:gd name="connsiteX177" fmla="*/ 8620125 w 9124950"/>
              <a:gd name="connsiteY177" fmla="*/ 77104 h 4772929"/>
              <a:gd name="connsiteX178" fmla="*/ 8753475 w 9124950"/>
              <a:gd name="connsiteY178" fmla="*/ 48529 h 4772929"/>
              <a:gd name="connsiteX179" fmla="*/ 8905875 w 9124950"/>
              <a:gd name="connsiteY179" fmla="*/ 39004 h 4772929"/>
              <a:gd name="connsiteX180" fmla="*/ 8963025 w 9124950"/>
              <a:gd name="connsiteY180" fmla="*/ 19954 h 4772929"/>
              <a:gd name="connsiteX181" fmla="*/ 9039225 w 9124950"/>
              <a:gd name="connsiteY181" fmla="*/ 904 h 4772929"/>
              <a:gd name="connsiteX182" fmla="*/ 9124950 w 9124950"/>
              <a:gd name="connsiteY182" fmla="*/ 904 h 477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9124950" h="4772929">
                <a:moveTo>
                  <a:pt x="0" y="4772929"/>
                </a:moveTo>
                <a:cubicBezTo>
                  <a:pt x="127000" y="4769754"/>
                  <a:pt x="254482" y="4774906"/>
                  <a:pt x="381000" y="4763404"/>
                </a:cubicBezTo>
                <a:cubicBezTo>
                  <a:pt x="396810" y="4761967"/>
                  <a:pt x="404150" y="4740168"/>
                  <a:pt x="419100" y="4734829"/>
                </a:cubicBezTo>
                <a:cubicBezTo>
                  <a:pt x="449592" y="4723939"/>
                  <a:pt x="482938" y="4723632"/>
                  <a:pt x="514350" y="4715779"/>
                </a:cubicBezTo>
                <a:cubicBezTo>
                  <a:pt x="527050" y="4712604"/>
                  <a:pt x="539863" y="4709850"/>
                  <a:pt x="552450" y="4706254"/>
                </a:cubicBezTo>
                <a:cubicBezTo>
                  <a:pt x="562104" y="4703496"/>
                  <a:pt x="572045" y="4701219"/>
                  <a:pt x="581025" y="4696729"/>
                </a:cubicBezTo>
                <a:cubicBezTo>
                  <a:pt x="601037" y="4686723"/>
                  <a:pt x="624770" y="4666339"/>
                  <a:pt x="638175" y="4649104"/>
                </a:cubicBezTo>
                <a:cubicBezTo>
                  <a:pt x="652231" y="4631032"/>
                  <a:pt x="657959" y="4605691"/>
                  <a:pt x="676275" y="4591954"/>
                </a:cubicBezTo>
                <a:cubicBezTo>
                  <a:pt x="712890" y="4564493"/>
                  <a:pt x="721086" y="4561152"/>
                  <a:pt x="752475" y="4525279"/>
                </a:cubicBezTo>
                <a:cubicBezTo>
                  <a:pt x="762929" y="4513332"/>
                  <a:pt x="769825" y="4498404"/>
                  <a:pt x="781050" y="4487179"/>
                </a:cubicBezTo>
                <a:cubicBezTo>
                  <a:pt x="789145" y="4479084"/>
                  <a:pt x="800310" y="4474783"/>
                  <a:pt x="809625" y="4468129"/>
                </a:cubicBezTo>
                <a:cubicBezTo>
                  <a:pt x="822543" y="4458902"/>
                  <a:pt x="836500" y="4450779"/>
                  <a:pt x="847725" y="4439554"/>
                </a:cubicBezTo>
                <a:cubicBezTo>
                  <a:pt x="858950" y="4428329"/>
                  <a:pt x="864104" y="4411617"/>
                  <a:pt x="876300" y="4401454"/>
                </a:cubicBezTo>
                <a:cubicBezTo>
                  <a:pt x="884013" y="4395026"/>
                  <a:pt x="895895" y="4396419"/>
                  <a:pt x="904875" y="4391929"/>
                </a:cubicBezTo>
                <a:cubicBezTo>
                  <a:pt x="915114" y="4386809"/>
                  <a:pt x="923925" y="4379229"/>
                  <a:pt x="933450" y="4372879"/>
                </a:cubicBezTo>
                <a:cubicBezTo>
                  <a:pt x="974725" y="4376054"/>
                  <a:pt x="1016587" y="4374775"/>
                  <a:pt x="1057275" y="4382404"/>
                </a:cubicBezTo>
                <a:cubicBezTo>
                  <a:pt x="1068527" y="4384514"/>
                  <a:pt x="1075611" y="4396334"/>
                  <a:pt x="1085850" y="4401454"/>
                </a:cubicBezTo>
                <a:cubicBezTo>
                  <a:pt x="1116966" y="4417012"/>
                  <a:pt x="1138833" y="4422753"/>
                  <a:pt x="1171575" y="4430029"/>
                </a:cubicBezTo>
                <a:cubicBezTo>
                  <a:pt x="1187379" y="4433541"/>
                  <a:pt x="1203117" y="4437698"/>
                  <a:pt x="1219200" y="4439554"/>
                </a:cubicBezTo>
                <a:cubicBezTo>
                  <a:pt x="1285735" y="4447231"/>
                  <a:pt x="1419225" y="4458604"/>
                  <a:pt x="1419225" y="4458604"/>
                </a:cubicBezTo>
                <a:cubicBezTo>
                  <a:pt x="1637456" y="4513162"/>
                  <a:pt x="1340828" y="4442043"/>
                  <a:pt x="1990725" y="4477654"/>
                </a:cubicBezTo>
                <a:cubicBezTo>
                  <a:pt x="2045452" y="4480653"/>
                  <a:pt x="2098675" y="4496704"/>
                  <a:pt x="2152650" y="4506229"/>
                </a:cubicBezTo>
                <a:cubicBezTo>
                  <a:pt x="2312095" y="4633785"/>
                  <a:pt x="2111737" y="4478954"/>
                  <a:pt x="2238375" y="4563379"/>
                </a:cubicBezTo>
                <a:cubicBezTo>
                  <a:pt x="2255291" y="4574656"/>
                  <a:pt x="2270700" y="4588092"/>
                  <a:pt x="2286000" y="4601479"/>
                </a:cubicBezTo>
                <a:cubicBezTo>
                  <a:pt x="2296137" y="4610349"/>
                  <a:pt x="2303367" y="4622582"/>
                  <a:pt x="2314575" y="4630054"/>
                </a:cubicBezTo>
                <a:cubicBezTo>
                  <a:pt x="2322929" y="4635623"/>
                  <a:pt x="2333625" y="4636404"/>
                  <a:pt x="2343150" y="4639579"/>
                </a:cubicBezTo>
                <a:cubicBezTo>
                  <a:pt x="2346325" y="4649104"/>
                  <a:pt x="2347106" y="4659800"/>
                  <a:pt x="2352675" y="4668154"/>
                </a:cubicBezTo>
                <a:cubicBezTo>
                  <a:pt x="2367343" y="4690156"/>
                  <a:pt x="2388740" y="4701722"/>
                  <a:pt x="2409825" y="4715779"/>
                </a:cubicBezTo>
                <a:cubicBezTo>
                  <a:pt x="2442891" y="4765378"/>
                  <a:pt x="2434129" y="4770372"/>
                  <a:pt x="2533650" y="4734829"/>
                </a:cubicBezTo>
                <a:cubicBezTo>
                  <a:pt x="2548600" y="4729490"/>
                  <a:pt x="2551894" y="4708782"/>
                  <a:pt x="2562225" y="4696729"/>
                </a:cubicBezTo>
                <a:cubicBezTo>
                  <a:pt x="2570991" y="4686502"/>
                  <a:pt x="2582176" y="4678502"/>
                  <a:pt x="2590800" y="4668154"/>
                </a:cubicBezTo>
                <a:cubicBezTo>
                  <a:pt x="2598129" y="4659360"/>
                  <a:pt x="2603196" y="4648894"/>
                  <a:pt x="2609850" y="4639579"/>
                </a:cubicBezTo>
                <a:cubicBezTo>
                  <a:pt x="2682469" y="4537913"/>
                  <a:pt x="2591848" y="4671950"/>
                  <a:pt x="2667000" y="4553854"/>
                </a:cubicBezTo>
                <a:cubicBezTo>
                  <a:pt x="2679292" y="4534538"/>
                  <a:pt x="2697860" y="4518424"/>
                  <a:pt x="2705100" y="4496704"/>
                </a:cubicBezTo>
                <a:cubicBezTo>
                  <a:pt x="2748461" y="4366622"/>
                  <a:pt x="2701155" y="4499560"/>
                  <a:pt x="2743200" y="4401454"/>
                </a:cubicBezTo>
                <a:cubicBezTo>
                  <a:pt x="2747155" y="4392226"/>
                  <a:pt x="2748235" y="4381859"/>
                  <a:pt x="2752725" y="4372879"/>
                </a:cubicBezTo>
                <a:cubicBezTo>
                  <a:pt x="2757845" y="4362640"/>
                  <a:pt x="2766655" y="4354543"/>
                  <a:pt x="2771775" y="4344304"/>
                </a:cubicBezTo>
                <a:cubicBezTo>
                  <a:pt x="2776265" y="4335324"/>
                  <a:pt x="2775028" y="4323569"/>
                  <a:pt x="2781300" y="4315729"/>
                </a:cubicBezTo>
                <a:cubicBezTo>
                  <a:pt x="2797755" y="4295160"/>
                  <a:pt x="2843062" y="4246748"/>
                  <a:pt x="2876550" y="4230004"/>
                </a:cubicBezTo>
                <a:cubicBezTo>
                  <a:pt x="2885530" y="4225514"/>
                  <a:pt x="2896145" y="4224969"/>
                  <a:pt x="2905125" y="4220479"/>
                </a:cubicBezTo>
                <a:cubicBezTo>
                  <a:pt x="2915364" y="4215359"/>
                  <a:pt x="2922942" y="4205341"/>
                  <a:pt x="2933700" y="4201429"/>
                </a:cubicBezTo>
                <a:lnTo>
                  <a:pt x="3048000" y="4172854"/>
                </a:lnTo>
                <a:cubicBezTo>
                  <a:pt x="3060700" y="4169679"/>
                  <a:pt x="3073681" y="4167469"/>
                  <a:pt x="3086100" y="4163329"/>
                </a:cubicBezTo>
                <a:cubicBezTo>
                  <a:pt x="3095625" y="4160154"/>
                  <a:pt x="3105695" y="4158294"/>
                  <a:pt x="3114675" y="4153804"/>
                </a:cubicBezTo>
                <a:cubicBezTo>
                  <a:pt x="3124914" y="4148684"/>
                  <a:pt x="3131942" y="4136539"/>
                  <a:pt x="3143250" y="4134754"/>
                </a:cubicBezTo>
                <a:cubicBezTo>
                  <a:pt x="3193526" y="4126816"/>
                  <a:pt x="3244850" y="4128404"/>
                  <a:pt x="3295650" y="4125229"/>
                </a:cubicBezTo>
                <a:cubicBezTo>
                  <a:pt x="3302000" y="4115704"/>
                  <a:pt x="3309580" y="4106893"/>
                  <a:pt x="3314700" y="4096654"/>
                </a:cubicBezTo>
                <a:cubicBezTo>
                  <a:pt x="3332090" y="4061874"/>
                  <a:pt x="3328847" y="4017721"/>
                  <a:pt x="3314700" y="3982354"/>
                </a:cubicBezTo>
                <a:cubicBezTo>
                  <a:pt x="3310971" y="3973032"/>
                  <a:pt x="3295779" y="3975587"/>
                  <a:pt x="3286125" y="3972829"/>
                </a:cubicBezTo>
                <a:cubicBezTo>
                  <a:pt x="3273538" y="3969233"/>
                  <a:pt x="3260725" y="3966479"/>
                  <a:pt x="3248025" y="3963304"/>
                </a:cubicBezTo>
                <a:cubicBezTo>
                  <a:pt x="3229114" y="3950697"/>
                  <a:pt x="3192163" y="3918822"/>
                  <a:pt x="3162300" y="3915679"/>
                </a:cubicBezTo>
                <a:cubicBezTo>
                  <a:pt x="3111681" y="3910351"/>
                  <a:pt x="3060700" y="3909329"/>
                  <a:pt x="3009900" y="3906154"/>
                </a:cubicBezTo>
                <a:cubicBezTo>
                  <a:pt x="3004819" y="3904884"/>
                  <a:pt x="2951424" y="3892570"/>
                  <a:pt x="2943225" y="3887104"/>
                </a:cubicBezTo>
                <a:cubicBezTo>
                  <a:pt x="2932017" y="3879632"/>
                  <a:pt x="2924175" y="3868054"/>
                  <a:pt x="2914650" y="3858529"/>
                </a:cubicBezTo>
                <a:cubicBezTo>
                  <a:pt x="2917825" y="3807729"/>
                  <a:pt x="2912517" y="3755675"/>
                  <a:pt x="2924175" y="3706129"/>
                </a:cubicBezTo>
                <a:cubicBezTo>
                  <a:pt x="2926475" y="3696356"/>
                  <a:pt x="2945650" y="3703704"/>
                  <a:pt x="2952750" y="3696604"/>
                </a:cubicBezTo>
                <a:cubicBezTo>
                  <a:pt x="2965841" y="3683513"/>
                  <a:pt x="2971056" y="3664383"/>
                  <a:pt x="2981325" y="3648979"/>
                </a:cubicBezTo>
                <a:cubicBezTo>
                  <a:pt x="2990131" y="3635770"/>
                  <a:pt x="3000673" y="3623797"/>
                  <a:pt x="3009900" y="3610879"/>
                </a:cubicBezTo>
                <a:cubicBezTo>
                  <a:pt x="3016554" y="3601564"/>
                  <a:pt x="3020855" y="3590399"/>
                  <a:pt x="3028950" y="3582304"/>
                </a:cubicBezTo>
                <a:cubicBezTo>
                  <a:pt x="3037045" y="3574209"/>
                  <a:pt x="3048731" y="3570583"/>
                  <a:pt x="3057525" y="3563254"/>
                </a:cubicBezTo>
                <a:cubicBezTo>
                  <a:pt x="3067873" y="3554630"/>
                  <a:pt x="3074892" y="3542151"/>
                  <a:pt x="3086100" y="3534679"/>
                </a:cubicBezTo>
                <a:cubicBezTo>
                  <a:pt x="3172017" y="3477401"/>
                  <a:pt x="3053324" y="3581042"/>
                  <a:pt x="3143250" y="3506104"/>
                </a:cubicBezTo>
                <a:cubicBezTo>
                  <a:pt x="3216589" y="3444988"/>
                  <a:pt x="3129454" y="3505777"/>
                  <a:pt x="3200400" y="3458479"/>
                </a:cubicBezTo>
                <a:cubicBezTo>
                  <a:pt x="3203575" y="3448954"/>
                  <a:pt x="3207167" y="3439558"/>
                  <a:pt x="3209925" y="3429904"/>
                </a:cubicBezTo>
                <a:cubicBezTo>
                  <a:pt x="3213521" y="3417317"/>
                  <a:pt x="3214293" y="3403836"/>
                  <a:pt x="3219450" y="3391804"/>
                </a:cubicBezTo>
                <a:cubicBezTo>
                  <a:pt x="3223959" y="3381282"/>
                  <a:pt x="3232150" y="3372754"/>
                  <a:pt x="3238500" y="3363229"/>
                </a:cubicBezTo>
                <a:cubicBezTo>
                  <a:pt x="3260677" y="3207992"/>
                  <a:pt x="3229946" y="3354613"/>
                  <a:pt x="3267075" y="3267979"/>
                </a:cubicBezTo>
                <a:cubicBezTo>
                  <a:pt x="3272232" y="3255947"/>
                  <a:pt x="3273004" y="3242466"/>
                  <a:pt x="3276600" y="3229879"/>
                </a:cubicBezTo>
                <a:cubicBezTo>
                  <a:pt x="3279358" y="3220225"/>
                  <a:pt x="3283947" y="3211105"/>
                  <a:pt x="3286125" y="3201304"/>
                </a:cubicBezTo>
                <a:cubicBezTo>
                  <a:pt x="3290315" y="3182451"/>
                  <a:pt x="3290101" y="3162652"/>
                  <a:pt x="3295650" y="3144154"/>
                </a:cubicBezTo>
                <a:cubicBezTo>
                  <a:pt x="3299730" y="3130554"/>
                  <a:pt x="3309714" y="3119349"/>
                  <a:pt x="3314700" y="3106054"/>
                </a:cubicBezTo>
                <a:cubicBezTo>
                  <a:pt x="3323855" y="3081639"/>
                  <a:pt x="3322236" y="3062406"/>
                  <a:pt x="3333750" y="3039379"/>
                </a:cubicBezTo>
                <a:cubicBezTo>
                  <a:pt x="3338870" y="3029140"/>
                  <a:pt x="3348151" y="3021265"/>
                  <a:pt x="3352800" y="3010804"/>
                </a:cubicBezTo>
                <a:cubicBezTo>
                  <a:pt x="3360955" y="2992454"/>
                  <a:pt x="3363541" y="2971935"/>
                  <a:pt x="3371850" y="2953654"/>
                </a:cubicBezTo>
                <a:cubicBezTo>
                  <a:pt x="3377589" y="2941028"/>
                  <a:pt x="3415902" y="2879156"/>
                  <a:pt x="3429000" y="2867929"/>
                </a:cubicBezTo>
                <a:cubicBezTo>
                  <a:pt x="3439781" y="2858688"/>
                  <a:pt x="3454125" y="2854646"/>
                  <a:pt x="3467100" y="2848879"/>
                </a:cubicBezTo>
                <a:cubicBezTo>
                  <a:pt x="3482724" y="2841935"/>
                  <a:pt x="3498716" y="2835832"/>
                  <a:pt x="3514725" y="2829829"/>
                </a:cubicBezTo>
                <a:cubicBezTo>
                  <a:pt x="3524126" y="2826304"/>
                  <a:pt x="3534072" y="2824259"/>
                  <a:pt x="3543300" y="2820304"/>
                </a:cubicBezTo>
                <a:cubicBezTo>
                  <a:pt x="3556351" y="2814711"/>
                  <a:pt x="3568349" y="2806847"/>
                  <a:pt x="3581400" y="2801254"/>
                </a:cubicBezTo>
                <a:cubicBezTo>
                  <a:pt x="3637454" y="2777231"/>
                  <a:pt x="3583081" y="2812833"/>
                  <a:pt x="3657600" y="2763154"/>
                </a:cubicBezTo>
                <a:cubicBezTo>
                  <a:pt x="3670809" y="2754348"/>
                  <a:pt x="3680960" y="2740475"/>
                  <a:pt x="3695700" y="2734579"/>
                </a:cubicBezTo>
                <a:cubicBezTo>
                  <a:pt x="3713631" y="2727406"/>
                  <a:pt x="3733800" y="2728229"/>
                  <a:pt x="3752850" y="2725054"/>
                </a:cubicBezTo>
                <a:cubicBezTo>
                  <a:pt x="3762375" y="2718704"/>
                  <a:pt x="3771186" y="2711124"/>
                  <a:pt x="3781425" y="2706004"/>
                </a:cubicBezTo>
                <a:cubicBezTo>
                  <a:pt x="3790405" y="2701514"/>
                  <a:pt x="3800599" y="2700004"/>
                  <a:pt x="3810000" y="2696479"/>
                </a:cubicBezTo>
                <a:cubicBezTo>
                  <a:pt x="3901115" y="2662311"/>
                  <a:pt x="3821340" y="2689524"/>
                  <a:pt x="3886200" y="2667904"/>
                </a:cubicBezTo>
                <a:cubicBezTo>
                  <a:pt x="3990975" y="2671079"/>
                  <a:pt x="4096064" y="2668724"/>
                  <a:pt x="4200525" y="2677429"/>
                </a:cubicBezTo>
                <a:cubicBezTo>
                  <a:pt x="4211933" y="2678380"/>
                  <a:pt x="4220306" y="2689150"/>
                  <a:pt x="4229100" y="2696479"/>
                </a:cubicBezTo>
                <a:cubicBezTo>
                  <a:pt x="4258139" y="2720678"/>
                  <a:pt x="4261746" y="2728202"/>
                  <a:pt x="4276725" y="2763154"/>
                </a:cubicBezTo>
                <a:cubicBezTo>
                  <a:pt x="4280680" y="2772382"/>
                  <a:pt x="4279978" y="2783889"/>
                  <a:pt x="4286250" y="2791729"/>
                </a:cubicBezTo>
                <a:cubicBezTo>
                  <a:pt x="4293401" y="2800668"/>
                  <a:pt x="4304364" y="2806130"/>
                  <a:pt x="4314825" y="2810779"/>
                </a:cubicBezTo>
                <a:cubicBezTo>
                  <a:pt x="4333175" y="2818934"/>
                  <a:pt x="4355267" y="2818690"/>
                  <a:pt x="4371975" y="2829829"/>
                </a:cubicBezTo>
                <a:cubicBezTo>
                  <a:pt x="4414020" y="2857859"/>
                  <a:pt x="4389325" y="2846634"/>
                  <a:pt x="4448175" y="2858404"/>
                </a:cubicBezTo>
                <a:cubicBezTo>
                  <a:pt x="4505325" y="2855229"/>
                  <a:pt x="4562962" y="2856974"/>
                  <a:pt x="4619625" y="2848879"/>
                </a:cubicBezTo>
                <a:cubicBezTo>
                  <a:pt x="4630958" y="2847260"/>
                  <a:pt x="4638261" y="2835509"/>
                  <a:pt x="4648200" y="2829829"/>
                </a:cubicBezTo>
                <a:cubicBezTo>
                  <a:pt x="4660528" y="2822784"/>
                  <a:pt x="4673600" y="2817129"/>
                  <a:pt x="4686300" y="2810779"/>
                </a:cubicBezTo>
                <a:cubicBezTo>
                  <a:pt x="4733598" y="2739833"/>
                  <a:pt x="4672809" y="2826968"/>
                  <a:pt x="4733925" y="2753629"/>
                </a:cubicBezTo>
                <a:cubicBezTo>
                  <a:pt x="4741254" y="2744835"/>
                  <a:pt x="4744181" y="2732383"/>
                  <a:pt x="4752975" y="2725054"/>
                </a:cubicBezTo>
                <a:cubicBezTo>
                  <a:pt x="4763883" y="2715964"/>
                  <a:pt x="4779987" y="2714874"/>
                  <a:pt x="4791075" y="2706004"/>
                </a:cubicBezTo>
                <a:cubicBezTo>
                  <a:pt x="4826184" y="2677917"/>
                  <a:pt x="4865770" y="2632813"/>
                  <a:pt x="4886325" y="2591704"/>
                </a:cubicBezTo>
                <a:cubicBezTo>
                  <a:pt x="4899025" y="2566304"/>
                  <a:pt x="4908673" y="2539133"/>
                  <a:pt x="4924425" y="2515504"/>
                </a:cubicBezTo>
                <a:cubicBezTo>
                  <a:pt x="4930775" y="2505979"/>
                  <a:pt x="4938826" y="2497390"/>
                  <a:pt x="4943475" y="2486929"/>
                </a:cubicBezTo>
                <a:cubicBezTo>
                  <a:pt x="4951630" y="2468579"/>
                  <a:pt x="4962525" y="2429779"/>
                  <a:pt x="4962525" y="2429779"/>
                </a:cubicBezTo>
                <a:cubicBezTo>
                  <a:pt x="4939189" y="2266426"/>
                  <a:pt x="4965641" y="2423193"/>
                  <a:pt x="4943475" y="2334529"/>
                </a:cubicBezTo>
                <a:cubicBezTo>
                  <a:pt x="4939548" y="2318823"/>
                  <a:pt x="4942930" y="2300374"/>
                  <a:pt x="4933950" y="2286904"/>
                </a:cubicBezTo>
                <a:cubicBezTo>
                  <a:pt x="4928381" y="2278550"/>
                  <a:pt x="4914355" y="2281869"/>
                  <a:pt x="4905375" y="2277379"/>
                </a:cubicBezTo>
                <a:cubicBezTo>
                  <a:pt x="4831517" y="2240450"/>
                  <a:pt x="4920049" y="2272745"/>
                  <a:pt x="4848225" y="2248804"/>
                </a:cubicBezTo>
                <a:cubicBezTo>
                  <a:pt x="4838700" y="2239279"/>
                  <a:pt x="4831346" y="2226912"/>
                  <a:pt x="4819650" y="2220229"/>
                </a:cubicBezTo>
                <a:cubicBezTo>
                  <a:pt x="4808284" y="2213734"/>
                  <a:pt x="4794526" y="2212434"/>
                  <a:pt x="4781550" y="2210704"/>
                </a:cubicBezTo>
                <a:cubicBezTo>
                  <a:pt x="4746789" y="2206069"/>
                  <a:pt x="4711700" y="2204354"/>
                  <a:pt x="4676775" y="2201179"/>
                </a:cubicBezTo>
                <a:cubicBezTo>
                  <a:pt x="4502904" y="2166405"/>
                  <a:pt x="4745078" y="2212053"/>
                  <a:pt x="4286250" y="2182129"/>
                </a:cubicBezTo>
                <a:cubicBezTo>
                  <a:pt x="4236880" y="2178909"/>
                  <a:pt x="4164553" y="2153980"/>
                  <a:pt x="4114800" y="2144029"/>
                </a:cubicBezTo>
                <a:cubicBezTo>
                  <a:pt x="4098925" y="2140854"/>
                  <a:pt x="4083176" y="2136966"/>
                  <a:pt x="4067175" y="2134504"/>
                </a:cubicBezTo>
                <a:cubicBezTo>
                  <a:pt x="4041875" y="2130612"/>
                  <a:pt x="4016348" y="2128362"/>
                  <a:pt x="3990975" y="2124979"/>
                </a:cubicBezTo>
                <a:lnTo>
                  <a:pt x="3924300" y="2115454"/>
                </a:lnTo>
                <a:cubicBezTo>
                  <a:pt x="3914775" y="2105929"/>
                  <a:pt x="3896799" y="2100306"/>
                  <a:pt x="3895725" y="2086879"/>
                </a:cubicBezTo>
                <a:cubicBezTo>
                  <a:pt x="3890149" y="2017180"/>
                  <a:pt x="3900085" y="1947060"/>
                  <a:pt x="3905250" y="1877329"/>
                </a:cubicBezTo>
                <a:cubicBezTo>
                  <a:pt x="3906446" y="1861184"/>
                  <a:pt x="3909655" y="1845063"/>
                  <a:pt x="3914775" y="1829704"/>
                </a:cubicBezTo>
                <a:cubicBezTo>
                  <a:pt x="3919265" y="1816234"/>
                  <a:pt x="3927475" y="1804304"/>
                  <a:pt x="3933825" y="1791604"/>
                </a:cubicBezTo>
                <a:cubicBezTo>
                  <a:pt x="3930650" y="1759854"/>
                  <a:pt x="3934390" y="1726625"/>
                  <a:pt x="3924300" y="1696354"/>
                </a:cubicBezTo>
                <a:cubicBezTo>
                  <a:pt x="3920680" y="1685494"/>
                  <a:pt x="3905040" y="1683958"/>
                  <a:pt x="3895725" y="1677304"/>
                </a:cubicBezTo>
                <a:cubicBezTo>
                  <a:pt x="3882807" y="1668077"/>
                  <a:pt x="3870325" y="1658254"/>
                  <a:pt x="3857625" y="1648729"/>
                </a:cubicBezTo>
                <a:cubicBezTo>
                  <a:pt x="3841842" y="1601380"/>
                  <a:pt x="3842172" y="1616068"/>
                  <a:pt x="3857625" y="1543954"/>
                </a:cubicBezTo>
                <a:cubicBezTo>
                  <a:pt x="3861832" y="1524319"/>
                  <a:pt x="3876675" y="1486804"/>
                  <a:pt x="3876675" y="1486804"/>
                </a:cubicBezTo>
                <a:cubicBezTo>
                  <a:pt x="3873500" y="1394729"/>
                  <a:pt x="3872897" y="1302529"/>
                  <a:pt x="3867150" y="1210579"/>
                </a:cubicBezTo>
                <a:cubicBezTo>
                  <a:pt x="3866524" y="1200558"/>
                  <a:pt x="3857625" y="1192044"/>
                  <a:pt x="3857625" y="1182004"/>
                </a:cubicBezTo>
                <a:cubicBezTo>
                  <a:pt x="3857625" y="1168913"/>
                  <a:pt x="3858530" y="1153756"/>
                  <a:pt x="3867150" y="1143904"/>
                </a:cubicBezTo>
                <a:cubicBezTo>
                  <a:pt x="3901786" y="1104320"/>
                  <a:pt x="3921189" y="1108054"/>
                  <a:pt x="3962400" y="1096279"/>
                </a:cubicBezTo>
                <a:cubicBezTo>
                  <a:pt x="4020233" y="1079755"/>
                  <a:pt x="3958718" y="1091753"/>
                  <a:pt x="4038600" y="1077229"/>
                </a:cubicBezTo>
                <a:cubicBezTo>
                  <a:pt x="4057601" y="1073774"/>
                  <a:pt x="4076607" y="1070256"/>
                  <a:pt x="4095750" y="1067704"/>
                </a:cubicBezTo>
                <a:cubicBezTo>
                  <a:pt x="4124249" y="1063904"/>
                  <a:pt x="4152946" y="1061745"/>
                  <a:pt x="4181475" y="1058179"/>
                </a:cubicBezTo>
                <a:cubicBezTo>
                  <a:pt x="4230500" y="1052051"/>
                  <a:pt x="4257634" y="1047073"/>
                  <a:pt x="4305300" y="1039129"/>
                </a:cubicBezTo>
                <a:cubicBezTo>
                  <a:pt x="4330700" y="1029604"/>
                  <a:pt x="4355094" y="1016767"/>
                  <a:pt x="4381500" y="1010554"/>
                </a:cubicBezTo>
                <a:cubicBezTo>
                  <a:pt x="4409487" y="1003969"/>
                  <a:pt x="4440264" y="1011015"/>
                  <a:pt x="4467225" y="1001029"/>
                </a:cubicBezTo>
                <a:cubicBezTo>
                  <a:pt x="4612659" y="947165"/>
                  <a:pt x="4748720" y="869097"/>
                  <a:pt x="4895850" y="820054"/>
                </a:cubicBezTo>
                <a:cubicBezTo>
                  <a:pt x="4964606" y="797135"/>
                  <a:pt x="5117258" y="749135"/>
                  <a:pt x="5191125" y="715279"/>
                </a:cubicBezTo>
                <a:cubicBezTo>
                  <a:pt x="5227290" y="698703"/>
                  <a:pt x="5259982" y="675233"/>
                  <a:pt x="5295900" y="658129"/>
                </a:cubicBezTo>
                <a:cubicBezTo>
                  <a:pt x="5398157" y="609435"/>
                  <a:pt x="5374006" y="637808"/>
                  <a:pt x="5457825" y="581929"/>
                </a:cubicBezTo>
                <a:cubicBezTo>
                  <a:pt x="5474741" y="570652"/>
                  <a:pt x="5489186" y="556027"/>
                  <a:pt x="5505450" y="543829"/>
                </a:cubicBezTo>
                <a:cubicBezTo>
                  <a:pt x="5514608" y="536960"/>
                  <a:pt x="5524500" y="531129"/>
                  <a:pt x="5534025" y="524779"/>
                </a:cubicBezTo>
                <a:cubicBezTo>
                  <a:pt x="5537200" y="512079"/>
                  <a:pt x="5543550" y="499770"/>
                  <a:pt x="5543550" y="486679"/>
                </a:cubicBezTo>
                <a:cubicBezTo>
                  <a:pt x="5543550" y="444346"/>
                  <a:pt x="5511800" y="465512"/>
                  <a:pt x="5562600" y="448579"/>
                </a:cubicBezTo>
                <a:cubicBezTo>
                  <a:pt x="5575300" y="439054"/>
                  <a:pt x="5588835" y="430551"/>
                  <a:pt x="5600700" y="420004"/>
                </a:cubicBezTo>
                <a:cubicBezTo>
                  <a:pt x="5617480" y="405089"/>
                  <a:pt x="5630364" y="385849"/>
                  <a:pt x="5648325" y="372379"/>
                </a:cubicBezTo>
                <a:cubicBezTo>
                  <a:pt x="5656357" y="366355"/>
                  <a:pt x="5667375" y="366029"/>
                  <a:pt x="5676900" y="362854"/>
                </a:cubicBezTo>
                <a:cubicBezTo>
                  <a:pt x="5759566" y="238856"/>
                  <a:pt x="5671666" y="362610"/>
                  <a:pt x="5753100" y="267604"/>
                </a:cubicBezTo>
                <a:cubicBezTo>
                  <a:pt x="5760550" y="258912"/>
                  <a:pt x="5764055" y="247124"/>
                  <a:pt x="5772150" y="239029"/>
                </a:cubicBezTo>
                <a:cubicBezTo>
                  <a:pt x="5841624" y="169555"/>
                  <a:pt x="5795590" y="225846"/>
                  <a:pt x="5848350" y="181879"/>
                </a:cubicBezTo>
                <a:cubicBezTo>
                  <a:pt x="5858698" y="173255"/>
                  <a:pt x="5867400" y="162829"/>
                  <a:pt x="5876925" y="153304"/>
                </a:cubicBezTo>
                <a:cubicBezTo>
                  <a:pt x="5930900" y="156479"/>
                  <a:pt x="5985025" y="157703"/>
                  <a:pt x="6038850" y="162829"/>
                </a:cubicBezTo>
                <a:cubicBezTo>
                  <a:pt x="6051882" y="164070"/>
                  <a:pt x="6065584" y="165859"/>
                  <a:pt x="6076950" y="172354"/>
                </a:cubicBezTo>
                <a:cubicBezTo>
                  <a:pt x="6088646" y="179037"/>
                  <a:pt x="6095177" y="192305"/>
                  <a:pt x="6105525" y="200929"/>
                </a:cubicBezTo>
                <a:cubicBezTo>
                  <a:pt x="6146471" y="235051"/>
                  <a:pt x="6119717" y="208025"/>
                  <a:pt x="6162675" y="229504"/>
                </a:cubicBezTo>
                <a:cubicBezTo>
                  <a:pt x="6228454" y="262393"/>
                  <a:pt x="6150056" y="238255"/>
                  <a:pt x="6229350" y="258079"/>
                </a:cubicBezTo>
                <a:cubicBezTo>
                  <a:pt x="6267450" y="254904"/>
                  <a:pt x="6305938" y="254839"/>
                  <a:pt x="6343650" y="248554"/>
                </a:cubicBezTo>
                <a:cubicBezTo>
                  <a:pt x="6363457" y="245253"/>
                  <a:pt x="6381319" y="234374"/>
                  <a:pt x="6400800" y="229504"/>
                </a:cubicBezTo>
                <a:cubicBezTo>
                  <a:pt x="6419536" y="224820"/>
                  <a:pt x="6438831" y="222710"/>
                  <a:pt x="6457950" y="219979"/>
                </a:cubicBezTo>
                <a:cubicBezTo>
                  <a:pt x="6646164" y="193091"/>
                  <a:pt x="6448366" y="225185"/>
                  <a:pt x="6581775" y="200929"/>
                </a:cubicBezTo>
                <a:cubicBezTo>
                  <a:pt x="6600776" y="197474"/>
                  <a:pt x="6620107" y="195747"/>
                  <a:pt x="6638925" y="191404"/>
                </a:cubicBezTo>
                <a:cubicBezTo>
                  <a:pt x="6661447" y="186207"/>
                  <a:pt x="6683375" y="178704"/>
                  <a:pt x="6705600" y="172354"/>
                </a:cubicBezTo>
                <a:cubicBezTo>
                  <a:pt x="6791325" y="175529"/>
                  <a:pt x="6877579" y="171856"/>
                  <a:pt x="6962775" y="181879"/>
                </a:cubicBezTo>
                <a:cubicBezTo>
                  <a:pt x="6987228" y="184756"/>
                  <a:pt x="7062257" y="229666"/>
                  <a:pt x="7086600" y="239029"/>
                </a:cubicBezTo>
                <a:cubicBezTo>
                  <a:pt x="7108174" y="247327"/>
                  <a:pt x="7131135" y="251437"/>
                  <a:pt x="7153275" y="258079"/>
                </a:cubicBezTo>
                <a:cubicBezTo>
                  <a:pt x="7162892" y="260964"/>
                  <a:pt x="7172870" y="263114"/>
                  <a:pt x="7181850" y="267604"/>
                </a:cubicBezTo>
                <a:cubicBezTo>
                  <a:pt x="7192089" y="272724"/>
                  <a:pt x="7200900" y="280304"/>
                  <a:pt x="7210425" y="286654"/>
                </a:cubicBezTo>
                <a:cubicBezTo>
                  <a:pt x="7247034" y="341568"/>
                  <a:pt x="7215339" y="288595"/>
                  <a:pt x="7239000" y="343804"/>
                </a:cubicBezTo>
                <a:cubicBezTo>
                  <a:pt x="7244593" y="356855"/>
                  <a:pt x="7252100" y="369012"/>
                  <a:pt x="7258050" y="381904"/>
                </a:cubicBezTo>
                <a:cubicBezTo>
                  <a:pt x="7271154" y="410296"/>
                  <a:pt x="7284123" y="438764"/>
                  <a:pt x="7296150" y="467629"/>
                </a:cubicBezTo>
                <a:cubicBezTo>
                  <a:pt x="7302082" y="481865"/>
                  <a:pt x="7308330" y="516582"/>
                  <a:pt x="7324725" y="524779"/>
                </a:cubicBezTo>
                <a:cubicBezTo>
                  <a:pt x="7378545" y="551689"/>
                  <a:pt x="7514300" y="550915"/>
                  <a:pt x="7553325" y="553354"/>
                </a:cubicBezTo>
                <a:cubicBezTo>
                  <a:pt x="7677200" y="584323"/>
                  <a:pt x="7583069" y="564987"/>
                  <a:pt x="7858125" y="543829"/>
                </a:cubicBezTo>
                <a:cubicBezTo>
                  <a:pt x="7893091" y="541139"/>
                  <a:pt x="7927975" y="537479"/>
                  <a:pt x="7962900" y="534304"/>
                </a:cubicBezTo>
                <a:cubicBezTo>
                  <a:pt x="8003489" y="507245"/>
                  <a:pt x="8010049" y="501165"/>
                  <a:pt x="8067675" y="477154"/>
                </a:cubicBezTo>
                <a:cubicBezTo>
                  <a:pt x="8079759" y="472119"/>
                  <a:pt x="8093075" y="470804"/>
                  <a:pt x="8105775" y="467629"/>
                </a:cubicBezTo>
                <a:cubicBezTo>
                  <a:pt x="8443935" y="247825"/>
                  <a:pt x="8171475" y="429657"/>
                  <a:pt x="8401050" y="267604"/>
                </a:cubicBezTo>
                <a:cubicBezTo>
                  <a:pt x="8419755" y="254401"/>
                  <a:pt x="8442011" y="245693"/>
                  <a:pt x="8458200" y="229504"/>
                </a:cubicBezTo>
                <a:cubicBezTo>
                  <a:pt x="8644841" y="42863"/>
                  <a:pt x="8447103" y="226545"/>
                  <a:pt x="8562975" y="143779"/>
                </a:cubicBezTo>
                <a:cubicBezTo>
                  <a:pt x="8573936" y="135949"/>
                  <a:pt x="8582784" y="125431"/>
                  <a:pt x="8591550" y="115204"/>
                </a:cubicBezTo>
                <a:cubicBezTo>
                  <a:pt x="8601881" y="103151"/>
                  <a:pt x="8606916" y="85910"/>
                  <a:pt x="8620125" y="77104"/>
                </a:cubicBezTo>
                <a:cubicBezTo>
                  <a:pt x="8649639" y="57428"/>
                  <a:pt x="8723535" y="51024"/>
                  <a:pt x="8753475" y="48529"/>
                </a:cubicBezTo>
                <a:cubicBezTo>
                  <a:pt x="8804198" y="44302"/>
                  <a:pt x="8855075" y="42179"/>
                  <a:pt x="8905875" y="39004"/>
                </a:cubicBezTo>
                <a:lnTo>
                  <a:pt x="8963025" y="19954"/>
                </a:lnTo>
                <a:cubicBezTo>
                  <a:pt x="8989462" y="11142"/>
                  <a:pt x="9009967" y="2994"/>
                  <a:pt x="9039225" y="904"/>
                </a:cubicBezTo>
                <a:cubicBezTo>
                  <a:pt x="9067727" y="-1132"/>
                  <a:pt x="9096375" y="904"/>
                  <a:pt x="9124950" y="904"/>
                </a:cubicBezTo>
              </a:path>
            </a:pathLst>
          </a:custGeom>
          <a:noFill/>
          <a:ln w="2540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8391525" y="1581150"/>
            <a:ext cx="161925" cy="161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0887075" y="1657350"/>
            <a:ext cx="161925" cy="161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400925" y="4400550"/>
            <a:ext cx="161925" cy="161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7115174" y="388558"/>
            <a:ext cx="2714625" cy="253758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5407350" y="2542270"/>
            <a:ext cx="4149074" cy="387848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0023915" y="809624"/>
            <a:ext cx="1888243" cy="185737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4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127472" y="2939038"/>
            <a:ext cx="1544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Merci</a:t>
            </a:r>
            <a:endParaRPr lang="fr-FR" sz="4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113" y="76200"/>
            <a:ext cx="1253161" cy="60007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H="1">
            <a:off x="0" y="752475"/>
            <a:ext cx="1219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0" y="247111"/>
            <a:ext cx="6476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LA CONTRUCTION DES PERIPHERIES URBAINES EN AFRIQUE</a:t>
            </a:r>
            <a:endParaRPr lang="fr-FR" sz="20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6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1104</TotalTime>
  <Words>291</Words>
  <Application>Microsoft Office PowerPoint</Application>
  <PresentationFormat>Grand écran</PresentationFormat>
  <Paragraphs>65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Berlin Sans FB</vt:lpstr>
      <vt:lpstr>Calibri</vt:lpstr>
      <vt:lpstr>Calibri Light</vt:lpstr>
      <vt:lpstr>Estrangelo Edessa</vt:lpstr>
      <vt:lpstr>Tw Cen MT</vt:lpstr>
      <vt:lpstr>Wingdings</vt:lpstr>
      <vt:lpstr>Thème Office</vt:lpstr>
      <vt:lpstr>La construction des périphéries urbaines en Afrique subsaharienne</vt:lpstr>
      <vt:lpstr>Présentation PowerPoint</vt:lpstr>
      <vt:lpstr>Eléments de contexte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construction des périphéries urbaines en Afrique subsaharienne</dc:title>
  <dc:creator>Armel KEMAJOU</dc:creator>
  <cp:lastModifiedBy>Armel KEMAJOU</cp:lastModifiedBy>
  <cp:revision>43</cp:revision>
  <dcterms:created xsi:type="dcterms:W3CDTF">2017-12-10T18:26:58Z</dcterms:created>
  <dcterms:modified xsi:type="dcterms:W3CDTF">2017-12-11T12:54:08Z</dcterms:modified>
</cp:coreProperties>
</file>