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handoutMasterIdLst>
    <p:handoutMasterId r:id="rId46"/>
  </p:handoutMasterIdLst>
  <p:sldIdLst>
    <p:sldId id="256" r:id="rId2"/>
    <p:sldId id="370" r:id="rId3"/>
    <p:sldId id="346" r:id="rId4"/>
    <p:sldId id="282" r:id="rId5"/>
    <p:sldId id="373" r:id="rId6"/>
    <p:sldId id="366" r:id="rId7"/>
    <p:sldId id="379" r:id="rId8"/>
    <p:sldId id="380" r:id="rId9"/>
    <p:sldId id="404" r:id="rId10"/>
    <p:sldId id="378" r:id="rId11"/>
    <p:sldId id="368" r:id="rId12"/>
    <p:sldId id="406" r:id="rId13"/>
    <p:sldId id="407" r:id="rId14"/>
    <p:sldId id="405" r:id="rId15"/>
    <p:sldId id="376" r:id="rId16"/>
    <p:sldId id="411" r:id="rId17"/>
    <p:sldId id="383" r:id="rId18"/>
    <p:sldId id="412" r:id="rId19"/>
    <p:sldId id="388" r:id="rId20"/>
    <p:sldId id="397" r:id="rId21"/>
    <p:sldId id="413" r:id="rId22"/>
    <p:sldId id="387" r:id="rId23"/>
    <p:sldId id="386" r:id="rId24"/>
    <p:sldId id="394" r:id="rId25"/>
    <p:sldId id="401" r:id="rId26"/>
    <p:sldId id="415" r:id="rId27"/>
    <p:sldId id="400" r:id="rId28"/>
    <p:sldId id="410" r:id="rId29"/>
    <p:sldId id="402" r:id="rId30"/>
    <p:sldId id="418" r:id="rId31"/>
    <p:sldId id="416" r:id="rId32"/>
    <p:sldId id="409" r:id="rId33"/>
    <p:sldId id="381" r:id="rId34"/>
    <p:sldId id="377" r:id="rId35"/>
    <p:sldId id="392" r:id="rId36"/>
    <p:sldId id="395" r:id="rId37"/>
    <p:sldId id="390" r:id="rId38"/>
    <p:sldId id="391" r:id="rId39"/>
    <p:sldId id="419" r:id="rId40"/>
    <p:sldId id="420" r:id="rId41"/>
    <p:sldId id="421" r:id="rId42"/>
    <p:sldId id="422" r:id="rId43"/>
    <p:sldId id="423" r:id="rId44"/>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tilisateur de Microsoft Office" initials="Office" lastIdx="3" clrIdx="0">
    <p:extLst/>
  </p:cmAuthor>
  <p:cmAuthor id="2" name="Utilisateur de Microsoft Office" initials="Office [2]" lastIdx="1" clrIdx="1">
    <p:extLst/>
  </p:cmAuthor>
  <p:cmAuthor id="3" name="Utilisateur de Microsoft Office" initials="Office [3]" lastIdx="1" clrIdx="2">
    <p:extLst/>
  </p:cmAuthor>
  <p:cmAuthor id="4" name="Utilisateur de Microsoft Office" initials="Office [2] [2]" lastIdx="1" clrIdx="3">
    <p:extLst/>
  </p:cmAuthor>
  <p:cmAuthor id="5" name="Utilisateur de Microsoft Office" initials="Office [4]" lastIdx="1" clrIdx="4">
    <p:extLst/>
  </p:cmAuthor>
  <p:cmAuthor id="6" name="Alexandre Rigal" initials="" lastIdx="0" clrIdx="5"/>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854" autoAdjust="0"/>
    <p:restoredTop sz="79475" autoAdjust="0"/>
  </p:normalViewPr>
  <p:slideViewPr>
    <p:cSldViewPr snapToGrid="0" snapToObjects="1">
      <p:cViewPr varScale="1">
        <p:scale>
          <a:sx n="109" d="100"/>
          <a:sy n="109" d="100"/>
        </p:scale>
        <p:origin x="-1504"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handoutMaster" Target="handoutMasters/handoutMaster1.xml"/><Relationship Id="rId47" Type="http://schemas.openxmlformats.org/officeDocument/2006/relationships/printerSettings" Target="printerSettings/printerSettings1.bin"/><Relationship Id="rId48" Type="http://schemas.openxmlformats.org/officeDocument/2006/relationships/commentAuthors" Target="commentAuthors.xml"/><Relationship Id="rId4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60841D6-F1A5-6345-83CC-F8BEB82BCE10}" type="datetimeFigureOut">
              <a:rPr lang="fr-FR" smtClean="0"/>
              <a:t>03/10/2017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D37934B-C54C-3E47-A8E0-72362E40BAB9}" type="slidenum">
              <a:rPr lang="fr-FR" smtClean="0"/>
              <a:t>‹#›</a:t>
            </a:fld>
            <a:endParaRPr lang="fr-FR"/>
          </a:p>
        </p:txBody>
      </p:sp>
    </p:spTree>
    <p:extLst>
      <p:ext uri="{BB962C8B-B14F-4D97-AF65-F5344CB8AC3E}">
        <p14:creationId xmlns:p14="http://schemas.microsoft.com/office/powerpoint/2010/main" val="1761483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864ADA-7700-5B4D-9442-F7F550FD02CD}" type="datetimeFigureOut">
              <a:rPr lang="fr-FR" smtClean="0"/>
              <a:t>03/10/2017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D63820-7C3A-C949-9CF1-C80527AFFBFD}" type="slidenum">
              <a:rPr lang="fr-FR" smtClean="0"/>
              <a:t>‹#›</a:t>
            </a:fld>
            <a:endParaRPr lang="fr-FR"/>
          </a:p>
        </p:txBody>
      </p:sp>
    </p:spTree>
    <p:extLst>
      <p:ext uri="{BB962C8B-B14F-4D97-AF65-F5344CB8AC3E}">
        <p14:creationId xmlns:p14="http://schemas.microsoft.com/office/powerpoint/2010/main" val="16631042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Non seulement c’est possible mais en plus</a:t>
            </a:r>
            <a:r>
              <a:rPr lang="fr-FR" baseline="0" dirty="0" smtClean="0"/>
              <a:t> certains vivent déjà comme telles, ils sont ainsi des </a:t>
            </a:r>
            <a:r>
              <a:rPr lang="fr-FR" baseline="0" dirty="0" err="1" smtClean="0"/>
              <a:t>modeles</a:t>
            </a:r>
            <a:r>
              <a:rPr lang="fr-FR" baseline="0" dirty="0" smtClean="0"/>
              <a:t> et des exemples </a:t>
            </a:r>
            <a:r>
              <a:rPr lang="fr-FR" baseline="0" smtClean="0"/>
              <a:t>pour changer nos pratiques</a:t>
            </a:r>
            <a:endParaRPr lang="fr-FR" baseline="0" dirty="0" smtClean="0"/>
          </a:p>
          <a:p>
            <a:endParaRPr lang="fr-FR" baseline="0" dirty="0" smtClean="0"/>
          </a:p>
          <a:p>
            <a:endParaRPr lang="fr-FR" baseline="0" dirty="0" smtClean="0"/>
          </a:p>
          <a:p>
            <a:endParaRPr lang="fr-FR" dirty="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1</a:t>
            </a:fld>
            <a:endParaRPr lang="fr-FR"/>
          </a:p>
        </p:txBody>
      </p:sp>
    </p:spTree>
    <p:extLst>
      <p:ext uri="{BB962C8B-B14F-4D97-AF65-F5344CB8AC3E}">
        <p14:creationId xmlns:p14="http://schemas.microsoft.com/office/powerpoint/2010/main" val="35353724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dirty="0" smtClean="0"/>
              <a:t>La voiture</a:t>
            </a:r>
            <a:r>
              <a:rPr lang="fr-FR" sz="1200" baseline="0" dirty="0" smtClean="0"/>
              <a:t> en général pour Camille, ça représente la liberté. M</a:t>
            </a:r>
            <a:r>
              <a:rPr lang="fr-CH" sz="1200" baseline="0" dirty="0" err="1" smtClean="0"/>
              <a:t>ême</a:t>
            </a:r>
            <a:r>
              <a:rPr lang="fr-CH" sz="1200" baseline="0" dirty="0" smtClean="0"/>
              <a:t> la Clio d’occasion qu’elle utilise en ville habituellement.</a:t>
            </a:r>
          </a:p>
          <a:p>
            <a:endParaRPr lang="fr-CH" sz="1200" baseline="0" dirty="0" smtClean="0"/>
          </a:p>
          <a:p>
            <a:r>
              <a:rPr lang="fr-CH" sz="1200" baseline="0" dirty="0" smtClean="0"/>
              <a:t>Cette liberté est définit par la volonté de lever les contraintes au déplacement, du type des bouchons.</a:t>
            </a:r>
          </a:p>
          <a:p>
            <a:r>
              <a:rPr lang="fr-FR" dirty="0" smtClean="0"/>
              <a:t/>
            </a:r>
            <a:br>
              <a:rPr lang="fr-FR" dirty="0" smtClean="0"/>
            </a:br>
            <a:endParaRPr lang="fr-FR" dirty="0" smtClean="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10</a:t>
            </a:fld>
            <a:endParaRPr lang="fr-FR"/>
          </a:p>
        </p:txBody>
      </p:sp>
    </p:spTree>
    <p:extLst>
      <p:ext uri="{BB962C8B-B14F-4D97-AF65-F5344CB8AC3E}">
        <p14:creationId xmlns:p14="http://schemas.microsoft.com/office/powerpoint/2010/main" val="21129593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r>
              <a:rPr lang="fr-FR" sz="1200" i="0" dirty="0" smtClean="0">
                <a:solidFill>
                  <a:srgbClr val="C00000"/>
                </a:solidFill>
                <a:latin typeface="Helvetica Neue"/>
              </a:rPr>
              <a:t>Critiques</a:t>
            </a:r>
            <a:r>
              <a:rPr lang="fr-FR" sz="1200" i="0" baseline="0" dirty="0" smtClean="0">
                <a:solidFill>
                  <a:srgbClr val="C00000"/>
                </a:solidFill>
                <a:latin typeface="Helvetica Neue"/>
              </a:rPr>
              <a:t> de l’idée de liberté en voiture</a:t>
            </a:r>
          </a:p>
          <a:p>
            <a:pPr algn="just"/>
            <a:endParaRPr lang="fr-FR" sz="1200" i="0" baseline="0" dirty="0" smtClean="0">
              <a:solidFill>
                <a:srgbClr val="C00000"/>
              </a:solidFill>
              <a:latin typeface="Helvetica Neue"/>
            </a:endParaRPr>
          </a:p>
          <a:p>
            <a:pPr algn="just"/>
            <a:r>
              <a:rPr lang="fr-FR" sz="1200" i="0" baseline="0" dirty="0" smtClean="0">
                <a:solidFill>
                  <a:srgbClr val="C00000"/>
                </a:solidFill>
                <a:latin typeface="Helvetica Neue"/>
              </a:rPr>
              <a:t>Marin: dépassé,</a:t>
            </a:r>
          </a:p>
          <a:p>
            <a:pPr algn="just"/>
            <a:r>
              <a:rPr lang="fr-FR" sz="1200" i="0" baseline="0" dirty="0" smtClean="0">
                <a:solidFill>
                  <a:srgbClr val="C00000"/>
                </a:solidFill>
                <a:latin typeface="Helvetica Neue"/>
              </a:rPr>
              <a:t>Le problème c’est que la voiture oblige à conduire, au lieu de pouvoir travailler,</a:t>
            </a:r>
          </a:p>
          <a:p>
            <a:pPr algn="just"/>
            <a:endParaRPr lang="fr-FR" sz="1200" i="0" baseline="0" dirty="0" smtClean="0">
              <a:solidFill>
                <a:srgbClr val="C00000"/>
              </a:solidFill>
              <a:latin typeface="Helvetica Neue"/>
            </a:endParaRPr>
          </a:p>
          <a:p>
            <a:pPr algn="just"/>
            <a:r>
              <a:rPr lang="fr-FR" sz="1200" i="0" baseline="0" dirty="0" smtClean="0">
                <a:solidFill>
                  <a:srgbClr val="C00000"/>
                </a:solidFill>
                <a:latin typeface="Helvetica Neue"/>
              </a:rPr>
              <a:t>Et qu’on risque d’</a:t>
            </a:r>
            <a:r>
              <a:rPr lang="fr-CH" sz="1200" i="0" baseline="0" dirty="0" smtClean="0">
                <a:solidFill>
                  <a:srgbClr val="C00000"/>
                </a:solidFill>
                <a:latin typeface="Helvetica Neue"/>
              </a:rPr>
              <a:t>être pris dans les bouchons alors qu’on pourrait travailler</a:t>
            </a:r>
          </a:p>
          <a:p>
            <a:pPr algn="just"/>
            <a:endParaRPr lang="fr-CH" sz="1200" i="0" baseline="0" dirty="0" smtClean="0">
              <a:solidFill>
                <a:srgbClr val="C00000"/>
              </a:solidFill>
              <a:latin typeface="Helvetica Neue"/>
            </a:endParaRPr>
          </a:p>
          <a:p>
            <a:pPr algn="just"/>
            <a:r>
              <a:rPr lang="fr-CH" sz="1200" i="0" baseline="0" dirty="0" smtClean="0">
                <a:solidFill>
                  <a:srgbClr val="C00000"/>
                </a:solidFill>
                <a:latin typeface="Helvetica Neue"/>
              </a:rPr>
              <a:t>Pas de liberté de gérer son temps comme on l’entend</a:t>
            </a:r>
            <a:endParaRPr lang="fr-FR" sz="1200" i="0" dirty="0">
              <a:solidFill>
                <a:srgbClr val="C00000"/>
              </a:solidFill>
              <a:latin typeface="Helvetica Neue"/>
            </a:endParaRPr>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11</a:t>
            </a:fld>
            <a:endParaRPr lang="fr-FR"/>
          </a:p>
        </p:txBody>
      </p:sp>
    </p:spTree>
    <p:extLst>
      <p:ext uri="{BB962C8B-B14F-4D97-AF65-F5344CB8AC3E}">
        <p14:creationId xmlns:p14="http://schemas.microsoft.com/office/powerpoint/2010/main" val="19427869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rtl="0"/>
            <a:endParaRPr lang="fr-FR" dirty="0" smtClean="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12</a:t>
            </a:fld>
            <a:endParaRPr lang="fr-FR"/>
          </a:p>
        </p:txBody>
      </p:sp>
    </p:spTree>
    <p:extLst>
      <p:ext uri="{BB962C8B-B14F-4D97-AF65-F5344CB8AC3E}">
        <p14:creationId xmlns:p14="http://schemas.microsoft.com/office/powerpoint/2010/main" val="2716622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aseline="0" dirty="0" smtClean="0"/>
              <a:t>Environnement: Marin</a:t>
            </a:r>
          </a:p>
          <a:p>
            <a:endParaRPr lang="fr-FR" baseline="0" dirty="0" smtClean="0"/>
          </a:p>
          <a:p>
            <a:r>
              <a:rPr lang="fr-FR" baseline="0" dirty="0" smtClean="0"/>
              <a:t>Valeurs : écologie et décroissance chez Dominique</a:t>
            </a:r>
          </a:p>
          <a:p>
            <a:endParaRPr lang="fr-FR" baseline="0" dirty="0" smtClean="0"/>
          </a:p>
          <a:p>
            <a:r>
              <a:rPr lang="fr-FR" baseline="0" dirty="0" smtClean="0"/>
              <a:t>Capacités : savoir conduire une voiture </a:t>
            </a:r>
            <a:r>
              <a:rPr lang="fr-FR" baseline="0" smtClean="0"/>
              <a:t>de collection</a:t>
            </a:r>
            <a:endParaRPr lang="fr-FR" baseline="0" dirty="0" smtClean="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14</a:t>
            </a:fld>
            <a:endParaRPr lang="fr-FR"/>
          </a:p>
        </p:txBody>
      </p:sp>
    </p:spTree>
    <p:extLst>
      <p:ext uri="{BB962C8B-B14F-4D97-AF65-F5344CB8AC3E}">
        <p14:creationId xmlns:p14="http://schemas.microsoft.com/office/powerpoint/2010/main" val="1726900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Ce travail de</a:t>
            </a:r>
            <a:r>
              <a:rPr lang="fr-FR" baseline="0" dirty="0" smtClean="0"/>
              <a:t> recherche d’habitants qui vivent quand même sans voiture n’a pas été.</a:t>
            </a:r>
            <a:endParaRPr lang="fr-FR" dirty="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15</a:t>
            </a:fld>
            <a:endParaRPr lang="fr-FR"/>
          </a:p>
        </p:txBody>
      </p:sp>
    </p:spTree>
    <p:extLst>
      <p:ext uri="{BB962C8B-B14F-4D97-AF65-F5344CB8AC3E}">
        <p14:creationId xmlns:p14="http://schemas.microsoft.com/office/powerpoint/2010/main" val="71310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aseline="0" dirty="0" smtClean="0"/>
              <a:t>Environnement: Marin</a:t>
            </a:r>
          </a:p>
          <a:p>
            <a:endParaRPr lang="fr-FR" baseline="0" dirty="0" smtClean="0"/>
          </a:p>
          <a:p>
            <a:r>
              <a:rPr lang="fr-FR" baseline="0" dirty="0" smtClean="0"/>
              <a:t>Valeurs : écologie et décroissance chez Dominique</a:t>
            </a:r>
          </a:p>
          <a:p>
            <a:endParaRPr lang="fr-FR" baseline="0" dirty="0" smtClean="0"/>
          </a:p>
          <a:p>
            <a:r>
              <a:rPr lang="fr-FR" baseline="0" dirty="0" smtClean="0"/>
              <a:t>Capacités : savoir conduire une voiture </a:t>
            </a:r>
            <a:r>
              <a:rPr lang="fr-FR" baseline="0" smtClean="0"/>
              <a:t>de collection</a:t>
            </a:r>
            <a:endParaRPr lang="fr-FR" baseline="0" dirty="0" smtClean="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16</a:t>
            </a:fld>
            <a:endParaRPr lang="fr-FR"/>
          </a:p>
        </p:txBody>
      </p:sp>
    </p:spTree>
    <p:extLst>
      <p:ext uri="{BB962C8B-B14F-4D97-AF65-F5344CB8AC3E}">
        <p14:creationId xmlns:p14="http://schemas.microsoft.com/office/powerpoint/2010/main" val="10546366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sz="1200" kern="1200" dirty="0" smtClean="0">
                <a:solidFill>
                  <a:schemeClr val="tx1"/>
                </a:solidFill>
                <a:effectLst/>
                <a:latin typeface="+mn-lt"/>
                <a:ea typeface="+mn-ea"/>
                <a:cs typeface="+mn-cs"/>
              </a:rPr>
              <a:t>« Lia - […] j’ai un peu un problème avec la voiture, enfin je me dis j’ai pas mon permis et puis un temps je voulais le passer, je l’ai presque passé, et puis finalement j’ai eu d’autres choses à faire les cours et tout ça et du coup j’ai laissé tomber le permis. Et maintenant ça fait longtemps que j’ai pas retouché une voiture et je commence à me dire de plus en plus que bon déjà ça commence à me faire peur je sais pas pourquoi. Et puis je suis un peu, si je peux éviter de polluer ça m’arrange. Alors maintenant je me demande si vraiment je vais le faire ce permis. »</a:t>
            </a:r>
            <a:endParaRPr lang="fr-FR" sz="1200" kern="1200" dirty="0" smtClean="0">
              <a:solidFill>
                <a:schemeClr val="tx1"/>
              </a:solidFill>
              <a:effectLst/>
              <a:latin typeface="+mn-lt"/>
              <a:ea typeface="+mn-ea"/>
              <a:cs typeface="+mn-cs"/>
            </a:endParaRPr>
          </a:p>
          <a:p>
            <a:r>
              <a:rPr lang="fr-FR" dirty="0" smtClean="0"/>
              <a:t/>
            </a:r>
            <a:br>
              <a:rPr lang="fr-FR" dirty="0" smtClean="0"/>
            </a:br>
            <a:r>
              <a:rPr lang="fr-FR" dirty="0" smtClean="0"/>
              <a:t>difficultés d’apprentissage</a:t>
            </a:r>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17</a:t>
            </a:fld>
            <a:endParaRPr lang="fr-FR"/>
          </a:p>
        </p:txBody>
      </p:sp>
    </p:spTree>
    <p:extLst>
      <p:ext uri="{BB962C8B-B14F-4D97-AF65-F5344CB8AC3E}">
        <p14:creationId xmlns:p14="http://schemas.microsoft.com/office/powerpoint/2010/main" val="20375001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aseline="0" dirty="0" smtClean="0"/>
              <a:t>Environnement: Marin</a:t>
            </a:r>
          </a:p>
          <a:p>
            <a:endParaRPr lang="fr-FR" baseline="0" dirty="0" smtClean="0"/>
          </a:p>
          <a:p>
            <a:r>
              <a:rPr lang="fr-FR" baseline="0" dirty="0" smtClean="0"/>
              <a:t>Valeurs : écologie et décroissance chez Dominique</a:t>
            </a:r>
          </a:p>
          <a:p>
            <a:endParaRPr lang="fr-FR" baseline="0" dirty="0" smtClean="0"/>
          </a:p>
          <a:p>
            <a:r>
              <a:rPr lang="fr-FR" baseline="0" dirty="0" smtClean="0"/>
              <a:t>Capacités : savoir conduire une voiture </a:t>
            </a:r>
            <a:r>
              <a:rPr lang="fr-FR" baseline="0" smtClean="0"/>
              <a:t>de collection</a:t>
            </a:r>
            <a:endParaRPr lang="fr-FR" baseline="0" dirty="0" smtClean="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18</a:t>
            </a:fld>
            <a:endParaRPr lang="fr-FR"/>
          </a:p>
        </p:txBody>
      </p:sp>
    </p:spTree>
    <p:extLst>
      <p:ext uri="{BB962C8B-B14F-4D97-AF65-F5344CB8AC3E}">
        <p14:creationId xmlns:p14="http://schemas.microsoft.com/office/powerpoint/2010/main" val="4959719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 </a:t>
            </a:r>
            <a:r>
              <a:rPr lang="fr-CH" sz="1200" kern="1200" dirty="0" smtClean="0">
                <a:solidFill>
                  <a:schemeClr val="tx1"/>
                </a:solidFill>
                <a:effectLst/>
                <a:latin typeface="+mn-lt"/>
                <a:ea typeface="+mn-ea"/>
                <a:cs typeface="+mn-cs"/>
              </a:rPr>
              <a:t>« Marlène - Peut-être qu’il y a des endroits où je ne peux plus aller, parce que je suis en vélo, ça me manque pas, je sais pas comment dire. Peut-être que je me suis aussi adaptée. Ouais, je fais un peu en fonction. Si vraiment c’est inaccessible, ni en train, ni en vélo, ni en associant les deux, ben, j’y vais pas [rires] je sais pas comment dire ! »</a:t>
            </a:r>
            <a:endParaRPr lang="fr-FR" sz="1200" kern="1200" dirty="0" smtClean="0">
              <a:solidFill>
                <a:schemeClr val="tx1"/>
              </a:solidFill>
              <a:effectLst/>
              <a:latin typeface="+mn-lt"/>
              <a:ea typeface="+mn-ea"/>
              <a:cs typeface="+mn-cs"/>
            </a:endParaRPr>
          </a:p>
          <a:p>
            <a:endParaRPr lang="fr-FR" dirty="0" smtClean="0"/>
          </a:p>
          <a:p>
            <a:r>
              <a:rPr lang="fr-FR" dirty="0" smtClean="0"/>
              <a:t>Réduction du potentiel de mobilité</a:t>
            </a:r>
          </a:p>
          <a:p>
            <a:endParaRPr lang="fr-FR" dirty="0" smtClean="0"/>
          </a:p>
          <a:p>
            <a:r>
              <a:rPr lang="fr-FR" dirty="0" smtClean="0"/>
              <a:t>Pa</a:t>
            </a:r>
            <a:r>
              <a:rPr lang="fr-FR" baseline="0" dirty="0" smtClean="0"/>
              <a:t>r habitude</a:t>
            </a:r>
            <a:endParaRPr lang="fr-FR" dirty="0" smtClean="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19</a:t>
            </a:fld>
            <a:endParaRPr lang="fr-FR"/>
          </a:p>
        </p:txBody>
      </p:sp>
    </p:spTree>
    <p:extLst>
      <p:ext uri="{BB962C8B-B14F-4D97-AF65-F5344CB8AC3E}">
        <p14:creationId xmlns:p14="http://schemas.microsoft.com/office/powerpoint/2010/main" val="20286810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Pour interroger ces acteurs…</a:t>
            </a:r>
            <a:endParaRPr lang="fr-FR" dirty="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20</a:t>
            </a:fld>
            <a:endParaRPr lang="fr-FR"/>
          </a:p>
        </p:txBody>
      </p:sp>
    </p:spTree>
    <p:extLst>
      <p:ext uri="{BB962C8B-B14F-4D97-AF65-F5344CB8AC3E}">
        <p14:creationId xmlns:p14="http://schemas.microsoft.com/office/powerpoint/2010/main" val="1748874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Ce travail de</a:t>
            </a:r>
            <a:r>
              <a:rPr lang="fr-FR" baseline="0" dirty="0" smtClean="0"/>
              <a:t> recherche d’habitants qui vivent quand même sans voiture n’a pas été.</a:t>
            </a:r>
            <a:endParaRPr lang="fr-FR" dirty="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2</a:t>
            </a:fld>
            <a:endParaRPr lang="fr-FR"/>
          </a:p>
        </p:txBody>
      </p:sp>
    </p:spTree>
    <p:extLst>
      <p:ext uri="{BB962C8B-B14F-4D97-AF65-F5344CB8AC3E}">
        <p14:creationId xmlns:p14="http://schemas.microsoft.com/office/powerpoint/2010/main" val="36488811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aseline="0" dirty="0" smtClean="0"/>
              <a:t>Environnement: Marin</a:t>
            </a:r>
          </a:p>
          <a:p>
            <a:endParaRPr lang="fr-FR" baseline="0" dirty="0" smtClean="0"/>
          </a:p>
          <a:p>
            <a:r>
              <a:rPr lang="fr-FR" baseline="0" dirty="0" smtClean="0"/>
              <a:t>Valeurs : écologie et décroissance chez Dominique</a:t>
            </a:r>
          </a:p>
          <a:p>
            <a:endParaRPr lang="fr-FR" baseline="0" dirty="0" smtClean="0"/>
          </a:p>
          <a:p>
            <a:r>
              <a:rPr lang="fr-FR" baseline="0" dirty="0" smtClean="0"/>
              <a:t>Capacités : savoir conduire une voiture </a:t>
            </a:r>
            <a:r>
              <a:rPr lang="fr-FR" baseline="0" smtClean="0"/>
              <a:t>de collection</a:t>
            </a:r>
            <a:endParaRPr lang="fr-FR" baseline="0" dirty="0" smtClean="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21</a:t>
            </a:fld>
            <a:endParaRPr lang="fr-FR"/>
          </a:p>
        </p:txBody>
      </p:sp>
    </p:spTree>
    <p:extLst>
      <p:ext uri="{BB962C8B-B14F-4D97-AF65-F5344CB8AC3E}">
        <p14:creationId xmlns:p14="http://schemas.microsoft.com/office/powerpoint/2010/main" val="1984650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H" sz="1400" kern="1200" dirty="0" smtClean="0">
                <a:solidFill>
                  <a:schemeClr val="tx1"/>
                </a:solidFill>
                <a:effectLst/>
                <a:latin typeface="+mn-lt"/>
                <a:ea typeface="+mn-ea"/>
                <a:cs typeface="+mn-cs"/>
              </a:rPr>
              <a:t>V ouais, c'est en discutant, j'ai des voisins qui voyagent pas mal à vélo, et puis justement, qui ont aussi cette réflexion, bah qui disaient, nous on prend pas le vélo dans l'avion, on va en train. Du coup, ça, et puis après on se raconte les mauvaises expériences. Avion et vélo, ou là là, il y en a plein. On se dit alors pourquoi pas réfléchir le voyage autrement. Moi je fais aussi partie d'un collectif qui réfléchit au recyclage des savoirs, aux transmissions, et puis à des logiques qui sont pas des logiques de consommation, mais un peu décroissantes, et puis ça, dire comment, quand ça c'est fait, je pense ça c'est fait un peu tout ensemble quoi, un peu petit à petit, et tout d'un coup une envie de plus... Quand j'ai lâché la voiture, franchement c'était génial!</a:t>
            </a:r>
          </a:p>
          <a:p>
            <a:pPr marL="0" marR="0" indent="0" algn="l" defTabSz="457200" rtl="0" eaLnBrk="1" fontAlgn="auto" latinLnBrk="0" hangingPunct="1">
              <a:lnSpc>
                <a:spcPct val="100000"/>
              </a:lnSpc>
              <a:spcBef>
                <a:spcPts val="0"/>
              </a:spcBef>
              <a:spcAft>
                <a:spcPts val="0"/>
              </a:spcAft>
              <a:buClrTx/>
              <a:buSzTx/>
              <a:buFontTx/>
              <a:buNone/>
              <a:tabLst/>
              <a:defRPr/>
            </a:pPr>
            <a:endParaRPr lang="fr-CH" sz="14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fr-CH" sz="14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CH" sz="1400" kern="1200" dirty="0" smtClean="0">
                <a:solidFill>
                  <a:schemeClr val="tx1"/>
                </a:solidFill>
                <a:effectLst/>
                <a:latin typeface="+mn-lt"/>
                <a:ea typeface="+mn-ea"/>
                <a:cs typeface="+mn-cs"/>
              </a:rPr>
              <a:t>Imitation et</a:t>
            </a:r>
            <a:r>
              <a:rPr lang="fr-CH" sz="1400" kern="1200" baseline="0" dirty="0" smtClean="0">
                <a:solidFill>
                  <a:schemeClr val="tx1"/>
                </a:solidFill>
                <a:effectLst/>
                <a:latin typeface="+mn-lt"/>
                <a:ea typeface="+mn-ea"/>
                <a:cs typeface="+mn-cs"/>
              </a:rPr>
              <a:t> influence de bons exemples</a:t>
            </a:r>
          </a:p>
          <a:p>
            <a:pPr marL="0" marR="0" indent="0" algn="l" defTabSz="457200" rtl="0" eaLnBrk="1" fontAlgn="auto" latinLnBrk="0" hangingPunct="1">
              <a:lnSpc>
                <a:spcPct val="100000"/>
              </a:lnSpc>
              <a:spcBef>
                <a:spcPts val="0"/>
              </a:spcBef>
              <a:spcAft>
                <a:spcPts val="0"/>
              </a:spcAft>
              <a:buClrTx/>
              <a:buSzTx/>
              <a:buFontTx/>
              <a:buNone/>
              <a:tabLst/>
              <a:defRPr/>
            </a:pPr>
            <a:endParaRPr lang="fr-CH" sz="14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CH" sz="1400" kern="1200" baseline="0" dirty="0" smtClean="0">
                <a:solidFill>
                  <a:schemeClr val="tx1"/>
                </a:solidFill>
                <a:effectLst/>
                <a:latin typeface="+mn-lt"/>
                <a:ea typeface="+mn-ea"/>
                <a:cs typeface="+mn-cs"/>
              </a:rPr>
              <a:t>Valeurs écologistes</a:t>
            </a:r>
            <a:endParaRPr lang="fr-CH" sz="1400" kern="1200" dirty="0" smtClean="0">
              <a:solidFill>
                <a:schemeClr val="tx1"/>
              </a:solidFill>
              <a:effectLst/>
              <a:latin typeface="+mn-lt"/>
              <a:ea typeface="+mn-ea"/>
              <a:cs typeface="+mn-cs"/>
            </a:endParaRPr>
          </a:p>
          <a:p>
            <a:endParaRPr lang="fr-FR" sz="1400" dirty="0" smtClean="0"/>
          </a:p>
          <a:p>
            <a:endParaRPr lang="fr-FR" dirty="0" smtClean="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22</a:t>
            </a:fld>
            <a:endParaRPr lang="fr-FR"/>
          </a:p>
        </p:txBody>
      </p:sp>
    </p:spTree>
    <p:extLst>
      <p:ext uri="{BB962C8B-B14F-4D97-AF65-F5344CB8AC3E}">
        <p14:creationId xmlns:p14="http://schemas.microsoft.com/office/powerpoint/2010/main" val="9232891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 </a:t>
            </a:r>
            <a:r>
              <a:rPr lang="fr-CH" sz="1200" kern="1200" dirty="0" smtClean="0">
                <a:solidFill>
                  <a:schemeClr val="tx1"/>
                </a:solidFill>
                <a:effectLst/>
                <a:latin typeface="+mn-lt"/>
                <a:ea typeface="+mn-ea"/>
                <a:cs typeface="+mn-cs"/>
              </a:rPr>
              <a:t>« Marlène - Peut-être qu’il y a des endroits où je ne peux plus aller, parce que je suis en vélo, ça me manque pas, je sais pas comment dire. Peut-être que je me suis aussi adaptée. Ouais, je fais un peu en fonction. Si vraiment c’est inaccessible, ni en train, ni en vélo, ni en associant les deux, ben, j’y vais pas [rires] je sais pas comment dire ! »</a:t>
            </a:r>
            <a:endParaRPr lang="fr-FR" sz="1200" kern="1200" dirty="0" smtClean="0">
              <a:solidFill>
                <a:schemeClr val="tx1"/>
              </a:solidFill>
              <a:effectLst/>
              <a:latin typeface="+mn-lt"/>
              <a:ea typeface="+mn-ea"/>
              <a:cs typeface="+mn-cs"/>
            </a:endParaRPr>
          </a:p>
          <a:p>
            <a:endParaRPr lang="fr-FR" dirty="0" smtClean="0"/>
          </a:p>
          <a:p>
            <a:r>
              <a:rPr lang="fr-FR" dirty="0" smtClean="0"/>
              <a:t>Réduction du potentiel de mobilité</a:t>
            </a:r>
          </a:p>
          <a:p>
            <a:endParaRPr lang="fr-FR" dirty="0" smtClean="0"/>
          </a:p>
          <a:p>
            <a:r>
              <a:rPr lang="fr-FR" dirty="0" smtClean="0"/>
              <a:t>Pa</a:t>
            </a:r>
            <a:r>
              <a:rPr lang="fr-FR" baseline="0" dirty="0" smtClean="0"/>
              <a:t>r habitude</a:t>
            </a:r>
            <a:endParaRPr lang="fr-FR" dirty="0" smtClean="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23</a:t>
            </a:fld>
            <a:endParaRPr lang="fr-FR"/>
          </a:p>
        </p:txBody>
      </p:sp>
    </p:spTree>
    <p:extLst>
      <p:ext uri="{BB962C8B-B14F-4D97-AF65-F5344CB8AC3E}">
        <p14:creationId xmlns:p14="http://schemas.microsoft.com/office/powerpoint/2010/main" val="1559587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BE" sz="1200" dirty="0" smtClean="0"/>
              <a:t>L’effort n’est plus un </a:t>
            </a:r>
            <a:r>
              <a:rPr lang="fr-BE" sz="1200" dirty="0" err="1" smtClean="0"/>
              <a:t>probleme</a:t>
            </a:r>
            <a:r>
              <a:rPr lang="fr-BE" sz="1200" dirty="0" smtClean="0"/>
              <a:t> quand on est habitué</a:t>
            </a:r>
          </a:p>
          <a:p>
            <a:pPr marL="0" marR="0" indent="0" algn="l" defTabSz="457200" rtl="0" eaLnBrk="1" fontAlgn="auto" latinLnBrk="0" hangingPunct="1">
              <a:lnSpc>
                <a:spcPct val="100000"/>
              </a:lnSpc>
              <a:spcBef>
                <a:spcPts val="0"/>
              </a:spcBef>
              <a:spcAft>
                <a:spcPts val="0"/>
              </a:spcAft>
              <a:buClrTx/>
              <a:buSzTx/>
              <a:buFontTx/>
              <a:buNone/>
              <a:tabLst/>
              <a:defRPr/>
            </a:pPr>
            <a:endParaRPr lang="fr-BE"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fr-BE" sz="1200" dirty="0" smtClean="0"/>
              <a:t>« Denise - Oui mais j’ai toujours été attachée au vélo. J’ai un vélo depuis l’âge de 17 ans. On m’avait offert un vélomoteur à 16 ans et à 17 ans je l’ai vendu pour m’acheter un vélo. Parce que ça m’ennuyait... […] j’ai tout le temps eu besoin de bouger donc… »</a:t>
            </a:r>
          </a:p>
          <a:p>
            <a:pPr marL="0" marR="0" indent="0" algn="l" defTabSz="457200" rtl="0" eaLnBrk="1" fontAlgn="auto" latinLnBrk="0" hangingPunct="1">
              <a:lnSpc>
                <a:spcPct val="100000"/>
              </a:lnSpc>
              <a:spcBef>
                <a:spcPts val="0"/>
              </a:spcBef>
              <a:spcAft>
                <a:spcPts val="0"/>
              </a:spcAft>
              <a:buClrTx/>
              <a:buSzTx/>
              <a:buFontTx/>
              <a:buNone/>
              <a:tabLst/>
              <a:defRPr/>
            </a:pPr>
            <a:endParaRPr lang="fr-BE"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fr-BE" sz="1200" dirty="0" smtClean="0"/>
              <a:t>Logique du</a:t>
            </a:r>
            <a:r>
              <a:rPr lang="fr-BE" sz="1200" baseline="0" dirty="0" smtClean="0"/>
              <a:t> moindre effort / effort ludique / effort entra</a:t>
            </a:r>
            <a:r>
              <a:rPr lang="fr-CH" sz="1200" baseline="0" dirty="0" err="1" smtClean="0"/>
              <a:t>înant</a:t>
            </a:r>
            <a:endParaRPr lang="fr-FR" sz="1200" dirty="0" smtClean="0"/>
          </a:p>
          <a:p>
            <a:endParaRPr lang="fr-FR" dirty="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25</a:t>
            </a:fld>
            <a:endParaRPr lang="fr-FR"/>
          </a:p>
        </p:txBody>
      </p:sp>
    </p:spTree>
    <p:extLst>
      <p:ext uri="{BB962C8B-B14F-4D97-AF65-F5344CB8AC3E}">
        <p14:creationId xmlns:p14="http://schemas.microsoft.com/office/powerpoint/2010/main" val="14030942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Pour interroger ces acteurs…</a:t>
            </a:r>
            <a:endParaRPr lang="fr-FR" dirty="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26</a:t>
            </a:fld>
            <a:endParaRPr lang="fr-FR"/>
          </a:p>
        </p:txBody>
      </p:sp>
    </p:spTree>
    <p:extLst>
      <p:ext uri="{BB962C8B-B14F-4D97-AF65-F5344CB8AC3E}">
        <p14:creationId xmlns:p14="http://schemas.microsoft.com/office/powerpoint/2010/main" val="554720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Pour interroger ces acteurs…</a:t>
            </a:r>
            <a:endParaRPr lang="fr-FR" dirty="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27</a:t>
            </a:fld>
            <a:endParaRPr lang="fr-FR"/>
          </a:p>
        </p:txBody>
      </p:sp>
    </p:spTree>
    <p:extLst>
      <p:ext uri="{BB962C8B-B14F-4D97-AF65-F5344CB8AC3E}">
        <p14:creationId xmlns:p14="http://schemas.microsoft.com/office/powerpoint/2010/main" val="6113901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fr-CH" sz="1200" dirty="0" smtClean="0">
                <a:latin typeface="Helvetica Neue" charset="0"/>
                <a:ea typeface="Helvetica Neue" charset="0"/>
                <a:cs typeface="Helvetica Neue" charset="0"/>
              </a:rPr>
              <a:t>« Virginie - Je pense c’est un peu à travers le voyage à vélo. Je pense que clairement quand j’ai fait le premier voyage, j’avais fait Lyon-Marseille, j’étais partie un peu à la fraîche et puis j’ai crevé, et puis c’était un peu la galère, et puis je me suis dit, plus jamais. J’ai envie de comprendre. »</a:t>
            </a:r>
            <a:endParaRPr lang="fr-FR" sz="1200" dirty="0" smtClean="0">
              <a:latin typeface="Helvetica Neue" charset="0"/>
              <a:ea typeface="Helvetica Neue" charset="0"/>
              <a:cs typeface="Helvetica Neue" charset="0"/>
            </a:endParaRPr>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28</a:t>
            </a:fld>
            <a:endParaRPr lang="fr-FR"/>
          </a:p>
        </p:txBody>
      </p:sp>
    </p:spTree>
    <p:extLst>
      <p:ext uri="{BB962C8B-B14F-4D97-AF65-F5344CB8AC3E}">
        <p14:creationId xmlns:p14="http://schemas.microsoft.com/office/powerpoint/2010/main" val="9347160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Pour interroger ces acteurs…</a:t>
            </a:r>
            <a:endParaRPr lang="fr-FR" dirty="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29</a:t>
            </a:fld>
            <a:endParaRPr lang="fr-FR"/>
          </a:p>
        </p:txBody>
      </p:sp>
    </p:spTree>
    <p:extLst>
      <p:ext uri="{BB962C8B-B14F-4D97-AF65-F5344CB8AC3E}">
        <p14:creationId xmlns:p14="http://schemas.microsoft.com/office/powerpoint/2010/main" val="1124587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sz="1200" kern="1200" dirty="0" smtClean="0">
                <a:solidFill>
                  <a:schemeClr val="tx1"/>
                </a:solidFill>
                <a:effectLst/>
                <a:latin typeface="+mn-lt"/>
                <a:ea typeface="+mn-ea"/>
                <a:cs typeface="+mn-cs"/>
              </a:rPr>
              <a:t>« Flavie - bah au début tu te sens un peu bizarre, mais après tu te dis nan, en fait c’est comme ça, c’est bien pour soi, chacun fait comme y veut mais... [...] c’est beaucoup plus rassurant, tout est beaucoup plus accessible, tu te sens pas démuni par rapport à l’envie d’aller super loin, tu te dis en fait je suis bien là. »</a:t>
            </a:r>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30</a:t>
            </a:fld>
            <a:endParaRPr lang="fr-FR"/>
          </a:p>
        </p:txBody>
      </p:sp>
    </p:spTree>
    <p:extLst>
      <p:ext uri="{BB962C8B-B14F-4D97-AF65-F5344CB8AC3E}">
        <p14:creationId xmlns:p14="http://schemas.microsoft.com/office/powerpoint/2010/main" val="2761534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Pour interroger ces acteurs…</a:t>
            </a:r>
            <a:endParaRPr lang="fr-FR" dirty="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31</a:t>
            </a:fld>
            <a:endParaRPr lang="fr-FR"/>
          </a:p>
        </p:txBody>
      </p:sp>
    </p:spTree>
    <p:extLst>
      <p:ext uri="{BB962C8B-B14F-4D97-AF65-F5344CB8AC3E}">
        <p14:creationId xmlns:p14="http://schemas.microsoft.com/office/powerpoint/2010/main" val="487681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r>
              <a:rPr lang="fr-FR" sz="1200" dirty="0" smtClean="0">
                <a:latin typeface="Helvetica Neue" charset="0"/>
                <a:ea typeface="Helvetica Neue" charset="0"/>
                <a:cs typeface="Helvetica Neue" charset="0"/>
              </a:rPr>
              <a:t>Habitant</a:t>
            </a:r>
          </a:p>
          <a:p>
            <a:endParaRPr lang="fr-FR" dirty="0" smtClean="0"/>
          </a:p>
          <a:p>
            <a:pPr algn="just"/>
            <a:r>
              <a:rPr lang="fr-FR" sz="1200" dirty="0" smtClean="0">
                <a:latin typeface="Helvetica Neue" charset="0"/>
                <a:ea typeface="Helvetica Neue" charset="0"/>
                <a:cs typeface="Helvetica Neue" charset="0"/>
              </a:rPr>
              <a:t>Description de cheminement de nombreux habitants</a:t>
            </a:r>
            <a:r>
              <a:rPr lang="fr-FR" sz="1200" baseline="0" dirty="0" smtClean="0">
                <a:latin typeface="Helvetica Neue" charset="0"/>
                <a:ea typeface="Helvetica Neue" charset="0"/>
                <a:cs typeface="Helvetica Neue" charset="0"/>
              </a:rPr>
              <a:t> vers un monde sans voiture</a:t>
            </a:r>
            <a:endParaRPr lang="fr-FR" sz="1200" dirty="0" smtClean="0">
              <a:latin typeface="Helvetica Neue" charset="0"/>
              <a:ea typeface="Helvetica Neue" charset="0"/>
              <a:cs typeface="Helvetica Neue" charset="0"/>
            </a:endParaRPr>
          </a:p>
          <a:p>
            <a:pPr algn="just"/>
            <a:endParaRPr lang="fr-FR" sz="1200" dirty="0" smtClean="0">
              <a:latin typeface="Helvetica Neue" charset="0"/>
              <a:ea typeface="Helvetica Neue" charset="0"/>
              <a:cs typeface="Helvetica Neue" charset="0"/>
            </a:endParaRPr>
          </a:p>
          <a:p>
            <a:pPr algn="just"/>
            <a:r>
              <a:rPr lang="fr-FR" sz="1200" dirty="0" smtClean="0">
                <a:latin typeface="Helvetica Neue" charset="0"/>
                <a:ea typeface="Helvetica Neue" charset="0"/>
                <a:cs typeface="Helvetica Neue" charset="0"/>
              </a:rPr>
              <a:t>Réflexion sur les influences pour</a:t>
            </a:r>
            <a:r>
              <a:rPr lang="fr-FR" sz="1200" baseline="0" dirty="0" smtClean="0">
                <a:latin typeface="Helvetica Neue" charset="0"/>
                <a:ea typeface="Helvetica Neue" charset="0"/>
                <a:cs typeface="Helvetica Neue" charset="0"/>
              </a:rPr>
              <a:t> y parvenir</a:t>
            </a:r>
            <a:endParaRPr lang="fr-FR" sz="1200" dirty="0" smtClean="0">
              <a:latin typeface="Helvetica Neue" charset="0"/>
              <a:ea typeface="Helvetica Neue" charset="0"/>
              <a:cs typeface="Helvetica Neue" charset="0"/>
            </a:endParaRPr>
          </a:p>
          <a:p>
            <a:pPr algn="just"/>
            <a:endParaRPr lang="fr-FR" sz="1200" dirty="0" smtClean="0">
              <a:latin typeface="Helvetica Neue" charset="0"/>
              <a:ea typeface="Helvetica Neue" charset="0"/>
              <a:cs typeface="Helvetica Neue" charset="0"/>
            </a:endParaRPr>
          </a:p>
          <a:p>
            <a:pPr marL="0" marR="0" indent="0" algn="just" defTabSz="457200" rtl="0" eaLnBrk="1" fontAlgn="auto" latinLnBrk="0" hangingPunct="1">
              <a:lnSpc>
                <a:spcPct val="100000"/>
              </a:lnSpc>
              <a:spcBef>
                <a:spcPts val="0"/>
              </a:spcBef>
              <a:spcAft>
                <a:spcPts val="0"/>
              </a:spcAft>
              <a:buClrTx/>
              <a:buSzTx/>
              <a:buFontTx/>
              <a:buNone/>
              <a:tabLst/>
              <a:defRPr/>
            </a:pPr>
            <a:r>
              <a:rPr lang="fr-FR" dirty="0" smtClean="0"/>
              <a:t>(Claude </a:t>
            </a:r>
            <a:r>
              <a:rPr lang="fr-FR" dirty="0" err="1" smtClean="0"/>
              <a:t>Marthaller</a:t>
            </a:r>
            <a:r>
              <a:rPr lang="fr-FR" dirty="0" smtClean="0"/>
              <a:t>, 7</a:t>
            </a:r>
            <a:r>
              <a:rPr lang="fr-FR" baseline="0" dirty="0" smtClean="0"/>
              <a:t> ans de tour du monde en vélo)</a:t>
            </a:r>
          </a:p>
          <a:p>
            <a:pPr algn="just"/>
            <a:endParaRPr lang="fr-FR" sz="1200" dirty="0" smtClean="0">
              <a:latin typeface="Helvetica Neue" charset="0"/>
              <a:ea typeface="Helvetica Neue" charset="0"/>
              <a:cs typeface="Helvetica Neue" charset="0"/>
            </a:endParaRPr>
          </a:p>
          <a:p>
            <a:pPr algn="just"/>
            <a:endParaRPr lang="fr-FR" sz="1200" dirty="0" smtClean="0">
              <a:latin typeface="Helvetica Neue" charset="0"/>
              <a:ea typeface="Helvetica Neue" charset="0"/>
              <a:cs typeface="Helvetica Neue" charset="0"/>
            </a:endParaRPr>
          </a:p>
          <a:p>
            <a:pPr algn="just"/>
            <a:endParaRPr lang="fr-FR" sz="1200" dirty="0" smtClean="0">
              <a:latin typeface="Helvetica Neue" charset="0"/>
              <a:ea typeface="Helvetica Neue" charset="0"/>
              <a:cs typeface="Helvetica Neue" charset="0"/>
            </a:endParaRPr>
          </a:p>
          <a:p>
            <a:endParaRPr lang="fr-FR" dirty="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3</a:t>
            </a:fld>
            <a:endParaRPr lang="fr-FR"/>
          </a:p>
        </p:txBody>
      </p:sp>
    </p:spTree>
    <p:extLst>
      <p:ext uri="{BB962C8B-B14F-4D97-AF65-F5344CB8AC3E}">
        <p14:creationId xmlns:p14="http://schemas.microsoft.com/office/powerpoint/2010/main" val="28414025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aseline="0" dirty="0" smtClean="0"/>
              <a:t>Environnement: Marin</a:t>
            </a:r>
          </a:p>
          <a:p>
            <a:endParaRPr lang="fr-FR" baseline="0" dirty="0" smtClean="0"/>
          </a:p>
          <a:p>
            <a:r>
              <a:rPr lang="fr-FR" baseline="0" dirty="0" smtClean="0"/>
              <a:t>Valeurs : écologie et décroissance chez Dominique</a:t>
            </a:r>
          </a:p>
          <a:p>
            <a:endParaRPr lang="fr-FR" baseline="0" dirty="0" smtClean="0"/>
          </a:p>
          <a:p>
            <a:r>
              <a:rPr lang="fr-FR" baseline="0" dirty="0" smtClean="0"/>
              <a:t>Capacités : savoir conduire une voiture </a:t>
            </a:r>
            <a:r>
              <a:rPr lang="fr-FR" baseline="0" smtClean="0"/>
              <a:t>de collection</a:t>
            </a:r>
            <a:endParaRPr lang="fr-FR" baseline="0" dirty="0" smtClean="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32</a:t>
            </a:fld>
            <a:endParaRPr lang="fr-FR"/>
          </a:p>
        </p:txBody>
      </p:sp>
    </p:spTree>
    <p:extLst>
      <p:ext uri="{BB962C8B-B14F-4D97-AF65-F5344CB8AC3E}">
        <p14:creationId xmlns:p14="http://schemas.microsoft.com/office/powerpoint/2010/main" val="4118008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Ce travail de</a:t>
            </a:r>
            <a:r>
              <a:rPr lang="fr-FR" baseline="0" dirty="0" smtClean="0"/>
              <a:t> recherche d’habitants qui vivent quand même sans voiture n’a pas été.</a:t>
            </a:r>
            <a:endParaRPr lang="fr-FR" dirty="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34</a:t>
            </a:fld>
            <a:endParaRPr lang="fr-FR"/>
          </a:p>
        </p:txBody>
      </p:sp>
    </p:spTree>
    <p:extLst>
      <p:ext uri="{BB962C8B-B14F-4D97-AF65-F5344CB8AC3E}">
        <p14:creationId xmlns:p14="http://schemas.microsoft.com/office/powerpoint/2010/main" val="921960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Pour interroger ces acteurs…</a:t>
            </a:r>
            <a:endParaRPr lang="fr-FR" dirty="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4</a:t>
            </a:fld>
            <a:endParaRPr lang="fr-FR"/>
          </a:p>
        </p:txBody>
      </p:sp>
    </p:spTree>
    <p:extLst>
      <p:ext uri="{BB962C8B-B14F-4D97-AF65-F5344CB8AC3E}">
        <p14:creationId xmlns:p14="http://schemas.microsoft.com/office/powerpoint/2010/main" val="5149179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Ce travail de</a:t>
            </a:r>
            <a:r>
              <a:rPr lang="fr-FR" baseline="0" dirty="0" smtClean="0"/>
              <a:t> recherche d’habitants qui vivent quand même sans voiture n’a pas été.</a:t>
            </a:r>
            <a:endParaRPr lang="fr-FR" dirty="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5</a:t>
            </a:fld>
            <a:endParaRPr lang="fr-FR"/>
          </a:p>
        </p:txBody>
      </p:sp>
    </p:spTree>
    <p:extLst>
      <p:ext uri="{BB962C8B-B14F-4D97-AF65-F5344CB8AC3E}">
        <p14:creationId xmlns:p14="http://schemas.microsoft.com/office/powerpoint/2010/main" val="5901386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Raconter</a:t>
            </a:r>
            <a:r>
              <a:rPr lang="fr-FR" baseline="0" dirty="0" smtClean="0"/>
              <a:t> histoire de Camille</a:t>
            </a:r>
            <a:endParaRPr lang="fr-FR" dirty="0" smtClean="0"/>
          </a:p>
          <a:p>
            <a:endParaRPr lang="fr-FR" dirty="0" smtClean="0"/>
          </a:p>
          <a:p>
            <a:r>
              <a:rPr lang="fr-FR" dirty="0" smtClean="0"/>
              <a:t>Attachement profond</a:t>
            </a:r>
          </a:p>
          <a:p>
            <a:endParaRPr lang="fr-FR" baseline="0" dirty="0" smtClean="0"/>
          </a:p>
          <a:p>
            <a:r>
              <a:rPr lang="fr-FR" baseline="0" dirty="0" smtClean="0"/>
              <a:t>Elle raconte aussi que ses amis lui ont offert des cassettes audio à écouter spécialement en vacances avec cette voiture</a:t>
            </a:r>
          </a:p>
          <a:p>
            <a:endParaRPr lang="fr-FR" baseline="0" dirty="0" smtClean="0"/>
          </a:p>
          <a:p>
            <a:r>
              <a:rPr lang="fr-FR" baseline="0" dirty="0" smtClean="0"/>
              <a:t>Volonté de possession de l’objet</a:t>
            </a:r>
          </a:p>
          <a:p>
            <a:endParaRPr lang="fr-FR" baseline="0" dirty="0" smtClean="0"/>
          </a:p>
          <a:p>
            <a:r>
              <a:rPr lang="fr-FR" baseline="0" dirty="0" smtClean="0"/>
              <a:t>Et pourtant elle ne dépasse pas les 100km/h sans fumer.</a:t>
            </a:r>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6</a:t>
            </a:fld>
            <a:endParaRPr lang="fr-FR"/>
          </a:p>
        </p:txBody>
      </p:sp>
    </p:spTree>
    <p:extLst>
      <p:ext uri="{BB962C8B-B14F-4D97-AF65-F5344CB8AC3E}">
        <p14:creationId xmlns:p14="http://schemas.microsoft.com/office/powerpoint/2010/main" val="5685179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r>
              <a:rPr lang="fr-FR" sz="1200" i="0" dirty="0" smtClean="0">
                <a:solidFill>
                  <a:srgbClr val="C00000"/>
                </a:solidFill>
                <a:latin typeface="Helvetica Neue"/>
              </a:rPr>
              <a:t>Temps productif</a:t>
            </a:r>
          </a:p>
          <a:p>
            <a:pPr algn="just"/>
            <a:endParaRPr lang="fr-FR" sz="1200" i="0" dirty="0" smtClean="0">
              <a:solidFill>
                <a:srgbClr val="C00000"/>
              </a:solidFill>
              <a:latin typeface="Helvetica Neue"/>
            </a:endParaRPr>
          </a:p>
          <a:p>
            <a:pPr algn="just"/>
            <a:r>
              <a:rPr lang="fr-FR" sz="1200" i="0" dirty="0" smtClean="0">
                <a:solidFill>
                  <a:srgbClr val="C00000"/>
                </a:solidFill>
                <a:latin typeface="Helvetica Neue"/>
              </a:rPr>
              <a:t>confort</a:t>
            </a:r>
            <a:endParaRPr lang="fr-FR" sz="1200" i="0" dirty="0">
              <a:solidFill>
                <a:srgbClr val="C00000"/>
              </a:solidFill>
              <a:latin typeface="Helvetica Neue"/>
            </a:endParaRPr>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7</a:t>
            </a:fld>
            <a:endParaRPr lang="fr-FR"/>
          </a:p>
        </p:txBody>
      </p:sp>
    </p:spTree>
    <p:extLst>
      <p:ext uri="{BB962C8B-B14F-4D97-AF65-F5344CB8AC3E}">
        <p14:creationId xmlns:p14="http://schemas.microsoft.com/office/powerpoint/2010/main" val="5089872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rtl="0"/>
            <a:r>
              <a:rPr lang="fr-FR" sz="1200" b="0" i="0" u="none" strike="noStrike" kern="1200" dirty="0" smtClean="0">
                <a:solidFill>
                  <a:schemeClr val="tx1"/>
                </a:solidFill>
                <a:effectLst/>
                <a:latin typeface="+mn-lt"/>
                <a:ea typeface="+mn-ea"/>
                <a:cs typeface="+mn-cs"/>
              </a:rPr>
              <a:t>D- Je m’en suis fait voler 14. Avant y avait des brocantes j’en avais toujours deux ou trois, des vélos d’occasion, mais vraiment les plus pourris je me les suis fait voler. Je m’en suis fait voler 3 en deux semaines, c’est incroyable non! […] Mais bon ça ne m’a pas découragé.</a:t>
            </a:r>
          </a:p>
          <a:p>
            <a:pPr rtl="0"/>
            <a:endParaRPr lang="fr-FR" sz="1200" b="0" i="0" u="none" strike="noStrike" kern="1200" dirty="0" smtClean="0">
              <a:solidFill>
                <a:schemeClr val="tx1"/>
              </a:solidFill>
              <a:effectLst/>
              <a:latin typeface="+mn-lt"/>
              <a:ea typeface="+mn-ea"/>
              <a:cs typeface="+mn-cs"/>
            </a:endParaRPr>
          </a:p>
          <a:p>
            <a:pPr rtl="0"/>
            <a:r>
              <a:rPr lang="fr-FR" sz="1200" b="0" i="0" u="none" strike="noStrike" kern="1200" dirty="0" smtClean="0">
                <a:solidFill>
                  <a:schemeClr val="tx1"/>
                </a:solidFill>
                <a:effectLst/>
                <a:latin typeface="+mn-lt"/>
                <a:ea typeface="+mn-ea"/>
                <a:cs typeface="+mn-cs"/>
              </a:rPr>
              <a:t>Du sérieux, un effort certain, tant physique que</a:t>
            </a:r>
            <a:r>
              <a:rPr lang="fr-FR" sz="1200" b="0" i="0" u="none" strike="noStrike" kern="1200" baseline="0" dirty="0" smtClean="0">
                <a:solidFill>
                  <a:schemeClr val="tx1"/>
                </a:solidFill>
                <a:effectLst/>
                <a:latin typeface="+mn-lt"/>
                <a:ea typeface="+mn-ea"/>
                <a:cs typeface="+mn-cs"/>
              </a:rPr>
              <a:t> social et financier</a:t>
            </a:r>
            <a:endParaRPr lang="fr-FR" b="0" dirty="0" smtClean="0">
              <a:effectLst/>
            </a:endParaRPr>
          </a:p>
          <a:p>
            <a:r>
              <a:rPr lang="fr-FR" dirty="0" smtClean="0"/>
              <a:t/>
            </a:r>
            <a:br>
              <a:rPr lang="fr-FR" dirty="0" smtClean="0"/>
            </a:br>
            <a:endParaRPr lang="fr-FR" dirty="0" smtClean="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8</a:t>
            </a:fld>
            <a:endParaRPr lang="fr-FR"/>
          </a:p>
        </p:txBody>
      </p:sp>
    </p:spTree>
    <p:extLst>
      <p:ext uri="{BB962C8B-B14F-4D97-AF65-F5344CB8AC3E}">
        <p14:creationId xmlns:p14="http://schemas.microsoft.com/office/powerpoint/2010/main" val="4079831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aseline="0" dirty="0" smtClean="0"/>
              <a:t>Environnement: Marin</a:t>
            </a:r>
          </a:p>
          <a:p>
            <a:endParaRPr lang="fr-FR" baseline="0" dirty="0" smtClean="0"/>
          </a:p>
          <a:p>
            <a:r>
              <a:rPr lang="fr-FR" baseline="0" dirty="0" smtClean="0"/>
              <a:t>Valeurs : écologie et décroissance chez Dominique</a:t>
            </a:r>
          </a:p>
          <a:p>
            <a:endParaRPr lang="fr-FR" baseline="0" dirty="0" smtClean="0"/>
          </a:p>
          <a:p>
            <a:r>
              <a:rPr lang="fr-FR" baseline="0" dirty="0" smtClean="0"/>
              <a:t>Capacités : savoir conduire une voiture </a:t>
            </a:r>
            <a:r>
              <a:rPr lang="fr-FR" baseline="0" smtClean="0"/>
              <a:t>de collection</a:t>
            </a:r>
            <a:endParaRPr lang="fr-FR" baseline="0" dirty="0" smtClean="0"/>
          </a:p>
        </p:txBody>
      </p:sp>
      <p:sp>
        <p:nvSpPr>
          <p:cNvPr id="4" name="Espace réservé du numéro de diapositive 3"/>
          <p:cNvSpPr>
            <a:spLocks noGrp="1"/>
          </p:cNvSpPr>
          <p:nvPr>
            <p:ph type="sldNum" sz="quarter" idx="10"/>
          </p:nvPr>
        </p:nvSpPr>
        <p:spPr/>
        <p:txBody>
          <a:bodyPr/>
          <a:lstStyle/>
          <a:p>
            <a:fld id="{C2D63820-7C3A-C949-9CF1-C80527AFFBFD}" type="slidenum">
              <a:rPr lang="fr-FR" smtClean="0"/>
              <a:t>9</a:t>
            </a:fld>
            <a:endParaRPr lang="fr-FR"/>
          </a:p>
        </p:txBody>
      </p:sp>
    </p:spTree>
    <p:extLst>
      <p:ext uri="{BB962C8B-B14F-4D97-AF65-F5344CB8AC3E}">
        <p14:creationId xmlns:p14="http://schemas.microsoft.com/office/powerpoint/2010/main" val="21280678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E7E41AC2-B5C3-E54A-AF1B-773DDE7207B0}" type="datetime1">
              <a:rPr lang="fr-FR" smtClean="0"/>
              <a:t>03/10/2017</a:t>
            </a:fld>
            <a:endParaRPr lang="fr-FR"/>
          </a:p>
        </p:txBody>
      </p:sp>
      <p:sp>
        <p:nvSpPr>
          <p:cNvPr id="5" name="Espace réservé du pied de page 4"/>
          <p:cNvSpPr>
            <a:spLocks noGrp="1"/>
          </p:cNvSpPr>
          <p:nvPr>
            <p:ph type="ftr" sz="quarter" idx="11"/>
          </p:nvPr>
        </p:nvSpPr>
        <p:spPr/>
        <p:txBody>
          <a:bodyPr/>
          <a:lstStyle/>
          <a:p>
            <a:r>
              <a:rPr lang="fr-FR" smtClean="0"/>
              <a:t>Inquiry into lifestyle change - How not to use the car - Alexandre Rigal</a:t>
            </a:r>
            <a:endParaRPr lang="fr-FR"/>
          </a:p>
        </p:txBody>
      </p:sp>
      <p:sp>
        <p:nvSpPr>
          <p:cNvPr id="6" name="Espace réservé du numéro de diapositive 5"/>
          <p:cNvSpPr>
            <a:spLocks noGrp="1"/>
          </p:cNvSpPr>
          <p:nvPr>
            <p:ph type="sldNum" sz="quarter" idx="12"/>
          </p:nvPr>
        </p:nvSpPr>
        <p:spPr/>
        <p:txBody>
          <a:bodyPr/>
          <a:lstStyle/>
          <a:p>
            <a:fld id="{0947D4D8-B769-2E41-A9BC-C8942A0E7025}" type="slidenum">
              <a:rPr lang="fr-FR" smtClean="0"/>
              <a:t>‹#›</a:t>
            </a:fld>
            <a:endParaRPr lang="fr-FR"/>
          </a:p>
        </p:txBody>
      </p:sp>
    </p:spTree>
    <p:extLst>
      <p:ext uri="{BB962C8B-B14F-4D97-AF65-F5344CB8AC3E}">
        <p14:creationId xmlns:p14="http://schemas.microsoft.com/office/powerpoint/2010/main" val="41951990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C59C3B0-C1C7-0C42-AAB8-046CB741FE6B}" type="datetime1">
              <a:rPr lang="fr-FR" smtClean="0"/>
              <a:t>03/10/2017</a:t>
            </a:fld>
            <a:endParaRPr lang="fr-FR"/>
          </a:p>
        </p:txBody>
      </p:sp>
      <p:sp>
        <p:nvSpPr>
          <p:cNvPr id="5" name="Espace réservé du pied de page 4"/>
          <p:cNvSpPr>
            <a:spLocks noGrp="1"/>
          </p:cNvSpPr>
          <p:nvPr>
            <p:ph type="ftr" sz="quarter" idx="11"/>
          </p:nvPr>
        </p:nvSpPr>
        <p:spPr/>
        <p:txBody>
          <a:bodyPr/>
          <a:lstStyle/>
          <a:p>
            <a:r>
              <a:rPr lang="fr-FR" smtClean="0"/>
              <a:t>Inquiry into lifestyle change - How not to use the car - Alexandre Rigal</a:t>
            </a:r>
            <a:endParaRPr lang="fr-FR"/>
          </a:p>
        </p:txBody>
      </p:sp>
      <p:sp>
        <p:nvSpPr>
          <p:cNvPr id="6" name="Espace réservé du numéro de diapositive 5"/>
          <p:cNvSpPr>
            <a:spLocks noGrp="1"/>
          </p:cNvSpPr>
          <p:nvPr>
            <p:ph type="sldNum" sz="quarter" idx="12"/>
          </p:nvPr>
        </p:nvSpPr>
        <p:spPr/>
        <p:txBody>
          <a:bodyPr/>
          <a:lstStyle/>
          <a:p>
            <a:fld id="{0947D4D8-B769-2E41-A9BC-C8942A0E7025}" type="slidenum">
              <a:rPr lang="fr-FR" smtClean="0"/>
              <a:t>‹#›</a:t>
            </a:fld>
            <a:endParaRPr lang="fr-FR"/>
          </a:p>
        </p:txBody>
      </p:sp>
    </p:spTree>
    <p:extLst>
      <p:ext uri="{BB962C8B-B14F-4D97-AF65-F5344CB8AC3E}">
        <p14:creationId xmlns:p14="http://schemas.microsoft.com/office/powerpoint/2010/main" val="4058405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48C3F25-3387-C44E-BCFE-F700B1B32CC5}" type="datetime1">
              <a:rPr lang="fr-FR" smtClean="0"/>
              <a:t>03/10/2017</a:t>
            </a:fld>
            <a:endParaRPr lang="fr-FR"/>
          </a:p>
        </p:txBody>
      </p:sp>
      <p:sp>
        <p:nvSpPr>
          <p:cNvPr id="5" name="Espace réservé du pied de page 4"/>
          <p:cNvSpPr>
            <a:spLocks noGrp="1"/>
          </p:cNvSpPr>
          <p:nvPr>
            <p:ph type="ftr" sz="quarter" idx="11"/>
          </p:nvPr>
        </p:nvSpPr>
        <p:spPr/>
        <p:txBody>
          <a:bodyPr/>
          <a:lstStyle/>
          <a:p>
            <a:r>
              <a:rPr lang="fr-FR" smtClean="0"/>
              <a:t>Inquiry into lifestyle change - How not to use the car - Alexandre Rigal</a:t>
            </a:r>
            <a:endParaRPr lang="fr-FR"/>
          </a:p>
        </p:txBody>
      </p:sp>
      <p:sp>
        <p:nvSpPr>
          <p:cNvPr id="6" name="Espace réservé du numéro de diapositive 5"/>
          <p:cNvSpPr>
            <a:spLocks noGrp="1"/>
          </p:cNvSpPr>
          <p:nvPr>
            <p:ph type="sldNum" sz="quarter" idx="12"/>
          </p:nvPr>
        </p:nvSpPr>
        <p:spPr/>
        <p:txBody>
          <a:bodyPr/>
          <a:lstStyle/>
          <a:p>
            <a:fld id="{0947D4D8-B769-2E41-A9BC-C8942A0E7025}" type="slidenum">
              <a:rPr lang="fr-FR" smtClean="0"/>
              <a:t>‹#›</a:t>
            </a:fld>
            <a:endParaRPr lang="fr-FR"/>
          </a:p>
        </p:txBody>
      </p:sp>
    </p:spTree>
    <p:extLst>
      <p:ext uri="{BB962C8B-B14F-4D97-AF65-F5344CB8AC3E}">
        <p14:creationId xmlns:p14="http://schemas.microsoft.com/office/powerpoint/2010/main" val="3505467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4FAFCAE-5EFE-0A44-BEF6-CC2D79B2D166}" type="datetime1">
              <a:rPr lang="fr-FR" smtClean="0"/>
              <a:t>03/10/2017</a:t>
            </a:fld>
            <a:endParaRPr lang="fr-FR"/>
          </a:p>
        </p:txBody>
      </p:sp>
      <p:sp>
        <p:nvSpPr>
          <p:cNvPr id="5" name="Espace réservé du pied de page 4"/>
          <p:cNvSpPr>
            <a:spLocks noGrp="1"/>
          </p:cNvSpPr>
          <p:nvPr>
            <p:ph type="ftr" sz="quarter" idx="11"/>
          </p:nvPr>
        </p:nvSpPr>
        <p:spPr/>
        <p:txBody>
          <a:bodyPr/>
          <a:lstStyle/>
          <a:p>
            <a:r>
              <a:rPr lang="fr-FR" smtClean="0"/>
              <a:t>Inquiry into lifestyle change - How not to use the car - Alexandre Rigal</a:t>
            </a:r>
            <a:endParaRPr lang="fr-FR"/>
          </a:p>
        </p:txBody>
      </p:sp>
      <p:sp>
        <p:nvSpPr>
          <p:cNvPr id="6" name="Espace réservé du numéro de diapositive 5"/>
          <p:cNvSpPr>
            <a:spLocks noGrp="1"/>
          </p:cNvSpPr>
          <p:nvPr>
            <p:ph type="sldNum" sz="quarter" idx="12"/>
          </p:nvPr>
        </p:nvSpPr>
        <p:spPr/>
        <p:txBody>
          <a:bodyPr/>
          <a:lstStyle/>
          <a:p>
            <a:fld id="{0947D4D8-B769-2E41-A9BC-C8942A0E7025}" type="slidenum">
              <a:rPr lang="fr-FR" smtClean="0"/>
              <a:t>‹#›</a:t>
            </a:fld>
            <a:endParaRPr lang="fr-FR"/>
          </a:p>
        </p:txBody>
      </p:sp>
    </p:spTree>
    <p:extLst>
      <p:ext uri="{BB962C8B-B14F-4D97-AF65-F5344CB8AC3E}">
        <p14:creationId xmlns:p14="http://schemas.microsoft.com/office/powerpoint/2010/main" val="2658392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285D3203-0909-9D4D-A27A-2952A83792AE}" type="datetime1">
              <a:rPr lang="fr-FR" smtClean="0"/>
              <a:t>03/10/2017</a:t>
            </a:fld>
            <a:endParaRPr lang="fr-FR"/>
          </a:p>
        </p:txBody>
      </p:sp>
      <p:sp>
        <p:nvSpPr>
          <p:cNvPr id="5" name="Espace réservé du pied de page 4"/>
          <p:cNvSpPr>
            <a:spLocks noGrp="1"/>
          </p:cNvSpPr>
          <p:nvPr>
            <p:ph type="ftr" sz="quarter" idx="11"/>
          </p:nvPr>
        </p:nvSpPr>
        <p:spPr/>
        <p:txBody>
          <a:bodyPr/>
          <a:lstStyle/>
          <a:p>
            <a:r>
              <a:rPr lang="fr-FR" smtClean="0"/>
              <a:t>Inquiry into lifestyle change - How not to use the car - Alexandre Rigal</a:t>
            </a:r>
            <a:endParaRPr lang="fr-FR"/>
          </a:p>
        </p:txBody>
      </p:sp>
      <p:sp>
        <p:nvSpPr>
          <p:cNvPr id="6" name="Espace réservé du numéro de diapositive 5"/>
          <p:cNvSpPr>
            <a:spLocks noGrp="1"/>
          </p:cNvSpPr>
          <p:nvPr>
            <p:ph type="sldNum" sz="quarter" idx="12"/>
          </p:nvPr>
        </p:nvSpPr>
        <p:spPr/>
        <p:txBody>
          <a:bodyPr/>
          <a:lstStyle/>
          <a:p>
            <a:fld id="{0947D4D8-B769-2E41-A9BC-C8942A0E7025}" type="slidenum">
              <a:rPr lang="fr-FR" smtClean="0"/>
              <a:t>‹#›</a:t>
            </a:fld>
            <a:endParaRPr lang="fr-FR"/>
          </a:p>
        </p:txBody>
      </p:sp>
    </p:spTree>
    <p:extLst>
      <p:ext uri="{BB962C8B-B14F-4D97-AF65-F5344CB8AC3E}">
        <p14:creationId xmlns:p14="http://schemas.microsoft.com/office/powerpoint/2010/main" val="195171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CE4DDDD1-51DE-0A46-9207-5693A19B6333}" type="datetime1">
              <a:rPr lang="fr-FR" smtClean="0"/>
              <a:t>03/10/2017</a:t>
            </a:fld>
            <a:endParaRPr lang="fr-FR"/>
          </a:p>
        </p:txBody>
      </p:sp>
      <p:sp>
        <p:nvSpPr>
          <p:cNvPr id="6" name="Espace réservé du pied de page 5"/>
          <p:cNvSpPr>
            <a:spLocks noGrp="1"/>
          </p:cNvSpPr>
          <p:nvPr>
            <p:ph type="ftr" sz="quarter" idx="11"/>
          </p:nvPr>
        </p:nvSpPr>
        <p:spPr/>
        <p:txBody>
          <a:bodyPr/>
          <a:lstStyle/>
          <a:p>
            <a:r>
              <a:rPr lang="fr-FR" smtClean="0"/>
              <a:t>Inquiry into lifestyle change - How not to use the car - Alexandre Rigal</a:t>
            </a:r>
            <a:endParaRPr lang="fr-FR"/>
          </a:p>
        </p:txBody>
      </p:sp>
      <p:sp>
        <p:nvSpPr>
          <p:cNvPr id="7" name="Espace réservé du numéro de diapositive 6"/>
          <p:cNvSpPr>
            <a:spLocks noGrp="1"/>
          </p:cNvSpPr>
          <p:nvPr>
            <p:ph type="sldNum" sz="quarter" idx="12"/>
          </p:nvPr>
        </p:nvSpPr>
        <p:spPr/>
        <p:txBody>
          <a:bodyPr/>
          <a:lstStyle/>
          <a:p>
            <a:fld id="{0947D4D8-B769-2E41-A9BC-C8942A0E7025}" type="slidenum">
              <a:rPr lang="fr-FR" smtClean="0"/>
              <a:t>‹#›</a:t>
            </a:fld>
            <a:endParaRPr lang="fr-FR"/>
          </a:p>
        </p:txBody>
      </p:sp>
    </p:spTree>
    <p:extLst>
      <p:ext uri="{BB962C8B-B14F-4D97-AF65-F5344CB8AC3E}">
        <p14:creationId xmlns:p14="http://schemas.microsoft.com/office/powerpoint/2010/main" val="3533782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C9DC2E68-0B4F-C045-948B-CA300D55ED1F}" type="datetime1">
              <a:rPr lang="fr-FR" smtClean="0"/>
              <a:t>03/10/2017</a:t>
            </a:fld>
            <a:endParaRPr lang="fr-FR"/>
          </a:p>
        </p:txBody>
      </p:sp>
      <p:sp>
        <p:nvSpPr>
          <p:cNvPr id="8" name="Espace réservé du pied de page 7"/>
          <p:cNvSpPr>
            <a:spLocks noGrp="1"/>
          </p:cNvSpPr>
          <p:nvPr>
            <p:ph type="ftr" sz="quarter" idx="11"/>
          </p:nvPr>
        </p:nvSpPr>
        <p:spPr/>
        <p:txBody>
          <a:bodyPr/>
          <a:lstStyle/>
          <a:p>
            <a:r>
              <a:rPr lang="fr-FR" smtClean="0"/>
              <a:t>Inquiry into lifestyle change - How not to use the car - Alexandre Rigal</a:t>
            </a:r>
            <a:endParaRPr lang="fr-FR"/>
          </a:p>
        </p:txBody>
      </p:sp>
      <p:sp>
        <p:nvSpPr>
          <p:cNvPr id="9" name="Espace réservé du numéro de diapositive 8"/>
          <p:cNvSpPr>
            <a:spLocks noGrp="1"/>
          </p:cNvSpPr>
          <p:nvPr>
            <p:ph type="sldNum" sz="quarter" idx="12"/>
          </p:nvPr>
        </p:nvSpPr>
        <p:spPr/>
        <p:txBody>
          <a:bodyPr/>
          <a:lstStyle/>
          <a:p>
            <a:fld id="{0947D4D8-B769-2E41-A9BC-C8942A0E7025}" type="slidenum">
              <a:rPr lang="fr-FR" smtClean="0"/>
              <a:t>‹#›</a:t>
            </a:fld>
            <a:endParaRPr lang="fr-FR"/>
          </a:p>
        </p:txBody>
      </p:sp>
    </p:spTree>
    <p:extLst>
      <p:ext uri="{BB962C8B-B14F-4D97-AF65-F5344CB8AC3E}">
        <p14:creationId xmlns:p14="http://schemas.microsoft.com/office/powerpoint/2010/main" val="86573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e la date 2"/>
          <p:cNvSpPr>
            <a:spLocks noGrp="1"/>
          </p:cNvSpPr>
          <p:nvPr>
            <p:ph type="dt" sz="half" idx="10"/>
          </p:nvPr>
        </p:nvSpPr>
        <p:spPr/>
        <p:txBody>
          <a:bodyPr/>
          <a:lstStyle/>
          <a:p>
            <a:fld id="{9F63502F-2158-DA4B-849B-121E27EF3F67}" type="datetime1">
              <a:rPr lang="fr-FR" smtClean="0"/>
              <a:t>03/10/2017</a:t>
            </a:fld>
            <a:endParaRPr lang="fr-FR"/>
          </a:p>
        </p:txBody>
      </p:sp>
      <p:sp>
        <p:nvSpPr>
          <p:cNvPr id="4" name="Espace réservé du pied de page 3"/>
          <p:cNvSpPr>
            <a:spLocks noGrp="1"/>
          </p:cNvSpPr>
          <p:nvPr>
            <p:ph type="ftr" sz="quarter" idx="11"/>
          </p:nvPr>
        </p:nvSpPr>
        <p:spPr/>
        <p:txBody>
          <a:bodyPr/>
          <a:lstStyle/>
          <a:p>
            <a:r>
              <a:rPr lang="fr-FR" smtClean="0"/>
              <a:t>Inquiry into lifestyle change - How not to use the car - Alexandre Rigal</a:t>
            </a:r>
            <a:endParaRPr lang="fr-FR"/>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a:t>
            </a:fld>
            <a:endParaRPr lang="fr-FR"/>
          </a:p>
        </p:txBody>
      </p:sp>
    </p:spTree>
    <p:extLst>
      <p:ext uri="{BB962C8B-B14F-4D97-AF65-F5344CB8AC3E}">
        <p14:creationId xmlns:p14="http://schemas.microsoft.com/office/powerpoint/2010/main" val="19853207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5B4C1E7-035F-C548-BD47-6E980ACFE711}" type="datetime1">
              <a:rPr lang="fr-FR" smtClean="0"/>
              <a:t>03/10/2017</a:t>
            </a:fld>
            <a:endParaRPr lang="fr-FR"/>
          </a:p>
        </p:txBody>
      </p:sp>
      <p:sp>
        <p:nvSpPr>
          <p:cNvPr id="3" name="Espace réservé du pied de page 2"/>
          <p:cNvSpPr>
            <a:spLocks noGrp="1"/>
          </p:cNvSpPr>
          <p:nvPr>
            <p:ph type="ftr" sz="quarter" idx="11"/>
          </p:nvPr>
        </p:nvSpPr>
        <p:spPr/>
        <p:txBody>
          <a:bodyPr/>
          <a:lstStyle/>
          <a:p>
            <a:r>
              <a:rPr lang="fr-FR" smtClean="0"/>
              <a:t>Inquiry into lifestyle change - How not to use the car - Alexandre Rigal</a:t>
            </a:r>
            <a:endParaRPr lang="fr-FR"/>
          </a:p>
        </p:txBody>
      </p:sp>
      <p:sp>
        <p:nvSpPr>
          <p:cNvPr id="4" name="Espace réservé du numéro de diapositive 3"/>
          <p:cNvSpPr>
            <a:spLocks noGrp="1"/>
          </p:cNvSpPr>
          <p:nvPr>
            <p:ph type="sldNum" sz="quarter" idx="12"/>
          </p:nvPr>
        </p:nvSpPr>
        <p:spPr/>
        <p:txBody>
          <a:bodyPr/>
          <a:lstStyle/>
          <a:p>
            <a:fld id="{0947D4D8-B769-2E41-A9BC-C8942A0E7025}" type="slidenum">
              <a:rPr lang="fr-FR" smtClean="0"/>
              <a:t>‹#›</a:t>
            </a:fld>
            <a:endParaRPr lang="fr-FR"/>
          </a:p>
        </p:txBody>
      </p:sp>
    </p:spTree>
    <p:extLst>
      <p:ext uri="{BB962C8B-B14F-4D97-AF65-F5344CB8AC3E}">
        <p14:creationId xmlns:p14="http://schemas.microsoft.com/office/powerpoint/2010/main" val="1140238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54ABBDA3-A712-CF4A-A974-7FDC20CE93ED}" type="datetime1">
              <a:rPr lang="fr-FR" smtClean="0"/>
              <a:t>03/10/2017</a:t>
            </a:fld>
            <a:endParaRPr lang="fr-FR"/>
          </a:p>
        </p:txBody>
      </p:sp>
      <p:sp>
        <p:nvSpPr>
          <p:cNvPr id="6" name="Espace réservé du pied de page 5"/>
          <p:cNvSpPr>
            <a:spLocks noGrp="1"/>
          </p:cNvSpPr>
          <p:nvPr>
            <p:ph type="ftr" sz="quarter" idx="11"/>
          </p:nvPr>
        </p:nvSpPr>
        <p:spPr/>
        <p:txBody>
          <a:bodyPr/>
          <a:lstStyle/>
          <a:p>
            <a:r>
              <a:rPr lang="fr-FR" smtClean="0"/>
              <a:t>Inquiry into lifestyle change - How not to use the car - Alexandre Rigal</a:t>
            </a:r>
            <a:endParaRPr lang="fr-FR"/>
          </a:p>
        </p:txBody>
      </p:sp>
      <p:sp>
        <p:nvSpPr>
          <p:cNvPr id="7" name="Espace réservé du numéro de diapositive 6"/>
          <p:cNvSpPr>
            <a:spLocks noGrp="1"/>
          </p:cNvSpPr>
          <p:nvPr>
            <p:ph type="sldNum" sz="quarter" idx="12"/>
          </p:nvPr>
        </p:nvSpPr>
        <p:spPr/>
        <p:txBody>
          <a:bodyPr/>
          <a:lstStyle/>
          <a:p>
            <a:fld id="{0947D4D8-B769-2E41-A9BC-C8942A0E7025}" type="slidenum">
              <a:rPr lang="fr-FR" smtClean="0"/>
              <a:t>‹#›</a:t>
            </a:fld>
            <a:endParaRPr lang="fr-FR"/>
          </a:p>
        </p:txBody>
      </p:sp>
    </p:spTree>
    <p:extLst>
      <p:ext uri="{BB962C8B-B14F-4D97-AF65-F5344CB8AC3E}">
        <p14:creationId xmlns:p14="http://schemas.microsoft.com/office/powerpoint/2010/main" val="3031678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C132C2B0-32E2-3D41-A8F0-735E1D538603}" type="datetime1">
              <a:rPr lang="fr-FR" smtClean="0"/>
              <a:t>03/10/2017</a:t>
            </a:fld>
            <a:endParaRPr lang="fr-FR"/>
          </a:p>
        </p:txBody>
      </p:sp>
      <p:sp>
        <p:nvSpPr>
          <p:cNvPr id="6" name="Espace réservé du pied de page 5"/>
          <p:cNvSpPr>
            <a:spLocks noGrp="1"/>
          </p:cNvSpPr>
          <p:nvPr>
            <p:ph type="ftr" sz="quarter" idx="11"/>
          </p:nvPr>
        </p:nvSpPr>
        <p:spPr/>
        <p:txBody>
          <a:bodyPr/>
          <a:lstStyle/>
          <a:p>
            <a:r>
              <a:rPr lang="fr-FR" smtClean="0"/>
              <a:t>Inquiry into lifestyle change - How not to use the car - Alexandre Rigal</a:t>
            </a:r>
            <a:endParaRPr lang="fr-FR"/>
          </a:p>
        </p:txBody>
      </p:sp>
      <p:sp>
        <p:nvSpPr>
          <p:cNvPr id="7" name="Espace réservé du numéro de diapositive 6"/>
          <p:cNvSpPr>
            <a:spLocks noGrp="1"/>
          </p:cNvSpPr>
          <p:nvPr>
            <p:ph type="sldNum" sz="quarter" idx="12"/>
          </p:nvPr>
        </p:nvSpPr>
        <p:spPr/>
        <p:txBody>
          <a:bodyPr/>
          <a:lstStyle/>
          <a:p>
            <a:fld id="{0947D4D8-B769-2E41-A9BC-C8942A0E7025}" type="slidenum">
              <a:rPr lang="fr-FR" smtClean="0"/>
              <a:t>‹#›</a:t>
            </a:fld>
            <a:endParaRPr lang="fr-FR"/>
          </a:p>
        </p:txBody>
      </p:sp>
    </p:spTree>
    <p:extLst>
      <p:ext uri="{BB962C8B-B14F-4D97-AF65-F5344CB8AC3E}">
        <p14:creationId xmlns:p14="http://schemas.microsoft.com/office/powerpoint/2010/main" val="124036514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et modifiez le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D4CCB9-D832-F84C-9E8C-7477BD335066}" type="datetime1">
              <a:rPr lang="fr-FR" smtClean="0"/>
              <a:t>03/10/2017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Inquiry into lifestyle change - How not to use the car - Alexandre Rigal</a:t>
            </a: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47D4D8-B769-2E41-A9BC-C8942A0E7025}" type="slidenum">
              <a:rPr lang="fr-FR" smtClean="0"/>
              <a:t>‹#›</a:t>
            </a:fld>
            <a:endParaRPr lang="fr-FR"/>
          </a:p>
        </p:txBody>
      </p:sp>
    </p:spTree>
    <p:extLst>
      <p:ext uri="{BB962C8B-B14F-4D97-AF65-F5344CB8AC3E}">
        <p14:creationId xmlns:p14="http://schemas.microsoft.com/office/powerpoint/2010/main" val="14359979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image" Target="../media/image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9.jpg"/></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4" Type="http://schemas.microsoft.com/office/2007/relationships/hdphoto" Target="../media/hdphoto1.wdp"/><Relationship Id="rId5" Type="http://schemas.openxmlformats.org/officeDocument/2006/relationships/image" Target="../media/image12.jpg"/><Relationship Id="rId1" Type="http://schemas.openxmlformats.org/officeDocument/2006/relationships/slideLayout" Target="../slideLayouts/slideLayout9.xml"/><Relationship Id="rId2" Type="http://schemas.openxmlformats.org/officeDocument/2006/relationships/image" Target="../media/image1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13.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image" Target="../media/image13.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 Id="rId3"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 Id="rId3" Type="http://schemas.openxmlformats.org/officeDocument/2006/relationships/image" Target="../media/image13.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image" Target="../media/image1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 Id="rId3" Type="http://schemas.openxmlformats.org/officeDocument/2006/relationships/image" Target="../media/image13.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 Id="rId3" Type="http://schemas.openxmlformats.org/officeDocument/2006/relationships/image" Target="../media/image16.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 Id="rId3" Type="http://schemas.openxmlformats.org/officeDocument/2006/relationships/image" Target="../media/image17.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9.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0.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1.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2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 Id="rId3" Type="http://schemas.openxmlformats.org/officeDocument/2006/relationships/image" Target="../media/image2.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23.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24.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0.xml"/><Relationship Id="rId3" Type="http://schemas.openxmlformats.org/officeDocument/2006/relationships/image" Target="../media/image13.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6.e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7.tif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8.tif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 Id="rId3"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re 1"/>
          <p:cNvSpPr>
            <a:spLocks noGrp="1"/>
          </p:cNvSpPr>
          <p:nvPr>
            <p:ph type="ctrTitle"/>
          </p:nvPr>
        </p:nvSpPr>
        <p:spPr>
          <a:xfrm>
            <a:off x="685800" y="-1371599"/>
            <a:ext cx="7772400" cy="4972050"/>
          </a:xfrm>
        </p:spPr>
        <p:txBody>
          <a:bodyPr>
            <a:noAutofit/>
          </a:bodyPr>
          <a:lstStyle/>
          <a:p>
            <a:r>
              <a:rPr lang="fr-FR" b="1" dirty="0" smtClean="0">
                <a:solidFill>
                  <a:srgbClr val="000000"/>
                </a:solidFill>
                <a:latin typeface="Helvetica Neue" charset="0"/>
                <a:ea typeface="Helvetica Neue" charset="0"/>
                <a:cs typeface="Helvetica Neue" charset="0"/>
              </a:rPr>
              <a:t/>
            </a:r>
            <a:br>
              <a:rPr lang="fr-FR" b="1" dirty="0" smtClean="0">
                <a:solidFill>
                  <a:srgbClr val="000000"/>
                </a:solidFill>
                <a:latin typeface="Helvetica Neue" charset="0"/>
                <a:ea typeface="Helvetica Neue" charset="0"/>
                <a:cs typeface="Helvetica Neue" charset="0"/>
              </a:rPr>
            </a:br>
            <a:r>
              <a:rPr lang="fr-FR" b="1" dirty="0" smtClean="0">
                <a:solidFill>
                  <a:srgbClr val="000000"/>
                </a:solidFill>
                <a:latin typeface="Helvetica Neue" charset="0"/>
                <a:ea typeface="Helvetica Neue" charset="0"/>
                <a:cs typeface="Helvetica Neue" charset="0"/>
              </a:rPr>
              <a:t>Car and Society</a:t>
            </a:r>
            <a:br>
              <a:rPr lang="fr-FR" b="1" dirty="0" smtClean="0">
                <a:solidFill>
                  <a:srgbClr val="000000"/>
                </a:solidFill>
                <a:latin typeface="Helvetica Neue" charset="0"/>
                <a:ea typeface="Helvetica Neue" charset="0"/>
                <a:cs typeface="Helvetica Neue" charset="0"/>
              </a:rPr>
            </a:br>
            <a:r>
              <a:rPr lang="fr-FR" b="1" dirty="0" smtClean="0">
                <a:solidFill>
                  <a:srgbClr val="000000"/>
                </a:solidFill>
                <a:latin typeface="Helvetica Neue" charset="0"/>
                <a:ea typeface="Helvetica Neue" charset="0"/>
                <a:cs typeface="Helvetica Neue" charset="0"/>
              </a:rPr>
              <a:t>How to live a post-car life?</a:t>
            </a:r>
            <a:br>
              <a:rPr lang="fr-FR" b="1" dirty="0" smtClean="0">
                <a:solidFill>
                  <a:srgbClr val="000000"/>
                </a:solidFill>
                <a:latin typeface="Helvetica Neue" charset="0"/>
                <a:ea typeface="Helvetica Neue" charset="0"/>
                <a:cs typeface="Helvetica Neue" charset="0"/>
              </a:rPr>
            </a:br>
            <a:endParaRPr lang="fr-FR" b="1" dirty="0">
              <a:solidFill>
                <a:srgbClr val="000000"/>
              </a:solidFill>
              <a:latin typeface="Helvetica Neue" charset="0"/>
              <a:ea typeface="Helvetica Neue" charset="0"/>
              <a:cs typeface="Helvetica Neue" charset="0"/>
            </a:endParaRPr>
          </a:p>
        </p:txBody>
      </p:sp>
      <p:sp>
        <p:nvSpPr>
          <p:cNvPr id="3" name="Sous-titre 2"/>
          <p:cNvSpPr>
            <a:spLocks noGrp="1"/>
          </p:cNvSpPr>
          <p:nvPr>
            <p:ph type="subTitle" idx="1"/>
          </p:nvPr>
        </p:nvSpPr>
        <p:spPr>
          <a:xfrm>
            <a:off x="1371600" y="957942"/>
            <a:ext cx="6400800" cy="5900057"/>
          </a:xfrm>
        </p:spPr>
        <p:txBody>
          <a:bodyPr>
            <a:normAutofit/>
          </a:bodyPr>
          <a:lstStyle/>
          <a:p>
            <a:endParaRPr lang="fr-FR" sz="2400" b="1" dirty="0">
              <a:solidFill>
                <a:srgbClr val="000000"/>
              </a:solidFill>
              <a:latin typeface="Helvetica Neue" charset="0"/>
              <a:ea typeface="Helvetica Neue" charset="0"/>
              <a:cs typeface="Helvetica Neue" charset="0"/>
            </a:endParaRPr>
          </a:p>
          <a:p>
            <a:endParaRPr lang="fr-FR" sz="2400" b="1" dirty="0" smtClean="0">
              <a:solidFill>
                <a:srgbClr val="000000"/>
              </a:solidFill>
              <a:latin typeface="Helvetica Neue" charset="0"/>
              <a:ea typeface="Helvetica Neue" charset="0"/>
              <a:cs typeface="Helvetica Neue" charset="0"/>
            </a:endParaRPr>
          </a:p>
          <a:p>
            <a:endParaRPr lang="fr-FR" sz="2400" b="1" dirty="0">
              <a:solidFill>
                <a:srgbClr val="000000"/>
              </a:solidFill>
              <a:latin typeface="Helvetica Neue" charset="0"/>
              <a:ea typeface="Helvetica Neue" charset="0"/>
              <a:cs typeface="Helvetica Neue" charset="0"/>
            </a:endParaRPr>
          </a:p>
          <a:p>
            <a:endParaRPr lang="fr-FR" sz="2400" b="1" dirty="0" smtClean="0">
              <a:solidFill>
                <a:srgbClr val="000000"/>
              </a:solidFill>
              <a:latin typeface="Helvetica Neue" charset="0"/>
              <a:ea typeface="Helvetica Neue" charset="0"/>
              <a:cs typeface="Helvetica Neue" charset="0"/>
            </a:endParaRPr>
          </a:p>
          <a:p>
            <a:endParaRPr lang="fr-FR" sz="2400" b="1" dirty="0">
              <a:solidFill>
                <a:srgbClr val="000000"/>
              </a:solidFill>
              <a:latin typeface="Helvetica Neue" charset="0"/>
              <a:ea typeface="Helvetica Neue" charset="0"/>
              <a:cs typeface="Helvetica Neue" charset="0"/>
            </a:endParaRPr>
          </a:p>
          <a:p>
            <a:endParaRPr lang="fr-FR" sz="2400" b="1" dirty="0" smtClean="0">
              <a:solidFill>
                <a:srgbClr val="000000"/>
              </a:solidFill>
              <a:latin typeface="Helvetica Neue" charset="0"/>
              <a:ea typeface="Helvetica Neue" charset="0"/>
              <a:cs typeface="Helvetica Neue" charset="0"/>
            </a:endParaRPr>
          </a:p>
          <a:p>
            <a:endParaRPr lang="fr-FR" sz="2400" b="1" dirty="0">
              <a:solidFill>
                <a:srgbClr val="000000"/>
              </a:solidFill>
              <a:latin typeface="Helvetica Neue" charset="0"/>
              <a:ea typeface="Helvetica Neue" charset="0"/>
              <a:cs typeface="Helvetica Neue" charset="0"/>
            </a:endParaRPr>
          </a:p>
          <a:p>
            <a:endParaRPr lang="fr-FR" sz="2400" b="1" dirty="0" smtClean="0">
              <a:solidFill>
                <a:srgbClr val="000000"/>
              </a:solidFill>
              <a:latin typeface="Helvetica Neue" charset="0"/>
              <a:ea typeface="Helvetica Neue" charset="0"/>
              <a:cs typeface="Helvetica Neue" charset="0"/>
            </a:endParaRPr>
          </a:p>
          <a:p>
            <a:endParaRPr lang="fr-FR" sz="2400" b="1" dirty="0">
              <a:solidFill>
                <a:srgbClr val="000000"/>
              </a:solidFill>
              <a:latin typeface="Helvetica Neue" charset="0"/>
              <a:ea typeface="Helvetica Neue" charset="0"/>
              <a:cs typeface="Helvetica Neue" charset="0"/>
            </a:endParaRPr>
          </a:p>
          <a:p>
            <a:endParaRPr lang="fr-FR" sz="2400" b="1" dirty="0" smtClean="0">
              <a:solidFill>
                <a:srgbClr val="000000"/>
              </a:solidFill>
              <a:latin typeface="Helvetica Neue" charset="0"/>
              <a:ea typeface="Helvetica Neue" charset="0"/>
              <a:cs typeface="Helvetica Neue" charset="0"/>
            </a:endParaRPr>
          </a:p>
          <a:p>
            <a:r>
              <a:rPr lang="fr-FR" sz="2400" b="1" dirty="0" smtClean="0">
                <a:solidFill>
                  <a:srgbClr val="000000"/>
                </a:solidFill>
                <a:latin typeface="Helvetica Neue" charset="0"/>
                <a:ea typeface="Helvetica Neue" charset="0"/>
                <a:cs typeface="Helvetica Neue" charset="0"/>
              </a:rPr>
              <a:t>POSTCARWORLD</a:t>
            </a:r>
          </a:p>
          <a:p>
            <a:endParaRPr lang="fr-FR" sz="2400" dirty="0" smtClean="0">
              <a:solidFill>
                <a:schemeClr val="bg1">
                  <a:lumMod val="50000"/>
                </a:schemeClr>
              </a:solidFill>
              <a:latin typeface="Helvetica Neue" charset="0"/>
              <a:ea typeface="Helvetica Neue" charset="0"/>
              <a:cs typeface="Helvetica Neue" charset="0"/>
            </a:endParaRPr>
          </a:p>
          <a:p>
            <a:r>
              <a:rPr lang="fr-FR" sz="2400" b="1" dirty="0" smtClean="0">
                <a:solidFill>
                  <a:schemeClr val="tx1"/>
                </a:solidFill>
                <a:latin typeface="Helvetica Neue" charset="0"/>
                <a:ea typeface="Helvetica Neue" charset="0"/>
                <a:cs typeface="Helvetica Neue" charset="0"/>
              </a:rPr>
              <a:t>Alexandre Rigal, CEAT</a:t>
            </a:r>
            <a:endParaRPr lang="fr-FR" sz="2400" b="1" dirty="0">
              <a:solidFill>
                <a:schemeClr val="tx1"/>
              </a:solidFill>
              <a:latin typeface="Helvetica Neue" charset="0"/>
              <a:ea typeface="Helvetica Neue" charset="0"/>
              <a:cs typeface="Helvetica Neue" charset="0"/>
            </a:endParaRPr>
          </a:p>
        </p:txBody>
      </p:sp>
      <p:sp>
        <p:nvSpPr>
          <p:cNvPr id="4" name="Espace réservé du numéro de diapositive 3"/>
          <p:cNvSpPr>
            <a:spLocks noGrp="1"/>
          </p:cNvSpPr>
          <p:nvPr>
            <p:ph type="sldNum" sz="quarter" idx="12"/>
          </p:nvPr>
        </p:nvSpPr>
        <p:spPr/>
        <p:txBody>
          <a:bodyPr/>
          <a:lstStyle/>
          <a:p>
            <a:fld id="{0947D4D8-B769-2E41-A9BC-C8942A0E7025}" type="slidenum">
              <a:rPr lang="fr-FR" smtClean="0"/>
              <a:t>1</a:t>
            </a:fld>
            <a:endParaRPr lang="fr-FR"/>
          </a:p>
        </p:txBody>
      </p:sp>
    </p:spTree>
    <p:extLst>
      <p:ext uri="{BB962C8B-B14F-4D97-AF65-F5344CB8AC3E}">
        <p14:creationId xmlns:p14="http://schemas.microsoft.com/office/powerpoint/2010/main" val="46956602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texte 9"/>
          <p:cNvSpPr>
            <a:spLocks noGrp="1"/>
          </p:cNvSpPr>
          <p:nvPr>
            <p:ph type="body" sz="half" idx="2"/>
          </p:nvPr>
        </p:nvSpPr>
        <p:spPr>
          <a:xfrm>
            <a:off x="1792288" y="4800600"/>
            <a:ext cx="5486400" cy="1555750"/>
          </a:xfrm>
        </p:spPr>
        <p:txBody>
          <a:bodyPr>
            <a:noAutofit/>
          </a:bodyPr>
          <a:lstStyle/>
          <a:p>
            <a:pPr algn="just"/>
            <a:r>
              <a:rPr lang="fr-FR" sz="1800" i="1" dirty="0" smtClean="0">
                <a:latin typeface="Helvetica Neue" charset="0"/>
                <a:ea typeface="Helvetica Neue" charset="0"/>
                <a:cs typeface="Helvetica Neue" charset="0"/>
              </a:rPr>
              <a:t>"Camille – The car </a:t>
            </a:r>
            <a:r>
              <a:rPr lang="fr-FR" sz="1800" i="1" dirty="0" err="1" smtClean="0">
                <a:latin typeface="Helvetica Neue" charset="0"/>
                <a:ea typeface="Helvetica Neue" charset="0"/>
                <a:cs typeface="Helvetica Neue" charset="0"/>
              </a:rPr>
              <a:t>allows</a:t>
            </a:r>
            <a:r>
              <a:rPr lang="fr-FR" sz="1800" i="1" dirty="0" smtClean="0">
                <a:latin typeface="Helvetica Neue" charset="0"/>
                <a:ea typeface="Helvetica Neue" charset="0"/>
                <a:cs typeface="Helvetica Neue" charset="0"/>
              </a:rPr>
              <a:t> </a:t>
            </a:r>
            <a:r>
              <a:rPr lang="fr-FR" sz="1800" i="1" dirty="0">
                <a:latin typeface="Helvetica Neue" charset="0"/>
                <a:ea typeface="Helvetica Neue" charset="0"/>
                <a:cs typeface="Helvetica Neue" charset="0"/>
              </a:rPr>
              <a:t>a </a:t>
            </a:r>
            <a:r>
              <a:rPr lang="fr-FR" sz="1800" i="1" dirty="0" err="1">
                <a:latin typeface="Helvetica Neue" charset="0"/>
                <a:ea typeface="Helvetica Neue" charset="0"/>
                <a:cs typeface="Helvetica Neue" charset="0"/>
              </a:rPr>
              <a:t>great</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freedom</a:t>
            </a:r>
            <a:r>
              <a:rPr lang="fr-FR" sz="1800" i="1" dirty="0">
                <a:latin typeface="Helvetica Neue" charset="0"/>
                <a:ea typeface="Helvetica Neue" charset="0"/>
                <a:cs typeface="Helvetica Neue" charset="0"/>
              </a:rPr>
              <a:t>, a </a:t>
            </a:r>
            <a:r>
              <a:rPr lang="fr-FR" sz="1800" i="1" dirty="0" err="1">
                <a:latin typeface="Helvetica Neue" charset="0"/>
                <a:ea typeface="Helvetica Neue" charset="0"/>
                <a:cs typeface="Helvetica Neue" charset="0"/>
              </a:rPr>
              <a:t>great</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flexibility</a:t>
            </a:r>
            <a:r>
              <a:rPr lang="fr-FR" sz="1800" i="1" dirty="0">
                <a:latin typeface="Helvetica Neue" charset="0"/>
                <a:ea typeface="Helvetica Neue" charset="0"/>
                <a:cs typeface="Helvetica Neue" charset="0"/>
              </a:rPr>
              <a:t> in </a:t>
            </a:r>
            <a:r>
              <a:rPr lang="fr-FR" sz="1800" i="1" dirty="0" err="1">
                <a:latin typeface="Helvetica Neue" charset="0"/>
                <a:ea typeface="Helvetica Neue" charset="0"/>
                <a:cs typeface="Helvetica Neue" charset="0"/>
              </a:rPr>
              <a:t>your</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way</a:t>
            </a:r>
            <a:r>
              <a:rPr lang="fr-FR" sz="1800" i="1" dirty="0">
                <a:latin typeface="Helvetica Neue" charset="0"/>
                <a:ea typeface="Helvetica Neue" charset="0"/>
                <a:cs typeface="Helvetica Neue" charset="0"/>
              </a:rPr>
              <a:t> of </a:t>
            </a:r>
            <a:r>
              <a:rPr lang="fr-FR" sz="1800" i="1" dirty="0" smtClean="0">
                <a:latin typeface="Helvetica Neue" charset="0"/>
                <a:ea typeface="Helvetica Neue" charset="0"/>
                <a:cs typeface="Helvetica Neue" charset="0"/>
              </a:rPr>
              <a:t>life. </a:t>
            </a:r>
            <a:r>
              <a:rPr lang="fr-FR" sz="1800" i="1" dirty="0" err="1">
                <a:latin typeface="Helvetica Neue" charset="0"/>
                <a:ea typeface="Helvetica Neue" charset="0"/>
                <a:cs typeface="Helvetica Neue" charset="0"/>
              </a:rPr>
              <a:t>Sometimes</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it's</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very</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bad</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when</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you</a:t>
            </a:r>
            <a:r>
              <a:rPr lang="fr-FR" sz="1800" i="1" dirty="0">
                <a:latin typeface="Helvetica Neue" charset="0"/>
                <a:ea typeface="Helvetica Neue" charset="0"/>
                <a:cs typeface="Helvetica Neue" charset="0"/>
              </a:rPr>
              <a:t> use </a:t>
            </a:r>
            <a:r>
              <a:rPr lang="fr-FR" sz="1800" i="1" dirty="0" err="1">
                <a:latin typeface="Helvetica Neue" charset="0"/>
                <a:ea typeface="Helvetica Neue" charset="0"/>
                <a:cs typeface="Helvetica Neue" charset="0"/>
              </a:rPr>
              <a:t>it</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daily</a:t>
            </a:r>
            <a:r>
              <a:rPr lang="fr-FR" sz="1800" i="1" dirty="0">
                <a:latin typeface="Helvetica Neue" charset="0"/>
                <a:ea typeface="Helvetica Neue" charset="0"/>
                <a:cs typeface="Helvetica Neue" charset="0"/>
              </a:rPr>
              <a:t> and </a:t>
            </a:r>
            <a:r>
              <a:rPr lang="fr-FR" sz="1800" i="1" dirty="0" err="1">
                <a:latin typeface="Helvetica Neue" charset="0"/>
                <a:ea typeface="Helvetica Neue" charset="0"/>
                <a:cs typeface="Helvetica Neue" charset="0"/>
              </a:rPr>
              <a:t>you</a:t>
            </a:r>
            <a:r>
              <a:rPr lang="fr-FR" sz="1800" i="1" dirty="0">
                <a:latin typeface="Helvetica Neue" charset="0"/>
                <a:ea typeface="Helvetica Neue" charset="0"/>
                <a:cs typeface="Helvetica Neue" charset="0"/>
              </a:rPr>
              <a:t> have no place to </a:t>
            </a:r>
            <a:r>
              <a:rPr lang="fr-FR" sz="1800" i="1" dirty="0" err="1">
                <a:latin typeface="Helvetica Neue" charset="0"/>
                <a:ea typeface="Helvetica Neue" charset="0"/>
                <a:cs typeface="Helvetica Neue" charset="0"/>
              </a:rPr>
              <a:t>park</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it</a:t>
            </a:r>
            <a:r>
              <a:rPr lang="fr-FR" sz="1800" i="1" dirty="0">
                <a:latin typeface="Helvetica Neue" charset="0"/>
                <a:ea typeface="Helvetica Neue" charset="0"/>
                <a:cs typeface="Helvetica Neue" charset="0"/>
              </a:rPr>
              <a:t> down, </a:t>
            </a:r>
            <a:r>
              <a:rPr lang="fr-FR" sz="1800" i="1" dirty="0" err="1">
                <a:latin typeface="Helvetica Neue" charset="0"/>
                <a:ea typeface="Helvetica Neue" charset="0"/>
                <a:cs typeface="Helvetica Neue" charset="0"/>
              </a:rPr>
              <a:t>it</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can</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be</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very</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annoying</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when</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you're</a:t>
            </a:r>
            <a:r>
              <a:rPr lang="fr-FR" sz="1800" i="1" dirty="0">
                <a:latin typeface="Helvetica Neue" charset="0"/>
                <a:ea typeface="Helvetica Neue" charset="0"/>
                <a:cs typeface="Helvetica Neue" charset="0"/>
              </a:rPr>
              <a:t> in </a:t>
            </a:r>
            <a:r>
              <a:rPr lang="fr-FR" sz="1800" i="1" dirty="0" err="1">
                <a:latin typeface="Helvetica Neue" charset="0"/>
                <a:ea typeface="Helvetica Neue" charset="0"/>
                <a:cs typeface="Helvetica Neue" charset="0"/>
              </a:rPr>
              <a:t>traffic</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jams</a:t>
            </a:r>
            <a:r>
              <a:rPr lang="fr-FR" sz="1800" i="1" dirty="0">
                <a:latin typeface="Helvetica Neue" charset="0"/>
                <a:ea typeface="Helvetica Neue" charset="0"/>
                <a:cs typeface="Helvetica Neue" charset="0"/>
              </a:rPr>
              <a:t> on a </a:t>
            </a:r>
            <a:r>
              <a:rPr lang="fr-FR" sz="1800" i="1" dirty="0" err="1">
                <a:latin typeface="Helvetica Neue" charset="0"/>
                <a:ea typeface="Helvetica Neue" charset="0"/>
                <a:cs typeface="Helvetica Neue" charset="0"/>
              </a:rPr>
              <a:t>daily</a:t>
            </a:r>
            <a:r>
              <a:rPr lang="fr-FR" sz="1800" i="1" dirty="0">
                <a:latin typeface="Helvetica Neue" charset="0"/>
                <a:ea typeface="Helvetica Neue" charset="0"/>
                <a:cs typeface="Helvetica Neue" charset="0"/>
              </a:rPr>
              <a:t> basis, </a:t>
            </a:r>
            <a:r>
              <a:rPr lang="fr-FR" sz="1800" i="1" dirty="0" err="1">
                <a:latin typeface="Helvetica Neue" charset="0"/>
                <a:ea typeface="Helvetica Neue" charset="0"/>
                <a:cs typeface="Helvetica Neue" charset="0"/>
              </a:rPr>
              <a:t>this</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kind</a:t>
            </a:r>
            <a:r>
              <a:rPr lang="fr-FR" sz="1800" i="1" dirty="0">
                <a:latin typeface="Helvetica Neue" charset="0"/>
                <a:ea typeface="Helvetica Neue" charset="0"/>
                <a:cs typeface="Helvetica Neue" charset="0"/>
              </a:rPr>
              <a:t> of </a:t>
            </a:r>
            <a:r>
              <a:rPr lang="fr-FR" sz="1800" i="1" dirty="0" err="1">
                <a:latin typeface="Helvetica Neue" charset="0"/>
                <a:ea typeface="Helvetica Neue" charset="0"/>
                <a:cs typeface="Helvetica Neue" charset="0"/>
              </a:rPr>
              <a:t>things</a:t>
            </a:r>
            <a:r>
              <a:rPr lang="fr-FR" sz="1800" i="1" dirty="0">
                <a:latin typeface="Helvetica Neue" charset="0"/>
                <a:ea typeface="Helvetica Neue" charset="0"/>
                <a:cs typeface="Helvetica Neue" charset="0"/>
              </a:rPr>
              <a:t>. But, </a:t>
            </a:r>
            <a:r>
              <a:rPr lang="fr-FR" sz="1800" i="1" dirty="0" err="1">
                <a:latin typeface="Helvetica Neue" charset="0"/>
                <a:ea typeface="Helvetica Neue" charset="0"/>
                <a:cs typeface="Helvetica Neue" charset="0"/>
              </a:rPr>
              <a:t>it</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allows</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you</a:t>
            </a:r>
            <a:r>
              <a:rPr lang="fr-FR" sz="1800" i="1" dirty="0">
                <a:latin typeface="Helvetica Neue" charset="0"/>
                <a:ea typeface="Helvetica Neue" charset="0"/>
                <a:cs typeface="Helvetica Neue" charset="0"/>
              </a:rPr>
              <a:t> to go </a:t>
            </a:r>
            <a:r>
              <a:rPr lang="fr-FR" sz="1800" i="1" dirty="0" err="1">
                <a:latin typeface="Helvetica Neue" charset="0"/>
                <a:ea typeface="Helvetica Neue" charset="0"/>
                <a:cs typeface="Helvetica Neue" charset="0"/>
              </a:rPr>
              <a:t>when</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you</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want</a:t>
            </a:r>
            <a:r>
              <a:rPr lang="fr-FR" sz="1800" i="1" dirty="0">
                <a:latin typeface="Helvetica Neue" charset="0"/>
                <a:ea typeface="Helvetica Neue" charset="0"/>
                <a:cs typeface="Helvetica Neue" charset="0"/>
              </a:rPr>
              <a:t>, to </a:t>
            </a:r>
            <a:r>
              <a:rPr lang="fr-FR" sz="1800" i="1" dirty="0" err="1">
                <a:latin typeface="Helvetica Neue" charset="0"/>
                <a:ea typeface="Helvetica Neue" charset="0"/>
                <a:cs typeface="Helvetica Neue" charset="0"/>
              </a:rPr>
              <a:t>travel</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where</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you</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want</a:t>
            </a:r>
            <a:r>
              <a:rPr lang="fr-FR" sz="1800" i="1" dirty="0">
                <a:latin typeface="Helvetica Neue" charset="0"/>
                <a:ea typeface="Helvetica Neue" charset="0"/>
                <a:cs typeface="Helvetica Neue" charset="0"/>
              </a:rPr>
              <a:t>. </a:t>
            </a:r>
            <a:r>
              <a:rPr lang="fr-FR" sz="1800" i="1" dirty="0" smtClean="0">
                <a:latin typeface="Helvetica Neue" charset="0"/>
                <a:ea typeface="Helvetica Neue" charset="0"/>
                <a:cs typeface="Helvetica Neue" charset="0"/>
              </a:rPr>
              <a:t>"</a:t>
            </a:r>
            <a:endParaRPr lang="fr-FR" sz="1800" i="1" dirty="0">
              <a:latin typeface="Helvetica Neue" charset="0"/>
              <a:ea typeface="Helvetica Neue" charset="0"/>
              <a:cs typeface="Helvetica Neue" charset="0"/>
            </a:endParaRPr>
          </a:p>
        </p:txBody>
      </p:sp>
      <p:sp>
        <p:nvSpPr>
          <p:cNvPr id="4" name="Espace réservé du numéro de diapositive 3"/>
          <p:cNvSpPr>
            <a:spLocks noGrp="1"/>
          </p:cNvSpPr>
          <p:nvPr>
            <p:ph type="sldNum" sz="quarter" idx="12"/>
          </p:nvPr>
        </p:nvSpPr>
        <p:spPr/>
        <p:txBody>
          <a:bodyPr/>
          <a:lstStyle/>
          <a:p>
            <a:fld id="{0947D4D8-B769-2E41-A9BC-C8942A0E7025}" type="slidenum">
              <a:rPr lang="fr-FR" smtClean="0"/>
              <a:t>10</a:t>
            </a:fld>
            <a:endParaRPr lang="fr-FR"/>
          </a:p>
        </p:txBody>
      </p:sp>
      <p:pic>
        <p:nvPicPr>
          <p:cNvPr id="3" name="Espace réservé pour une image  2"/>
          <p:cNvPicPr>
            <a:picLocks noGrp="1" noChangeAspect="1"/>
          </p:cNvPicPr>
          <p:nvPr>
            <p:ph type="pic" idx="1"/>
          </p:nvPr>
        </p:nvPicPr>
        <p:blipFill>
          <a:blip r:embed="rId3">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84215090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texte 9"/>
          <p:cNvSpPr>
            <a:spLocks noGrp="1"/>
          </p:cNvSpPr>
          <p:nvPr>
            <p:ph type="body" sz="half" idx="2"/>
          </p:nvPr>
        </p:nvSpPr>
        <p:spPr>
          <a:xfrm>
            <a:off x="1792288" y="4727575"/>
            <a:ext cx="5486400" cy="1628775"/>
          </a:xfrm>
        </p:spPr>
        <p:txBody>
          <a:bodyPr>
            <a:noAutofit/>
          </a:bodyPr>
          <a:lstStyle/>
          <a:p>
            <a:pPr algn="just"/>
            <a:r>
              <a:rPr lang="en-US" sz="2000" i="1" dirty="0" smtClean="0">
                <a:latin typeface="Helvetica Neue" charset="0"/>
                <a:ea typeface="Helvetica Neue" charset="0"/>
                <a:cs typeface="Helvetica Neue" charset="0"/>
              </a:rPr>
              <a:t>"</a:t>
            </a:r>
            <a:r>
              <a:rPr lang="en-US" sz="2000" i="1" dirty="0">
                <a:latin typeface="Helvetica Neue" charset="0"/>
                <a:ea typeface="Helvetica Neue" charset="0"/>
                <a:cs typeface="Helvetica Neue" charset="0"/>
              </a:rPr>
              <a:t>Marin - It's truly </a:t>
            </a:r>
            <a:r>
              <a:rPr lang="en-US" sz="2000" i="1" dirty="0" smtClean="0">
                <a:latin typeface="Helvetica Neue" charset="0"/>
                <a:ea typeface="Helvetica Neue" charset="0"/>
                <a:cs typeface="Helvetica Neue" charset="0"/>
              </a:rPr>
              <a:t>tribal</a:t>
            </a:r>
            <a:r>
              <a:rPr lang="en-US" sz="2000" i="1" dirty="0">
                <a:latin typeface="Helvetica Neue" charset="0"/>
                <a:ea typeface="Helvetica Neue" charset="0"/>
                <a:cs typeface="Helvetica Neue" charset="0"/>
              </a:rPr>
              <a:t>, these people have never thought about it, it's really the </a:t>
            </a:r>
            <a:r>
              <a:rPr lang="en-US" sz="2000" i="1" dirty="0" smtClean="0">
                <a:latin typeface="Helvetica Neue" charset="0"/>
                <a:ea typeface="Helvetica Neue" charset="0"/>
                <a:cs typeface="Helvetica Neue" charset="0"/>
              </a:rPr>
              <a:t>divide. It's a religion the </a:t>
            </a:r>
            <a:r>
              <a:rPr lang="en-US" sz="2000" i="1" dirty="0">
                <a:latin typeface="Helvetica Neue" charset="0"/>
                <a:ea typeface="Helvetica Neue" charset="0"/>
                <a:cs typeface="Helvetica Neue" charset="0"/>
              </a:rPr>
              <a:t>car</a:t>
            </a:r>
            <a:r>
              <a:rPr lang="en-US" sz="2000" i="1" dirty="0" smtClean="0">
                <a:latin typeface="Helvetica Neue" charset="0"/>
                <a:ea typeface="Helvetica Neue" charset="0"/>
                <a:cs typeface="Helvetica Neue" charset="0"/>
              </a:rPr>
              <a:t>. When </a:t>
            </a:r>
            <a:r>
              <a:rPr lang="en-US" sz="2000" i="1" dirty="0">
                <a:latin typeface="Helvetica Neue" charset="0"/>
                <a:ea typeface="Helvetica Neue" charset="0"/>
                <a:cs typeface="Helvetica Neue" charset="0"/>
              </a:rPr>
              <a:t>I look at the costs, both financial and ecological, </a:t>
            </a:r>
            <a:r>
              <a:rPr lang="en-US" sz="2000" i="1" dirty="0" smtClean="0">
                <a:latin typeface="Helvetica Neue" charset="0"/>
                <a:ea typeface="Helvetica Neue" charset="0"/>
                <a:cs typeface="Helvetica Neue" charset="0"/>
              </a:rPr>
              <a:t>we need a wake-up</a:t>
            </a:r>
            <a:r>
              <a:rPr lang="fr-FR" sz="2000" i="1" dirty="0">
                <a:latin typeface="Helvetica Neue" charset="0"/>
                <a:ea typeface="Helvetica Neue" charset="0"/>
                <a:cs typeface="Helvetica Neue" charset="0"/>
              </a:rPr>
              <a:t> . "</a:t>
            </a:r>
            <a:endParaRPr lang="fr-FR" sz="2000" i="1" dirty="0">
              <a:latin typeface="Helvetica Neue"/>
            </a:endParaRPr>
          </a:p>
        </p:txBody>
      </p:sp>
      <p:sp>
        <p:nvSpPr>
          <p:cNvPr id="4" name="Espace réservé du numéro de diapositive 3"/>
          <p:cNvSpPr>
            <a:spLocks noGrp="1"/>
          </p:cNvSpPr>
          <p:nvPr>
            <p:ph type="sldNum" sz="quarter" idx="12"/>
          </p:nvPr>
        </p:nvSpPr>
        <p:spPr/>
        <p:txBody>
          <a:bodyPr/>
          <a:lstStyle/>
          <a:p>
            <a:fld id="{0947D4D8-B769-2E41-A9BC-C8942A0E7025}" type="slidenum">
              <a:rPr lang="fr-FR" smtClean="0"/>
              <a:t>11</a:t>
            </a:fld>
            <a:endParaRPr lang="fr-FR"/>
          </a:p>
        </p:txBody>
      </p:sp>
      <p:pic>
        <p:nvPicPr>
          <p:cNvPr id="5" name="Espace réservé pour une image  4"/>
          <p:cNvPicPr>
            <a:picLocks noGrp="1" noChangeAspect="1"/>
          </p:cNvPicPr>
          <p:nvPr>
            <p:ph type="pic" idx="1"/>
          </p:nvPr>
        </p:nvPicPr>
        <p:blipFill>
          <a:blip r:embed="rId3">
            <a:extLst>
              <a:ext uri="{28A0092B-C50C-407E-A947-70E740481C1C}">
                <a14:useLocalDpi xmlns:a14="http://schemas.microsoft.com/office/drawing/2010/main" val="0"/>
              </a:ext>
            </a:extLst>
          </a:blip>
          <a:srcRect l="5556" r="5556"/>
          <a:stretch>
            <a:fillRect/>
          </a:stretch>
        </p:blipFill>
        <p:spPr/>
      </p:pic>
    </p:spTree>
    <p:extLst>
      <p:ext uri="{BB962C8B-B14F-4D97-AF65-F5344CB8AC3E}">
        <p14:creationId xmlns:p14="http://schemas.microsoft.com/office/powerpoint/2010/main" val="141671642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texte 9"/>
          <p:cNvSpPr>
            <a:spLocks noGrp="1"/>
          </p:cNvSpPr>
          <p:nvPr>
            <p:ph type="body" sz="half" idx="2"/>
          </p:nvPr>
        </p:nvSpPr>
        <p:spPr>
          <a:xfrm>
            <a:off x="1792288" y="4846319"/>
            <a:ext cx="5486400" cy="1510031"/>
          </a:xfrm>
        </p:spPr>
        <p:txBody>
          <a:bodyPr>
            <a:noAutofit/>
          </a:bodyPr>
          <a:lstStyle/>
          <a:p>
            <a:pPr algn="just"/>
            <a:r>
              <a:rPr lang="en-US" sz="1700" i="1" dirty="0" smtClean="0">
                <a:latin typeface="Helvetica Neue" charset="0"/>
                <a:ea typeface="Helvetica Neue" charset="0"/>
                <a:cs typeface="Helvetica Neue" charset="0"/>
              </a:rPr>
              <a:t>"Dominique </a:t>
            </a:r>
            <a:r>
              <a:rPr lang="en-US" sz="1700" i="1" dirty="0">
                <a:latin typeface="Helvetica Neue" charset="0"/>
                <a:ea typeface="Helvetica Neue" charset="0"/>
                <a:cs typeface="Helvetica Neue" charset="0"/>
              </a:rPr>
              <a:t>- We went to do </a:t>
            </a:r>
            <a:r>
              <a:rPr lang="en-US" sz="1700" i="1" dirty="0" smtClean="0">
                <a:latin typeface="Helvetica Neue" charset="0"/>
                <a:ea typeface="Helvetica Neue" charset="0"/>
                <a:cs typeface="Helvetica Neue" charset="0"/>
              </a:rPr>
              <a:t>trips in France... </a:t>
            </a:r>
            <a:r>
              <a:rPr lang="en-US" sz="1700" i="1" dirty="0">
                <a:latin typeface="Helvetica Neue" charset="0"/>
                <a:ea typeface="Helvetica Neue" charset="0"/>
                <a:cs typeface="Helvetica Neue" charset="0"/>
              </a:rPr>
              <a:t>I</a:t>
            </a:r>
            <a:r>
              <a:rPr lang="en-US" sz="1700" i="1" dirty="0" smtClean="0">
                <a:latin typeface="Helvetica Neue" charset="0"/>
                <a:ea typeface="Helvetica Neue" charset="0"/>
                <a:cs typeface="Helvetica Neue" charset="0"/>
              </a:rPr>
              <a:t>t </a:t>
            </a:r>
            <a:r>
              <a:rPr lang="en-US" sz="1700" i="1" dirty="0">
                <a:latin typeface="Helvetica Neue" charset="0"/>
                <a:ea typeface="Helvetica Neue" charset="0"/>
                <a:cs typeface="Helvetica Neue" charset="0"/>
              </a:rPr>
              <a:t>was fun! </a:t>
            </a:r>
            <a:r>
              <a:rPr lang="en-US" sz="1700" i="1" dirty="0" smtClean="0">
                <a:latin typeface="Helvetica Neue" charset="0"/>
                <a:ea typeface="Helvetica Neue" charset="0"/>
                <a:cs typeface="Helvetica Neue" charset="0"/>
              </a:rPr>
              <a:t>Freedom... </a:t>
            </a:r>
            <a:r>
              <a:rPr lang="en-US" sz="1700" i="1" dirty="0">
                <a:latin typeface="Helvetica Neue" charset="0"/>
                <a:ea typeface="Helvetica Neue" charset="0"/>
                <a:cs typeface="Helvetica Neue" charset="0"/>
              </a:rPr>
              <a:t>But </a:t>
            </a:r>
            <a:r>
              <a:rPr lang="en-US" sz="1700" i="1" dirty="0" smtClean="0">
                <a:latin typeface="Helvetica Neue" charset="0"/>
                <a:ea typeface="Helvetica Neue" charset="0"/>
                <a:cs typeface="Helvetica Neue" charset="0"/>
              </a:rPr>
              <a:t>it </a:t>
            </a:r>
            <a:r>
              <a:rPr lang="en-US" sz="1700" i="1" dirty="0">
                <a:latin typeface="Helvetica Neue" charset="0"/>
                <a:ea typeface="Helvetica Neue" charset="0"/>
                <a:cs typeface="Helvetica Neue" charset="0"/>
              </a:rPr>
              <a:t>was not necessary </a:t>
            </a:r>
            <a:r>
              <a:rPr lang="en-US" sz="1700" i="1" dirty="0" smtClean="0">
                <a:latin typeface="Helvetica Neue" charset="0"/>
                <a:ea typeface="Helvetica Neue" charset="0"/>
                <a:cs typeface="Helvetica Neue" charset="0"/>
              </a:rPr>
              <a:t>to make too much noise</a:t>
            </a:r>
            <a:r>
              <a:rPr lang="en-US" sz="1700" i="1" dirty="0">
                <a:latin typeface="Helvetica Neue" charset="0"/>
                <a:ea typeface="Helvetica Neue" charset="0"/>
                <a:cs typeface="Helvetica Neue" charset="0"/>
              </a:rPr>
              <a:t>, </a:t>
            </a:r>
            <a:r>
              <a:rPr lang="en-US" sz="1700" i="1" dirty="0" smtClean="0">
                <a:latin typeface="Helvetica Neue" charset="0"/>
                <a:ea typeface="Helvetica Neue" charset="0"/>
                <a:cs typeface="Helvetica Neue" charset="0"/>
              </a:rPr>
              <a:t>we didn't want not </a:t>
            </a:r>
            <a:r>
              <a:rPr lang="en-US" sz="1700" i="1" dirty="0">
                <a:latin typeface="Helvetica Neue" charset="0"/>
                <a:ea typeface="Helvetica Neue" charset="0"/>
                <a:cs typeface="Helvetica Neue" charset="0"/>
              </a:rPr>
              <a:t>to annoy. And I had parents who also sensitized me, that was good. And then, more and more I was uncomfortable. I climbed a street I looked at my track of </a:t>
            </a:r>
            <a:r>
              <a:rPr lang="en-US" sz="1700" i="1" dirty="0" smtClean="0">
                <a:latin typeface="Helvetica Neue" charset="0"/>
                <a:ea typeface="Helvetica Neue" charset="0"/>
                <a:cs typeface="Helvetica Neue" charset="0"/>
              </a:rPr>
              <a:t>pollution... </a:t>
            </a:r>
            <a:r>
              <a:rPr lang="en-US" sz="1700" i="1" dirty="0">
                <a:latin typeface="Helvetica Neue" charset="0"/>
                <a:ea typeface="Helvetica Neue" charset="0"/>
                <a:cs typeface="Helvetica Neue" charset="0"/>
              </a:rPr>
              <a:t>I </a:t>
            </a:r>
            <a:r>
              <a:rPr lang="en-US" sz="1700" i="1" dirty="0" smtClean="0">
                <a:latin typeface="Helvetica Neue" charset="0"/>
                <a:ea typeface="Helvetica Neue" charset="0"/>
                <a:cs typeface="Helvetica Neue" charset="0"/>
              </a:rPr>
              <a:t>stopped my </a:t>
            </a:r>
            <a:r>
              <a:rPr lang="en-US" sz="1700" i="1" dirty="0">
                <a:latin typeface="Helvetica Neue" charset="0"/>
                <a:ea typeface="Helvetica Neue" charset="0"/>
                <a:cs typeface="Helvetica Neue" charset="0"/>
              </a:rPr>
              <a:t>engine </a:t>
            </a:r>
            <a:r>
              <a:rPr lang="en-US" sz="1700" i="1" dirty="0" smtClean="0">
                <a:latin typeface="Helvetica Neue" charset="0"/>
                <a:ea typeface="Helvetica Neue" charset="0"/>
                <a:cs typeface="Helvetica Neue" charset="0"/>
              </a:rPr>
              <a:t>into </a:t>
            </a:r>
            <a:r>
              <a:rPr lang="en-US" sz="1700" i="1" dirty="0">
                <a:latin typeface="Helvetica Neue" charset="0"/>
                <a:ea typeface="Helvetica Neue" charset="0"/>
                <a:cs typeface="Helvetica Neue" charset="0"/>
              </a:rPr>
              <a:t>the descent, and then </a:t>
            </a:r>
            <a:r>
              <a:rPr lang="en-US" sz="1700" i="1" dirty="0" smtClean="0">
                <a:latin typeface="Helvetica Neue" charset="0"/>
                <a:ea typeface="Helvetica Neue" charset="0"/>
                <a:cs typeface="Helvetica Neue" charset="0"/>
              </a:rPr>
              <a:t>I </a:t>
            </a:r>
            <a:r>
              <a:rPr lang="en-US" sz="1700" i="1" dirty="0">
                <a:latin typeface="Helvetica Neue" charset="0"/>
                <a:ea typeface="Helvetica Neue" charset="0"/>
                <a:cs typeface="Helvetica Neue" charset="0"/>
              </a:rPr>
              <a:t>said </a:t>
            </a:r>
            <a:r>
              <a:rPr lang="en-US" sz="1700" i="1" dirty="0" smtClean="0">
                <a:latin typeface="Helvetica Neue" charset="0"/>
                <a:ea typeface="Helvetica Neue" charset="0"/>
                <a:cs typeface="Helvetica Neue" charset="0"/>
              </a:rPr>
              <a:t>stop."</a:t>
            </a:r>
            <a:endParaRPr lang="fr-FR" sz="1700" i="1" dirty="0">
              <a:latin typeface="Helvetica Neue" charset="0"/>
              <a:ea typeface="Helvetica Neue" charset="0"/>
              <a:cs typeface="Helvetica Neue" charset="0"/>
            </a:endParaRPr>
          </a:p>
          <a:p>
            <a:pPr algn="just"/>
            <a:r>
              <a:rPr lang="fr-FR" sz="1700" i="1" dirty="0">
                <a:solidFill>
                  <a:srgbClr val="C00000"/>
                </a:solidFill>
                <a:latin typeface="Helvetica Neue" charset="0"/>
                <a:ea typeface="Helvetica Neue" charset="0"/>
                <a:cs typeface="Helvetica Neue" charset="0"/>
              </a:rPr>
              <a:t/>
            </a:r>
            <a:br>
              <a:rPr lang="fr-FR" sz="1700" i="1" dirty="0">
                <a:solidFill>
                  <a:srgbClr val="C00000"/>
                </a:solidFill>
                <a:latin typeface="Helvetica Neue" charset="0"/>
                <a:ea typeface="Helvetica Neue" charset="0"/>
                <a:cs typeface="Helvetica Neue" charset="0"/>
              </a:rPr>
            </a:br>
            <a:endParaRPr lang="fr-FR" sz="1700" i="1" dirty="0">
              <a:solidFill>
                <a:srgbClr val="C00000"/>
              </a:solidFill>
              <a:latin typeface="Helvetica Neue" charset="0"/>
              <a:ea typeface="Helvetica Neue" charset="0"/>
              <a:cs typeface="Helvetica Neue" charset="0"/>
            </a:endParaRPr>
          </a:p>
        </p:txBody>
      </p:sp>
      <p:sp>
        <p:nvSpPr>
          <p:cNvPr id="4" name="Espace réservé du numéro de diapositive 3"/>
          <p:cNvSpPr>
            <a:spLocks noGrp="1"/>
          </p:cNvSpPr>
          <p:nvPr>
            <p:ph type="sldNum" sz="quarter" idx="12"/>
          </p:nvPr>
        </p:nvSpPr>
        <p:spPr/>
        <p:txBody>
          <a:bodyPr/>
          <a:lstStyle/>
          <a:p>
            <a:fld id="{0947D4D8-B769-2E41-A9BC-C8942A0E7025}" type="slidenum">
              <a:rPr lang="fr-FR" smtClean="0"/>
              <a:t>12</a:t>
            </a:fld>
            <a:endParaRPr lang="fr-FR"/>
          </a:p>
        </p:txBody>
      </p:sp>
      <p:pic>
        <p:nvPicPr>
          <p:cNvPr id="5" name="Espace réservé pour une image  4"/>
          <p:cNvPicPr>
            <a:picLocks noGrp="1" noChangeAspect="1"/>
          </p:cNvPicPr>
          <p:nvPr>
            <p:ph type="pic" idx="1"/>
          </p:nvPr>
        </p:nvPicPr>
        <p:blipFill>
          <a:blip r:embed="rId3">
            <a:extLst>
              <a:ext uri="{28A0092B-C50C-407E-A947-70E740481C1C}">
                <a14:useLocalDpi xmlns:a14="http://schemas.microsoft.com/office/drawing/2010/main" val="0"/>
              </a:ext>
            </a:extLst>
          </a:blip>
          <a:srcRect l="15079" r="15079"/>
          <a:stretch>
            <a:fillRect/>
          </a:stretch>
        </p:blipFill>
        <p:spPr/>
      </p:pic>
    </p:spTree>
    <p:extLst>
      <p:ext uri="{BB962C8B-B14F-4D97-AF65-F5344CB8AC3E}">
        <p14:creationId xmlns:p14="http://schemas.microsoft.com/office/powerpoint/2010/main" val="189259233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latin typeface="Helvetica Neue" charset="0"/>
                <a:ea typeface="Helvetica Neue" charset="0"/>
                <a:cs typeface="Helvetica Neue" charset="0"/>
              </a:rPr>
              <a:t>No </a:t>
            </a:r>
            <a:r>
              <a:rPr lang="fr-FR" dirty="0" err="1" smtClean="0">
                <a:latin typeface="Helvetica Neue" charset="0"/>
                <a:ea typeface="Helvetica Neue" charset="0"/>
                <a:cs typeface="Helvetica Neue" charset="0"/>
              </a:rPr>
              <a:t>limits</a:t>
            </a:r>
            <a:r>
              <a:rPr lang="fr-FR" dirty="0" smtClean="0">
                <a:latin typeface="Helvetica Neue" charset="0"/>
                <a:ea typeface="Helvetica Neue" charset="0"/>
                <a:cs typeface="Helvetica Neue" charset="0"/>
              </a:rPr>
              <a:t>, Critical stance, </a:t>
            </a:r>
            <a:r>
              <a:rPr lang="fr-FR" dirty="0" err="1" smtClean="0">
                <a:latin typeface="Helvetica Neue" charset="0"/>
                <a:ea typeface="Helvetica Neue" charset="0"/>
                <a:cs typeface="Helvetica Neue" charset="0"/>
              </a:rPr>
              <a:t>Autonomy</a:t>
            </a:r>
            <a:endParaRPr lang="fr-FR" dirty="0">
              <a:latin typeface="Helvetica Neue" charset="0"/>
              <a:ea typeface="Helvetica Neue" charset="0"/>
              <a:cs typeface="Helvetica Neue" charset="0"/>
            </a:endParaRPr>
          </a:p>
        </p:txBody>
      </p:sp>
      <p:sp>
        <p:nvSpPr>
          <p:cNvPr id="3" name="Espace réservé pour une image  2"/>
          <p:cNvSpPr>
            <a:spLocks noGrp="1"/>
          </p:cNvSpPr>
          <p:nvPr>
            <p:ph type="pic" idx="1"/>
          </p:nvPr>
        </p:nvSpPr>
        <p:spPr/>
      </p:sp>
      <p:sp>
        <p:nvSpPr>
          <p:cNvPr id="4" name="Espace réservé du texte 3"/>
          <p:cNvSpPr>
            <a:spLocks noGrp="1"/>
          </p:cNvSpPr>
          <p:nvPr>
            <p:ph type="body" sz="half" idx="2"/>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13</a:t>
            </a:fld>
            <a:endParaRPr lang="fr-FR"/>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161" y="2105863"/>
            <a:ext cx="3528365" cy="2646274"/>
          </a:xfrm>
          <a:prstGeom prst="rect">
            <a:avLst/>
          </a:prstGeom>
        </p:spPr>
      </p:pic>
      <p:pic>
        <p:nvPicPr>
          <p:cNvPr id="7" name="Image 6"/>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Effect>
                      <a14:colorTemperature colorTemp="4700"/>
                    </a14:imgEffect>
                    <a14:imgEffect>
                      <a14:saturation sat="0"/>
                    </a14:imgEffect>
                  </a14:imgLayer>
                </a14:imgProps>
              </a:ext>
              <a:ext uri="{28A0092B-C50C-407E-A947-70E740481C1C}">
                <a14:useLocalDpi xmlns:a14="http://schemas.microsoft.com/office/drawing/2010/main" val="0"/>
              </a:ext>
            </a:extLst>
          </a:blip>
          <a:srcRect l="24667" r="23297"/>
          <a:stretch/>
        </p:blipFill>
        <p:spPr>
          <a:xfrm>
            <a:off x="3727038" y="1989000"/>
            <a:ext cx="2654466" cy="2880000"/>
          </a:xfrm>
          <a:prstGeom prst="rect">
            <a:avLst/>
          </a:prstGeom>
        </p:spPr>
      </p:pic>
      <p:pic>
        <p:nvPicPr>
          <p:cNvPr id="8" name="Imag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26015" y="1786600"/>
            <a:ext cx="2501900" cy="3238500"/>
          </a:xfrm>
          <a:prstGeom prst="rect">
            <a:avLst/>
          </a:prstGeom>
        </p:spPr>
      </p:pic>
    </p:spTree>
    <p:extLst>
      <p:ext uri="{BB962C8B-B14F-4D97-AF65-F5344CB8AC3E}">
        <p14:creationId xmlns:p14="http://schemas.microsoft.com/office/powerpoint/2010/main" val="48257585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6" name="Espace réservé pour une image  5"/>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19534" t="17553" r="18909" b="17786"/>
          <a:stretch/>
        </p:blipFill>
        <p:spPr>
          <a:xfrm>
            <a:off x="1792288" y="615591"/>
            <a:ext cx="5486400" cy="4072524"/>
          </a:xfrm>
        </p:spPr>
      </p:pic>
      <p:sp>
        <p:nvSpPr>
          <p:cNvPr id="4" name="Espace réservé du texte 3"/>
          <p:cNvSpPr>
            <a:spLocks noGrp="1"/>
          </p:cNvSpPr>
          <p:nvPr>
            <p:ph type="body" sz="half" idx="2"/>
          </p:nvPr>
        </p:nvSpPr>
        <p:spPr/>
        <p:txBody>
          <a:bodyPr>
            <a:normAutofit/>
          </a:bodyPr>
          <a:lstStyle/>
          <a:p>
            <a:pPr algn="ctr"/>
            <a:r>
              <a:rPr lang="fr-FR" sz="2400" b="1" dirty="0" smtClean="0">
                <a:latin typeface="Helvetica Neue" charset="0"/>
                <a:ea typeface="Helvetica Neue" charset="0"/>
                <a:cs typeface="Helvetica Neue" charset="0"/>
              </a:rPr>
              <a:t>A question of </a:t>
            </a:r>
            <a:r>
              <a:rPr lang="fr-FR" sz="2400" b="1" dirty="0" err="1" smtClean="0">
                <a:latin typeface="Helvetica Neue" charset="0"/>
                <a:ea typeface="Helvetica Neue" charset="0"/>
                <a:cs typeface="Helvetica Neue" charset="0"/>
              </a:rPr>
              <a:t>lifestyle</a:t>
            </a:r>
            <a:endParaRPr lang="fr-FR" sz="2400" b="1" dirty="0">
              <a:latin typeface="Helvetica Neue" charset="0"/>
              <a:ea typeface="Helvetica Neue" charset="0"/>
              <a:cs typeface="Helvetica Neue" charset="0"/>
            </a:endParaRPr>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14</a:t>
            </a:fld>
            <a:endParaRPr lang="fr-FR"/>
          </a:p>
        </p:txBody>
      </p:sp>
      <p:sp>
        <p:nvSpPr>
          <p:cNvPr id="7" name="ZoneTexte 6"/>
          <p:cNvSpPr txBox="1"/>
          <p:nvPr/>
        </p:nvSpPr>
        <p:spPr>
          <a:xfrm>
            <a:off x="8046720" y="3657600"/>
            <a:ext cx="184731"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172277590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numCol="1">
            <a:normAutofit/>
          </a:bodyPr>
          <a:lstStyle/>
          <a:p>
            <a:pPr marL="0" indent="0">
              <a:buNone/>
            </a:pPr>
            <a:endParaRPr lang="fr-FR" sz="2800" b="1" dirty="0" smtClean="0">
              <a:latin typeface="Helvetica Neue" charset="0"/>
              <a:ea typeface="Helvetica Neue" charset="0"/>
              <a:cs typeface="Helvetica Neue" charset="0"/>
            </a:endParaRPr>
          </a:p>
          <a:p>
            <a:pPr marL="0" indent="0">
              <a:buNone/>
            </a:pPr>
            <a:endParaRPr lang="fr-FR" sz="2800" b="1" dirty="0">
              <a:latin typeface="Helvetica Neue" charset="0"/>
              <a:ea typeface="Helvetica Neue" charset="0"/>
              <a:cs typeface="Helvetica Neue" charset="0"/>
            </a:endParaRPr>
          </a:p>
          <a:p>
            <a:pPr marL="0" indent="0">
              <a:buNone/>
            </a:pPr>
            <a:r>
              <a:rPr lang="fr-FR" sz="2800" b="1" dirty="0" smtClean="0">
                <a:latin typeface="Helvetica Neue" charset="0"/>
                <a:ea typeface="Helvetica Neue" charset="0"/>
                <a:cs typeface="Helvetica Neue" charset="0"/>
              </a:rPr>
              <a:t>3. </a:t>
            </a:r>
            <a:r>
              <a:rPr lang="fr-FR" sz="2800" b="1" dirty="0" err="1" smtClean="0">
                <a:latin typeface="Helvetica Neue" charset="0"/>
                <a:ea typeface="Helvetica Neue" charset="0"/>
                <a:cs typeface="Helvetica Neue" charset="0"/>
              </a:rPr>
              <a:t>Refusal</a:t>
            </a:r>
            <a:r>
              <a:rPr lang="fr-FR" sz="2800" b="1" dirty="0" smtClean="0">
                <a:latin typeface="Helvetica Neue" charset="0"/>
                <a:ea typeface="Helvetica Neue" charset="0"/>
                <a:cs typeface="Helvetica Neue" charset="0"/>
              </a:rPr>
              <a:t> </a:t>
            </a:r>
            <a:r>
              <a:rPr lang="fr-FR" sz="2800" b="1" dirty="0">
                <a:latin typeface="Helvetica Neue" charset="0"/>
                <a:ea typeface="Helvetica Neue" charset="0"/>
                <a:cs typeface="Helvetica Neue" charset="0"/>
              </a:rPr>
              <a:t>of the </a:t>
            </a:r>
            <a:r>
              <a:rPr lang="fr-FR" sz="2800" b="1" dirty="0" smtClean="0">
                <a:latin typeface="Helvetica Neue" charset="0"/>
                <a:ea typeface="Helvetica Neue" charset="0"/>
                <a:cs typeface="Helvetica Neue" charset="0"/>
              </a:rPr>
              <a:t>car</a:t>
            </a:r>
            <a:endParaRPr lang="fr-FR" sz="2800" dirty="0" smtClean="0">
              <a:solidFill>
                <a:srgbClr val="4BACC6"/>
              </a:solidFill>
              <a:latin typeface="Helvetica Neue" charset="0"/>
              <a:ea typeface="Helvetica Neue" charset="0"/>
              <a:cs typeface="Helvetica Neue" charset="0"/>
            </a:endParaRPr>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15</a:t>
            </a:fld>
            <a:endParaRPr lang="fr-FR"/>
          </a:p>
        </p:txBody>
      </p:sp>
    </p:spTree>
    <p:extLst>
      <p:ext uri="{BB962C8B-B14F-4D97-AF65-F5344CB8AC3E}">
        <p14:creationId xmlns:p14="http://schemas.microsoft.com/office/powerpoint/2010/main" val="74261808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6" name="Espace réservé pour une image  5"/>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19534" t="17553" r="18909" b="17786"/>
          <a:stretch/>
        </p:blipFill>
        <p:spPr>
          <a:xfrm>
            <a:off x="1792288" y="615591"/>
            <a:ext cx="5486400" cy="4072524"/>
          </a:xfrm>
        </p:spPr>
      </p:pic>
      <p:sp>
        <p:nvSpPr>
          <p:cNvPr id="4" name="Espace réservé du texte 3"/>
          <p:cNvSpPr>
            <a:spLocks noGrp="1"/>
          </p:cNvSpPr>
          <p:nvPr>
            <p:ph type="body" sz="half" idx="2"/>
          </p:nvPr>
        </p:nvSpPr>
        <p:spPr/>
        <p:txBody>
          <a:bodyPr>
            <a:normAutofit/>
          </a:bodyPr>
          <a:lstStyle/>
          <a:p>
            <a:pPr algn="ctr"/>
            <a:r>
              <a:rPr lang="fr-FR" sz="2400" b="1" dirty="0" err="1" smtClean="0">
                <a:latin typeface="Helvetica Neue" charset="0"/>
                <a:ea typeface="Helvetica Neue" charset="0"/>
                <a:cs typeface="Helvetica Neue" charset="0"/>
              </a:rPr>
              <a:t>Unability</a:t>
            </a:r>
            <a:r>
              <a:rPr lang="fr-FR" sz="2400" b="1" dirty="0" smtClean="0">
                <a:latin typeface="Helvetica Neue" charset="0"/>
                <a:ea typeface="Helvetica Neue" charset="0"/>
                <a:cs typeface="Helvetica Neue" charset="0"/>
              </a:rPr>
              <a:t> to drive</a:t>
            </a:r>
            <a:endParaRPr lang="fr-FR" sz="2400" b="1" dirty="0">
              <a:latin typeface="Helvetica Neue" charset="0"/>
              <a:ea typeface="Helvetica Neue" charset="0"/>
              <a:cs typeface="Helvetica Neue" charset="0"/>
            </a:endParaRPr>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16</a:t>
            </a:fld>
            <a:endParaRPr lang="fr-FR"/>
          </a:p>
        </p:txBody>
      </p:sp>
      <p:sp>
        <p:nvSpPr>
          <p:cNvPr id="7" name="ZoneTexte 6"/>
          <p:cNvSpPr txBox="1"/>
          <p:nvPr/>
        </p:nvSpPr>
        <p:spPr>
          <a:xfrm>
            <a:off x="8046720" y="3657600"/>
            <a:ext cx="184731"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166379718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texte 9"/>
          <p:cNvSpPr>
            <a:spLocks noGrp="1"/>
          </p:cNvSpPr>
          <p:nvPr>
            <p:ph type="body" sz="half" idx="2"/>
          </p:nvPr>
        </p:nvSpPr>
        <p:spPr>
          <a:xfrm>
            <a:off x="1792288" y="4846319"/>
            <a:ext cx="5486400" cy="1510031"/>
          </a:xfrm>
        </p:spPr>
        <p:txBody>
          <a:bodyPr>
            <a:noAutofit/>
          </a:bodyPr>
          <a:lstStyle/>
          <a:p>
            <a:pPr algn="just"/>
            <a:r>
              <a:rPr lang="fr-FR" sz="2000" i="1" dirty="0" smtClean="0">
                <a:latin typeface="Helvetica Neue" charset="0"/>
                <a:ea typeface="Helvetica Neue" charset="0"/>
                <a:cs typeface="Helvetica Neue" charset="0"/>
              </a:rPr>
              <a:t>"Lia - I </a:t>
            </a:r>
            <a:r>
              <a:rPr lang="fr-FR" sz="2000" i="1" dirty="0" err="1">
                <a:latin typeface="Helvetica Neue" charset="0"/>
                <a:ea typeface="Helvetica Neue" charset="0"/>
                <a:cs typeface="Helvetica Neue" charset="0"/>
              </a:rPr>
              <a:t>had</a:t>
            </a:r>
            <a:r>
              <a:rPr lang="fr-FR" sz="2000" i="1" dirty="0">
                <a:latin typeface="Helvetica Neue" charset="0"/>
                <a:ea typeface="Helvetica Neue" charset="0"/>
                <a:cs typeface="Helvetica Neue" charset="0"/>
              </a:rPr>
              <a:t> </a:t>
            </a:r>
            <a:r>
              <a:rPr lang="fr-FR" sz="2000" i="1" dirty="0" err="1">
                <a:latin typeface="Helvetica Neue" charset="0"/>
                <a:ea typeface="Helvetica Neue" charset="0"/>
                <a:cs typeface="Helvetica Neue" charset="0"/>
              </a:rPr>
              <a:t>other</a:t>
            </a:r>
            <a:r>
              <a:rPr lang="fr-FR" sz="2000" i="1" dirty="0">
                <a:latin typeface="Helvetica Neue" charset="0"/>
                <a:ea typeface="Helvetica Neue" charset="0"/>
                <a:cs typeface="Helvetica Neue" charset="0"/>
              </a:rPr>
              <a:t> </a:t>
            </a:r>
            <a:r>
              <a:rPr lang="fr-FR" sz="2000" i="1" dirty="0" err="1">
                <a:latin typeface="Helvetica Neue" charset="0"/>
                <a:ea typeface="Helvetica Neue" charset="0"/>
                <a:cs typeface="Helvetica Neue" charset="0"/>
              </a:rPr>
              <a:t>things</a:t>
            </a:r>
            <a:r>
              <a:rPr lang="fr-FR" sz="2000" i="1" dirty="0">
                <a:latin typeface="Helvetica Neue" charset="0"/>
                <a:ea typeface="Helvetica Neue" charset="0"/>
                <a:cs typeface="Helvetica Neue" charset="0"/>
              </a:rPr>
              <a:t> to </a:t>
            </a:r>
            <a:r>
              <a:rPr lang="fr-FR" sz="2000" i="1" dirty="0" smtClean="0">
                <a:latin typeface="Helvetica Neue" charset="0"/>
                <a:ea typeface="Helvetica Neue" charset="0"/>
                <a:cs typeface="Helvetica Neue" charset="0"/>
              </a:rPr>
              <a:t>do, </a:t>
            </a:r>
            <a:r>
              <a:rPr lang="fr-FR" sz="2000" i="1" dirty="0" err="1" smtClean="0">
                <a:latin typeface="Helvetica Neue" charset="0"/>
                <a:ea typeface="Helvetica Neue" charset="0"/>
                <a:cs typeface="Helvetica Neue" charset="0"/>
              </a:rPr>
              <a:t>my</a:t>
            </a:r>
            <a:r>
              <a:rPr lang="fr-FR" sz="2000" i="1" dirty="0" smtClean="0">
                <a:latin typeface="Helvetica Neue" charset="0"/>
                <a:ea typeface="Helvetica Neue" charset="0"/>
                <a:cs typeface="Helvetica Neue" charset="0"/>
              </a:rPr>
              <a:t> </a:t>
            </a:r>
            <a:r>
              <a:rPr lang="fr-FR" sz="2000" i="1" dirty="0" err="1" smtClean="0">
                <a:latin typeface="Helvetica Neue" charset="0"/>
                <a:ea typeface="Helvetica Neue" charset="0"/>
                <a:cs typeface="Helvetica Neue" charset="0"/>
              </a:rPr>
              <a:t>studies</a:t>
            </a:r>
            <a:r>
              <a:rPr lang="fr-FR" sz="2000" i="1" dirty="0" smtClean="0">
                <a:latin typeface="Helvetica Neue" charset="0"/>
                <a:ea typeface="Helvetica Neue" charset="0"/>
                <a:cs typeface="Helvetica Neue" charset="0"/>
              </a:rPr>
              <a:t> and </a:t>
            </a:r>
            <a:r>
              <a:rPr lang="fr-FR" sz="2000" i="1" dirty="0">
                <a:latin typeface="Helvetica Neue" charset="0"/>
                <a:ea typeface="Helvetica Neue" charset="0"/>
                <a:cs typeface="Helvetica Neue" charset="0"/>
              </a:rPr>
              <a:t>all </a:t>
            </a:r>
            <a:r>
              <a:rPr lang="fr-FR" sz="2000" i="1" dirty="0" err="1">
                <a:latin typeface="Helvetica Neue" charset="0"/>
                <a:ea typeface="Helvetica Neue" charset="0"/>
                <a:cs typeface="Helvetica Neue" charset="0"/>
              </a:rPr>
              <a:t>that</a:t>
            </a:r>
            <a:r>
              <a:rPr lang="fr-FR" sz="2000" i="1" dirty="0">
                <a:latin typeface="Helvetica Neue" charset="0"/>
                <a:ea typeface="Helvetica Neue" charset="0"/>
                <a:cs typeface="Helvetica Neue" charset="0"/>
              </a:rPr>
              <a:t> and </a:t>
            </a:r>
            <a:r>
              <a:rPr lang="fr-FR" sz="2000" i="1" dirty="0" err="1">
                <a:latin typeface="Helvetica Neue" charset="0"/>
                <a:ea typeface="Helvetica Neue" charset="0"/>
                <a:cs typeface="Helvetica Neue" charset="0"/>
              </a:rPr>
              <a:t>suddenly</a:t>
            </a:r>
            <a:r>
              <a:rPr lang="fr-FR" sz="2000" i="1" dirty="0">
                <a:latin typeface="Helvetica Neue" charset="0"/>
                <a:ea typeface="Helvetica Neue" charset="0"/>
                <a:cs typeface="Helvetica Neue" charset="0"/>
              </a:rPr>
              <a:t> I </a:t>
            </a:r>
            <a:r>
              <a:rPr lang="fr-FR" sz="2000" i="1" dirty="0" err="1">
                <a:latin typeface="Helvetica Neue" charset="0"/>
                <a:ea typeface="Helvetica Neue" charset="0"/>
                <a:cs typeface="Helvetica Neue" charset="0"/>
              </a:rPr>
              <a:t>dropped</a:t>
            </a:r>
            <a:r>
              <a:rPr lang="fr-FR" sz="2000" i="1" dirty="0">
                <a:latin typeface="Helvetica Neue" charset="0"/>
                <a:ea typeface="Helvetica Neue" charset="0"/>
                <a:cs typeface="Helvetica Neue" charset="0"/>
              </a:rPr>
              <a:t> the </a:t>
            </a:r>
            <a:r>
              <a:rPr lang="fr-FR" sz="2000" i="1" dirty="0" err="1" smtClean="0">
                <a:latin typeface="Helvetica Neue" charset="0"/>
                <a:ea typeface="Helvetica Neue" charset="0"/>
                <a:cs typeface="Helvetica Neue" charset="0"/>
              </a:rPr>
              <a:t>driving</a:t>
            </a:r>
            <a:r>
              <a:rPr lang="fr-FR" sz="2000" i="1" dirty="0" smtClean="0">
                <a:latin typeface="Helvetica Neue" charset="0"/>
                <a:ea typeface="Helvetica Neue" charset="0"/>
                <a:cs typeface="Helvetica Neue" charset="0"/>
              </a:rPr>
              <a:t> </a:t>
            </a:r>
            <a:r>
              <a:rPr lang="fr-FR" sz="2000" i="1" dirty="0" err="1" smtClean="0">
                <a:latin typeface="Helvetica Neue" charset="0"/>
                <a:ea typeface="Helvetica Neue" charset="0"/>
                <a:cs typeface="Helvetica Neue" charset="0"/>
              </a:rPr>
              <a:t>license</a:t>
            </a:r>
            <a:r>
              <a:rPr lang="fr-FR" sz="2000" i="1" dirty="0">
                <a:latin typeface="Helvetica Neue" charset="0"/>
                <a:ea typeface="Helvetica Neue" charset="0"/>
                <a:cs typeface="Helvetica Neue" charset="0"/>
              </a:rPr>
              <a:t>. And </a:t>
            </a:r>
            <a:r>
              <a:rPr lang="fr-FR" sz="2000" i="1" dirty="0" err="1">
                <a:latin typeface="Helvetica Neue" charset="0"/>
                <a:ea typeface="Helvetica Neue" charset="0"/>
                <a:cs typeface="Helvetica Neue" charset="0"/>
              </a:rPr>
              <a:t>now</a:t>
            </a:r>
            <a:r>
              <a:rPr lang="fr-FR" sz="2000" i="1" dirty="0">
                <a:latin typeface="Helvetica Neue" charset="0"/>
                <a:ea typeface="Helvetica Neue" charset="0"/>
                <a:cs typeface="Helvetica Neue" charset="0"/>
              </a:rPr>
              <a:t> </a:t>
            </a:r>
            <a:r>
              <a:rPr lang="fr-FR" sz="2000" i="1" dirty="0" err="1">
                <a:latin typeface="Helvetica Neue" charset="0"/>
                <a:ea typeface="Helvetica Neue" charset="0"/>
                <a:cs typeface="Helvetica Neue" charset="0"/>
              </a:rPr>
              <a:t>it</a:t>
            </a:r>
            <a:r>
              <a:rPr lang="fr-FR" sz="2000" i="1" dirty="0">
                <a:latin typeface="Helvetica Neue" charset="0"/>
                <a:ea typeface="Helvetica Neue" charset="0"/>
                <a:cs typeface="Helvetica Neue" charset="0"/>
              </a:rPr>
              <a:t> has been a long time </a:t>
            </a:r>
            <a:r>
              <a:rPr lang="fr-FR" sz="2000" i="1" dirty="0" err="1">
                <a:latin typeface="Helvetica Neue" charset="0"/>
                <a:ea typeface="Helvetica Neue" charset="0"/>
                <a:cs typeface="Helvetica Neue" charset="0"/>
              </a:rPr>
              <a:t>since</a:t>
            </a:r>
            <a:r>
              <a:rPr lang="fr-FR" sz="2000" i="1" dirty="0">
                <a:latin typeface="Helvetica Neue" charset="0"/>
                <a:ea typeface="Helvetica Neue" charset="0"/>
                <a:cs typeface="Helvetica Neue" charset="0"/>
              </a:rPr>
              <a:t> I have </a:t>
            </a:r>
            <a:r>
              <a:rPr lang="fr-FR" sz="2000" i="1" dirty="0" smtClean="0">
                <a:latin typeface="Helvetica Neue" charset="0"/>
                <a:ea typeface="Helvetica Neue" charset="0"/>
                <a:cs typeface="Helvetica Neue" charset="0"/>
              </a:rPr>
              <a:t>not </a:t>
            </a:r>
            <a:r>
              <a:rPr lang="fr-FR" sz="2000" i="1" dirty="0" err="1" smtClean="0">
                <a:latin typeface="Helvetica Neue" charset="0"/>
                <a:ea typeface="Helvetica Neue" charset="0"/>
                <a:cs typeface="Helvetica Neue" charset="0"/>
              </a:rPr>
              <a:t>touched</a:t>
            </a:r>
            <a:r>
              <a:rPr lang="fr-FR" sz="2000" i="1" dirty="0" smtClean="0">
                <a:latin typeface="Helvetica Neue" charset="0"/>
                <a:ea typeface="Helvetica Neue" charset="0"/>
                <a:cs typeface="Helvetica Neue" charset="0"/>
              </a:rPr>
              <a:t> </a:t>
            </a:r>
            <a:r>
              <a:rPr lang="fr-FR" sz="2000" i="1" dirty="0">
                <a:latin typeface="Helvetica Neue" charset="0"/>
                <a:ea typeface="Helvetica Neue" charset="0"/>
                <a:cs typeface="Helvetica Neue" charset="0"/>
              </a:rPr>
              <a:t>a car </a:t>
            </a:r>
            <a:r>
              <a:rPr lang="fr-FR" sz="2000" i="1" dirty="0" smtClean="0">
                <a:latin typeface="Helvetica Neue" charset="0"/>
                <a:ea typeface="Helvetica Neue" charset="0"/>
                <a:cs typeface="Helvetica Neue" charset="0"/>
              </a:rPr>
              <a:t>(</a:t>
            </a:r>
            <a:r>
              <a:rPr lang="is-IS" sz="2000" i="1" dirty="0" smtClean="0">
                <a:latin typeface="Helvetica Neue" charset="0"/>
                <a:ea typeface="Helvetica Neue" charset="0"/>
                <a:cs typeface="Helvetica Neue" charset="0"/>
              </a:rPr>
              <a:t>…) </a:t>
            </a:r>
            <a:r>
              <a:rPr lang="fr-FR" sz="2000" i="1" dirty="0" err="1" smtClean="0">
                <a:latin typeface="Helvetica Neue" charset="0"/>
                <a:ea typeface="Helvetica Neue" charset="0"/>
                <a:cs typeface="Helvetica Neue" charset="0"/>
              </a:rPr>
              <a:t>it</a:t>
            </a:r>
            <a:r>
              <a:rPr lang="fr-FR" sz="2000" i="1" dirty="0" smtClean="0">
                <a:latin typeface="Helvetica Neue" charset="0"/>
                <a:ea typeface="Helvetica Neue" charset="0"/>
                <a:cs typeface="Helvetica Neue" charset="0"/>
              </a:rPr>
              <a:t> </a:t>
            </a:r>
            <a:r>
              <a:rPr lang="fr-FR" sz="2000" i="1" dirty="0" err="1">
                <a:latin typeface="Helvetica Neue" charset="0"/>
                <a:ea typeface="Helvetica Neue" charset="0"/>
                <a:cs typeface="Helvetica Neue" charset="0"/>
              </a:rPr>
              <a:t>starts</a:t>
            </a:r>
            <a:r>
              <a:rPr lang="fr-FR" sz="2000" i="1" dirty="0">
                <a:latin typeface="Helvetica Neue" charset="0"/>
                <a:ea typeface="Helvetica Neue" charset="0"/>
                <a:cs typeface="Helvetica Neue" charset="0"/>
              </a:rPr>
              <a:t> to scare </a:t>
            </a:r>
            <a:r>
              <a:rPr lang="fr-FR" sz="2000" i="1" dirty="0" smtClean="0">
                <a:latin typeface="Helvetica Neue" charset="0"/>
                <a:ea typeface="Helvetica Neue" charset="0"/>
                <a:cs typeface="Helvetica Neue" charset="0"/>
              </a:rPr>
              <a:t>me, </a:t>
            </a:r>
            <a:r>
              <a:rPr lang="fr-FR" sz="2000" i="1" dirty="0">
                <a:latin typeface="Helvetica Neue" charset="0"/>
                <a:ea typeface="Helvetica Neue" charset="0"/>
                <a:cs typeface="Helvetica Neue" charset="0"/>
              </a:rPr>
              <a:t>I </a:t>
            </a:r>
            <a:r>
              <a:rPr lang="fr-FR" sz="2000" i="1" dirty="0" err="1" smtClean="0">
                <a:latin typeface="Helvetica Neue" charset="0"/>
                <a:ea typeface="Helvetica Neue" charset="0"/>
                <a:cs typeface="Helvetica Neue" charset="0"/>
              </a:rPr>
              <a:t>don’t</a:t>
            </a:r>
            <a:r>
              <a:rPr lang="fr-FR" sz="2000" i="1" dirty="0" smtClean="0">
                <a:latin typeface="Helvetica Neue" charset="0"/>
                <a:ea typeface="Helvetica Neue" charset="0"/>
                <a:cs typeface="Helvetica Neue" charset="0"/>
              </a:rPr>
              <a:t> </a:t>
            </a:r>
            <a:r>
              <a:rPr lang="fr-FR" sz="2000" i="1" dirty="0">
                <a:latin typeface="Helvetica Neue" charset="0"/>
                <a:ea typeface="Helvetica Neue" charset="0"/>
                <a:cs typeface="Helvetica Neue" charset="0"/>
              </a:rPr>
              <a:t>know </a:t>
            </a:r>
            <a:r>
              <a:rPr lang="fr-FR" sz="2000" i="1" dirty="0" err="1">
                <a:latin typeface="Helvetica Neue" charset="0"/>
                <a:ea typeface="Helvetica Neue" charset="0"/>
                <a:cs typeface="Helvetica Neue" charset="0"/>
              </a:rPr>
              <a:t>why</a:t>
            </a:r>
            <a:r>
              <a:rPr lang="fr-FR" sz="2000" i="1" dirty="0" smtClean="0">
                <a:latin typeface="Helvetica Neue" charset="0"/>
                <a:ea typeface="Helvetica Neue" charset="0"/>
                <a:cs typeface="Helvetica Neue" charset="0"/>
              </a:rPr>
              <a:t>."</a:t>
            </a:r>
            <a:endParaRPr lang="fr-FR" sz="2000" i="1" dirty="0">
              <a:latin typeface="Helvetica Neue" charset="0"/>
              <a:ea typeface="Helvetica Neue" charset="0"/>
              <a:cs typeface="Helvetica Neue" charset="0"/>
            </a:endParaRPr>
          </a:p>
          <a:p>
            <a:pPr algn="just"/>
            <a:endParaRPr lang="fr-FR" sz="2000" dirty="0">
              <a:latin typeface="Helvetica Neue" charset="0"/>
              <a:ea typeface="Helvetica Neue" charset="0"/>
              <a:cs typeface="Helvetica Neue" charset="0"/>
            </a:endParaRPr>
          </a:p>
          <a:p>
            <a:pPr algn="just"/>
            <a:r>
              <a:rPr lang="fr-FR" sz="2000" dirty="0">
                <a:solidFill>
                  <a:srgbClr val="C00000"/>
                </a:solidFill>
                <a:latin typeface="Helvetica Neue" charset="0"/>
                <a:ea typeface="Helvetica Neue" charset="0"/>
                <a:cs typeface="Helvetica Neue" charset="0"/>
              </a:rPr>
              <a:t/>
            </a:r>
            <a:br>
              <a:rPr lang="fr-FR" sz="2000" dirty="0">
                <a:solidFill>
                  <a:srgbClr val="C00000"/>
                </a:solidFill>
                <a:latin typeface="Helvetica Neue" charset="0"/>
                <a:ea typeface="Helvetica Neue" charset="0"/>
                <a:cs typeface="Helvetica Neue" charset="0"/>
              </a:rPr>
            </a:br>
            <a:endParaRPr lang="fr-FR" sz="2000" dirty="0">
              <a:solidFill>
                <a:srgbClr val="C00000"/>
              </a:solidFill>
              <a:latin typeface="Helvetica Neue" charset="0"/>
              <a:ea typeface="Helvetica Neue" charset="0"/>
              <a:cs typeface="Helvetica Neue" charset="0"/>
            </a:endParaRPr>
          </a:p>
        </p:txBody>
      </p:sp>
      <p:sp>
        <p:nvSpPr>
          <p:cNvPr id="4" name="Espace réservé du numéro de diapositive 3"/>
          <p:cNvSpPr>
            <a:spLocks noGrp="1"/>
          </p:cNvSpPr>
          <p:nvPr>
            <p:ph type="sldNum" sz="quarter" idx="12"/>
          </p:nvPr>
        </p:nvSpPr>
        <p:spPr/>
        <p:txBody>
          <a:bodyPr/>
          <a:lstStyle/>
          <a:p>
            <a:fld id="{0947D4D8-B769-2E41-A9BC-C8942A0E7025}" type="slidenum">
              <a:rPr lang="fr-FR" smtClean="0"/>
              <a:t>17</a:t>
            </a:fld>
            <a:endParaRPr lang="fr-FR"/>
          </a:p>
        </p:txBody>
      </p:sp>
      <p:pic>
        <p:nvPicPr>
          <p:cNvPr id="3" name="Espace réservé pour une image  2" descr="ob_100832_marche.png"/>
          <p:cNvPicPr>
            <a:picLocks noGrp="1" noChangeAspect="1"/>
          </p:cNvPicPr>
          <p:nvPr>
            <p:ph type="pic" idx="1"/>
          </p:nvPr>
        </p:nvPicPr>
        <p:blipFill>
          <a:blip r:embed="rId3">
            <a:extLst>
              <a:ext uri="{28A0092B-C50C-407E-A947-70E740481C1C}">
                <a14:useLocalDpi xmlns:a14="http://schemas.microsoft.com/office/drawing/2010/main" val="0"/>
              </a:ext>
            </a:extLst>
          </a:blip>
          <a:srcRect l="5916" r="5916"/>
          <a:stretch>
            <a:fillRect/>
          </a:stretch>
        </p:blipFill>
        <p:spPr/>
      </p:pic>
    </p:spTree>
    <p:extLst>
      <p:ext uri="{BB962C8B-B14F-4D97-AF65-F5344CB8AC3E}">
        <p14:creationId xmlns:p14="http://schemas.microsoft.com/office/powerpoint/2010/main" val="93963733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6" name="Espace réservé pour une image  5"/>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19534" t="17553" r="18909" b="17786"/>
          <a:stretch/>
        </p:blipFill>
        <p:spPr>
          <a:xfrm>
            <a:off x="1792288" y="615591"/>
            <a:ext cx="5486400" cy="4072524"/>
          </a:xfrm>
        </p:spPr>
      </p:pic>
      <p:sp>
        <p:nvSpPr>
          <p:cNvPr id="4" name="Espace réservé du texte 3"/>
          <p:cNvSpPr>
            <a:spLocks noGrp="1"/>
          </p:cNvSpPr>
          <p:nvPr>
            <p:ph type="body" sz="half" idx="2"/>
          </p:nvPr>
        </p:nvSpPr>
        <p:spPr/>
        <p:txBody>
          <a:bodyPr>
            <a:normAutofit/>
          </a:bodyPr>
          <a:lstStyle/>
          <a:p>
            <a:pPr algn="ctr"/>
            <a:r>
              <a:rPr lang="fr-FR" sz="2400" b="1" dirty="0" smtClean="0">
                <a:latin typeface="Helvetica Neue" charset="0"/>
                <a:ea typeface="Helvetica Neue" charset="0"/>
                <a:cs typeface="Helvetica Neue" charset="0"/>
              </a:rPr>
              <a:t>Contingent moves</a:t>
            </a:r>
            <a:endParaRPr lang="fr-FR" sz="2400" b="1" dirty="0">
              <a:latin typeface="Helvetica Neue" charset="0"/>
              <a:ea typeface="Helvetica Neue" charset="0"/>
              <a:cs typeface="Helvetica Neue" charset="0"/>
            </a:endParaRPr>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18</a:t>
            </a:fld>
            <a:endParaRPr lang="fr-FR"/>
          </a:p>
        </p:txBody>
      </p:sp>
      <p:sp>
        <p:nvSpPr>
          <p:cNvPr id="7" name="ZoneTexte 6"/>
          <p:cNvSpPr txBox="1"/>
          <p:nvPr/>
        </p:nvSpPr>
        <p:spPr>
          <a:xfrm>
            <a:off x="8046720" y="3657600"/>
            <a:ext cx="184731" cy="369332"/>
          </a:xfrm>
          <a:prstGeom prst="rect">
            <a:avLst/>
          </a:prstGeom>
          <a:noFill/>
        </p:spPr>
        <p:txBody>
          <a:bodyPr wrap="none" rtlCol="0">
            <a:spAutoFit/>
          </a:bodyPr>
          <a:lstStyle/>
          <a:p>
            <a:endParaRPr lang="fr-FR" dirty="0"/>
          </a:p>
        </p:txBody>
      </p:sp>
      <p:sp>
        <p:nvSpPr>
          <p:cNvPr id="3" name="ZoneTexte 2"/>
          <p:cNvSpPr txBox="1"/>
          <p:nvPr/>
        </p:nvSpPr>
        <p:spPr>
          <a:xfrm>
            <a:off x="5463251" y="6805914"/>
            <a:ext cx="184731"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88306987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texte 9"/>
          <p:cNvSpPr>
            <a:spLocks noGrp="1"/>
          </p:cNvSpPr>
          <p:nvPr>
            <p:ph type="body" sz="half" idx="2"/>
          </p:nvPr>
        </p:nvSpPr>
        <p:spPr>
          <a:xfrm>
            <a:off x="1792288" y="4846319"/>
            <a:ext cx="5486400" cy="1510031"/>
          </a:xfrm>
        </p:spPr>
        <p:txBody>
          <a:bodyPr>
            <a:noAutofit/>
          </a:bodyPr>
          <a:lstStyle/>
          <a:p>
            <a:pPr algn="just"/>
            <a:r>
              <a:rPr lang="fr-FR" sz="1800" i="1" dirty="0" smtClean="0">
                <a:latin typeface="Helvetica Neue" charset="0"/>
                <a:ea typeface="Helvetica Neue" charset="0"/>
                <a:cs typeface="Helvetica Neue" charset="0"/>
              </a:rPr>
              <a:t>"</a:t>
            </a:r>
            <a:r>
              <a:rPr lang="fr-FR" sz="1800" i="1" dirty="0">
                <a:latin typeface="Helvetica Neue" charset="0"/>
                <a:ea typeface="Helvetica Neue" charset="0"/>
                <a:cs typeface="Helvetica Neue" charset="0"/>
              </a:rPr>
              <a:t>Claire - </a:t>
            </a:r>
            <a:r>
              <a:rPr lang="fr-FR" sz="1800" i="1" dirty="0" err="1" smtClean="0">
                <a:latin typeface="Helvetica Neue" charset="0"/>
                <a:ea typeface="Helvetica Neue" charset="0"/>
                <a:cs typeface="Helvetica Neue" charset="0"/>
              </a:rPr>
              <a:t>We</a:t>
            </a:r>
            <a:r>
              <a:rPr lang="fr-FR" sz="1800" i="1" dirty="0" smtClean="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had</a:t>
            </a:r>
            <a:r>
              <a:rPr lang="fr-FR" sz="1800" i="1" dirty="0">
                <a:latin typeface="Helvetica Neue" charset="0"/>
                <a:ea typeface="Helvetica Neue" charset="0"/>
                <a:cs typeface="Helvetica Neue" charset="0"/>
              </a:rPr>
              <a:t> a </a:t>
            </a:r>
            <a:r>
              <a:rPr lang="fr-FR" sz="1800" i="1" dirty="0" err="1">
                <a:latin typeface="Helvetica Neue" charset="0"/>
                <a:ea typeface="Helvetica Neue" charset="0"/>
                <a:cs typeface="Helvetica Neue" charset="0"/>
              </a:rPr>
              <a:t>family</a:t>
            </a:r>
            <a:r>
              <a:rPr lang="fr-FR" sz="1800" i="1" dirty="0">
                <a:latin typeface="Helvetica Neue" charset="0"/>
                <a:ea typeface="Helvetica Neue" charset="0"/>
                <a:cs typeface="Helvetica Neue" charset="0"/>
              </a:rPr>
              <a:t> car. And as I came to live in the city </a:t>
            </a:r>
            <a:r>
              <a:rPr lang="fr-FR" sz="1800" i="1" dirty="0" smtClean="0">
                <a:latin typeface="Helvetica Neue" charset="0"/>
                <a:ea typeface="Helvetica Neue" charset="0"/>
                <a:cs typeface="Helvetica Neue" charset="0"/>
              </a:rPr>
              <a:t>and I </a:t>
            </a:r>
            <a:r>
              <a:rPr lang="fr-FR" sz="1800" i="1" dirty="0">
                <a:latin typeface="Helvetica Neue" charset="0"/>
                <a:ea typeface="Helvetica Neue" charset="0"/>
                <a:cs typeface="Helvetica Neue" charset="0"/>
              </a:rPr>
              <a:t>have no </a:t>
            </a:r>
            <a:r>
              <a:rPr lang="fr-FR" sz="1800" i="1" dirty="0" err="1">
                <a:latin typeface="Helvetica Neue" charset="0"/>
                <a:ea typeface="Helvetica Neue" charset="0"/>
                <a:cs typeface="Helvetica Neue" charset="0"/>
              </a:rPr>
              <a:t>way</a:t>
            </a:r>
            <a:r>
              <a:rPr lang="fr-FR" sz="1800" i="1" dirty="0">
                <a:latin typeface="Helvetica Neue" charset="0"/>
                <a:ea typeface="Helvetica Neue" charset="0"/>
                <a:cs typeface="Helvetica Neue" charset="0"/>
              </a:rPr>
              <a:t> </a:t>
            </a:r>
            <a:r>
              <a:rPr lang="fr-FR" sz="1800" i="1" dirty="0" smtClean="0">
                <a:latin typeface="Helvetica Neue" charset="0"/>
                <a:ea typeface="Helvetica Neue" charset="0"/>
                <a:cs typeface="Helvetica Neue" charset="0"/>
              </a:rPr>
              <a:t>to </a:t>
            </a:r>
            <a:r>
              <a:rPr lang="fr-FR" sz="1800" i="1" dirty="0" err="1" smtClean="0">
                <a:latin typeface="Helvetica Neue" charset="0"/>
                <a:ea typeface="Helvetica Neue" charset="0"/>
                <a:cs typeface="Helvetica Neue" charset="0"/>
              </a:rPr>
              <a:t>park</a:t>
            </a:r>
            <a:r>
              <a:rPr lang="fr-FR" sz="1800" i="1" dirty="0" smtClean="0">
                <a:latin typeface="Helvetica Neue" charset="0"/>
                <a:ea typeface="Helvetica Neue" charset="0"/>
                <a:cs typeface="Helvetica Neue" charset="0"/>
              </a:rPr>
              <a:t> </a:t>
            </a:r>
            <a:r>
              <a:rPr lang="fr-FR" sz="1800" i="1" dirty="0" err="1" smtClean="0">
                <a:latin typeface="Helvetica Neue" charset="0"/>
                <a:ea typeface="Helvetica Neue" charset="0"/>
                <a:cs typeface="Helvetica Neue" charset="0"/>
              </a:rPr>
              <a:t>anything</a:t>
            </a:r>
            <a:r>
              <a:rPr lang="fr-FR" sz="1800" i="1" dirty="0" smtClean="0">
                <a:latin typeface="Helvetica Neue" charset="0"/>
                <a:ea typeface="Helvetica Neue" charset="0"/>
                <a:cs typeface="Helvetica Neue" charset="0"/>
              </a:rPr>
              <a:t> </a:t>
            </a:r>
            <a:r>
              <a:rPr lang="fr-FR" sz="1800" i="1" dirty="0" err="1" smtClean="0">
                <a:latin typeface="Helvetica Neue" charset="0"/>
                <a:ea typeface="Helvetica Neue" charset="0"/>
                <a:cs typeface="Helvetica Neue" charset="0"/>
              </a:rPr>
              <a:t>here</a:t>
            </a:r>
            <a:r>
              <a:rPr lang="fr-FR" sz="1800" i="1" dirty="0" smtClean="0">
                <a:latin typeface="Helvetica Neue" charset="0"/>
                <a:ea typeface="Helvetica Neue" charset="0"/>
                <a:cs typeface="Helvetica Neue" charset="0"/>
              </a:rPr>
              <a:t> </a:t>
            </a:r>
            <a:r>
              <a:rPr lang="fr-FR" sz="1800" i="1" dirty="0">
                <a:latin typeface="Helvetica Neue" charset="0"/>
                <a:ea typeface="Helvetica Neue" charset="0"/>
                <a:cs typeface="Helvetica Neue" charset="0"/>
              </a:rPr>
              <a:t>and I </a:t>
            </a:r>
            <a:r>
              <a:rPr lang="fr-FR" sz="1800" i="1" dirty="0" smtClean="0">
                <a:latin typeface="Helvetica Neue" charset="0"/>
                <a:ea typeface="Helvetica Neue" charset="0"/>
                <a:cs typeface="Helvetica Neue" charset="0"/>
              </a:rPr>
              <a:t>do not </a:t>
            </a:r>
            <a:r>
              <a:rPr lang="fr-FR" sz="1800" i="1" dirty="0" err="1" smtClean="0">
                <a:latin typeface="Helvetica Neue" charset="0"/>
                <a:ea typeface="Helvetica Neue" charset="0"/>
                <a:cs typeface="Helvetica Neue" charset="0"/>
              </a:rPr>
              <a:t>want</a:t>
            </a:r>
            <a:r>
              <a:rPr lang="fr-FR" sz="1800" i="1" dirty="0" smtClean="0">
                <a:latin typeface="Helvetica Neue" charset="0"/>
                <a:ea typeface="Helvetica Neue" charset="0"/>
                <a:cs typeface="Helvetica Neue" charset="0"/>
              </a:rPr>
              <a:t> to </a:t>
            </a:r>
            <a:r>
              <a:rPr lang="fr-FR" sz="1800" i="1" dirty="0" err="1">
                <a:latin typeface="Helvetica Neue" charset="0"/>
                <a:ea typeface="Helvetica Neue" charset="0"/>
                <a:cs typeface="Helvetica Neue" charset="0"/>
              </a:rPr>
              <a:t>pay</a:t>
            </a:r>
            <a:r>
              <a:rPr lang="fr-FR" sz="1800" i="1" dirty="0">
                <a:latin typeface="Helvetica Neue" charset="0"/>
                <a:ea typeface="Helvetica Neue" charset="0"/>
                <a:cs typeface="Helvetica Neue" charset="0"/>
              </a:rPr>
              <a:t> </a:t>
            </a:r>
            <a:r>
              <a:rPr lang="fr-FR" sz="1800" i="1" dirty="0" smtClean="0">
                <a:latin typeface="Helvetica Neue" charset="0"/>
                <a:ea typeface="Helvetica Neue" charset="0"/>
                <a:cs typeface="Helvetica Neue" charset="0"/>
              </a:rPr>
              <a:t>300CHF </a:t>
            </a:r>
            <a:r>
              <a:rPr lang="fr-FR" sz="1800" i="1" dirty="0">
                <a:latin typeface="Helvetica Neue" charset="0"/>
                <a:ea typeface="Helvetica Neue" charset="0"/>
                <a:cs typeface="Helvetica Neue" charset="0"/>
              </a:rPr>
              <a:t>for a parking </a:t>
            </a:r>
            <a:r>
              <a:rPr lang="fr-FR" sz="1800" i="1" dirty="0" smtClean="0">
                <a:latin typeface="Helvetica Neue" charset="0"/>
                <a:ea typeface="Helvetica Neue" charset="0"/>
                <a:cs typeface="Helvetica Neue" charset="0"/>
              </a:rPr>
              <a:t>spot, </a:t>
            </a:r>
            <a:r>
              <a:rPr lang="fr-FR" sz="1800" i="1" dirty="0">
                <a:latin typeface="Helvetica Neue" charset="0"/>
                <a:ea typeface="Helvetica Neue" charset="0"/>
                <a:cs typeface="Helvetica Neue" charset="0"/>
              </a:rPr>
              <a:t>I </a:t>
            </a:r>
            <a:r>
              <a:rPr lang="fr-FR" sz="1800" i="1" dirty="0" err="1">
                <a:latin typeface="Helvetica Neue" charset="0"/>
                <a:ea typeface="Helvetica Neue" charset="0"/>
                <a:cs typeface="Helvetica Neue" charset="0"/>
              </a:rPr>
              <a:t>left</a:t>
            </a:r>
            <a:r>
              <a:rPr lang="fr-FR" sz="1800" i="1" dirty="0">
                <a:latin typeface="Helvetica Neue" charset="0"/>
                <a:ea typeface="Helvetica Neue" charset="0"/>
                <a:cs typeface="Helvetica Neue" charset="0"/>
              </a:rPr>
              <a:t> the </a:t>
            </a:r>
            <a:r>
              <a:rPr lang="fr-FR" sz="1800" i="1" dirty="0" err="1">
                <a:latin typeface="Helvetica Neue" charset="0"/>
                <a:ea typeface="Helvetica Neue" charset="0"/>
                <a:cs typeface="Helvetica Neue" charset="0"/>
              </a:rPr>
              <a:t>family</a:t>
            </a:r>
            <a:r>
              <a:rPr lang="fr-FR" sz="1800" i="1" dirty="0">
                <a:latin typeface="Helvetica Neue" charset="0"/>
                <a:ea typeface="Helvetica Neue" charset="0"/>
                <a:cs typeface="Helvetica Neue" charset="0"/>
              </a:rPr>
              <a:t> car </a:t>
            </a:r>
            <a:r>
              <a:rPr lang="fr-FR" sz="1800" i="1" dirty="0" err="1">
                <a:latin typeface="Helvetica Neue" charset="0"/>
                <a:ea typeface="Helvetica Neue" charset="0"/>
                <a:cs typeface="Helvetica Neue" charset="0"/>
              </a:rPr>
              <a:t>that</a:t>
            </a:r>
            <a:r>
              <a:rPr lang="fr-FR" sz="1800" i="1" dirty="0">
                <a:latin typeface="Helvetica Neue" charset="0"/>
                <a:ea typeface="Helvetica Neue" charset="0"/>
                <a:cs typeface="Helvetica Neue" charset="0"/>
              </a:rPr>
              <a:t> I </a:t>
            </a:r>
            <a:r>
              <a:rPr lang="fr-FR" sz="1800" i="1" dirty="0" err="1">
                <a:latin typeface="Helvetica Neue" charset="0"/>
                <a:ea typeface="Helvetica Neue" charset="0"/>
                <a:cs typeface="Helvetica Neue" charset="0"/>
              </a:rPr>
              <a:t>borrow</a:t>
            </a:r>
            <a:r>
              <a:rPr lang="fr-FR" sz="1800" i="1" dirty="0">
                <a:latin typeface="Helvetica Neue" charset="0"/>
                <a:ea typeface="Helvetica Neue" charset="0"/>
                <a:cs typeface="Helvetica Neue" charset="0"/>
              </a:rPr>
              <a:t> to go on </a:t>
            </a:r>
            <a:r>
              <a:rPr lang="fr-FR" sz="1800" i="1" dirty="0" err="1">
                <a:latin typeface="Helvetica Neue" charset="0"/>
                <a:ea typeface="Helvetica Neue" charset="0"/>
                <a:cs typeface="Helvetica Neue" charset="0"/>
              </a:rPr>
              <a:t>holiday</a:t>
            </a:r>
            <a:r>
              <a:rPr lang="fr-FR" sz="1800" i="1" dirty="0">
                <a:latin typeface="Helvetica Neue" charset="0"/>
                <a:ea typeface="Helvetica Neue" charset="0"/>
                <a:cs typeface="Helvetica Neue" charset="0"/>
              </a:rPr>
              <a:t>, for </a:t>
            </a:r>
            <a:r>
              <a:rPr lang="fr-FR" sz="1800" i="1" dirty="0" err="1">
                <a:latin typeface="Helvetica Neue" charset="0"/>
                <a:ea typeface="Helvetica Neue" charset="0"/>
                <a:cs typeface="Helvetica Neue" charset="0"/>
              </a:rPr>
              <a:t>example</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with</a:t>
            </a:r>
            <a:r>
              <a:rPr lang="fr-FR" sz="1800" i="1" dirty="0">
                <a:latin typeface="Helvetica Neue" charset="0"/>
                <a:ea typeface="Helvetica Neue" charset="0"/>
                <a:cs typeface="Helvetica Neue" charset="0"/>
              </a:rPr>
              <a:t> the girls. But I </a:t>
            </a:r>
            <a:r>
              <a:rPr lang="fr-FR" sz="1800" i="1" dirty="0" err="1">
                <a:latin typeface="Helvetica Neue" charset="0"/>
                <a:ea typeface="Helvetica Neue" charset="0"/>
                <a:cs typeface="Helvetica Neue" charset="0"/>
              </a:rPr>
              <a:t>took</a:t>
            </a:r>
            <a:r>
              <a:rPr lang="fr-FR" sz="1800" i="1" dirty="0">
                <a:latin typeface="Helvetica Neue" charset="0"/>
                <a:ea typeface="Helvetica Neue" charset="0"/>
                <a:cs typeface="Helvetica Neue" charset="0"/>
              </a:rPr>
              <a:t> a </a:t>
            </a:r>
            <a:r>
              <a:rPr lang="fr-FR" sz="1800" i="1" dirty="0" err="1">
                <a:latin typeface="Helvetica Neue" charset="0"/>
                <a:ea typeface="Helvetica Neue" charset="0"/>
                <a:cs typeface="Helvetica Neue" charset="0"/>
              </a:rPr>
              <a:t>subscription</a:t>
            </a:r>
            <a:r>
              <a:rPr lang="fr-FR" sz="1800" i="1" dirty="0">
                <a:latin typeface="Helvetica Neue" charset="0"/>
                <a:ea typeface="Helvetica Neue" charset="0"/>
                <a:cs typeface="Helvetica Neue" charset="0"/>
              </a:rPr>
              <a:t> to </a:t>
            </a:r>
            <a:r>
              <a:rPr lang="fr-FR" sz="1800" i="1" dirty="0" err="1">
                <a:latin typeface="Helvetica Neue" charset="0"/>
                <a:ea typeface="Helvetica Neue" charset="0"/>
                <a:cs typeface="Helvetica Neue" charset="0"/>
              </a:rPr>
              <a:t>Mobility</a:t>
            </a:r>
            <a:r>
              <a:rPr lang="fr-FR" sz="1800" i="1" dirty="0">
                <a:latin typeface="Helvetica Neue" charset="0"/>
                <a:ea typeface="Helvetica Neue" charset="0"/>
                <a:cs typeface="Helvetica Neue" charset="0"/>
              </a:rPr>
              <a:t>. "</a:t>
            </a:r>
          </a:p>
          <a:p>
            <a:pPr algn="just"/>
            <a:endParaRPr lang="fr-FR" sz="1800" dirty="0">
              <a:solidFill>
                <a:srgbClr val="C00000"/>
              </a:solidFill>
              <a:latin typeface="Helvetica Neue" charset="0"/>
              <a:ea typeface="Helvetica Neue" charset="0"/>
              <a:cs typeface="Helvetica Neue" charset="0"/>
            </a:endParaRPr>
          </a:p>
        </p:txBody>
      </p:sp>
      <p:sp>
        <p:nvSpPr>
          <p:cNvPr id="4" name="Espace réservé du numéro de diapositive 3"/>
          <p:cNvSpPr>
            <a:spLocks noGrp="1"/>
          </p:cNvSpPr>
          <p:nvPr>
            <p:ph type="sldNum" sz="quarter" idx="12"/>
          </p:nvPr>
        </p:nvSpPr>
        <p:spPr/>
        <p:txBody>
          <a:bodyPr/>
          <a:lstStyle/>
          <a:p>
            <a:fld id="{0947D4D8-B769-2E41-A9BC-C8942A0E7025}" type="slidenum">
              <a:rPr lang="fr-FR" smtClean="0"/>
              <a:t>19</a:t>
            </a:fld>
            <a:endParaRPr lang="fr-FR"/>
          </a:p>
        </p:txBody>
      </p:sp>
      <p:pic>
        <p:nvPicPr>
          <p:cNvPr id="5" name="Espace réservé pour une image  4"/>
          <p:cNvPicPr>
            <a:picLocks noGrp="1" noChangeAspect="1"/>
          </p:cNvPicPr>
          <p:nvPr>
            <p:ph type="pic" idx="1"/>
          </p:nvPr>
        </p:nvPicPr>
        <p:blipFill>
          <a:blip r:embed="rId3">
            <a:extLst>
              <a:ext uri="{28A0092B-C50C-407E-A947-70E740481C1C}">
                <a14:useLocalDpi xmlns:a14="http://schemas.microsoft.com/office/drawing/2010/main" val="0"/>
              </a:ext>
            </a:extLst>
          </a:blip>
          <a:srcRect l="5556" r="5556"/>
          <a:stretch>
            <a:fillRect/>
          </a:stretch>
        </p:blipFill>
        <p:spPr/>
      </p:pic>
    </p:spTree>
    <p:extLst>
      <p:ext uri="{BB962C8B-B14F-4D97-AF65-F5344CB8AC3E}">
        <p14:creationId xmlns:p14="http://schemas.microsoft.com/office/powerpoint/2010/main" val="133394481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numCol="1">
            <a:normAutofit/>
          </a:bodyPr>
          <a:lstStyle/>
          <a:p>
            <a:pPr marL="0" indent="0">
              <a:buNone/>
            </a:pPr>
            <a:r>
              <a:rPr lang="fr-FR" sz="2800" b="1" dirty="0" smtClean="0">
                <a:solidFill>
                  <a:srgbClr val="000000"/>
                </a:solidFill>
                <a:latin typeface="Helvetica Neue" charset="0"/>
                <a:ea typeface="Helvetica Neue" charset="0"/>
                <a:cs typeface="Helvetica Neue" charset="0"/>
              </a:rPr>
              <a:t>1. Project</a:t>
            </a:r>
          </a:p>
          <a:p>
            <a:pPr marL="514350" indent="-514350">
              <a:buFont typeface="+mj-lt"/>
              <a:buAutoNum type="arabicPeriod"/>
            </a:pPr>
            <a:endParaRPr lang="fr-FR" sz="2800" dirty="0" smtClean="0">
              <a:solidFill>
                <a:schemeClr val="bg1">
                  <a:lumMod val="65000"/>
                </a:schemeClr>
              </a:solidFill>
              <a:latin typeface="Helvetica Neue" charset="0"/>
              <a:ea typeface="Helvetica Neue" charset="0"/>
              <a:cs typeface="Helvetica Neue" charset="0"/>
            </a:endParaRPr>
          </a:p>
          <a:p>
            <a:pPr marL="514350" indent="-514350">
              <a:buFont typeface="+mj-lt"/>
              <a:buAutoNum type="arabicPeriod"/>
            </a:pPr>
            <a:endParaRPr lang="fr-FR" sz="2800" dirty="0" smtClean="0">
              <a:solidFill>
                <a:srgbClr val="4BACC6"/>
              </a:solidFill>
              <a:latin typeface="Helvetica Neue" charset="0"/>
              <a:ea typeface="Helvetica Neue" charset="0"/>
              <a:cs typeface="Helvetica Neue" charset="0"/>
            </a:endParaRPr>
          </a:p>
          <a:p>
            <a:pPr marL="514350" indent="-514350">
              <a:buFont typeface="+mj-lt"/>
              <a:buAutoNum type="arabicPeriod"/>
            </a:pPr>
            <a:endParaRPr lang="fr-FR" sz="2800" dirty="0">
              <a:solidFill>
                <a:srgbClr val="4BACC6"/>
              </a:solidFill>
              <a:latin typeface="Helvetica Neue" charset="0"/>
              <a:ea typeface="Helvetica Neue" charset="0"/>
              <a:cs typeface="Helvetica Neue" charset="0"/>
            </a:endParaRPr>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2</a:t>
            </a:fld>
            <a:endParaRPr lang="fr-FR"/>
          </a:p>
        </p:txBody>
      </p:sp>
    </p:spTree>
    <p:extLst>
      <p:ext uri="{BB962C8B-B14F-4D97-AF65-F5344CB8AC3E}">
        <p14:creationId xmlns:p14="http://schemas.microsoft.com/office/powerpoint/2010/main" val="425974408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7F7F7F"/>
                </a:solidFill>
                <a:latin typeface="Helvetica Neue" charset="0"/>
                <a:ea typeface="Helvetica Neue" charset="0"/>
                <a:cs typeface="Helvetica Neue" charset="0"/>
              </a:rPr>
              <a:t>Contingent moves</a:t>
            </a:r>
            <a:endParaRPr lang="fr-FR" dirty="0">
              <a:solidFill>
                <a:srgbClr val="7F7F7F"/>
              </a:solidFill>
              <a:latin typeface="Helvetica Neue" charset="0"/>
              <a:ea typeface="Helvetica Neue" charset="0"/>
              <a:cs typeface="Helvetica Neue" charset="0"/>
            </a:endParaRPr>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20</a:t>
            </a:fld>
            <a:endParaRPr lang="fr-FR"/>
          </a:p>
        </p:txBody>
      </p:sp>
      <p:sp>
        <p:nvSpPr>
          <p:cNvPr id="3" name="Espace réservé du contenu 2"/>
          <p:cNvSpPr>
            <a:spLocks noGrp="1"/>
          </p:cNvSpPr>
          <p:nvPr>
            <p:ph idx="1"/>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2400" dirty="0" smtClean="0">
                <a:latin typeface="Helvetica Neue" charset="0"/>
                <a:ea typeface="Helvetica Neue" charset="0"/>
                <a:cs typeface="Helvetica Neue" charset="0"/>
              </a:rPr>
              <a:t>. Imitation</a:t>
            </a:r>
          </a:p>
          <a:p>
            <a:pPr marL="0" marR="0" lvl="0" indent="0" defTabSz="914400" eaLnBrk="1" fontAlgn="auto" latinLnBrk="0" hangingPunct="1">
              <a:lnSpc>
                <a:spcPct val="100000"/>
              </a:lnSpc>
              <a:spcBef>
                <a:spcPts val="0"/>
              </a:spcBef>
              <a:spcAft>
                <a:spcPts val="0"/>
              </a:spcAft>
              <a:buClrTx/>
              <a:buSzTx/>
              <a:buFontTx/>
              <a:buNone/>
              <a:tabLst/>
              <a:defRPr/>
            </a:pPr>
            <a:endParaRPr lang="fr-FR" sz="2400" dirty="0">
              <a:latin typeface="Helvetica Neue" charset="0"/>
              <a:ea typeface="Helvetica Neue" charset="0"/>
              <a:cs typeface="Helvetica Neue" charset="0"/>
            </a:endParaRPr>
          </a:p>
          <a:p>
            <a:pPr marL="0" marR="0" lvl="0" indent="0" defTabSz="914400" eaLnBrk="1" fontAlgn="auto" latinLnBrk="0" hangingPunct="1">
              <a:lnSpc>
                <a:spcPct val="100000"/>
              </a:lnSpc>
              <a:spcBef>
                <a:spcPts val="0"/>
              </a:spcBef>
              <a:spcAft>
                <a:spcPts val="0"/>
              </a:spcAft>
              <a:buClrTx/>
              <a:buSzTx/>
              <a:buFontTx/>
              <a:buNone/>
              <a:tabLst/>
              <a:defRPr/>
            </a:pPr>
            <a:r>
              <a:rPr lang="fr-FR" sz="2400" dirty="0" smtClean="0">
                <a:latin typeface="Helvetica Neue" charset="0"/>
                <a:ea typeface="Helvetica Neue" charset="0"/>
                <a:cs typeface="Helvetica Neue" charset="0"/>
              </a:rPr>
              <a:t>. </a:t>
            </a:r>
            <a:r>
              <a:rPr lang="fr-FR" sz="2400" dirty="0" err="1" smtClean="0">
                <a:latin typeface="Helvetica Neue" charset="0"/>
                <a:ea typeface="Helvetica Neue" charset="0"/>
                <a:cs typeface="Helvetica Neue" charset="0"/>
              </a:rPr>
              <a:t>Environment</a:t>
            </a:r>
            <a:r>
              <a:rPr lang="fr-FR" sz="2400" dirty="0" smtClean="0">
                <a:latin typeface="Helvetica Neue" charset="0"/>
                <a:ea typeface="Helvetica Neue" charset="0"/>
                <a:cs typeface="Helvetica Neue" charset="0"/>
              </a:rPr>
              <a:t> </a:t>
            </a:r>
            <a:r>
              <a:rPr lang="fr-FR" sz="2400" dirty="0" err="1" smtClean="0">
                <a:latin typeface="Helvetica Neue" charset="0"/>
                <a:ea typeface="Helvetica Neue" charset="0"/>
                <a:cs typeface="Helvetica Neue" charset="0"/>
              </a:rPr>
              <a:t>opportunities</a:t>
            </a:r>
            <a:endParaRPr lang="fr-FR" sz="2400" dirty="0" smtClean="0">
              <a:latin typeface="Helvetica Neue" charset="0"/>
              <a:ea typeface="Helvetica Neue" charset="0"/>
              <a:cs typeface="Helvetica Neue"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fr-FR" sz="2400" dirty="0">
              <a:latin typeface="Helvetica Neue" charset="0"/>
              <a:ea typeface="Helvetica Neue" charset="0"/>
              <a:cs typeface="Helvetica Neue" charset="0"/>
            </a:endParaRPr>
          </a:p>
          <a:p>
            <a:pPr marL="0" marR="0" lvl="0" indent="0" defTabSz="914400" eaLnBrk="1" fontAlgn="auto" latinLnBrk="0" hangingPunct="1">
              <a:lnSpc>
                <a:spcPct val="100000"/>
              </a:lnSpc>
              <a:spcBef>
                <a:spcPts val="0"/>
              </a:spcBef>
              <a:spcAft>
                <a:spcPts val="0"/>
              </a:spcAft>
              <a:buClrTx/>
              <a:buSzTx/>
              <a:buFontTx/>
              <a:buNone/>
              <a:tabLst/>
              <a:defRPr/>
            </a:pPr>
            <a:r>
              <a:rPr lang="fr-FR" sz="2400" dirty="0" smtClean="0">
                <a:latin typeface="Helvetica Neue" charset="0"/>
                <a:ea typeface="Helvetica Neue" charset="0"/>
                <a:cs typeface="Helvetica Neue" charset="0"/>
              </a:rPr>
              <a:t>. </a:t>
            </a:r>
            <a:r>
              <a:rPr lang="fr-FR" sz="2400" dirty="0" err="1" smtClean="0">
                <a:latin typeface="Helvetica Neue" charset="0"/>
                <a:ea typeface="Helvetica Neue" charset="0"/>
                <a:cs typeface="Helvetica Neue" charset="0"/>
              </a:rPr>
              <a:t>Costs</a:t>
            </a:r>
            <a:endParaRPr lang="fr-FR" sz="2400" dirty="0" smtClean="0">
              <a:latin typeface="Helvetica Neue" charset="0"/>
              <a:ea typeface="Helvetica Neue" charset="0"/>
              <a:cs typeface="Helvetica Neue" charset="0"/>
            </a:endParaRPr>
          </a:p>
        </p:txBody>
      </p:sp>
    </p:spTree>
    <p:extLst>
      <p:ext uri="{BB962C8B-B14F-4D97-AF65-F5344CB8AC3E}">
        <p14:creationId xmlns:p14="http://schemas.microsoft.com/office/powerpoint/2010/main" val="67755739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6" name="Espace réservé pour une image  5"/>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19534" t="17553" r="18909" b="17786"/>
          <a:stretch/>
        </p:blipFill>
        <p:spPr>
          <a:xfrm>
            <a:off x="1792288" y="615591"/>
            <a:ext cx="5486400" cy="4072524"/>
          </a:xfrm>
        </p:spPr>
      </p:pic>
      <p:sp>
        <p:nvSpPr>
          <p:cNvPr id="4" name="Espace réservé du texte 3"/>
          <p:cNvSpPr>
            <a:spLocks noGrp="1"/>
          </p:cNvSpPr>
          <p:nvPr>
            <p:ph type="body" sz="half" idx="2"/>
          </p:nvPr>
        </p:nvSpPr>
        <p:spPr/>
        <p:txBody>
          <a:bodyPr>
            <a:normAutofit/>
          </a:bodyPr>
          <a:lstStyle/>
          <a:p>
            <a:pPr algn="ctr"/>
            <a:r>
              <a:rPr lang="fr-FR" sz="2400" b="1" dirty="0" err="1" smtClean="0">
                <a:latin typeface="Helvetica Neue" charset="0"/>
                <a:ea typeface="Helvetica Neue" charset="0"/>
                <a:cs typeface="Helvetica Neue" charset="0"/>
              </a:rPr>
              <a:t>Looking</a:t>
            </a:r>
            <a:r>
              <a:rPr lang="fr-FR" sz="2400" b="1" dirty="0" smtClean="0">
                <a:latin typeface="Helvetica Neue" charset="0"/>
                <a:ea typeface="Helvetica Neue" charset="0"/>
                <a:cs typeface="Helvetica Neue" charset="0"/>
              </a:rPr>
              <a:t> for a </a:t>
            </a:r>
            <a:r>
              <a:rPr lang="fr-FR" sz="2400" b="1" dirty="0" err="1" smtClean="0">
                <a:latin typeface="Helvetica Neue" charset="0"/>
                <a:ea typeface="Helvetica Neue" charset="0"/>
                <a:cs typeface="Helvetica Neue" charset="0"/>
              </a:rPr>
              <a:t>better</a:t>
            </a:r>
            <a:r>
              <a:rPr lang="fr-FR" sz="2400" b="1" dirty="0" smtClean="0">
                <a:latin typeface="Helvetica Neue" charset="0"/>
                <a:ea typeface="Helvetica Neue" charset="0"/>
                <a:cs typeface="Helvetica Neue" charset="0"/>
              </a:rPr>
              <a:t> life</a:t>
            </a:r>
            <a:endParaRPr lang="fr-FR" sz="2400" b="1" dirty="0">
              <a:latin typeface="Helvetica Neue" charset="0"/>
              <a:ea typeface="Helvetica Neue" charset="0"/>
              <a:cs typeface="Helvetica Neue" charset="0"/>
            </a:endParaRPr>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21</a:t>
            </a:fld>
            <a:endParaRPr lang="fr-FR"/>
          </a:p>
        </p:txBody>
      </p:sp>
      <p:sp>
        <p:nvSpPr>
          <p:cNvPr id="7" name="ZoneTexte 6"/>
          <p:cNvSpPr txBox="1"/>
          <p:nvPr/>
        </p:nvSpPr>
        <p:spPr>
          <a:xfrm>
            <a:off x="8046720" y="3657600"/>
            <a:ext cx="184731" cy="369332"/>
          </a:xfrm>
          <a:prstGeom prst="rect">
            <a:avLst/>
          </a:prstGeom>
          <a:noFill/>
        </p:spPr>
        <p:txBody>
          <a:bodyPr wrap="none" rtlCol="0">
            <a:spAutoFit/>
          </a:bodyPr>
          <a:lstStyle/>
          <a:p>
            <a:endParaRPr lang="fr-FR" dirty="0"/>
          </a:p>
        </p:txBody>
      </p:sp>
      <p:sp>
        <p:nvSpPr>
          <p:cNvPr id="3" name="ZoneTexte 2"/>
          <p:cNvSpPr txBox="1"/>
          <p:nvPr/>
        </p:nvSpPr>
        <p:spPr>
          <a:xfrm>
            <a:off x="5463251" y="6805914"/>
            <a:ext cx="184731"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114368794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texte 9"/>
          <p:cNvSpPr>
            <a:spLocks noGrp="1"/>
          </p:cNvSpPr>
          <p:nvPr>
            <p:ph type="body" sz="half" idx="2"/>
          </p:nvPr>
        </p:nvSpPr>
        <p:spPr>
          <a:xfrm>
            <a:off x="1792288" y="4846319"/>
            <a:ext cx="5486400" cy="1510031"/>
          </a:xfrm>
        </p:spPr>
        <p:txBody>
          <a:bodyPr>
            <a:noAutofit/>
          </a:bodyPr>
          <a:lstStyle/>
          <a:p>
            <a:pPr algn="just"/>
            <a:r>
              <a:rPr lang="fr-FR" sz="1800" i="1" dirty="0" smtClean="0">
                <a:latin typeface="Helvetica Neue" charset="0"/>
                <a:ea typeface="Helvetica Neue" charset="0"/>
                <a:cs typeface="Helvetica Neue" charset="0"/>
              </a:rPr>
              <a:t>"Virginie - I </a:t>
            </a:r>
            <a:r>
              <a:rPr lang="fr-FR" sz="1800" i="1" dirty="0">
                <a:latin typeface="Helvetica Neue" charset="0"/>
                <a:ea typeface="Helvetica Neue" charset="0"/>
                <a:cs typeface="Helvetica Neue" charset="0"/>
              </a:rPr>
              <a:t>have </a:t>
            </a:r>
            <a:r>
              <a:rPr lang="fr-FR" sz="1800" i="1" dirty="0" err="1">
                <a:latin typeface="Helvetica Neue" charset="0"/>
                <a:ea typeface="Helvetica Neue" charset="0"/>
                <a:cs typeface="Helvetica Neue" charset="0"/>
              </a:rPr>
              <a:t>neighbors</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who</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travel</a:t>
            </a:r>
            <a:r>
              <a:rPr lang="fr-FR" sz="1800" i="1" dirty="0">
                <a:latin typeface="Helvetica Neue" charset="0"/>
                <a:ea typeface="Helvetica Neue" charset="0"/>
                <a:cs typeface="Helvetica Neue" charset="0"/>
              </a:rPr>
              <a:t> a lot by </a:t>
            </a:r>
            <a:r>
              <a:rPr lang="fr-FR" sz="1800" i="1" dirty="0" smtClean="0">
                <a:latin typeface="Helvetica Neue" charset="0"/>
                <a:ea typeface="Helvetica Neue" charset="0"/>
                <a:cs typeface="Helvetica Neue" charset="0"/>
              </a:rPr>
              <a:t>bike, </a:t>
            </a:r>
            <a:r>
              <a:rPr lang="fr-FR" sz="1800" i="1" dirty="0" err="1" smtClean="0">
                <a:latin typeface="Helvetica Neue" charset="0"/>
                <a:ea typeface="Helvetica Neue" charset="0"/>
                <a:cs typeface="Helvetica Neue" charset="0"/>
              </a:rPr>
              <a:t>who</a:t>
            </a:r>
            <a:r>
              <a:rPr lang="fr-FR" sz="1800" i="1" dirty="0" smtClean="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said</a:t>
            </a:r>
            <a:r>
              <a:rPr lang="fr-FR" sz="1800" i="1" dirty="0">
                <a:latin typeface="Helvetica Neue" charset="0"/>
                <a:ea typeface="Helvetica Neue" charset="0"/>
                <a:cs typeface="Helvetica Neue" charset="0"/>
              </a:rPr>
              <a:t>, </a:t>
            </a:r>
            <a:r>
              <a:rPr lang="fr-FR" sz="1800" i="1" dirty="0" smtClean="0">
                <a:latin typeface="Helvetica Neue" charset="0"/>
                <a:ea typeface="Helvetica Neue" charset="0"/>
                <a:cs typeface="Helvetica Neue" charset="0"/>
              </a:rPr>
              <a:t>‘</a:t>
            </a:r>
            <a:r>
              <a:rPr lang="fr-FR" sz="1800" i="1" dirty="0" err="1" smtClean="0">
                <a:latin typeface="Helvetica Neue" charset="0"/>
                <a:ea typeface="Helvetica Neue" charset="0"/>
                <a:cs typeface="Helvetica Neue" charset="0"/>
              </a:rPr>
              <a:t>we</a:t>
            </a:r>
            <a:r>
              <a:rPr lang="fr-FR" sz="1800" i="1" dirty="0" smtClean="0">
                <a:latin typeface="Helvetica Neue" charset="0"/>
                <a:ea typeface="Helvetica Neue" charset="0"/>
                <a:cs typeface="Helvetica Neue" charset="0"/>
              </a:rPr>
              <a:t> </a:t>
            </a:r>
            <a:r>
              <a:rPr lang="fr-FR" sz="1800" i="1" dirty="0">
                <a:latin typeface="Helvetica Neue" charset="0"/>
                <a:ea typeface="Helvetica Neue" charset="0"/>
                <a:cs typeface="Helvetica Neue" charset="0"/>
              </a:rPr>
              <a:t>do not </a:t>
            </a:r>
            <a:r>
              <a:rPr lang="fr-FR" sz="1800" i="1" dirty="0" err="1">
                <a:latin typeface="Helvetica Neue" charset="0"/>
                <a:ea typeface="Helvetica Neue" charset="0"/>
                <a:cs typeface="Helvetica Neue" charset="0"/>
              </a:rPr>
              <a:t>take</a:t>
            </a:r>
            <a:r>
              <a:rPr lang="fr-FR" sz="1800" i="1" dirty="0">
                <a:latin typeface="Helvetica Neue" charset="0"/>
                <a:ea typeface="Helvetica Neue" charset="0"/>
                <a:cs typeface="Helvetica Neue" charset="0"/>
              </a:rPr>
              <a:t> the bike in the </a:t>
            </a:r>
            <a:r>
              <a:rPr lang="fr-FR" sz="1800" i="1" dirty="0" smtClean="0">
                <a:latin typeface="Helvetica Neue" charset="0"/>
                <a:ea typeface="Helvetica Neue" charset="0"/>
                <a:cs typeface="Helvetica Neue" charset="0"/>
              </a:rPr>
              <a:t>plane, </a:t>
            </a:r>
            <a:r>
              <a:rPr lang="fr-FR" sz="1800" i="1" dirty="0" err="1">
                <a:latin typeface="Helvetica Neue" charset="0"/>
                <a:ea typeface="Helvetica Neue" charset="0"/>
                <a:cs typeface="Helvetica Neue" charset="0"/>
              </a:rPr>
              <a:t>we</a:t>
            </a:r>
            <a:r>
              <a:rPr lang="fr-FR" sz="1800" i="1" dirty="0">
                <a:latin typeface="Helvetica Neue" charset="0"/>
                <a:ea typeface="Helvetica Neue" charset="0"/>
                <a:cs typeface="Helvetica Neue" charset="0"/>
              </a:rPr>
              <a:t> go by </a:t>
            </a:r>
            <a:r>
              <a:rPr lang="fr-FR" sz="1800" i="1" dirty="0" smtClean="0">
                <a:latin typeface="Helvetica Neue" charset="0"/>
                <a:ea typeface="Helvetica Neue" charset="0"/>
                <a:cs typeface="Helvetica Neue" charset="0"/>
              </a:rPr>
              <a:t>train’. (</a:t>
            </a:r>
            <a:r>
              <a:rPr lang="is-IS" sz="1800" i="1" dirty="0" smtClean="0">
                <a:latin typeface="Helvetica Neue" charset="0"/>
                <a:ea typeface="Helvetica Neue" charset="0"/>
                <a:cs typeface="Helvetica Neue" charset="0"/>
              </a:rPr>
              <a:t>…)</a:t>
            </a:r>
            <a:r>
              <a:rPr lang="fr-FR" sz="1800" i="1" dirty="0" smtClean="0">
                <a:latin typeface="Helvetica Neue" charset="0"/>
                <a:ea typeface="Helvetica Neue" charset="0"/>
                <a:cs typeface="Helvetica Neue" charset="0"/>
              </a:rPr>
              <a:t> </a:t>
            </a:r>
            <a:r>
              <a:rPr lang="fr-FR" sz="1800" i="1" dirty="0">
                <a:latin typeface="Helvetica Neue" charset="0"/>
                <a:ea typeface="Helvetica Neue" charset="0"/>
                <a:cs typeface="Helvetica Neue" charset="0"/>
              </a:rPr>
              <a:t>I </a:t>
            </a:r>
            <a:r>
              <a:rPr lang="fr-FR" sz="1800" i="1" dirty="0" err="1">
                <a:latin typeface="Helvetica Neue" charset="0"/>
                <a:ea typeface="Helvetica Neue" charset="0"/>
                <a:cs typeface="Helvetica Neue" charset="0"/>
              </a:rPr>
              <a:t>am</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also</a:t>
            </a:r>
            <a:r>
              <a:rPr lang="fr-FR" sz="1800" i="1" dirty="0">
                <a:latin typeface="Helvetica Neue" charset="0"/>
                <a:ea typeface="Helvetica Neue" charset="0"/>
                <a:cs typeface="Helvetica Neue" charset="0"/>
              </a:rPr>
              <a:t> part of a collective </a:t>
            </a:r>
            <a:r>
              <a:rPr lang="fr-FR" sz="1800" i="1" dirty="0" err="1">
                <a:latin typeface="Helvetica Neue" charset="0"/>
                <a:ea typeface="Helvetica Neue" charset="0"/>
                <a:cs typeface="Helvetica Neue" charset="0"/>
              </a:rPr>
              <a:t>that</a:t>
            </a:r>
            <a:r>
              <a:rPr lang="fr-FR" sz="1800" i="1" dirty="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thinks</a:t>
            </a:r>
            <a:r>
              <a:rPr lang="fr-FR" sz="1800" i="1" dirty="0">
                <a:latin typeface="Helvetica Neue" charset="0"/>
                <a:ea typeface="Helvetica Neue" charset="0"/>
                <a:cs typeface="Helvetica Neue" charset="0"/>
              </a:rPr>
              <a:t> about </a:t>
            </a:r>
            <a:r>
              <a:rPr lang="fr-FR" sz="1800" i="1" dirty="0" err="1" smtClean="0">
                <a:latin typeface="Helvetica Neue" charset="0"/>
                <a:ea typeface="Helvetica Neue" charset="0"/>
                <a:cs typeface="Helvetica Neue" charset="0"/>
              </a:rPr>
              <a:t>recycling</a:t>
            </a:r>
            <a:r>
              <a:rPr lang="fr-FR" sz="1800" i="1" dirty="0" smtClean="0">
                <a:latin typeface="Helvetica Neue" charset="0"/>
                <a:ea typeface="Helvetica Neue" charset="0"/>
                <a:cs typeface="Helvetica Neue" charset="0"/>
              </a:rPr>
              <a:t> </a:t>
            </a:r>
            <a:r>
              <a:rPr lang="fr-FR" sz="1800" i="1" dirty="0">
                <a:latin typeface="Helvetica Neue" charset="0"/>
                <a:ea typeface="Helvetica Neue" charset="0"/>
                <a:cs typeface="Helvetica Neue" charset="0"/>
              </a:rPr>
              <a:t>of </a:t>
            </a:r>
            <a:r>
              <a:rPr lang="fr-FR" sz="1800" i="1" dirty="0" err="1">
                <a:latin typeface="Helvetica Neue" charset="0"/>
                <a:ea typeface="Helvetica Neue" charset="0"/>
                <a:cs typeface="Helvetica Neue" charset="0"/>
              </a:rPr>
              <a:t>knowledge</a:t>
            </a:r>
            <a:r>
              <a:rPr lang="fr-FR" sz="1800" i="1" dirty="0">
                <a:latin typeface="Helvetica Neue" charset="0"/>
                <a:ea typeface="Helvetica Neue" charset="0"/>
                <a:cs typeface="Helvetica Neue" charset="0"/>
              </a:rPr>
              <a:t>, transmissions, and </a:t>
            </a:r>
            <a:r>
              <a:rPr lang="fr-FR" sz="1800" i="1" dirty="0" err="1" smtClean="0">
                <a:latin typeface="Helvetica Neue" charset="0"/>
                <a:ea typeface="Helvetica Neue" charset="0"/>
                <a:cs typeface="Helvetica Neue" charset="0"/>
              </a:rPr>
              <a:t>logics</a:t>
            </a:r>
            <a:r>
              <a:rPr lang="fr-FR" sz="1800" i="1" dirty="0" smtClean="0">
                <a:latin typeface="Helvetica Neue" charset="0"/>
                <a:ea typeface="Helvetica Neue" charset="0"/>
                <a:cs typeface="Helvetica Neue" charset="0"/>
              </a:rPr>
              <a:t> </a:t>
            </a:r>
            <a:r>
              <a:rPr lang="fr-FR" sz="1800" i="1" dirty="0" err="1">
                <a:latin typeface="Helvetica Neue" charset="0"/>
                <a:ea typeface="Helvetica Neue" charset="0"/>
                <a:cs typeface="Helvetica Neue" charset="0"/>
              </a:rPr>
              <a:t>that</a:t>
            </a:r>
            <a:r>
              <a:rPr lang="fr-FR" sz="1800" i="1" dirty="0">
                <a:latin typeface="Helvetica Neue" charset="0"/>
                <a:ea typeface="Helvetica Neue" charset="0"/>
                <a:cs typeface="Helvetica Neue" charset="0"/>
              </a:rPr>
              <a:t> are not </a:t>
            </a:r>
            <a:r>
              <a:rPr lang="fr-FR" sz="1800" i="1" dirty="0" err="1">
                <a:latin typeface="Helvetica Neue" charset="0"/>
                <a:ea typeface="Helvetica Neue" charset="0"/>
                <a:cs typeface="Helvetica Neue" charset="0"/>
              </a:rPr>
              <a:t>logics</a:t>
            </a:r>
            <a:r>
              <a:rPr lang="fr-FR" sz="1800" i="1" dirty="0">
                <a:latin typeface="Helvetica Neue" charset="0"/>
                <a:ea typeface="Helvetica Neue" charset="0"/>
                <a:cs typeface="Helvetica Neue" charset="0"/>
              </a:rPr>
              <a:t> of </a:t>
            </a:r>
            <a:r>
              <a:rPr lang="fr-FR" sz="1800" i="1" dirty="0" err="1">
                <a:latin typeface="Helvetica Neue" charset="0"/>
                <a:ea typeface="Helvetica Neue" charset="0"/>
                <a:cs typeface="Helvetica Neue" charset="0"/>
              </a:rPr>
              <a:t>consumption</a:t>
            </a:r>
            <a:r>
              <a:rPr lang="fr-FR" sz="1800" i="1" dirty="0">
                <a:latin typeface="Helvetica Neue" charset="0"/>
                <a:ea typeface="Helvetica Neue" charset="0"/>
                <a:cs typeface="Helvetica Neue" charset="0"/>
              </a:rPr>
              <a:t>, but </a:t>
            </a:r>
            <a:r>
              <a:rPr lang="fr-FR" sz="1800" i="1" dirty="0" smtClean="0">
                <a:latin typeface="Helvetica Neue" charset="0"/>
                <a:ea typeface="Helvetica Neue" charset="0"/>
                <a:cs typeface="Helvetica Neue" charset="0"/>
              </a:rPr>
              <a:t>more about </a:t>
            </a:r>
            <a:r>
              <a:rPr lang="fr-FR" sz="1800" i="1" dirty="0" err="1" smtClean="0">
                <a:latin typeface="Helvetica Neue" charset="0"/>
                <a:ea typeface="Helvetica Neue" charset="0"/>
                <a:cs typeface="Helvetica Neue" charset="0"/>
              </a:rPr>
              <a:t>degrowth</a:t>
            </a:r>
            <a:r>
              <a:rPr lang="fr-FR" sz="1800" i="1" dirty="0" smtClean="0">
                <a:latin typeface="Helvetica Neue" charset="0"/>
                <a:ea typeface="Helvetica Neue" charset="0"/>
                <a:cs typeface="Helvetica Neue" charset="0"/>
              </a:rPr>
              <a:t>"</a:t>
            </a:r>
            <a:endParaRPr lang="fr-FR" sz="1800" i="1" dirty="0">
              <a:latin typeface="Helvetica Neue" charset="0"/>
              <a:ea typeface="Helvetica Neue" charset="0"/>
              <a:cs typeface="Helvetica Neue" charset="0"/>
            </a:endParaRPr>
          </a:p>
          <a:p>
            <a:pPr algn="just"/>
            <a:endParaRPr lang="fr-FR" sz="1800" dirty="0">
              <a:solidFill>
                <a:srgbClr val="C00000"/>
              </a:solidFill>
              <a:latin typeface="Helvetica Neue" charset="0"/>
              <a:ea typeface="Helvetica Neue" charset="0"/>
              <a:cs typeface="Helvetica Neue" charset="0"/>
            </a:endParaRPr>
          </a:p>
        </p:txBody>
      </p:sp>
      <p:sp>
        <p:nvSpPr>
          <p:cNvPr id="4" name="Espace réservé du numéro de diapositive 3"/>
          <p:cNvSpPr>
            <a:spLocks noGrp="1"/>
          </p:cNvSpPr>
          <p:nvPr>
            <p:ph type="sldNum" sz="quarter" idx="12"/>
          </p:nvPr>
        </p:nvSpPr>
        <p:spPr/>
        <p:txBody>
          <a:bodyPr/>
          <a:lstStyle/>
          <a:p>
            <a:fld id="{0947D4D8-B769-2E41-A9BC-C8942A0E7025}" type="slidenum">
              <a:rPr lang="fr-FR" smtClean="0"/>
              <a:t>22</a:t>
            </a:fld>
            <a:endParaRPr lang="fr-FR"/>
          </a:p>
        </p:txBody>
      </p:sp>
      <p:pic>
        <p:nvPicPr>
          <p:cNvPr id="6" name="Espace réservé pour une image  5"/>
          <p:cNvPicPr>
            <a:picLocks noGrp="1" noChangeAspect="1"/>
          </p:cNvPicPr>
          <p:nvPr>
            <p:ph type="pic" idx="1"/>
          </p:nvPr>
        </p:nvPicPr>
        <p:blipFill>
          <a:blip r:embed="rId3">
            <a:extLst>
              <a:ext uri="{28A0092B-C50C-407E-A947-70E740481C1C}">
                <a14:useLocalDpi xmlns:a14="http://schemas.microsoft.com/office/drawing/2010/main" val="0"/>
              </a:ext>
            </a:extLst>
          </a:blip>
          <a:srcRect l="5515" r="5515"/>
          <a:stretch>
            <a:fillRect/>
          </a:stretch>
        </p:blipFill>
        <p:spPr/>
      </p:pic>
    </p:spTree>
    <p:extLst>
      <p:ext uri="{BB962C8B-B14F-4D97-AF65-F5344CB8AC3E}">
        <p14:creationId xmlns:p14="http://schemas.microsoft.com/office/powerpoint/2010/main" val="73168409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texte 9"/>
          <p:cNvSpPr>
            <a:spLocks noGrp="1"/>
          </p:cNvSpPr>
          <p:nvPr>
            <p:ph type="body" sz="half" idx="2"/>
          </p:nvPr>
        </p:nvSpPr>
        <p:spPr>
          <a:xfrm>
            <a:off x="1792288" y="4846319"/>
            <a:ext cx="5486400" cy="1510031"/>
          </a:xfrm>
        </p:spPr>
        <p:txBody>
          <a:bodyPr>
            <a:noAutofit/>
          </a:bodyPr>
          <a:lstStyle/>
          <a:p>
            <a:pPr algn="just"/>
            <a:r>
              <a:rPr lang="fr-FR" sz="2000" i="1" dirty="0" smtClean="0">
                <a:latin typeface="Helvetica Neue"/>
              </a:rPr>
              <a:t>"</a:t>
            </a:r>
            <a:r>
              <a:rPr lang="fr-FR" sz="2000" i="1" dirty="0">
                <a:latin typeface="Helvetica Neue"/>
              </a:rPr>
              <a:t>Marlene - </a:t>
            </a:r>
            <a:r>
              <a:rPr lang="fr-FR" sz="2000" i="1" dirty="0" err="1">
                <a:latin typeface="Helvetica Neue"/>
              </a:rPr>
              <a:t>Maybe</a:t>
            </a:r>
            <a:r>
              <a:rPr lang="fr-FR" sz="2000" i="1" dirty="0">
                <a:latin typeface="Helvetica Neue"/>
              </a:rPr>
              <a:t> </a:t>
            </a:r>
            <a:r>
              <a:rPr lang="fr-FR" sz="2000" i="1" dirty="0" err="1">
                <a:latin typeface="Helvetica Neue"/>
              </a:rPr>
              <a:t>there</a:t>
            </a:r>
            <a:r>
              <a:rPr lang="fr-FR" sz="2000" i="1" dirty="0">
                <a:latin typeface="Helvetica Neue"/>
              </a:rPr>
              <a:t> are places </a:t>
            </a:r>
            <a:r>
              <a:rPr lang="fr-FR" sz="2000" i="1" dirty="0" err="1">
                <a:latin typeface="Helvetica Neue"/>
              </a:rPr>
              <a:t>where</a:t>
            </a:r>
            <a:r>
              <a:rPr lang="fr-FR" sz="2000" i="1" dirty="0">
                <a:latin typeface="Helvetica Neue"/>
              </a:rPr>
              <a:t> I </a:t>
            </a:r>
            <a:r>
              <a:rPr lang="fr-FR" sz="2000" i="1" dirty="0" err="1">
                <a:latin typeface="Helvetica Neue"/>
              </a:rPr>
              <a:t>can</a:t>
            </a:r>
            <a:r>
              <a:rPr lang="fr-FR" sz="2000" i="1" dirty="0">
                <a:latin typeface="Helvetica Neue"/>
              </a:rPr>
              <a:t> not go </a:t>
            </a:r>
            <a:r>
              <a:rPr lang="fr-FR" sz="2000" i="1" dirty="0" err="1">
                <a:latin typeface="Helvetica Neue"/>
              </a:rPr>
              <a:t>anymore</a:t>
            </a:r>
            <a:r>
              <a:rPr lang="fr-FR" sz="2000" i="1" dirty="0">
                <a:latin typeface="Helvetica Neue"/>
              </a:rPr>
              <a:t>, </a:t>
            </a:r>
            <a:r>
              <a:rPr lang="fr-FR" sz="2000" i="1" dirty="0" err="1">
                <a:latin typeface="Helvetica Neue"/>
              </a:rPr>
              <a:t>because</a:t>
            </a:r>
            <a:r>
              <a:rPr lang="fr-FR" sz="2000" i="1" dirty="0">
                <a:latin typeface="Helvetica Neue"/>
              </a:rPr>
              <a:t> </a:t>
            </a:r>
            <a:r>
              <a:rPr lang="fr-FR" sz="2000" i="1" dirty="0" err="1">
                <a:latin typeface="Helvetica Neue"/>
              </a:rPr>
              <a:t>I'm</a:t>
            </a:r>
            <a:r>
              <a:rPr lang="fr-FR" sz="2000" i="1" dirty="0">
                <a:latin typeface="Helvetica Neue"/>
              </a:rPr>
              <a:t> on a bike, I do not know, I do not know how to </a:t>
            </a:r>
            <a:r>
              <a:rPr lang="fr-FR" sz="2000" i="1" dirty="0" err="1">
                <a:latin typeface="Helvetica Neue"/>
              </a:rPr>
              <a:t>say</a:t>
            </a:r>
            <a:r>
              <a:rPr lang="fr-FR" sz="2000" i="1" dirty="0">
                <a:latin typeface="Helvetica Neue"/>
              </a:rPr>
              <a:t>. </a:t>
            </a:r>
            <a:r>
              <a:rPr lang="fr-FR" sz="2000" i="1" dirty="0" err="1">
                <a:latin typeface="Helvetica Neue"/>
              </a:rPr>
              <a:t>Maybe</a:t>
            </a:r>
            <a:r>
              <a:rPr lang="fr-FR" sz="2000" i="1" dirty="0">
                <a:latin typeface="Helvetica Neue"/>
              </a:rPr>
              <a:t> I </a:t>
            </a:r>
            <a:r>
              <a:rPr lang="fr-FR" sz="2000" i="1" dirty="0" err="1" smtClean="0">
                <a:latin typeface="Helvetica Neue"/>
              </a:rPr>
              <a:t>am</a:t>
            </a:r>
            <a:r>
              <a:rPr lang="fr-FR" sz="2000" i="1" dirty="0" smtClean="0">
                <a:latin typeface="Helvetica Neue"/>
              </a:rPr>
              <a:t> </a:t>
            </a:r>
            <a:r>
              <a:rPr lang="fr-FR" sz="2000" i="1" dirty="0" err="1" smtClean="0">
                <a:latin typeface="Helvetica Neue"/>
              </a:rPr>
              <a:t>adapted</a:t>
            </a:r>
            <a:r>
              <a:rPr lang="fr-FR" sz="2000" i="1" dirty="0">
                <a:latin typeface="Helvetica Neue"/>
              </a:rPr>
              <a:t>. </a:t>
            </a:r>
            <a:r>
              <a:rPr lang="fr-FR" sz="2000" i="1" dirty="0" smtClean="0">
                <a:latin typeface="Helvetica Neue"/>
              </a:rPr>
              <a:t>If </a:t>
            </a:r>
            <a:r>
              <a:rPr lang="fr-FR" sz="2000" i="1" dirty="0" err="1">
                <a:latin typeface="Helvetica Neue"/>
              </a:rPr>
              <a:t>it</a:t>
            </a:r>
            <a:r>
              <a:rPr lang="fr-FR" sz="2000" i="1" dirty="0">
                <a:latin typeface="Helvetica Neue"/>
              </a:rPr>
              <a:t> </a:t>
            </a:r>
            <a:r>
              <a:rPr lang="fr-FR" sz="2000" i="1" dirty="0" err="1" smtClean="0">
                <a:latin typeface="Helvetica Neue"/>
              </a:rPr>
              <a:t>is</a:t>
            </a:r>
            <a:r>
              <a:rPr lang="fr-FR" sz="2000" i="1" dirty="0" smtClean="0">
                <a:latin typeface="Helvetica Neue"/>
              </a:rPr>
              <a:t> </a:t>
            </a:r>
            <a:r>
              <a:rPr lang="fr-FR" sz="2000" i="1" dirty="0">
                <a:latin typeface="Helvetica Neue"/>
              </a:rPr>
              <a:t>inaccessible, </a:t>
            </a:r>
            <a:r>
              <a:rPr lang="fr-FR" sz="2000" i="1" dirty="0" smtClean="0">
                <a:latin typeface="Helvetica Neue"/>
              </a:rPr>
              <a:t>by </a:t>
            </a:r>
            <a:r>
              <a:rPr lang="fr-FR" sz="2000" i="1" dirty="0">
                <a:latin typeface="Helvetica Neue"/>
              </a:rPr>
              <a:t>train, </a:t>
            </a:r>
            <a:r>
              <a:rPr lang="fr-FR" sz="2000" i="1" dirty="0" smtClean="0">
                <a:latin typeface="Helvetica Neue"/>
              </a:rPr>
              <a:t>or </a:t>
            </a:r>
            <a:r>
              <a:rPr lang="fr-FR" sz="2000" i="1" dirty="0">
                <a:latin typeface="Helvetica Neue"/>
              </a:rPr>
              <a:t>by bike, </a:t>
            </a:r>
            <a:r>
              <a:rPr lang="fr-FR" sz="2000" i="1" dirty="0" smtClean="0">
                <a:latin typeface="Helvetica Neue"/>
              </a:rPr>
              <a:t>or </a:t>
            </a:r>
            <a:r>
              <a:rPr lang="fr-FR" sz="2000" i="1" dirty="0">
                <a:latin typeface="Helvetica Neue"/>
              </a:rPr>
              <a:t>by </a:t>
            </a:r>
            <a:r>
              <a:rPr lang="fr-FR" sz="2000" i="1" dirty="0" err="1">
                <a:latin typeface="Helvetica Neue"/>
              </a:rPr>
              <a:t>associating</a:t>
            </a:r>
            <a:r>
              <a:rPr lang="fr-FR" sz="2000" i="1" dirty="0">
                <a:latin typeface="Helvetica Neue"/>
              </a:rPr>
              <a:t> the </a:t>
            </a:r>
            <a:r>
              <a:rPr lang="fr-FR" sz="2000" i="1" dirty="0" err="1">
                <a:latin typeface="Helvetica Neue"/>
              </a:rPr>
              <a:t>two</a:t>
            </a:r>
            <a:r>
              <a:rPr lang="fr-FR" sz="2000" i="1" dirty="0">
                <a:latin typeface="Helvetica Neue"/>
              </a:rPr>
              <a:t>, </a:t>
            </a:r>
            <a:r>
              <a:rPr lang="fr-FR" sz="2000" i="1" dirty="0" err="1">
                <a:latin typeface="Helvetica Neue"/>
              </a:rPr>
              <a:t>well</a:t>
            </a:r>
            <a:r>
              <a:rPr lang="fr-FR" sz="2000" i="1" dirty="0">
                <a:latin typeface="Helvetica Neue"/>
              </a:rPr>
              <a:t>, I </a:t>
            </a:r>
            <a:r>
              <a:rPr lang="fr-FR" sz="2000" i="1" dirty="0" err="1">
                <a:latin typeface="Helvetica Neue"/>
              </a:rPr>
              <a:t>will</a:t>
            </a:r>
            <a:r>
              <a:rPr lang="fr-FR" sz="2000" i="1" dirty="0">
                <a:latin typeface="Helvetica Neue"/>
              </a:rPr>
              <a:t> not </a:t>
            </a:r>
            <a:r>
              <a:rPr lang="fr-FR" sz="2000" i="1" dirty="0" smtClean="0">
                <a:latin typeface="Helvetica Neue"/>
              </a:rPr>
              <a:t>go."</a:t>
            </a:r>
            <a:endParaRPr lang="fr-FR" sz="2000" i="1" dirty="0">
              <a:latin typeface="Helvetica Neue"/>
            </a:endParaRPr>
          </a:p>
          <a:p>
            <a:pPr algn="just"/>
            <a:endParaRPr lang="fr-FR" sz="2000" dirty="0">
              <a:solidFill>
                <a:srgbClr val="C00000"/>
              </a:solidFill>
              <a:latin typeface="Helvetica Neue" charset="0"/>
              <a:ea typeface="Helvetica Neue" charset="0"/>
              <a:cs typeface="Helvetica Neue" charset="0"/>
            </a:endParaRPr>
          </a:p>
        </p:txBody>
      </p:sp>
      <p:sp>
        <p:nvSpPr>
          <p:cNvPr id="4" name="Espace réservé du numéro de diapositive 3"/>
          <p:cNvSpPr>
            <a:spLocks noGrp="1"/>
          </p:cNvSpPr>
          <p:nvPr>
            <p:ph type="sldNum" sz="quarter" idx="12"/>
          </p:nvPr>
        </p:nvSpPr>
        <p:spPr/>
        <p:txBody>
          <a:bodyPr/>
          <a:lstStyle/>
          <a:p>
            <a:fld id="{0947D4D8-B769-2E41-A9BC-C8942A0E7025}" type="slidenum">
              <a:rPr lang="fr-FR" smtClean="0"/>
              <a:t>23</a:t>
            </a:fld>
            <a:endParaRPr lang="fr-FR"/>
          </a:p>
        </p:txBody>
      </p:sp>
      <p:pic>
        <p:nvPicPr>
          <p:cNvPr id="3" name="Espace réservé pour une image  2"/>
          <p:cNvPicPr>
            <a:picLocks noGrp="1" noChangeAspect="1"/>
          </p:cNvPicPr>
          <p:nvPr>
            <p:ph type="pic" idx="1"/>
          </p:nvPr>
        </p:nvPicPr>
        <p:blipFill>
          <a:blip r:embed="rId3">
            <a:extLst>
              <a:ext uri="{28A0092B-C50C-407E-A947-70E740481C1C}">
                <a14:useLocalDpi xmlns:a14="http://schemas.microsoft.com/office/drawing/2010/main" val="0"/>
              </a:ext>
            </a:extLst>
          </a:blip>
          <a:srcRect t="948" b="948"/>
          <a:stretch>
            <a:fillRect/>
          </a:stretch>
        </p:blipFill>
        <p:spPr/>
      </p:pic>
    </p:spTree>
    <p:extLst>
      <p:ext uri="{BB962C8B-B14F-4D97-AF65-F5344CB8AC3E}">
        <p14:creationId xmlns:p14="http://schemas.microsoft.com/office/powerpoint/2010/main" val="119839382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chemeClr val="bg1">
                    <a:lumMod val="50000"/>
                  </a:schemeClr>
                </a:solidFill>
                <a:latin typeface="Helvetica Neue" charset="0"/>
                <a:ea typeface="Helvetica Neue" charset="0"/>
                <a:cs typeface="Helvetica Neue" charset="0"/>
              </a:rPr>
              <a:t>Habituation and Training</a:t>
            </a:r>
            <a:endParaRPr lang="fr-FR" sz="2800" dirty="0">
              <a:solidFill>
                <a:schemeClr val="bg1">
                  <a:lumMod val="50000"/>
                </a:schemeClr>
              </a:solidFill>
              <a:latin typeface="Helvetica Neue" charset="0"/>
              <a:ea typeface="Helvetica Neue" charset="0"/>
              <a:cs typeface="Helvetica Neue" charset="0"/>
            </a:endParaRPr>
          </a:p>
        </p:txBody>
      </p:sp>
      <p:sp>
        <p:nvSpPr>
          <p:cNvPr id="4" name="Espace réservé du numéro de diapositive 3"/>
          <p:cNvSpPr>
            <a:spLocks noGrp="1"/>
          </p:cNvSpPr>
          <p:nvPr>
            <p:ph type="sldNum" sz="quarter" idx="12"/>
          </p:nvPr>
        </p:nvSpPr>
        <p:spPr/>
        <p:txBody>
          <a:bodyPr/>
          <a:lstStyle/>
          <a:p>
            <a:fld id="{0947D4D8-B769-2E41-A9BC-C8942A0E7025}" type="slidenum">
              <a:rPr lang="fr-FR" smtClean="0"/>
              <a:t>24</a:t>
            </a:fld>
            <a:endParaRPr lang="fr-FR"/>
          </a:p>
        </p:txBody>
      </p:sp>
      <p:pic>
        <p:nvPicPr>
          <p:cNvPr id="7" name="Espace réservé du contenu 6"/>
          <p:cNvPicPr>
            <a:picLocks noGrp="1" noChangeAspect="1"/>
          </p:cNvPicPr>
          <p:nvPr>
            <p:ph idx="1"/>
          </p:nvPr>
        </p:nvPicPr>
        <p:blipFill rotWithShape="1">
          <a:blip r:embed="rId2">
            <a:extLst>
              <a:ext uri="{28A0092B-C50C-407E-A947-70E740481C1C}">
                <a14:useLocalDpi xmlns:a14="http://schemas.microsoft.com/office/drawing/2010/main" val="0"/>
              </a:ext>
            </a:extLst>
          </a:blip>
          <a:srcRect l="5542" t="37018" r="6628" b="35618"/>
          <a:stretch/>
        </p:blipFill>
        <p:spPr>
          <a:xfrm>
            <a:off x="55807" y="2437242"/>
            <a:ext cx="9009236" cy="1983516"/>
          </a:xfrm>
        </p:spPr>
      </p:pic>
    </p:spTree>
    <p:extLst>
      <p:ext uri="{BB962C8B-B14F-4D97-AF65-F5344CB8AC3E}">
        <p14:creationId xmlns:p14="http://schemas.microsoft.com/office/powerpoint/2010/main" val="32296693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800" dirty="0" smtClean="0">
                <a:solidFill>
                  <a:srgbClr val="7F7F7F"/>
                </a:solidFill>
                <a:latin typeface="Helvetica Neue" charset="0"/>
                <a:ea typeface="Helvetica Neue" charset="0"/>
                <a:cs typeface="Helvetica Neue" charset="0"/>
              </a:rPr>
              <a:t>Effort</a:t>
            </a:r>
            <a:endParaRPr lang="fr-FR" sz="2800" dirty="0">
              <a:solidFill>
                <a:srgbClr val="7F7F7F"/>
              </a:solidFill>
              <a:latin typeface="Helvetica Neue" charset="0"/>
              <a:ea typeface="Helvetica Neue" charset="0"/>
              <a:cs typeface="Helvetica Neue" charset="0"/>
            </a:endParaRPr>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25</a:t>
            </a:fld>
            <a:endParaRPr lang="fr-FR"/>
          </a:p>
        </p:txBody>
      </p:sp>
      <p:sp>
        <p:nvSpPr>
          <p:cNvPr id="3" name="Espace réservé du contenu 2"/>
          <p:cNvSpPr>
            <a:spLocks noGrp="1"/>
          </p:cNvSpPr>
          <p:nvPr>
            <p:ph idx="1"/>
          </p:nvPr>
        </p:nvSpPr>
        <p:spPr/>
        <p:txBody>
          <a:bodyPr>
            <a:normAutofit fontScale="92500" lnSpcReduction="20000"/>
          </a:bodyPr>
          <a:lstStyle/>
          <a:p>
            <a:pPr marL="0" indent="0">
              <a:buNone/>
            </a:pPr>
            <a:endParaRPr lang="fr-BE" sz="2400" dirty="0" smtClean="0"/>
          </a:p>
          <a:p>
            <a:pPr marL="0" indent="0">
              <a:buNone/>
            </a:pPr>
            <a:endParaRPr lang="fr-BE" sz="2400" dirty="0"/>
          </a:p>
          <a:p>
            <a:pPr marL="0" indent="0">
              <a:buNone/>
            </a:pPr>
            <a:endParaRPr lang="fr-BE" sz="2400" dirty="0" smtClean="0"/>
          </a:p>
          <a:p>
            <a:endParaRPr lang="fr-BE" sz="2400" dirty="0" smtClean="0"/>
          </a:p>
          <a:p>
            <a:endParaRPr lang="fr-BE" sz="2400" dirty="0"/>
          </a:p>
          <a:p>
            <a:endParaRPr lang="fr-BE" sz="2400" dirty="0" smtClean="0"/>
          </a:p>
          <a:p>
            <a:endParaRPr lang="fr-BE" sz="2400" dirty="0"/>
          </a:p>
          <a:p>
            <a:endParaRPr lang="fr-BE" sz="2400" dirty="0" smtClean="0"/>
          </a:p>
          <a:p>
            <a:pPr marL="0" indent="0">
              <a:buNone/>
            </a:pPr>
            <a:endParaRPr lang="fr-BE" sz="2400" dirty="0"/>
          </a:p>
          <a:p>
            <a:pPr marL="0" indent="0">
              <a:buNone/>
            </a:pPr>
            <a:endParaRPr lang="fr-BE" sz="2400" dirty="0" smtClean="0"/>
          </a:p>
          <a:p>
            <a:pPr marL="0" indent="0" algn="just">
              <a:buNone/>
            </a:pPr>
            <a:r>
              <a:rPr lang="fr-BE" sz="2200" i="1" dirty="0" smtClean="0">
                <a:latin typeface="Helvetica Neue"/>
              </a:rPr>
              <a:t>"</a:t>
            </a:r>
            <a:r>
              <a:rPr lang="fr-BE" sz="2200" i="1" dirty="0">
                <a:latin typeface="Helvetica Neue"/>
              </a:rPr>
              <a:t>Denise - </a:t>
            </a:r>
            <a:r>
              <a:rPr lang="fr-BE" sz="2200" i="1" dirty="0" err="1">
                <a:latin typeface="Helvetica Neue"/>
              </a:rPr>
              <a:t>Yes</a:t>
            </a:r>
            <a:r>
              <a:rPr lang="fr-BE" sz="2200" i="1" dirty="0">
                <a:latin typeface="Helvetica Neue"/>
              </a:rPr>
              <a:t>, but </a:t>
            </a:r>
            <a:r>
              <a:rPr lang="fr-BE" sz="2200" i="1" dirty="0" err="1">
                <a:latin typeface="Helvetica Neue"/>
              </a:rPr>
              <a:t>I've</a:t>
            </a:r>
            <a:r>
              <a:rPr lang="fr-BE" sz="2200" i="1" dirty="0">
                <a:latin typeface="Helvetica Neue"/>
              </a:rPr>
              <a:t> </a:t>
            </a:r>
            <a:r>
              <a:rPr lang="fr-BE" sz="2200" i="1" dirty="0" err="1">
                <a:latin typeface="Helvetica Neue"/>
              </a:rPr>
              <a:t>always</a:t>
            </a:r>
            <a:r>
              <a:rPr lang="fr-BE" sz="2200" i="1" dirty="0">
                <a:latin typeface="Helvetica Neue"/>
              </a:rPr>
              <a:t> been </a:t>
            </a:r>
            <a:r>
              <a:rPr lang="fr-BE" sz="2200" i="1" dirty="0" err="1">
                <a:latin typeface="Helvetica Neue"/>
              </a:rPr>
              <a:t>attached</a:t>
            </a:r>
            <a:r>
              <a:rPr lang="fr-BE" sz="2200" i="1" dirty="0">
                <a:latin typeface="Helvetica Neue"/>
              </a:rPr>
              <a:t> to the bike. I have a bike </a:t>
            </a:r>
            <a:r>
              <a:rPr lang="fr-BE" sz="2200" i="1" dirty="0" err="1">
                <a:latin typeface="Helvetica Neue"/>
              </a:rPr>
              <a:t>since</a:t>
            </a:r>
            <a:r>
              <a:rPr lang="fr-BE" sz="2200" i="1" dirty="0">
                <a:latin typeface="Helvetica Neue"/>
              </a:rPr>
              <a:t> the </a:t>
            </a:r>
            <a:r>
              <a:rPr lang="fr-BE" sz="2200" i="1" dirty="0" err="1">
                <a:latin typeface="Helvetica Neue"/>
              </a:rPr>
              <a:t>age</a:t>
            </a:r>
            <a:r>
              <a:rPr lang="fr-BE" sz="2200" i="1" dirty="0">
                <a:latin typeface="Helvetica Neue"/>
              </a:rPr>
              <a:t> of 17. I </a:t>
            </a:r>
            <a:r>
              <a:rPr lang="fr-BE" sz="2200" i="1" dirty="0" err="1">
                <a:latin typeface="Helvetica Neue"/>
              </a:rPr>
              <a:t>was</a:t>
            </a:r>
            <a:r>
              <a:rPr lang="fr-BE" sz="2200" i="1" dirty="0">
                <a:latin typeface="Helvetica Neue"/>
              </a:rPr>
              <a:t> </a:t>
            </a:r>
            <a:r>
              <a:rPr lang="fr-BE" sz="2200" i="1" dirty="0" err="1">
                <a:latin typeface="Helvetica Neue"/>
              </a:rPr>
              <a:t>offered</a:t>
            </a:r>
            <a:r>
              <a:rPr lang="fr-BE" sz="2200" i="1" dirty="0">
                <a:latin typeface="Helvetica Neue"/>
              </a:rPr>
              <a:t> a </a:t>
            </a:r>
            <a:r>
              <a:rPr lang="fr-BE" sz="2200" i="1" dirty="0" err="1">
                <a:latin typeface="Helvetica Neue"/>
              </a:rPr>
              <a:t>moped</a:t>
            </a:r>
            <a:r>
              <a:rPr lang="fr-BE" sz="2200" i="1" dirty="0">
                <a:latin typeface="Helvetica Neue"/>
              </a:rPr>
              <a:t> at 16 and at 17 I </a:t>
            </a:r>
            <a:r>
              <a:rPr lang="fr-BE" sz="2200" i="1" dirty="0" err="1">
                <a:latin typeface="Helvetica Neue"/>
              </a:rPr>
              <a:t>sold</a:t>
            </a:r>
            <a:r>
              <a:rPr lang="fr-BE" sz="2200" i="1" dirty="0">
                <a:latin typeface="Helvetica Neue"/>
              </a:rPr>
              <a:t> </a:t>
            </a:r>
            <a:r>
              <a:rPr lang="fr-BE" sz="2200" i="1" dirty="0" err="1">
                <a:latin typeface="Helvetica Neue"/>
              </a:rPr>
              <a:t>it</a:t>
            </a:r>
            <a:r>
              <a:rPr lang="fr-BE" sz="2200" i="1" dirty="0">
                <a:latin typeface="Helvetica Neue"/>
              </a:rPr>
              <a:t> to </a:t>
            </a:r>
            <a:r>
              <a:rPr lang="fr-BE" sz="2200" i="1" dirty="0" err="1">
                <a:latin typeface="Helvetica Neue"/>
              </a:rPr>
              <a:t>buy</a:t>
            </a:r>
            <a:r>
              <a:rPr lang="fr-BE" sz="2200" i="1" dirty="0">
                <a:latin typeface="Helvetica Neue"/>
              </a:rPr>
              <a:t> a bike. Because it bothers </a:t>
            </a:r>
            <a:r>
              <a:rPr lang="fr-BE" sz="2200" i="1" dirty="0" smtClean="0">
                <a:latin typeface="Helvetica Neue"/>
              </a:rPr>
              <a:t>me (…) </a:t>
            </a:r>
            <a:r>
              <a:rPr lang="fr-BE" sz="2200" i="1" dirty="0">
                <a:latin typeface="Helvetica Neue"/>
              </a:rPr>
              <a:t>I </a:t>
            </a:r>
            <a:r>
              <a:rPr lang="fr-BE" sz="2200" i="1" dirty="0" smtClean="0">
                <a:latin typeface="Helvetica Neue"/>
              </a:rPr>
              <a:t>need </a:t>
            </a:r>
            <a:r>
              <a:rPr lang="fr-BE" sz="2200" i="1" dirty="0">
                <a:latin typeface="Helvetica Neue"/>
              </a:rPr>
              <a:t>to move so ... "</a:t>
            </a: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4201" y="2013332"/>
            <a:ext cx="3775598" cy="2160000"/>
          </a:xfrm>
          <a:prstGeom prst="rect">
            <a:avLst/>
          </a:prstGeom>
        </p:spPr>
      </p:pic>
    </p:spTree>
    <p:extLst>
      <p:ext uri="{BB962C8B-B14F-4D97-AF65-F5344CB8AC3E}">
        <p14:creationId xmlns:p14="http://schemas.microsoft.com/office/powerpoint/2010/main" val="50989842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err="1" smtClean="0">
                <a:solidFill>
                  <a:srgbClr val="7F7F7F"/>
                </a:solidFill>
                <a:latin typeface="Helvetica Neue" charset="0"/>
                <a:ea typeface="Helvetica Neue" charset="0"/>
                <a:cs typeface="Helvetica Neue" charset="0"/>
              </a:rPr>
              <a:t>Ecology</a:t>
            </a:r>
            <a:endParaRPr lang="fr-FR" sz="2800" dirty="0">
              <a:solidFill>
                <a:srgbClr val="7F7F7F"/>
              </a:solidFill>
              <a:latin typeface="Helvetica Neue" charset="0"/>
              <a:ea typeface="Helvetica Neue" charset="0"/>
              <a:cs typeface="Helvetica Neue" charset="0"/>
            </a:endParaRPr>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26</a:t>
            </a:fld>
            <a:endParaRPr lang="fr-FR"/>
          </a:p>
        </p:txBody>
      </p:sp>
      <p:sp>
        <p:nvSpPr>
          <p:cNvPr id="3" name="Espace réservé du contenu 2"/>
          <p:cNvSpPr>
            <a:spLocks noGrp="1"/>
          </p:cNvSpPr>
          <p:nvPr>
            <p:ph idx="1"/>
          </p:nvPr>
        </p:nvSpPr>
        <p:spPr/>
        <p:txBody>
          <a:bodyPr>
            <a:normAutofit fontScale="85000" lnSpcReduction="20000"/>
          </a:bodyPr>
          <a:lstStyle/>
          <a:p>
            <a:pPr marL="0" indent="0" algn="just" defTabSz="914400">
              <a:spcBef>
                <a:spcPts val="0"/>
              </a:spcBef>
              <a:buNone/>
              <a:defRPr/>
            </a:pPr>
            <a:endParaRPr lang="fr-FR" sz="1800" dirty="0" smtClean="0">
              <a:latin typeface="Helvetica Neue" charset="0"/>
              <a:ea typeface="Helvetica Neue" charset="0"/>
              <a:cs typeface="Helvetica Neue" charset="0"/>
            </a:endParaRPr>
          </a:p>
          <a:p>
            <a:pPr marL="0" indent="0" algn="just" defTabSz="914400">
              <a:spcBef>
                <a:spcPts val="0"/>
              </a:spcBef>
              <a:buNone/>
              <a:defRPr/>
            </a:pPr>
            <a:endParaRPr lang="fr-FR" sz="1800" dirty="0">
              <a:latin typeface="Helvetica Neue" charset="0"/>
              <a:ea typeface="Helvetica Neue" charset="0"/>
              <a:cs typeface="Helvetica Neue" charset="0"/>
            </a:endParaRPr>
          </a:p>
          <a:p>
            <a:pPr marL="0" indent="0" algn="just" defTabSz="914400">
              <a:spcBef>
                <a:spcPts val="0"/>
              </a:spcBef>
              <a:buNone/>
              <a:defRPr/>
            </a:pPr>
            <a:endParaRPr lang="fr-FR" sz="1800" dirty="0" smtClean="0">
              <a:latin typeface="Helvetica Neue" charset="0"/>
              <a:ea typeface="Helvetica Neue" charset="0"/>
              <a:cs typeface="Helvetica Neue" charset="0"/>
            </a:endParaRPr>
          </a:p>
          <a:p>
            <a:pPr marL="0" indent="0" algn="just" defTabSz="914400">
              <a:spcBef>
                <a:spcPts val="0"/>
              </a:spcBef>
              <a:buNone/>
              <a:defRPr/>
            </a:pPr>
            <a:endParaRPr lang="fr-FR" sz="1800" dirty="0">
              <a:latin typeface="Helvetica Neue" charset="0"/>
              <a:ea typeface="Helvetica Neue" charset="0"/>
              <a:cs typeface="Helvetica Neue" charset="0"/>
            </a:endParaRPr>
          </a:p>
          <a:p>
            <a:pPr marL="0" indent="0" algn="just" defTabSz="914400">
              <a:spcBef>
                <a:spcPts val="0"/>
              </a:spcBef>
              <a:buNone/>
              <a:defRPr/>
            </a:pPr>
            <a:endParaRPr lang="fr-FR" sz="1800" dirty="0" smtClean="0">
              <a:latin typeface="Helvetica Neue" charset="0"/>
              <a:ea typeface="Helvetica Neue" charset="0"/>
              <a:cs typeface="Helvetica Neue" charset="0"/>
            </a:endParaRPr>
          </a:p>
          <a:p>
            <a:pPr marL="0" indent="0" algn="just" defTabSz="914400">
              <a:spcBef>
                <a:spcPts val="0"/>
              </a:spcBef>
              <a:buNone/>
              <a:defRPr/>
            </a:pPr>
            <a:endParaRPr lang="fr-FR" sz="1800" dirty="0">
              <a:latin typeface="Helvetica Neue" charset="0"/>
              <a:ea typeface="Helvetica Neue" charset="0"/>
              <a:cs typeface="Helvetica Neue" charset="0"/>
            </a:endParaRPr>
          </a:p>
          <a:p>
            <a:pPr marL="0" indent="0" algn="just" defTabSz="914400">
              <a:spcBef>
                <a:spcPts val="0"/>
              </a:spcBef>
              <a:buNone/>
              <a:defRPr/>
            </a:pPr>
            <a:endParaRPr lang="fr-FR" sz="1800" dirty="0" smtClean="0">
              <a:latin typeface="Helvetica Neue" charset="0"/>
              <a:ea typeface="Helvetica Neue" charset="0"/>
              <a:cs typeface="Helvetica Neue" charset="0"/>
            </a:endParaRPr>
          </a:p>
          <a:p>
            <a:endParaRPr lang="fr-FR" sz="1800" dirty="0" smtClean="0">
              <a:latin typeface="Helvetica Neue" charset="0"/>
              <a:ea typeface="Helvetica Neue" charset="0"/>
              <a:cs typeface="Helvetica Neue" charset="0"/>
            </a:endParaRPr>
          </a:p>
          <a:p>
            <a:endParaRPr lang="fr-FR" sz="1800" dirty="0">
              <a:latin typeface="Helvetica Neue" charset="0"/>
              <a:ea typeface="Helvetica Neue" charset="0"/>
              <a:cs typeface="Helvetica Neue" charset="0"/>
            </a:endParaRPr>
          </a:p>
          <a:p>
            <a:pPr marL="0" indent="0" algn="just">
              <a:buNone/>
            </a:pPr>
            <a:endParaRPr lang="fr-FR" sz="1800" dirty="0" smtClean="0"/>
          </a:p>
          <a:p>
            <a:pPr marL="0" indent="0" algn="just">
              <a:buNone/>
            </a:pPr>
            <a:endParaRPr lang="fr-FR" sz="1800" i="1" dirty="0" smtClean="0">
              <a:latin typeface="Helvetica Neue"/>
            </a:endParaRPr>
          </a:p>
          <a:p>
            <a:pPr marL="0" indent="0" algn="just">
              <a:buNone/>
            </a:pPr>
            <a:endParaRPr lang="fr-FR" sz="2200" i="1" dirty="0" smtClean="0">
              <a:latin typeface="Helvetica Neue"/>
            </a:endParaRPr>
          </a:p>
          <a:p>
            <a:pPr marL="0" indent="0" algn="just">
              <a:buNone/>
            </a:pPr>
            <a:endParaRPr lang="fr-FR" sz="2200" i="1" dirty="0" smtClean="0">
              <a:latin typeface="Helvetica Neue"/>
            </a:endParaRPr>
          </a:p>
          <a:p>
            <a:pPr marL="0" indent="0" algn="just">
              <a:buNone/>
            </a:pPr>
            <a:r>
              <a:rPr lang="fr-FR" sz="2200" i="1" dirty="0" smtClean="0">
                <a:latin typeface="Helvetica Neue"/>
              </a:rPr>
              <a:t>"</a:t>
            </a:r>
            <a:r>
              <a:rPr lang="fr-FR" sz="2200" i="1" dirty="0" smtClean="0">
                <a:latin typeface="Helvetica Neue"/>
              </a:rPr>
              <a:t>Virginie </a:t>
            </a:r>
            <a:r>
              <a:rPr lang="fr-FR" sz="2200" i="1" dirty="0">
                <a:latin typeface="Helvetica Neue"/>
              </a:rPr>
              <a:t>- </a:t>
            </a:r>
            <a:r>
              <a:rPr lang="fr-FR" sz="2200" i="1" dirty="0">
                <a:latin typeface="Helvetica Neue"/>
              </a:rPr>
              <a:t>T</a:t>
            </a:r>
            <a:r>
              <a:rPr lang="fr-FR" sz="2200" i="1" dirty="0" smtClean="0">
                <a:latin typeface="Helvetica Neue"/>
              </a:rPr>
              <a:t>here </a:t>
            </a:r>
            <a:r>
              <a:rPr lang="fr-FR" sz="2200" i="1" dirty="0" err="1">
                <a:latin typeface="Helvetica Neue"/>
              </a:rPr>
              <a:t>is</a:t>
            </a:r>
            <a:r>
              <a:rPr lang="fr-FR" sz="2200" i="1" dirty="0">
                <a:latin typeface="Helvetica Neue"/>
              </a:rPr>
              <a:t> an </a:t>
            </a:r>
            <a:r>
              <a:rPr lang="fr-FR" sz="2200" i="1" dirty="0" err="1">
                <a:latin typeface="Helvetica Neue"/>
              </a:rPr>
              <a:t>awareness</a:t>
            </a:r>
            <a:r>
              <a:rPr lang="fr-FR" sz="2200" i="1" dirty="0">
                <a:latin typeface="Helvetica Neue"/>
              </a:rPr>
              <a:t>, </a:t>
            </a:r>
            <a:r>
              <a:rPr lang="fr-FR" sz="2200" i="1" dirty="0" err="1" smtClean="0">
                <a:latin typeface="Helvetica Neue"/>
              </a:rPr>
              <a:t>related</a:t>
            </a:r>
            <a:r>
              <a:rPr lang="fr-FR" sz="2200" i="1" dirty="0" smtClean="0">
                <a:latin typeface="Helvetica Neue"/>
              </a:rPr>
              <a:t> </a:t>
            </a:r>
            <a:r>
              <a:rPr lang="fr-FR" sz="2200" i="1" dirty="0">
                <a:latin typeface="Helvetica Neue"/>
              </a:rPr>
              <a:t>to the contact </a:t>
            </a:r>
            <a:r>
              <a:rPr lang="fr-FR" sz="2200" i="1" dirty="0" err="1">
                <a:latin typeface="Helvetica Neue"/>
              </a:rPr>
              <a:t>with</a:t>
            </a:r>
            <a:r>
              <a:rPr lang="fr-FR" sz="2200" i="1" dirty="0">
                <a:latin typeface="Helvetica Neue"/>
              </a:rPr>
              <a:t> nature, I </a:t>
            </a:r>
            <a:r>
              <a:rPr lang="fr-FR" sz="2200" i="1" dirty="0" err="1">
                <a:latin typeface="Helvetica Neue"/>
              </a:rPr>
              <a:t>started</a:t>
            </a:r>
            <a:r>
              <a:rPr lang="fr-FR" sz="2200" i="1" dirty="0">
                <a:latin typeface="Helvetica Neue"/>
              </a:rPr>
              <a:t> </a:t>
            </a:r>
            <a:r>
              <a:rPr lang="fr-FR" sz="2200" i="1" dirty="0" err="1">
                <a:latin typeface="Helvetica Neue"/>
              </a:rPr>
              <a:t>beekeeping</a:t>
            </a:r>
            <a:r>
              <a:rPr lang="fr-FR" sz="2200" i="1" dirty="0">
                <a:latin typeface="Helvetica Neue"/>
              </a:rPr>
              <a:t> </a:t>
            </a:r>
            <a:r>
              <a:rPr lang="fr-FR" sz="2200" i="1" dirty="0" err="1">
                <a:latin typeface="Helvetica Neue"/>
              </a:rPr>
              <a:t>three</a:t>
            </a:r>
            <a:r>
              <a:rPr lang="fr-FR" sz="2200" i="1" dirty="0">
                <a:latin typeface="Helvetica Neue"/>
              </a:rPr>
              <a:t> </a:t>
            </a:r>
            <a:r>
              <a:rPr lang="fr-FR" sz="2200" i="1" dirty="0" err="1">
                <a:latin typeface="Helvetica Neue"/>
              </a:rPr>
              <a:t>years</a:t>
            </a:r>
            <a:r>
              <a:rPr lang="fr-FR" sz="2200" i="1" dirty="0">
                <a:latin typeface="Helvetica Neue"/>
              </a:rPr>
              <a:t> </a:t>
            </a:r>
            <a:r>
              <a:rPr lang="fr-FR" sz="2200" i="1" dirty="0" err="1">
                <a:latin typeface="Helvetica Neue"/>
              </a:rPr>
              <a:t>ago</a:t>
            </a:r>
            <a:r>
              <a:rPr lang="fr-FR" sz="2200" i="1" dirty="0">
                <a:latin typeface="Helvetica Neue"/>
              </a:rPr>
              <a:t>, </a:t>
            </a:r>
            <a:r>
              <a:rPr lang="fr-FR" sz="2200" i="1" dirty="0" err="1">
                <a:latin typeface="Helvetica Neue"/>
              </a:rPr>
              <a:t>then</a:t>
            </a:r>
            <a:r>
              <a:rPr lang="fr-FR" sz="2200" i="1" dirty="0">
                <a:latin typeface="Helvetica Neue"/>
              </a:rPr>
              <a:t> </a:t>
            </a:r>
            <a:r>
              <a:rPr lang="fr-FR" sz="2200" i="1" dirty="0" err="1">
                <a:latin typeface="Helvetica Neue"/>
              </a:rPr>
              <a:t>suddenly</a:t>
            </a:r>
            <a:r>
              <a:rPr lang="fr-FR" sz="2200" i="1" dirty="0">
                <a:latin typeface="Helvetica Neue"/>
              </a:rPr>
              <a:t>, </a:t>
            </a:r>
            <a:r>
              <a:rPr lang="fr-FR" sz="2200" i="1" dirty="0" err="1">
                <a:latin typeface="Helvetica Neue"/>
              </a:rPr>
              <a:t>well</a:t>
            </a:r>
            <a:r>
              <a:rPr lang="fr-FR" sz="2200" i="1" dirty="0">
                <a:latin typeface="Helvetica Neue"/>
              </a:rPr>
              <a:t>, </a:t>
            </a:r>
            <a:r>
              <a:rPr lang="fr-FR" sz="2200" i="1" dirty="0" err="1">
                <a:latin typeface="Helvetica Neue"/>
              </a:rPr>
              <a:t>we</a:t>
            </a:r>
            <a:r>
              <a:rPr lang="fr-FR" sz="2200" i="1" dirty="0">
                <a:latin typeface="Helvetica Neue"/>
              </a:rPr>
              <a:t> change </a:t>
            </a:r>
            <a:r>
              <a:rPr lang="fr-FR" sz="2200" i="1" dirty="0" err="1">
                <a:latin typeface="Helvetica Neue"/>
              </a:rPr>
              <a:t>our</a:t>
            </a:r>
            <a:r>
              <a:rPr lang="fr-FR" sz="2200" i="1" dirty="0">
                <a:latin typeface="Helvetica Neue"/>
              </a:rPr>
              <a:t> </a:t>
            </a:r>
            <a:r>
              <a:rPr lang="fr-FR" sz="2200" i="1" dirty="0" smtClean="0">
                <a:latin typeface="Helvetica Neue"/>
              </a:rPr>
              <a:t>perception, </a:t>
            </a:r>
            <a:r>
              <a:rPr lang="fr-FR" sz="2200" i="1" dirty="0" err="1">
                <a:latin typeface="Helvetica Neue"/>
              </a:rPr>
              <a:t>perhaps</a:t>
            </a:r>
            <a:r>
              <a:rPr lang="fr-FR" sz="2200" i="1" dirty="0">
                <a:latin typeface="Helvetica Neue"/>
              </a:rPr>
              <a:t> .. </a:t>
            </a:r>
            <a:r>
              <a:rPr lang="fr-FR" sz="2200" i="1" dirty="0" err="1">
                <a:latin typeface="Helvetica Neue"/>
              </a:rPr>
              <a:t>We</a:t>
            </a:r>
            <a:r>
              <a:rPr lang="fr-FR" sz="2200" i="1" dirty="0">
                <a:latin typeface="Helvetica Neue"/>
              </a:rPr>
              <a:t> come out of a </a:t>
            </a:r>
            <a:r>
              <a:rPr lang="fr-FR" sz="2200" i="1" dirty="0" err="1">
                <a:latin typeface="Helvetica Neue"/>
              </a:rPr>
              <a:t>logic</a:t>
            </a:r>
            <a:r>
              <a:rPr lang="fr-FR" sz="2200" i="1" dirty="0">
                <a:latin typeface="Helvetica Neue"/>
              </a:rPr>
              <a:t> of </a:t>
            </a:r>
            <a:r>
              <a:rPr lang="fr-FR" sz="2200" i="1" dirty="0" err="1">
                <a:latin typeface="Helvetica Neue"/>
              </a:rPr>
              <a:t>consumption</a:t>
            </a:r>
            <a:r>
              <a:rPr lang="fr-FR" sz="2200" i="1" dirty="0">
                <a:latin typeface="Helvetica Neue"/>
              </a:rPr>
              <a:t>, </a:t>
            </a:r>
            <a:r>
              <a:rPr lang="fr-FR" sz="2200" i="1" dirty="0" smtClean="0">
                <a:latin typeface="Helvetica Neue"/>
              </a:rPr>
              <a:t>for a </a:t>
            </a:r>
            <a:r>
              <a:rPr lang="fr-FR" sz="2200" i="1" dirty="0" err="1">
                <a:latin typeface="Helvetica Neue"/>
              </a:rPr>
              <a:t>logic</a:t>
            </a:r>
            <a:r>
              <a:rPr lang="fr-FR" sz="2200" i="1" dirty="0">
                <a:latin typeface="Helvetica Neue"/>
              </a:rPr>
              <a:t> of interaction </a:t>
            </a:r>
            <a:r>
              <a:rPr lang="fr-FR" sz="2200" i="1" dirty="0" err="1">
                <a:latin typeface="Helvetica Neue"/>
              </a:rPr>
              <a:t>with</a:t>
            </a:r>
            <a:r>
              <a:rPr lang="fr-FR" sz="2200" i="1" dirty="0">
                <a:latin typeface="Helvetica Neue"/>
              </a:rPr>
              <a:t> nature. I do not know how to </a:t>
            </a:r>
            <a:r>
              <a:rPr lang="fr-FR" sz="2200" i="1" dirty="0" err="1">
                <a:latin typeface="Helvetica Neue"/>
              </a:rPr>
              <a:t>say</a:t>
            </a:r>
            <a:r>
              <a:rPr lang="fr-FR" sz="2200" i="1" dirty="0">
                <a:latin typeface="Helvetica Neue"/>
              </a:rPr>
              <a:t> </a:t>
            </a:r>
            <a:r>
              <a:rPr lang="fr-FR" sz="2200" i="1" dirty="0" err="1">
                <a:latin typeface="Helvetica Neue"/>
              </a:rPr>
              <a:t>that</a:t>
            </a:r>
            <a:r>
              <a:rPr lang="fr-FR" sz="2200" i="1" dirty="0">
                <a:latin typeface="Helvetica Neue"/>
              </a:rPr>
              <a:t>, </a:t>
            </a:r>
            <a:r>
              <a:rPr lang="fr-FR" sz="2200" i="1" dirty="0" err="1" smtClean="0">
                <a:latin typeface="Helvetica Neue"/>
              </a:rPr>
              <a:t>it</a:t>
            </a:r>
            <a:r>
              <a:rPr lang="fr-FR" sz="2200" i="1" dirty="0" smtClean="0">
                <a:latin typeface="Helvetica Neue"/>
              </a:rPr>
              <a:t> </a:t>
            </a:r>
            <a:r>
              <a:rPr lang="fr-FR" sz="2200" i="1" dirty="0" err="1">
                <a:latin typeface="Helvetica Neue"/>
              </a:rPr>
              <a:t>kinda</a:t>
            </a:r>
            <a:r>
              <a:rPr lang="fr-FR" sz="2200" i="1" dirty="0">
                <a:latin typeface="Helvetica Neue"/>
              </a:rPr>
              <a:t> </a:t>
            </a:r>
            <a:r>
              <a:rPr lang="fr-FR" sz="2200" i="1" dirty="0" err="1">
                <a:latin typeface="Helvetica Neue"/>
              </a:rPr>
              <a:t>awakened</a:t>
            </a:r>
            <a:r>
              <a:rPr lang="fr-FR" sz="2200" i="1" dirty="0">
                <a:latin typeface="Helvetica Neue"/>
              </a:rPr>
              <a:t> me. </a:t>
            </a:r>
            <a:r>
              <a:rPr lang="fr-FR" sz="2200" i="1" dirty="0" err="1">
                <a:latin typeface="Helvetica Neue"/>
              </a:rPr>
              <a:t>Everything</a:t>
            </a:r>
            <a:r>
              <a:rPr lang="fr-FR" sz="2200" i="1" dirty="0">
                <a:latin typeface="Helvetica Neue"/>
              </a:rPr>
              <a:t> </a:t>
            </a:r>
            <a:r>
              <a:rPr lang="fr-FR" sz="2200" i="1" dirty="0" err="1">
                <a:latin typeface="Helvetica Neue"/>
              </a:rPr>
              <a:t>happened</a:t>
            </a:r>
            <a:r>
              <a:rPr lang="fr-FR" sz="2200" i="1" dirty="0">
                <a:latin typeface="Helvetica Neue"/>
              </a:rPr>
              <a:t> at the </a:t>
            </a:r>
            <a:r>
              <a:rPr lang="fr-FR" sz="2200" i="1" dirty="0" err="1">
                <a:latin typeface="Helvetica Neue"/>
              </a:rPr>
              <a:t>same</a:t>
            </a:r>
            <a:r>
              <a:rPr lang="fr-FR" sz="2200" i="1" dirty="0">
                <a:latin typeface="Helvetica Neue"/>
              </a:rPr>
              <a:t> time, first the bike, </a:t>
            </a:r>
            <a:r>
              <a:rPr lang="fr-FR" sz="2200" i="1" dirty="0" err="1">
                <a:latin typeface="Helvetica Neue"/>
              </a:rPr>
              <a:t>then</a:t>
            </a:r>
            <a:r>
              <a:rPr lang="fr-FR" sz="2200" i="1" dirty="0">
                <a:latin typeface="Helvetica Neue"/>
              </a:rPr>
              <a:t> </a:t>
            </a:r>
            <a:r>
              <a:rPr lang="fr-FR" sz="2200" i="1" dirty="0" err="1">
                <a:latin typeface="Helvetica Neue"/>
              </a:rPr>
              <a:t>there</a:t>
            </a:r>
            <a:r>
              <a:rPr lang="fr-FR" sz="2200" i="1" dirty="0">
                <a:latin typeface="Helvetica Neue"/>
              </a:rPr>
              <a:t> </a:t>
            </a:r>
            <a:r>
              <a:rPr lang="fr-FR" sz="2200" i="1" dirty="0" err="1">
                <a:latin typeface="Helvetica Neue"/>
              </a:rPr>
              <a:t>were</a:t>
            </a:r>
            <a:r>
              <a:rPr lang="fr-FR" sz="2200" i="1" dirty="0">
                <a:latin typeface="Helvetica Neue"/>
              </a:rPr>
              <a:t> </a:t>
            </a:r>
            <a:r>
              <a:rPr lang="fr-FR" sz="2200" i="1" dirty="0" err="1">
                <a:latin typeface="Helvetica Neue"/>
              </a:rPr>
              <a:t>also</a:t>
            </a:r>
            <a:r>
              <a:rPr lang="fr-FR" sz="2200" i="1" dirty="0">
                <a:latin typeface="Helvetica Neue"/>
              </a:rPr>
              <a:t> the </a:t>
            </a:r>
            <a:r>
              <a:rPr lang="fr-FR" sz="2200" i="1" dirty="0" err="1">
                <a:latin typeface="Helvetica Neue"/>
              </a:rPr>
              <a:t>bees</a:t>
            </a:r>
            <a:r>
              <a:rPr lang="fr-FR" sz="2200" i="1" dirty="0" smtClean="0">
                <a:latin typeface="Helvetica Neue"/>
              </a:rPr>
              <a:t>."</a:t>
            </a:r>
            <a:endParaRPr lang="fr-FR" sz="2200" i="1" dirty="0">
              <a:latin typeface="Helvetica Neue"/>
            </a:endParaRPr>
          </a:p>
          <a:p>
            <a:pPr marL="0" marR="0" lvl="0" indent="0" defTabSz="914400" eaLnBrk="1" fontAlgn="auto" latinLnBrk="0" hangingPunct="1">
              <a:lnSpc>
                <a:spcPct val="100000"/>
              </a:lnSpc>
              <a:spcBef>
                <a:spcPts val="0"/>
              </a:spcBef>
              <a:spcAft>
                <a:spcPts val="0"/>
              </a:spcAft>
              <a:buClrTx/>
              <a:buSzTx/>
              <a:buFontTx/>
              <a:buNone/>
              <a:tabLst/>
              <a:defRPr/>
            </a:pPr>
            <a:endParaRPr lang="fr-FR" sz="2400" dirty="0" smtClean="0">
              <a:latin typeface="Helvetica Neue" charset="0"/>
              <a:ea typeface="Helvetica Neue" charset="0"/>
              <a:cs typeface="Helvetica Neue" charset="0"/>
            </a:endParaRP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8855" y="1967034"/>
            <a:ext cx="3826290" cy="2160000"/>
          </a:xfrm>
          <a:prstGeom prst="rect">
            <a:avLst/>
          </a:prstGeom>
        </p:spPr>
      </p:pic>
    </p:spTree>
    <p:extLst>
      <p:ext uri="{BB962C8B-B14F-4D97-AF65-F5344CB8AC3E}">
        <p14:creationId xmlns:p14="http://schemas.microsoft.com/office/powerpoint/2010/main" val="128233482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7F7F7F"/>
                </a:solidFill>
                <a:latin typeface="Helvetica Neue" charset="0"/>
                <a:ea typeface="Helvetica Neue" charset="0"/>
                <a:cs typeface="Helvetica Neue" charset="0"/>
              </a:rPr>
              <a:t>In front of </a:t>
            </a:r>
            <a:r>
              <a:rPr lang="fr-FR" sz="2800" dirty="0" err="1" smtClean="0">
                <a:solidFill>
                  <a:srgbClr val="7F7F7F"/>
                </a:solidFill>
                <a:latin typeface="Helvetica Neue" charset="0"/>
                <a:ea typeface="Helvetica Neue" charset="0"/>
                <a:cs typeface="Helvetica Neue" charset="0"/>
              </a:rPr>
              <a:t>critics</a:t>
            </a:r>
            <a:endParaRPr lang="fr-FR" sz="2800" dirty="0">
              <a:solidFill>
                <a:srgbClr val="7F7F7F"/>
              </a:solidFill>
              <a:latin typeface="Helvetica Neue" charset="0"/>
              <a:ea typeface="Helvetica Neue" charset="0"/>
              <a:cs typeface="Helvetica Neue" charset="0"/>
            </a:endParaRPr>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27</a:t>
            </a:fld>
            <a:endParaRPr lang="fr-FR"/>
          </a:p>
        </p:txBody>
      </p:sp>
      <p:sp>
        <p:nvSpPr>
          <p:cNvPr id="3" name="Espace réservé du contenu 2"/>
          <p:cNvSpPr>
            <a:spLocks noGrp="1"/>
          </p:cNvSpPr>
          <p:nvPr>
            <p:ph idx="1"/>
          </p:nvPr>
        </p:nvSpPr>
        <p:spPr/>
        <p:txBody>
          <a:bodyPr>
            <a:normAutofit fontScale="92500" lnSpcReduction="10000"/>
          </a:bodyPr>
          <a:lstStyle/>
          <a:p>
            <a:pPr marL="0" indent="0" algn="just">
              <a:buNone/>
            </a:pPr>
            <a:endParaRPr lang="fr-FR" sz="2000" dirty="0" smtClean="0">
              <a:latin typeface="Helvetica Neue" charset="0"/>
              <a:ea typeface="Helvetica Neue" charset="0"/>
              <a:cs typeface="Helvetica Neue" charset="0"/>
            </a:endParaRPr>
          </a:p>
          <a:p>
            <a:pPr marL="0" indent="0" algn="just">
              <a:buNone/>
            </a:pPr>
            <a:endParaRPr lang="fr-FR" sz="2000" dirty="0">
              <a:latin typeface="Helvetica Neue" charset="0"/>
              <a:ea typeface="Helvetica Neue" charset="0"/>
              <a:cs typeface="Helvetica Neue" charset="0"/>
            </a:endParaRPr>
          </a:p>
          <a:p>
            <a:pPr marL="0" indent="0" algn="just">
              <a:buNone/>
            </a:pPr>
            <a:endParaRPr lang="fr-FR" sz="2000" dirty="0" smtClean="0">
              <a:latin typeface="Helvetica Neue" charset="0"/>
              <a:ea typeface="Helvetica Neue" charset="0"/>
              <a:cs typeface="Helvetica Neue" charset="0"/>
            </a:endParaRPr>
          </a:p>
          <a:p>
            <a:pPr marL="0" indent="0" algn="just">
              <a:buNone/>
            </a:pPr>
            <a:endParaRPr lang="fr-FR" sz="2000" dirty="0">
              <a:latin typeface="Helvetica Neue" charset="0"/>
              <a:ea typeface="Helvetica Neue" charset="0"/>
              <a:cs typeface="Helvetica Neue" charset="0"/>
            </a:endParaRPr>
          </a:p>
          <a:p>
            <a:pPr marL="0" indent="0" algn="just">
              <a:buNone/>
            </a:pPr>
            <a:endParaRPr lang="fr-FR" sz="2000" dirty="0" smtClean="0">
              <a:latin typeface="Helvetica Neue" charset="0"/>
              <a:ea typeface="Helvetica Neue" charset="0"/>
              <a:cs typeface="Helvetica Neue" charset="0"/>
            </a:endParaRPr>
          </a:p>
          <a:p>
            <a:pPr marL="0" indent="0" algn="just">
              <a:buNone/>
            </a:pPr>
            <a:endParaRPr lang="fr-FR" sz="2000" dirty="0" smtClean="0">
              <a:latin typeface="Helvetica Neue" charset="0"/>
              <a:ea typeface="Helvetica Neue" charset="0"/>
              <a:cs typeface="Helvetica Neue" charset="0"/>
            </a:endParaRPr>
          </a:p>
          <a:p>
            <a:pPr marL="0" indent="0" algn="just">
              <a:buNone/>
            </a:pPr>
            <a:endParaRPr lang="fr-FR" sz="2000" dirty="0">
              <a:latin typeface="Helvetica Neue" charset="0"/>
              <a:ea typeface="Helvetica Neue" charset="0"/>
              <a:cs typeface="Helvetica Neue" charset="0"/>
            </a:endParaRPr>
          </a:p>
          <a:p>
            <a:pPr marL="0" indent="0" algn="just">
              <a:buNone/>
            </a:pPr>
            <a:endParaRPr lang="fr-FR" sz="2000" i="1" dirty="0" smtClean="0">
              <a:latin typeface="Helvetica Neue" charset="0"/>
              <a:ea typeface="Helvetica Neue" charset="0"/>
              <a:cs typeface="Helvetica Neue" charset="0"/>
            </a:endParaRPr>
          </a:p>
          <a:p>
            <a:pPr marL="0" indent="0" algn="just">
              <a:buNone/>
            </a:pPr>
            <a:endParaRPr lang="fr-FR" sz="2000" i="1" dirty="0">
              <a:latin typeface="Helvetica Neue" charset="0"/>
              <a:ea typeface="Helvetica Neue" charset="0"/>
              <a:cs typeface="Helvetica Neue" charset="0"/>
            </a:endParaRPr>
          </a:p>
          <a:p>
            <a:pPr marL="0" indent="0" algn="just">
              <a:buNone/>
            </a:pPr>
            <a:r>
              <a:rPr lang="fr-FR" sz="2000" i="1" dirty="0" smtClean="0">
                <a:latin typeface="Helvetica Neue" charset="0"/>
                <a:ea typeface="Helvetica Neue" charset="0"/>
                <a:cs typeface="Helvetica Neue" charset="0"/>
              </a:rPr>
              <a:t>"</a:t>
            </a:r>
            <a:r>
              <a:rPr lang="fr-FR" sz="2000" i="1" dirty="0">
                <a:latin typeface="Helvetica Neue" charset="0"/>
                <a:ea typeface="Helvetica Neue" charset="0"/>
                <a:cs typeface="Helvetica Neue" charset="0"/>
              </a:rPr>
              <a:t>Marlene - </a:t>
            </a:r>
            <a:r>
              <a:rPr lang="fr-FR" sz="2000" i="1" dirty="0" err="1">
                <a:latin typeface="Helvetica Neue" charset="0"/>
                <a:ea typeface="Helvetica Neue" charset="0"/>
                <a:cs typeface="Helvetica Neue" charset="0"/>
              </a:rPr>
              <a:t>We</a:t>
            </a:r>
            <a:r>
              <a:rPr lang="fr-FR" sz="2000" i="1" dirty="0">
                <a:latin typeface="Helvetica Neue" charset="0"/>
                <a:ea typeface="Helvetica Neue" charset="0"/>
                <a:cs typeface="Helvetica Neue" charset="0"/>
              </a:rPr>
              <a:t> </a:t>
            </a:r>
            <a:r>
              <a:rPr lang="fr-FR" sz="2000" i="1" dirty="0" smtClean="0">
                <a:latin typeface="Helvetica Neue" charset="0"/>
                <a:ea typeface="Helvetica Neue" charset="0"/>
                <a:cs typeface="Helvetica Neue" charset="0"/>
              </a:rPr>
              <a:t>are </a:t>
            </a:r>
            <a:r>
              <a:rPr lang="fr-FR" sz="2000" i="1" dirty="0" err="1" smtClean="0">
                <a:latin typeface="Helvetica Neue" charset="0"/>
                <a:ea typeface="Helvetica Neue" charset="0"/>
                <a:cs typeface="Helvetica Neue" charset="0"/>
              </a:rPr>
              <a:t>obliged</a:t>
            </a:r>
            <a:r>
              <a:rPr lang="fr-FR" sz="2000" i="1" dirty="0" smtClean="0">
                <a:latin typeface="Helvetica Neue" charset="0"/>
                <a:ea typeface="Helvetica Neue" charset="0"/>
                <a:cs typeface="Helvetica Neue" charset="0"/>
              </a:rPr>
              <a:t> to </a:t>
            </a:r>
            <a:r>
              <a:rPr lang="fr-FR" sz="2000" i="1" dirty="0">
                <a:latin typeface="Helvetica Neue" charset="0"/>
                <a:ea typeface="Helvetica Neue" charset="0"/>
                <a:cs typeface="Helvetica Neue" charset="0"/>
              </a:rPr>
              <a:t>stick to certain </a:t>
            </a:r>
            <a:r>
              <a:rPr lang="fr-FR" sz="2000" i="1" dirty="0" err="1">
                <a:latin typeface="Helvetica Neue" charset="0"/>
                <a:ea typeface="Helvetica Neue" charset="0"/>
                <a:cs typeface="Helvetica Neue" charset="0"/>
              </a:rPr>
              <a:t>constraints</a:t>
            </a:r>
            <a:r>
              <a:rPr lang="fr-FR" sz="2000" i="1" dirty="0">
                <a:latin typeface="Helvetica Neue" charset="0"/>
                <a:ea typeface="Helvetica Neue" charset="0"/>
                <a:cs typeface="Helvetica Neue" charset="0"/>
              </a:rPr>
              <a:t> </a:t>
            </a:r>
            <a:r>
              <a:rPr lang="fr-FR" sz="2000" i="1" dirty="0" err="1" smtClean="0">
                <a:latin typeface="Helvetica Neue" charset="0"/>
                <a:ea typeface="Helvetica Neue" charset="0"/>
                <a:cs typeface="Helvetica Neue" charset="0"/>
              </a:rPr>
              <a:t>because</a:t>
            </a:r>
            <a:r>
              <a:rPr lang="fr-FR" sz="2000" i="1" dirty="0" smtClean="0">
                <a:latin typeface="Helvetica Neue" charset="0"/>
                <a:ea typeface="Helvetica Neue" charset="0"/>
                <a:cs typeface="Helvetica Neue" charset="0"/>
              </a:rPr>
              <a:t> </a:t>
            </a:r>
            <a:r>
              <a:rPr lang="fr-FR" sz="2000" i="1" dirty="0" err="1">
                <a:latin typeface="Helvetica Neue" charset="0"/>
                <a:ea typeface="Helvetica Neue" charset="0"/>
                <a:cs typeface="Helvetica Neue" charset="0"/>
              </a:rPr>
              <a:t>otherwise</a:t>
            </a:r>
            <a:r>
              <a:rPr lang="fr-FR" sz="2000" i="1" dirty="0">
                <a:latin typeface="Helvetica Neue" charset="0"/>
                <a:ea typeface="Helvetica Neue" charset="0"/>
                <a:cs typeface="Helvetica Neue" charset="0"/>
              </a:rPr>
              <a:t> </a:t>
            </a:r>
            <a:r>
              <a:rPr lang="fr-FR" sz="2000" i="1" dirty="0" err="1" smtClean="0">
                <a:latin typeface="Helvetica Neue" charset="0"/>
                <a:ea typeface="Helvetica Neue" charset="0"/>
                <a:cs typeface="Helvetica Neue" charset="0"/>
              </a:rPr>
              <a:t>we</a:t>
            </a:r>
            <a:r>
              <a:rPr lang="fr-FR" sz="2000" i="1" dirty="0" smtClean="0">
                <a:latin typeface="Helvetica Neue" charset="0"/>
                <a:ea typeface="Helvetica Neue" charset="0"/>
                <a:cs typeface="Helvetica Neue" charset="0"/>
              </a:rPr>
              <a:t> are </a:t>
            </a:r>
            <a:r>
              <a:rPr lang="fr-FR" sz="2000" i="1" dirty="0">
                <a:latin typeface="Helvetica Neue" charset="0"/>
                <a:ea typeface="Helvetica Neue" charset="0"/>
                <a:cs typeface="Helvetica Neue" charset="0"/>
              </a:rPr>
              <a:t>not </a:t>
            </a:r>
            <a:r>
              <a:rPr lang="fr-FR" sz="2000" i="1" dirty="0" err="1">
                <a:latin typeface="Helvetica Neue" charset="0"/>
                <a:ea typeface="Helvetica Neue" charset="0"/>
                <a:cs typeface="Helvetica Neue" charset="0"/>
              </a:rPr>
              <a:t>understood</a:t>
            </a:r>
            <a:r>
              <a:rPr lang="fr-FR" sz="2000" i="1" dirty="0">
                <a:latin typeface="Helvetica Neue" charset="0"/>
                <a:ea typeface="Helvetica Neue" charset="0"/>
                <a:cs typeface="Helvetica Neue" charset="0"/>
              </a:rPr>
              <a:t>, </a:t>
            </a:r>
            <a:r>
              <a:rPr lang="fr-FR" sz="2000" i="1" dirty="0" err="1">
                <a:latin typeface="Helvetica Neue" charset="0"/>
                <a:ea typeface="Helvetica Neue" charset="0"/>
                <a:cs typeface="Helvetica Neue" charset="0"/>
              </a:rPr>
              <a:t>it</a:t>
            </a:r>
            <a:r>
              <a:rPr lang="fr-FR" sz="2000" i="1" dirty="0">
                <a:latin typeface="Helvetica Neue" charset="0"/>
                <a:ea typeface="Helvetica Neue" charset="0"/>
                <a:cs typeface="Helvetica Neue" charset="0"/>
              </a:rPr>
              <a:t> </a:t>
            </a:r>
            <a:r>
              <a:rPr lang="fr-FR" sz="2000" i="1" dirty="0" err="1">
                <a:latin typeface="Helvetica Neue" charset="0"/>
                <a:ea typeface="Helvetica Neue" charset="0"/>
                <a:cs typeface="Helvetica Neue" charset="0"/>
              </a:rPr>
              <a:t>is</a:t>
            </a:r>
            <a:r>
              <a:rPr lang="fr-FR" sz="2000" i="1" dirty="0">
                <a:latin typeface="Helvetica Neue" charset="0"/>
                <a:ea typeface="Helvetica Neue" charset="0"/>
                <a:cs typeface="Helvetica Neue" charset="0"/>
              </a:rPr>
              <a:t> </a:t>
            </a:r>
            <a:r>
              <a:rPr lang="fr-FR" sz="2000" i="1" dirty="0" err="1">
                <a:latin typeface="Helvetica Neue" charset="0"/>
                <a:ea typeface="Helvetica Neue" charset="0"/>
                <a:cs typeface="Helvetica Neue" charset="0"/>
              </a:rPr>
              <a:t>complicated</a:t>
            </a:r>
            <a:r>
              <a:rPr lang="fr-FR" sz="2000" i="1" dirty="0">
                <a:latin typeface="Helvetica Neue" charset="0"/>
                <a:ea typeface="Helvetica Neue" charset="0"/>
                <a:cs typeface="Helvetica Neue" charset="0"/>
              </a:rPr>
              <a:t>. As </a:t>
            </a:r>
            <a:r>
              <a:rPr lang="fr-FR" sz="2000" i="1" dirty="0" err="1">
                <a:latin typeface="Helvetica Neue" charset="0"/>
                <a:ea typeface="Helvetica Neue" charset="0"/>
                <a:cs typeface="Helvetica Neue" charset="0"/>
              </a:rPr>
              <a:t>much</a:t>
            </a:r>
            <a:r>
              <a:rPr lang="fr-FR" sz="2000" i="1" dirty="0">
                <a:latin typeface="Helvetica Neue" charset="0"/>
                <a:ea typeface="Helvetica Neue" charset="0"/>
                <a:cs typeface="Helvetica Neue" charset="0"/>
              </a:rPr>
              <a:t> for </a:t>
            </a:r>
            <a:r>
              <a:rPr lang="fr-FR" sz="2000" i="1" dirty="0" err="1">
                <a:latin typeface="Helvetica Neue" charset="0"/>
                <a:ea typeface="Helvetica Neue" charset="0"/>
                <a:cs typeface="Helvetica Neue" charset="0"/>
              </a:rPr>
              <a:t>vegetarianism</a:t>
            </a:r>
            <a:r>
              <a:rPr lang="fr-FR" sz="2000" i="1" dirty="0">
                <a:latin typeface="Helvetica Neue" charset="0"/>
                <a:ea typeface="Helvetica Neue" charset="0"/>
                <a:cs typeface="Helvetica Neue" charset="0"/>
              </a:rPr>
              <a:t> as for the bike</a:t>
            </a:r>
            <a:r>
              <a:rPr lang="fr-FR" sz="2000" i="1" dirty="0" smtClean="0">
                <a:latin typeface="Helvetica Neue" charset="0"/>
                <a:ea typeface="Helvetica Neue" charset="0"/>
                <a:cs typeface="Helvetica Neue" charset="0"/>
              </a:rPr>
              <a:t>, </a:t>
            </a:r>
            <a:r>
              <a:rPr lang="fr-FR" sz="2000" i="1" dirty="0">
                <a:latin typeface="Helvetica Neue" charset="0"/>
                <a:ea typeface="Helvetica Neue" charset="0"/>
                <a:cs typeface="Helvetica Neue" charset="0"/>
              </a:rPr>
              <a:t>people are </a:t>
            </a:r>
            <a:r>
              <a:rPr lang="fr-FR" sz="2000" i="1" dirty="0" err="1">
                <a:latin typeface="Helvetica Neue" charset="0"/>
                <a:ea typeface="Helvetica Neue" charset="0"/>
                <a:cs typeface="Helvetica Neue" charset="0"/>
              </a:rPr>
              <a:t>always</a:t>
            </a:r>
            <a:r>
              <a:rPr lang="fr-FR" sz="2000" i="1" dirty="0">
                <a:latin typeface="Helvetica Neue" charset="0"/>
                <a:ea typeface="Helvetica Neue" charset="0"/>
                <a:cs typeface="Helvetica Neue" charset="0"/>
              </a:rPr>
              <a:t> </a:t>
            </a:r>
            <a:r>
              <a:rPr lang="fr-FR" sz="2000" i="1" dirty="0" err="1">
                <a:latin typeface="Helvetica Neue" charset="0"/>
                <a:ea typeface="Helvetica Neue" charset="0"/>
                <a:cs typeface="Helvetica Neue" charset="0"/>
              </a:rPr>
              <a:t>seeing</a:t>
            </a:r>
            <a:r>
              <a:rPr lang="fr-FR" sz="2000" i="1" dirty="0">
                <a:latin typeface="Helvetica Neue" charset="0"/>
                <a:ea typeface="Helvetica Neue" charset="0"/>
                <a:cs typeface="Helvetica Neue" charset="0"/>
              </a:rPr>
              <a:t> if </a:t>
            </a:r>
            <a:r>
              <a:rPr lang="fr-FR" sz="2000" i="1" dirty="0" err="1">
                <a:latin typeface="Helvetica Neue" charset="0"/>
                <a:ea typeface="Helvetica Neue" charset="0"/>
                <a:cs typeface="Helvetica Neue" charset="0"/>
              </a:rPr>
              <a:t>there</a:t>
            </a:r>
            <a:r>
              <a:rPr lang="fr-FR" sz="2000" i="1" dirty="0">
                <a:latin typeface="Helvetica Neue" charset="0"/>
                <a:ea typeface="Helvetica Neue" charset="0"/>
                <a:cs typeface="Helvetica Neue" charset="0"/>
              </a:rPr>
              <a:t> are </a:t>
            </a:r>
            <a:r>
              <a:rPr lang="fr-FR" sz="2000" i="1" dirty="0" err="1">
                <a:latin typeface="Helvetica Neue" charset="0"/>
                <a:ea typeface="Helvetica Neue" charset="0"/>
                <a:cs typeface="Helvetica Neue" charset="0"/>
              </a:rPr>
              <a:t>flaws</a:t>
            </a:r>
            <a:r>
              <a:rPr lang="fr-FR" sz="2000" i="1" dirty="0">
                <a:latin typeface="Helvetica Neue" charset="0"/>
                <a:ea typeface="Helvetica Neue" charset="0"/>
                <a:cs typeface="Helvetica Neue" charset="0"/>
              </a:rPr>
              <a:t> </a:t>
            </a:r>
            <a:r>
              <a:rPr lang="fr-FR" sz="2000" i="1" dirty="0" err="1">
                <a:latin typeface="Helvetica Neue" charset="0"/>
                <a:ea typeface="Helvetica Neue" charset="0"/>
                <a:cs typeface="Helvetica Neue" charset="0"/>
              </a:rPr>
              <a:t>already</a:t>
            </a:r>
            <a:r>
              <a:rPr lang="fr-FR" sz="2000" i="1" dirty="0">
                <a:latin typeface="Helvetica Neue" charset="0"/>
                <a:ea typeface="Helvetica Neue" charset="0"/>
                <a:cs typeface="Helvetica Neue" charset="0"/>
              </a:rPr>
              <a:t>, if </a:t>
            </a:r>
            <a:r>
              <a:rPr lang="fr-FR" sz="2000" i="1" dirty="0" err="1">
                <a:latin typeface="Helvetica Neue" charset="0"/>
                <a:ea typeface="Helvetica Neue" charset="0"/>
                <a:cs typeface="Helvetica Neue" charset="0"/>
              </a:rPr>
              <a:t>sometimes</a:t>
            </a:r>
            <a:r>
              <a:rPr lang="fr-FR" sz="2000" i="1" dirty="0">
                <a:latin typeface="Helvetica Neue" charset="0"/>
                <a:ea typeface="Helvetica Neue" charset="0"/>
                <a:cs typeface="Helvetica Neue" charset="0"/>
              </a:rPr>
              <a:t> </a:t>
            </a:r>
            <a:r>
              <a:rPr lang="fr-FR" sz="2000" i="1" dirty="0" err="1">
                <a:latin typeface="Helvetica Neue" charset="0"/>
                <a:ea typeface="Helvetica Neue" charset="0"/>
                <a:cs typeface="Helvetica Neue" charset="0"/>
              </a:rPr>
              <a:t>you</a:t>
            </a:r>
            <a:r>
              <a:rPr lang="fr-FR" sz="2000" i="1" dirty="0">
                <a:latin typeface="Helvetica Neue" charset="0"/>
                <a:ea typeface="Helvetica Neue" charset="0"/>
                <a:cs typeface="Helvetica Neue" charset="0"/>
              </a:rPr>
              <a:t> </a:t>
            </a:r>
            <a:r>
              <a:rPr lang="fr-FR" sz="2000" i="1" dirty="0" err="1">
                <a:latin typeface="Helvetica Neue" charset="0"/>
                <a:ea typeface="Helvetica Neue" charset="0"/>
                <a:cs typeface="Helvetica Neue" charset="0"/>
              </a:rPr>
              <a:t>take</a:t>
            </a:r>
            <a:r>
              <a:rPr lang="fr-FR" sz="2000" i="1" dirty="0">
                <a:latin typeface="Helvetica Neue" charset="0"/>
                <a:ea typeface="Helvetica Neue" charset="0"/>
                <a:cs typeface="Helvetica Neue" charset="0"/>
              </a:rPr>
              <a:t> the car </a:t>
            </a:r>
            <a:r>
              <a:rPr lang="fr-FR" sz="2000" i="1" dirty="0" smtClean="0">
                <a:latin typeface="Helvetica Neue" charset="0"/>
                <a:ea typeface="Helvetica Neue" charset="0"/>
                <a:cs typeface="Helvetica Neue" charset="0"/>
              </a:rPr>
              <a:t>or </a:t>
            </a:r>
            <a:r>
              <a:rPr lang="fr-FR" sz="2000" i="1" dirty="0">
                <a:latin typeface="Helvetica Neue" charset="0"/>
                <a:ea typeface="Helvetica Neue" charset="0"/>
                <a:cs typeface="Helvetica Neue" charset="0"/>
              </a:rPr>
              <a:t>if </a:t>
            </a:r>
            <a:r>
              <a:rPr lang="fr-FR" sz="2000" i="1" dirty="0" err="1">
                <a:latin typeface="Helvetica Neue" charset="0"/>
                <a:ea typeface="Helvetica Neue" charset="0"/>
                <a:cs typeface="Helvetica Neue" charset="0"/>
              </a:rPr>
              <a:t>you</a:t>
            </a:r>
            <a:r>
              <a:rPr lang="fr-FR" sz="2000" i="1" dirty="0">
                <a:latin typeface="Helvetica Neue" charset="0"/>
                <a:ea typeface="Helvetica Neue" charset="0"/>
                <a:cs typeface="Helvetica Neue" charset="0"/>
              </a:rPr>
              <a:t> do </a:t>
            </a:r>
            <a:r>
              <a:rPr lang="fr-FR" sz="2000" i="1" dirty="0" err="1" smtClean="0">
                <a:latin typeface="Helvetica Neue" charset="0"/>
                <a:ea typeface="Helvetica Neue" charset="0"/>
                <a:cs typeface="Helvetica Neue" charset="0"/>
              </a:rPr>
              <a:t>eat</a:t>
            </a:r>
            <a:r>
              <a:rPr lang="fr-FR" sz="2000" i="1" dirty="0" smtClean="0">
                <a:latin typeface="Helvetica Neue" charset="0"/>
                <a:ea typeface="Helvetica Neue" charset="0"/>
                <a:cs typeface="Helvetica Neue" charset="0"/>
              </a:rPr>
              <a:t> </a:t>
            </a:r>
            <a:r>
              <a:rPr lang="fr-FR" sz="2000" i="1" dirty="0">
                <a:latin typeface="Helvetica Neue" charset="0"/>
                <a:ea typeface="Helvetica Neue" charset="0"/>
                <a:cs typeface="Helvetica Neue" charset="0"/>
              </a:rPr>
              <a:t>a </a:t>
            </a:r>
            <a:r>
              <a:rPr lang="fr-FR" sz="2000" i="1" dirty="0" err="1" smtClean="0">
                <a:latin typeface="Helvetica Neue" charset="0"/>
                <a:ea typeface="Helvetica Neue" charset="0"/>
                <a:cs typeface="Helvetica Neue" charset="0"/>
              </a:rPr>
              <a:t>piece</a:t>
            </a:r>
            <a:r>
              <a:rPr lang="fr-FR" sz="2000" i="1" dirty="0" smtClean="0">
                <a:latin typeface="Helvetica Neue" charset="0"/>
                <a:ea typeface="Helvetica Neue" charset="0"/>
                <a:cs typeface="Helvetica Neue" charset="0"/>
              </a:rPr>
              <a:t> of </a:t>
            </a:r>
            <a:r>
              <a:rPr lang="fr-FR" sz="2000" i="1" dirty="0" err="1" smtClean="0">
                <a:latin typeface="Helvetica Neue" charset="0"/>
                <a:ea typeface="Helvetica Neue" charset="0"/>
                <a:cs typeface="Helvetica Neue" charset="0"/>
              </a:rPr>
              <a:t>meat</a:t>
            </a:r>
            <a:r>
              <a:rPr lang="fr-FR" sz="2000" i="1" dirty="0" smtClean="0">
                <a:latin typeface="Helvetica Neue" charset="0"/>
                <a:ea typeface="Helvetica Neue" charset="0"/>
                <a:cs typeface="Helvetica Neue" charset="0"/>
              </a:rPr>
              <a:t>, </a:t>
            </a:r>
            <a:r>
              <a:rPr lang="fr-FR" sz="2000" i="1" dirty="0" err="1" smtClean="0">
                <a:latin typeface="Helvetica Neue" charset="0"/>
                <a:ea typeface="Helvetica Neue" charset="0"/>
                <a:cs typeface="Helvetica Neue" charset="0"/>
              </a:rPr>
              <a:t>things</a:t>
            </a:r>
            <a:r>
              <a:rPr lang="fr-FR" sz="2000" i="1" dirty="0" smtClean="0">
                <a:latin typeface="Helvetica Neue" charset="0"/>
                <a:ea typeface="Helvetica Neue" charset="0"/>
                <a:cs typeface="Helvetica Neue" charset="0"/>
              </a:rPr>
              <a:t> </a:t>
            </a:r>
            <a:r>
              <a:rPr lang="fr-FR" sz="2000" i="1" dirty="0" err="1">
                <a:latin typeface="Helvetica Neue" charset="0"/>
                <a:ea typeface="Helvetica Neue" charset="0"/>
                <a:cs typeface="Helvetica Neue" charset="0"/>
              </a:rPr>
              <a:t>like</a:t>
            </a:r>
            <a:r>
              <a:rPr lang="fr-FR" sz="2000" i="1" dirty="0">
                <a:latin typeface="Helvetica Neue" charset="0"/>
                <a:ea typeface="Helvetica Neue" charset="0"/>
                <a:cs typeface="Helvetica Neue" charset="0"/>
              </a:rPr>
              <a:t> </a:t>
            </a:r>
            <a:r>
              <a:rPr lang="fr-FR" sz="2000" i="1" dirty="0" err="1">
                <a:latin typeface="Helvetica Neue" charset="0"/>
                <a:ea typeface="Helvetica Neue" charset="0"/>
                <a:cs typeface="Helvetica Neue" charset="0"/>
              </a:rPr>
              <a:t>that</a:t>
            </a:r>
            <a:r>
              <a:rPr lang="fr-FR" sz="2000" i="1" dirty="0">
                <a:latin typeface="Helvetica Neue" charset="0"/>
                <a:ea typeface="Helvetica Neue" charset="0"/>
                <a:cs typeface="Helvetica Neue" charset="0"/>
              </a:rPr>
              <a:t>. So </a:t>
            </a:r>
            <a:r>
              <a:rPr lang="fr-FR" sz="2000" i="1" dirty="0" err="1">
                <a:latin typeface="Helvetica Neue" charset="0"/>
                <a:ea typeface="Helvetica Neue" charset="0"/>
                <a:cs typeface="Helvetica Neue" charset="0"/>
              </a:rPr>
              <a:t>we</a:t>
            </a:r>
            <a:r>
              <a:rPr lang="fr-FR" sz="2000" i="1" dirty="0">
                <a:latin typeface="Helvetica Neue" charset="0"/>
                <a:ea typeface="Helvetica Neue" charset="0"/>
                <a:cs typeface="Helvetica Neue" charset="0"/>
              </a:rPr>
              <a:t> are </a:t>
            </a:r>
            <a:r>
              <a:rPr lang="fr-FR" sz="2000" i="1" dirty="0" err="1">
                <a:latin typeface="Helvetica Neue" charset="0"/>
                <a:ea typeface="Helvetica Neue" charset="0"/>
                <a:cs typeface="Helvetica Neue" charset="0"/>
              </a:rPr>
              <a:t>somewhat</a:t>
            </a:r>
            <a:r>
              <a:rPr lang="fr-FR" sz="2000" i="1" dirty="0">
                <a:latin typeface="Helvetica Neue" charset="0"/>
                <a:ea typeface="Helvetica Neue" charset="0"/>
                <a:cs typeface="Helvetica Neue" charset="0"/>
              </a:rPr>
              <a:t> </a:t>
            </a:r>
            <a:r>
              <a:rPr lang="fr-FR" sz="2000" i="1" dirty="0" err="1">
                <a:latin typeface="Helvetica Neue" charset="0"/>
                <a:ea typeface="Helvetica Neue" charset="0"/>
                <a:cs typeface="Helvetica Neue" charset="0"/>
              </a:rPr>
              <a:t>obliged</a:t>
            </a:r>
            <a:r>
              <a:rPr lang="fr-FR" sz="2000" i="1" dirty="0">
                <a:latin typeface="Helvetica Neue" charset="0"/>
                <a:ea typeface="Helvetica Neue" charset="0"/>
                <a:cs typeface="Helvetica Neue" charset="0"/>
              </a:rPr>
              <a:t> to </a:t>
            </a:r>
            <a:r>
              <a:rPr lang="fr-FR" sz="2000" i="1" dirty="0" err="1">
                <a:latin typeface="Helvetica Neue" charset="0"/>
                <a:ea typeface="Helvetica Neue" charset="0"/>
                <a:cs typeface="Helvetica Neue" charset="0"/>
              </a:rPr>
              <a:t>become</a:t>
            </a:r>
            <a:r>
              <a:rPr lang="fr-FR" sz="2000" i="1" dirty="0">
                <a:latin typeface="Helvetica Neue" charset="0"/>
                <a:ea typeface="Helvetica Neue" charset="0"/>
                <a:cs typeface="Helvetica Neue" charset="0"/>
              </a:rPr>
              <a:t> a </a:t>
            </a:r>
            <a:r>
              <a:rPr lang="fr-FR" sz="2000" i="1" dirty="0" err="1">
                <a:latin typeface="Helvetica Neue" charset="0"/>
                <a:ea typeface="Helvetica Neue" charset="0"/>
                <a:cs typeface="Helvetica Neue" charset="0"/>
              </a:rPr>
              <a:t>little</a:t>
            </a:r>
            <a:r>
              <a:rPr lang="fr-FR" sz="2000" i="1" dirty="0">
                <a:latin typeface="Helvetica Neue" charset="0"/>
                <a:ea typeface="Helvetica Neue" charset="0"/>
                <a:cs typeface="Helvetica Neue" charset="0"/>
              </a:rPr>
              <a:t> </a:t>
            </a:r>
            <a:r>
              <a:rPr lang="fr-FR" sz="2000" i="1" dirty="0" smtClean="0">
                <a:latin typeface="Helvetica Neue" charset="0"/>
                <a:ea typeface="Helvetica Neue" charset="0"/>
                <a:cs typeface="Helvetica Neue" charset="0"/>
              </a:rPr>
              <a:t>radical for </a:t>
            </a:r>
            <a:r>
              <a:rPr lang="fr-FR" sz="2000" i="1" dirty="0" err="1">
                <a:latin typeface="Helvetica Neue" charset="0"/>
                <a:ea typeface="Helvetica Neue" charset="0"/>
                <a:cs typeface="Helvetica Neue" charset="0"/>
              </a:rPr>
              <a:t>this</a:t>
            </a:r>
            <a:r>
              <a:rPr lang="fr-FR" sz="2000" i="1" dirty="0">
                <a:latin typeface="Helvetica Neue" charset="0"/>
                <a:ea typeface="Helvetica Neue" charset="0"/>
                <a:cs typeface="Helvetica Neue" charset="0"/>
              </a:rPr>
              <a:t> to </a:t>
            </a:r>
            <a:r>
              <a:rPr lang="fr-FR" sz="2000" i="1" dirty="0" err="1">
                <a:latin typeface="Helvetica Neue" charset="0"/>
                <a:ea typeface="Helvetica Neue" charset="0"/>
                <a:cs typeface="Helvetica Neue" charset="0"/>
              </a:rPr>
              <a:t>be</a:t>
            </a:r>
            <a:r>
              <a:rPr lang="fr-FR" sz="2000" i="1" dirty="0">
                <a:latin typeface="Helvetica Neue" charset="0"/>
                <a:ea typeface="Helvetica Neue" charset="0"/>
                <a:cs typeface="Helvetica Neue" charset="0"/>
              </a:rPr>
              <a:t> </a:t>
            </a:r>
            <a:r>
              <a:rPr lang="fr-FR" sz="2000" i="1" dirty="0" err="1" smtClean="0">
                <a:latin typeface="Helvetica Neue" charset="0"/>
                <a:ea typeface="Helvetica Neue" charset="0"/>
                <a:cs typeface="Helvetica Neue" charset="0"/>
              </a:rPr>
              <a:t>accepted</a:t>
            </a:r>
            <a:r>
              <a:rPr lang="fr-FR" sz="2000" i="1" dirty="0" smtClean="0">
                <a:latin typeface="Helvetica Neue" charset="0"/>
                <a:ea typeface="Helvetica Neue" charset="0"/>
                <a:cs typeface="Helvetica Neue" charset="0"/>
              </a:rPr>
              <a:t>. </a:t>
            </a:r>
            <a:r>
              <a:rPr lang="fr-FR" sz="2000" i="1" dirty="0">
                <a:latin typeface="Helvetica Neue" charset="0"/>
                <a:ea typeface="Helvetica Neue" charset="0"/>
                <a:cs typeface="Helvetica Neue" charset="0"/>
              </a:rPr>
              <a:t>"</a:t>
            </a:r>
          </a:p>
          <a:p>
            <a:pPr marL="0" marR="0" lvl="0" indent="0" algn="just" defTabSz="914400" eaLnBrk="1" fontAlgn="auto" latinLnBrk="0" hangingPunct="1">
              <a:lnSpc>
                <a:spcPct val="100000"/>
              </a:lnSpc>
              <a:spcBef>
                <a:spcPts val="0"/>
              </a:spcBef>
              <a:spcAft>
                <a:spcPts val="0"/>
              </a:spcAft>
              <a:buClrTx/>
              <a:buSzTx/>
              <a:buFontTx/>
              <a:buNone/>
              <a:tabLst/>
              <a:defRPr/>
            </a:pPr>
            <a:endParaRPr lang="fr-FR" sz="2000" dirty="0" smtClean="0">
              <a:latin typeface="Helvetica Neue" charset="0"/>
              <a:ea typeface="Helvetica Neue" charset="0"/>
              <a:cs typeface="Helvetica Neue" charset="0"/>
            </a:endParaRPr>
          </a:p>
        </p:txBody>
      </p:sp>
      <p:cxnSp>
        <p:nvCxnSpPr>
          <p:cNvPr id="7" name="Connecteur droit avec flèche 6"/>
          <p:cNvCxnSpPr/>
          <p:nvPr/>
        </p:nvCxnSpPr>
        <p:spPr>
          <a:xfrm>
            <a:off x="2349661" y="2048718"/>
            <a:ext cx="4606724" cy="1008000"/>
          </a:xfrm>
          <a:prstGeom prst="straightConnector1">
            <a:avLst/>
          </a:prstGeom>
          <a:ln w="76200">
            <a:headEnd type="triangle"/>
            <a:tailEnd type="triangle"/>
          </a:ln>
        </p:spPr>
        <p:style>
          <a:lnRef idx="3">
            <a:schemeClr val="dk1"/>
          </a:lnRef>
          <a:fillRef idx="0">
            <a:schemeClr val="dk1"/>
          </a:fillRef>
          <a:effectRef idx="2">
            <a:schemeClr val="dk1"/>
          </a:effectRef>
          <a:fontRef idx="minor">
            <a:schemeClr val="tx1"/>
          </a:fontRef>
        </p:style>
      </p:cxnSp>
      <p:cxnSp>
        <p:nvCxnSpPr>
          <p:cNvPr id="10" name="Connecteur droit avec flèche 9"/>
          <p:cNvCxnSpPr/>
          <p:nvPr/>
        </p:nvCxnSpPr>
        <p:spPr>
          <a:xfrm>
            <a:off x="1921397" y="1370013"/>
            <a:ext cx="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2481139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err="1" smtClean="0">
                <a:solidFill>
                  <a:srgbClr val="7F7F7F"/>
                </a:solidFill>
                <a:latin typeface="Helvetica Neue" charset="0"/>
                <a:ea typeface="Helvetica Neue" charset="0"/>
                <a:cs typeface="Helvetica Neue" charset="0"/>
              </a:rPr>
              <a:t>Lifestyle</a:t>
            </a:r>
            <a:r>
              <a:rPr lang="fr-FR" sz="2800" dirty="0" smtClean="0">
                <a:solidFill>
                  <a:srgbClr val="7F7F7F"/>
                </a:solidFill>
                <a:latin typeface="Helvetica Neue" charset="0"/>
                <a:ea typeface="Helvetica Neue" charset="0"/>
                <a:cs typeface="Helvetica Neue" charset="0"/>
              </a:rPr>
              <a:t> </a:t>
            </a:r>
            <a:r>
              <a:rPr lang="fr-FR" sz="2800" dirty="0" err="1" smtClean="0">
                <a:solidFill>
                  <a:srgbClr val="7F7F7F"/>
                </a:solidFill>
                <a:latin typeface="Helvetica Neue" charset="0"/>
                <a:ea typeface="Helvetica Neue" charset="0"/>
                <a:cs typeface="Helvetica Neue" charset="0"/>
              </a:rPr>
              <a:t>progress</a:t>
            </a:r>
            <a:endParaRPr lang="fr-FR" sz="2800" dirty="0">
              <a:solidFill>
                <a:srgbClr val="7F7F7F"/>
              </a:solidFill>
              <a:latin typeface="Helvetica Neue" charset="0"/>
              <a:ea typeface="Helvetica Neue" charset="0"/>
              <a:cs typeface="Helvetica Neue" charset="0"/>
            </a:endParaRPr>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28</a:t>
            </a:fld>
            <a:endParaRPr lang="fr-FR"/>
          </a:p>
        </p:txBody>
      </p:sp>
      <p:sp>
        <p:nvSpPr>
          <p:cNvPr id="3" name="Espace réservé du contenu 2"/>
          <p:cNvSpPr>
            <a:spLocks noGrp="1"/>
          </p:cNvSpPr>
          <p:nvPr>
            <p:ph idx="1"/>
          </p:nvPr>
        </p:nvSpPr>
        <p:spPr/>
        <p:txBody>
          <a:bodyPr>
            <a:normAutofit lnSpcReduction="10000"/>
          </a:bodyPr>
          <a:lstStyle/>
          <a:p>
            <a:pPr marL="0" indent="0" algn="just" defTabSz="914400">
              <a:spcBef>
                <a:spcPts val="0"/>
              </a:spcBef>
              <a:buNone/>
              <a:defRPr/>
            </a:pPr>
            <a:endParaRPr lang="fr-CH" sz="2000" dirty="0" smtClean="0">
              <a:latin typeface="Helvetica Neue" charset="0"/>
              <a:ea typeface="Helvetica Neue" charset="0"/>
              <a:cs typeface="Helvetica Neue" charset="0"/>
            </a:endParaRPr>
          </a:p>
          <a:p>
            <a:pPr marL="0" indent="0" algn="just" defTabSz="914400">
              <a:spcBef>
                <a:spcPts val="0"/>
              </a:spcBef>
              <a:buNone/>
              <a:defRPr/>
            </a:pPr>
            <a:endParaRPr lang="fr-CH" sz="2000" dirty="0">
              <a:latin typeface="Helvetica Neue" charset="0"/>
              <a:ea typeface="Helvetica Neue" charset="0"/>
              <a:cs typeface="Helvetica Neue" charset="0"/>
            </a:endParaRPr>
          </a:p>
          <a:p>
            <a:pPr marL="0" indent="0" algn="just" defTabSz="914400">
              <a:spcBef>
                <a:spcPts val="0"/>
              </a:spcBef>
              <a:buNone/>
              <a:defRPr/>
            </a:pPr>
            <a:endParaRPr lang="fr-CH" sz="2000" dirty="0" smtClean="0">
              <a:latin typeface="Helvetica Neue" charset="0"/>
              <a:ea typeface="Helvetica Neue" charset="0"/>
              <a:cs typeface="Helvetica Neue" charset="0"/>
            </a:endParaRPr>
          </a:p>
          <a:p>
            <a:pPr marL="0" indent="0" algn="just" defTabSz="914400">
              <a:spcBef>
                <a:spcPts val="0"/>
              </a:spcBef>
              <a:buNone/>
              <a:defRPr/>
            </a:pPr>
            <a:endParaRPr lang="fr-CH" sz="2000" dirty="0">
              <a:latin typeface="Helvetica Neue" charset="0"/>
              <a:ea typeface="Helvetica Neue" charset="0"/>
              <a:cs typeface="Helvetica Neue" charset="0"/>
            </a:endParaRPr>
          </a:p>
          <a:p>
            <a:pPr marL="0" indent="0" algn="just" defTabSz="914400">
              <a:spcBef>
                <a:spcPts val="0"/>
              </a:spcBef>
              <a:buNone/>
              <a:defRPr/>
            </a:pPr>
            <a:endParaRPr lang="fr-CH" sz="2000" dirty="0" smtClean="0">
              <a:latin typeface="Helvetica Neue" charset="0"/>
              <a:ea typeface="Helvetica Neue" charset="0"/>
              <a:cs typeface="Helvetica Neue" charset="0"/>
            </a:endParaRPr>
          </a:p>
          <a:p>
            <a:pPr marL="0" indent="0" algn="just" defTabSz="914400">
              <a:spcBef>
                <a:spcPts val="0"/>
              </a:spcBef>
              <a:buNone/>
              <a:defRPr/>
            </a:pPr>
            <a:endParaRPr lang="fr-CH" sz="2000" dirty="0">
              <a:latin typeface="Helvetica Neue" charset="0"/>
              <a:ea typeface="Helvetica Neue" charset="0"/>
              <a:cs typeface="Helvetica Neue" charset="0"/>
            </a:endParaRPr>
          </a:p>
          <a:p>
            <a:pPr marL="0" indent="0" algn="just" defTabSz="914400">
              <a:spcBef>
                <a:spcPts val="0"/>
              </a:spcBef>
              <a:buNone/>
              <a:defRPr/>
            </a:pPr>
            <a:endParaRPr lang="fr-CH" sz="2000" dirty="0" smtClean="0">
              <a:latin typeface="Helvetica Neue" charset="0"/>
              <a:ea typeface="Helvetica Neue" charset="0"/>
              <a:cs typeface="Helvetica Neue" charset="0"/>
            </a:endParaRPr>
          </a:p>
          <a:p>
            <a:pPr marL="0" indent="0" algn="just" defTabSz="914400">
              <a:spcBef>
                <a:spcPts val="0"/>
              </a:spcBef>
              <a:buNone/>
              <a:defRPr/>
            </a:pPr>
            <a:endParaRPr lang="fr-CH" sz="2000" dirty="0">
              <a:latin typeface="Helvetica Neue" charset="0"/>
              <a:ea typeface="Helvetica Neue" charset="0"/>
              <a:cs typeface="Helvetica Neue" charset="0"/>
            </a:endParaRPr>
          </a:p>
          <a:p>
            <a:pPr marL="0" indent="0" algn="just" defTabSz="914400">
              <a:spcBef>
                <a:spcPts val="0"/>
              </a:spcBef>
              <a:buNone/>
              <a:defRPr/>
            </a:pPr>
            <a:endParaRPr lang="fr-CH" sz="2000" dirty="0" smtClean="0">
              <a:latin typeface="Helvetica Neue" charset="0"/>
              <a:ea typeface="Helvetica Neue" charset="0"/>
              <a:cs typeface="Helvetica Neue" charset="0"/>
            </a:endParaRPr>
          </a:p>
          <a:p>
            <a:pPr marL="0" indent="0" algn="just">
              <a:buNone/>
            </a:pPr>
            <a:endParaRPr lang="fr-CH" sz="2000" dirty="0">
              <a:latin typeface="Helvetica Neue" charset="0"/>
              <a:ea typeface="Helvetica Neue" charset="0"/>
              <a:cs typeface="Helvetica Neue" charset="0"/>
            </a:endParaRPr>
          </a:p>
          <a:p>
            <a:pPr marL="0" indent="0" algn="just">
              <a:buNone/>
            </a:pPr>
            <a:endParaRPr lang="fr-CH" sz="2000" i="1" dirty="0" smtClean="0">
              <a:latin typeface="Helvetica Neue" charset="0"/>
              <a:ea typeface="Helvetica Neue" charset="0"/>
              <a:cs typeface="Helvetica Neue" charset="0"/>
            </a:endParaRPr>
          </a:p>
          <a:p>
            <a:pPr marL="0" indent="0" algn="just">
              <a:buNone/>
            </a:pPr>
            <a:r>
              <a:rPr lang="fr-CH" sz="2000" i="1" dirty="0" smtClean="0">
                <a:latin typeface="Helvetica Neue" charset="0"/>
                <a:ea typeface="Helvetica Neue" charset="0"/>
                <a:cs typeface="Helvetica Neue" charset="0"/>
              </a:rPr>
              <a:t>"</a:t>
            </a:r>
            <a:r>
              <a:rPr lang="fr-CH" sz="2000" i="1" dirty="0" smtClean="0">
                <a:latin typeface="Helvetica Neue" charset="0"/>
                <a:ea typeface="Helvetica Neue" charset="0"/>
                <a:cs typeface="Helvetica Neue" charset="0"/>
              </a:rPr>
              <a:t>Virginie </a:t>
            </a:r>
            <a:r>
              <a:rPr lang="fr-CH" sz="2000" i="1" dirty="0">
                <a:latin typeface="Helvetica Neue" charset="0"/>
                <a:ea typeface="Helvetica Neue" charset="0"/>
                <a:cs typeface="Helvetica Neue" charset="0"/>
              </a:rPr>
              <a:t>- I think it's a bit through the bike trip. I think that clearly when I made the first trip, I </a:t>
            </a:r>
            <a:r>
              <a:rPr lang="fr-CH" sz="2000" i="1" dirty="0" smtClean="0">
                <a:latin typeface="Helvetica Neue" charset="0"/>
                <a:ea typeface="Helvetica Neue" charset="0"/>
                <a:cs typeface="Helvetica Neue" charset="0"/>
              </a:rPr>
              <a:t>have </a:t>
            </a:r>
            <a:r>
              <a:rPr lang="fr-CH" sz="2000" i="1" dirty="0">
                <a:latin typeface="Helvetica Neue" charset="0"/>
                <a:ea typeface="Helvetica Neue" charset="0"/>
                <a:cs typeface="Helvetica Neue" charset="0"/>
              </a:rPr>
              <a:t>done Lyon-Marseille, I was a bit </a:t>
            </a:r>
            <a:r>
              <a:rPr lang="fr-CH" sz="2000" i="1" dirty="0" smtClean="0">
                <a:latin typeface="Helvetica Neue" charset="0"/>
                <a:ea typeface="Helvetica Neue" charset="0"/>
                <a:cs typeface="Helvetica Neue" charset="0"/>
              </a:rPr>
              <a:t>unprepared and </a:t>
            </a:r>
            <a:r>
              <a:rPr lang="fr-CH" sz="2000" i="1" dirty="0">
                <a:latin typeface="Helvetica Neue" charset="0"/>
                <a:ea typeface="Helvetica Neue" charset="0"/>
                <a:cs typeface="Helvetica Neue" charset="0"/>
              </a:rPr>
              <a:t>then I </a:t>
            </a:r>
            <a:r>
              <a:rPr lang="fr-CH" sz="2000" i="1" dirty="0" smtClean="0">
                <a:latin typeface="Helvetica Neue" charset="0"/>
                <a:ea typeface="Helvetica Neue" charset="0"/>
                <a:cs typeface="Helvetica Neue" charset="0"/>
              </a:rPr>
              <a:t>punctured, </a:t>
            </a:r>
            <a:r>
              <a:rPr lang="fr-CH" sz="2000" i="1" dirty="0">
                <a:latin typeface="Helvetica Neue" charset="0"/>
                <a:ea typeface="Helvetica Neue" charset="0"/>
                <a:cs typeface="Helvetica Neue" charset="0"/>
              </a:rPr>
              <a:t>and then it was a bit of a hassle, and then I </a:t>
            </a:r>
            <a:r>
              <a:rPr lang="fr-CH" sz="2000" i="1" dirty="0" smtClean="0">
                <a:latin typeface="Helvetica Neue" charset="0"/>
                <a:ea typeface="Helvetica Neue" charset="0"/>
                <a:cs typeface="Helvetica Neue" charset="0"/>
              </a:rPr>
              <a:t>thought</a:t>
            </a:r>
            <a:r>
              <a:rPr lang="fr-CH" sz="2000" i="1" dirty="0">
                <a:latin typeface="Helvetica Neue" charset="0"/>
                <a:ea typeface="Helvetica Neue" charset="0"/>
                <a:cs typeface="Helvetica Neue" charset="0"/>
              </a:rPr>
              <a:t>, never again. I </a:t>
            </a:r>
            <a:r>
              <a:rPr lang="fr-CH" sz="2000" i="1" dirty="0" err="1">
                <a:latin typeface="Helvetica Neue" charset="0"/>
                <a:ea typeface="Helvetica Neue" charset="0"/>
                <a:cs typeface="Helvetica Neue" charset="0"/>
              </a:rPr>
              <a:t>want</a:t>
            </a:r>
            <a:r>
              <a:rPr lang="fr-CH" sz="2000" i="1" dirty="0">
                <a:latin typeface="Helvetica Neue" charset="0"/>
                <a:ea typeface="Helvetica Neue" charset="0"/>
                <a:cs typeface="Helvetica Neue" charset="0"/>
              </a:rPr>
              <a:t> to </a:t>
            </a:r>
            <a:r>
              <a:rPr lang="fr-CH" sz="2000" i="1" dirty="0" err="1">
                <a:latin typeface="Helvetica Neue" charset="0"/>
                <a:ea typeface="Helvetica Neue" charset="0"/>
                <a:cs typeface="Helvetica Neue" charset="0"/>
              </a:rPr>
              <a:t>understand</a:t>
            </a:r>
            <a:r>
              <a:rPr lang="fr-CH" sz="2000" i="1" dirty="0">
                <a:latin typeface="Helvetica Neue" charset="0"/>
                <a:ea typeface="Helvetica Neue" charset="0"/>
                <a:cs typeface="Helvetica Neue" charset="0"/>
              </a:rPr>
              <a:t>. "</a:t>
            </a:r>
          </a:p>
          <a:p>
            <a:pPr marL="0" indent="0" algn="just" defTabSz="914400">
              <a:spcBef>
                <a:spcPts val="0"/>
              </a:spcBef>
              <a:buNone/>
              <a:defRPr/>
            </a:pPr>
            <a:endParaRPr lang="fr-FR" sz="2000" dirty="0" smtClean="0">
              <a:latin typeface="Helvetica Neue" charset="0"/>
              <a:ea typeface="Helvetica Neue" charset="0"/>
              <a:cs typeface="Helvetica Neue" charset="0"/>
            </a:endParaRPr>
          </a:p>
        </p:txBody>
      </p:sp>
      <p:pic>
        <p:nvPicPr>
          <p:cNvPr id="4" name="Image 3"/>
          <p:cNvPicPr>
            <a:picLocks noChangeAspect="1"/>
          </p:cNvPicPr>
          <p:nvPr/>
        </p:nvPicPr>
        <p:blipFill rotWithShape="1">
          <a:blip r:embed="rId3">
            <a:extLst>
              <a:ext uri="{28A0092B-C50C-407E-A947-70E740481C1C}">
                <a14:useLocalDpi xmlns:a14="http://schemas.microsoft.com/office/drawing/2010/main" val="0"/>
              </a:ext>
            </a:extLst>
          </a:blip>
          <a:srcRect t="8403" b="3531"/>
          <a:stretch/>
        </p:blipFill>
        <p:spPr>
          <a:xfrm>
            <a:off x="2725245" y="1886929"/>
            <a:ext cx="3693510" cy="2160000"/>
          </a:xfrm>
          <a:prstGeom prst="rect">
            <a:avLst/>
          </a:prstGeom>
        </p:spPr>
      </p:pic>
    </p:spTree>
    <p:extLst>
      <p:ext uri="{BB962C8B-B14F-4D97-AF65-F5344CB8AC3E}">
        <p14:creationId xmlns:p14="http://schemas.microsoft.com/office/powerpoint/2010/main" val="97483711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800" dirty="0" smtClean="0">
                <a:solidFill>
                  <a:srgbClr val="7F7F7F"/>
                </a:solidFill>
                <a:latin typeface="Helvetica Neue" charset="0"/>
                <a:ea typeface="Helvetica Neue" charset="0"/>
                <a:cs typeface="Helvetica Neue" charset="0"/>
              </a:rPr>
              <a:t>Self-limitation</a:t>
            </a:r>
            <a:endParaRPr lang="fr-FR" sz="2800" dirty="0">
              <a:solidFill>
                <a:srgbClr val="7F7F7F"/>
              </a:solidFill>
              <a:latin typeface="Helvetica Neue" charset="0"/>
              <a:ea typeface="Helvetica Neue" charset="0"/>
              <a:cs typeface="Helvetica Neue" charset="0"/>
            </a:endParaRPr>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29</a:t>
            </a:fld>
            <a:endParaRPr lang="fr-FR"/>
          </a:p>
        </p:txBody>
      </p:sp>
      <p:sp>
        <p:nvSpPr>
          <p:cNvPr id="6" name="Espace réservé du contenu 5"/>
          <p:cNvSpPr>
            <a:spLocks noGrp="1"/>
          </p:cNvSpPr>
          <p:nvPr>
            <p:ph idx="1"/>
          </p:nvPr>
        </p:nvSpPr>
        <p:spPr/>
        <p:txBody>
          <a:bodyPr>
            <a:normAutofit/>
          </a:bodyPr>
          <a:lstStyle/>
          <a:p>
            <a:pPr marL="0" indent="0" algn="just" defTabSz="914400">
              <a:spcBef>
                <a:spcPts val="0"/>
              </a:spcBef>
              <a:buNone/>
            </a:pPr>
            <a:endParaRPr lang="fr-CH" sz="1900" dirty="0" smtClean="0">
              <a:latin typeface="Helvetica Neue" charset="0"/>
              <a:ea typeface="Helvetica Neue" charset="0"/>
              <a:cs typeface="Helvetica Neue" charset="0"/>
            </a:endParaRPr>
          </a:p>
          <a:p>
            <a:pPr marL="0" indent="0" algn="just" defTabSz="914400">
              <a:spcBef>
                <a:spcPts val="0"/>
              </a:spcBef>
              <a:buNone/>
            </a:pPr>
            <a:endParaRPr lang="fr-CH" sz="1900" dirty="0">
              <a:latin typeface="Helvetica Neue" charset="0"/>
              <a:ea typeface="Helvetica Neue" charset="0"/>
              <a:cs typeface="Helvetica Neue" charset="0"/>
            </a:endParaRPr>
          </a:p>
          <a:p>
            <a:pPr marL="0" indent="0" algn="just" defTabSz="914400">
              <a:spcBef>
                <a:spcPts val="0"/>
              </a:spcBef>
              <a:buNone/>
            </a:pPr>
            <a:endParaRPr lang="fr-CH" sz="1900" dirty="0" smtClean="0">
              <a:latin typeface="Helvetica Neue" charset="0"/>
              <a:ea typeface="Helvetica Neue" charset="0"/>
              <a:cs typeface="Helvetica Neue" charset="0"/>
            </a:endParaRPr>
          </a:p>
          <a:p>
            <a:pPr marL="0" indent="0" algn="just" defTabSz="914400">
              <a:spcBef>
                <a:spcPts val="0"/>
              </a:spcBef>
              <a:buNone/>
            </a:pPr>
            <a:endParaRPr lang="fr-CH" sz="1900" dirty="0">
              <a:latin typeface="Helvetica Neue" charset="0"/>
              <a:ea typeface="Helvetica Neue" charset="0"/>
              <a:cs typeface="Helvetica Neue" charset="0"/>
            </a:endParaRPr>
          </a:p>
          <a:p>
            <a:pPr marL="0" indent="0" algn="just" defTabSz="914400">
              <a:spcBef>
                <a:spcPts val="0"/>
              </a:spcBef>
              <a:buNone/>
            </a:pPr>
            <a:endParaRPr lang="fr-CH" sz="1900" dirty="0" smtClean="0">
              <a:latin typeface="Helvetica Neue" charset="0"/>
              <a:ea typeface="Helvetica Neue" charset="0"/>
              <a:cs typeface="Helvetica Neue" charset="0"/>
            </a:endParaRPr>
          </a:p>
          <a:p>
            <a:pPr marL="0" indent="0" algn="just" defTabSz="914400">
              <a:spcBef>
                <a:spcPts val="0"/>
              </a:spcBef>
              <a:buNone/>
            </a:pPr>
            <a:endParaRPr lang="fr-CH" sz="1900" dirty="0">
              <a:latin typeface="Helvetica Neue" charset="0"/>
              <a:ea typeface="Helvetica Neue" charset="0"/>
              <a:cs typeface="Helvetica Neue" charset="0"/>
            </a:endParaRPr>
          </a:p>
          <a:p>
            <a:pPr marL="0" indent="0" algn="just" defTabSz="914400">
              <a:spcBef>
                <a:spcPts val="0"/>
              </a:spcBef>
              <a:buNone/>
            </a:pPr>
            <a:endParaRPr lang="fr-CH" sz="1900" dirty="0" smtClean="0">
              <a:latin typeface="Helvetica Neue" charset="0"/>
              <a:ea typeface="Helvetica Neue" charset="0"/>
              <a:cs typeface="Helvetica Neue" charset="0"/>
            </a:endParaRPr>
          </a:p>
          <a:p>
            <a:pPr marL="0" indent="0" algn="just" defTabSz="914400">
              <a:spcBef>
                <a:spcPts val="0"/>
              </a:spcBef>
              <a:buNone/>
            </a:pPr>
            <a:endParaRPr lang="fr-CH" sz="1900" dirty="0">
              <a:latin typeface="Helvetica Neue" charset="0"/>
              <a:ea typeface="Helvetica Neue" charset="0"/>
              <a:cs typeface="Helvetica Neue" charset="0"/>
            </a:endParaRPr>
          </a:p>
          <a:p>
            <a:pPr marL="0" indent="0" algn="just" defTabSz="914400">
              <a:spcBef>
                <a:spcPts val="0"/>
              </a:spcBef>
              <a:buNone/>
            </a:pPr>
            <a:endParaRPr lang="fr-CH" sz="1900" dirty="0" smtClean="0">
              <a:latin typeface="Helvetica Neue" charset="0"/>
              <a:ea typeface="Helvetica Neue" charset="0"/>
              <a:cs typeface="Helvetica Neue" charset="0"/>
            </a:endParaRPr>
          </a:p>
          <a:p>
            <a:endParaRPr lang="fr-CH" sz="2000" dirty="0"/>
          </a:p>
          <a:p>
            <a:pPr marL="0" indent="0" algn="just">
              <a:buNone/>
            </a:pPr>
            <a:endParaRPr lang="fr-CH" sz="2000" dirty="0" smtClean="0">
              <a:latin typeface="Helvetica Neue" charset="0"/>
              <a:ea typeface="Helvetica Neue" charset="0"/>
              <a:cs typeface="Helvetica Neue" charset="0"/>
            </a:endParaRPr>
          </a:p>
          <a:p>
            <a:pPr marL="0" indent="0" algn="just">
              <a:buNone/>
            </a:pPr>
            <a:r>
              <a:rPr lang="fr-CH" sz="2000" i="1" dirty="0" smtClean="0">
                <a:latin typeface="Helvetica Neue" charset="0"/>
                <a:ea typeface="Helvetica Neue" charset="0"/>
                <a:cs typeface="Helvetica Neue" charset="0"/>
              </a:rPr>
              <a:t>"</a:t>
            </a:r>
            <a:r>
              <a:rPr lang="fr-CH" sz="2000" i="1" dirty="0">
                <a:latin typeface="Helvetica Neue" charset="0"/>
                <a:ea typeface="Helvetica Neue" charset="0"/>
                <a:cs typeface="Helvetica Neue" charset="0"/>
              </a:rPr>
              <a:t>Jacques - The </a:t>
            </a:r>
            <a:r>
              <a:rPr lang="fr-CH" sz="2000" i="1" dirty="0" err="1">
                <a:latin typeface="Helvetica Neue" charset="0"/>
                <a:ea typeface="Helvetica Neue" charset="0"/>
                <a:cs typeface="Helvetica Neue" charset="0"/>
              </a:rPr>
              <a:t>calculation</a:t>
            </a:r>
            <a:r>
              <a:rPr lang="fr-CH" sz="2000" i="1" dirty="0">
                <a:latin typeface="Helvetica Neue" charset="0"/>
                <a:ea typeface="Helvetica Neue" charset="0"/>
                <a:cs typeface="Helvetica Neue" charset="0"/>
              </a:rPr>
              <a:t> </a:t>
            </a:r>
            <a:r>
              <a:rPr lang="fr-CH" sz="2000" i="1" dirty="0" err="1">
                <a:latin typeface="Helvetica Neue" charset="0"/>
                <a:ea typeface="Helvetica Neue" charset="0"/>
                <a:cs typeface="Helvetica Neue" charset="0"/>
              </a:rPr>
              <a:t>is</a:t>
            </a:r>
            <a:r>
              <a:rPr lang="fr-CH" sz="2000" i="1" dirty="0">
                <a:latin typeface="Helvetica Neue" charset="0"/>
                <a:ea typeface="Helvetica Neue" charset="0"/>
                <a:cs typeface="Helvetica Neue" charset="0"/>
              </a:rPr>
              <a:t> </a:t>
            </a:r>
            <a:r>
              <a:rPr lang="fr-CH" sz="2000" i="1" dirty="0" err="1">
                <a:latin typeface="Helvetica Neue" charset="0"/>
                <a:ea typeface="Helvetica Neue" charset="0"/>
                <a:cs typeface="Helvetica Neue" charset="0"/>
              </a:rPr>
              <a:t>done</a:t>
            </a:r>
            <a:r>
              <a:rPr lang="fr-CH" sz="2000" i="1" dirty="0">
                <a:latin typeface="Helvetica Neue" charset="0"/>
                <a:ea typeface="Helvetica Neue" charset="0"/>
                <a:cs typeface="Helvetica Neue" charset="0"/>
              </a:rPr>
              <a:t> </a:t>
            </a:r>
            <a:r>
              <a:rPr lang="fr-CH" sz="2000" i="1" dirty="0" err="1">
                <a:latin typeface="Helvetica Neue" charset="0"/>
                <a:ea typeface="Helvetica Neue" charset="0"/>
                <a:cs typeface="Helvetica Neue" charset="0"/>
              </a:rPr>
              <a:t>automatically</a:t>
            </a:r>
            <a:r>
              <a:rPr lang="fr-CH" sz="2000" i="1" dirty="0">
                <a:latin typeface="Helvetica Neue" charset="0"/>
                <a:ea typeface="Helvetica Neue" charset="0"/>
                <a:cs typeface="Helvetica Neue" charset="0"/>
              </a:rPr>
              <a:t>, </a:t>
            </a:r>
            <a:r>
              <a:rPr lang="fr-CH" sz="2000" i="1" dirty="0" err="1">
                <a:latin typeface="Helvetica Neue" charset="0"/>
                <a:ea typeface="Helvetica Neue" charset="0"/>
                <a:cs typeface="Helvetica Neue" charset="0"/>
              </a:rPr>
              <a:t>it</a:t>
            </a:r>
            <a:r>
              <a:rPr lang="fr-CH" sz="2000" i="1" dirty="0">
                <a:latin typeface="Helvetica Neue" charset="0"/>
                <a:ea typeface="Helvetica Neue" charset="0"/>
                <a:cs typeface="Helvetica Neue" charset="0"/>
              </a:rPr>
              <a:t> </a:t>
            </a:r>
            <a:r>
              <a:rPr lang="fr-CH" sz="2000" i="1" dirty="0" err="1">
                <a:latin typeface="Helvetica Neue" charset="0"/>
                <a:ea typeface="Helvetica Neue" charset="0"/>
                <a:cs typeface="Helvetica Neue" charset="0"/>
              </a:rPr>
              <a:t>does</a:t>
            </a:r>
            <a:r>
              <a:rPr lang="fr-CH" sz="2000" i="1" dirty="0">
                <a:latin typeface="Helvetica Neue" charset="0"/>
                <a:ea typeface="Helvetica Neue" charset="0"/>
                <a:cs typeface="Helvetica Neue" charset="0"/>
              </a:rPr>
              <a:t> not </a:t>
            </a:r>
            <a:r>
              <a:rPr lang="fr-CH" sz="2000" i="1" dirty="0" err="1">
                <a:latin typeface="Helvetica Neue" charset="0"/>
                <a:ea typeface="Helvetica Neue" charset="0"/>
                <a:cs typeface="Helvetica Neue" charset="0"/>
              </a:rPr>
              <a:t>take</a:t>
            </a:r>
            <a:r>
              <a:rPr lang="fr-CH" sz="2000" i="1" dirty="0">
                <a:latin typeface="Helvetica Neue" charset="0"/>
                <a:ea typeface="Helvetica Neue" charset="0"/>
                <a:cs typeface="Helvetica Neue" charset="0"/>
              </a:rPr>
              <a:t> time. </a:t>
            </a:r>
            <a:r>
              <a:rPr lang="fr-CH" sz="2000" i="1" dirty="0" err="1">
                <a:latin typeface="Helvetica Neue" charset="0"/>
                <a:ea typeface="Helvetica Neue" charset="0"/>
                <a:cs typeface="Helvetica Neue" charset="0"/>
              </a:rPr>
              <a:t>It's</a:t>
            </a:r>
            <a:r>
              <a:rPr lang="fr-CH" sz="2000" i="1" dirty="0">
                <a:latin typeface="Helvetica Neue" charset="0"/>
                <a:ea typeface="Helvetica Neue" charset="0"/>
                <a:cs typeface="Helvetica Neue" charset="0"/>
              </a:rPr>
              <a:t> not </a:t>
            </a:r>
            <a:r>
              <a:rPr lang="fr-CH" sz="2000" i="1" dirty="0" err="1">
                <a:latin typeface="Helvetica Neue" charset="0"/>
                <a:ea typeface="Helvetica Neue" charset="0"/>
                <a:cs typeface="Helvetica Neue" charset="0"/>
              </a:rPr>
              <a:t>even</a:t>
            </a:r>
            <a:r>
              <a:rPr lang="fr-CH" sz="2000" i="1" dirty="0">
                <a:latin typeface="Helvetica Neue" charset="0"/>
                <a:ea typeface="Helvetica Neue" charset="0"/>
                <a:cs typeface="Helvetica Neue" charset="0"/>
              </a:rPr>
              <a:t> a </a:t>
            </a:r>
            <a:r>
              <a:rPr lang="fr-CH" sz="2000" i="1" dirty="0" err="1">
                <a:latin typeface="Helvetica Neue" charset="0"/>
                <a:ea typeface="Helvetica Neue" charset="0"/>
                <a:cs typeface="Helvetica Neue" charset="0"/>
              </a:rPr>
              <a:t>calculation</a:t>
            </a:r>
            <a:r>
              <a:rPr lang="fr-CH" sz="2000" i="1" dirty="0">
                <a:latin typeface="Helvetica Neue" charset="0"/>
                <a:ea typeface="Helvetica Neue" charset="0"/>
                <a:cs typeface="Helvetica Neue" charset="0"/>
              </a:rPr>
              <a:t>, I </a:t>
            </a:r>
            <a:r>
              <a:rPr lang="fr-CH" sz="2000" i="1" dirty="0" err="1">
                <a:latin typeface="Helvetica Neue" charset="0"/>
                <a:ea typeface="Helvetica Neue" charset="0"/>
                <a:cs typeface="Helvetica Neue" charset="0"/>
              </a:rPr>
              <a:t>get</a:t>
            </a:r>
            <a:r>
              <a:rPr lang="fr-CH" sz="2000" i="1" dirty="0">
                <a:latin typeface="Helvetica Neue" charset="0"/>
                <a:ea typeface="Helvetica Neue" charset="0"/>
                <a:cs typeface="Helvetica Neue" charset="0"/>
              </a:rPr>
              <a:t> </a:t>
            </a:r>
            <a:r>
              <a:rPr lang="fr-CH" sz="2000" i="1" dirty="0" err="1">
                <a:latin typeface="Helvetica Neue" charset="0"/>
                <a:ea typeface="Helvetica Neue" charset="0"/>
                <a:cs typeface="Helvetica Neue" charset="0"/>
              </a:rPr>
              <a:t>roughly</a:t>
            </a:r>
            <a:r>
              <a:rPr lang="fr-CH" sz="2000" i="1" dirty="0">
                <a:latin typeface="Helvetica Neue" charset="0"/>
                <a:ea typeface="Helvetica Neue" charset="0"/>
                <a:cs typeface="Helvetica Neue" charset="0"/>
              </a:rPr>
              <a:t> a </a:t>
            </a:r>
            <a:r>
              <a:rPr lang="fr-CH" sz="2000" i="1" dirty="0" err="1">
                <a:latin typeface="Helvetica Neue" charset="0"/>
                <a:ea typeface="Helvetica Neue" charset="0"/>
                <a:cs typeface="Helvetica Neue" charset="0"/>
              </a:rPr>
              <a:t>monthly</a:t>
            </a:r>
            <a:r>
              <a:rPr lang="fr-CH" sz="2000" i="1" dirty="0">
                <a:latin typeface="Helvetica Neue" charset="0"/>
                <a:ea typeface="Helvetica Neue" charset="0"/>
                <a:cs typeface="Helvetica Neue" charset="0"/>
              </a:rPr>
              <a:t> budget </a:t>
            </a:r>
            <a:r>
              <a:rPr lang="fr-CH" sz="2000" i="1" dirty="0" smtClean="0">
                <a:latin typeface="Helvetica Neue" charset="0"/>
                <a:ea typeface="Helvetica Neue" charset="0"/>
                <a:cs typeface="Helvetica Neue" charset="0"/>
              </a:rPr>
              <a:t>of CHF 2,000 (</a:t>
            </a:r>
            <a:r>
              <a:rPr lang="is-IS" sz="2000" i="1" dirty="0" smtClean="0">
                <a:latin typeface="Helvetica Neue" charset="0"/>
                <a:ea typeface="Helvetica Neue" charset="0"/>
                <a:cs typeface="Helvetica Neue" charset="0"/>
              </a:rPr>
              <a:t>…) </a:t>
            </a:r>
            <a:r>
              <a:rPr lang="fr-CH" sz="2000" i="1" dirty="0" smtClean="0">
                <a:latin typeface="Helvetica Neue" charset="0"/>
                <a:ea typeface="Helvetica Neue" charset="0"/>
                <a:cs typeface="Helvetica Neue" charset="0"/>
              </a:rPr>
              <a:t>So </a:t>
            </a:r>
            <a:r>
              <a:rPr lang="fr-CH" sz="2000" i="1" dirty="0">
                <a:latin typeface="Helvetica Neue" charset="0"/>
                <a:ea typeface="Helvetica Neue" charset="0"/>
                <a:cs typeface="Helvetica Neue" charset="0"/>
              </a:rPr>
              <a:t>actually, for me it's too </a:t>
            </a:r>
            <a:r>
              <a:rPr lang="fr-CH" sz="2000" i="1" dirty="0" smtClean="0">
                <a:latin typeface="Helvetica Neue" charset="0"/>
                <a:ea typeface="Helvetica Neue" charset="0"/>
                <a:cs typeface="Helvetica Neue" charset="0"/>
              </a:rPr>
              <a:t>much. </a:t>
            </a:r>
            <a:r>
              <a:rPr lang="fr-CH" sz="2000" i="1" dirty="0">
                <a:latin typeface="Helvetica Neue" charset="0"/>
                <a:ea typeface="Helvetica Neue" charset="0"/>
                <a:cs typeface="Helvetica Neue" charset="0"/>
              </a:rPr>
              <a:t>"</a:t>
            </a:r>
          </a:p>
          <a:p>
            <a:pPr marL="0" marR="0" lvl="0" indent="0" defTabSz="914400" eaLnBrk="1" fontAlgn="auto" latinLnBrk="0" hangingPunct="1">
              <a:lnSpc>
                <a:spcPct val="100000"/>
              </a:lnSpc>
              <a:spcBef>
                <a:spcPts val="0"/>
              </a:spcBef>
              <a:spcAft>
                <a:spcPts val="0"/>
              </a:spcAft>
              <a:buClrTx/>
              <a:buSzTx/>
              <a:buFontTx/>
              <a:buNone/>
              <a:tabLst/>
              <a:defRPr/>
            </a:pPr>
            <a:endParaRPr lang="fr-FR" dirty="0"/>
          </a:p>
        </p:txBody>
      </p:sp>
      <p:pic>
        <p:nvPicPr>
          <p:cNvPr id="3" name="Image 2"/>
          <p:cNvPicPr>
            <a:picLocks noChangeAspect="1"/>
          </p:cNvPicPr>
          <p:nvPr/>
        </p:nvPicPr>
        <p:blipFill rotWithShape="1">
          <a:blip r:embed="rId3">
            <a:extLst>
              <a:ext uri="{28A0092B-C50C-407E-A947-70E740481C1C}">
                <a14:useLocalDpi xmlns:a14="http://schemas.microsoft.com/office/drawing/2010/main" val="0"/>
              </a:ext>
            </a:extLst>
          </a:blip>
          <a:srcRect t="22544" b="25506"/>
          <a:stretch/>
        </p:blipFill>
        <p:spPr>
          <a:xfrm>
            <a:off x="2743200" y="2283112"/>
            <a:ext cx="3810000" cy="1319515"/>
          </a:xfrm>
          <a:prstGeom prst="rect">
            <a:avLst/>
          </a:prstGeom>
        </p:spPr>
      </p:pic>
    </p:spTree>
    <p:extLst>
      <p:ext uri="{BB962C8B-B14F-4D97-AF65-F5344CB8AC3E}">
        <p14:creationId xmlns:p14="http://schemas.microsoft.com/office/powerpoint/2010/main" val="54355375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endParaRPr lang="fr-FR"/>
          </a:p>
        </p:txBody>
      </p:sp>
      <p:pic>
        <p:nvPicPr>
          <p:cNvPr id="7" name="Espace réservé pour une image  6" descr="Claude_Marthaler.jpeg"/>
          <p:cNvPicPr>
            <a:picLocks noGrp="1" noChangeAspect="1"/>
          </p:cNvPicPr>
          <p:nvPr>
            <p:ph type="pic" idx="1"/>
          </p:nvPr>
        </p:nvPicPr>
        <p:blipFill>
          <a:blip r:embed="rId3">
            <a:extLst>
              <a:ext uri="{28A0092B-C50C-407E-A947-70E740481C1C}">
                <a14:useLocalDpi xmlns:a14="http://schemas.microsoft.com/office/drawing/2010/main" val="0"/>
              </a:ext>
            </a:extLst>
          </a:blip>
          <a:srcRect l="5556" r="5556"/>
          <a:stretch>
            <a:fillRect/>
          </a:stretch>
        </p:blipFill>
        <p:spPr/>
      </p:pic>
      <p:sp>
        <p:nvSpPr>
          <p:cNvPr id="3" name="Espace réservé du contenu 2"/>
          <p:cNvSpPr>
            <a:spLocks noGrp="1"/>
          </p:cNvSpPr>
          <p:nvPr>
            <p:ph type="body" sz="half" idx="2"/>
          </p:nvPr>
        </p:nvSpPr>
        <p:spPr/>
        <p:txBody>
          <a:bodyPr>
            <a:noAutofit/>
          </a:bodyPr>
          <a:lstStyle/>
          <a:p>
            <a:pPr marL="0" indent="0" algn="ctr">
              <a:buNone/>
            </a:pPr>
            <a:r>
              <a:rPr lang="fr-FR" sz="2400" b="1" dirty="0" err="1" smtClean="0">
                <a:solidFill>
                  <a:srgbClr val="000000"/>
                </a:solidFill>
                <a:latin typeface="Helvetica Neue" charset="0"/>
                <a:ea typeface="Helvetica Neue" charset="0"/>
                <a:cs typeface="Helvetica Neue" charset="0"/>
              </a:rPr>
              <a:t>Inhabitants</a:t>
            </a:r>
            <a:r>
              <a:rPr lang="fr-FR" sz="2400" b="1" dirty="0" smtClean="0">
                <a:solidFill>
                  <a:srgbClr val="000000"/>
                </a:solidFill>
                <a:latin typeface="Helvetica Neue" charset="0"/>
                <a:ea typeface="Helvetica Neue" charset="0"/>
                <a:cs typeface="Helvetica Neue" charset="0"/>
              </a:rPr>
              <a:t> are </a:t>
            </a:r>
            <a:r>
              <a:rPr lang="fr-FR" sz="2400" b="1" dirty="0" err="1" smtClean="0">
                <a:solidFill>
                  <a:srgbClr val="000000"/>
                </a:solidFill>
                <a:latin typeface="Helvetica Neue" charset="0"/>
                <a:ea typeface="Helvetica Neue" charset="0"/>
                <a:cs typeface="Helvetica Neue" charset="0"/>
              </a:rPr>
              <a:t>lifestyle</a:t>
            </a:r>
            <a:r>
              <a:rPr lang="fr-FR" sz="2400" b="1" dirty="0" smtClean="0">
                <a:solidFill>
                  <a:srgbClr val="000000"/>
                </a:solidFill>
                <a:latin typeface="Helvetica Neue" charset="0"/>
                <a:ea typeface="Helvetica Neue" charset="0"/>
                <a:cs typeface="Helvetica Neue" charset="0"/>
              </a:rPr>
              <a:t> </a:t>
            </a:r>
            <a:r>
              <a:rPr lang="fr-FR" sz="2400" b="1" dirty="0" err="1" smtClean="0">
                <a:solidFill>
                  <a:srgbClr val="000000"/>
                </a:solidFill>
                <a:latin typeface="Helvetica Neue" charset="0"/>
                <a:ea typeface="Helvetica Neue" charset="0"/>
                <a:cs typeface="Helvetica Neue" charset="0"/>
              </a:rPr>
              <a:t>researchers</a:t>
            </a:r>
            <a:endParaRPr lang="fr-FR" sz="2400" b="1" dirty="0">
              <a:latin typeface="Helvetica Neue" charset="0"/>
              <a:ea typeface="Helvetica Neue" charset="0"/>
              <a:cs typeface="Helvetica Neue" charset="0"/>
            </a:endParaRPr>
          </a:p>
          <a:p>
            <a:pPr marL="0" indent="0" algn="just">
              <a:buNone/>
            </a:pPr>
            <a:endParaRPr lang="fr-FR" sz="2400" dirty="0">
              <a:latin typeface="Helvetica Neue" charset="0"/>
              <a:ea typeface="Helvetica Neue" charset="0"/>
              <a:cs typeface="Helvetica Neue" charset="0"/>
            </a:endParaRPr>
          </a:p>
        </p:txBody>
      </p:sp>
      <p:sp>
        <p:nvSpPr>
          <p:cNvPr id="6" name="Espace réservé du numéro de diapositive 5"/>
          <p:cNvSpPr>
            <a:spLocks noGrp="1"/>
          </p:cNvSpPr>
          <p:nvPr>
            <p:ph type="sldNum" sz="quarter" idx="12"/>
          </p:nvPr>
        </p:nvSpPr>
        <p:spPr/>
        <p:txBody>
          <a:bodyPr/>
          <a:lstStyle/>
          <a:p>
            <a:fld id="{0947D4D8-B769-2E41-A9BC-C8942A0E7025}" type="slidenum">
              <a:rPr lang="fr-FR" smtClean="0"/>
              <a:t>3</a:t>
            </a:fld>
            <a:endParaRPr lang="fr-FR"/>
          </a:p>
        </p:txBody>
      </p:sp>
    </p:spTree>
    <p:extLst>
      <p:ext uri="{BB962C8B-B14F-4D97-AF65-F5344CB8AC3E}">
        <p14:creationId xmlns:p14="http://schemas.microsoft.com/office/powerpoint/2010/main" val="71583381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800" dirty="0" smtClean="0">
                <a:solidFill>
                  <a:srgbClr val="7F7F7F"/>
                </a:solidFill>
                <a:latin typeface="Helvetica Neue" charset="0"/>
                <a:ea typeface="Helvetica Neue" charset="0"/>
                <a:cs typeface="Helvetica Neue" charset="0"/>
              </a:rPr>
              <a:t>Self-limitation</a:t>
            </a:r>
            <a:endParaRPr lang="fr-FR" sz="2800" dirty="0">
              <a:solidFill>
                <a:srgbClr val="7F7F7F"/>
              </a:solidFill>
              <a:latin typeface="Helvetica Neue" charset="0"/>
              <a:ea typeface="Helvetica Neue" charset="0"/>
              <a:cs typeface="Helvetica Neue" charset="0"/>
            </a:endParaRPr>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30</a:t>
            </a:fld>
            <a:endParaRPr lang="fr-FR"/>
          </a:p>
        </p:txBody>
      </p:sp>
      <p:sp>
        <p:nvSpPr>
          <p:cNvPr id="6" name="Espace réservé du contenu 5"/>
          <p:cNvSpPr>
            <a:spLocks noGrp="1"/>
          </p:cNvSpPr>
          <p:nvPr>
            <p:ph idx="1"/>
          </p:nvPr>
        </p:nvSpPr>
        <p:spPr/>
        <p:txBody>
          <a:bodyPr>
            <a:normAutofit fontScale="92500" lnSpcReduction="20000"/>
          </a:bodyPr>
          <a:lstStyle/>
          <a:p>
            <a:pPr marL="0" indent="0" algn="just" defTabSz="914400">
              <a:spcBef>
                <a:spcPts val="0"/>
              </a:spcBef>
              <a:buNone/>
            </a:pPr>
            <a:endParaRPr lang="fr-CH" sz="1900" dirty="0" smtClean="0">
              <a:latin typeface="Helvetica Neue" charset="0"/>
              <a:ea typeface="Helvetica Neue" charset="0"/>
              <a:cs typeface="Helvetica Neue" charset="0"/>
            </a:endParaRPr>
          </a:p>
          <a:p>
            <a:pPr marL="0" indent="0" algn="just" defTabSz="914400">
              <a:spcBef>
                <a:spcPts val="0"/>
              </a:spcBef>
              <a:buNone/>
            </a:pPr>
            <a:endParaRPr lang="fr-CH" sz="1900" dirty="0">
              <a:latin typeface="Helvetica Neue" charset="0"/>
              <a:ea typeface="Helvetica Neue" charset="0"/>
              <a:cs typeface="Helvetica Neue" charset="0"/>
            </a:endParaRPr>
          </a:p>
          <a:p>
            <a:pPr marL="0" indent="0" algn="just" defTabSz="914400">
              <a:spcBef>
                <a:spcPts val="0"/>
              </a:spcBef>
              <a:buNone/>
            </a:pPr>
            <a:endParaRPr lang="fr-CH" sz="1900" dirty="0" smtClean="0">
              <a:latin typeface="Helvetica Neue" charset="0"/>
              <a:ea typeface="Helvetica Neue" charset="0"/>
              <a:cs typeface="Helvetica Neue" charset="0"/>
            </a:endParaRPr>
          </a:p>
          <a:p>
            <a:pPr marL="0" indent="0" algn="just" defTabSz="914400">
              <a:spcBef>
                <a:spcPts val="0"/>
              </a:spcBef>
              <a:buNone/>
            </a:pPr>
            <a:endParaRPr lang="fr-CH" sz="1900" dirty="0">
              <a:latin typeface="Helvetica Neue" charset="0"/>
              <a:ea typeface="Helvetica Neue" charset="0"/>
              <a:cs typeface="Helvetica Neue" charset="0"/>
            </a:endParaRPr>
          </a:p>
          <a:p>
            <a:pPr marL="0" indent="0" algn="just" defTabSz="914400">
              <a:spcBef>
                <a:spcPts val="0"/>
              </a:spcBef>
              <a:buNone/>
            </a:pPr>
            <a:endParaRPr lang="fr-CH" sz="1900" dirty="0" smtClean="0">
              <a:latin typeface="Helvetica Neue" charset="0"/>
              <a:ea typeface="Helvetica Neue" charset="0"/>
              <a:cs typeface="Helvetica Neue" charset="0"/>
            </a:endParaRPr>
          </a:p>
          <a:p>
            <a:pPr marL="0" indent="0" algn="just" defTabSz="914400">
              <a:spcBef>
                <a:spcPts val="0"/>
              </a:spcBef>
              <a:buNone/>
            </a:pPr>
            <a:endParaRPr lang="fr-CH" sz="1900" dirty="0">
              <a:latin typeface="Helvetica Neue" charset="0"/>
              <a:ea typeface="Helvetica Neue" charset="0"/>
              <a:cs typeface="Helvetica Neue" charset="0"/>
            </a:endParaRPr>
          </a:p>
          <a:p>
            <a:pPr marL="0" indent="0" algn="just" defTabSz="914400">
              <a:spcBef>
                <a:spcPts val="0"/>
              </a:spcBef>
              <a:buNone/>
            </a:pPr>
            <a:endParaRPr lang="fr-CH" sz="1900" dirty="0" smtClean="0">
              <a:latin typeface="Helvetica Neue" charset="0"/>
              <a:ea typeface="Helvetica Neue" charset="0"/>
              <a:cs typeface="Helvetica Neue" charset="0"/>
            </a:endParaRPr>
          </a:p>
          <a:p>
            <a:pPr marL="0" indent="0" algn="just" defTabSz="914400">
              <a:spcBef>
                <a:spcPts val="0"/>
              </a:spcBef>
              <a:buNone/>
            </a:pPr>
            <a:endParaRPr lang="fr-CH" sz="1900" dirty="0">
              <a:latin typeface="Helvetica Neue" charset="0"/>
              <a:ea typeface="Helvetica Neue" charset="0"/>
              <a:cs typeface="Helvetica Neue" charset="0"/>
            </a:endParaRPr>
          </a:p>
          <a:p>
            <a:pPr marL="0" indent="0" algn="just" defTabSz="914400">
              <a:spcBef>
                <a:spcPts val="0"/>
              </a:spcBef>
              <a:buNone/>
            </a:pPr>
            <a:endParaRPr lang="fr-CH" sz="1900" dirty="0" smtClean="0">
              <a:latin typeface="Helvetica Neue" charset="0"/>
              <a:ea typeface="Helvetica Neue" charset="0"/>
              <a:cs typeface="Helvetica Neue" charset="0"/>
            </a:endParaRPr>
          </a:p>
          <a:p>
            <a:endParaRPr lang="fr-CH" sz="2000" dirty="0"/>
          </a:p>
          <a:p>
            <a:pPr marL="0" indent="0" algn="just">
              <a:buNone/>
            </a:pPr>
            <a:endParaRPr lang="fr-CH" sz="2000" dirty="0" smtClean="0">
              <a:latin typeface="Helvetica Neue" charset="0"/>
              <a:ea typeface="Helvetica Neue" charset="0"/>
              <a:cs typeface="Helvetica Neue" charset="0"/>
            </a:endParaRPr>
          </a:p>
          <a:p>
            <a:endParaRPr lang="fr-CH" sz="2000" dirty="0"/>
          </a:p>
          <a:p>
            <a:pPr marL="0" indent="0" algn="just">
              <a:buNone/>
            </a:pPr>
            <a:endParaRPr lang="fr-CH" sz="2000" dirty="0" smtClean="0">
              <a:latin typeface="Helvetica Neue" charset="0"/>
              <a:ea typeface="Helvetica Neue" charset="0"/>
              <a:cs typeface="Helvetica Neue" charset="0"/>
            </a:endParaRPr>
          </a:p>
          <a:p>
            <a:pPr marL="0" indent="0" algn="just">
              <a:buNone/>
            </a:pPr>
            <a:r>
              <a:rPr lang="fr-CH" sz="2000" i="1" dirty="0" smtClean="0">
                <a:latin typeface="Helvetica Neue" charset="0"/>
                <a:ea typeface="Helvetica Neue" charset="0"/>
                <a:cs typeface="Helvetica Neue" charset="0"/>
              </a:rPr>
              <a:t>"</a:t>
            </a:r>
            <a:r>
              <a:rPr lang="fr-CH" sz="2000" i="1" dirty="0">
                <a:latin typeface="Helvetica Neue" charset="0"/>
                <a:ea typeface="Helvetica Neue" charset="0"/>
                <a:cs typeface="Helvetica Neue" charset="0"/>
              </a:rPr>
              <a:t>Flavie - </a:t>
            </a:r>
            <a:r>
              <a:rPr lang="fr-CH" sz="2000" i="1" dirty="0" smtClean="0">
                <a:latin typeface="Helvetica Neue" charset="0"/>
                <a:ea typeface="Helvetica Neue" charset="0"/>
                <a:cs typeface="Helvetica Neue" charset="0"/>
              </a:rPr>
              <a:t>At </a:t>
            </a:r>
            <a:r>
              <a:rPr lang="fr-CH" sz="2000" i="1" dirty="0">
                <a:latin typeface="Helvetica Neue" charset="0"/>
                <a:ea typeface="Helvetica Neue" charset="0"/>
                <a:cs typeface="Helvetica Neue" charset="0"/>
              </a:rPr>
              <a:t>first you feel a bit weird, but after you say </a:t>
            </a:r>
            <a:r>
              <a:rPr lang="fr-CH" sz="2000" i="1" dirty="0" smtClean="0">
                <a:latin typeface="Helvetica Neue" charset="0"/>
                <a:ea typeface="Helvetica Neue" charset="0"/>
                <a:cs typeface="Helvetica Neue" charset="0"/>
              </a:rPr>
              <a:t>no, </a:t>
            </a:r>
            <a:r>
              <a:rPr lang="fr-CH" sz="2000" i="1" dirty="0">
                <a:latin typeface="Helvetica Neue" charset="0"/>
                <a:ea typeface="Helvetica Neue" charset="0"/>
                <a:cs typeface="Helvetica Neue" charset="0"/>
              </a:rPr>
              <a:t>in fact it's like that, it's good for oneself, everyone does as he wants </a:t>
            </a:r>
            <a:r>
              <a:rPr lang="fr-CH" sz="2000" i="1" dirty="0" smtClean="0">
                <a:latin typeface="Helvetica Neue" charset="0"/>
                <a:ea typeface="Helvetica Neue" charset="0"/>
                <a:cs typeface="Helvetica Neue" charset="0"/>
              </a:rPr>
              <a:t>but.</a:t>
            </a:r>
            <a:r>
              <a:rPr lang="fr-CH" sz="2000" i="1" dirty="0">
                <a:latin typeface="Helvetica Neue" charset="0"/>
                <a:ea typeface="Helvetica Neue" charset="0"/>
                <a:cs typeface="Helvetica Neue" charset="0"/>
              </a:rPr>
              <a:t>.. </a:t>
            </a:r>
            <a:r>
              <a:rPr lang="fr-CH" sz="2000" i="1" dirty="0" smtClean="0">
                <a:latin typeface="Helvetica Neue" charset="0"/>
                <a:ea typeface="Helvetica Neue" charset="0"/>
                <a:cs typeface="Helvetica Neue" charset="0"/>
              </a:rPr>
              <a:t>It is </a:t>
            </a:r>
            <a:r>
              <a:rPr lang="fr-CH" sz="2000" i="1" dirty="0">
                <a:latin typeface="Helvetica Neue" charset="0"/>
                <a:ea typeface="Helvetica Neue" charset="0"/>
                <a:cs typeface="Helvetica Neue" charset="0"/>
              </a:rPr>
              <a:t>much more reassuring, everything is much more accessible, you feel not helpless in relation to the desire to go super far, you actually say I am there. "</a:t>
            </a:r>
          </a:p>
          <a:p>
            <a:pPr marL="0" marR="0" lvl="0" indent="0" defTabSz="914400" eaLnBrk="1" fontAlgn="auto" latinLnBrk="0" hangingPunct="1">
              <a:lnSpc>
                <a:spcPct val="100000"/>
              </a:lnSpc>
              <a:spcBef>
                <a:spcPts val="0"/>
              </a:spcBef>
              <a:spcAft>
                <a:spcPts val="0"/>
              </a:spcAft>
              <a:buClrTx/>
              <a:buSzTx/>
              <a:buFontTx/>
              <a:buNone/>
              <a:tabLst/>
              <a:defRPr/>
            </a:pPr>
            <a:endParaRPr lang="fr-FR" dirty="0"/>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1587" y="2050116"/>
            <a:ext cx="6600825" cy="1638300"/>
          </a:xfrm>
          <a:prstGeom prst="rect">
            <a:avLst/>
          </a:prstGeom>
        </p:spPr>
      </p:pic>
    </p:spTree>
    <p:extLst>
      <p:ext uri="{BB962C8B-B14F-4D97-AF65-F5344CB8AC3E}">
        <p14:creationId xmlns:p14="http://schemas.microsoft.com/office/powerpoint/2010/main" val="51200351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7F7F7F"/>
                </a:solidFill>
                <a:latin typeface="Helvetica Neue" charset="0"/>
                <a:ea typeface="Helvetica Neue" charset="0"/>
                <a:cs typeface="Helvetica Neue" charset="0"/>
              </a:rPr>
              <a:t>A life </a:t>
            </a:r>
            <a:r>
              <a:rPr lang="fr-FR" sz="2800" dirty="0" err="1" smtClean="0">
                <a:solidFill>
                  <a:srgbClr val="7F7F7F"/>
                </a:solidFill>
                <a:latin typeface="Helvetica Neue" charset="0"/>
                <a:ea typeface="Helvetica Neue" charset="0"/>
                <a:cs typeface="Helvetica Neue" charset="0"/>
              </a:rPr>
              <a:t>worth</a:t>
            </a:r>
            <a:r>
              <a:rPr lang="fr-FR" sz="2800" dirty="0" smtClean="0">
                <a:solidFill>
                  <a:srgbClr val="7F7F7F"/>
                </a:solidFill>
                <a:latin typeface="Helvetica Neue" charset="0"/>
                <a:ea typeface="Helvetica Neue" charset="0"/>
                <a:cs typeface="Helvetica Neue" charset="0"/>
              </a:rPr>
              <a:t> living</a:t>
            </a:r>
            <a:endParaRPr lang="fr-FR" sz="2800" dirty="0">
              <a:solidFill>
                <a:srgbClr val="7F7F7F"/>
              </a:solidFill>
              <a:latin typeface="Helvetica Neue" charset="0"/>
              <a:ea typeface="Helvetica Neue" charset="0"/>
              <a:cs typeface="Helvetica Neue" charset="0"/>
            </a:endParaRPr>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31</a:t>
            </a:fld>
            <a:endParaRPr lang="fr-FR"/>
          </a:p>
        </p:txBody>
      </p:sp>
      <p:sp>
        <p:nvSpPr>
          <p:cNvPr id="3" name="Espace réservé du contenu 2"/>
          <p:cNvSpPr>
            <a:spLocks noGrp="1"/>
          </p:cNvSpPr>
          <p:nvPr>
            <p:ph idx="1"/>
          </p:nvPr>
        </p:nvSpPr>
        <p:spPr/>
        <p:txBody>
          <a:bodyPr>
            <a:normAutofit fontScale="92500" lnSpcReduction="20000"/>
          </a:bodyPr>
          <a:lstStyle/>
          <a:p>
            <a:pPr marL="0" indent="0">
              <a:buNone/>
            </a:pPr>
            <a:endParaRPr lang="fr-FR" sz="1800" dirty="0" smtClean="0">
              <a:latin typeface="Helvetica Neue" charset="0"/>
              <a:ea typeface="Helvetica Neue" charset="0"/>
              <a:cs typeface="Helvetica Neue" charset="0"/>
            </a:endParaRPr>
          </a:p>
          <a:p>
            <a:pPr marL="0" indent="0">
              <a:buNone/>
            </a:pPr>
            <a:endParaRPr lang="fr-FR" sz="1800" dirty="0">
              <a:latin typeface="Helvetica Neue" charset="0"/>
              <a:ea typeface="Helvetica Neue" charset="0"/>
              <a:cs typeface="Helvetica Neue" charset="0"/>
            </a:endParaRPr>
          </a:p>
          <a:p>
            <a:pPr marL="0" indent="0">
              <a:buNone/>
            </a:pPr>
            <a:endParaRPr lang="fr-FR" sz="1800" dirty="0" smtClean="0">
              <a:latin typeface="Helvetica Neue" charset="0"/>
              <a:ea typeface="Helvetica Neue" charset="0"/>
              <a:cs typeface="Helvetica Neue" charset="0"/>
            </a:endParaRPr>
          </a:p>
          <a:p>
            <a:pPr marL="0" indent="0">
              <a:buNone/>
            </a:pPr>
            <a:endParaRPr lang="fr-FR" sz="1800" dirty="0">
              <a:latin typeface="Helvetica Neue" charset="0"/>
              <a:ea typeface="Helvetica Neue" charset="0"/>
              <a:cs typeface="Helvetica Neue" charset="0"/>
            </a:endParaRPr>
          </a:p>
          <a:p>
            <a:pPr marL="0" indent="0">
              <a:buNone/>
            </a:pPr>
            <a:endParaRPr lang="fr-FR" sz="1800" dirty="0" smtClean="0">
              <a:latin typeface="Helvetica Neue" charset="0"/>
              <a:ea typeface="Helvetica Neue" charset="0"/>
              <a:cs typeface="Helvetica Neue" charset="0"/>
            </a:endParaRPr>
          </a:p>
          <a:p>
            <a:pPr marL="0" indent="0">
              <a:buNone/>
            </a:pPr>
            <a:endParaRPr lang="fr-FR" sz="1800" dirty="0">
              <a:latin typeface="Helvetica Neue" charset="0"/>
              <a:ea typeface="Helvetica Neue" charset="0"/>
              <a:cs typeface="Helvetica Neue" charset="0"/>
            </a:endParaRPr>
          </a:p>
          <a:p>
            <a:pPr marL="0" indent="0">
              <a:buNone/>
            </a:pPr>
            <a:endParaRPr lang="fr-FR" sz="1800" dirty="0" smtClean="0">
              <a:latin typeface="Helvetica Neue" charset="0"/>
              <a:ea typeface="Helvetica Neue" charset="0"/>
              <a:cs typeface="Helvetica Neue" charset="0"/>
            </a:endParaRPr>
          </a:p>
          <a:p>
            <a:pPr marL="0" indent="0" algn="just">
              <a:buNone/>
            </a:pPr>
            <a:endParaRPr lang="fr-FR" sz="1800" dirty="0" smtClean="0">
              <a:latin typeface="Helvetica Neue" charset="0"/>
              <a:ea typeface="Helvetica Neue" charset="0"/>
              <a:cs typeface="Helvetica Neue" charset="0"/>
            </a:endParaRPr>
          </a:p>
          <a:p>
            <a:pPr marL="0" indent="0" algn="just">
              <a:buNone/>
            </a:pPr>
            <a:endParaRPr lang="fr-FR" sz="1800" i="1" dirty="0" smtClean="0">
              <a:latin typeface="Helvetica Neue" charset="0"/>
              <a:ea typeface="Helvetica Neue" charset="0"/>
              <a:cs typeface="Helvetica Neue" charset="0"/>
            </a:endParaRPr>
          </a:p>
          <a:p>
            <a:pPr marL="0" indent="0" algn="just">
              <a:buNone/>
            </a:pPr>
            <a:r>
              <a:rPr lang="fr-FR" sz="2200" i="1" dirty="0" smtClean="0">
                <a:latin typeface="Helvetica Neue" charset="0"/>
                <a:ea typeface="Helvetica Neue" charset="0"/>
                <a:cs typeface="Helvetica Neue" charset="0"/>
              </a:rPr>
              <a:t>"</a:t>
            </a:r>
            <a:r>
              <a:rPr lang="fr-FR" sz="2200" i="1" dirty="0">
                <a:latin typeface="Helvetica Neue" charset="0"/>
                <a:ea typeface="Helvetica Neue" charset="0"/>
                <a:cs typeface="Helvetica Neue" charset="0"/>
              </a:rPr>
              <a:t>Maël - </a:t>
            </a:r>
            <a:r>
              <a:rPr lang="fr-FR" sz="2200" i="1" dirty="0" smtClean="0">
                <a:latin typeface="Helvetica Neue" charset="0"/>
                <a:ea typeface="Helvetica Neue" charset="0"/>
                <a:cs typeface="Helvetica Neue" charset="0"/>
              </a:rPr>
              <a:t>It </a:t>
            </a:r>
            <a:r>
              <a:rPr lang="fr-FR" sz="2200" i="1" dirty="0" err="1">
                <a:latin typeface="Helvetica Neue" charset="0"/>
                <a:ea typeface="Helvetica Neue" charset="0"/>
                <a:cs typeface="Helvetica Neue" charset="0"/>
              </a:rPr>
              <a:t>is</a:t>
            </a:r>
            <a:r>
              <a:rPr lang="fr-FR" sz="2200" i="1" dirty="0">
                <a:latin typeface="Helvetica Neue" charset="0"/>
                <a:ea typeface="Helvetica Neue" charset="0"/>
                <a:cs typeface="Helvetica Neue" charset="0"/>
              </a:rPr>
              <a:t> more about a simple </a:t>
            </a:r>
            <a:r>
              <a:rPr lang="fr-FR" sz="2200" i="1" dirty="0" err="1">
                <a:latin typeface="Helvetica Neue" charset="0"/>
                <a:ea typeface="Helvetica Neue" charset="0"/>
                <a:cs typeface="Helvetica Neue" charset="0"/>
              </a:rPr>
              <a:t>way</a:t>
            </a:r>
            <a:r>
              <a:rPr lang="fr-FR" sz="2200" i="1" dirty="0">
                <a:latin typeface="Helvetica Neue" charset="0"/>
                <a:ea typeface="Helvetica Neue" charset="0"/>
                <a:cs typeface="Helvetica Neue" charset="0"/>
              </a:rPr>
              <a:t> of life, a </a:t>
            </a:r>
            <a:r>
              <a:rPr lang="fr-FR" sz="2200" i="1" dirty="0" err="1">
                <a:latin typeface="Helvetica Neue" charset="0"/>
                <a:ea typeface="Helvetica Neue" charset="0"/>
                <a:cs typeface="Helvetica Neue" charset="0"/>
              </a:rPr>
              <a:t>simplicity</a:t>
            </a:r>
            <a:r>
              <a:rPr lang="fr-FR" sz="2200" i="1" dirty="0">
                <a:latin typeface="Helvetica Neue" charset="0"/>
                <a:ea typeface="Helvetica Neue" charset="0"/>
                <a:cs typeface="Helvetica Neue" charset="0"/>
              </a:rPr>
              <a:t> </a:t>
            </a:r>
            <a:r>
              <a:rPr lang="fr-FR" sz="2200" i="1" dirty="0" err="1">
                <a:latin typeface="Helvetica Neue" charset="0"/>
                <a:ea typeface="Helvetica Neue" charset="0"/>
                <a:cs typeface="Helvetica Neue" charset="0"/>
              </a:rPr>
              <a:t>that</a:t>
            </a:r>
            <a:r>
              <a:rPr lang="fr-FR" sz="2200" i="1" dirty="0">
                <a:latin typeface="Helvetica Neue" charset="0"/>
                <a:ea typeface="Helvetica Neue" charset="0"/>
                <a:cs typeface="Helvetica Neue" charset="0"/>
              </a:rPr>
              <a:t> </a:t>
            </a:r>
            <a:r>
              <a:rPr lang="fr-FR" sz="2200" i="1" dirty="0" err="1">
                <a:latin typeface="Helvetica Neue" charset="0"/>
                <a:ea typeface="Helvetica Neue" charset="0"/>
                <a:cs typeface="Helvetica Neue" charset="0"/>
              </a:rPr>
              <a:t>can</a:t>
            </a:r>
            <a:r>
              <a:rPr lang="fr-FR" sz="2200" i="1" dirty="0">
                <a:latin typeface="Helvetica Neue" charset="0"/>
                <a:ea typeface="Helvetica Neue" charset="0"/>
                <a:cs typeface="Helvetica Neue" charset="0"/>
              </a:rPr>
              <a:t> </a:t>
            </a:r>
            <a:r>
              <a:rPr lang="fr-FR" sz="2200" i="1" dirty="0" err="1">
                <a:latin typeface="Helvetica Neue" charset="0"/>
                <a:ea typeface="Helvetica Neue" charset="0"/>
                <a:cs typeface="Helvetica Neue" charset="0"/>
              </a:rPr>
              <a:t>be</a:t>
            </a:r>
            <a:r>
              <a:rPr lang="fr-FR" sz="2200" i="1" dirty="0">
                <a:latin typeface="Helvetica Neue" charset="0"/>
                <a:ea typeface="Helvetica Neue" charset="0"/>
                <a:cs typeface="Helvetica Neue" charset="0"/>
              </a:rPr>
              <a:t> </a:t>
            </a:r>
            <a:r>
              <a:rPr lang="fr-FR" sz="2200" i="1" dirty="0" err="1">
                <a:latin typeface="Helvetica Neue" charset="0"/>
                <a:ea typeface="Helvetica Neue" charset="0"/>
                <a:cs typeface="Helvetica Neue" charset="0"/>
              </a:rPr>
              <a:t>found</a:t>
            </a:r>
            <a:r>
              <a:rPr lang="fr-FR" sz="2200" i="1" dirty="0">
                <a:latin typeface="Helvetica Neue" charset="0"/>
                <a:ea typeface="Helvetica Neue" charset="0"/>
                <a:cs typeface="Helvetica Neue" charset="0"/>
              </a:rPr>
              <a:t> in </a:t>
            </a:r>
            <a:r>
              <a:rPr lang="fr-FR" sz="2200" i="1" dirty="0" err="1">
                <a:latin typeface="Helvetica Neue" charset="0"/>
                <a:ea typeface="Helvetica Neue" charset="0"/>
                <a:cs typeface="Helvetica Neue" charset="0"/>
              </a:rPr>
              <a:t>ancient</a:t>
            </a:r>
            <a:r>
              <a:rPr lang="fr-FR" sz="2200" i="1" dirty="0">
                <a:latin typeface="Helvetica Neue" charset="0"/>
                <a:ea typeface="Helvetica Neue" charset="0"/>
                <a:cs typeface="Helvetica Neue" charset="0"/>
              </a:rPr>
              <a:t> </a:t>
            </a:r>
            <a:r>
              <a:rPr lang="fr-FR" sz="2200" i="1" dirty="0" err="1" smtClean="0">
                <a:latin typeface="Helvetica Neue" charset="0"/>
                <a:ea typeface="Helvetica Neue" charset="0"/>
                <a:cs typeface="Helvetica Neue" charset="0"/>
              </a:rPr>
              <a:t>philosophy</a:t>
            </a:r>
            <a:r>
              <a:rPr lang="fr-FR" sz="2200" i="1" dirty="0" smtClean="0">
                <a:latin typeface="Helvetica Neue" charset="0"/>
                <a:ea typeface="Helvetica Neue" charset="0"/>
                <a:cs typeface="Helvetica Neue" charset="0"/>
              </a:rPr>
              <a:t>. </a:t>
            </a:r>
            <a:r>
              <a:rPr lang="fr-FR" sz="2200" i="1" dirty="0" err="1">
                <a:latin typeface="Helvetica Neue" charset="0"/>
                <a:ea typeface="Helvetica Neue" charset="0"/>
                <a:cs typeface="Helvetica Neue" charset="0"/>
              </a:rPr>
              <a:t>Stoicism</a:t>
            </a:r>
            <a:r>
              <a:rPr lang="fr-FR" sz="2200" i="1" dirty="0">
                <a:latin typeface="Helvetica Neue" charset="0"/>
                <a:ea typeface="Helvetica Neue" charset="0"/>
                <a:cs typeface="Helvetica Neue" charset="0"/>
              </a:rPr>
              <a:t>, in </a:t>
            </a:r>
            <a:r>
              <a:rPr lang="fr-FR" sz="2200" i="1" dirty="0" err="1">
                <a:latin typeface="Helvetica Neue" charset="0"/>
                <a:ea typeface="Helvetica Neue" charset="0"/>
                <a:cs typeface="Helvetica Neue" charset="0"/>
              </a:rPr>
              <a:t>particular</a:t>
            </a:r>
            <a:r>
              <a:rPr lang="fr-FR" sz="2200" i="1" dirty="0">
                <a:latin typeface="Helvetica Neue" charset="0"/>
                <a:ea typeface="Helvetica Neue" charset="0"/>
                <a:cs typeface="Helvetica Neue" charset="0"/>
              </a:rPr>
              <a:t>, </a:t>
            </a:r>
            <a:r>
              <a:rPr lang="fr-FR" sz="2200" i="1" dirty="0" err="1">
                <a:latin typeface="Helvetica Neue" charset="0"/>
                <a:ea typeface="Helvetica Neue" charset="0"/>
                <a:cs typeface="Helvetica Neue" charset="0"/>
              </a:rPr>
              <a:t>which</a:t>
            </a:r>
            <a:r>
              <a:rPr lang="fr-FR" sz="2200" i="1" dirty="0">
                <a:latin typeface="Helvetica Neue" charset="0"/>
                <a:ea typeface="Helvetica Neue" charset="0"/>
                <a:cs typeface="Helvetica Neue" charset="0"/>
              </a:rPr>
              <a:t> </a:t>
            </a:r>
            <a:r>
              <a:rPr lang="fr-FR" sz="2200" i="1" dirty="0" err="1">
                <a:latin typeface="Helvetica Neue" charset="0"/>
                <a:ea typeface="Helvetica Neue" charset="0"/>
                <a:cs typeface="Helvetica Neue" charset="0"/>
              </a:rPr>
              <a:t>speaks</a:t>
            </a:r>
            <a:r>
              <a:rPr lang="fr-FR" sz="2200" i="1" dirty="0">
                <a:latin typeface="Helvetica Neue" charset="0"/>
                <a:ea typeface="Helvetica Neue" charset="0"/>
                <a:cs typeface="Helvetica Neue" charset="0"/>
              </a:rPr>
              <a:t> to me a lot, </a:t>
            </a:r>
            <a:r>
              <a:rPr lang="fr-FR" sz="2200" i="1" dirty="0" err="1">
                <a:latin typeface="Helvetica Neue" charset="0"/>
                <a:ea typeface="Helvetica Neue" charset="0"/>
                <a:cs typeface="Helvetica Neue" charset="0"/>
              </a:rPr>
              <a:t>which</a:t>
            </a:r>
            <a:r>
              <a:rPr lang="fr-FR" sz="2200" i="1" dirty="0">
                <a:latin typeface="Helvetica Neue" charset="0"/>
                <a:ea typeface="Helvetica Neue" charset="0"/>
                <a:cs typeface="Helvetica Neue" charset="0"/>
              </a:rPr>
              <a:t> has </a:t>
            </a:r>
            <a:r>
              <a:rPr lang="fr-FR" sz="2200" i="1" dirty="0" err="1">
                <a:latin typeface="Helvetica Neue" charset="0"/>
                <a:ea typeface="Helvetica Neue" charset="0"/>
                <a:cs typeface="Helvetica Neue" charset="0"/>
              </a:rPr>
              <a:t>nourished</a:t>
            </a:r>
            <a:r>
              <a:rPr lang="fr-FR" sz="2200" i="1" dirty="0">
                <a:latin typeface="Helvetica Neue" charset="0"/>
                <a:ea typeface="Helvetica Neue" charset="0"/>
                <a:cs typeface="Helvetica Neue" charset="0"/>
              </a:rPr>
              <a:t> me for </a:t>
            </a:r>
            <a:r>
              <a:rPr lang="fr-FR" sz="2200" i="1" dirty="0" err="1">
                <a:latin typeface="Helvetica Neue" charset="0"/>
                <a:ea typeface="Helvetica Neue" charset="0"/>
                <a:cs typeface="Helvetica Neue" charset="0"/>
              </a:rPr>
              <a:t>three</a:t>
            </a:r>
            <a:r>
              <a:rPr lang="fr-FR" sz="2200" i="1" dirty="0">
                <a:latin typeface="Helvetica Neue" charset="0"/>
                <a:ea typeface="Helvetica Neue" charset="0"/>
                <a:cs typeface="Helvetica Neue" charset="0"/>
              </a:rPr>
              <a:t>-four </a:t>
            </a:r>
            <a:r>
              <a:rPr lang="fr-FR" sz="2200" i="1" dirty="0" err="1">
                <a:latin typeface="Helvetica Neue" charset="0"/>
                <a:ea typeface="Helvetica Neue" charset="0"/>
                <a:cs typeface="Helvetica Neue" charset="0"/>
              </a:rPr>
              <a:t>years</a:t>
            </a:r>
            <a:r>
              <a:rPr lang="fr-FR" sz="2200" i="1" dirty="0">
                <a:latin typeface="Helvetica Neue" charset="0"/>
                <a:ea typeface="Helvetica Neue" charset="0"/>
                <a:cs typeface="Helvetica Neue" charset="0"/>
              </a:rPr>
              <a:t> </a:t>
            </a:r>
            <a:r>
              <a:rPr lang="fr-FR" sz="2200" i="1" dirty="0" err="1">
                <a:latin typeface="Helvetica Neue" charset="0"/>
                <a:ea typeface="Helvetica Neue" charset="0"/>
                <a:cs typeface="Helvetica Neue" charset="0"/>
              </a:rPr>
              <a:t>now</a:t>
            </a:r>
            <a:r>
              <a:rPr lang="fr-FR" sz="2200" i="1" dirty="0">
                <a:latin typeface="Helvetica Neue" charset="0"/>
                <a:ea typeface="Helvetica Neue" charset="0"/>
                <a:cs typeface="Helvetica Neue" charset="0"/>
              </a:rPr>
              <a:t>, I </a:t>
            </a:r>
            <a:r>
              <a:rPr lang="fr-FR" sz="2200" i="1" dirty="0" err="1">
                <a:latin typeface="Helvetica Neue" charset="0"/>
                <a:ea typeface="Helvetica Neue" charset="0"/>
                <a:cs typeface="Helvetica Neue" charset="0"/>
              </a:rPr>
              <a:t>feed</a:t>
            </a:r>
            <a:r>
              <a:rPr lang="fr-FR" sz="2200" i="1" dirty="0">
                <a:latin typeface="Helvetica Neue" charset="0"/>
                <a:ea typeface="Helvetica Neue" charset="0"/>
                <a:cs typeface="Helvetica Neue" charset="0"/>
              </a:rPr>
              <a:t> on </a:t>
            </a:r>
            <a:r>
              <a:rPr lang="fr-FR" sz="2200" i="1" dirty="0" err="1">
                <a:latin typeface="Helvetica Neue" charset="0"/>
                <a:ea typeface="Helvetica Neue" charset="0"/>
                <a:cs typeface="Helvetica Neue" charset="0"/>
              </a:rPr>
              <a:t>these</a:t>
            </a:r>
            <a:r>
              <a:rPr lang="fr-FR" sz="2200" i="1" dirty="0">
                <a:latin typeface="Helvetica Neue" charset="0"/>
                <a:ea typeface="Helvetica Neue" charset="0"/>
                <a:cs typeface="Helvetica Neue" charset="0"/>
              </a:rPr>
              <a:t> </a:t>
            </a:r>
            <a:r>
              <a:rPr lang="fr-FR" sz="2200" i="1" dirty="0" err="1">
                <a:latin typeface="Helvetica Neue" charset="0"/>
                <a:ea typeface="Helvetica Neue" charset="0"/>
                <a:cs typeface="Helvetica Neue" charset="0"/>
              </a:rPr>
              <a:t>readings</a:t>
            </a:r>
            <a:r>
              <a:rPr lang="fr-FR" sz="2200" i="1" dirty="0">
                <a:latin typeface="Helvetica Neue" charset="0"/>
                <a:ea typeface="Helvetica Neue" charset="0"/>
                <a:cs typeface="Helvetica Neue" charset="0"/>
              </a:rPr>
              <a:t>. A simple </a:t>
            </a:r>
            <a:r>
              <a:rPr lang="fr-FR" sz="2200" i="1" dirty="0" err="1">
                <a:latin typeface="Helvetica Neue" charset="0"/>
                <a:ea typeface="Helvetica Neue" charset="0"/>
                <a:cs typeface="Helvetica Neue" charset="0"/>
              </a:rPr>
              <a:t>way</a:t>
            </a:r>
            <a:r>
              <a:rPr lang="fr-FR" sz="2200" i="1" dirty="0">
                <a:latin typeface="Helvetica Neue" charset="0"/>
                <a:ea typeface="Helvetica Neue" charset="0"/>
                <a:cs typeface="Helvetica Neue" charset="0"/>
              </a:rPr>
              <a:t> of life in the </a:t>
            </a:r>
            <a:r>
              <a:rPr lang="fr-FR" sz="2200" i="1" dirty="0" err="1">
                <a:latin typeface="Helvetica Neue" charset="0"/>
                <a:ea typeface="Helvetica Neue" charset="0"/>
                <a:cs typeface="Helvetica Neue" charset="0"/>
              </a:rPr>
              <a:t>Stoic</a:t>
            </a:r>
            <a:r>
              <a:rPr lang="fr-FR" sz="2200" i="1" dirty="0">
                <a:latin typeface="Helvetica Neue" charset="0"/>
                <a:ea typeface="Helvetica Neue" charset="0"/>
                <a:cs typeface="Helvetica Neue" charset="0"/>
              </a:rPr>
              <a:t> </a:t>
            </a:r>
            <a:r>
              <a:rPr lang="fr-FR" sz="2200" i="1" dirty="0" err="1">
                <a:latin typeface="Helvetica Neue" charset="0"/>
                <a:ea typeface="Helvetica Neue" charset="0"/>
                <a:cs typeface="Helvetica Neue" charset="0"/>
              </a:rPr>
              <a:t>sense</a:t>
            </a:r>
            <a:r>
              <a:rPr lang="fr-FR" sz="2200" i="1" dirty="0">
                <a:latin typeface="Helvetica Neue" charset="0"/>
                <a:ea typeface="Helvetica Neue" charset="0"/>
                <a:cs typeface="Helvetica Neue" charset="0"/>
              </a:rPr>
              <a:t> </a:t>
            </a:r>
            <a:r>
              <a:rPr lang="fr-FR" sz="2200" i="1" dirty="0" err="1">
                <a:latin typeface="Helvetica Neue" charset="0"/>
                <a:ea typeface="Helvetica Neue" charset="0"/>
                <a:cs typeface="Helvetica Neue" charset="0"/>
              </a:rPr>
              <a:t>is</a:t>
            </a:r>
            <a:r>
              <a:rPr lang="fr-FR" sz="2200" i="1" dirty="0">
                <a:latin typeface="Helvetica Neue" charset="0"/>
                <a:ea typeface="Helvetica Neue" charset="0"/>
                <a:cs typeface="Helvetica Neue" charset="0"/>
              </a:rPr>
              <a:t> a </a:t>
            </a:r>
            <a:r>
              <a:rPr lang="fr-FR" sz="2200" i="1" dirty="0" err="1">
                <a:latin typeface="Helvetica Neue" charset="0"/>
                <a:ea typeface="Helvetica Neue" charset="0"/>
                <a:cs typeface="Helvetica Neue" charset="0"/>
              </a:rPr>
              <a:t>way</a:t>
            </a:r>
            <a:r>
              <a:rPr lang="fr-FR" sz="2200" i="1" dirty="0">
                <a:latin typeface="Helvetica Neue" charset="0"/>
                <a:ea typeface="Helvetica Neue" charset="0"/>
                <a:cs typeface="Helvetica Neue" charset="0"/>
              </a:rPr>
              <a:t> of life, or </a:t>
            </a:r>
            <a:r>
              <a:rPr lang="fr-FR" sz="2200" i="1" dirty="0" err="1">
                <a:latin typeface="Helvetica Neue" charset="0"/>
                <a:ea typeface="Helvetica Neue" charset="0"/>
                <a:cs typeface="Helvetica Neue" charset="0"/>
              </a:rPr>
              <a:t>there</a:t>
            </a:r>
            <a:r>
              <a:rPr lang="fr-FR" sz="2200" i="1" dirty="0">
                <a:latin typeface="Helvetica Neue" charset="0"/>
                <a:ea typeface="Helvetica Neue" charset="0"/>
                <a:cs typeface="Helvetica Neue" charset="0"/>
              </a:rPr>
              <a:t> </a:t>
            </a:r>
            <a:r>
              <a:rPr lang="fr-FR" sz="2200" i="1" dirty="0" err="1">
                <a:latin typeface="Helvetica Neue" charset="0"/>
                <a:ea typeface="Helvetica Neue" charset="0"/>
                <a:cs typeface="Helvetica Neue" charset="0"/>
              </a:rPr>
              <a:t>is</a:t>
            </a:r>
            <a:r>
              <a:rPr lang="fr-FR" sz="2200" i="1" dirty="0">
                <a:latin typeface="Helvetica Neue" charset="0"/>
                <a:ea typeface="Helvetica Neue" charset="0"/>
                <a:cs typeface="Helvetica Neue" charset="0"/>
              </a:rPr>
              <a:t> no </a:t>
            </a:r>
            <a:r>
              <a:rPr lang="fr-FR" sz="2200" i="1" dirty="0" err="1">
                <a:latin typeface="Helvetica Neue" charset="0"/>
                <a:ea typeface="Helvetica Neue" charset="0"/>
                <a:cs typeface="Helvetica Neue" charset="0"/>
              </a:rPr>
              <a:t>attachment</a:t>
            </a:r>
            <a:r>
              <a:rPr lang="fr-FR" sz="2200" i="1" dirty="0">
                <a:latin typeface="Helvetica Neue" charset="0"/>
                <a:ea typeface="Helvetica Neue" charset="0"/>
                <a:cs typeface="Helvetica Neue" charset="0"/>
              </a:rPr>
              <a:t> to </a:t>
            </a:r>
            <a:r>
              <a:rPr lang="fr-FR" sz="2200" i="1" dirty="0" err="1">
                <a:latin typeface="Helvetica Neue" charset="0"/>
                <a:ea typeface="Helvetica Neue" charset="0"/>
                <a:cs typeface="Helvetica Neue" charset="0"/>
              </a:rPr>
              <a:t>external</a:t>
            </a:r>
            <a:r>
              <a:rPr lang="fr-FR" sz="2200" i="1" dirty="0">
                <a:latin typeface="Helvetica Neue" charset="0"/>
                <a:ea typeface="Helvetica Neue" charset="0"/>
                <a:cs typeface="Helvetica Neue" charset="0"/>
              </a:rPr>
              <a:t> and </a:t>
            </a:r>
            <a:r>
              <a:rPr lang="fr-FR" sz="2200" i="1" dirty="0" err="1">
                <a:latin typeface="Helvetica Neue" charset="0"/>
                <a:ea typeface="Helvetica Neue" charset="0"/>
                <a:cs typeface="Helvetica Neue" charset="0"/>
              </a:rPr>
              <a:t>material</a:t>
            </a:r>
            <a:r>
              <a:rPr lang="fr-FR" sz="2200" i="1" dirty="0">
                <a:latin typeface="Helvetica Neue" charset="0"/>
                <a:ea typeface="Helvetica Neue" charset="0"/>
                <a:cs typeface="Helvetica Neue" charset="0"/>
              </a:rPr>
              <a:t> </a:t>
            </a:r>
            <a:r>
              <a:rPr lang="fr-FR" sz="2200" i="1" dirty="0" err="1">
                <a:latin typeface="Helvetica Neue" charset="0"/>
                <a:ea typeface="Helvetica Neue" charset="0"/>
                <a:cs typeface="Helvetica Neue" charset="0"/>
              </a:rPr>
              <a:t>goods</a:t>
            </a:r>
            <a:r>
              <a:rPr lang="fr-FR" sz="2200" i="1" dirty="0">
                <a:latin typeface="Helvetica Neue" charset="0"/>
                <a:ea typeface="Helvetica Neue" charset="0"/>
                <a:cs typeface="Helvetica Neue" charset="0"/>
              </a:rPr>
              <a:t>, and </a:t>
            </a:r>
            <a:r>
              <a:rPr lang="fr-FR" sz="2200" i="1" dirty="0" err="1">
                <a:latin typeface="Helvetica Neue" charset="0"/>
                <a:ea typeface="Helvetica Neue" charset="0"/>
                <a:cs typeface="Helvetica Neue" charset="0"/>
              </a:rPr>
              <a:t>therefore</a:t>
            </a:r>
            <a:r>
              <a:rPr lang="fr-FR" sz="2200" i="1" dirty="0">
                <a:latin typeface="Helvetica Neue" charset="0"/>
                <a:ea typeface="Helvetica Neue" charset="0"/>
                <a:cs typeface="Helvetica Neue" charset="0"/>
              </a:rPr>
              <a:t> a </a:t>
            </a:r>
            <a:r>
              <a:rPr lang="fr-FR" sz="2200" i="1" dirty="0" err="1">
                <a:latin typeface="Helvetica Neue" charset="0"/>
                <a:ea typeface="Helvetica Neue" charset="0"/>
                <a:cs typeface="Helvetica Neue" charset="0"/>
              </a:rPr>
              <a:t>freedom</a:t>
            </a:r>
            <a:r>
              <a:rPr lang="fr-FR" sz="2200" i="1" dirty="0">
                <a:latin typeface="Helvetica Neue" charset="0"/>
                <a:ea typeface="Helvetica Neue" charset="0"/>
                <a:cs typeface="Helvetica Neue" charset="0"/>
              </a:rPr>
              <a:t>, </a:t>
            </a:r>
            <a:r>
              <a:rPr lang="fr-FR" sz="2200" i="1" dirty="0" err="1">
                <a:latin typeface="Helvetica Neue" charset="0"/>
                <a:ea typeface="Helvetica Neue" charset="0"/>
                <a:cs typeface="Helvetica Neue" charset="0"/>
              </a:rPr>
              <a:t>ultimately</a:t>
            </a:r>
            <a:r>
              <a:rPr lang="fr-FR" sz="2200" i="1" dirty="0">
                <a:latin typeface="Helvetica Neue" charset="0"/>
                <a:ea typeface="Helvetica Neue" charset="0"/>
                <a:cs typeface="Helvetica Neue" charset="0"/>
              </a:rPr>
              <a:t>, </a:t>
            </a:r>
            <a:r>
              <a:rPr lang="fr-FR" sz="2200" i="1" dirty="0" err="1">
                <a:latin typeface="Helvetica Neue" charset="0"/>
                <a:ea typeface="Helvetica Neue" charset="0"/>
                <a:cs typeface="Helvetica Neue" charset="0"/>
              </a:rPr>
              <a:t>interior</a:t>
            </a:r>
            <a:r>
              <a:rPr lang="fr-FR" sz="2200" i="1" dirty="0">
                <a:latin typeface="Helvetica Neue" charset="0"/>
                <a:ea typeface="Helvetica Neue" charset="0"/>
                <a:cs typeface="Helvetica Neue" charset="0"/>
              </a:rPr>
              <a:t>. A </a:t>
            </a:r>
            <a:r>
              <a:rPr lang="fr-FR" sz="2200" i="1" dirty="0" err="1">
                <a:latin typeface="Helvetica Neue" charset="0"/>
                <a:ea typeface="Helvetica Neue" charset="0"/>
                <a:cs typeface="Helvetica Neue" charset="0"/>
              </a:rPr>
              <a:t>freedom</a:t>
            </a:r>
            <a:r>
              <a:rPr lang="fr-FR" sz="2200" i="1" dirty="0">
                <a:latin typeface="Helvetica Neue" charset="0"/>
                <a:ea typeface="Helvetica Neue" charset="0"/>
                <a:cs typeface="Helvetica Neue" charset="0"/>
              </a:rPr>
              <a:t> to face the </a:t>
            </a:r>
            <a:r>
              <a:rPr lang="fr-FR" sz="2200" i="1" dirty="0" err="1">
                <a:latin typeface="Helvetica Neue" charset="0"/>
                <a:ea typeface="Helvetica Neue" charset="0"/>
                <a:cs typeface="Helvetica Neue" charset="0"/>
              </a:rPr>
              <a:t>various</a:t>
            </a:r>
            <a:r>
              <a:rPr lang="fr-FR" sz="2200" i="1" dirty="0">
                <a:latin typeface="Helvetica Neue" charset="0"/>
                <a:ea typeface="Helvetica Neue" charset="0"/>
                <a:cs typeface="Helvetica Neue" charset="0"/>
              </a:rPr>
              <a:t> </a:t>
            </a:r>
            <a:r>
              <a:rPr lang="fr-FR" sz="2200" i="1" dirty="0" err="1">
                <a:latin typeface="Helvetica Neue" charset="0"/>
                <a:ea typeface="Helvetica Neue" charset="0"/>
                <a:cs typeface="Helvetica Neue" charset="0"/>
              </a:rPr>
              <a:t>events</a:t>
            </a:r>
            <a:r>
              <a:rPr lang="fr-FR" sz="2200" i="1" dirty="0">
                <a:latin typeface="Helvetica Neue" charset="0"/>
                <a:ea typeface="Helvetica Neue" charset="0"/>
                <a:cs typeface="Helvetica Neue" charset="0"/>
              </a:rPr>
              <a:t>, </a:t>
            </a:r>
            <a:r>
              <a:rPr lang="fr-FR" sz="2200" i="1" dirty="0" err="1">
                <a:latin typeface="Helvetica Neue" charset="0"/>
                <a:ea typeface="Helvetica Neue" charset="0"/>
                <a:cs typeface="Helvetica Neue" charset="0"/>
              </a:rPr>
              <a:t>whatever</a:t>
            </a:r>
            <a:r>
              <a:rPr lang="fr-FR" sz="2200" i="1" dirty="0">
                <a:latin typeface="Helvetica Neue" charset="0"/>
                <a:ea typeface="Helvetica Neue" charset="0"/>
                <a:cs typeface="Helvetica Neue" charset="0"/>
              </a:rPr>
              <a:t> </a:t>
            </a:r>
            <a:r>
              <a:rPr lang="fr-FR" sz="2200" i="1" dirty="0" err="1">
                <a:latin typeface="Helvetica Neue" charset="0"/>
                <a:ea typeface="Helvetica Neue" charset="0"/>
                <a:cs typeface="Helvetica Neue" charset="0"/>
              </a:rPr>
              <a:t>happens</a:t>
            </a:r>
            <a:r>
              <a:rPr lang="fr-FR" sz="2200" i="1" dirty="0">
                <a:latin typeface="Helvetica Neue" charset="0"/>
                <a:ea typeface="Helvetica Neue" charset="0"/>
                <a:cs typeface="Helvetica Neue" charset="0"/>
              </a:rPr>
              <a:t>, and </a:t>
            </a:r>
            <a:r>
              <a:rPr lang="fr-FR" sz="2200" i="1" dirty="0" err="1">
                <a:latin typeface="Helvetica Neue" charset="0"/>
                <a:ea typeface="Helvetica Neue" charset="0"/>
                <a:cs typeface="Helvetica Neue" charset="0"/>
              </a:rPr>
              <a:t>react</a:t>
            </a:r>
            <a:r>
              <a:rPr lang="fr-FR" sz="2200" i="1" dirty="0">
                <a:latin typeface="Helvetica Neue" charset="0"/>
                <a:ea typeface="Helvetica Neue" charset="0"/>
                <a:cs typeface="Helvetica Neue" charset="0"/>
              </a:rPr>
              <a:t> at </a:t>
            </a:r>
            <a:r>
              <a:rPr lang="fr-FR" sz="2200" i="1" dirty="0" err="1">
                <a:latin typeface="Helvetica Neue" charset="0"/>
                <a:ea typeface="Helvetica Neue" charset="0"/>
                <a:cs typeface="Helvetica Neue" charset="0"/>
              </a:rPr>
              <a:t>that</a:t>
            </a:r>
            <a:r>
              <a:rPr lang="fr-FR" sz="2200" i="1" dirty="0">
                <a:latin typeface="Helvetica Neue" charset="0"/>
                <a:ea typeface="Helvetica Neue" charset="0"/>
                <a:cs typeface="Helvetica Neue" charset="0"/>
              </a:rPr>
              <a:t> time to the </a:t>
            </a:r>
            <a:r>
              <a:rPr lang="fr-FR" sz="2200" i="1" dirty="0" err="1">
                <a:latin typeface="Helvetica Neue" charset="0"/>
                <a:ea typeface="Helvetica Neue" charset="0"/>
                <a:cs typeface="Helvetica Neue" charset="0"/>
              </a:rPr>
              <a:t>unexpected</a:t>
            </a:r>
            <a:r>
              <a:rPr lang="fr-FR" sz="2200" i="1" dirty="0">
                <a:latin typeface="Helvetica Neue" charset="0"/>
                <a:ea typeface="Helvetica Neue" charset="0"/>
                <a:cs typeface="Helvetica Neue" charset="0"/>
              </a:rPr>
              <a:t>. "</a:t>
            </a:r>
          </a:p>
          <a:p>
            <a:pPr marL="0" marR="0" lvl="0" indent="0" defTabSz="914400" eaLnBrk="1" fontAlgn="auto" latinLnBrk="0" hangingPunct="1">
              <a:lnSpc>
                <a:spcPct val="100000"/>
              </a:lnSpc>
              <a:spcBef>
                <a:spcPts val="0"/>
              </a:spcBef>
              <a:spcAft>
                <a:spcPts val="0"/>
              </a:spcAft>
              <a:buClrTx/>
              <a:buSzTx/>
              <a:buFontTx/>
              <a:buNone/>
              <a:tabLst/>
              <a:defRPr/>
            </a:pPr>
            <a:endParaRPr lang="fr-FR" sz="1800" dirty="0" smtClean="0">
              <a:latin typeface="Helvetica Neue" charset="0"/>
              <a:ea typeface="Helvetica Neue" charset="0"/>
              <a:cs typeface="Helvetica Neue" charset="0"/>
            </a:endParaRPr>
          </a:p>
        </p:txBody>
      </p:sp>
      <p:pic>
        <p:nvPicPr>
          <p:cNvPr id="4" name="Image 3"/>
          <p:cNvPicPr>
            <a:picLocks noChangeAspect="1"/>
          </p:cNvPicPr>
          <p:nvPr/>
        </p:nvPicPr>
        <p:blipFill rotWithShape="1">
          <a:blip r:embed="rId3">
            <a:extLst>
              <a:ext uri="{28A0092B-C50C-407E-A947-70E740481C1C}">
                <a14:useLocalDpi xmlns:a14="http://schemas.microsoft.com/office/drawing/2010/main" val="0"/>
              </a:ext>
            </a:extLst>
          </a:blip>
          <a:srcRect t="12390" b="16932"/>
          <a:stretch/>
        </p:blipFill>
        <p:spPr>
          <a:xfrm>
            <a:off x="3536321" y="1417638"/>
            <a:ext cx="2071357" cy="2196000"/>
          </a:xfrm>
          <a:prstGeom prst="rect">
            <a:avLst/>
          </a:prstGeom>
        </p:spPr>
      </p:pic>
    </p:spTree>
    <p:extLst>
      <p:ext uri="{BB962C8B-B14F-4D97-AF65-F5344CB8AC3E}">
        <p14:creationId xmlns:p14="http://schemas.microsoft.com/office/powerpoint/2010/main" val="56976957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6" name="Espace réservé pour une image  5"/>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19534" t="17553" r="18909" b="17786"/>
          <a:stretch/>
        </p:blipFill>
        <p:spPr>
          <a:xfrm>
            <a:off x="1792288" y="615591"/>
            <a:ext cx="5486400" cy="4072524"/>
          </a:xfrm>
        </p:spPr>
      </p:pic>
      <p:sp>
        <p:nvSpPr>
          <p:cNvPr id="4" name="Espace réservé du texte 3"/>
          <p:cNvSpPr>
            <a:spLocks noGrp="1"/>
          </p:cNvSpPr>
          <p:nvPr>
            <p:ph type="body" sz="half" idx="2"/>
          </p:nvPr>
        </p:nvSpPr>
        <p:spPr/>
        <p:txBody>
          <a:bodyPr>
            <a:normAutofit/>
          </a:bodyPr>
          <a:lstStyle/>
          <a:p>
            <a:pPr algn="ctr"/>
            <a:r>
              <a:rPr lang="fr-FR" sz="2400" b="1">
                <a:latin typeface="Helvetica Neue" charset="0"/>
                <a:ea typeface="Helvetica Neue" charset="0"/>
                <a:cs typeface="Helvetica Neue" charset="0"/>
              </a:rPr>
              <a:t>V</a:t>
            </a:r>
            <a:r>
              <a:rPr lang="fr-FR" sz="2400" b="1" smtClean="0">
                <a:latin typeface="Helvetica Neue" charset="0"/>
                <a:ea typeface="Helvetica Neue" charset="0"/>
                <a:cs typeface="Helvetica Neue" charset="0"/>
              </a:rPr>
              <a:t>irtuous circle</a:t>
            </a:r>
            <a:endParaRPr lang="fr-FR" sz="2400" b="1" dirty="0">
              <a:latin typeface="Helvetica Neue" charset="0"/>
              <a:ea typeface="Helvetica Neue" charset="0"/>
              <a:cs typeface="Helvetica Neue" charset="0"/>
            </a:endParaRPr>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32</a:t>
            </a:fld>
            <a:endParaRPr lang="fr-FR"/>
          </a:p>
        </p:txBody>
      </p:sp>
      <p:sp>
        <p:nvSpPr>
          <p:cNvPr id="7" name="ZoneTexte 6"/>
          <p:cNvSpPr txBox="1"/>
          <p:nvPr/>
        </p:nvSpPr>
        <p:spPr>
          <a:xfrm>
            <a:off x="8046720" y="3657600"/>
            <a:ext cx="184731"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128976686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solidFill>
                  <a:schemeClr val="bg1">
                    <a:lumMod val="50000"/>
                  </a:schemeClr>
                </a:solidFill>
                <a:latin typeface="Helvetica Neue" charset="0"/>
                <a:ea typeface="Helvetica Neue" charset="0"/>
                <a:cs typeface="Helvetica Neue" charset="0"/>
              </a:rPr>
              <a:t>Refusals</a:t>
            </a:r>
            <a:r>
              <a:rPr lang="fr-FR" dirty="0" smtClean="0">
                <a:solidFill>
                  <a:schemeClr val="bg1">
                    <a:lumMod val="50000"/>
                  </a:schemeClr>
                </a:solidFill>
                <a:latin typeface="Helvetica Neue" charset="0"/>
                <a:ea typeface="Helvetica Neue" charset="0"/>
                <a:cs typeface="Helvetica Neue" charset="0"/>
              </a:rPr>
              <a:t> to drive</a:t>
            </a:r>
            <a:endParaRPr lang="fr-FR" dirty="0"/>
          </a:p>
        </p:txBody>
      </p:sp>
      <p:sp>
        <p:nvSpPr>
          <p:cNvPr id="3" name="Espace réservé du contenu 2"/>
          <p:cNvSpPr>
            <a:spLocks noGrp="1"/>
          </p:cNvSpPr>
          <p:nvPr>
            <p:ph idx="1"/>
          </p:nvPr>
        </p:nvSpPr>
        <p:spPr/>
        <p:txBody>
          <a:bodyPr>
            <a:normAutofit/>
          </a:bodyPr>
          <a:lstStyle/>
          <a:p>
            <a:pPr fontAlgn="t"/>
            <a:r>
              <a:rPr lang="fr-CH" sz="2400" dirty="0" err="1" smtClean="0">
                <a:latin typeface="Helvetica Neue" charset="0"/>
                <a:ea typeface="Helvetica Neue" charset="0"/>
                <a:cs typeface="Helvetica Neue" charset="0"/>
              </a:rPr>
              <a:t>Unability</a:t>
            </a:r>
            <a:endParaRPr lang="fr-CH" sz="2400" dirty="0" smtClean="0">
              <a:latin typeface="Helvetica Neue" charset="0"/>
              <a:ea typeface="Helvetica Neue" charset="0"/>
              <a:cs typeface="Helvetica Neue" charset="0"/>
            </a:endParaRPr>
          </a:p>
          <a:p>
            <a:pPr fontAlgn="t"/>
            <a:endParaRPr lang="fr-CH" sz="2400" dirty="0">
              <a:latin typeface="Helvetica Neue" charset="0"/>
              <a:ea typeface="Helvetica Neue" charset="0"/>
              <a:cs typeface="Helvetica Neue" charset="0"/>
            </a:endParaRPr>
          </a:p>
          <a:p>
            <a:pPr fontAlgn="t"/>
            <a:r>
              <a:rPr lang="fr-CH" sz="2400" dirty="0" err="1" smtClean="0">
                <a:latin typeface="Helvetica Neue" charset="0"/>
                <a:ea typeface="Helvetica Neue" charset="0"/>
                <a:cs typeface="Helvetica Neue" charset="0"/>
              </a:rPr>
              <a:t>Contigency</a:t>
            </a:r>
            <a:endParaRPr lang="fr-CH" sz="2400" dirty="0" smtClean="0">
              <a:latin typeface="Helvetica Neue" charset="0"/>
              <a:ea typeface="Helvetica Neue" charset="0"/>
              <a:cs typeface="Helvetica Neue" charset="0"/>
            </a:endParaRPr>
          </a:p>
          <a:p>
            <a:pPr fontAlgn="t"/>
            <a:endParaRPr lang="fr-CH" sz="2400" dirty="0">
              <a:latin typeface="Helvetica Neue" charset="0"/>
              <a:ea typeface="Helvetica Neue" charset="0"/>
              <a:cs typeface="Helvetica Neue" charset="0"/>
            </a:endParaRPr>
          </a:p>
          <a:p>
            <a:pPr fontAlgn="t"/>
            <a:r>
              <a:rPr lang="fr-CH" sz="2400" dirty="0" err="1" smtClean="0">
                <a:latin typeface="Helvetica Neue" charset="0"/>
                <a:ea typeface="Helvetica Neue" charset="0"/>
                <a:cs typeface="Helvetica Neue" charset="0"/>
              </a:rPr>
              <a:t>Autonomy</a:t>
            </a:r>
            <a:endParaRPr lang="fr-CH" sz="2400" dirty="0" smtClean="0">
              <a:latin typeface="Helvetica Neue" charset="0"/>
              <a:ea typeface="Helvetica Neue" charset="0"/>
              <a:cs typeface="Helvetica Neue" charset="0"/>
            </a:endParaRPr>
          </a:p>
          <a:p>
            <a:pPr fontAlgn="t"/>
            <a:endParaRPr lang="fr-CH" sz="2400" dirty="0">
              <a:latin typeface="Helvetica Neue" charset="0"/>
              <a:ea typeface="Helvetica Neue" charset="0"/>
              <a:cs typeface="Helvetica Neue" charset="0"/>
            </a:endParaRPr>
          </a:p>
          <a:p>
            <a:pPr fontAlgn="t"/>
            <a:endParaRPr lang="fr-CH" sz="2400" dirty="0" smtClean="0">
              <a:latin typeface="Helvetica Neue" charset="0"/>
              <a:ea typeface="Helvetica Neue" charset="0"/>
              <a:cs typeface="Helvetica Neue" charset="0"/>
            </a:endParaRPr>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33</a:t>
            </a:fld>
            <a:endParaRPr lang="fr-FR"/>
          </a:p>
        </p:txBody>
      </p:sp>
    </p:spTree>
    <p:extLst>
      <p:ext uri="{BB962C8B-B14F-4D97-AF65-F5344CB8AC3E}">
        <p14:creationId xmlns:p14="http://schemas.microsoft.com/office/powerpoint/2010/main" val="1804914198"/>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numCol="1">
            <a:normAutofit/>
          </a:bodyPr>
          <a:lstStyle/>
          <a:p>
            <a:pPr marL="0" indent="0">
              <a:buNone/>
            </a:pPr>
            <a:r>
              <a:rPr lang="fr-FR" sz="2800" b="1" dirty="0" smtClean="0">
                <a:latin typeface="Helvetica Neue" charset="0"/>
                <a:ea typeface="Helvetica Neue" charset="0"/>
                <a:cs typeface="Helvetica Neue" charset="0"/>
              </a:rPr>
              <a:t>4. Tools for </a:t>
            </a:r>
            <a:r>
              <a:rPr lang="fr-FR" sz="2800" b="1" dirty="0" err="1" smtClean="0">
                <a:latin typeface="Helvetica Neue" charset="0"/>
                <a:ea typeface="Helvetica Neue" charset="0"/>
                <a:cs typeface="Helvetica Neue" charset="0"/>
              </a:rPr>
              <a:t>postcar</a:t>
            </a:r>
            <a:r>
              <a:rPr lang="fr-FR" sz="2800" b="1" dirty="0" smtClean="0">
                <a:latin typeface="Helvetica Neue" charset="0"/>
                <a:ea typeface="Helvetica Neue" charset="0"/>
                <a:cs typeface="Helvetica Neue" charset="0"/>
              </a:rPr>
              <a:t> </a:t>
            </a:r>
            <a:r>
              <a:rPr lang="fr-FR" sz="2800" b="1" dirty="0" err="1" smtClean="0">
                <a:latin typeface="Helvetica Neue" charset="0"/>
                <a:ea typeface="Helvetica Neue" charset="0"/>
                <a:cs typeface="Helvetica Neue" charset="0"/>
              </a:rPr>
              <a:t>lives</a:t>
            </a:r>
            <a:endParaRPr lang="fr-FR" sz="2800" b="1" dirty="0">
              <a:latin typeface="Helvetica Neue" charset="0"/>
              <a:ea typeface="Helvetica Neue" charset="0"/>
              <a:cs typeface="Helvetica Neue" charset="0"/>
            </a:endParaRPr>
          </a:p>
          <a:p>
            <a:pPr marL="514350" indent="-514350">
              <a:buFont typeface="+mj-lt"/>
              <a:buAutoNum type="arabicPeriod"/>
            </a:pPr>
            <a:endParaRPr lang="fr-FR" sz="2800" dirty="0" smtClean="0">
              <a:solidFill>
                <a:schemeClr val="bg1">
                  <a:lumMod val="65000"/>
                </a:schemeClr>
              </a:solidFill>
              <a:latin typeface="Helvetica Neue" charset="0"/>
              <a:ea typeface="Helvetica Neue" charset="0"/>
              <a:cs typeface="Helvetica Neue" charset="0"/>
            </a:endParaRPr>
          </a:p>
          <a:p>
            <a:pPr marL="514350" indent="-514350">
              <a:buFont typeface="+mj-lt"/>
              <a:buAutoNum type="arabicPeriod"/>
            </a:pPr>
            <a:endParaRPr lang="fr-FR" sz="2800" dirty="0" smtClean="0">
              <a:solidFill>
                <a:srgbClr val="4BACC6"/>
              </a:solidFill>
              <a:latin typeface="Helvetica Neue" charset="0"/>
              <a:ea typeface="Helvetica Neue" charset="0"/>
              <a:cs typeface="Helvetica Neue" charset="0"/>
            </a:endParaRPr>
          </a:p>
          <a:p>
            <a:pPr marL="514350" indent="-514350">
              <a:buFont typeface="+mj-lt"/>
              <a:buAutoNum type="arabicPeriod"/>
            </a:pPr>
            <a:endParaRPr lang="fr-FR" sz="2800" dirty="0">
              <a:solidFill>
                <a:srgbClr val="4BACC6"/>
              </a:solidFill>
              <a:latin typeface="Helvetica Neue" charset="0"/>
              <a:ea typeface="Helvetica Neue" charset="0"/>
              <a:cs typeface="Helvetica Neue" charset="0"/>
            </a:endParaRPr>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34</a:t>
            </a:fld>
            <a:endParaRPr lang="fr-FR"/>
          </a:p>
        </p:txBody>
      </p:sp>
    </p:spTree>
    <p:extLst>
      <p:ext uri="{BB962C8B-B14F-4D97-AF65-F5344CB8AC3E}">
        <p14:creationId xmlns:p14="http://schemas.microsoft.com/office/powerpoint/2010/main" val="126943191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err="1" smtClean="0"/>
              <a:t>Malleability</a:t>
            </a:r>
            <a:r>
              <a:rPr lang="fr-FR" dirty="0" smtClean="0"/>
              <a:t> </a:t>
            </a:r>
            <a:r>
              <a:rPr lang="fr-FR" dirty="0" err="1" smtClean="0"/>
              <a:t>window</a:t>
            </a:r>
            <a:endParaRPr lang="fr-FR" dirty="0"/>
          </a:p>
        </p:txBody>
      </p:sp>
      <p:sp>
        <p:nvSpPr>
          <p:cNvPr id="4" name="Espace réservé du texte 3"/>
          <p:cNvSpPr>
            <a:spLocks noGrp="1"/>
          </p:cNvSpPr>
          <p:nvPr>
            <p:ph type="body" sz="half" idx="2"/>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35</a:t>
            </a:fld>
            <a:endParaRPr lang="fr-FR"/>
          </a:p>
        </p:txBody>
      </p:sp>
      <p:pic>
        <p:nvPicPr>
          <p:cNvPr id="8" name="Espace réservé du contenu 6" descr="Evenement de rupture dans les apprentissages.png"/>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8333" t="3674" r="8333" b="14752"/>
          <a:stretch/>
        </p:blipFill>
        <p:spPr>
          <a:xfrm>
            <a:off x="1629932" y="763927"/>
            <a:ext cx="5884136" cy="3600000"/>
          </a:xfrm>
        </p:spPr>
      </p:pic>
    </p:spTree>
    <p:extLst>
      <p:ext uri="{BB962C8B-B14F-4D97-AF65-F5344CB8AC3E}">
        <p14:creationId xmlns:p14="http://schemas.microsoft.com/office/powerpoint/2010/main" val="195458473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err="1" smtClean="0"/>
              <a:t>Lifestyle</a:t>
            </a:r>
            <a:r>
              <a:rPr lang="fr-FR" dirty="0" smtClean="0"/>
              <a:t> change</a:t>
            </a:r>
            <a:endParaRPr lang="fr-FR" dirty="0"/>
          </a:p>
        </p:txBody>
      </p:sp>
      <p:sp>
        <p:nvSpPr>
          <p:cNvPr id="4" name="Espace réservé du texte 3"/>
          <p:cNvSpPr>
            <a:spLocks noGrp="1"/>
          </p:cNvSpPr>
          <p:nvPr>
            <p:ph type="body" sz="half" idx="2"/>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36</a:t>
            </a:fld>
            <a:endParaRPr lang="fr-FR"/>
          </a:p>
        </p:txBody>
      </p:sp>
      <p:sp>
        <p:nvSpPr>
          <p:cNvPr id="10" name="Espace réservé pour une image  9"/>
          <p:cNvSpPr>
            <a:spLocks noGrp="1"/>
          </p:cNvSpPr>
          <p:nvPr>
            <p:ph type="pic" idx="1"/>
          </p:nvPr>
        </p:nvSpPr>
        <p:spPr/>
      </p:sp>
      <p:pic>
        <p:nvPicPr>
          <p:cNvPr id="12" name="Espace réservé du contenu 7" descr="Model - Boucle du changement de modes de vie.pdf"/>
          <p:cNvPicPr>
            <a:picLocks noChangeAspect="1"/>
          </p:cNvPicPr>
          <p:nvPr/>
        </p:nvPicPr>
        <p:blipFill rotWithShape="1">
          <a:blip r:embed="rId2">
            <a:extLst>
              <a:ext uri="{28A0092B-C50C-407E-A947-70E740481C1C}">
                <a14:useLocalDpi xmlns:a14="http://schemas.microsoft.com/office/drawing/2010/main" val="0"/>
              </a:ext>
            </a:extLst>
          </a:blip>
          <a:srcRect l="9999" t="29506" r="13223" b="29038"/>
          <a:stretch/>
        </p:blipFill>
        <p:spPr>
          <a:xfrm>
            <a:off x="1846472" y="612775"/>
            <a:ext cx="5401598" cy="4127417"/>
          </a:xfrm>
          <a:prstGeom prst="rect">
            <a:avLst/>
          </a:prstGeom>
        </p:spPr>
      </p:pic>
    </p:spTree>
    <p:extLst>
      <p:ext uri="{BB962C8B-B14F-4D97-AF65-F5344CB8AC3E}">
        <p14:creationId xmlns:p14="http://schemas.microsoft.com/office/powerpoint/2010/main" val="43658351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L’Urbanisme de l’entre-deux – Jade </a:t>
            </a:r>
            <a:r>
              <a:rPr lang="fr-FR" dirty="0" err="1" smtClean="0"/>
              <a:t>Rudler</a:t>
            </a:r>
            <a:endParaRPr lang="fr-FR" dirty="0"/>
          </a:p>
        </p:txBody>
      </p:sp>
      <p:pic>
        <p:nvPicPr>
          <p:cNvPr id="6" name="Espace réservé pour une image  5"/>
          <p:cNvPicPr>
            <a:picLocks noGrp="1" noChangeAspect="1"/>
          </p:cNvPicPr>
          <p:nvPr>
            <p:ph type="pic" idx="1"/>
          </p:nvPr>
        </p:nvPicPr>
        <p:blipFill>
          <a:blip r:embed="rId2"/>
          <a:srcRect l="2135" r="2135"/>
          <a:stretch>
            <a:fillRect/>
          </a:stretch>
        </p:blipFill>
        <p:spPr>
          <a:prstGeom prst="rect">
            <a:avLst/>
          </a:prstGeom>
        </p:spPr>
      </p:pic>
      <p:sp>
        <p:nvSpPr>
          <p:cNvPr id="4" name="Espace réservé du texte 3"/>
          <p:cNvSpPr>
            <a:spLocks noGrp="1"/>
          </p:cNvSpPr>
          <p:nvPr>
            <p:ph type="body" sz="half" idx="2"/>
          </p:nvPr>
        </p:nvSpPr>
        <p:spPr/>
        <p:txBody>
          <a:bodyPr/>
          <a:lstStyle/>
          <a:p>
            <a:pPr algn="ctr"/>
            <a:endParaRPr lang="fr-FR" dirty="0" smtClean="0"/>
          </a:p>
          <a:p>
            <a:pPr algn="ctr"/>
            <a:r>
              <a:rPr lang="fr-FR" dirty="0" smtClean="0"/>
              <a:t>BEFORE</a:t>
            </a:r>
            <a:endParaRPr lang="fr-FR" dirty="0"/>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37</a:t>
            </a:fld>
            <a:endParaRPr lang="fr-FR"/>
          </a:p>
        </p:txBody>
      </p:sp>
    </p:spTree>
    <p:extLst>
      <p:ext uri="{BB962C8B-B14F-4D97-AF65-F5344CB8AC3E}">
        <p14:creationId xmlns:p14="http://schemas.microsoft.com/office/powerpoint/2010/main" val="580998879"/>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L’Urbanisme de l’entre-deux – Jade </a:t>
            </a:r>
            <a:r>
              <a:rPr lang="fr-FR" smtClean="0"/>
              <a:t>Rudler</a:t>
            </a:r>
            <a:endParaRPr lang="fr-FR"/>
          </a:p>
        </p:txBody>
      </p:sp>
      <p:sp>
        <p:nvSpPr>
          <p:cNvPr id="4" name="Espace réservé du texte 3"/>
          <p:cNvSpPr>
            <a:spLocks noGrp="1"/>
          </p:cNvSpPr>
          <p:nvPr>
            <p:ph type="body" sz="half" idx="2"/>
          </p:nvPr>
        </p:nvSpPr>
        <p:spPr/>
        <p:txBody>
          <a:bodyPr/>
          <a:lstStyle/>
          <a:p>
            <a:pPr algn="ctr"/>
            <a:endParaRPr lang="fr-FR" dirty="0" smtClean="0"/>
          </a:p>
          <a:p>
            <a:pPr algn="ctr"/>
            <a:r>
              <a:rPr lang="fr-FR" dirty="0" smtClean="0"/>
              <a:t>AFTER</a:t>
            </a:r>
            <a:endParaRPr lang="fr-FR" dirty="0"/>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38</a:t>
            </a:fld>
            <a:endParaRPr lang="fr-FR"/>
          </a:p>
        </p:txBody>
      </p:sp>
      <p:pic>
        <p:nvPicPr>
          <p:cNvPr id="8" name="Espace réservé pour une image  7"/>
          <p:cNvPicPr>
            <a:picLocks noGrp="1" noChangeAspect="1"/>
          </p:cNvPicPr>
          <p:nvPr>
            <p:ph type="pic" idx="1"/>
          </p:nvPr>
        </p:nvPicPr>
        <p:blipFill>
          <a:blip r:embed="rId2"/>
          <a:srcRect l="2856" r="2856"/>
          <a:stretch>
            <a:fillRect/>
          </a:stretch>
        </p:blipFill>
        <p:spPr>
          <a:prstGeom prst="rect">
            <a:avLst/>
          </a:prstGeom>
        </p:spPr>
      </p:pic>
    </p:spTree>
    <p:extLst>
      <p:ext uri="{BB962C8B-B14F-4D97-AF65-F5344CB8AC3E}">
        <p14:creationId xmlns:p14="http://schemas.microsoft.com/office/powerpoint/2010/main" val="1514869797"/>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47D4D8-B769-2E41-A9BC-C8942A0E7025}" type="slidenum">
              <a:rPr lang="fr-FR" smtClean="0"/>
              <a:t>39</a:t>
            </a:fld>
            <a:endParaRPr lang="fr-F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9157517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solidFill>
                <a:srgbClr val="7F7F7F"/>
              </a:solidFill>
            </a:endParaRPr>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4</a:t>
            </a:fld>
            <a:endParaRPr lang="fr-FR"/>
          </a:p>
        </p:txBody>
      </p:sp>
      <p:sp>
        <p:nvSpPr>
          <p:cNvPr id="3" name="Espace réservé du contenu 2"/>
          <p:cNvSpPr>
            <a:spLocks noGrp="1"/>
          </p:cNvSpPr>
          <p:nvPr>
            <p:ph idx="1"/>
          </p:nvPr>
        </p:nvSpPr>
        <p:spPr/>
        <p:txBody>
          <a:bodyPr>
            <a:normAutofit/>
          </a:bodyPr>
          <a:lstStyle/>
          <a:p>
            <a:r>
              <a:rPr lang="fr-FR" sz="2400" dirty="0" smtClean="0">
                <a:latin typeface="Helvetica Neue" charset="0"/>
                <a:ea typeface="Helvetica Neue" charset="0"/>
                <a:cs typeface="Helvetica Neue" charset="0"/>
              </a:rPr>
              <a:t>53 </a:t>
            </a:r>
            <a:r>
              <a:rPr lang="fr-FR" sz="2400" dirty="0">
                <a:latin typeface="Helvetica Neue" charset="0"/>
                <a:ea typeface="Helvetica Neue" charset="0"/>
                <a:cs typeface="Helvetica Neue" charset="0"/>
              </a:rPr>
              <a:t>Qualitative </a:t>
            </a:r>
            <a:r>
              <a:rPr lang="fr-FR" sz="2400" dirty="0" smtClean="0">
                <a:latin typeface="Helvetica Neue" charset="0"/>
                <a:ea typeface="Helvetica Neue" charset="0"/>
                <a:cs typeface="Helvetica Neue" charset="0"/>
              </a:rPr>
              <a:t>interviews</a:t>
            </a:r>
          </a:p>
          <a:p>
            <a:pPr marL="0" indent="0">
              <a:buNone/>
            </a:pPr>
            <a:endParaRPr lang="fr-FR" sz="2400" dirty="0" smtClean="0">
              <a:latin typeface="Helvetica Neue" charset="0"/>
              <a:ea typeface="Helvetica Neue" charset="0"/>
              <a:cs typeface="Helvetica Neue" charset="0"/>
            </a:endParaRPr>
          </a:p>
          <a:p>
            <a:r>
              <a:rPr lang="fr-FR" sz="2400" dirty="0" err="1" smtClean="0">
                <a:latin typeface="Helvetica Neue" charset="0"/>
                <a:ea typeface="Helvetica Neue" charset="0"/>
                <a:cs typeface="Helvetica Neue" charset="0"/>
              </a:rPr>
              <a:t>Variety</a:t>
            </a:r>
            <a:r>
              <a:rPr lang="fr-FR" sz="2400" dirty="0" smtClean="0">
                <a:latin typeface="Helvetica Neue" charset="0"/>
                <a:ea typeface="Helvetica Neue" charset="0"/>
                <a:cs typeface="Helvetica Neue" charset="0"/>
              </a:rPr>
              <a:t> of profiles and </a:t>
            </a:r>
            <a:r>
              <a:rPr lang="fr-FR" sz="2400" dirty="0" err="1" smtClean="0">
                <a:latin typeface="Helvetica Neue" charset="0"/>
                <a:ea typeface="Helvetica Neue" charset="0"/>
                <a:cs typeface="Helvetica Neue" charset="0"/>
              </a:rPr>
              <a:t>experience</a:t>
            </a:r>
            <a:r>
              <a:rPr lang="fr-FR" sz="2400" dirty="0" smtClean="0">
                <a:latin typeface="Helvetica Neue" charset="0"/>
                <a:ea typeface="Helvetica Neue" charset="0"/>
                <a:cs typeface="Helvetica Neue" charset="0"/>
              </a:rPr>
              <a:t> </a:t>
            </a:r>
            <a:r>
              <a:rPr lang="fr-FR" sz="2400" dirty="0" err="1" smtClean="0">
                <a:latin typeface="Helvetica Neue" charset="0"/>
                <a:ea typeface="Helvetica Neue" charset="0"/>
                <a:cs typeface="Helvetica Neue" charset="0"/>
              </a:rPr>
              <a:t>richness</a:t>
            </a:r>
            <a:endParaRPr lang="fr-FR" sz="2400" dirty="0" smtClean="0">
              <a:latin typeface="Helvetica Neue" charset="0"/>
              <a:ea typeface="Helvetica Neue" charset="0"/>
              <a:cs typeface="Helvetica Neue" charset="0"/>
            </a:endParaRPr>
          </a:p>
          <a:p>
            <a:endParaRPr lang="fr-FR" sz="2400" dirty="0">
              <a:latin typeface="Helvetica Neue" charset="0"/>
              <a:ea typeface="Helvetica Neue" charset="0"/>
              <a:cs typeface="Helvetica Neue" charset="0"/>
            </a:endParaRPr>
          </a:p>
          <a:p>
            <a:r>
              <a:rPr lang="fr-FR" sz="2400" dirty="0" err="1">
                <a:latin typeface="Helvetica Neue" charset="0"/>
                <a:ea typeface="Helvetica Neue" charset="0"/>
                <a:cs typeface="Helvetica Neue" charset="0"/>
              </a:rPr>
              <a:t>Mobility</a:t>
            </a:r>
            <a:r>
              <a:rPr lang="fr-FR" sz="2400" dirty="0">
                <a:latin typeface="Helvetica Neue" charset="0"/>
                <a:ea typeface="Helvetica Neue" charset="0"/>
                <a:cs typeface="Helvetica Neue" charset="0"/>
              </a:rPr>
              <a:t> </a:t>
            </a:r>
            <a:r>
              <a:rPr lang="fr-FR" sz="2400" dirty="0" smtClean="0">
                <a:latin typeface="Helvetica Neue" charset="0"/>
                <a:ea typeface="Helvetica Neue" charset="0"/>
                <a:cs typeface="Helvetica Neue" charset="0"/>
              </a:rPr>
              <a:t>amateurs</a:t>
            </a:r>
          </a:p>
          <a:p>
            <a:pPr marL="0" indent="0">
              <a:buNone/>
            </a:pPr>
            <a:endParaRPr lang="fr-FR" sz="2400" dirty="0" smtClean="0">
              <a:latin typeface="Helvetica Neue" charset="0"/>
              <a:ea typeface="Helvetica Neue" charset="0"/>
              <a:cs typeface="Helvetica Neue" charset="0"/>
            </a:endParaRPr>
          </a:p>
          <a:p>
            <a:r>
              <a:rPr lang="fr-FR" sz="2400" dirty="0" smtClean="0">
                <a:latin typeface="Helvetica Neue" charset="0"/>
                <a:ea typeface="Helvetica Neue" charset="0"/>
                <a:cs typeface="Helvetica Neue" charset="0"/>
              </a:rPr>
              <a:t>Content </a:t>
            </a:r>
            <a:r>
              <a:rPr lang="fr-FR" sz="2400" dirty="0" err="1" smtClean="0">
                <a:latin typeface="Helvetica Neue" charset="0"/>
                <a:ea typeface="Helvetica Neue" charset="0"/>
                <a:cs typeface="Helvetica Neue" charset="0"/>
              </a:rPr>
              <a:t>analysis</a:t>
            </a:r>
            <a:endParaRPr lang="fr-FR" sz="2400" dirty="0" smtClean="0">
              <a:latin typeface="Helvetica Neue" charset="0"/>
              <a:ea typeface="Helvetica Neue" charset="0"/>
              <a:cs typeface="Helvetica Neue" charset="0"/>
            </a:endParaRPr>
          </a:p>
        </p:txBody>
      </p:sp>
    </p:spTree>
    <p:extLst>
      <p:ext uri="{BB962C8B-B14F-4D97-AF65-F5344CB8AC3E}">
        <p14:creationId xmlns:p14="http://schemas.microsoft.com/office/powerpoint/2010/main" val="256189873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47D4D8-B769-2E41-A9BC-C8942A0E7025}" type="slidenum">
              <a:rPr lang="fr-FR" smtClean="0"/>
              <a:t>40</a:t>
            </a:fld>
            <a:endParaRPr lang="fr-F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667962040"/>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47D4D8-B769-2E41-A9BC-C8942A0E7025}" type="slidenum">
              <a:rPr lang="fr-FR" smtClean="0"/>
              <a:t>41</a:t>
            </a:fld>
            <a:endParaRPr lang="fr-F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974142883"/>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47D4D8-B769-2E41-A9BC-C8942A0E7025}" type="slidenum">
              <a:rPr lang="fr-FR" smtClean="0"/>
              <a:t>42</a:t>
            </a:fld>
            <a:endParaRPr lang="fr-F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287913745"/>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47D4D8-B769-2E41-A9BC-C8942A0E7025}" type="slidenum">
              <a:rPr lang="fr-FR" smtClean="0"/>
              <a:t>43</a:t>
            </a:fld>
            <a:endParaRPr lang="fr-F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0136892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numCol="1">
            <a:normAutofit/>
          </a:bodyPr>
          <a:lstStyle/>
          <a:p>
            <a:pPr marL="0" indent="0">
              <a:buNone/>
            </a:pPr>
            <a:endParaRPr lang="fr-FR" sz="2800" b="1" dirty="0">
              <a:solidFill>
                <a:srgbClr val="000000"/>
              </a:solidFill>
              <a:latin typeface="Helvetica Neue" charset="0"/>
              <a:ea typeface="Helvetica Neue" charset="0"/>
              <a:cs typeface="Helvetica Neue" charset="0"/>
            </a:endParaRPr>
          </a:p>
          <a:p>
            <a:pPr marL="0" indent="0">
              <a:buNone/>
            </a:pPr>
            <a:r>
              <a:rPr lang="fr-FR" sz="2800" b="1" dirty="0" smtClean="0">
                <a:solidFill>
                  <a:srgbClr val="000000"/>
                </a:solidFill>
                <a:latin typeface="Helvetica Neue" charset="0"/>
                <a:ea typeface="Helvetica Neue" charset="0"/>
                <a:cs typeface="Helvetica Neue" charset="0"/>
              </a:rPr>
              <a:t>2. Fragments of </a:t>
            </a:r>
            <a:r>
              <a:rPr lang="fr-FR" sz="2800" b="1" dirty="0" err="1" smtClean="0">
                <a:solidFill>
                  <a:srgbClr val="000000"/>
                </a:solidFill>
                <a:latin typeface="Helvetica Neue" charset="0"/>
                <a:ea typeface="Helvetica Neue" charset="0"/>
                <a:cs typeface="Helvetica Neue" charset="0"/>
              </a:rPr>
              <a:t>mobility</a:t>
            </a:r>
            <a:r>
              <a:rPr lang="fr-FR" sz="2800" b="1" dirty="0" smtClean="0">
                <a:solidFill>
                  <a:srgbClr val="000000"/>
                </a:solidFill>
                <a:latin typeface="Helvetica Neue" charset="0"/>
                <a:ea typeface="Helvetica Neue" charset="0"/>
                <a:cs typeface="Helvetica Neue" charset="0"/>
              </a:rPr>
              <a:t> </a:t>
            </a:r>
            <a:r>
              <a:rPr lang="fr-FR" sz="2800" b="1" dirty="0" err="1" smtClean="0">
                <a:solidFill>
                  <a:srgbClr val="000000"/>
                </a:solidFill>
                <a:latin typeface="Helvetica Neue" charset="0"/>
                <a:ea typeface="Helvetica Neue" charset="0"/>
                <a:cs typeface="Helvetica Neue" charset="0"/>
              </a:rPr>
              <a:t>experiences</a:t>
            </a:r>
            <a:endParaRPr lang="fr-FR" sz="2800" dirty="0" smtClean="0">
              <a:solidFill>
                <a:schemeClr val="bg1">
                  <a:lumMod val="65000"/>
                </a:schemeClr>
              </a:solidFill>
              <a:latin typeface="Helvetica Neue" charset="0"/>
              <a:ea typeface="Helvetica Neue" charset="0"/>
              <a:cs typeface="Helvetica Neue" charset="0"/>
            </a:endParaRPr>
          </a:p>
          <a:p>
            <a:pPr marL="514350" indent="-514350">
              <a:buFont typeface="+mj-lt"/>
              <a:buAutoNum type="arabicPeriod"/>
            </a:pPr>
            <a:endParaRPr lang="fr-FR" sz="2800" dirty="0" smtClean="0">
              <a:solidFill>
                <a:srgbClr val="4BACC6"/>
              </a:solidFill>
              <a:latin typeface="Helvetica Neue" charset="0"/>
              <a:ea typeface="Helvetica Neue" charset="0"/>
              <a:cs typeface="Helvetica Neue" charset="0"/>
            </a:endParaRPr>
          </a:p>
          <a:p>
            <a:pPr marL="514350" indent="-514350">
              <a:buFont typeface="+mj-lt"/>
              <a:buAutoNum type="arabicPeriod"/>
            </a:pPr>
            <a:endParaRPr lang="fr-FR" sz="2800" dirty="0">
              <a:solidFill>
                <a:srgbClr val="4BACC6"/>
              </a:solidFill>
              <a:latin typeface="Helvetica Neue" charset="0"/>
              <a:ea typeface="Helvetica Neue" charset="0"/>
              <a:cs typeface="Helvetica Neue" charset="0"/>
            </a:endParaRPr>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5</a:t>
            </a:fld>
            <a:endParaRPr lang="fr-FR"/>
          </a:p>
        </p:txBody>
      </p:sp>
    </p:spTree>
    <p:extLst>
      <p:ext uri="{BB962C8B-B14F-4D97-AF65-F5344CB8AC3E}">
        <p14:creationId xmlns:p14="http://schemas.microsoft.com/office/powerpoint/2010/main" val="72949213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texte 9"/>
          <p:cNvSpPr>
            <a:spLocks noGrp="1"/>
          </p:cNvSpPr>
          <p:nvPr>
            <p:ph type="body" sz="half" idx="2"/>
          </p:nvPr>
        </p:nvSpPr>
        <p:spPr>
          <a:xfrm>
            <a:off x="1792288" y="4800600"/>
            <a:ext cx="5486400" cy="1555750"/>
          </a:xfrm>
        </p:spPr>
        <p:txBody>
          <a:bodyPr>
            <a:noAutofit/>
          </a:bodyPr>
          <a:lstStyle/>
          <a:p>
            <a:pPr algn="just"/>
            <a:r>
              <a:rPr lang="fr-FR" sz="2000" i="1" dirty="0">
                <a:solidFill>
                  <a:srgbClr val="000000"/>
                </a:solidFill>
                <a:latin typeface="Helvetica Neue" charset="0"/>
                <a:ea typeface="Helvetica Neue" charset="0"/>
                <a:cs typeface="Helvetica Neue" charset="0"/>
              </a:rPr>
              <a:t>"Camille - </a:t>
            </a:r>
            <a:r>
              <a:rPr lang="fr-FR" sz="2000" i="1" dirty="0" err="1">
                <a:solidFill>
                  <a:srgbClr val="000000"/>
                </a:solidFill>
                <a:latin typeface="Helvetica Neue" charset="0"/>
                <a:ea typeface="Helvetica Neue" charset="0"/>
                <a:cs typeface="Helvetica Neue" charset="0"/>
              </a:rPr>
              <a:t>She's</a:t>
            </a:r>
            <a:r>
              <a:rPr lang="fr-FR" sz="2000" i="1" dirty="0">
                <a:solidFill>
                  <a:srgbClr val="000000"/>
                </a:solidFill>
                <a:latin typeface="Helvetica Neue" charset="0"/>
                <a:ea typeface="Helvetica Neue" charset="0"/>
                <a:cs typeface="Helvetica Neue" charset="0"/>
              </a:rPr>
              <a:t> </a:t>
            </a:r>
            <a:r>
              <a:rPr lang="fr-FR" sz="2000" i="1" dirty="0" err="1">
                <a:solidFill>
                  <a:srgbClr val="000000"/>
                </a:solidFill>
                <a:latin typeface="Helvetica Neue" charset="0"/>
                <a:ea typeface="Helvetica Neue" charset="0"/>
                <a:cs typeface="Helvetica Neue" charset="0"/>
              </a:rPr>
              <a:t>too</a:t>
            </a:r>
            <a:r>
              <a:rPr lang="fr-FR" sz="2000" i="1" dirty="0">
                <a:solidFill>
                  <a:srgbClr val="000000"/>
                </a:solidFill>
                <a:latin typeface="Helvetica Neue" charset="0"/>
                <a:ea typeface="Helvetica Neue" charset="0"/>
                <a:cs typeface="Helvetica Neue" charset="0"/>
              </a:rPr>
              <a:t> </a:t>
            </a:r>
            <a:r>
              <a:rPr lang="fr-FR" sz="2000" i="1" dirty="0" err="1">
                <a:solidFill>
                  <a:srgbClr val="000000"/>
                </a:solidFill>
                <a:latin typeface="Helvetica Neue" charset="0"/>
                <a:ea typeface="Helvetica Neue" charset="0"/>
                <a:cs typeface="Helvetica Neue" charset="0"/>
              </a:rPr>
              <a:t>beautiful</a:t>
            </a:r>
            <a:r>
              <a:rPr lang="fr-FR" sz="2000" i="1" dirty="0">
                <a:solidFill>
                  <a:srgbClr val="000000"/>
                </a:solidFill>
                <a:latin typeface="Helvetica Neue" charset="0"/>
                <a:ea typeface="Helvetica Neue" charset="0"/>
                <a:cs typeface="Helvetica Neue" charset="0"/>
              </a:rPr>
              <a:t>. It </a:t>
            </a:r>
            <a:r>
              <a:rPr lang="fr-FR" sz="2000" i="1" dirty="0" err="1">
                <a:solidFill>
                  <a:srgbClr val="000000"/>
                </a:solidFill>
                <a:latin typeface="Helvetica Neue" charset="0"/>
                <a:ea typeface="Helvetica Neue" charset="0"/>
                <a:cs typeface="Helvetica Neue" charset="0"/>
              </a:rPr>
              <a:t>was</a:t>
            </a:r>
            <a:r>
              <a:rPr lang="fr-FR" sz="2000" i="1" dirty="0">
                <a:solidFill>
                  <a:srgbClr val="000000"/>
                </a:solidFill>
                <a:latin typeface="Helvetica Neue" charset="0"/>
                <a:ea typeface="Helvetica Neue" charset="0"/>
                <a:cs typeface="Helvetica Neue" charset="0"/>
              </a:rPr>
              <a:t> a car </a:t>
            </a:r>
            <a:r>
              <a:rPr lang="fr-FR" sz="2000" i="1" dirty="0" err="1">
                <a:solidFill>
                  <a:srgbClr val="000000"/>
                </a:solidFill>
                <a:latin typeface="Helvetica Neue" charset="0"/>
                <a:ea typeface="Helvetica Neue" charset="0"/>
                <a:cs typeface="Helvetica Neue" charset="0"/>
              </a:rPr>
              <a:t>I've</a:t>
            </a:r>
            <a:r>
              <a:rPr lang="fr-FR" sz="2000" i="1" dirty="0">
                <a:solidFill>
                  <a:srgbClr val="000000"/>
                </a:solidFill>
                <a:latin typeface="Helvetica Neue" charset="0"/>
                <a:ea typeface="Helvetica Neue" charset="0"/>
                <a:cs typeface="Helvetica Neue" charset="0"/>
              </a:rPr>
              <a:t> been </a:t>
            </a:r>
            <a:r>
              <a:rPr lang="fr-FR" sz="2000" i="1" dirty="0" err="1">
                <a:solidFill>
                  <a:srgbClr val="000000"/>
                </a:solidFill>
                <a:latin typeface="Helvetica Neue" charset="0"/>
                <a:ea typeface="Helvetica Neue" charset="0"/>
                <a:cs typeface="Helvetica Neue" charset="0"/>
              </a:rPr>
              <a:t>dreaming</a:t>
            </a:r>
            <a:r>
              <a:rPr lang="fr-FR" sz="2000" i="1" dirty="0">
                <a:solidFill>
                  <a:srgbClr val="000000"/>
                </a:solidFill>
                <a:latin typeface="Helvetica Neue" charset="0"/>
                <a:ea typeface="Helvetica Neue" charset="0"/>
                <a:cs typeface="Helvetica Neue" charset="0"/>
              </a:rPr>
              <a:t> </a:t>
            </a:r>
            <a:r>
              <a:rPr lang="fr-FR" sz="2000" i="1" dirty="0" smtClean="0">
                <a:solidFill>
                  <a:srgbClr val="000000"/>
                </a:solidFill>
                <a:latin typeface="Helvetica Neue" charset="0"/>
                <a:ea typeface="Helvetica Neue" charset="0"/>
                <a:cs typeface="Helvetica Neue" charset="0"/>
              </a:rPr>
              <a:t>of for </a:t>
            </a:r>
            <a:r>
              <a:rPr lang="fr-FR" sz="2000" i="1" dirty="0">
                <a:solidFill>
                  <a:srgbClr val="000000"/>
                </a:solidFill>
                <a:latin typeface="Helvetica Neue" charset="0"/>
                <a:ea typeface="Helvetica Neue" charset="0"/>
                <a:cs typeface="Helvetica Neue" charset="0"/>
              </a:rPr>
              <a:t>a long time, I </a:t>
            </a:r>
            <a:r>
              <a:rPr lang="fr-FR" sz="2000" i="1" dirty="0" err="1">
                <a:solidFill>
                  <a:srgbClr val="000000"/>
                </a:solidFill>
                <a:latin typeface="Helvetica Neue" charset="0"/>
                <a:ea typeface="Helvetica Neue" charset="0"/>
                <a:cs typeface="Helvetica Neue" charset="0"/>
              </a:rPr>
              <a:t>find</a:t>
            </a:r>
            <a:r>
              <a:rPr lang="fr-FR" sz="2000" i="1" dirty="0">
                <a:solidFill>
                  <a:srgbClr val="000000"/>
                </a:solidFill>
                <a:latin typeface="Helvetica Neue" charset="0"/>
                <a:ea typeface="Helvetica Neue" charset="0"/>
                <a:cs typeface="Helvetica Neue" charset="0"/>
              </a:rPr>
              <a:t> </a:t>
            </a:r>
            <a:r>
              <a:rPr lang="fr-FR" sz="2000" i="1" dirty="0" err="1">
                <a:solidFill>
                  <a:srgbClr val="000000"/>
                </a:solidFill>
                <a:latin typeface="Helvetica Neue" charset="0"/>
                <a:ea typeface="Helvetica Neue" charset="0"/>
                <a:cs typeface="Helvetica Neue" charset="0"/>
              </a:rPr>
              <a:t>it</a:t>
            </a:r>
            <a:r>
              <a:rPr lang="fr-FR" sz="2000" i="1" dirty="0">
                <a:solidFill>
                  <a:srgbClr val="000000"/>
                </a:solidFill>
                <a:latin typeface="Helvetica Neue" charset="0"/>
                <a:ea typeface="Helvetica Neue" charset="0"/>
                <a:cs typeface="Helvetica Neue" charset="0"/>
              </a:rPr>
              <a:t> </a:t>
            </a:r>
            <a:r>
              <a:rPr lang="fr-FR" sz="2000" i="1" dirty="0" err="1">
                <a:solidFill>
                  <a:srgbClr val="000000"/>
                </a:solidFill>
                <a:latin typeface="Helvetica Neue" charset="0"/>
                <a:ea typeface="Helvetica Neue" charset="0"/>
                <a:cs typeface="Helvetica Neue" charset="0"/>
              </a:rPr>
              <a:t>very</a:t>
            </a:r>
            <a:r>
              <a:rPr lang="fr-FR" sz="2000" i="1" dirty="0">
                <a:solidFill>
                  <a:srgbClr val="000000"/>
                </a:solidFill>
                <a:latin typeface="Helvetica Neue" charset="0"/>
                <a:ea typeface="Helvetica Neue" charset="0"/>
                <a:cs typeface="Helvetica Neue" charset="0"/>
              </a:rPr>
              <a:t> </a:t>
            </a:r>
            <a:r>
              <a:rPr lang="fr-FR" sz="2000" i="1" dirty="0" err="1">
                <a:solidFill>
                  <a:srgbClr val="000000"/>
                </a:solidFill>
                <a:latin typeface="Helvetica Neue" charset="0"/>
                <a:ea typeface="Helvetica Neue" charset="0"/>
                <a:cs typeface="Helvetica Neue" charset="0"/>
              </a:rPr>
              <a:t>beautiful</a:t>
            </a:r>
            <a:r>
              <a:rPr lang="fr-FR" sz="2000" i="1" dirty="0">
                <a:solidFill>
                  <a:srgbClr val="000000"/>
                </a:solidFill>
                <a:latin typeface="Helvetica Neue" charset="0"/>
                <a:ea typeface="Helvetica Neue" charset="0"/>
                <a:cs typeface="Helvetica Neue" charset="0"/>
              </a:rPr>
              <a:t>, I </a:t>
            </a:r>
            <a:r>
              <a:rPr lang="fr-FR" sz="2000" i="1" dirty="0" err="1">
                <a:solidFill>
                  <a:srgbClr val="000000"/>
                </a:solidFill>
                <a:latin typeface="Helvetica Neue" charset="0"/>
                <a:ea typeface="Helvetica Neue" charset="0"/>
                <a:cs typeface="Helvetica Neue" charset="0"/>
              </a:rPr>
              <a:t>even</a:t>
            </a:r>
            <a:r>
              <a:rPr lang="fr-FR" sz="2000" i="1" dirty="0">
                <a:solidFill>
                  <a:srgbClr val="000000"/>
                </a:solidFill>
                <a:latin typeface="Helvetica Neue" charset="0"/>
                <a:ea typeface="Helvetica Neue" charset="0"/>
                <a:cs typeface="Helvetica Neue" charset="0"/>
              </a:rPr>
              <a:t> </a:t>
            </a:r>
            <a:r>
              <a:rPr lang="fr-FR" sz="2000" i="1" dirty="0" err="1">
                <a:solidFill>
                  <a:srgbClr val="000000"/>
                </a:solidFill>
                <a:latin typeface="Helvetica Neue" charset="0"/>
                <a:ea typeface="Helvetica Neue" charset="0"/>
                <a:cs typeface="Helvetica Neue" charset="0"/>
              </a:rPr>
              <a:t>told</a:t>
            </a:r>
            <a:r>
              <a:rPr lang="fr-FR" sz="2000" i="1" dirty="0">
                <a:solidFill>
                  <a:srgbClr val="000000"/>
                </a:solidFill>
                <a:latin typeface="Helvetica Neue" charset="0"/>
                <a:ea typeface="Helvetica Neue" charset="0"/>
                <a:cs typeface="Helvetica Neue" charset="0"/>
              </a:rPr>
              <a:t> </a:t>
            </a:r>
            <a:r>
              <a:rPr lang="fr-FR" sz="2000" i="1" dirty="0" err="1">
                <a:solidFill>
                  <a:srgbClr val="000000"/>
                </a:solidFill>
                <a:latin typeface="Helvetica Neue" charset="0"/>
                <a:ea typeface="Helvetica Neue" charset="0"/>
                <a:cs typeface="Helvetica Neue" charset="0"/>
              </a:rPr>
              <a:t>my</a:t>
            </a:r>
            <a:r>
              <a:rPr lang="fr-FR" sz="2000" i="1" dirty="0">
                <a:solidFill>
                  <a:srgbClr val="000000"/>
                </a:solidFill>
                <a:latin typeface="Helvetica Neue" charset="0"/>
                <a:ea typeface="Helvetica Neue" charset="0"/>
                <a:cs typeface="Helvetica Neue" charset="0"/>
              </a:rPr>
              <a:t> </a:t>
            </a:r>
            <a:r>
              <a:rPr lang="fr-FR" sz="2000" i="1" dirty="0" err="1">
                <a:solidFill>
                  <a:srgbClr val="000000"/>
                </a:solidFill>
                <a:latin typeface="Helvetica Neue" charset="0"/>
                <a:ea typeface="Helvetica Neue" charset="0"/>
                <a:cs typeface="Helvetica Neue" charset="0"/>
              </a:rPr>
              <a:t>father</a:t>
            </a:r>
            <a:r>
              <a:rPr lang="fr-FR" sz="2000" i="1" dirty="0">
                <a:solidFill>
                  <a:srgbClr val="000000"/>
                </a:solidFill>
                <a:latin typeface="Helvetica Neue" charset="0"/>
                <a:ea typeface="Helvetica Neue" charset="0"/>
                <a:cs typeface="Helvetica Neue" charset="0"/>
              </a:rPr>
              <a:t> </a:t>
            </a:r>
            <a:r>
              <a:rPr lang="fr-FR" sz="2000" i="1" dirty="0" err="1">
                <a:solidFill>
                  <a:srgbClr val="000000"/>
                </a:solidFill>
                <a:latin typeface="Helvetica Neue" charset="0"/>
                <a:ea typeface="Helvetica Neue" charset="0"/>
                <a:cs typeface="Helvetica Neue" charset="0"/>
              </a:rPr>
              <a:t>that</a:t>
            </a:r>
            <a:r>
              <a:rPr lang="fr-FR" sz="2000" i="1" dirty="0">
                <a:solidFill>
                  <a:srgbClr val="000000"/>
                </a:solidFill>
                <a:latin typeface="Helvetica Neue" charset="0"/>
                <a:ea typeface="Helvetica Neue" charset="0"/>
                <a:cs typeface="Helvetica Neue" charset="0"/>
              </a:rPr>
              <a:t> </a:t>
            </a:r>
            <a:r>
              <a:rPr lang="fr-FR" sz="2000" i="1" dirty="0" err="1">
                <a:solidFill>
                  <a:srgbClr val="000000"/>
                </a:solidFill>
                <a:latin typeface="Helvetica Neue" charset="0"/>
                <a:ea typeface="Helvetica Neue" charset="0"/>
                <a:cs typeface="Helvetica Neue" charset="0"/>
              </a:rPr>
              <a:t>it</a:t>
            </a:r>
            <a:r>
              <a:rPr lang="fr-FR" sz="2000" i="1" dirty="0">
                <a:solidFill>
                  <a:srgbClr val="000000"/>
                </a:solidFill>
                <a:latin typeface="Helvetica Neue" charset="0"/>
                <a:ea typeface="Helvetica Neue" charset="0"/>
                <a:cs typeface="Helvetica Neue" charset="0"/>
              </a:rPr>
              <a:t> </a:t>
            </a:r>
            <a:r>
              <a:rPr lang="fr-FR" sz="2000" i="1" dirty="0" err="1">
                <a:solidFill>
                  <a:srgbClr val="000000"/>
                </a:solidFill>
                <a:latin typeface="Helvetica Neue" charset="0"/>
                <a:ea typeface="Helvetica Neue" charset="0"/>
                <a:cs typeface="Helvetica Neue" charset="0"/>
              </a:rPr>
              <a:t>was</a:t>
            </a:r>
            <a:r>
              <a:rPr lang="fr-FR" sz="2000" i="1" dirty="0">
                <a:solidFill>
                  <a:srgbClr val="000000"/>
                </a:solidFill>
                <a:latin typeface="Helvetica Neue" charset="0"/>
                <a:ea typeface="Helvetica Neue" charset="0"/>
                <a:cs typeface="Helvetica Neue" charset="0"/>
              </a:rPr>
              <a:t> </a:t>
            </a:r>
            <a:r>
              <a:rPr lang="fr-FR" sz="2000" i="1" dirty="0" err="1">
                <a:solidFill>
                  <a:srgbClr val="000000"/>
                </a:solidFill>
                <a:latin typeface="Helvetica Neue" charset="0"/>
                <a:ea typeface="Helvetica Neue" charset="0"/>
                <a:cs typeface="Helvetica Neue" charset="0"/>
              </a:rPr>
              <a:t>useless</a:t>
            </a:r>
            <a:r>
              <a:rPr lang="fr-FR" sz="2000" i="1" dirty="0">
                <a:solidFill>
                  <a:srgbClr val="000000"/>
                </a:solidFill>
                <a:latin typeface="Helvetica Neue" charset="0"/>
                <a:ea typeface="Helvetica Neue" charset="0"/>
                <a:cs typeface="Helvetica Neue" charset="0"/>
              </a:rPr>
              <a:t> to </a:t>
            </a:r>
            <a:r>
              <a:rPr lang="fr-FR" sz="2000" i="1" dirty="0" err="1">
                <a:solidFill>
                  <a:srgbClr val="000000"/>
                </a:solidFill>
                <a:latin typeface="Helvetica Neue" charset="0"/>
                <a:ea typeface="Helvetica Neue" charset="0"/>
                <a:cs typeface="Helvetica Neue" charset="0"/>
              </a:rPr>
              <a:t>get</a:t>
            </a:r>
            <a:r>
              <a:rPr lang="fr-FR" sz="2000" i="1" dirty="0">
                <a:solidFill>
                  <a:srgbClr val="000000"/>
                </a:solidFill>
                <a:latin typeface="Helvetica Neue" charset="0"/>
                <a:ea typeface="Helvetica Neue" charset="0"/>
                <a:cs typeface="Helvetica Neue" charset="0"/>
              </a:rPr>
              <a:t> the </a:t>
            </a:r>
            <a:r>
              <a:rPr lang="fr-FR" sz="2000" i="1" dirty="0" err="1">
                <a:solidFill>
                  <a:srgbClr val="000000"/>
                </a:solidFill>
                <a:latin typeface="Helvetica Neue" charset="0"/>
                <a:ea typeface="Helvetica Neue" charset="0"/>
                <a:cs typeface="Helvetica Neue" charset="0"/>
              </a:rPr>
              <a:t>driving</a:t>
            </a:r>
            <a:r>
              <a:rPr lang="fr-FR" sz="2000" i="1" dirty="0">
                <a:solidFill>
                  <a:srgbClr val="000000"/>
                </a:solidFill>
                <a:latin typeface="Helvetica Neue" charset="0"/>
                <a:ea typeface="Helvetica Neue" charset="0"/>
                <a:cs typeface="Helvetica Neue" charset="0"/>
              </a:rPr>
              <a:t> </a:t>
            </a:r>
            <a:r>
              <a:rPr lang="fr-FR" sz="2000" i="1" dirty="0" err="1">
                <a:solidFill>
                  <a:srgbClr val="000000"/>
                </a:solidFill>
                <a:latin typeface="Helvetica Neue" charset="0"/>
                <a:ea typeface="Helvetica Neue" charset="0"/>
                <a:cs typeface="Helvetica Neue" charset="0"/>
              </a:rPr>
              <a:t>license</a:t>
            </a:r>
            <a:r>
              <a:rPr lang="fr-FR" sz="2000" i="1" dirty="0">
                <a:solidFill>
                  <a:srgbClr val="000000"/>
                </a:solidFill>
                <a:latin typeface="Helvetica Neue" charset="0"/>
                <a:ea typeface="Helvetica Neue" charset="0"/>
                <a:cs typeface="Helvetica Neue" charset="0"/>
              </a:rPr>
              <a:t> if </a:t>
            </a:r>
            <a:r>
              <a:rPr lang="fr-FR" sz="2000" i="1" dirty="0" err="1">
                <a:solidFill>
                  <a:srgbClr val="000000"/>
                </a:solidFill>
                <a:latin typeface="Helvetica Neue" charset="0"/>
                <a:ea typeface="Helvetica Neue" charset="0"/>
                <a:cs typeface="Helvetica Neue" charset="0"/>
              </a:rPr>
              <a:t>it</a:t>
            </a:r>
            <a:r>
              <a:rPr lang="fr-FR" sz="2000" i="1" dirty="0">
                <a:solidFill>
                  <a:srgbClr val="000000"/>
                </a:solidFill>
                <a:latin typeface="Helvetica Neue" charset="0"/>
                <a:ea typeface="Helvetica Neue" charset="0"/>
                <a:cs typeface="Helvetica Neue" charset="0"/>
              </a:rPr>
              <a:t> </a:t>
            </a:r>
            <a:r>
              <a:rPr lang="fr-FR" sz="2000" i="1" dirty="0" err="1">
                <a:solidFill>
                  <a:srgbClr val="000000"/>
                </a:solidFill>
                <a:latin typeface="Helvetica Neue" charset="0"/>
                <a:ea typeface="Helvetica Neue" charset="0"/>
                <a:cs typeface="Helvetica Neue" charset="0"/>
              </a:rPr>
              <a:t>was</a:t>
            </a:r>
            <a:r>
              <a:rPr lang="fr-FR" sz="2000" i="1" dirty="0">
                <a:solidFill>
                  <a:srgbClr val="000000"/>
                </a:solidFill>
                <a:latin typeface="Helvetica Neue" charset="0"/>
                <a:ea typeface="Helvetica Neue" charset="0"/>
                <a:cs typeface="Helvetica Neue" charset="0"/>
              </a:rPr>
              <a:t> not to have a Saab 900. [...] </a:t>
            </a:r>
            <a:r>
              <a:rPr lang="fr-FR" sz="2000" i="1" dirty="0" err="1">
                <a:solidFill>
                  <a:srgbClr val="000000"/>
                </a:solidFill>
                <a:latin typeface="Helvetica Neue" charset="0"/>
                <a:ea typeface="Helvetica Neue" charset="0"/>
                <a:cs typeface="Helvetica Neue" charset="0"/>
              </a:rPr>
              <a:t>they</a:t>
            </a:r>
            <a:r>
              <a:rPr lang="fr-FR" sz="2000" i="1" dirty="0">
                <a:solidFill>
                  <a:srgbClr val="000000"/>
                </a:solidFill>
                <a:latin typeface="Helvetica Neue" charset="0"/>
                <a:ea typeface="Helvetica Neue" charset="0"/>
                <a:cs typeface="Helvetica Neue" charset="0"/>
              </a:rPr>
              <a:t> </a:t>
            </a:r>
            <a:r>
              <a:rPr lang="fr-FR" sz="2000" i="1" dirty="0" err="1">
                <a:solidFill>
                  <a:srgbClr val="000000"/>
                </a:solidFill>
                <a:latin typeface="Helvetica Neue" charset="0"/>
                <a:ea typeface="Helvetica Neue" charset="0"/>
                <a:cs typeface="Helvetica Neue" charset="0"/>
              </a:rPr>
              <a:t>decided</a:t>
            </a:r>
            <a:r>
              <a:rPr lang="fr-FR" sz="2000" i="1" dirty="0">
                <a:solidFill>
                  <a:srgbClr val="000000"/>
                </a:solidFill>
                <a:latin typeface="Helvetica Neue" charset="0"/>
                <a:ea typeface="Helvetica Neue" charset="0"/>
                <a:cs typeface="Helvetica Neue" charset="0"/>
              </a:rPr>
              <a:t> to </a:t>
            </a:r>
            <a:r>
              <a:rPr lang="fr-FR" sz="2000" i="1" dirty="0" err="1">
                <a:solidFill>
                  <a:srgbClr val="000000"/>
                </a:solidFill>
                <a:latin typeface="Helvetica Neue" charset="0"/>
                <a:ea typeface="Helvetica Neue" charset="0"/>
                <a:cs typeface="Helvetica Neue" charset="0"/>
              </a:rPr>
              <a:t>make</a:t>
            </a:r>
            <a:r>
              <a:rPr lang="fr-FR" sz="2000" i="1" dirty="0">
                <a:solidFill>
                  <a:srgbClr val="000000"/>
                </a:solidFill>
                <a:latin typeface="Helvetica Neue" charset="0"/>
                <a:ea typeface="Helvetica Neue" charset="0"/>
                <a:cs typeface="Helvetica Neue" charset="0"/>
              </a:rPr>
              <a:t> a gift for </a:t>
            </a:r>
            <a:r>
              <a:rPr lang="fr-FR" sz="2000" i="1" dirty="0" err="1">
                <a:solidFill>
                  <a:srgbClr val="000000"/>
                </a:solidFill>
                <a:latin typeface="Helvetica Neue" charset="0"/>
                <a:ea typeface="Helvetica Neue" charset="0"/>
                <a:cs typeface="Helvetica Neue" charset="0"/>
              </a:rPr>
              <a:t>our</a:t>
            </a:r>
            <a:r>
              <a:rPr lang="fr-FR" sz="2000" i="1" dirty="0">
                <a:solidFill>
                  <a:srgbClr val="000000"/>
                </a:solidFill>
                <a:latin typeface="Helvetica Neue" charset="0"/>
                <a:ea typeface="Helvetica Neue" charset="0"/>
                <a:cs typeface="Helvetica Neue" charset="0"/>
              </a:rPr>
              <a:t> </a:t>
            </a:r>
            <a:r>
              <a:rPr lang="fr-FR" sz="2000" i="1" dirty="0" err="1">
                <a:solidFill>
                  <a:srgbClr val="000000"/>
                </a:solidFill>
                <a:latin typeface="Helvetica Neue" charset="0"/>
                <a:ea typeface="Helvetica Neue" charset="0"/>
                <a:cs typeface="Helvetica Neue" charset="0"/>
              </a:rPr>
              <a:t>wedding</a:t>
            </a:r>
            <a:r>
              <a:rPr lang="fr-FR" sz="2000" i="1" dirty="0">
                <a:solidFill>
                  <a:srgbClr val="000000"/>
                </a:solidFill>
                <a:latin typeface="Helvetica Neue" charset="0"/>
                <a:ea typeface="Helvetica Neue" charset="0"/>
                <a:cs typeface="Helvetica Neue" charset="0"/>
              </a:rPr>
              <a:t>, the gift </a:t>
            </a:r>
            <a:r>
              <a:rPr lang="fr-FR" sz="2000" i="1" dirty="0" err="1">
                <a:solidFill>
                  <a:srgbClr val="000000"/>
                </a:solidFill>
                <a:latin typeface="Helvetica Neue" charset="0"/>
                <a:ea typeface="Helvetica Neue" charset="0"/>
                <a:cs typeface="Helvetica Neue" charset="0"/>
              </a:rPr>
              <a:t>is</a:t>
            </a:r>
            <a:r>
              <a:rPr lang="fr-FR" sz="2000" i="1" dirty="0">
                <a:solidFill>
                  <a:srgbClr val="000000"/>
                </a:solidFill>
                <a:latin typeface="Helvetica Neue" charset="0"/>
                <a:ea typeface="Helvetica Neue" charset="0"/>
                <a:cs typeface="Helvetica Neue" charset="0"/>
              </a:rPr>
              <a:t> a Saab 900. "</a:t>
            </a:r>
          </a:p>
          <a:p>
            <a:pPr algn="just"/>
            <a:endParaRPr lang="fr-FR" sz="2000" dirty="0"/>
          </a:p>
        </p:txBody>
      </p:sp>
      <p:sp>
        <p:nvSpPr>
          <p:cNvPr id="4" name="Espace réservé du numéro de diapositive 3"/>
          <p:cNvSpPr>
            <a:spLocks noGrp="1"/>
          </p:cNvSpPr>
          <p:nvPr>
            <p:ph type="sldNum" sz="quarter" idx="12"/>
          </p:nvPr>
        </p:nvSpPr>
        <p:spPr/>
        <p:txBody>
          <a:bodyPr/>
          <a:lstStyle/>
          <a:p>
            <a:fld id="{0947D4D8-B769-2E41-A9BC-C8942A0E7025}" type="slidenum">
              <a:rPr lang="fr-FR" smtClean="0"/>
              <a:t>6</a:t>
            </a:fld>
            <a:endParaRPr lang="fr-FR"/>
          </a:p>
        </p:txBody>
      </p:sp>
      <p:pic>
        <p:nvPicPr>
          <p:cNvPr id="5" name="Espace réservé pour une image  4"/>
          <p:cNvPicPr>
            <a:picLocks noGrp="1" noChangeAspect="1"/>
          </p:cNvPicPr>
          <p:nvPr>
            <p:ph type="pic" idx="1"/>
          </p:nvPr>
        </p:nvPicPr>
        <p:blipFill>
          <a:blip r:embed="rId3">
            <a:extLst>
              <a:ext uri="{28A0092B-C50C-407E-A947-70E740481C1C}">
                <a14:useLocalDpi xmlns:a14="http://schemas.microsoft.com/office/drawing/2010/main" val="0"/>
              </a:ext>
            </a:extLst>
          </a:blip>
          <a:srcRect l="12435" r="12435"/>
          <a:stretch>
            <a:fillRect/>
          </a:stretch>
        </p:blipFill>
        <p:spPr/>
      </p:pic>
    </p:spTree>
    <p:extLst>
      <p:ext uri="{BB962C8B-B14F-4D97-AF65-F5344CB8AC3E}">
        <p14:creationId xmlns:p14="http://schemas.microsoft.com/office/powerpoint/2010/main" val="414217522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texte 9"/>
          <p:cNvSpPr>
            <a:spLocks noGrp="1"/>
          </p:cNvSpPr>
          <p:nvPr>
            <p:ph type="body" sz="half" idx="2"/>
          </p:nvPr>
        </p:nvSpPr>
        <p:spPr>
          <a:xfrm>
            <a:off x="1792288" y="4727575"/>
            <a:ext cx="5486400" cy="1628775"/>
          </a:xfrm>
        </p:spPr>
        <p:txBody>
          <a:bodyPr>
            <a:noAutofit/>
          </a:bodyPr>
          <a:lstStyle/>
          <a:p>
            <a:pPr algn="just"/>
            <a:r>
              <a:rPr lang="ru-RU" sz="1800" dirty="0" smtClean="0">
                <a:latin typeface="Helvetica Neue" charset="0"/>
                <a:ea typeface="Helvetica Neue" charset="0"/>
                <a:cs typeface="Helvetica Neue" charset="0"/>
              </a:rPr>
              <a:t>"</a:t>
            </a:r>
            <a:r>
              <a:rPr lang="en-US" sz="1800" i="1" dirty="0" smtClean="0">
                <a:latin typeface="Helvetica Neue" charset="0"/>
                <a:ea typeface="Helvetica Neue" charset="0"/>
                <a:cs typeface="Helvetica Neue" charset="0"/>
              </a:rPr>
              <a:t>Marin - The </a:t>
            </a:r>
            <a:r>
              <a:rPr lang="en-US" sz="1800" i="1" dirty="0">
                <a:latin typeface="Helvetica Neue" charset="0"/>
                <a:ea typeface="Helvetica Neue" charset="0"/>
                <a:cs typeface="Helvetica Neue" charset="0"/>
              </a:rPr>
              <a:t>car would take </a:t>
            </a:r>
            <a:r>
              <a:rPr lang="en-US" sz="1800" i="1" dirty="0" smtClean="0">
                <a:latin typeface="Helvetica Neue" charset="0"/>
                <a:ea typeface="Helvetica Neue" charset="0"/>
                <a:cs typeface="Helvetica Neue" charset="0"/>
              </a:rPr>
              <a:t>less </a:t>
            </a:r>
            <a:r>
              <a:rPr lang="en-US" sz="1800" i="1" dirty="0">
                <a:latin typeface="Helvetica Neue" charset="0"/>
                <a:ea typeface="Helvetica Neue" charset="0"/>
                <a:cs typeface="Helvetica Neue" charset="0"/>
              </a:rPr>
              <a:t>time. It takes 35 minutes door to door, the car travel takes 20 minutes if I avoid the busy hours. But the 20 minutes are completely wasted. Now, I arrive I get on the train, I start to work. I start to work at 7:45, so I add one hour of work instead of losing 40 minutes in the car</a:t>
            </a:r>
            <a:r>
              <a:rPr lang="en-US" sz="1800" i="1" dirty="0" smtClean="0">
                <a:latin typeface="Helvetica Neue" charset="0"/>
                <a:ea typeface="Helvetica Neue" charset="0"/>
                <a:cs typeface="Helvetica Neue" charset="0"/>
              </a:rPr>
              <a:t>.</a:t>
            </a:r>
            <a:r>
              <a:rPr lang="ru-RU" sz="1800" dirty="0" smtClean="0">
                <a:latin typeface="Helvetica Neue" charset="0"/>
                <a:ea typeface="Helvetica Neue" charset="0"/>
                <a:cs typeface="Helvetica Neue" charset="0"/>
              </a:rPr>
              <a:t>"</a:t>
            </a:r>
            <a:endParaRPr lang="fr-FR" sz="1800" i="1" dirty="0">
              <a:latin typeface="Helvetica Neue" charset="0"/>
              <a:ea typeface="Helvetica Neue" charset="0"/>
              <a:cs typeface="Helvetica Neue" charset="0"/>
            </a:endParaRPr>
          </a:p>
        </p:txBody>
      </p:sp>
      <p:sp>
        <p:nvSpPr>
          <p:cNvPr id="4" name="Espace réservé du numéro de diapositive 3"/>
          <p:cNvSpPr>
            <a:spLocks noGrp="1"/>
          </p:cNvSpPr>
          <p:nvPr>
            <p:ph type="sldNum" sz="quarter" idx="12"/>
          </p:nvPr>
        </p:nvSpPr>
        <p:spPr/>
        <p:txBody>
          <a:bodyPr/>
          <a:lstStyle/>
          <a:p>
            <a:fld id="{0947D4D8-B769-2E41-A9BC-C8942A0E7025}" type="slidenum">
              <a:rPr lang="fr-FR" smtClean="0"/>
              <a:t>7</a:t>
            </a:fld>
            <a:endParaRPr lang="fr-FR"/>
          </a:p>
        </p:txBody>
      </p:sp>
      <p:pic>
        <p:nvPicPr>
          <p:cNvPr id="5" name="Espace réservé pour une image  4"/>
          <p:cNvPicPr>
            <a:picLocks noGrp="1" noChangeAspect="1"/>
          </p:cNvPicPr>
          <p:nvPr>
            <p:ph type="pic" idx="1"/>
          </p:nvPr>
        </p:nvPicPr>
        <p:blipFill>
          <a:blip r:embed="rId3">
            <a:extLst>
              <a:ext uri="{28A0092B-C50C-407E-A947-70E740481C1C}">
                <a14:useLocalDpi xmlns:a14="http://schemas.microsoft.com/office/drawing/2010/main" val="0"/>
              </a:ext>
            </a:extLst>
          </a:blip>
          <a:srcRect l="12422" r="12422"/>
          <a:stretch>
            <a:fillRect/>
          </a:stretch>
        </p:blipFill>
        <p:spPr/>
      </p:pic>
    </p:spTree>
    <p:extLst>
      <p:ext uri="{BB962C8B-B14F-4D97-AF65-F5344CB8AC3E}">
        <p14:creationId xmlns:p14="http://schemas.microsoft.com/office/powerpoint/2010/main" val="174221744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texte 9"/>
          <p:cNvSpPr>
            <a:spLocks noGrp="1"/>
          </p:cNvSpPr>
          <p:nvPr>
            <p:ph type="body" sz="half" idx="2"/>
          </p:nvPr>
        </p:nvSpPr>
        <p:spPr>
          <a:xfrm>
            <a:off x="1792288" y="4846319"/>
            <a:ext cx="5486400" cy="1510031"/>
          </a:xfrm>
        </p:spPr>
        <p:txBody>
          <a:bodyPr>
            <a:noAutofit/>
          </a:bodyPr>
          <a:lstStyle/>
          <a:p>
            <a:pPr algn="just"/>
            <a:r>
              <a:rPr lang="ru-RU" sz="2000" i="1" dirty="0" smtClean="0">
                <a:latin typeface="Helvetica Neue" charset="0"/>
                <a:ea typeface="Helvetica Neue" charset="0"/>
                <a:cs typeface="Helvetica Neue" charset="0"/>
              </a:rPr>
              <a:t>"</a:t>
            </a:r>
            <a:r>
              <a:rPr lang="fr-FR" sz="2000" i="1" dirty="0" smtClean="0">
                <a:latin typeface="Helvetica Neue" charset="0"/>
                <a:ea typeface="Helvetica Neue" charset="0"/>
                <a:cs typeface="Helvetica Neue" charset="0"/>
              </a:rPr>
              <a:t>Alexandre - </a:t>
            </a:r>
            <a:r>
              <a:rPr lang="fr-FR" sz="2000" i="1" dirty="0" err="1" smtClean="0">
                <a:latin typeface="Helvetica Neue" charset="0"/>
                <a:ea typeface="Helvetica Neue" charset="0"/>
                <a:cs typeface="Helvetica Neue" charset="0"/>
              </a:rPr>
              <a:t>Were</a:t>
            </a:r>
            <a:r>
              <a:rPr lang="fr-FR" sz="2000" i="1" dirty="0" smtClean="0">
                <a:latin typeface="Helvetica Neue" charset="0"/>
                <a:ea typeface="Helvetica Neue" charset="0"/>
                <a:cs typeface="Helvetica Neue" charset="0"/>
              </a:rPr>
              <a:t> </a:t>
            </a:r>
            <a:r>
              <a:rPr lang="fr-FR" sz="2000" i="1" dirty="0" err="1" smtClean="0">
                <a:latin typeface="Helvetica Neue" charset="0"/>
                <a:ea typeface="Helvetica Neue" charset="0"/>
                <a:cs typeface="Helvetica Neue" charset="0"/>
              </a:rPr>
              <a:t>you</a:t>
            </a:r>
            <a:r>
              <a:rPr lang="fr-FR" sz="2000" i="1" dirty="0" smtClean="0">
                <a:latin typeface="Helvetica Neue" charset="0"/>
                <a:ea typeface="Helvetica Neue" charset="0"/>
                <a:cs typeface="Helvetica Neue" charset="0"/>
              </a:rPr>
              <a:t> not </a:t>
            </a:r>
            <a:r>
              <a:rPr lang="fr-FR" sz="2000" i="1" dirty="0" err="1">
                <a:latin typeface="Helvetica Neue" charset="0"/>
                <a:ea typeface="Helvetica Neue" charset="0"/>
                <a:cs typeface="Helvetica Neue" charset="0"/>
              </a:rPr>
              <a:t>afraid</a:t>
            </a:r>
            <a:r>
              <a:rPr lang="fr-FR" sz="2000" i="1" dirty="0">
                <a:latin typeface="Helvetica Neue" charset="0"/>
                <a:ea typeface="Helvetica Neue" charset="0"/>
                <a:cs typeface="Helvetica Neue" charset="0"/>
              </a:rPr>
              <a:t> of the </a:t>
            </a:r>
            <a:r>
              <a:rPr lang="fr-FR" sz="2000" i="1" dirty="0" smtClean="0">
                <a:latin typeface="Helvetica Neue" charset="0"/>
                <a:ea typeface="Helvetica Neue" charset="0"/>
                <a:cs typeface="Helvetica Neue" charset="0"/>
              </a:rPr>
              <a:t>drop?</a:t>
            </a:r>
            <a:r>
              <a:rPr lang="fr-FR" sz="2000" i="1" dirty="0">
                <a:latin typeface="Helvetica Neue" charset="0"/>
                <a:ea typeface="Helvetica Neue" charset="0"/>
                <a:cs typeface="Helvetica Neue" charset="0"/>
              </a:rPr>
              <a:t/>
            </a:r>
            <a:br>
              <a:rPr lang="fr-FR" sz="2000" i="1" dirty="0">
                <a:latin typeface="Helvetica Neue" charset="0"/>
                <a:ea typeface="Helvetica Neue" charset="0"/>
                <a:cs typeface="Helvetica Neue" charset="0"/>
              </a:rPr>
            </a:br>
            <a:r>
              <a:rPr lang="fr-FR" sz="2000" i="1" dirty="0" smtClean="0">
                <a:latin typeface="Helvetica Neue" charset="0"/>
                <a:ea typeface="Helvetica Neue" charset="0"/>
                <a:cs typeface="Helvetica Neue" charset="0"/>
              </a:rPr>
              <a:t>Dominique - </a:t>
            </a:r>
            <a:r>
              <a:rPr lang="fr-FR" sz="2000" i="1" dirty="0">
                <a:latin typeface="Helvetica Neue" charset="0"/>
                <a:ea typeface="Helvetica Neue" charset="0"/>
                <a:cs typeface="Helvetica Neue" charset="0"/>
              </a:rPr>
              <a:t>Ah no, </a:t>
            </a:r>
            <a:r>
              <a:rPr lang="fr-FR" sz="2000" i="1" dirty="0" err="1">
                <a:latin typeface="Helvetica Neue" charset="0"/>
                <a:ea typeface="Helvetica Neue" charset="0"/>
                <a:cs typeface="Helvetica Neue" charset="0"/>
              </a:rPr>
              <a:t>you</a:t>
            </a:r>
            <a:r>
              <a:rPr lang="fr-FR" sz="2000" i="1" dirty="0">
                <a:latin typeface="Helvetica Neue" charset="0"/>
                <a:ea typeface="Helvetica Neue" charset="0"/>
                <a:cs typeface="Helvetica Neue" charset="0"/>
              </a:rPr>
              <a:t> </a:t>
            </a:r>
            <a:r>
              <a:rPr lang="fr-FR" sz="2000" i="1" dirty="0" err="1">
                <a:latin typeface="Helvetica Neue" charset="0"/>
                <a:ea typeface="Helvetica Neue" charset="0"/>
                <a:cs typeface="Helvetica Neue" charset="0"/>
              </a:rPr>
              <a:t>want</a:t>
            </a:r>
            <a:r>
              <a:rPr lang="fr-FR" sz="2000" i="1" dirty="0">
                <a:latin typeface="Helvetica Neue" charset="0"/>
                <a:ea typeface="Helvetica Neue" charset="0"/>
                <a:cs typeface="Helvetica Neue" charset="0"/>
              </a:rPr>
              <a:t> to </a:t>
            </a:r>
            <a:r>
              <a:rPr lang="fr-FR" sz="2000" i="1" dirty="0" err="1">
                <a:latin typeface="Helvetica Neue" charset="0"/>
                <a:ea typeface="Helvetica Neue" charset="0"/>
                <a:cs typeface="Helvetica Neue" charset="0"/>
              </a:rPr>
              <a:t>see</a:t>
            </a:r>
            <a:r>
              <a:rPr lang="fr-FR" sz="2000" i="1" dirty="0">
                <a:latin typeface="Helvetica Neue" charset="0"/>
                <a:ea typeface="Helvetica Neue" charset="0"/>
                <a:cs typeface="Helvetica Neue" charset="0"/>
              </a:rPr>
              <a:t> </a:t>
            </a:r>
            <a:r>
              <a:rPr lang="fr-FR" sz="2000" i="1" dirty="0" err="1">
                <a:latin typeface="Helvetica Neue" charset="0"/>
                <a:ea typeface="Helvetica Neue" charset="0"/>
                <a:cs typeface="Helvetica Neue" charset="0"/>
              </a:rPr>
              <a:t>my</a:t>
            </a:r>
            <a:r>
              <a:rPr lang="fr-FR" sz="2000" i="1" dirty="0">
                <a:latin typeface="Helvetica Neue" charset="0"/>
                <a:ea typeface="Helvetica Neue" charset="0"/>
                <a:cs typeface="Helvetica Neue" charset="0"/>
              </a:rPr>
              <a:t> </a:t>
            </a:r>
            <a:r>
              <a:rPr lang="fr-FR" sz="2000" i="1" dirty="0" err="1">
                <a:latin typeface="Helvetica Neue" charset="0"/>
                <a:ea typeface="Helvetica Neue" charset="0"/>
                <a:cs typeface="Helvetica Neue" charset="0"/>
              </a:rPr>
              <a:t>calves</a:t>
            </a:r>
            <a:r>
              <a:rPr lang="fr-FR" sz="2000" i="1" dirty="0">
                <a:latin typeface="Helvetica Neue" charset="0"/>
                <a:ea typeface="Helvetica Neue" charset="0"/>
                <a:cs typeface="Helvetica Neue" charset="0"/>
              </a:rPr>
              <a:t> </a:t>
            </a:r>
            <a:r>
              <a:rPr lang="fr-FR" sz="2000" i="1" dirty="0" smtClean="0">
                <a:latin typeface="Helvetica Neue" charset="0"/>
                <a:ea typeface="Helvetica Neue" charset="0"/>
                <a:cs typeface="Helvetica Neue" charset="0"/>
              </a:rPr>
              <a:t>?!</a:t>
            </a:r>
            <a:r>
              <a:rPr lang="ru-RU" sz="2000" i="1" dirty="0" smtClean="0">
                <a:latin typeface="Helvetica Neue" charset="0"/>
                <a:ea typeface="Helvetica Neue" charset="0"/>
                <a:cs typeface="Helvetica Neue" charset="0"/>
              </a:rPr>
              <a:t>" </a:t>
            </a:r>
            <a:r>
              <a:rPr lang="fr-FR" sz="2000" i="1" dirty="0">
                <a:solidFill>
                  <a:srgbClr val="C00000"/>
                </a:solidFill>
                <a:latin typeface="Helvetica Neue" charset="0"/>
                <a:ea typeface="Helvetica Neue" charset="0"/>
                <a:cs typeface="Helvetica Neue" charset="0"/>
              </a:rPr>
              <a:t/>
            </a:r>
            <a:br>
              <a:rPr lang="fr-FR" sz="2000" i="1" dirty="0">
                <a:solidFill>
                  <a:srgbClr val="C00000"/>
                </a:solidFill>
                <a:latin typeface="Helvetica Neue" charset="0"/>
                <a:ea typeface="Helvetica Neue" charset="0"/>
                <a:cs typeface="Helvetica Neue" charset="0"/>
              </a:rPr>
            </a:br>
            <a:endParaRPr lang="fr-FR" sz="2000" i="1" dirty="0">
              <a:solidFill>
                <a:srgbClr val="C00000"/>
              </a:solidFill>
              <a:latin typeface="Helvetica Neue" charset="0"/>
              <a:ea typeface="Helvetica Neue" charset="0"/>
              <a:cs typeface="Helvetica Neue" charset="0"/>
            </a:endParaRPr>
          </a:p>
        </p:txBody>
      </p:sp>
      <p:sp>
        <p:nvSpPr>
          <p:cNvPr id="4" name="Espace réservé du numéro de diapositive 3"/>
          <p:cNvSpPr>
            <a:spLocks noGrp="1"/>
          </p:cNvSpPr>
          <p:nvPr>
            <p:ph type="sldNum" sz="quarter" idx="12"/>
          </p:nvPr>
        </p:nvSpPr>
        <p:spPr/>
        <p:txBody>
          <a:bodyPr/>
          <a:lstStyle/>
          <a:p>
            <a:fld id="{0947D4D8-B769-2E41-A9BC-C8942A0E7025}" type="slidenum">
              <a:rPr lang="fr-FR" smtClean="0"/>
              <a:t>8</a:t>
            </a:fld>
            <a:endParaRPr lang="fr-FR"/>
          </a:p>
        </p:txBody>
      </p:sp>
      <p:pic>
        <p:nvPicPr>
          <p:cNvPr id="3" name="Espace réservé pour une image  2"/>
          <p:cNvPicPr>
            <a:picLocks noGrp="1" noChangeAspect="1"/>
          </p:cNvPicPr>
          <p:nvPr>
            <p:ph type="pic" idx="1"/>
          </p:nvPr>
        </p:nvPicPr>
        <p:blipFill>
          <a:blip r:embed="rId3">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1992189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4" name="Espace réservé du texte 3"/>
          <p:cNvSpPr>
            <a:spLocks noGrp="1"/>
          </p:cNvSpPr>
          <p:nvPr>
            <p:ph type="body" sz="half" idx="2"/>
          </p:nvPr>
        </p:nvSpPr>
        <p:spPr/>
        <p:txBody>
          <a:bodyPr>
            <a:normAutofit/>
          </a:bodyPr>
          <a:lstStyle/>
          <a:p>
            <a:pPr algn="ctr"/>
            <a:r>
              <a:rPr lang="fr-FR" sz="2000" b="1" dirty="0" smtClean="0">
                <a:latin typeface="Helvetica Neue" charset="0"/>
                <a:ea typeface="Helvetica Neue" charset="0"/>
                <a:cs typeface="Helvetica Neue" charset="0"/>
              </a:rPr>
              <a:t>Speed, </a:t>
            </a:r>
            <a:r>
              <a:rPr lang="fr-FR" sz="2000" b="1" dirty="0" err="1">
                <a:latin typeface="Helvetica Neue" charset="0"/>
                <a:ea typeface="Helvetica Neue" charset="0"/>
                <a:cs typeface="Helvetica Neue" charset="0"/>
              </a:rPr>
              <a:t>p</a:t>
            </a:r>
            <a:r>
              <a:rPr lang="fr-FR" sz="2000" b="1" dirty="0" err="1" smtClean="0">
                <a:latin typeface="Helvetica Neue" charset="0"/>
                <a:ea typeface="Helvetica Neue" charset="0"/>
                <a:cs typeface="Helvetica Neue" charset="0"/>
              </a:rPr>
              <a:t>roductivity</a:t>
            </a:r>
            <a:r>
              <a:rPr lang="fr-FR" sz="2000" b="1" dirty="0" smtClean="0">
                <a:latin typeface="Helvetica Neue" charset="0"/>
                <a:ea typeface="Helvetica Neue" charset="0"/>
                <a:cs typeface="Helvetica Neue" charset="0"/>
              </a:rPr>
              <a:t> and training</a:t>
            </a:r>
            <a:endParaRPr lang="fr-FR" sz="2000" b="1" dirty="0">
              <a:latin typeface="Helvetica Neue" charset="0"/>
              <a:ea typeface="Helvetica Neue" charset="0"/>
              <a:cs typeface="Helvetica Neue" charset="0"/>
            </a:endParaRPr>
          </a:p>
        </p:txBody>
      </p:sp>
      <p:sp>
        <p:nvSpPr>
          <p:cNvPr id="5" name="Espace réservé du numéro de diapositive 4"/>
          <p:cNvSpPr>
            <a:spLocks noGrp="1"/>
          </p:cNvSpPr>
          <p:nvPr>
            <p:ph type="sldNum" sz="quarter" idx="12"/>
          </p:nvPr>
        </p:nvSpPr>
        <p:spPr/>
        <p:txBody>
          <a:bodyPr/>
          <a:lstStyle/>
          <a:p>
            <a:fld id="{0947D4D8-B769-2E41-A9BC-C8942A0E7025}" type="slidenum">
              <a:rPr lang="fr-FR" smtClean="0"/>
              <a:t>9</a:t>
            </a:fld>
            <a:endParaRPr lang="fr-FR"/>
          </a:p>
        </p:txBody>
      </p:sp>
      <p:sp>
        <p:nvSpPr>
          <p:cNvPr id="7" name="ZoneTexte 6"/>
          <p:cNvSpPr txBox="1"/>
          <p:nvPr/>
        </p:nvSpPr>
        <p:spPr>
          <a:xfrm>
            <a:off x="8046720" y="3657600"/>
            <a:ext cx="184731" cy="369332"/>
          </a:xfrm>
          <a:prstGeom prst="rect">
            <a:avLst/>
          </a:prstGeom>
          <a:noFill/>
        </p:spPr>
        <p:txBody>
          <a:bodyPr wrap="none" rtlCol="0">
            <a:spAutoFit/>
          </a:bodyPr>
          <a:lstStyle/>
          <a:p>
            <a:endParaRPr lang="fr-FR" dirty="0"/>
          </a:p>
        </p:txBody>
      </p:sp>
      <p:sp>
        <p:nvSpPr>
          <p:cNvPr id="9" name="ZoneTexte 8"/>
          <p:cNvSpPr txBox="1"/>
          <p:nvPr/>
        </p:nvSpPr>
        <p:spPr>
          <a:xfrm>
            <a:off x="9178724" y="-277792"/>
            <a:ext cx="184731" cy="369332"/>
          </a:xfrm>
          <a:prstGeom prst="rect">
            <a:avLst/>
          </a:prstGeom>
          <a:noFill/>
        </p:spPr>
        <p:txBody>
          <a:bodyPr wrap="none" rtlCol="0">
            <a:spAutoFit/>
          </a:bodyPr>
          <a:lstStyle/>
          <a:p>
            <a:endParaRPr lang="fr-FR" dirty="0"/>
          </a:p>
        </p:txBody>
      </p:sp>
      <p:sp>
        <p:nvSpPr>
          <p:cNvPr id="10" name="ZoneTexte 9"/>
          <p:cNvSpPr txBox="1"/>
          <p:nvPr/>
        </p:nvSpPr>
        <p:spPr>
          <a:xfrm>
            <a:off x="5706319" y="6574420"/>
            <a:ext cx="184731" cy="369332"/>
          </a:xfrm>
          <a:prstGeom prst="rect">
            <a:avLst/>
          </a:prstGeom>
          <a:noFill/>
        </p:spPr>
        <p:txBody>
          <a:bodyPr wrap="none" rtlCol="0">
            <a:spAutoFit/>
          </a:bodyPr>
          <a:lstStyle/>
          <a:p>
            <a:endParaRPr lang="fr-FR" dirty="0"/>
          </a:p>
        </p:txBody>
      </p:sp>
      <p:pic>
        <p:nvPicPr>
          <p:cNvPr id="6" name="Espace réservé pour une image  5" descr="4 Entraînement, Transport, Liste.pdf"/>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9731" t="21917" r="7225" b="31364"/>
          <a:stretch/>
        </p:blipFill>
        <p:spPr>
          <a:xfrm>
            <a:off x="44253" y="1629002"/>
            <a:ext cx="9055495" cy="3599996"/>
          </a:xfrm>
        </p:spPr>
      </p:pic>
    </p:spTree>
    <p:extLst>
      <p:ext uri="{BB962C8B-B14F-4D97-AF65-F5344CB8AC3E}">
        <p14:creationId xmlns:p14="http://schemas.microsoft.com/office/powerpoint/2010/main" val="148280646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1592</TotalTime>
  <Words>2004</Words>
  <Application>Microsoft Macintosh PowerPoint</Application>
  <PresentationFormat>Présentation à l'écran (4:3)</PresentationFormat>
  <Paragraphs>340</Paragraphs>
  <Slides>43</Slides>
  <Notes>31</Notes>
  <HiddenSlides>0</HiddenSlides>
  <MMClips>0</MMClips>
  <ScaleCrop>false</ScaleCrop>
  <HeadingPairs>
    <vt:vector size="4" baseType="variant">
      <vt:variant>
        <vt:lpstr>Thème</vt:lpstr>
      </vt:variant>
      <vt:variant>
        <vt:i4>1</vt:i4>
      </vt:variant>
      <vt:variant>
        <vt:lpstr>Titres des diapositives</vt:lpstr>
      </vt:variant>
      <vt:variant>
        <vt:i4>43</vt:i4>
      </vt:variant>
    </vt:vector>
  </HeadingPairs>
  <TitlesOfParts>
    <vt:vector size="44" baseType="lpstr">
      <vt:lpstr>Thème Office</vt:lpstr>
      <vt:lpstr> Car and Society How to live a post-car life?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No limits, Critical stance, Autonomy</vt:lpstr>
      <vt:lpstr>Présentation PowerPoint</vt:lpstr>
      <vt:lpstr>Présentation PowerPoint</vt:lpstr>
      <vt:lpstr>Présentation PowerPoint</vt:lpstr>
      <vt:lpstr>Présentation PowerPoint</vt:lpstr>
      <vt:lpstr>Présentation PowerPoint</vt:lpstr>
      <vt:lpstr>Présentation PowerPoint</vt:lpstr>
      <vt:lpstr>Contingent moves</vt:lpstr>
      <vt:lpstr>Présentation PowerPoint</vt:lpstr>
      <vt:lpstr>Présentation PowerPoint</vt:lpstr>
      <vt:lpstr>Présentation PowerPoint</vt:lpstr>
      <vt:lpstr>Habituation and Training</vt:lpstr>
      <vt:lpstr>Effort</vt:lpstr>
      <vt:lpstr>Ecology</vt:lpstr>
      <vt:lpstr>In front of critics</vt:lpstr>
      <vt:lpstr>Lifestyle progress</vt:lpstr>
      <vt:lpstr>Self-limitation</vt:lpstr>
      <vt:lpstr>Self-limitation</vt:lpstr>
      <vt:lpstr>A life worth living</vt:lpstr>
      <vt:lpstr>Présentation PowerPoint</vt:lpstr>
      <vt:lpstr>Refusals to drive</vt:lpstr>
      <vt:lpstr>Présentation PowerPoint</vt:lpstr>
      <vt:lpstr>Malleability window</vt:lpstr>
      <vt:lpstr>Lifestyle change</vt:lpstr>
      <vt:lpstr>L’Urbanisme de l’entre-deux – Jade Rudler</vt:lpstr>
      <vt:lpstr>L’Urbanisme de l’entre-deux – Jade Rudler</vt:lpstr>
      <vt:lpstr>Présentation PowerPoint</vt:lpstr>
      <vt:lpstr>Présentation PowerPoint</vt:lpstr>
      <vt:lpstr>Présentation PowerPoint</vt:lpstr>
      <vt:lpstr>Présentation PowerPoint</vt:lpstr>
      <vt:lpstr>Présentation PowerPoint</vt:lpstr>
    </vt:vector>
  </TitlesOfParts>
  <Company>EPFL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Alexandre Rigal</dc:creator>
  <cp:lastModifiedBy>Alexandre Rigal</cp:lastModifiedBy>
  <cp:revision>222</cp:revision>
  <dcterms:created xsi:type="dcterms:W3CDTF">2017-09-25T08:51:21Z</dcterms:created>
  <dcterms:modified xsi:type="dcterms:W3CDTF">2017-10-03T08:25:43Z</dcterms:modified>
</cp:coreProperties>
</file>