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sldIdLst>
    <p:sldId id="256" r:id="rId2"/>
    <p:sldId id="393" r:id="rId3"/>
    <p:sldId id="366" r:id="rId4"/>
    <p:sldId id="371" r:id="rId5"/>
    <p:sldId id="367" r:id="rId6"/>
    <p:sldId id="257" r:id="rId7"/>
    <p:sldId id="259" r:id="rId8"/>
    <p:sldId id="264" r:id="rId9"/>
    <p:sldId id="265" r:id="rId10"/>
    <p:sldId id="403" r:id="rId11"/>
    <p:sldId id="271" r:id="rId12"/>
    <p:sldId id="272" r:id="rId13"/>
    <p:sldId id="273" r:id="rId14"/>
    <p:sldId id="275" r:id="rId15"/>
    <p:sldId id="277" r:id="rId16"/>
    <p:sldId id="278" r:id="rId17"/>
    <p:sldId id="279" r:id="rId18"/>
    <p:sldId id="280" r:id="rId19"/>
    <p:sldId id="281" r:id="rId20"/>
    <p:sldId id="374" r:id="rId21"/>
    <p:sldId id="260" r:id="rId22"/>
    <p:sldId id="399" r:id="rId23"/>
    <p:sldId id="400" r:id="rId24"/>
    <p:sldId id="401" r:id="rId25"/>
    <p:sldId id="402" r:id="rId26"/>
    <p:sldId id="283" r:id="rId27"/>
    <p:sldId id="284" r:id="rId28"/>
    <p:sldId id="382" r:id="rId29"/>
    <p:sldId id="404" r:id="rId30"/>
    <p:sldId id="377" r:id="rId31"/>
    <p:sldId id="378" r:id="rId32"/>
    <p:sldId id="376" r:id="rId33"/>
    <p:sldId id="261"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7" r:id="rId81"/>
    <p:sldId id="338" r:id="rId82"/>
    <p:sldId id="339" r:id="rId83"/>
    <p:sldId id="342" r:id="rId84"/>
    <p:sldId id="343" r:id="rId85"/>
    <p:sldId id="379" r:id="rId86"/>
    <p:sldId id="262" r:id="rId87"/>
    <p:sldId id="406" r:id="rId88"/>
    <p:sldId id="405" r:id="rId89"/>
    <p:sldId id="408" r:id="rId90"/>
    <p:sldId id="407" r:id="rId91"/>
    <p:sldId id="422" r:id="rId92"/>
    <p:sldId id="409" r:id="rId93"/>
    <p:sldId id="423" r:id="rId94"/>
    <p:sldId id="410" r:id="rId95"/>
    <p:sldId id="411" r:id="rId96"/>
    <p:sldId id="412" r:id="rId97"/>
    <p:sldId id="413" r:id="rId98"/>
    <p:sldId id="415" r:id="rId99"/>
    <p:sldId id="416" r:id="rId100"/>
    <p:sldId id="417" r:id="rId101"/>
    <p:sldId id="418" r:id="rId102"/>
    <p:sldId id="414" r:id="rId103"/>
    <p:sldId id="419" r:id="rId104"/>
    <p:sldId id="420" r:id="rId105"/>
    <p:sldId id="380" r:id="rId106"/>
    <p:sldId id="391" r:id="rId107"/>
    <p:sldId id="392" r:id="rId108"/>
    <p:sldId id="364" r:id="rId109"/>
    <p:sldId id="421"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7B7F2CD-F4BC-4168-B6D8-592FC6FD9978}">
          <p14:sldIdLst>
            <p14:sldId id="256"/>
            <p14:sldId id="393"/>
            <p14:sldId id="366"/>
            <p14:sldId id="371"/>
            <p14:sldId id="367"/>
            <p14:sldId id="257"/>
          </p14:sldIdLst>
        </p14:section>
        <p14:section name="Games" id="{11D6E4B5-9E4F-4FDE-95A9-CEB7FA037C8F}">
          <p14:sldIdLst>
            <p14:sldId id="259"/>
            <p14:sldId id="264"/>
            <p14:sldId id="265"/>
            <p14:sldId id="403"/>
            <p14:sldId id="271"/>
            <p14:sldId id="272"/>
            <p14:sldId id="273"/>
          </p14:sldIdLst>
        </p14:section>
        <p14:section name="Section sans titre" id="{B20ED67C-3768-4EED-9FE8-05DA28D23811}">
          <p14:sldIdLst>
            <p14:sldId id="275"/>
            <p14:sldId id="277"/>
            <p14:sldId id="278"/>
            <p14:sldId id="279"/>
            <p14:sldId id="280"/>
            <p14:sldId id="281"/>
            <p14:sldId id="374"/>
          </p14:sldIdLst>
        </p14:section>
        <p14:section name="Rename" id="{F6F56CE4-3D2B-4E92-B8A2-F3A7CAA11FE3}">
          <p14:sldIdLst>
            <p14:sldId id="260"/>
            <p14:sldId id="399"/>
            <p14:sldId id="400"/>
            <p14:sldId id="401"/>
            <p14:sldId id="402"/>
            <p14:sldId id="283"/>
            <p14:sldId id="284"/>
            <p14:sldId id="382"/>
            <p14:sldId id="404"/>
            <p14:sldId id="377"/>
            <p14:sldId id="378"/>
            <p14:sldId id="376"/>
            <p14:sldId id="261"/>
          </p14:sldIdLst>
        </p14:section>
        <p14:section name="Prose" id="{D3724458-0012-4BA4-A664-65DCDE75E01A}">
          <p14:sldIdLst>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7"/>
            <p14:sldId id="338"/>
            <p14:sldId id="339"/>
            <p14:sldId id="342"/>
            <p14:sldId id="343"/>
            <p14:sldId id="379"/>
          </p14:sldIdLst>
        </p14:section>
        <p14:section name="Prosy O(n3)" id="{4867D083-7A38-4E34-9B94-619CD2198C12}">
          <p14:sldIdLst>
            <p14:sldId id="262"/>
            <p14:sldId id="406"/>
            <p14:sldId id="405"/>
            <p14:sldId id="408"/>
            <p14:sldId id="407"/>
            <p14:sldId id="422"/>
            <p14:sldId id="409"/>
            <p14:sldId id="423"/>
            <p14:sldId id="410"/>
            <p14:sldId id="411"/>
            <p14:sldId id="412"/>
            <p14:sldId id="413"/>
            <p14:sldId id="415"/>
            <p14:sldId id="416"/>
            <p14:sldId id="417"/>
            <p14:sldId id="418"/>
            <p14:sldId id="414"/>
            <p14:sldId id="419"/>
            <p14:sldId id="420"/>
            <p14:sldId id="380"/>
            <p14:sldId id="391"/>
            <p14:sldId id="392"/>
            <p14:sldId id="364"/>
            <p14:sldId id="421"/>
          </p14:sldIdLst>
        </p14:section>
        <p14:section name="Section sans titre" id="{5F9977CC-A415-4E31-AC36-286A11CAD5B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FFF"/>
    <a:srgbClr val="54823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242" autoAdjust="0"/>
  </p:normalViewPr>
  <p:slideViewPr>
    <p:cSldViewPr snapToGrid="0">
      <p:cViewPr varScale="1">
        <p:scale>
          <a:sx n="82" d="100"/>
          <a:sy n="82" d="100"/>
        </p:scale>
        <p:origin x="1176" y="5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1D77D-A6E2-44F4-A510-CF212850138D}" type="datetimeFigureOut">
              <a:rPr lang="fr-FR" smtClean="0"/>
              <a:t>28/09/2017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0F99F-FE54-4E79-B3F0-88E3467C025A}" type="slidenum">
              <a:rPr lang="fr-FR" smtClean="0"/>
              <a:t>‹N°›</a:t>
            </a:fld>
            <a:endParaRPr lang="fr-FR"/>
          </a:p>
        </p:txBody>
      </p:sp>
    </p:spTree>
    <p:extLst>
      <p:ext uri="{BB962C8B-B14F-4D97-AF65-F5344CB8AC3E}">
        <p14:creationId xmlns:p14="http://schemas.microsoft.com/office/powerpoint/2010/main" val="692819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3210F99F-FE54-4E79-B3F0-88E3467C025A}" type="slidenum">
              <a:rPr lang="fr-FR" smtClean="0"/>
              <a:t>1</a:t>
            </a:fld>
            <a:endParaRPr lang="fr-FR"/>
          </a:p>
        </p:txBody>
      </p:sp>
    </p:spTree>
    <p:extLst>
      <p:ext uri="{BB962C8B-B14F-4D97-AF65-F5344CB8AC3E}">
        <p14:creationId xmlns:p14="http://schemas.microsoft.com/office/powerpoint/2010/main" val="1470775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smtClean="0"/>
              <a:t>Main part: How to do </a:t>
            </a:r>
            <a:r>
              <a:rPr lang="fr-FR" dirty="0" err="1" smtClean="0"/>
              <a:t>better</a:t>
            </a:r>
            <a:endParaRPr lang="fr-FR" dirty="0" smtClean="0"/>
          </a:p>
          <a:p>
            <a:endParaRPr lang="fr-FR" dirty="0" smtClean="0"/>
          </a:p>
          <a:p>
            <a:r>
              <a:rPr lang="fr-FR" dirty="0" smtClean="0"/>
              <a:t>If the </a:t>
            </a:r>
            <a:r>
              <a:rPr lang="fr-FR" dirty="0" err="1" smtClean="0"/>
              <a:t>color</a:t>
            </a:r>
            <a:r>
              <a:rPr lang="fr-FR" dirty="0" smtClean="0"/>
              <a:t> change, </a:t>
            </a:r>
            <a:r>
              <a:rPr lang="fr-FR" dirty="0" err="1" smtClean="0"/>
              <a:t>we</a:t>
            </a:r>
            <a:r>
              <a:rPr lang="fr-FR" dirty="0" smtClean="0"/>
              <a:t> </a:t>
            </a:r>
            <a:r>
              <a:rPr lang="fr-FR" dirty="0" err="1" smtClean="0"/>
              <a:t>add</a:t>
            </a:r>
            <a:r>
              <a:rPr lang="fr-FR" baseline="0" dirty="0" smtClean="0"/>
              <a:t> a line </a:t>
            </a:r>
            <a:r>
              <a:rPr lang="fr-FR" baseline="0" dirty="0" err="1" smtClean="0"/>
              <a:t>concerning</a:t>
            </a:r>
            <a:r>
              <a:rPr lang="fr-FR" baseline="0" dirty="0" smtClean="0"/>
              <a:t> .</a:t>
            </a:r>
            <a:r>
              <a:rPr lang="fr-FR" baseline="0" dirty="0" err="1" smtClean="0"/>
              <a:t>color</a:t>
            </a:r>
            <a:endParaRPr lang="fr-FR" baseline="0" dirty="0" smtClean="0"/>
          </a:p>
          <a:p>
            <a:r>
              <a:rPr lang="fr-FR" baseline="0" dirty="0" smtClean="0"/>
              <a:t>If the </a:t>
            </a:r>
            <a:r>
              <a:rPr lang="fr-FR" baseline="0" dirty="0" err="1" smtClean="0"/>
              <a:t>text</a:t>
            </a:r>
            <a:r>
              <a:rPr lang="fr-FR" baseline="0" dirty="0" smtClean="0"/>
              <a:t> changes, </a:t>
            </a:r>
            <a:r>
              <a:rPr lang="fr-FR" baseline="0" dirty="0" err="1" smtClean="0"/>
              <a:t>consider</a:t>
            </a:r>
            <a:r>
              <a:rPr lang="fr-FR" baseline="0" dirty="0" smtClean="0"/>
              <a:t> all expressions </a:t>
            </a:r>
            <a:r>
              <a:rPr lang="fr-FR" baseline="0" dirty="0" err="1" smtClean="0"/>
              <a:t>that</a:t>
            </a:r>
            <a:r>
              <a:rPr lang="fr-FR" baseline="0" dirty="0" smtClean="0"/>
              <a:t> </a:t>
            </a:r>
            <a:r>
              <a:rPr lang="fr-FR" baseline="0" dirty="0" err="1" smtClean="0"/>
              <a:t>could</a:t>
            </a:r>
            <a:r>
              <a:rPr lang="fr-FR" baseline="0" dirty="0" smtClean="0"/>
              <a:t> </a:t>
            </a:r>
            <a:r>
              <a:rPr lang="fr-FR" baseline="0" dirty="0" err="1" smtClean="0"/>
              <a:t>create</a:t>
            </a:r>
            <a:r>
              <a:rPr lang="fr-FR" baseline="0" dirty="0" smtClean="0"/>
              <a:t> </a:t>
            </a:r>
            <a:r>
              <a:rPr lang="fr-FR" baseline="0" dirty="0" err="1" smtClean="0"/>
              <a:t>this</a:t>
            </a:r>
            <a:r>
              <a:rPr lang="fr-FR" baseline="0" dirty="0" smtClean="0"/>
              <a:t> </a:t>
            </a:r>
            <a:r>
              <a:rPr lang="fr-FR" baseline="0" dirty="0" err="1" smtClean="0"/>
              <a:t>text</a:t>
            </a:r>
            <a:r>
              <a:rPr lang="fr-FR" baseline="0" dirty="0" smtClean="0"/>
              <a:t>.</a:t>
            </a:r>
          </a:p>
          <a:p>
            <a:endParaRPr lang="fr-FR" baseline="0" dirty="0" smtClean="0"/>
          </a:p>
          <a:p>
            <a:endParaRPr lang="fr-FR" baseline="0" dirty="0" smtClean="0"/>
          </a:p>
          <a:p>
            <a:r>
              <a:rPr lang="fr-FR" baseline="0" dirty="0" smtClean="0"/>
              <a:t>Future: </a:t>
            </a:r>
            <a:r>
              <a:rPr lang="fr-FR" baseline="0" dirty="0" err="1" smtClean="0"/>
              <a:t>better</a:t>
            </a:r>
            <a:r>
              <a:rPr lang="fr-FR" baseline="0" dirty="0" smtClean="0"/>
              <a:t> </a:t>
            </a:r>
            <a:r>
              <a:rPr lang="fr-FR" baseline="0" dirty="0" err="1" smtClean="0"/>
              <a:t>language</a:t>
            </a:r>
            <a:r>
              <a:rPr lang="fr-FR" baseline="0" dirty="0" smtClean="0"/>
              <a:t> </a:t>
            </a:r>
            <a:r>
              <a:rPr lang="fr-FR" baseline="0" dirty="0" err="1" smtClean="0"/>
              <a:t>based</a:t>
            </a:r>
            <a:r>
              <a:rPr lang="fr-FR" baseline="0" dirty="0" smtClean="0"/>
              <a:t> on user </a:t>
            </a:r>
            <a:r>
              <a:rPr lang="fr-FR" baseline="0" dirty="0" err="1" smtClean="0"/>
              <a:t>tasks</a:t>
            </a:r>
            <a:r>
              <a:rPr lang="fr-FR" baseline="0" dirty="0" smtClean="0"/>
              <a:t>.</a:t>
            </a:r>
          </a:p>
          <a:p>
            <a:endParaRPr lang="fr-FR" baseline="0" dirty="0" smtClean="0"/>
          </a:p>
          <a:p>
            <a:r>
              <a:rPr lang="fr-FR" baseline="0" dirty="0" smtClean="0"/>
              <a:t>TODO : Set of </a:t>
            </a:r>
            <a:r>
              <a:rPr lang="fr-FR" baseline="0" dirty="0" err="1" smtClean="0"/>
              <a:t>examples</a:t>
            </a:r>
            <a:r>
              <a:rPr lang="fr-FR" baseline="0" dirty="0" smtClean="0"/>
              <a:t>, </a:t>
            </a:r>
            <a:r>
              <a:rPr lang="fr-FR" baseline="0" dirty="0" err="1" smtClean="0"/>
              <a:t>find</a:t>
            </a:r>
            <a:r>
              <a:rPr lang="fr-FR" baseline="0" dirty="0" smtClean="0"/>
              <a:t> coefficients.</a:t>
            </a:r>
          </a:p>
          <a:p>
            <a:r>
              <a:rPr lang="fr-FR" baseline="0" dirty="0" smtClean="0"/>
              <a:t>TODO : New </a:t>
            </a:r>
            <a:r>
              <a:rPr lang="fr-FR" baseline="0" dirty="0" err="1" smtClean="0"/>
              <a:t>slides</a:t>
            </a:r>
            <a:r>
              <a:rPr lang="fr-FR" baseline="0" dirty="0" smtClean="0"/>
              <a:t> to </a:t>
            </a:r>
            <a:r>
              <a:rPr lang="fr-FR" baseline="0" dirty="0" err="1" smtClean="0"/>
              <a:t>infer</a:t>
            </a:r>
            <a:r>
              <a:rPr lang="fr-FR" baseline="0" dirty="0" smtClean="0"/>
              <a:t> </a:t>
            </a:r>
          </a:p>
          <a:p>
            <a:endParaRPr lang="fr-CH" dirty="0"/>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14</a:t>
            </a:fld>
            <a:endParaRPr lang="fr-CH"/>
          </a:p>
        </p:txBody>
      </p:sp>
    </p:spTree>
    <p:extLst>
      <p:ext uri="{BB962C8B-B14F-4D97-AF65-F5344CB8AC3E}">
        <p14:creationId xmlns:p14="http://schemas.microsoft.com/office/powerpoint/2010/main" val="15633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smtClean="0"/>
              <a:t>If the </a:t>
            </a:r>
            <a:r>
              <a:rPr lang="fr-FR" dirty="0" err="1" smtClean="0"/>
              <a:t>color</a:t>
            </a:r>
            <a:r>
              <a:rPr lang="fr-FR" dirty="0" smtClean="0"/>
              <a:t> change, </a:t>
            </a:r>
            <a:r>
              <a:rPr lang="fr-FR" dirty="0" err="1" smtClean="0"/>
              <a:t>we</a:t>
            </a:r>
            <a:r>
              <a:rPr lang="fr-FR" dirty="0" smtClean="0"/>
              <a:t> </a:t>
            </a:r>
            <a:r>
              <a:rPr lang="fr-FR" dirty="0" err="1" smtClean="0"/>
              <a:t>add</a:t>
            </a:r>
            <a:r>
              <a:rPr lang="fr-FR" baseline="0" dirty="0" smtClean="0"/>
              <a:t> a line </a:t>
            </a:r>
            <a:r>
              <a:rPr lang="fr-FR" baseline="0" dirty="0" err="1" smtClean="0"/>
              <a:t>concerning</a:t>
            </a:r>
            <a:r>
              <a:rPr lang="fr-FR" baseline="0" dirty="0" smtClean="0"/>
              <a:t> .</a:t>
            </a:r>
            <a:r>
              <a:rPr lang="fr-FR" baseline="0" dirty="0" err="1" smtClean="0"/>
              <a:t>color</a:t>
            </a:r>
            <a:endParaRPr lang="fr-FR" baseline="0" dirty="0" smtClean="0"/>
          </a:p>
          <a:p>
            <a:r>
              <a:rPr lang="fr-FR" baseline="0" dirty="0" smtClean="0"/>
              <a:t>If the </a:t>
            </a:r>
            <a:r>
              <a:rPr lang="fr-FR" baseline="0" dirty="0" err="1" smtClean="0"/>
              <a:t>text</a:t>
            </a:r>
            <a:r>
              <a:rPr lang="fr-FR" baseline="0" dirty="0" smtClean="0"/>
              <a:t> changes, </a:t>
            </a:r>
            <a:r>
              <a:rPr lang="fr-FR" baseline="0" dirty="0" err="1" smtClean="0"/>
              <a:t>consider</a:t>
            </a:r>
            <a:r>
              <a:rPr lang="fr-FR" baseline="0" dirty="0" smtClean="0"/>
              <a:t> all expressions </a:t>
            </a:r>
            <a:r>
              <a:rPr lang="fr-FR" baseline="0" dirty="0" err="1" smtClean="0"/>
              <a:t>that</a:t>
            </a:r>
            <a:r>
              <a:rPr lang="fr-FR" baseline="0" dirty="0" smtClean="0"/>
              <a:t> </a:t>
            </a:r>
            <a:r>
              <a:rPr lang="fr-FR" baseline="0" dirty="0" err="1" smtClean="0"/>
              <a:t>could</a:t>
            </a:r>
            <a:r>
              <a:rPr lang="fr-FR" baseline="0" dirty="0" smtClean="0"/>
              <a:t> </a:t>
            </a:r>
            <a:r>
              <a:rPr lang="fr-FR" baseline="0" dirty="0" err="1" smtClean="0"/>
              <a:t>create</a:t>
            </a:r>
            <a:r>
              <a:rPr lang="fr-FR" baseline="0" dirty="0" smtClean="0"/>
              <a:t> </a:t>
            </a:r>
            <a:r>
              <a:rPr lang="fr-FR" baseline="0" dirty="0" err="1" smtClean="0"/>
              <a:t>this</a:t>
            </a:r>
            <a:r>
              <a:rPr lang="fr-FR" baseline="0" dirty="0" smtClean="0"/>
              <a:t> </a:t>
            </a:r>
            <a:r>
              <a:rPr lang="fr-FR" baseline="0" dirty="0" err="1" smtClean="0"/>
              <a:t>text</a:t>
            </a:r>
            <a:r>
              <a:rPr lang="fr-FR" baseline="0" dirty="0" smtClean="0"/>
              <a:t>.</a:t>
            </a:r>
            <a:endParaRPr lang="fr-CH" dirty="0"/>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15</a:t>
            </a:fld>
            <a:endParaRPr lang="fr-CH"/>
          </a:p>
        </p:txBody>
      </p:sp>
    </p:spTree>
    <p:extLst>
      <p:ext uri="{BB962C8B-B14F-4D97-AF65-F5344CB8AC3E}">
        <p14:creationId xmlns:p14="http://schemas.microsoft.com/office/powerpoint/2010/main" val="1146262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TODO :</a:t>
            </a:r>
            <a:r>
              <a:rPr lang="en-US" baseline="0" dirty="0" smtClean="0"/>
              <a:t> Add screenshot of rules.</a:t>
            </a:r>
            <a:endParaRPr lang="en-US" dirty="0"/>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16</a:t>
            </a:fld>
            <a:endParaRPr lang="fr-CH"/>
          </a:p>
        </p:txBody>
      </p:sp>
    </p:spTree>
    <p:extLst>
      <p:ext uri="{BB962C8B-B14F-4D97-AF65-F5344CB8AC3E}">
        <p14:creationId xmlns:p14="http://schemas.microsoft.com/office/powerpoint/2010/main" val="403168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TODO: Running video.</a:t>
            </a:r>
            <a:endParaRPr lang="en-US" dirty="0"/>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17</a:t>
            </a:fld>
            <a:endParaRPr lang="fr-CH"/>
          </a:p>
        </p:txBody>
      </p:sp>
    </p:spTree>
    <p:extLst>
      <p:ext uri="{BB962C8B-B14F-4D97-AF65-F5344CB8AC3E}">
        <p14:creationId xmlns:p14="http://schemas.microsoft.com/office/powerpoint/2010/main" val="1815899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Some</a:t>
            </a:r>
            <a:r>
              <a:rPr lang="fr-FR" dirty="0" smtClean="0"/>
              <a:t> </a:t>
            </a:r>
            <a:r>
              <a:rPr lang="fr-FR" dirty="0" err="1" smtClean="0"/>
              <a:t>words</a:t>
            </a:r>
            <a:r>
              <a:rPr lang="fr-FR" dirty="0" smtClean="0"/>
              <a:t> about the </a:t>
            </a:r>
            <a:r>
              <a:rPr lang="fr-FR" dirty="0" err="1" smtClean="0"/>
              <a:t>implementation</a:t>
            </a:r>
            <a:endParaRPr lang="en-US" dirty="0"/>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19</a:t>
            </a:fld>
            <a:endParaRPr lang="fr-CH"/>
          </a:p>
        </p:txBody>
      </p:sp>
    </p:spTree>
    <p:extLst>
      <p:ext uri="{BB962C8B-B14F-4D97-AF65-F5344CB8AC3E}">
        <p14:creationId xmlns:p14="http://schemas.microsoft.com/office/powerpoint/2010/main" val="182949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3210F99F-FE54-4E79-B3F0-88E3467C025A}" type="slidenum">
              <a:rPr lang="fr-FR" smtClean="0"/>
              <a:t>28</a:t>
            </a:fld>
            <a:endParaRPr lang="fr-FR"/>
          </a:p>
        </p:txBody>
      </p:sp>
    </p:spTree>
    <p:extLst>
      <p:ext uri="{BB962C8B-B14F-4D97-AF65-F5344CB8AC3E}">
        <p14:creationId xmlns:p14="http://schemas.microsoft.com/office/powerpoint/2010/main" val="2866000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Rules can be added by the DSL’s designer</a:t>
            </a:r>
            <a:endParaRPr lang="fr-FR" sz="2800" dirty="0" smtClean="0"/>
          </a:p>
        </p:txBody>
      </p:sp>
      <p:sp>
        <p:nvSpPr>
          <p:cNvPr id="4" name="Espace réservé du numéro de diapositive 3"/>
          <p:cNvSpPr>
            <a:spLocks noGrp="1"/>
          </p:cNvSpPr>
          <p:nvPr>
            <p:ph type="sldNum" sz="quarter" idx="10"/>
          </p:nvPr>
        </p:nvSpPr>
        <p:spPr/>
        <p:txBody>
          <a:bodyPr/>
          <a:lstStyle/>
          <a:p>
            <a:fld id="{3210F99F-FE54-4E79-B3F0-88E3467C025A}" type="slidenum">
              <a:rPr lang="fr-FR" smtClean="0"/>
              <a:t>81</a:t>
            </a:fld>
            <a:endParaRPr lang="fr-FR"/>
          </a:p>
        </p:txBody>
      </p:sp>
    </p:spTree>
    <p:extLst>
      <p:ext uri="{BB962C8B-B14F-4D97-AF65-F5344CB8AC3E}">
        <p14:creationId xmlns:p14="http://schemas.microsoft.com/office/powerpoint/2010/main" val="317794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Program are black</a:t>
            </a:r>
            <a:r>
              <a:rPr lang="fr-FR" baseline="0" dirty="0" smtClean="0"/>
              <a:t> boxes, </a:t>
            </a:r>
            <a:r>
              <a:rPr lang="fr-FR" baseline="0" dirty="0" err="1" smtClean="0"/>
              <a:t>here</a:t>
            </a:r>
            <a:r>
              <a:rPr lang="fr-FR" baseline="0" dirty="0" smtClean="0"/>
              <a:t> </a:t>
            </a:r>
            <a:r>
              <a:rPr lang="fr-FR" baseline="0" dirty="0" err="1" smtClean="0"/>
              <a:t>colored</a:t>
            </a:r>
            <a:r>
              <a:rPr lang="fr-FR" baseline="0" dirty="0" smtClean="0"/>
              <a:t> boxes.</a:t>
            </a:r>
            <a:endParaRPr lang="en-US" dirty="0"/>
          </a:p>
        </p:txBody>
      </p:sp>
      <p:sp>
        <p:nvSpPr>
          <p:cNvPr id="4" name="Espace réservé du numéro de diapositive 3"/>
          <p:cNvSpPr>
            <a:spLocks noGrp="1"/>
          </p:cNvSpPr>
          <p:nvPr>
            <p:ph type="sldNum" sz="quarter" idx="10"/>
          </p:nvPr>
        </p:nvSpPr>
        <p:spPr/>
        <p:txBody>
          <a:bodyPr/>
          <a:lstStyle/>
          <a:p>
            <a:fld id="{4DD81C85-D198-4EB2-96B5-FF76DA91B4D7}" type="slidenum">
              <a:rPr lang="en-US" smtClean="0"/>
              <a:t>82</a:t>
            </a:fld>
            <a:endParaRPr lang="en-US"/>
          </a:p>
        </p:txBody>
      </p:sp>
    </p:spTree>
    <p:extLst>
      <p:ext uri="{BB962C8B-B14F-4D97-AF65-F5344CB8AC3E}">
        <p14:creationId xmlns:p14="http://schemas.microsoft.com/office/powerpoint/2010/main" val="903066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Test</a:t>
            </a:r>
            <a:r>
              <a:rPr lang="fr-FR" baseline="0" dirty="0" smtClean="0"/>
              <a:t> set/Training set do not have </a:t>
            </a:r>
            <a:r>
              <a:rPr lang="fr-FR" baseline="0" dirty="0" err="1" smtClean="0"/>
              <a:t>equivalent</a:t>
            </a:r>
            <a:r>
              <a:rPr lang="fr-FR" baseline="0" dirty="0" smtClean="0"/>
              <a:t> </a:t>
            </a:r>
            <a:r>
              <a:rPr lang="fr-FR" baseline="0" dirty="0" err="1" smtClean="0"/>
              <a:t>here</a:t>
            </a:r>
            <a:r>
              <a:rPr lang="fr-FR" baseline="0" dirty="0" smtClean="0"/>
              <a:t>.</a:t>
            </a:r>
            <a:br>
              <a:rPr lang="fr-FR" baseline="0" dirty="0" smtClean="0"/>
            </a:br>
            <a:r>
              <a:rPr lang="fr-FR" baseline="0" dirty="0" err="1" smtClean="0"/>
              <a:t>We</a:t>
            </a:r>
            <a:r>
              <a:rPr lang="fr-FR" baseline="0" dirty="0" smtClean="0"/>
              <a:t> </a:t>
            </a:r>
            <a:r>
              <a:rPr lang="fr-FR" baseline="0" dirty="0" err="1" smtClean="0"/>
              <a:t>perform</a:t>
            </a:r>
            <a:r>
              <a:rPr lang="fr-FR" baseline="0" dirty="0" smtClean="0"/>
              <a:t> </a:t>
            </a:r>
            <a:r>
              <a:rPr lang="fr-FR" baseline="0" dirty="0" err="1" smtClean="0"/>
              <a:t>learning</a:t>
            </a:r>
            <a:r>
              <a:rPr lang="fr-FR" baseline="0" dirty="0" smtClean="0"/>
              <a:t> on </a:t>
            </a:r>
            <a:r>
              <a:rPr lang="fr-FR" baseline="0" dirty="0" err="1" smtClean="0"/>
              <a:t>whole</a:t>
            </a:r>
            <a:r>
              <a:rPr lang="fr-FR" baseline="0" dirty="0" smtClean="0"/>
              <a:t> </a:t>
            </a:r>
            <a:r>
              <a:rPr lang="fr-FR" baseline="0" dirty="0" err="1" smtClean="0"/>
              <a:t>text</a:t>
            </a:r>
            <a:r>
              <a:rPr lang="fr-FR" baseline="0" dirty="0" smtClean="0"/>
              <a:t>. The input </a:t>
            </a:r>
            <a:r>
              <a:rPr lang="fr-FR" baseline="0" dirty="0" err="1" smtClean="0"/>
              <a:t>examples</a:t>
            </a:r>
            <a:r>
              <a:rPr lang="fr-FR" baseline="0" dirty="0" smtClean="0"/>
              <a:t> are 2 pairs of positions. The </a:t>
            </a:r>
            <a:r>
              <a:rPr lang="fr-FR" baseline="0" dirty="0" err="1" smtClean="0"/>
              <a:t>engine</a:t>
            </a:r>
            <a:r>
              <a:rPr lang="fr-FR" baseline="0" dirty="0" smtClean="0"/>
              <a:t> </a:t>
            </a:r>
            <a:r>
              <a:rPr lang="fr-FR" baseline="0" dirty="0" err="1" smtClean="0"/>
              <a:t>wants</a:t>
            </a:r>
            <a:r>
              <a:rPr lang="fr-FR" baseline="0" dirty="0" smtClean="0"/>
              <a:t> to </a:t>
            </a:r>
            <a:r>
              <a:rPr lang="fr-FR" baseline="0" dirty="0" err="1" smtClean="0"/>
              <a:t>extend</a:t>
            </a:r>
            <a:r>
              <a:rPr lang="fr-FR" baseline="0" dirty="0" smtClean="0"/>
              <a:t> </a:t>
            </a:r>
            <a:r>
              <a:rPr lang="fr-FR" baseline="0" dirty="0" err="1" smtClean="0"/>
              <a:t>this</a:t>
            </a:r>
            <a:r>
              <a:rPr lang="fr-FR" baseline="0" dirty="0" smtClean="0"/>
              <a:t> </a:t>
            </a:r>
            <a:r>
              <a:rPr lang="fr-FR" baseline="0" dirty="0" err="1" smtClean="0"/>
              <a:t>list</a:t>
            </a:r>
            <a:r>
              <a:rPr lang="fr-FR" baseline="0" dirty="0" smtClean="0"/>
              <a:t>.</a:t>
            </a:r>
            <a:endParaRPr lang="en-US" dirty="0"/>
          </a:p>
        </p:txBody>
      </p:sp>
      <p:sp>
        <p:nvSpPr>
          <p:cNvPr id="4" name="Espace réservé du numéro de diapositive 3"/>
          <p:cNvSpPr>
            <a:spLocks noGrp="1"/>
          </p:cNvSpPr>
          <p:nvPr>
            <p:ph type="sldNum" sz="quarter" idx="10"/>
          </p:nvPr>
        </p:nvSpPr>
        <p:spPr/>
        <p:txBody>
          <a:bodyPr/>
          <a:lstStyle/>
          <a:p>
            <a:fld id="{4DD81C85-D198-4EB2-96B5-FF76DA91B4D7}" type="slidenum">
              <a:rPr lang="en-US" smtClean="0"/>
              <a:t>83</a:t>
            </a:fld>
            <a:endParaRPr lang="en-US"/>
          </a:p>
        </p:txBody>
      </p:sp>
    </p:spTree>
    <p:extLst>
      <p:ext uri="{BB962C8B-B14F-4D97-AF65-F5344CB8AC3E}">
        <p14:creationId xmlns:p14="http://schemas.microsoft.com/office/powerpoint/2010/main" val="127213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within-subject study</a:t>
            </a:r>
            <a:endParaRPr lang="en-US" dirty="0"/>
          </a:p>
        </p:txBody>
      </p:sp>
      <p:sp>
        <p:nvSpPr>
          <p:cNvPr id="4" name="Espace réservé du numéro de diapositive 3"/>
          <p:cNvSpPr>
            <a:spLocks noGrp="1"/>
          </p:cNvSpPr>
          <p:nvPr>
            <p:ph type="sldNum" sz="quarter" idx="10"/>
          </p:nvPr>
        </p:nvSpPr>
        <p:spPr/>
        <p:txBody>
          <a:bodyPr/>
          <a:lstStyle/>
          <a:p>
            <a:fld id="{4DD81C85-D198-4EB2-96B5-FF76DA91B4D7}" type="slidenum">
              <a:rPr lang="en-US" smtClean="0"/>
              <a:t>84</a:t>
            </a:fld>
            <a:endParaRPr lang="en-US"/>
          </a:p>
        </p:txBody>
      </p:sp>
    </p:spTree>
    <p:extLst>
      <p:ext uri="{BB962C8B-B14F-4D97-AF65-F5344CB8AC3E}">
        <p14:creationId xmlns:p14="http://schemas.microsoft.com/office/powerpoint/2010/main" val="33805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Wishes</a:t>
            </a:r>
            <a:r>
              <a:rPr lang="fr-CH" dirty="0" smtClean="0"/>
              <a:t> = </a:t>
            </a:r>
            <a:r>
              <a:rPr lang="en-US" dirty="0" smtClean="0"/>
              <a:t>Desires,</a:t>
            </a:r>
            <a:r>
              <a:rPr lang="en-US" baseline="0" dirty="0" smtClean="0"/>
              <a:t> </a:t>
            </a:r>
            <a:r>
              <a:rPr lang="en-US" dirty="0" smtClean="0"/>
              <a:t>Will,</a:t>
            </a:r>
            <a:r>
              <a:rPr lang="en-US" baseline="0" dirty="0" smtClean="0"/>
              <a:t> </a:t>
            </a:r>
            <a:r>
              <a:rPr lang="en-US" dirty="0" smtClean="0"/>
              <a:t>Thoughts</a:t>
            </a:r>
          </a:p>
          <a:p>
            <a:r>
              <a:rPr lang="fr-FR" dirty="0" err="1" smtClean="0"/>
              <a:t>Commands</a:t>
            </a:r>
            <a:r>
              <a:rPr lang="fr-FR" dirty="0" smtClean="0"/>
              <a:t> = </a:t>
            </a:r>
            <a:r>
              <a:rPr lang="fr-FR" dirty="0" err="1" smtClean="0"/>
              <a:t>Binary</a:t>
            </a:r>
            <a:r>
              <a:rPr lang="fr-FR" dirty="0" smtClean="0"/>
              <a:t> programs</a:t>
            </a:r>
            <a:endParaRPr lang="en-US" dirty="0" smtClean="0"/>
          </a:p>
        </p:txBody>
      </p:sp>
      <p:sp>
        <p:nvSpPr>
          <p:cNvPr id="4" name="Espace réservé du numéro de diapositive 3"/>
          <p:cNvSpPr>
            <a:spLocks noGrp="1"/>
          </p:cNvSpPr>
          <p:nvPr>
            <p:ph type="sldNum" sz="quarter" idx="10"/>
          </p:nvPr>
        </p:nvSpPr>
        <p:spPr/>
        <p:txBody>
          <a:bodyPr/>
          <a:lstStyle/>
          <a:p>
            <a:fld id="{3210F99F-FE54-4E79-B3F0-88E3467C025A}" type="slidenum">
              <a:rPr lang="fr-FR" smtClean="0"/>
              <a:t>3</a:t>
            </a:fld>
            <a:endParaRPr lang="fr-FR"/>
          </a:p>
        </p:txBody>
      </p:sp>
    </p:spTree>
    <p:extLst>
      <p:ext uri="{BB962C8B-B14F-4D97-AF65-F5344CB8AC3E}">
        <p14:creationId xmlns:p14="http://schemas.microsoft.com/office/powerpoint/2010/main" val="3121894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On ne teste pas la machine en dehors des questions.</a:t>
            </a:r>
            <a:endParaRPr lang="en-US" dirty="0"/>
          </a:p>
        </p:txBody>
      </p:sp>
      <p:sp>
        <p:nvSpPr>
          <p:cNvPr id="4" name="Espace réservé du numéro de diapositive 3"/>
          <p:cNvSpPr>
            <a:spLocks noGrp="1"/>
          </p:cNvSpPr>
          <p:nvPr>
            <p:ph type="sldNum" sz="quarter" idx="10"/>
          </p:nvPr>
        </p:nvSpPr>
        <p:spPr/>
        <p:txBody>
          <a:bodyPr/>
          <a:lstStyle/>
          <a:p>
            <a:fld id="{3210F99F-FE54-4E79-B3F0-88E3467C025A}" type="slidenum">
              <a:rPr lang="fr-FR" smtClean="0"/>
              <a:t>105</a:t>
            </a:fld>
            <a:endParaRPr lang="fr-FR"/>
          </a:p>
        </p:txBody>
      </p:sp>
    </p:spTree>
    <p:extLst>
      <p:ext uri="{BB962C8B-B14F-4D97-AF65-F5344CB8AC3E}">
        <p14:creationId xmlns:p14="http://schemas.microsoft.com/office/powerpoint/2010/main" val="1062875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Comment mettre en œuvre</a:t>
            </a:r>
            <a:r>
              <a:rPr lang="fr-FR" baseline="0" dirty="0" smtClean="0"/>
              <a:t> ces retours?</a:t>
            </a:r>
            <a:endParaRPr lang="fr-FR" dirty="0" smtClean="0"/>
          </a:p>
          <a:p>
            <a:r>
              <a:rPr lang="fr-FR" dirty="0" smtClean="0"/>
              <a:t>Lequel</a:t>
            </a:r>
            <a:r>
              <a:rPr lang="fr-FR" baseline="0" dirty="0" smtClean="0"/>
              <a:t> de ces trois retours peut donner plus de confiance à l’utilisateur?</a:t>
            </a:r>
            <a:endParaRPr lang="en-US" dirty="0"/>
          </a:p>
        </p:txBody>
      </p:sp>
      <p:sp>
        <p:nvSpPr>
          <p:cNvPr id="4" name="Espace réservé du numéro de diapositive 3"/>
          <p:cNvSpPr>
            <a:spLocks noGrp="1"/>
          </p:cNvSpPr>
          <p:nvPr>
            <p:ph type="sldNum" sz="quarter" idx="10"/>
          </p:nvPr>
        </p:nvSpPr>
        <p:spPr/>
        <p:txBody>
          <a:bodyPr/>
          <a:lstStyle/>
          <a:p>
            <a:fld id="{3210F99F-FE54-4E79-B3F0-88E3467C025A}" type="slidenum">
              <a:rPr lang="fr-FR" smtClean="0"/>
              <a:t>5</a:t>
            </a:fld>
            <a:endParaRPr lang="fr-FR"/>
          </a:p>
        </p:txBody>
      </p:sp>
    </p:spTree>
    <p:extLst>
      <p:ext uri="{BB962C8B-B14F-4D97-AF65-F5344CB8AC3E}">
        <p14:creationId xmlns:p14="http://schemas.microsoft.com/office/powerpoint/2010/main" val="381444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210F99F-FE54-4E79-B3F0-88E3467C025A}" type="slidenum">
              <a:rPr lang="fr-FR" smtClean="0"/>
              <a:t>6</a:t>
            </a:fld>
            <a:endParaRPr lang="fr-FR"/>
          </a:p>
        </p:txBody>
      </p:sp>
    </p:spTree>
    <p:extLst>
      <p:ext uri="{BB962C8B-B14F-4D97-AF65-F5344CB8AC3E}">
        <p14:creationId xmlns:p14="http://schemas.microsoft.com/office/powerpoint/2010/main" val="10662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8</a:t>
            </a:fld>
            <a:endParaRPr lang="fr-CH"/>
          </a:p>
        </p:txBody>
      </p:sp>
    </p:spTree>
    <p:extLst>
      <p:ext uri="{BB962C8B-B14F-4D97-AF65-F5344CB8AC3E}">
        <p14:creationId xmlns:p14="http://schemas.microsoft.com/office/powerpoint/2010/main" val="339273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err="1" smtClean="0"/>
              <a:t>Add</a:t>
            </a:r>
            <a:r>
              <a:rPr lang="fr-FR" baseline="0" dirty="0" smtClean="0"/>
              <a:t> a </a:t>
            </a:r>
            <a:r>
              <a:rPr lang="fr-FR" baseline="0" dirty="0" err="1" smtClean="0"/>
              <a:t>video</a:t>
            </a:r>
            <a:r>
              <a:rPr lang="fr-FR" baseline="0" dirty="0" smtClean="0"/>
              <a:t> </a:t>
            </a:r>
            <a:r>
              <a:rPr lang="fr-FR" baseline="0" dirty="0" err="1" smtClean="0"/>
              <a:t>here</a:t>
            </a:r>
            <a:r>
              <a:rPr lang="fr-FR" baseline="0" dirty="0" smtClean="0"/>
              <a:t> for 5 minutes of </a:t>
            </a:r>
            <a:r>
              <a:rPr lang="fr-FR" baseline="0" dirty="0" err="1" smtClean="0"/>
              <a:t>demonstration</a:t>
            </a:r>
            <a:r>
              <a:rPr lang="fr-FR" baseline="0" dirty="0" smtClean="0"/>
              <a:t>. Compilation of </a:t>
            </a:r>
            <a:r>
              <a:rPr lang="fr-FR" baseline="0" dirty="0" err="1" smtClean="0"/>
              <a:t>some</a:t>
            </a:r>
            <a:r>
              <a:rPr lang="fr-FR" baseline="0" dirty="0" smtClean="0"/>
              <a:t> </a:t>
            </a:r>
            <a:r>
              <a:rPr lang="fr-FR" baseline="0" dirty="0" err="1" smtClean="0"/>
              <a:t>existing</a:t>
            </a:r>
            <a:r>
              <a:rPr lang="fr-FR" baseline="0" dirty="0" smtClean="0"/>
              <a:t> </a:t>
            </a:r>
            <a:r>
              <a:rPr lang="fr-FR" baseline="0" dirty="0" err="1" smtClean="0"/>
              <a:t>videos</a:t>
            </a:r>
            <a:r>
              <a:rPr lang="fr-FR" baseline="0" dirty="0" smtClean="0"/>
              <a:t>.</a:t>
            </a:r>
          </a:p>
          <a:p>
            <a:r>
              <a:rPr lang="fr-FR" baseline="0" dirty="0" err="1" smtClean="0"/>
              <a:t>Interesting</a:t>
            </a:r>
            <a:r>
              <a:rPr lang="fr-FR" baseline="0" dirty="0" smtClean="0"/>
              <a:t> </a:t>
            </a:r>
            <a:r>
              <a:rPr lang="fr-FR" baseline="0" dirty="0" err="1" smtClean="0"/>
              <a:t>things</a:t>
            </a:r>
            <a:r>
              <a:rPr lang="fr-FR" baseline="0" dirty="0" smtClean="0"/>
              <a:t>: </a:t>
            </a:r>
          </a:p>
          <a:p>
            <a:r>
              <a:rPr lang="fr-FR" baseline="0" dirty="0" err="1" smtClean="0"/>
              <a:t>Many</a:t>
            </a:r>
            <a:r>
              <a:rPr lang="fr-FR" baseline="0" dirty="0" smtClean="0"/>
              <a:t> </a:t>
            </a:r>
            <a:r>
              <a:rPr lang="fr-FR" baseline="0" dirty="0" err="1" smtClean="0"/>
              <a:t>possibilities</a:t>
            </a:r>
            <a:r>
              <a:rPr lang="fr-FR" baseline="0" dirty="0" smtClean="0"/>
              <a:t>: </a:t>
            </a:r>
            <a:r>
              <a:rPr lang="fr-FR" baseline="0" dirty="0" err="1" smtClean="0"/>
              <a:t>Counter-increments</a:t>
            </a:r>
            <a:r>
              <a:rPr lang="fr-FR" baseline="0" dirty="0" smtClean="0"/>
              <a:t>: </a:t>
            </a:r>
            <a:r>
              <a:rPr lang="fr-FR" baseline="0" dirty="0" err="1" smtClean="0"/>
              <a:t>from</a:t>
            </a:r>
            <a:r>
              <a:rPr lang="fr-FR" baseline="0" dirty="0" smtClean="0"/>
              <a:t> 0 to 1. Pause </a:t>
            </a:r>
            <a:r>
              <a:rPr lang="fr-FR" baseline="0" dirty="0" err="1" smtClean="0"/>
              <a:t>when</a:t>
            </a:r>
            <a:r>
              <a:rPr lang="fr-FR" baseline="0" dirty="0" smtClean="0"/>
              <a:t> </a:t>
            </a:r>
            <a:r>
              <a:rPr lang="fr-FR" baseline="0" dirty="0" err="1" smtClean="0"/>
              <a:t>there</a:t>
            </a:r>
            <a:r>
              <a:rPr lang="fr-FR" baseline="0" dirty="0" smtClean="0"/>
              <a:t> are </a:t>
            </a:r>
            <a:r>
              <a:rPr lang="fr-FR" baseline="0" dirty="0" err="1" smtClean="0"/>
              <a:t>several</a:t>
            </a:r>
            <a:r>
              <a:rPr lang="fr-FR" baseline="0" dirty="0" smtClean="0"/>
              <a:t> positions. In the </a:t>
            </a:r>
            <a:r>
              <a:rPr lang="fr-FR" baseline="0" dirty="0" err="1" smtClean="0"/>
              <a:t>video</a:t>
            </a:r>
            <a:r>
              <a:rPr lang="fr-FR" baseline="0" dirty="0" smtClean="0"/>
              <a:t>.</a:t>
            </a:r>
          </a:p>
          <a:p>
            <a:endParaRPr lang="fr-FR" baseline="0" dirty="0" smtClean="0"/>
          </a:p>
          <a:p>
            <a:r>
              <a:rPr lang="fr-FR" baseline="0" dirty="0" smtClean="0"/>
              <a:t>Few </a:t>
            </a:r>
            <a:r>
              <a:rPr lang="fr-FR" baseline="0" dirty="0" err="1" smtClean="0"/>
              <a:t>words</a:t>
            </a:r>
            <a:r>
              <a:rPr lang="fr-FR" baseline="0" dirty="0" smtClean="0"/>
              <a:t> </a:t>
            </a:r>
            <a:r>
              <a:rPr lang="fr-FR" baseline="0" dirty="0" err="1" smtClean="0"/>
              <a:t>before</a:t>
            </a:r>
            <a:r>
              <a:rPr lang="fr-FR" baseline="0" dirty="0" smtClean="0"/>
              <a:t> the </a:t>
            </a:r>
            <a:r>
              <a:rPr lang="fr-FR" baseline="0" dirty="0" err="1" smtClean="0"/>
              <a:t>video</a:t>
            </a:r>
            <a:r>
              <a:rPr lang="fr-FR" baseline="0" dirty="0" smtClean="0"/>
              <a:t> </a:t>
            </a:r>
            <a:r>
              <a:rPr lang="fr-FR" baseline="0" dirty="0" err="1" smtClean="0"/>
              <a:t>start</a:t>
            </a:r>
            <a:r>
              <a:rPr lang="fr-FR" baseline="0" dirty="0" smtClean="0"/>
              <a:t>.</a:t>
            </a:r>
          </a:p>
          <a:p>
            <a:r>
              <a:rPr lang="fr-FR" baseline="0" dirty="0" err="1" smtClean="0"/>
              <a:t>Remark</a:t>
            </a:r>
            <a:r>
              <a:rPr lang="fr-FR" baseline="0" dirty="0" smtClean="0"/>
              <a:t> </a:t>
            </a:r>
            <a:r>
              <a:rPr lang="fr-FR" baseline="0" dirty="0" err="1" smtClean="0"/>
              <a:t>when</a:t>
            </a:r>
            <a:r>
              <a:rPr lang="fr-FR" baseline="0" dirty="0" smtClean="0"/>
              <a:t> zoom out.</a:t>
            </a:r>
          </a:p>
          <a:p>
            <a:endParaRPr lang="fr-FR" baseline="0" dirty="0" smtClean="0"/>
          </a:p>
          <a:p>
            <a:r>
              <a:rPr lang="fr-FR" baseline="0" dirty="0" smtClean="0"/>
              <a:t>Pause the </a:t>
            </a:r>
            <a:r>
              <a:rPr lang="fr-FR" baseline="0" dirty="0" err="1" smtClean="0"/>
              <a:t>video</a:t>
            </a:r>
            <a:r>
              <a:rPr lang="fr-FR" baseline="0" dirty="0" smtClean="0"/>
              <a:t>, and </a:t>
            </a:r>
            <a:r>
              <a:rPr lang="fr-FR" baseline="0" dirty="0" err="1" smtClean="0"/>
              <a:t>explain</a:t>
            </a:r>
            <a:endParaRPr lang="fr-FR" baseline="0" dirty="0" smtClean="0"/>
          </a:p>
          <a:p>
            <a:endParaRPr lang="fr-FR" baseline="0" dirty="0" smtClean="0"/>
          </a:p>
          <a:p>
            <a:pPr marL="171450" indent="-171450">
              <a:buFontTx/>
              <a:buChar char="-"/>
            </a:pPr>
            <a:r>
              <a:rPr lang="fr-FR" baseline="0" dirty="0" err="1" smtClean="0"/>
              <a:t>Other</a:t>
            </a:r>
            <a:r>
              <a:rPr lang="fr-FR" baseline="0" dirty="0" smtClean="0"/>
              <a:t> captures </a:t>
            </a:r>
            <a:r>
              <a:rPr lang="fr-FR" baseline="0" dirty="0" err="1" smtClean="0"/>
              <a:t>such</a:t>
            </a:r>
            <a:r>
              <a:rPr lang="fr-FR" baseline="0" dirty="0" smtClean="0"/>
              <a:t> as the </a:t>
            </a:r>
            <a:r>
              <a:rPr lang="fr-FR" baseline="0" dirty="0" err="1" smtClean="0"/>
              <a:t>tilting</a:t>
            </a:r>
            <a:r>
              <a:rPr lang="fr-FR" baseline="0" dirty="0" smtClean="0"/>
              <a:t> maze, </a:t>
            </a:r>
            <a:r>
              <a:rPr lang="fr-FR" baseline="0" dirty="0" err="1" smtClean="0"/>
              <a:t>space</a:t>
            </a:r>
            <a:r>
              <a:rPr lang="fr-FR" baseline="0" dirty="0" smtClean="0"/>
              <a:t> </a:t>
            </a:r>
            <a:r>
              <a:rPr lang="fr-FR" baseline="0" dirty="0" err="1" smtClean="0"/>
              <a:t>invaders</a:t>
            </a:r>
            <a:r>
              <a:rPr lang="fr-FR" baseline="0" dirty="0" smtClean="0"/>
              <a:t>, </a:t>
            </a:r>
            <a:r>
              <a:rPr lang="fr-FR" baseline="0" dirty="0" err="1" smtClean="0"/>
              <a:t>firing</a:t>
            </a:r>
            <a:r>
              <a:rPr lang="fr-FR" baseline="0" dirty="0" smtClean="0"/>
              <a:t> </a:t>
            </a:r>
            <a:r>
              <a:rPr lang="fr-FR" baseline="0" dirty="0" err="1" smtClean="0"/>
              <a:t>balls</a:t>
            </a:r>
            <a:r>
              <a:rPr lang="fr-FR" baseline="0" dirty="0" smtClean="0"/>
              <a:t> to the </a:t>
            </a:r>
            <a:r>
              <a:rPr lang="fr-FR" baseline="0" dirty="0" err="1" smtClean="0"/>
              <a:t>wall</a:t>
            </a:r>
            <a:r>
              <a:rPr lang="fr-FR" baseline="0" dirty="0" smtClean="0"/>
              <a:t>.</a:t>
            </a:r>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9</a:t>
            </a:fld>
            <a:endParaRPr lang="fr-CH"/>
          </a:p>
        </p:txBody>
      </p:sp>
    </p:spTree>
    <p:extLst>
      <p:ext uri="{BB962C8B-B14F-4D97-AF65-F5344CB8AC3E}">
        <p14:creationId xmlns:p14="http://schemas.microsoft.com/office/powerpoint/2010/main" val="2794069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smtClean="0"/>
              <a:t>Good </a:t>
            </a:r>
            <a:r>
              <a:rPr lang="fr-FR" dirty="0" err="1" smtClean="0"/>
              <a:t>thing</a:t>
            </a:r>
            <a:r>
              <a:rPr lang="fr-FR" dirty="0" smtClean="0"/>
              <a:t> about</a:t>
            </a:r>
            <a:r>
              <a:rPr lang="fr-FR" baseline="0" dirty="0" smtClean="0"/>
              <a:t> </a:t>
            </a:r>
            <a:r>
              <a:rPr lang="fr-FR" baseline="0" dirty="0" err="1" smtClean="0"/>
              <a:t>changing</a:t>
            </a:r>
            <a:r>
              <a:rPr lang="fr-FR" baseline="0" dirty="0" smtClean="0"/>
              <a:t> the </a:t>
            </a:r>
            <a:r>
              <a:rPr lang="fr-FR" baseline="0" dirty="0" err="1" smtClean="0"/>
              <a:t>graphical</a:t>
            </a:r>
            <a:r>
              <a:rPr lang="fr-FR" baseline="0" dirty="0" smtClean="0"/>
              <a:t> </a:t>
            </a:r>
            <a:r>
              <a:rPr lang="fr-FR" baseline="0" dirty="0" err="1" smtClean="0"/>
              <a:t>environment</a:t>
            </a:r>
            <a:r>
              <a:rPr lang="fr-FR" baseline="0" dirty="0" smtClean="0"/>
              <a:t> </a:t>
            </a:r>
            <a:r>
              <a:rPr lang="fr-FR" baseline="0" dirty="0" err="1" smtClean="0"/>
              <a:t>is</a:t>
            </a:r>
            <a:r>
              <a:rPr lang="fr-FR" baseline="0" dirty="0" smtClean="0"/>
              <a:t> </a:t>
            </a:r>
            <a:r>
              <a:rPr lang="fr-FR" baseline="0" dirty="0" err="1" smtClean="0"/>
              <a:t>that</a:t>
            </a:r>
            <a:r>
              <a:rPr lang="fr-FR" baseline="0" dirty="0" smtClean="0"/>
              <a:t> </a:t>
            </a:r>
            <a:r>
              <a:rPr lang="fr-FR" baseline="0" dirty="0" err="1" smtClean="0"/>
              <a:t>everything</a:t>
            </a:r>
            <a:r>
              <a:rPr lang="fr-FR" baseline="0" dirty="0" smtClean="0"/>
              <a:t> </a:t>
            </a:r>
            <a:r>
              <a:rPr lang="fr-FR" baseline="0" dirty="0" err="1" smtClean="0"/>
              <a:t>is</a:t>
            </a:r>
            <a:r>
              <a:rPr lang="fr-FR" baseline="0" dirty="0" smtClean="0"/>
              <a:t> visible.</a:t>
            </a:r>
          </a:p>
          <a:p>
            <a:r>
              <a:rPr lang="fr-FR" baseline="0" dirty="0" smtClean="0"/>
              <a:t>You </a:t>
            </a:r>
            <a:r>
              <a:rPr lang="fr-FR" baseline="0" dirty="0" err="1" smtClean="0"/>
              <a:t>see</a:t>
            </a:r>
            <a:r>
              <a:rPr lang="fr-FR" baseline="0" dirty="0" smtClean="0"/>
              <a:t> the </a:t>
            </a:r>
            <a:r>
              <a:rPr lang="fr-FR" baseline="0" dirty="0" err="1" smtClean="0"/>
              <a:t>events</a:t>
            </a:r>
            <a:r>
              <a:rPr lang="fr-FR" baseline="0" dirty="0" smtClean="0"/>
              <a:t>: Collision, </a:t>
            </a:r>
            <a:r>
              <a:rPr lang="fr-FR" baseline="0" dirty="0" err="1" smtClean="0"/>
              <a:t>finger</a:t>
            </a:r>
            <a:r>
              <a:rPr lang="fr-FR" baseline="0" dirty="0" smtClean="0"/>
              <a:t> </a:t>
            </a:r>
            <a:r>
              <a:rPr lang="fr-FR" baseline="0" dirty="0" err="1" smtClean="0"/>
              <a:t>movement</a:t>
            </a:r>
            <a:r>
              <a:rPr lang="fr-FR" baseline="0" dirty="0" smtClean="0"/>
              <a:t>, etc.</a:t>
            </a:r>
          </a:p>
          <a:p>
            <a:r>
              <a:rPr lang="fr-FR" baseline="0" dirty="0" smtClean="0"/>
              <a:t>You </a:t>
            </a:r>
            <a:r>
              <a:rPr lang="fr-FR" baseline="0" dirty="0" err="1" smtClean="0"/>
              <a:t>can</a:t>
            </a:r>
            <a:r>
              <a:rPr lang="fr-FR" baseline="0" dirty="0" smtClean="0"/>
              <a:t> change the </a:t>
            </a:r>
            <a:r>
              <a:rPr lang="fr-FR" baseline="0" dirty="0" err="1" smtClean="0"/>
              <a:t>previous</a:t>
            </a:r>
            <a:r>
              <a:rPr lang="fr-FR" baseline="0" dirty="0" smtClean="0"/>
              <a:t> or the state </a:t>
            </a:r>
            <a:r>
              <a:rPr lang="fr-FR" baseline="0" dirty="0" err="1" smtClean="0"/>
              <a:t>after</a:t>
            </a:r>
            <a:r>
              <a:rPr lang="fr-FR" baseline="0" dirty="0" smtClean="0"/>
              <a:t>.</a:t>
            </a:r>
          </a:p>
          <a:p>
            <a:endParaRPr lang="fr-FR" baseline="0" dirty="0" smtClean="0"/>
          </a:p>
          <a:p>
            <a:r>
              <a:rPr lang="fr-FR" baseline="0" dirty="0" smtClean="0"/>
              <a:t>How </a:t>
            </a:r>
            <a:r>
              <a:rPr lang="fr-FR" baseline="0" dirty="0" err="1" smtClean="0"/>
              <a:t>does</a:t>
            </a:r>
            <a:r>
              <a:rPr lang="fr-FR" baseline="0" dirty="0" smtClean="0"/>
              <a:t> </a:t>
            </a:r>
            <a:r>
              <a:rPr lang="fr-FR" baseline="0" dirty="0" err="1" smtClean="0"/>
              <a:t>it</a:t>
            </a:r>
            <a:r>
              <a:rPr lang="fr-FR" baseline="0" dirty="0" smtClean="0"/>
              <a:t> </a:t>
            </a:r>
            <a:r>
              <a:rPr lang="fr-FR" baseline="0" dirty="0" err="1" smtClean="0"/>
              <a:t>map</a:t>
            </a:r>
            <a:r>
              <a:rPr lang="fr-FR" baseline="0" dirty="0" smtClean="0"/>
              <a:t> to </a:t>
            </a:r>
            <a:r>
              <a:rPr lang="fr-FR" baseline="0" dirty="0" err="1" smtClean="0"/>
              <a:t>rules</a:t>
            </a:r>
            <a:r>
              <a:rPr lang="fr-FR" baseline="0" dirty="0" smtClean="0"/>
              <a:t>?</a:t>
            </a:r>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11</a:t>
            </a:fld>
            <a:endParaRPr lang="fr-CH"/>
          </a:p>
        </p:txBody>
      </p:sp>
    </p:spTree>
    <p:extLst>
      <p:ext uri="{BB962C8B-B14F-4D97-AF65-F5344CB8AC3E}">
        <p14:creationId xmlns:p14="http://schemas.microsoft.com/office/powerpoint/2010/main" val="75339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err="1" smtClean="0"/>
              <a:t>Arrows</a:t>
            </a:r>
            <a:r>
              <a:rPr lang="fr-FR" dirty="0" smtClean="0"/>
              <a:t> to switch </a:t>
            </a:r>
            <a:r>
              <a:rPr lang="fr-FR" dirty="0" err="1" smtClean="0"/>
              <a:t>among</a:t>
            </a:r>
            <a:r>
              <a:rPr lang="fr-FR" baseline="0" dirty="0" smtClean="0"/>
              <a:t> </a:t>
            </a:r>
            <a:r>
              <a:rPr lang="fr-FR" baseline="0" dirty="0" err="1" smtClean="0"/>
              <a:t>guessed</a:t>
            </a:r>
            <a:r>
              <a:rPr lang="fr-FR" baseline="0" dirty="0" smtClean="0"/>
              <a:t> expressions.</a:t>
            </a:r>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12</a:t>
            </a:fld>
            <a:endParaRPr lang="fr-CH"/>
          </a:p>
        </p:txBody>
      </p:sp>
    </p:spTree>
    <p:extLst>
      <p:ext uri="{BB962C8B-B14F-4D97-AF65-F5344CB8AC3E}">
        <p14:creationId xmlns:p14="http://schemas.microsoft.com/office/powerpoint/2010/main" val="15020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3FA20223-75C4-42F5-B673-8793322EBA26}" type="slidenum">
              <a:rPr lang="fr-CH" smtClean="0"/>
              <a:t>13</a:t>
            </a:fld>
            <a:endParaRPr lang="fr-CH"/>
          </a:p>
        </p:txBody>
      </p:sp>
    </p:spTree>
    <p:extLst>
      <p:ext uri="{BB962C8B-B14F-4D97-AF65-F5344CB8AC3E}">
        <p14:creationId xmlns:p14="http://schemas.microsoft.com/office/powerpoint/2010/main" val="26773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40359031-AEDE-4730-A51A-545849C09A63}" type="datetime1">
              <a:rPr lang="fr-FR" smtClean="0"/>
              <a:t>28/09/2017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79977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A82DA9A-B6E8-4CC3-94E0-93BD911B7C60}" type="datetime1">
              <a:rPr lang="fr-FR" smtClean="0"/>
              <a:t>28/09/2017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145795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EB7AD68-0FDD-4E9E-8BE2-F34C26DFF006}" type="datetime1">
              <a:rPr lang="fr-FR" smtClean="0"/>
              <a:t>28/09/2017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3734540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0163B90-0089-4085-A523-D2F3438920D3}" type="datetime1">
              <a:rPr lang="fr-FR" smtClean="0"/>
              <a:t>28/09/2017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375841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C3A3C13-B276-425A-8B99-BF6607EDA7D7}" type="datetime1">
              <a:rPr lang="fr-FR" smtClean="0"/>
              <a:t>28/09/2017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41252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29786073-1457-4706-9859-CEDA1A7E8E0D}" type="datetime1">
              <a:rPr lang="fr-FR" smtClean="0"/>
              <a:t>28/09/2017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39292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24A234D-5FBA-4C85-BFD9-DAF76F257695}" type="datetime1">
              <a:rPr lang="fr-FR" smtClean="0"/>
              <a:t>28/09/2017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344447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AF81B172-A7B9-4280-8ACE-C2B27EFDE944}" type="datetime1">
              <a:rPr lang="fr-FR" smtClean="0"/>
              <a:t>28/09/2017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3398575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77778-1D5F-47F6-95CB-EB44F93933D1}" type="datetime1">
              <a:rPr lang="fr-FR" smtClean="0"/>
              <a:t>28/09/2017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226943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F6BA5723-DB78-42F6-89BC-64BC1C837B15}" type="datetime1">
              <a:rPr lang="fr-FR" smtClean="0"/>
              <a:t>28/09/2017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115394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F1D5FBA6-89CC-420C-AB43-7499C349BF46}" type="datetime1">
              <a:rPr lang="fr-FR" smtClean="0"/>
              <a:t>28/09/2017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84B21AF-DDF4-4F06-BD45-FE9B9C28C734}" type="slidenum">
              <a:rPr lang="fr-FR" smtClean="0"/>
              <a:t>‹N°›</a:t>
            </a:fld>
            <a:endParaRPr lang="fr-FR"/>
          </a:p>
        </p:txBody>
      </p:sp>
    </p:spTree>
    <p:extLst>
      <p:ext uri="{BB962C8B-B14F-4D97-AF65-F5344CB8AC3E}">
        <p14:creationId xmlns:p14="http://schemas.microsoft.com/office/powerpoint/2010/main" val="301871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E4B76-437B-4B6D-AA62-38A20870C429}" type="datetime1">
              <a:rPr lang="fr-FR" smtClean="0"/>
              <a:t>28/09/2017</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B21AF-DDF4-4F06-BD45-FE9B9C28C734}" type="slidenum">
              <a:rPr lang="fr-FR" smtClean="0"/>
              <a:t>‹N°›</a:t>
            </a:fld>
            <a:endParaRPr lang="fr-FR"/>
          </a:p>
        </p:txBody>
      </p:sp>
    </p:spTree>
    <p:extLst>
      <p:ext uri="{BB962C8B-B14F-4D97-AF65-F5344CB8AC3E}">
        <p14:creationId xmlns:p14="http://schemas.microsoft.com/office/powerpoint/2010/main" val="1900646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jpeg"/><Relationship Id="rId5" Type="http://schemas.openxmlformats.org/officeDocument/2006/relationships/image" Target="../media/image23.png"/><Relationship Id="rId10" Type="http://schemas.microsoft.com/office/2007/relationships/hdphoto" Target="../media/hdphoto6.wdp"/><Relationship Id="rId4" Type="http://schemas.openxmlformats.org/officeDocument/2006/relationships/image" Target="../media/image22.png"/><Relationship Id="rId9"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0.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21.png"/></Relationships>
</file>

<file path=ppt/slides/_rels/slide10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0.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0.png"/><Relationship Id="rId5" Type="http://schemas.microsoft.com/office/2007/relationships/hdphoto" Target="../media/hdphoto11.wdp"/><Relationship Id="rId4" Type="http://schemas.openxmlformats.org/officeDocument/2006/relationships/image" Target="../media/image121.png"/></Relationships>
</file>

<file path=ppt/slides/_rels/slide10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1.png"/><Relationship Id="rId5" Type="http://schemas.openxmlformats.org/officeDocument/2006/relationships/image" Target="../media/image20.png"/><Relationship Id="rId10" Type="http://schemas.microsoft.com/office/2007/relationships/hdphoto" Target="../media/hdphoto8.wdp"/><Relationship Id="rId4" Type="http://schemas.openxmlformats.org/officeDocument/2006/relationships/image" Target="../media/image28.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 Target="slide16.xml"/><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4.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45.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hyperlink" Target="http://lara.epfl.ch/w/pong" TargetMode="External"/><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bit.ly/pongdesign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png"/><Relationship Id="rId7" Type="http://schemas.openxmlformats.org/officeDocument/2006/relationships/image" Target="../media/image102.png"/><Relationship Id="rId12"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05.png"/><Relationship Id="rId5" Type="http://schemas.openxmlformats.org/officeDocument/2006/relationships/image" Target="../media/image11.png"/><Relationship Id="rId10" Type="http://schemas.openxmlformats.org/officeDocument/2006/relationships/image" Target="../media/image104.png"/><Relationship Id="rId4" Type="http://schemas.openxmlformats.org/officeDocument/2006/relationships/image" Target="../media/image2.jpeg"/><Relationship Id="rId9" Type="http://schemas.openxmlformats.org/officeDocument/2006/relationships/image" Target="../media/image103.png"/></Relationships>
</file>

<file path=ppt/slides/_rels/slide8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9.png"/><Relationship Id="rId5" Type="http://schemas.microsoft.com/office/2007/relationships/hdphoto" Target="../media/hdphoto10.wdp"/><Relationship Id="rId4" Type="http://schemas.openxmlformats.org/officeDocument/2006/relationships/image" Target="../media/image108.png"/><Relationship Id="rId9" Type="http://schemas.openxmlformats.org/officeDocument/2006/relationships/image" Target="../media/image11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4.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3.pn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png"/><Relationship Id="rId9" Type="http://schemas.microsoft.com/office/2007/relationships/hdphoto" Target="../media/hdphoto11.wdp"/><Relationship Id="rId14" Type="http://schemas.openxmlformats.org/officeDocument/2006/relationships/image" Target="../media/image126.png"/></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0.png"/><Relationship Id="rId5" Type="http://schemas.microsoft.com/office/2007/relationships/hdphoto" Target="../media/hdphoto11.wdp"/><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0.png"/><Relationship Id="rId5" Type="http://schemas.microsoft.com/office/2007/relationships/hdphoto" Target="../media/hdphoto11.wdp"/><Relationship Id="rId4" Type="http://schemas.openxmlformats.org/officeDocument/2006/relationships/image" Target="../media/image121.png"/></Relationships>
</file>

<file path=ppt/slides/_rels/slide9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5.png"/><Relationship Id="rId7" Type="http://schemas.openxmlformats.org/officeDocument/2006/relationships/image" Target="../media/image131.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30.png"/><Relationship Id="rId11" Type="http://schemas.microsoft.com/office/2007/relationships/hdphoto" Target="../media/hdphoto11.wdp"/><Relationship Id="rId5" Type="http://schemas.openxmlformats.org/officeDocument/2006/relationships/image" Target="../media/image120.png"/><Relationship Id="rId10" Type="http://schemas.openxmlformats.org/officeDocument/2006/relationships/image" Target="../media/image121.png"/><Relationship Id="rId4" Type="http://schemas.openxmlformats.org/officeDocument/2006/relationships/image" Target="../media/image126.png"/><Relationship Id="rId9" Type="http://schemas.openxmlformats.org/officeDocument/2006/relationships/image" Target="../media/image123.png"/></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eflex4you.com/tmp/reflex/1623cc4637359a9f752f64d60b0b52a090bc57f7-none-1024x768.pn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6558" y="-55563"/>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p:txBody>
          <a:bodyPr>
            <a:normAutofit/>
          </a:bodyPr>
          <a:lstStyle/>
          <a:p>
            <a:r>
              <a:rPr lang="fr-FR" dirty="0" smtClean="0"/>
              <a:t>Programmation Interactive par l’Exemple</a:t>
            </a:r>
            <a:endParaRPr lang="fr-FR" dirty="0"/>
          </a:p>
        </p:txBody>
      </p:sp>
      <p:sp>
        <p:nvSpPr>
          <p:cNvPr id="3" name="Sous-titre 2"/>
          <p:cNvSpPr>
            <a:spLocks noGrp="1"/>
          </p:cNvSpPr>
          <p:nvPr>
            <p:ph type="subTitle" idx="1"/>
          </p:nvPr>
        </p:nvSpPr>
        <p:spPr>
          <a:xfrm>
            <a:off x="430306" y="3602037"/>
            <a:ext cx="8283388" cy="3003157"/>
          </a:xfrm>
        </p:spPr>
        <p:txBody>
          <a:bodyPr>
            <a:normAutofit fontScale="77500" lnSpcReduction="20000"/>
          </a:bodyPr>
          <a:lstStyle/>
          <a:p>
            <a:r>
              <a:rPr lang="en-US" dirty="0" smtClean="0"/>
              <a:t>Mikaël Mayer</a:t>
            </a:r>
          </a:p>
          <a:p>
            <a:endParaRPr lang="en-US" dirty="0" smtClean="0"/>
          </a:p>
          <a:p>
            <a:r>
              <a:rPr lang="fr-CH" dirty="0"/>
              <a:t>Prof Pierre </a:t>
            </a:r>
            <a:r>
              <a:rPr lang="fr-CH" dirty="0" err="1"/>
              <a:t>Dillenbourg</a:t>
            </a:r>
            <a:r>
              <a:rPr lang="fr-CH" dirty="0"/>
              <a:t>, président du jury</a:t>
            </a:r>
          </a:p>
          <a:p>
            <a:r>
              <a:rPr lang="fr-CH" dirty="0"/>
              <a:t>Prof Viktor Kuncak, directeur de thèse</a:t>
            </a:r>
          </a:p>
          <a:p>
            <a:r>
              <a:rPr lang="fr-CH" dirty="0"/>
              <a:t>Prof Martin </a:t>
            </a:r>
            <a:r>
              <a:rPr lang="fr-CH" dirty="0" err="1"/>
              <a:t>Odersky</a:t>
            </a:r>
            <a:r>
              <a:rPr lang="fr-CH" dirty="0"/>
              <a:t>, rapporteur</a:t>
            </a:r>
          </a:p>
          <a:p>
            <a:r>
              <a:rPr lang="fr-CH" dirty="0"/>
              <a:t>Prof Martin </a:t>
            </a:r>
            <a:r>
              <a:rPr lang="fr-CH" dirty="0" err="1"/>
              <a:t>Vechev</a:t>
            </a:r>
            <a:r>
              <a:rPr lang="fr-CH" dirty="0"/>
              <a:t>, rapporteur</a:t>
            </a:r>
          </a:p>
          <a:p>
            <a:r>
              <a:rPr lang="fr-CH" dirty="0"/>
              <a:t>Prof Ravi </a:t>
            </a:r>
            <a:r>
              <a:rPr lang="fr-CH" dirty="0" err="1"/>
              <a:t>Chugh</a:t>
            </a:r>
            <a:r>
              <a:rPr lang="fr-CH" dirty="0"/>
              <a:t>, rapporteur</a:t>
            </a:r>
            <a:endParaRPr lang="en-US" dirty="0"/>
          </a:p>
          <a:p>
            <a:endParaRPr lang="en-US" dirty="0" smtClean="0"/>
          </a:p>
          <a:p>
            <a:r>
              <a:rPr lang="en-US" dirty="0" err="1" smtClean="0"/>
              <a:t>Thèse</a:t>
            </a:r>
            <a:r>
              <a:rPr lang="en-US" dirty="0" smtClean="0"/>
              <a:t> </a:t>
            </a:r>
            <a:r>
              <a:rPr lang="en-US" dirty="0" err="1" smtClean="0"/>
              <a:t>présentée</a:t>
            </a:r>
            <a:r>
              <a:rPr lang="en-US" dirty="0" smtClean="0"/>
              <a:t> </a:t>
            </a:r>
            <a:r>
              <a:rPr lang="en-US" dirty="0" err="1" smtClean="0"/>
              <a:t>publiquement</a:t>
            </a:r>
            <a:r>
              <a:rPr lang="en-US" dirty="0" smtClean="0"/>
              <a:t> à </a:t>
            </a:r>
            <a:r>
              <a:rPr lang="en-US" dirty="0" err="1" smtClean="0"/>
              <a:t>l’EPFL</a:t>
            </a:r>
            <a:r>
              <a:rPr lang="en-US" dirty="0" smtClean="0"/>
              <a:t> </a:t>
            </a:r>
            <a:r>
              <a:rPr lang="en-US" dirty="0" err="1" smtClean="0"/>
              <a:t>ce</a:t>
            </a:r>
            <a:r>
              <a:rPr lang="en-US" dirty="0" smtClean="0"/>
              <a:t> </a:t>
            </a:r>
            <a:r>
              <a:rPr lang="en-US" dirty="0" err="1" smtClean="0"/>
              <a:t>jeudi</a:t>
            </a:r>
            <a:r>
              <a:rPr lang="en-US" dirty="0" smtClean="0"/>
              <a:t> 28 </a:t>
            </a:r>
            <a:r>
              <a:rPr lang="en-US" dirty="0" err="1" smtClean="0"/>
              <a:t>septembre</a:t>
            </a:r>
            <a:r>
              <a:rPr lang="en-US" dirty="0" smtClean="0"/>
              <a:t> 2017</a:t>
            </a:r>
            <a:endParaRPr lang="en-US"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a:t>
            </a:fld>
            <a:endParaRPr lang="fr-FR"/>
          </a:p>
        </p:txBody>
      </p:sp>
      <p:sp>
        <p:nvSpPr>
          <p:cNvPr id="6" name="ZoneTexte 5"/>
          <p:cNvSpPr txBox="1"/>
          <p:nvPr/>
        </p:nvSpPr>
        <p:spPr>
          <a:xfrm>
            <a:off x="-326558" y="0"/>
            <a:ext cx="9753600" cy="646331"/>
          </a:xfrm>
          <a:prstGeom prst="rect">
            <a:avLst/>
          </a:prstGeom>
          <a:solidFill>
            <a:schemeClr val="tx1"/>
          </a:solidFill>
        </p:spPr>
        <p:txBody>
          <a:bodyPr wrap="square" rtlCol="0">
            <a:spAutoFit/>
          </a:bodyPr>
          <a:lstStyle/>
          <a:p>
            <a:pPr algn="ctr"/>
            <a:r>
              <a:rPr lang="fr-FR" dirty="0" smtClean="0">
                <a:solidFill>
                  <a:srgbClr val="FFFFFF"/>
                </a:solidFill>
              </a:rPr>
              <a:t>Interactive </a:t>
            </a:r>
            <a:r>
              <a:rPr lang="fr-FR" dirty="0" err="1" smtClean="0">
                <a:solidFill>
                  <a:srgbClr val="FFFFFF"/>
                </a:solidFill>
              </a:rPr>
              <a:t>Programming</a:t>
            </a:r>
            <a:r>
              <a:rPr lang="fr-FR" dirty="0" smtClean="0">
                <a:solidFill>
                  <a:srgbClr val="FFFFFF"/>
                </a:solidFill>
              </a:rPr>
              <a:t> </a:t>
            </a:r>
            <a:r>
              <a:rPr lang="en-US" dirty="0">
                <a:solidFill>
                  <a:srgbClr val="FFFFFF"/>
                </a:solidFill>
              </a:rPr>
              <a:t>by</a:t>
            </a:r>
            <a:r>
              <a:rPr lang="fr-FR" dirty="0">
                <a:solidFill>
                  <a:srgbClr val="FFFFFF"/>
                </a:solidFill>
              </a:rPr>
              <a:t> </a:t>
            </a:r>
            <a:r>
              <a:rPr lang="fr-FR" dirty="0" err="1" smtClean="0">
                <a:solidFill>
                  <a:srgbClr val="FFFFFF"/>
                </a:solidFill>
              </a:rPr>
              <a:t>Example</a:t>
            </a:r>
            <a:r>
              <a:rPr lang="fr-FR" dirty="0" smtClean="0">
                <a:solidFill>
                  <a:srgbClr val="FFFFFF"/>
                </a:solidFill>
              </a:rPr>
              <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3337240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Toutes les 1/30èmes de seconde:</a:t>
            </a:r>
            <a:endParaRPr lang="en-US"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10</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873" y="1684110"/>
            <a:ext cx="654114" cy="568794"/>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383" y="2489311"/>
            <a:ext cx="653095" cy="636968"/>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04" y="2688024"/>
            <a:ext cx="508044" cy="436918"/>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0558" y="1682252"/>
            <a:ext cx="514490" cy="514490"/>
          </a:xfrm>
          <a:prstGeom prst="rect">
            <a:avLst/>
          </a:prstGeom>
        </p:spPr>
      </p:pic>
      <p:pic>
        <p:nvPicPr>
          <p:cNvPr id="14" name="Image 13"/>
          <p:cNvPicPr>
            <a:picLocks noChangeAspect="1"/>
          </p:cNvPicPr>
          <p:nvPr/>
        </p:nvPicPr>
        <p:blipFill rotWithShape="1">
          <a:blip r:embed="rId6"/>
          <a:srcRect l="40302" b="46298"/>
          <a:stretch/>
        </p:blipFill>
        <p:spPr>
          <a:xfrm>
            <a:off x="5857265" y="1326208"/>
            <a:ext cx="2897746" cy="1853392"/>
          </a:xfrm>
          <a:prstGeom prst="rect">
            <a:avLst/>
          </a:prstGeom>
        </p:spPr>
      </p:pic>
      <p:pic>
        <p:nvPicPr>
          <p:cNvPr id="15" name="Image 14"/>
          <p:cNvPicPr>
            <a:picLocks noChangeAspect="1"/>
          </p:cNvPicPr>
          <p:nvPr/>
        </p:nvPicPr>
        <p:blipFill rotWithShape="1">
          <a:blip r:embed="rId7"/>
          <a:srcRect l="40512" b="45958"/>
          <a:stretch/>
        </p:blipFill>
        <p:spPr>
          <a:xfrm>
            <a:off x="6513872" y="3558019"/>
            <a:ext cx="1440000" cy="902896"/>
          </a:xfrm>
          <a:prstGeom prst="rect">
            <a:avLst/>
          </a:prstGeom>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7396" y="3334729"/>
            <a:ext cx="1797484" cy="1173690"/>
          </a:xfrm>
          <a:prstGeom prst="rect">
            <a:avLst/>
          </a:prstGeom>
        </p:spPr>
      </p:pic>
      <p:sp>
        <p:nvSpPr>
          <p:cNvPr id="7" name="ZoneTexte 6"/>
          <p:cNvSpPr txBox="1"/>
          <p:nvPr/>
        </p:nvSpPr>
        <p:spPr>
          <a:xfrm>
            <a:off x="6513872" y="3668335"/>
            <a:ext cx="1645002" cy="461665"/>
          </a:xfrm>
          <a:prstGeom prst="rect">
            <a:avLst/>
          </a:prstGeom>
          <a:noFill/>
        </p:spPr>
        <p:txBody>
          <a:bodyPr wrap="none" rtlCol="0">
            <a:spAutoFit/>
          </a:bodyPr>
          <a:lstStyle/>
          <a:p>
            <a:r>
              <a:rPr lang="fr-FR" sz="2400" dirty="0" smtClean="0">
                <a:solidFill>
                  <a:srgbClr val="0070C0"/>
                </a:solidFill>
                <a:effectLst>
                  <a:glow rad="520700">
                    <a:schemeClr val="bg1">
                      <a:alpha val="79000"/>
                    </a:schemeClr>
                  </a:glow>
                </a:effectLst>
              </a:rPr>
              <a:t>Programme</a:t>
            </a:r>
            <a:endParaRPr lang="fr-CH" sz="2400" dirty="0">
              <a:solidFill>
                <a:srgbClr val="0070C0"/>
              </a:solidFill>
              <a:effectLst>
                <a:glow rad="520700">
                  <a:schemeClr val="bg1">
                    <a:alpha val="79000"/>
                  </a:schemeClr>
                </a:glow>
              </a:effectLst>
            </a:endParaRPr>
          </a:p>
        </p:txBody>
      </p:sp>
      <p:pic>
        <p:nvPicPr>
          <p:cNvPr id="16" name="Image 15"/>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Lst>
          </a:blip>
          <a:srcRect l="40302" b="46298"/>
          <a:stretch/>
        </p:blipFill>
        <p:spPr>
          <a:xfrm>
            <a:off x="5887500" y="1314534"/>
            <a:ext cx="2897746" cy="1853392"/>
          </a:xfrm>
          <a:prstGeom prst="rect">
            <a:avLst/>
          </a:prstGeom>
          <a:effectLst>
            <a:glow>
              <a:schemeClr val="accent1"/>
            </a:glow>
          </a:effectLst>
        </p:spPr>
      </p:pic>
      <p:sp>
        <p:nvSpPr>
          <p:cNvPr id="17" name="ZoneTexte 16"/>
          <p:cNvSpPr txBox="1"/>
          <p:nvPr/>
        </p:nvSpPr>
        <p:spPr>
          <a:xfrm>
            <a:off x="1" y="-21908"/>
            <a:ext cx="9150544" cy="646331"/>
          </a:xfrm>
          <a:prstGeom prst="rect">
            <a:avLst/>
          </a:prstGeom>
          <a:solidFill>
            <a:schemeClr val="tx1"/>
          </a:solidFill>
        </p:spPr>
        <p:txBody>
          <a:bodyPr wrap="square" rtlCol="0">
            <a:spAutoFit/>
          </a:bodyPr>
          <a:lstStyle/>
          <a:p>
            <a:pPr algn="ctr"/>
            <a:r>
              <a:rPr lang="fr-FR" dirty="0" err="1" smtClean="0">
                <a:solidFill>
                  <a:srgbClr val="FFFFFF"/>
                </a:solidFill>
              </a:rPr>
              <a:t>Every</a:t>
            </a:r>
            <a:r>
              <a:rPr lang="fr-FR" dirty="0" smtClean="0">
                <a:solidFill>
                  <a:srgbClr val="FFFFFF"/>
                </a:solidFill>
              </a:rPr>
              <a:t> 1/30 of a second, the program </a:t>
            </a:r>
            <a:r>
              <a:rPr lang="fr-FR" dirty="0" err="1" smtClean="0">
                <a:solidFill>
                  <a:srgbClr val="FFFFFF"/>
                </a:solidFill>
              </a:rPr>
              <a:t>takes</a:t>
            </a:r>
            <a:r>
              <a:rPr lang="fr-FR" dirty="0" smtClean="0">
                <a:solidFill>
                  <a:srgbClr val="FFFFFF"/>
                </a:solidFill>
              </a:rPr>
              <a:t> the </a:t>
            </a:r>
            <a:r>
              <a:rPr lang="fr-FR" dirty="0" err="1" smtClean="0">
                <a:solidFill>
                  <a:srgbClr val="FFFFFF"/>
                </a:solidFill>
              </a:rPr>
              <a:t>previous</a:t>
            </a:r>
            <a:r>
              <a:rPr lang="fr-FR" dirty="0" smtClean="0">
                <a:solidFill>
                  <a:srgbClr val="FFFFFF"/>
                </a:solidFill>
              </a:rPr>
              <a:t> state and the </a:t>
            </a:r>
            <a:r>
              <a:rPr lang="fr-FR" dirty="0" err="1" smtClean="0">
                <a:solidFill>
                  <a:srgbClr val="FFFFFF"/>
                </a:solidFill>
              </a:rPr>
              <a:t>events</a:t>
            </a:r>
            <a:r>
              <a:rPr lang="fr-FR" dirty="0" smtClean="0">
                <a:solidFill>
                  <a:srgbClr val="FFFFFF"/>
                </a:solidFill>
              </a:rPr>
              <a:t>, and </a:t>
            </a:r>
            <a:r>
              <a:rPr lang="fr-FR" dirty="0" err="1" smtClean="0">
                <a:solidFill>
                  <a:srgbClr val="FFFFFF"/>
                </a:solidFill>
              </a:rPr>
              <a:t>produces</a:t>
            </a:r>
            <a:r>
              <a:rPr lang="fr-FR" dirty="0" smtClean="0">
                <a:solidFill>
                  <a:srgbClr val="FFFFFF"/>
                </a:solidFill>
              </a:rPr>
              <a:t> the </a:t>
            </a:r>
            <a:r>
              <a:rPr lang="fr-FR" dirty="0" err="1" smtClean="0">
                <a:solidFill>
                  <a:srgbClr val="FFFFFF"/>
                </a:solidFill>
              </a:rPr>
              <a:t>next</a:t>
            </a:r>
            <a:r>
              <a:rPr lang="fr-FR" dirty="0" smtClean="0">
                <a:solidFill>
                  <a:srgbClr val="FFFFFF"/>
                </a:solidFill>
              </a:rPr>
              <a:t> state of the </a:t>
            </a:r>
            <a:r>
              <a:rPr lang="fr-FR" dirty="0" err="1" smtClean="0">
                <a:solidFill>
                  <a:srgbClr val="FFFFFF"/>
                </a:solidFill>
              </a:rPr>
              <a:t>game</a:t>
            </a:r>
            <a:r>
              <a:rPr lang="fr-FR" dirty="0" smtClean="0">
                <a:solidFill>
                  <a:srgbClr val="FFFFFF"/>
                </a:solidFill>
              </a:rPr>
              <a:t>. How do </a:t>
            </a:r>
            <a:r>
              <a:rPr lang="fr-FR" dirty="0" err="1" smtClean="0">
                <a:solidFill>
                  <a:srgbClr val="FFFFFF"/>
                </a:solidFill>
              </a:rPr>
              <a:t>we</a:t>
            </a:r>
            <a:r>
              <a:rPr lang="fr-FR" dirty="0" smtClean="0">
                <a:solidFill>
                  <a:srgbClr val="FFFFFF"/>
                </a:solidFill>
              </a:rPr>
              <a:t> </a:t>
            </a:r>
            <a:r>
              <a:rPr lang="fr-FR" dirty="0" err="1" smtClean="0">
                <a:solidFill>
                  <a:srgbClr val="FFFFFF"/>
                </a:solidFill>
              </a:rPr>
              <a:t>learn</a:t>
            </a:r>
            <a:r>
              <a:rPr lang="fr-FR" dirty="0" smtClean="0">
                <a:solidFill>
                  <a:srgbClr val="FFFFFF"/>
                </a:solidFill>
              </a:rPr>
              <a:t> </a:t>
            </a:r>
            <a:r>
              <a:rPr lang="fr-FR" dirty="0" err="1" smtClean="0">
                <a:solidFill>
                  <a:srgbClr val="FFFFFF"/>
                </a:solidFill>
              </a:rPr>
              <a:t>this</a:t>
            </a:r>
            <a:r>
              <a:rPr lang="fr-FR" dirty="0" smtClean="0">
                <a:solidFill>
                  <a:srgbClr val="FFFFFF"/>
                </a:solidFill>
              </a:rPr>
              <a:t> program by </a:t>
            </a:r>
            <a:r>
              <a:rPr lang="fr-FR" dirty="0" err="1" smtClean="0">
                <a:solidFill>
                  <a:srgbClr val="FFFFFF"/>
                </a:solidFill>
              </a:rPr>
              <a:t>demonstration</a:t>
            </a:r>
            <a:r>
              <a:rPr lang="fr-FR" dirty="0" smtClean="0">
                <a:solidFill>
                  <a:srgbClr val="FFFFFF"/>
                </a:solidFill>
              </a:rPr>
              <a:t>?</a:t>
            </a:r>
            <a:endParaRPr lang="en-US" dirty="0">
              <a:solidFill>
                <a:srgbClr val="FFFFFF"/>
              </a:solidFill>
            </a:endParaRPr>
          </a:p>
        </p:txBody>
      </p:sp>
      <p:sp>
        <p:nvSpPr>
          <p:cNvPr id="18" name="Flèche droite 17"/>
          <p:cNvSpPr/>
          <p:nvPr/>
        </p:nvSpPr>
        <p:spPr>
          <a:xfrm>
            <a:off x="4174308" y="3730404"/>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9" name="Picture 2" descr="Nuage de mot abstrait conceptuel en forme de cerveau — Image vectorielle #64115497"/>
          <p:cNvPicPr>
            <a:picLocks noChangeAspect="1" noChangeArrowheads="1"/>
          </p:cNvPicPr>
          <p:nvPr/>
        </p:nvPicPr>
        <p:blipFill>
          <a:blip r:embed="rId11"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08674"/>
            <a:ext cx="1841679" cy="17393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6"/>
          <p:cNvSpPr>
            <a:spLocks noChangeArrowheads="1"/>
          </p:cNvSpPr>
          <p:nvPr/>
        </p:nvSpPr>
        <p:spPr bwMode="auto">
          <a:xfrm>
            <a:off x="2485000" y="3486769"/>
            <a:ext cx="1689308" cy="925511"/>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
            </a:r>
            <a:br>
              <a:rPr lang="fr-FR" altLang="fr-FR" dirty="0" smtClean="0">
                <a:solidFill>
                  <a:srgbClr val="000000"/>
                </a:solidFill>
                <a:latin typeface="Consolas" panose="020B0609020204030204" pitchFamily="49" charset="0"/>
              </a:rPr>
            </a:br>
            <a:r>
              <a:rPr lang="fr-FR" altLang="fr-FR" dirty="0" smtClean="0">
                <a:solidFill>
                  <a:srgbClr val="000000"/>
                </a:solidFill>
                <a:latin typeface="Consolas" panose="020B0609020204030204" pitchFamily="49" charset="0"/>
              </a:rPr>
              <a:t>?</a:t>
            </a:r>
            <a:br>
              <a:rPr lang="fr-FR" altLang="fr-FR" dirty="0" smtClean="0">
                <a:solidFill>
                  <a:srgbClr val="000000"/>
                </a:solidFill>
                <a:latin typeface="Consolas" panose="020B0609020204030204" pitchFamily="49" charset="0"/>
              </a:rPr>
            </a:br>
            <a:endParaRPr lang="fr-FR" altLang="fr-FR" dirty="0">
              <a:solidFill>
                <a:srgbClr val="000000"/>
              </a:solidFill>
              <a:latin typeface="Consolas" panose="020B0609020204030204" pitchFamily="49" charset="0"/>
            </a:endParaRPr>
          </a:p>
        </p:txBody>
      </p:sp>
      <p:pic>
        <p:nvPicPr>
          <p:cNvPr id="22" name="Imag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4511090" y="3485424"/>
            <a:ext cx="1314898" cy="1065355"/>
          </a:xfrm>
          <a:prstGeom prst="rect">
            <a:avLst/>
          </a:prstGeom>
        </p:spPr>
      </p:pic>
      <p:grpSp>
        <p:nvGrpSpPr>
          <p:cNvPr id="3" name="Groupe 2"/>
          <p:cNvGrpSpPr/>
          <p:nvPr/>
        </p:nvGrpSpPr>
        <p:grpSpPr>
          <a:xfrm>
            <a:off x="1102229" y="3334729"/>
            <a:ext cx="1382770" cy="1113490"/>
            <a:chOff x="1102229" y="3334729"/>
            <a:chExt cx="1382770" cy="1113490"/>
          </a:xfrm>
        </p:grpSpPr>
        <p:sp>
          <p:nvSpPr>
            <p:cNvPr id="23" name="Arc 22"/>
            <p:cNvSpPr/>
            <p:nvPr/>
          </p:nvSpPr>
          <p:spPr>
            <a:xfrm>
              <a:off x="1555153" y="3715057"/>
              <a:ext cx="476922" cy="384046"/>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1325461" y="3522338"/>
              <a:ext cx="916812" cy="738272"/>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a:off x="1102229" y="3334729"/>
              <a:ext cx="1382770" cy="1113490"/>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067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50" fill="hold"/>
                                        <p:tgtEl>
                                          <p:spTgt spid="11"/>
                                        </p:tgtEl>
                                        <p:attrNameLst>
                                          <p:attrName>ppt_w</p:attrName>
                                        </p:attrNameLst>
                                      </p:cBhvr>
                                      <p:tavLst>
                                        <p:tav tm="0">
                                          <p:val>
                                            <p:fltVal val="0"/>
                                          </p:val>
                                        </p:tav>
                                        <p:tav tm="100000">
                                          <p:val>
                                            <p:strVal val="#ppt_w"/>
                                          </p:val>
                                        </p:tav>
                                      </p:tavLst>
                                    </p:anim>
                                    <p:anim calcmode="lin" valueType="num">
                                      <p:cBhvr>
                                        <p:cTn id="13" dur="250" fill="hold"/>
                                        <p:tgtEl>
                                          <p:spTgt spid="11"/>
                                        </p:tgtEl>
                                        <p:attrNameLst>
                                          <p:attrName>ppt_h</p:attrName>
                                        </p:attrNameLst>
                                      </p:cBhvr>
                                      <p:tavLst>
                                        <p:tav tm="0">
                                          <p:val>
                                            <p:fltVal val="0"/>
                                          </p:val>
                                        </p:tav>
                                        <p:tav tm="100000">
                                          <p:val>
                                            <p:strVal val="#ppt_h"/>
                                          </p:val>
                                        </p:tav>
                                      </p:tavLst>
                                    </p:anim>
                                    <p:anim calcmode="lin" valueType="num">
                                      <p:cBhvr>
                                        <p:cTn id="14" dur="250" fill="hold"/>
                                        <p:tgtEl>
                                          <p:spTgt spid="11"/>
                                        </p:tgtEl>
                                        <p:attrNameLst>
                                          <p:attrName>style.rotation</p:attrName>
                                        </p:attrNameLst>
                                      </p:cBhvr>
                                      <p:tavLst>
                                        <p:tav tm="0">
                                          <p:val>
                                            <p:fltVal val="90"/>
                                          </p:val>
                                        </p:tav>
                                        <p:tav tm="100000">
                                          <p:val>
                                            <p:fltVal val="0"/>
                                          </p:val>
                                        </p:tav>
                                      </p:tavLst>
                                    </p:anim>
                                    <p:animEffect transition="in" filter="fade">
                                      <p:cBhvr>
                                        <p:cTn id="15" dur="250"/>
                                        <p:tgtEl>
                                          <p:spTgt spid="11"/>
                                        </p:tgtEl>
                                      </p:cBhvr>
                                    </p:animEffect>
                                  </p:childTnLst>
                                </p:cTn>
                              </p:par>
                            </p:childTnLst>
                          </p:cTn>
                        </p:par>
                        <p:par>
                          <p:cTn id="16" fill="hold">
                            <p:stCondLst>
                              <p:cond delay="75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ppt_w</p:attrName>
                                        </p:attrNameLst>
                                      </p:cBhvr>
                                      <p:tavLst>
                                        <p:tav tm="0">
                                          <p:val>
                                            <p:fltVal val="0"/>
                                          </p:val>
                                        </p:tav>
                                        <p:tav tm="100000">
                                          <p:val>
                                            <p:strVal val="#ppt_w"/>
                                          </p:val>
                                        </p:tav>
                                      </p:tavLst>
                                    </p:anim>
                                    <p:anim calcmode="lin" valueType="num">
                                      <p:cBhvr>
                                        <p:cTn id="20" dur="250" fill="hold"/>
                                        <p:tgtEl>
                                          <p:spTgt spid="8"/>
                                        </p:tgtEl>
                                        <p:attrNameLst>
                                          <p:attrName>ppt_h</p:attrName>
                                        </p:attrNameLst>
                                      </p:cBhvr>
                                      <p:tavLst>
                                        <p:tav tm="0">
                                          <p:val>
                                            <p:fltVal val="0"/>
                                          </p:val>
                                        </p:tav>
                                        <p:tav tm="100000">
                                          <p:val>
                                            <p:strVal val="#ppt_h"/>
                                          </p:val>
                                        </p:tav>
                                      </p:tavLst>
                                    </p:anim>
                                    <p:anim calcmode="lin" valueType="num">
                                      <p:cBhvr>
                                        <p:cTn id="21" dur="250" fill="hold"/>
                                        <p:tgtEl>
                                          <p:spTgt spid="8"/>
                                        </p:tgtEl>
                                        <p:attrNameLst>
                                          <p:attrName>style.rotation</p:attrName>
                                        </p:attrNameLst>
                                      </p:cBhvr>
                                      <p:tavLst>
                                        <p:tav tm="0">
                                          <p:val>
                                            <p:fltVal val="90"/>
                                          </p:val>
                                        </p:tav>
                                        <p:tav tm="100000">
                                          <p:val>
                                            <p:fltVal val="0"/>
                                          </p:val>
                                        </p:tav>
                                      </p:tavLst>
                                    </p:anim>
                                    <p:animEffect transition="in" filter="fade">
                                      <p:cBhvr>
                                        <p:cTn id="22" dur="250"/>
                                        <p:tgtEl>
                                          <p:spTgt spid="8"/>
                                        </p:tgtEl>
                                      </p:cBhvr>
                                    </p:animEffect>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fltVal val="0"/>
                                          </p:val>
                                        </p:tav>
                                        <p:tav tm="100000">
                                          <p:val>
                                            <p:strVal val="#ppt_w"/>
                                          </p:val>
                                        </p:tav>
                                      </p:tavLst>
                                    </p:anim>
                                    <p:anim calcmode="lin" valueType="num">
                                      <p:cBhvr>
                                        <p:cTn id="27" dur="250" fill="hold"/>
                                        <p:tgtEl>
                                          <p:spTgt spid="10"/>
                                        </p:tgtEl>
                                        <p:attrNameLst>
                                          <p:attrName>ppt_h</p:attrName>
                                        </p:attrNameLst>
                                      </p:cBhvr>
                                      <p:tavLst>
                                        <p:tav tm="0">
                                          <p:val>
                                            <p:fltVal val="0"/>
                                          </p:val>
                                        </p:tav>
                                        <p:tav tm="100000">
                                          <p:val>
                                            <p:strVal val="#ppt_h"/>
                                          </p:val>
                                        </p:tav>
                                      </p:tavLst>
                                    </p:anim>
                                    <p:anim calcmode="lin" valueType="num">
                                      <p:cBhvr>
                                        <p:cTn id="28" dur="250" fill="hold"/>
                                        <p:tgtEl>
                                          <p:spTgt spid="10"/>
                                        </p:tgtEl>
                                        <p:attrNameLst>
                                          <p:attrName>style.rotation</p:attrName>
                                        </p:attrNameLst>
                                      </p:cBhvr>
                                      <p:tavLst>
                                        <p:tav tm="0">
                                          <p:val>
                                            <p:fltVal val="90"/>
                                          </p:val>
                                        </p:tav>
                                        <p:tav tm="100000">
                                          <p:val>
                                            <p:fltVal val="0"/>
                                          </p:val>
                                        </p:tav>
                                      </p:tavLst>
                                    </p:anim>
                                    <p:animEffect transition="in" filter="fade">
                                      <p:cBhvr>
                                        <p:cTn id="29" dur="250"/>
                                        <p:tgtEl>
                                          <p:spTgt spid="10"/>
                                        </p:tgtEl>
                                      </p:cBhvr>
                                    </p:animEffect>
                                  </p:childTnLst>
                                </p:cTn>
                              </p:par>
                            </p:childTnLst>
                          </p:cTn>
                        </p:par>
                        <p:par>
                          <p:cTn id="30" fill="hold">
                            <p:stCondLst>
                              <p:cond delay="1250"/>
                            </p:stCondLst>
                            <p:childTnLst>
                              <p:par>
                                <p:cTn id="31" presetID="31"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250" fill="hold"/>
                                        <p:tgtEl>
                                          <p:spTgt spid="9"/>
                                        </p:tgtEl>
                                        <p:attrNameLst>
                                          <p:attrName>ppt_w</p:attrName>
                                        </p:attrNameLst>
                                      </p:cBhvr>
                                      <p:tavLst>
                                        <p:tav tm="0">
                                          <p:val>
                                            <p:fltVal val="0"/>
                                          </p:val>
                                        </p:tav>
                                        <p:tav tm="100000">
                                          <p:val>
                                            <p:strVal val="#ppt_w"/>
                                          </p:val>
                                        </p:tav>
                                      </p:tavLst>
                                    </p:anim>
                                    <p:anim calcmode="lin" valueType="num">
                                      <p:cBhvr>
                                        <p:cTn id="34" dur="250" fill="hold"/>
                                        <p:tgtEl>
                                          <p:spTgt spid="9"/>
                                        </p:tgtEl>
                                        <p:attrNameLst>
                                          <p:attrName>ppt_h</p:attrName>
                                        </p:attrNameLst>
                                      </p:cBhvr>
                                      <p:tavLst>
                                        <p:tav tm="0">
                                          <p:val>
                                            <p:fltVal val="0"/>
                                          </p:val>
                                        </p:tav>
                                        <p:tav tm="100000">
                                          <p:val>
                                            <p:strVal val="#ppt_h"/>
                                          </p:val>
                                        </p:tav>
                                      </p:tavLst>
                                    </p:anim>
                                    <p:anim calcmode="lin" valueType="num">
                                      <p:cBhvr>
                                        <p:cTn id="35" dur="250" fill="hold"/>
                                        <p:tgtEl>
                                          <p:spTgt spid="9"/>
                                        </p:tgtEl>
                                        <p:attrNameLst>
                                          <p:attrName>style.rotation</p:attrName>
                                        </p:attrNameLst>
                                      </p:cBhvr>
                                      <p:tavLst>
                                        <p:tav tm="0">
                                          <p:val>
                                            <p:fltVal val="90"/>
                                          </p:val>
                                        </p:tav>
                                        <p:tav tm="100000">
                                          <p:val>
                                            <p:fltVal val="0"/>
                                          </p:val>
                                        </p:tav>
                                      </p:tavLst>
                                    </p:anim>
                                    <p:animEffect transition="in" filter="fade">
                                      <p:cBhvr>
                                        <p:cTn id="36" dur="25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14"/>
                                        </p:tgtEl>
                                      </p:cBhvr>
                                      <p:by x="50000" y="50000"/>
                                    </p:animScale>
                                  </p:childTnLst>
                                </p:cTn>
                              </p:par>
                              <p:par>
                                <p:cTn id="41" presetID="42" presetClass="path" presetSubtype="0" accel="50000" decel="50000" fill="hold" nodeType="withEffect">
                                  <p:stCondLst>
                                    <p:cond delay="0"/>
                                  </p:stCondLst>
                                  <p:childTnLst>
                                    <p:animMotion origin="layout" path="M 1.66667E-6 -2.22222E-6 L -0.00799 0.25602 " pathEditMode="relative" rAng="0" ptsTypes="AA">
                                      <p:cBhvr>
                                        <p:cTn id="42" dur="1000" fill="hold"/>
                                        <p:tgtEl>
                                          <p:spTgt spid="14"/>
                                        </p:tgtEl>
                                        <p:attrNameLst>
                                          <p:attrName>ppt_x</p:attrName>
                                          <p:attrName>ppt_y</p:attrName>
                                        </p:attrNameLst>
                                      </p:cBhvr>
                                      <p:rCtr x="-399" y="12801"/>
                                    </p:animMotion>
                                  </p:childTnLst>
                                </p:cTn>
                              </p:par>
                              <p:par>
                                <p:cTn id="43" presetID="42" presetClass="path" presetSubtype="0" accel="50000" decel="50000" fill="hold" nodeType="withEffect">
                                  <p:stCondLst>
                                    <p:cond delay="500"/>
                                  </p:stCondLst>
                                  <p:childTnLst>
                                    <p:animMotion origin="layout" path="M 2.22222E-6 -3.7037E-7 L 0.28819 0.30162 " pathEditMode="relative" rAng="0" ptsTypes="AA">
                                      <p:cBhvr>
                                        <p:cTn id="44" dur="500" fill="hold"/>
                                        <p:tgtEl>
                                          <p:spTgt spid="11"/>
                                        </p:tgtEl>
                                        <p:attrNameLst>
                                          <p:attrName>ppt_x</p:attrName>
                                          <p:attrName>ppt_y</p:attrName>
                                        </p:attrNameLst>
                                      </p:cBhvr>
                                      <p:rCtr x="14410" y="15069"/>
                                    </p:animMotion>
                                  </p:childTnLst>
                                </p:cTn>
                              </p:par>
                              <p:par>
                                <p:cTn id="45" presetID="42" presetClass="path" presetSubtype="0" accel="50000" decel="50000" fill="hold" nodeType="withEffect">
                                  <p:stCondLst>
                                    <p:cond delay="750"/>
                                  </p:stCondLst>
                                  <p:childTnLst>
                                    <p:animMotion origin="layout" path="M 2.5E-6 2.96296E-6 L 0.20503 0.29745 " pathEditMode="relative" rAng="0" ptsTypes="AA">
                                      <p:cBhvr>
                                        <p:cTn id="46" dur="500" fill="hold"/>
                                        <p:tgtEl>
                                          <p:spTgt spid="8"/>
                                        </p:tgtEl>
                                        <p:attrNameLst>
                                          <p:attrName>ppt_x</p:attrName>
                                          <p:attrName>ppt_y</p:attrName>
                                        </p:attrNameLst>
                                      </p:cBhvr>
                                      <p:rCtr x="10243" y="14861"/>
                                    </p:animMotion>
                                  </p:childTnLst>
                                </p:cTn>
                              </p:par>
                              <p:par>
                                <p:cTn id="47" presetID="42" presetClass="path" presetSubtype="0" accel="50000" decel="50000" fill="hold" nodeType="withEffect">
                                  <p:stCondLst>
                                    <p:cond delay="1000"/>
                                  </p:stCondLst>
                                  <p:childTnLst>
                                    <p:animMotion origin="layout" path="M 5E-6 -1.11111E-6 L 0.28785 0.16088 " pathEditMode="relative" rAng="0" ptsTypes="AA">
                                      <p:cBhvr>
                                        <p:cTn id="48" dur="500" fill="hold"/>
                                        <p:tgtEl>
                                          <p:spTgt spid="10"/>
                                        </p:tgtEl>
                                        <p:attrNameLst>
                                          <p:attrName>ppt_x</p:attrName>
                                          <p:attrName>ppt_y</p:attrName>
                                        </p:attrNameLst>
                                      </p:cBhvr>
                                      <p:rCtr x="14392" y="8032"/>
                                    </p:animMotion>
                                  </p:childTnLst>
                                </p:cTn>
                              </p:par>
                              <p:par>
                                <p:cTn id="49" presetID="42" presetClass="path" presetSubtype="0" accel="50000" decel="50000" fill="hold" nodeType="withEffect">
                                  <p:stCondLst>
                                    <p:cond delay="1250"/>
                                  </p:stCondLst>
                                  <p:childTnLst>
                                    <p:animMotion origin="layout" path="M 2.5E-6 7.40741E-7 L 0.20521 0.17523 " pathEditMode="relative" rAng="0" ptsTypes="AA">
                                      <p:cBhvr>
                                        <p:cTn id="50" dur="500" fill="hold"/>
                                        <p:tgtEl>
                                          <p:spTgt spid="9"/>
                                        </p:tgtEl>
                                        <p:attrNameLst>
                                          <p:attrName>ppt_x</p:attrName>
                                          <p:attrName>ppt_y</p:attrName>
                                        </p:attrNameLst>
                                      </p:cBhvr>
                                      <p:rCtr x="10260" y="8750"/>
                                    </p:animMotion>
                                  </p:childTnLst>
                                </p:cTn>
                              </p:par>
                              <p:par>
                                <p:cTn id="51" presetID="8" presetClass="emph" presetSubtype="0" fill="hold" grpId="1" nodeType="withEffect">
                                  <p:stCondLst>
                                    <p:cond delay="950"/>
                                  </p:stCondLst>
                                  <p:childTnLst>
                                    <p:animRot by="21600000">
                                      <p:cBhvr>
                                        <p:cTn id="52" dur="1500" fill="hold"/>
                                        <p:tgtEl>
                                          <p:spTgt spid="7"/>
                                        </p:tgtEl>
                                        <p:attrNameLst>
                                          <p:attrName>r</p:attrName>
                                        </p:attrNameLst>
                                      </p:cBhvr>
                                    </p:animRot>
                                  </p:childTnLst>
                                </p:cTn>
                              </p:par>
                            </p:childTnLst>
                          </p:cTn>
                        </p:par>
                        <p:par>
                          <p:cTn id="53" fill="hold">
                            <p:stCondLst>
                              <p:cond delay="2450"/>
                            </p:stCondLst>
                            <p:childTnLst>
                              <p:par>
                                <p:cTn id="54" presetID="42" presetClass="path" presetSubtype="0" accel="50000" decel="50000" fill="hold" nodeType="afterEffect">
                                  <p:stCondLst>
                                    <p:cond delay="0"/>
                                  </p:stCondLst>
                                  <p:childTnLst>
                                    <p:animMotion origin="layout" path="M -2.22222E-6 -7.40741E-7 L 0.00712 0.23727 " pathEditMode="relative" rAng="0" ptsTypes="AA">
                                      <p:cBhvr>
                                        <p:cTn id="55" dur="1000" fill="hold"/>
                                        <p:tgtEl>
                                          <p:spTgt spid="15"/>
                                        </p:tgtEl>
                                        <p:attrNameLst>
                                          <p:attrName>ppt_x</p:attrName>
                                          <p:attrName>ppt_y</p:attrName>
                                        </p:attrNameLst>
                                      </p:cBhvr>
                                      <p:rCtr x="347" y="11852"/>
                                    </p:animMotion>
                                  </p:childTnLst>
                                </p:cTn>
                              </p:par>
                              <p:par>
                                <p:cTn id="56" presetID="6" presetClass="emph" presetSubtype="0" fill="hold" nodeType="withEffect">
                                  <p:stCondLst>
                                    <p:cond delay="0"/>
                                  </p:stCondLst>
                                  <p:childTnLst>
                                    <p:animScale>
                                      <p:cBhvr>
                                        <p:cTn id="57" dur="1000" fill="hold"/>
                                        <p:tgtEl>
                                          <p:spTgt spid="15"/>
                                        </p:tgtEl>
                                      </p:cBhvr>
                                      <p:by x="200000" y="200000"/>
                                    </p:animScale>
                                  </p:childTnLst>
                                </p:cTn>
                              </p:par>
                            </p:childTnLst>
                          </p:cTn>
                        </p:par>
                        <p:par>
                          <p:cTn id="58" fill="hold">
                            <p:stCondLst>
                              <p:cond delay="345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par>
                          <p:cTn id="68" fill="hold">
                            <p:stCondLst>
                              <p:cond delay="0"/>
                            </p:stCondLst>
                            <p:childTnLst>
                              <p:par>
                                <p:cTn id="69" presetID="10"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8"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100</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700" y="2421808"/>
            <a:ext cx="553213" cy="553213"/>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700" y="3046913"/>
            <a:ext cx="553213" cy="553213"/>
          </a:xfrm>
          <a:prstGeom prst="rect">
            <a:avLst/>
          </a:prstGeom>
        </p:spPr>
      </p:pic>
      <p:pic>
        <p:nvPicPr>
          <p:cNvPr id="7" name="Image 6"/>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717118" y="1262985"/>
            <a:ext cx="1307993" cy="1877329"/>
          </a:xfrm>
          <a:prstGeom prst="rect">
            <a:avLst/>
          </a:prstGeom>
        </p:spPr>
      </p:pic>
      <p:pic>
        <p:nvPicPr>
          <p:cNvPr id="8" name="Image 7"/>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6960228" y="1156475"/>
            <a:ext cx="1307993" cy="1877329"/>
          </a:xfrm>
          <a:prstGeom prst="rect">
            <a:avLst/>
          </a:prstGeom>
        </p:spPr>
      </p:pic>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2433" y="3674032"/>
            <a:ext cx="553213" cy="553213"/>
          </a:xfrm>
          <a:prstGeom prst="rect">
            <a:avLst/>
          </a:prstGeom>
        </p:spPr>
      </p:pic>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2433" y="4299137"/>
            <a:ext cx="553213" cy="553213"/>
          </a:xfrm>
          <a:prstGeom prst="rect">
            <a:avLst/>
          </a:prstGeom>
        </p:spPr>
      </p:pic>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2433" y="5012608"/>
            <a:ext cx="553213" cy="553213"/>
          </a:xfrm>
          <a:prstGeom prst="rect">
            <a:avLst/>
          </a:prstGeom>
        </p:spPr>
      </p:pic>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2433" y="5637713"/>
            <a:ext cx="553213" cy="553213"/>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699" y="3683485"/>
            <a:ext cx="553213" cy="553213"/>
          </a:xfrm>
          <a:prstGeom prst="rect">
            <a:avLst/>
          </a:prstGeom>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302" y="4289684"/>
            <a:ext cx="553213" cy="553213"/>
          </a:xfrm>
          <a:prstGeom prst="rect">
            <a:avLst/>
          </a:prstGeom>
        </p:spPr>
      </p:pic>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301" y="5048554"/>
            <a:ext cx="553213" cy="553213"/>
          </a:xfrm>
          <a:prstGeom prst="rect">
            <a:avLst/>
          </a:prstGeom>
        </p:spPr>
      </p:pic>
      <p:pic>
        <p:nvPicPr>
          <p:cNvPr id="20" name="Imag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5485" y="5637713"/>
            <a:ext cx="553213" cy="553213"/>
          </a:xfrm>
          <a:prstGeom prst="rect">
            <a:avLst/>
          </a:prstGeom>
        </p:spPr>
      </p:pic>
      <p:pic>
        <p:nvPicPr>
          <p:cNvPr id="31" name="Imag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261" y="2421808"/>
            <a:ext cx="553213" cy="553213"/>
          </a:xfrm>
          <a:prstGeom prst="rect">
            <a:avLst/>
          </a:prstGeom>
        </p:spPr>
      </p:pic>
      <p:pic>
        <p:nvPicPr>
          <p:cNvPr id="32" name="Imag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261" y="3046913"/>
            <a:ext cx="553213" cy="553213"/>
          </a:xfrm>
          <a:prstGeom prst="rect">
            <a:avLst/>
          </a:prstGeom>
        </p:spPr>
      </p:pic>
      <p:pic>
        <p:nvPicPr>
          <p:cNvPr id="33" name="Imag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261" y="3760384"/>
            <a:ext cx="553213" cy="553213"/>
          </a:xfrm>
          <a:prstGeom prst="rect">
            <a:avLst/>
          </a:prstGeom>
        </p:spPr>
      </p:pic>
      <p:pic>
        <p:nvPicPr>
          <p:cNvPr id="34" name="Imag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261" y="4385489"/>
            <a:ext cx="553213" cy="553213"/>
          </a:xfrm>
          <a:prstGeom prst="rect">
            <a:avLst/>
          </a:prstGeom>
        </p:spPr>
      </p:pic>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27" y="2431261"/>
            <a:ext cx="553213" cy="553213"/>
          </a:xfrm>
          <a:prstGeom prst="rect">
            <a:avLst/>
          </a:prstGeom>
        </p:spPr>
      </p:pic>
      <p:pic>
        <p:nvPicPr>
          <p:cNvPr id="36" name="Imag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130" y="3037460"/>
            <a:ext cx="553213" cy="553213"/>
          </a:xfrm>
          <a:prstGeom prst="rect">
            <a:avLst/>
          </a:prstGeom>
        </p:spPr>
      </p:pic>
      <p:pic>
        <p:nvPicPr>
          <p:cNvPr id="37" name="Imag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9129" y="3796330"/>
            <a:ext cx="553213" cy="553213"/>
          </a:xfrm>
          <a:prstGeom prst="rect">
            <a:avLst/>
          </a:prstGeom>
        </p:spPr>
      </p:pic>
      <p:pic>
        <p:nvPicPr>
          <p:cNvPr id="38" name="Imag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1313" y="4385489"/>
            <a:ext cx="553213" cy="553213"/>
          </a:xfrm>
          <a:prstGeom prst="rect">
            <a:avLst/>
          </a:prstGeom>
        </p:spPr>
      </p:pic>
      <p:pic>
        <p:nvPicPr>
          <p:cNvPr id="39" name="Imag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047" y="5048554"/>
            <a:ext cx="553213" cy="553213"/>
          </a:xfrm>
          <a:prstGeom prst="rect">
            <a:avLst/>
          </a:prstGeom>
        </p:spPr>
      </p:pic>
      <p:pic>
        <p:nvPicPr>
          <p:cNvPr id="40" name="Imag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047" y="5673659"/>
            <a:ext cx="553213" cy="553213"/>
          </a:xfrm>
          <a:prstGeom prst="rect">
            <a:avLst/>
          </a:prstGeom>
        </p:spPr>
      </p:pic>
      <p:pic>
        <p:nvPicPr>
          <p:cNvPr id="41" name="Imag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6199" y="2431261"/>
            <a:ext cx="553213" cy="553213"/>
          </a:xfrm>
          <a:prstGeom prst="rect">
            <a:avLst/>
          </a:prstGeom>
        </p:spPr>
      </p:pic>
      <p:pic>
        <p:nvPicPr>
          <p:cNvPr id="42" name="Imag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199" y="3056366"/>
            <a:ext cx="553213" cy="553213"/>
          </a:xfrm>
          <a:prstGeom prst="rect">
            <a:avLst/>
          </a:prstGeom>
        </p:spPr>
      </p:pic>
      <p:pic>
        <p:nvPicPr>
          <p:cNvPr id="43" name="Imag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313" y="5058007"/>
            <a:ext cx="553213" cy="553213"/>
          </a:xfrm>
          <a:prstGeom prst="rect">
            <a:avLst/>
          </a:prstGeom>
        </p:spPr>
      </p:pic>
      <p:pic>
        <p:nvPicPr>
          <p:cNvPr id="44" name="Imag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916" y="5664206"/>
            <a:ext cx="553213" cy="553213"/>
          </a:xfrm>
          <a:prstGeom prst="rect">
            <a:avLst/>
          </a:prstGeom>
        </p:spPr>
      </p:pic>
      <p:pic>
        <p:nvPicPr>
          <p:cNvPr id="45" name="Imag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7067" y="2467207"/>
            <a:ext cx="553213" cy="553213"/>
          </a:xfrm>
          <a:prstGeom prst="rect">
            <a:avLst/>
          </a:prstGeom>
        </p:spPr>
      </p:pic>
      <p:pic>
        <p:nvPicPr>
          <p:cNvPr id="46" name="Imag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251" y="3056366"/>
            <a:ext cx="553213" cy="553213"/>
          </a:xfrm>
          <a:prstGeom prst="rect">
            <a:avLst/>
          </a:prstGeom>
        </p:spPr>
      </p:pic>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577" y="2463551"/>
            <a:ext cx="553213" cy="553213"/>
          </a:xfrm>
          <a:prstGeom prst="rect">
            <a:avLst/>
          </a:prstGeom>
        </p:spPr>
      </p:pic>
      <p:pic>
        <p:nvPicPr>
          <p:cNvPr id="48" name="Imag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180" y="3069750"/>
            <a:ext cx="553213" cy="553213"/>
          </a:xfrm>
          <a:prstGeom prst="rect">
            <a:avLst/>
          </a:prstGeom>
        </p:spPr>
      </p:pic>
      <p:pic>
        <p:nvPicPr>
          <p:cNvPr id="49" name="Imag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578" y="3802997"/>
            <a:ext cx="553213" cy="553213"/>
          </a:xfrm>
          <a:prstGeom prst="rect">
            <a:avLst/>
          </a:prstGeom>
        </p:spPr>
      </p:pic>
      <p:pic>
        <p:nvPicPr>
          <p:cNvPr id="50" name="Imag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181" y="4409196"/>
            <a:ext cx="553213" cy="553213"/>
          </a:xfrm>
          <a:prstGeom prst="rect">
            <a:avLst/>
          </a:prstGeom>
        </p:spPr>
      </p:pic>
      <p:pic>
        <p:nvPicPr>
          <p:cNvPr id="51" name="Imag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0703" y="2480591"/>
            <a:ext cx="553213" cy="553213"/>
          </a:xfrm>
          <a:prstGeom prst="rect">
            <a:avLst/>
          </a:prstGeom>
        </p:spPr>
      </p:pic>
      <p:pic>
        <p:nvPicPr>
          <p:cNvPr id="52" name="Imag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2887" y="3069750"/>
            <a:ext cx="553213" cy="553213"/>
          </a:xfrm>
          <a:prstGeom prst="rect">
            <a:avLst/>
          </a:prstGeom>
        </p:spPr>
      </p:pic>
      <p:pic>
        <p:nvPicPr>
          <p:cNvPr id="53" name="Imag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8695" y="5048554"/>
            <a:ext cx="553213" cy="553213"/>
          </a:xfrm>
          <a:prstGeom prst="rect">
            <a:avLst/>
          </a:prstGeom>
        </p:spPr>
      </p:pic>
      <p:pic>
        <p:nvPicPr>
          <p:cNvPr id="54" name="Imag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0879" y="5637713"/>
            <a:ext cx="553213" cy="553213"/>
          </a:xfrm>
          <a:prstGeom prst="rect">
            <a:avLst/>
          </a:prstGeom>
        </p:spPr>
      </p:pic>
      <p:sp>
        <p:nvSpPr>
          <p:cNvPr id="55" name="ZoneTexte 54"/>
          <p:cNvSpPr txBox="1"/>
          <p:nvPr/>
        </p:nvSpPr>
        <p:spPr>
          <a:xfrm>
            <a:off x="1" y="-3414"/>
            <a:ext cx="9143999" cy="646331"/>
          </a:xfrm>
          <a:prstGeom prst="rect">
            <a:avLst/>
          </a:prstGeom>
          <a:solidFill>
            <a:schemeClr val="tx1"/>
          </a:solidFill>
        </p:spPr>
        <p:txBody>
          <a:bodyPr wrap="square" rtlCol="0">
            <a:spAutoFit/>
          </a:bodyPr>
          <a:lstStyle/>
          <a:p>
            <a:pPr algn="ctr"/>
            <a:r>
              <a:rPr lang="fr-FR" dirty="0" smtClean="0">
                <a:solidFill>
                  <a:schemeClr val="bg1"/>
                </a:solidFill>
              </a:rPr>
              <a:t>The green </a:t>
            </a:r>
            <a:r>
              <a:rPr lang="fr-FR" dirty="0" err="1" smtClean="0">
                <a:solidFill>
                  <a:schemeClr val="bg1"/>
                </a:solidFill>
              </a:rPr>
              <a:t>merchant</a:t>
            </a:r>
            <a:r>
              <a:rPr lang="fr-FR" dirty="0" smtClean="0">
                <a:solidFill>
                  <a:schemeClr val="bg1"/>
                </a:solidFill>
              </a:rPr>
              <a:t> </a:t>
            </a:r>
            <a:r>
              <a:rPr lang="fr-FR" dirty="0" err="1" smtClean="0">
                <a:solidFill>
                  <a:schemeClr val="bg1"/>
                </a:solidFill>
              </a:rPr>
              <a:t>had</a:t>
            </a:r>
            <a:r>
              <a:rPr lang="fr-FR" dirty="0" smtClean="0">
                <a:solidFill>
                  <a:schemeClr val="bg1"/>
                </a:solidFill>
              </a:rPr>
              <a:t> </a:t>
            </a:r>
            <a:r>
              <a:rPr lang="fr-FR" dirty="0" err="1" smtClean="0">
                <a:solidFill>
                  <a:schemeClr val="bg1"/>
                </a:solidFill>
              </a:rPr>
              <a:t>spent</a:t>
            </a:r>
            <a:r>
              <a:rPr lang="fr-FR" dirty="0" smtClean="0">
                <a:solidFill>
                  <a:schemeClr val="bg1"/>
                </a:solidFill>
              </a:rPr>
              <a:t> </a:t>
            </a:r>
            <a:r>
              <a:rPr lang="fr-FR" dirty="0" err="1" smtClean="0">
                <a:solidFill>
                  <a:schemeClr val="bg1"/>
                </a:solidFill>
              </a:rPr>
              <a:t>every</a:t>
            </a:r>
            <a:r>
              <a:rPr lang="fr-FR" dirty="0" smtClean="0">
                <a:solidFill>
                  <a:schemeClr val="bg1"/>
                </a:solidFill>
              </a:rPr>
              <a:t> </a:t>
            </a:r>
            <a:r>
              <a:rPr lang="fr-FR" dirty="0" err="1" smtClean="0">
                <a:solidFill>
                  <a:schemeClr val="bg1"/>
                </a:solidFill>
              </a:rPr>
              <a:t>combination</a:t>
            </a:r>
            <a:r>
              <a:rPr lang="fr-FR" dirty="0" smtClean="0">
                <a:solidFill>
                  <a:schemeClr val="bg1"/>
                </a:solidFill>
              </a:rPr>
              <a:t> of one, </a:t>
            </a:r>
            <a:r>
              <a:rPr lang="fr-FR" dirty="0" err="1" smtClean="0">
                <a:solidFill>
                  <a:schemeClr val="bg1"/>
                </a:solidFill>
              </a:rPr>
              <a:t>two</a:t>
            </a:r>
            <a:r>
              <a:rPr lang="fr-FR" dirty="0" smtClean="0">
                <a:solidFill>
                  <a:schemeClr val="bg1"/>
                </a:solidFill>
              </a:rPr>
              <a:t> and </a:t>
            </a:r>
            <a:r>
              <a:rPr lang="fr-FR" dirty="0" err="1" smtClean="0">
                <a:solidFill>
                  <a:schemeClr val="bg1"/>
                </a:solidFill>
              </a:rPr>
              <a:t>three</a:t>
            </a:r>
            <a:r>
              <a:rPr lang="fr-FR" dirty="0" smtClean="0">
                <a:solidFill>
                  <a:schemeClr val="bg1"/>
                </a:solidFill>
              </a:rPr>
              <a:t> coins in the </a:t>
            </a:r>
            <a:r>
              <a:rPr lang="fr-FR" dirty="0" err="1" smtClean="0">
                <a:solidFill>
                  <a:schemeClr val="bg1"/>
                </a:solidFill>
              </a:rPr>
              <a:t>blue</a:t>
            </a:r>
            <a:r>
              <a:rPr lang="fr-FR" dirty="0" smtClean="0">
                <a:solidFill>
                  <a:schemeClr val="bg1"/>
                </a:solidFill>
              </a:rPr>
              <a:t> machine, and all the sandwiches </a:t>
            </a:r>
            <a:r>
              <a:rPr lang="fr-FR" dirty="0" err="1" smtClean="0">
                <a:solidFill>
                  <a:schemeClr val="bg1"/>
                </a:solidFill>
              </a:rPr>
              <a:t>were</a:t>
            </a:r>
            <a:r>
              <a:rPr lang="fr-FR" dirty="0" smtClean="0">
                <a:solidFill>
                  <a:schemeClr val="bg1"/>
                </a:solidFill>
              </a:rPr>
              <a:t> </a:t>
            </a:r>
            <a:r>
              <a:rPr lang="fr-FR" dirty="0" err="1" smtClean="0">
                <a:solidFill>
                  <a:schemeClr val="bg1"/>
                </a:solidFill>
              </a:rPr>
              <a:t>equal</a:t>
            </a:r>
            <a:r>
              <a:rPr lang="fr-FR" dirty="0" smtClean="0">
                <a:solidFill>
                  <a:schemeClr val="bg1"/>
                </a:solidFill>
              </a:rPr>
              <a:t>. </a:t>
            </a:r>
            <a:r>
              <a:rPr lang="fr-FR" dirty="0" err="1" smtClean="0">
                <a:solidFill>
                  <a:schemeClr val="bg1"/>
                </a:solidFill>
              </a:rPr>
              <a:t>Therefore</a:t>
            </a:r>
            <a:r>
              <a:rPr lang="fr-FR" dirty="0" smtClean="0">
                <a:solidFill>
                  <a:schemeClr val="bg1"/>
                </a:solidFill>
              </a:rPr>
              <a:t>, </a:t>
            </a:r>
            <a:r>
              <a:rPr lang="fr-FR" dirty="0" err="1" smtClean="0">
                <a:solidFill>
                  <a:schemeClr val="bg1"/>
                </a:solidFill>
              </a:rPr>
              <a:t>he</a:t>
            </a:r>
            <a:r>
              <a:rPr lang="fr-FR" dirty="0" smtClean="0">
                <a:solidFill>
                  <a:schemeClr val="bg1"/>
                </a:solidFill>
              </a:rPr>
              <a:t> </a:t>
            </a:r>
            <a:r>
              <a:rPr lang="fr-FR" dirty="0" err="1" smtClean="0">
                <a:solidFill>
                  <a:schemeClr val="bg1"/>
                </a:solidFill>
              </a:rPr>
              <a:t>went</a:t>
            </a:r>
            <a:r>
              <a:rPr lang="fr-FR" dirty="0" smtClean="0">
                <a:solidFill>
                  <a:schemeClr val="bg1"/>
                </a:solidFill>
              </a:rPr>
              <a:t> to court. </a:t>
            </a:r>
            <a:endParaRPr lang="fr-FR" dirty="0">
              <a:solidFill>
                <a:schemeClr val="bg1"/>
              </a:solidFill>
            </a:endParaRPr>
          </a:p>
        </p:txBody>
      </p:sp>
    </p:spTree>
    <p:extLst>
      <p:ext uri="{BB962C8B-B14F-4D97-AF65-F5344CB8AC3E}">
        <p14:creationId xmlns:p14="http://schemas.microsoft.com/office/powerpoint/2010/main" val="28885112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101</a:t>
            </a:fld>
            <a:endParaRPr lang="fr-FR"/>
          </a:p>
        </p:txBody>
      </p:sp>
      <p:sp>
        <p:nvSpPr>
          <p:cNvPr id="5" name="ZoneTexte 4"/>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The judge ordered to open the machines</a:t>
            </a:r>
            <a:br>
              <a:rPr lang="en-US" dirty="0" smtClean="0">
                <a:solidFill>
                  <a:schemeClr val="bg1"/>
                </a:solidFill>
              </a:rPr>
            </a:br>
            <a:endParaRPr lang="fr-FR" dirty="0">
              <a:solidFill>
                <a:schemeClr val="bg1"/>
              </a:solidFill>
            </a:endParaRPr>
          </a:p>
        </p:txBody>
      </p:sp>
      <p:pic>
        <p:nvPicPr>
          <p:cNvPr id="6" name="Image 5" descr="&lt;strong&gt;Judge&lt;/strong&gt; | Desde el exili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38" y="1630251"/>
            <a:ext cx="3612857" cy="3857143"/>
          </a:xfrm>
          <a:prstGeom prst="rect">
            <a:avLst/>
          </a:prstGeom>
        </p:spPr>
      </p:pic>
      <p:sp>
        <p:nvSpPr>
          <p:cNvPr id="7" name="Bulle ronde 6"/>
          <p:cNvSpPr/>
          <p:nvPr/>
        </p:nvSpPr>
        <p:spPr>
          <a:xfrm>
            <a:off x="4634295" y="1823155"/>
            <a:ext cx="3307438" cy="1569156"/>
          </a:xfrm>
          <a:prstGeom prst="wedgeEllipseCallout">
            <a:avLst>
              <a:gd name="adj1" fmla="val -60916"/>
              <a:gd name="adj2" fmla="val 387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smtClean="0"/>
              <a:t>? Ouvrez les machines</a:t>
            </a:r>
            <a:endParaRPr lang="en-US" sz="3200" dirty="0"/>
          </a:p>
        </p:txBody>
      </p:sp>
    </p:spTree>
    <p:extLst>
      <p:ext uri="{BB962C8B-B14F-4D97-AF65-F5344CB8AC3E}">
        <p14:creationId xmlns:p14="http://schemas.microsoft.com/office/powerpoint/2010/main" val="25818109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4394386"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10" name="ZoneTexte 9"/>
          <p:cNvSpPr txBox="1"/>
          <p:nvPr/>
        </p:nvSpPr>
        <p:spPr>
          <a:xfrm>
            <a:off x="159349"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102</a:t>
            </a:fld>
            <a:endParaRPr lang="fr-FR"/>
          </a:p>
        </p:txBody>
      </p:sp>
      <p:sp>
        <p:nvSpPr>
          <p:cNvPr id="24" name="ZoneTexte 23"/>
          <p:cNvSpPr txBox="1"/>
          <p:nvPr/>
        </p:nvSpPr>
        <p:spPr>
          <a:xfrm>
            <a:off x="1" y="-3414"/>
            <a:ext cx="9143999" cy="646331"/>
          </a:xfrm>
          <a:prstGeom prst="rect">
            <a:avLst/>
          </a:prstGeom>
          <a:solidFill>
            <a:schemeClr val="tx1"/>
          </a:solidFill>
        </p:spPr>
        <p:txBody>
          <a:bodyPr wrap="square" rtlCol="0">
            <a:spAutoFit/>
          </a:bodyPr>
          <a:lstStyle/>
          <a:p>
            <a:pPr algn="ctr"/>
            <a:r>
              <a:rPr lang="fr-FR" dirty="0" err="1" smtClean="0">
                <a:solidFill>
                  <a:schemeClr val="bg1"/>
                </a:solidFill>
              </a:rPr>
              <a:t>They</a:t>
            </a:r>
            <a:r>
              <a:rPr lang="fr-FR" dirty="0" smtClean="0">
                <a:solidFill>
                  <a:schemeClr val="bg1"/>
                </a:solidFill>
              </a:rPr>
              <a:t> </a:t>
            </a:r>
            <a:r>
              <a:rPr lang="fr-FR" dirty="0" err="1" smtClean="0">
                <a:solidFill>
                  <a:schemeClr val="bg1"/>
                </a:solidFill>
              </a:rPr>
              <a:t>were</a:t>
            </a:r>
            <a:r>
              <a:rPr lang="fr-FR" dirty="0" smtClean="0">
                <a:solidFill>
                  <a:schemeClr val="bg1"/>
                </a:solidFill>
              </a:rPr>
              <a:t> </a:t>
            </a:r>
            <a:r>
              <a:rPr lang="fr-FR" dirty="0" err="1" smtClean="0">
                <a:solidFill>
                  <a:schemeClr val="bg1"/>
                </a:solidFill>
              </a:rPr>
              <a:t>almost</a:t>
            </a:r>
            <a:r>
              <a:rPr lang="fr-FR" dirty="0" smtClean="0">
                <a:solidFill>
                  <a:schemeClr val="bg1"/>
                </a:solidFill>
              </a:rPr>
              <a:t> all the </a:t>
            </a:r>
            <a:r>
              <a:rPr lang="fr-FR" dirty="0" err="1" smtClean="0">
                <a:solidFill>
                  <a:schemeClr val="bg1"/>
                </a:solidFill>
              </a:rPr>
              <a:t>same</a:t>
            </a:r>
            <a:r>
              <a:rPr lang="fr-FR" dirty="0" smtClean="0">
                <a:solidFill>
                  <a:schemeClr val="bg1"/>
                </a:solidFill>
              </a:rPr>
              <a:t>, </a:t>
            </a:r>
            <a:r>
              <a:rPr lang="fr-FR" dirty="0" err="1" smtClean="0">
                <a:solidFill>
                  <a:schemeClr val="bg1"/>
                </a:solidFill>
              </a:rPr>
              <a:t>except</a:t>
            </a:r>
            <a:r>
              <a:rPr lang="fr-FR" dirty="0" smtClean="0">
                <a:solidFill>
                  <a:schemeClr val="bg1"/>
                </a:solidFill>
              </a:rPr>
              <a:t> at </a:t>
            </a:r>
            <a:r>
              <a:rPr lang="fr-FR" dirty="0" err="1" smtClean="0">
                <a:solidFill>
                  <a:schemeClr val="bg1"/>
                </a:solidFill>
              </a:rPr>
              <a:t>two</a:t>
            </a:r>
            <a:r>
              <a:rPr lang="fr-FR" dirty="0" smtClean="0">
                <a:solidFill>
                  <a:schemeClr val="bg1"/>
                </a:solidFill>
              </a:rPr>
              <a:t> places</a:t>
            </a:r>
            <a:br>
              <a:rPr lang="fr-FR" dirty="0" smtClean="0">
                <a:solidFill>
                  <a:schemeClr val="bg1"/>
                </a:solidFill>
              </a:rPr>
            </a:br>
            <a:endParaRPr lang="fr-FR" dirty="0">
              <a:solidFill>
                <a:schemeClr val="bg1"/>
              </a:solidFill>
            </a:endParaRPr>
          </a:p>
        </p:txBody>
      </p:sp>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034" y="5818956"/>
            <a:ext cx="1321190" cy="756262"/>
          </a:xfrm>
          <a:prstGeom prst="rect">
            <a:avLst/>
          </a:prstGeom>
        </p:spPr>
      </p:pic>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501" y="1292550"/>
            <a:ext cx="553213" cy="553213"/>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9800" y="1292550"/>
            <a:ext cx="553213" cy="553213"/>
          </a:xfrm>
          <a:prstGeom prst="rect">
            <a:avLst/>
          </a:prstGeom>
        </p:spPr>
      </p:pic>
      <p:pic>
        <p:nvPicPr>
          <p:cNvPr id="25" name="Imag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435" y="3160862"/>
            <a:ext cx="553213" cy="553213"/>
          </a:xfrm>
          <a:prstGeom prst="rect">
            <a:avLst/>
          </a:prstGeom>
        </p:spPr>
      </p:pic>
      <p:pic>
        <p:nvPicPr>
          <p:cNvPr id="34" name="Imag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734" y="3160862"/>
            <a:ext cx="553213" cy="553213"/>
          </a:xfrm>
          <a:prstGeom prst="rect">
            <a:avLst/>
          </a:prstGeom>
        </p:spPr>
      </p:pic>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435" y="5119485"/>
            <a:ext cx="553213" cy="553213"/>
          </a:xfrm>
          <a:prstGeom prst="rect">
            <a:avLst/>
          </a:prstGeom>
        </p:spPr>
      </p:pic>
      <p:pic>
        <p:nvPicPr>
          <p:cNvPr id="36" name="Imag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734" y="5119485"/>
            <a:ext cx="553213" cy="553213"/>
          </a:xfrm>
          <a:prstGeom prst="rect">
            <a:avLst/>
          </a:prstGeom>
        </p:spPr>
      </p:pic>
      <p:grpSp>
        <p:nvGrpSpPr>
          <p:cNvPr id="38" name="Groupe 37"/>
          <p:cNvGrpSpPr/>
          <p:nvPr/>
        </p:nvGrpSpPr>
        <p:grpSpPr>
          <a:xfrm>
            <a:off x="2125811" y="1958016"/>
            <a:ext cx="1321190" cy="807132"/>
            <a:chOff x="1839570" y="2951618"/>
            <a:chExt cx="1270647" cy="784900"/>
          </a:xfrm>
        </p:grpSpPr>
        <p:pic>
          <p:nvPicPr>
            <p:cNvPr id="40" name="Imag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41" name="Imag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42" name="Imag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94" y="1890613"/>
            <a:ext cx="1262869" cy="674103"/>
          </a:xfrm>
          <a:prstGeom prst="rect">
            <a:avLst/>
          </a:prstGeom>
        </p:spPr>
      </p:pic>
      <p:pic>
        <p:nvPicPr>
          <p:cNvPr id="43" name="Imag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4842" y="5818956"/>
            <a:ext cx="1321190" cy="756262"/>
          </a:xfrm>
          <a:prstGeom prst="rect">
            <a:avLst/>
          </a:prstGeom>
        </p:spPr>
      </p:pic>
      <p:pic>
        <p:nvPicPr>
          <p:cNvPr id="44" name="Imag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43" y="1292550"/>
            <a:ext cx="553213" cy="553213"/>
          </a:xfrm>
          <a:prstGeom prst="rect">
            <a:avLst/>
          </a:prstGeom>
        </p:spPr>
      </p:pic>
      <p:pic>
        <p:nvPicPr>
          <p:cNvPr id="45" name="Imag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542" y="1292550"/>
            <a:ext cx="553213" cy="553213"/>
          </a:xfrm>
          <a:prstGeom prst="rect">
            <a:avLst/>
          </a:prstGeom>
        </p:spPr>
      </p:pic>
      <p:pic>
        <p:nvPicPr>
          <p:cNvPr id="46" name="Imag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43" y="3160862"/>
            <a:ext cx="553213" cy="553213"/>
          </a:xfrm>
          <a:prstGeom prst="rect">
            <a:avLst/>
          </a:prstGeom>
        </p:spPr>
      </p:pic>
      <p:pic>
        <p:nvPicPr>
          <p:cNvPr id="47" name="Imag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542" y="3160862"/>
            <a:ext cx="553213" cy="553213"/>
          </a:xfrm>
          <a:prstGeom prst="rect">
            <a:avLst/>
          </a:prstGeom>
        </p:spPr>
      </p:pic>
      <p:pic>
        <p:nvPicPr>
          <p:cNvPr id="48" name="Imag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43" y="5119485"/>
            <a:ext cx="553213" cy="553213"/>
          </a:xfrm>
          <a:prstGeom prst="rect">
            <a:avLst/>
          </a:prstGeom>
        </p:spPr>
      </p:pic>
      <p:pic>
        <p:nvPicPr>
          <p:cNvPr id="49" name="Imag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542" y="5119485"/>
            <a:ext cx="553213" cy="553213"/>
          </a:xfrm>
          <a:prstGeom prst="rect">
            <a:avLst/>
          </a:prstGeom>
        </p:spPr>
      </p:pic>
      <p:grpSp>
        <p:nvGrpSpPr>
          <p:cNvPr id="50" name="Groupe 49"/>
          <p:cNvGrpSpPr/>
          <p:nvPr/>
        </p:nvGrpSpPr>
        <p:grpSpPr>
          <a:xfrm>
            <a:off x="6215920" y="5793521"/>
            <a:ext cx="1321190" cy="807132"/>
            <a:chOff x="1839570" y="2951618"/>
            <a:chExt cx="1270647" cy="784900"/>
          </a:xfrm>
        </p:grpSpPr>
        <p:pic>
          <p:nvPicPr>
            <p:cNvPr id="51" name="Imag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52" name="Imag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53" name="Imag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4002" y="1890613"/>
            <a:ext cx="1262869" cy="674103"/>
          </a:xfrm>
          <a:prstGeom prst="rect">
            <a:avLst/>
          </a:prstGeom>
        </p:spPr>
      </p:pic>
    </p:spTree>
    <p:extLst>
      <p:ext uri="{BB962C8B-B14F-4D97-AF65-F5344CB8AC3E}">
        <p14:creationId xmlns:p14="http://schemas.microsoft.com/office/powerpoint/2010/main" val="3717969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e 68"/>
          <p:cNvGrpSpPr/>
          <p:nvPr/>
        </p:nvGrpSpPr>
        <p:grpSpPr>
          <a:xfrm>
            <a:off x="5830737" y="4521416"/>
            <a:ext cx="1321190" cy="807132"/>
            <a:chOff x="1839570" y="2951618"/>
            <a:chExt cx="1270647" cy="784900"/>
          </a:xfrm>
        </p:grpSpPr>
        <p:pic>
          <p:nvPicPr>
            <p:cNvPr id="70" name="Image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71" name="Imag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67" name="Imag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9897" y="4368264"/>
            <a:ext cx="1321190" cy="756262"/>
          </a:xfrm>
          <a:prstGeom prst="rect">
            <a:avLst/>
          </a:prstGeom>
        </p:spPr>
      </p:pic>
      <p:pic>
        <p:nvPicPr>
          <p:cNvPr id="59" name="Imag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411" y="4471678"/>
            <a:ext cx="1321190" cy="756262"/>
          </a:xfrm>
          <a:prstGeom prst="rect">
            <a:avLst/>
          </a:prstGeom>
        </p:spPr>
      </p:pic>
      <p:sp>
        <p:nvSpPr>
          <p:cNvPr id="4" name="Espace réservé du numéro de diapositive 3"/>
          <p:cNvSpPr>
            <a:spLocks noGrp="1"/>
          </p:cNvSpPr>
          <p:nvPr>
            <p:ph type="sldNum" sz="quarter" idx="12"/>
          </p:nvPr>
        </p:nvSpPr>
        <p:spPr/>
        <p:txBody>
          <a:bodyPr/>
          <a:lstStyle/>
          <a:p>
            <a:fld id="{184B21AF-DDF4-4F06-BD45-FE9B9C28C734}" type="slidenum">
              <a:rPr lang="fr-FR" smtClean="0"/>
              <a:t>103</a:t>
            </a:fld>
            <a:endParaRPr lang="fr-FR"/>
          </a:p>
        </p:txBody>
      </p:sp>
      <p:pic>
        <p:nvPicPr>
          <p:cNvPr id="7" name="Image 6"/>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717118" y="1262985"/>
            <a:ext cx="1307993" cy="1877329"/>
          </a:xfrm>
          <a:prstGeom prst="rect">
            <a:avLst/>
          </a:prstGeom>
        </p:spPr>
      </p:pic>
      <p:pic>
        <p:nvPicPr>
          <p:cNvPr id="8" name="Image 7"/>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6960228" y="1156475"/>
            <a:ext cx="1307993" cy="1877329"/>
          </a:xfrm>
          <a:prstGeom prst="rect">
            <a:avLst/>
          </a:prstGeom>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3899" y="1838159"/>
            <a:ext cx="553213" cy="553213"/>
          </a:xfrm>
          <a:prstGeom prst="rect">
            <a:avLst/>
          </a:prstGeom>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9495" y="1847612"/>
            <a:ext cx="553213" cy="553213"/>
          </a:xfrm>
          <a:prstGeom prst="rect">
            <a:avLst/>
          </a:prstGeom>
        </p:spPr>
      </p:pic>
      <p:pic>
        <p:nvPicPr>
          <p:cNvPr id="50" name="Imag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432" y="1874105"/>
            <a:ext cx="553213" cy="553213"/>
          </a:xfrm>
          <a:prstGeom prst="rect">
            <a:avLst/>
          </a:prstGeom>
        </p:spPr>
      </p:pic>
      <p:pic>
        <p:nvPicPr>
          <p:cNvPr id="52" name="Imag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469" y="1888565"/>
            <a:ext cx="553213" cy="553213"/>
          </a:xfrm>
          <a:prstGeom prst="rect">
            <a:avLst/>
          </a:prstGeom>
        </p:spPr>
      </p:pic>
      <p:sp>
        <p:nvSpPr>
          <p:cNvPr id="55" name="ZoneTexte 54"/>
          <p:cNvSpPr txBox="1"/>
          <p:nvPr/>
        </p:nvSpPr>
        <p:spPr>
          <a:xfrm>
            <a:off x="1" y="-3414"/>
            <a:ext cx="9143999" cy="646331"/>
          </a:xfrm>
          <a:prstGeom prst="rect">
            <a:avLst/>
          </a:prstGeom>
          <a:solidFill>
            <a:schemeClr val="tx1"/>
          </a:solidFill>
        </p:spPr>
        <p:txBody>
          <a:bodyPr wrap="square" rtlCol="0">
            <a:spAutoFit/>
          </a:bodyPr>
          <a:lstStyle/>
          <a:p>
            <a:pPr algn="ctr"/>
            <a:r>
              <a:rPr lang="fr-FR" dirty="0" smtClean="0">
                <a:solidFill>
                  <a:schemeClr val="bg1"/>
                </a:solidFill>
              </a:rPr>
              <a:t>And </a:t>
            </a:r>
            <a:r>
              <a:rPr lang="fr-FR" dirty="0" err="1" smtClean="0">
                <a:solidFill>
                  <a:schemeClr val="bg1"/>
                </a:solidFill>
              </a:rPr>
              <a:t>it</a:t>
            </a:r>
            <a:r>
              <a:rPr lang="fr-FR" dirty="0" smtClean="0">
                <a:solidFill>
                  <a:schemeClr val="bg1"/>
                </a:solidFill>
              </a:rPr>
              <a:t> </a:t>
            </a:r>
            <a:r>
              <a:rPr lang="fr-FR" dirty="0" err="1" smtClean="0">
                <a:solidFill>
                  <a:schemeClr val="bg1"/>
                </a:solidFill>
              </a:rPr>
              <a:t>did</a:t>
            </a:r>
            <a:r>
              <a:rPr lang="fr-FR" dirty="0" smtClean="0">
                <a:solidFill>
                  <a:schemeClr val="bg1"/>
                </a:solidFill>
              </a:rPr>
              <a:t> not </a:t>
            </a:r>
            <a:r>
              <a:rPr lang="fr-FR" dirty="0" err="1" smtClean="0">
                <a:solidFill>
                  <a:schemeClr val="bg1"/>
                </a:solidFill>
              </a:rPr>
              <a:t>take</a:t>
            </a:r>
            <a:r>
              <a:rPr lang="fr-FR" dirty="0" smtClean="0">
                <a:solidFill>
                  <a:schemeClr val="bg1"/>
                </a:solidFill>
              </a:rPr>
              <a:t> long to figure out a </a:t>
            </a:r>
            <a:r>
              <a:rPr lang="fr-FR" dirty="0" err="1" smtClean="0">
                <a:solidFill>
                  <a:schemeClr val="bg1"/>
                </a:solidFill>
              </a:rPr>
              <a:t>combination</a:t>
            </a:r>
            <a:r>
              <a:rPr lang="fr-FR" dirty="0" smtClean="0">
                <a:solidFill>
                  <a:schemeClr val="bg1"/>
                </a:solidFill>
              </a:rPr>
              <a:t> of coins </a:t>
            </a:r>
            <a:r>
              <a:rPr lang="fr-FR" dirty="0" err="1" smtClean="0">
                <a:solidFill>
                  <a:schemeClr val="bg1"/>
                </a:solidFill>
              </a:rPr>
              <a:t>which</a:t>
            </a:r>
            <a:r>
              <a:rPr lang="fr-FR" dirty="0" smtClean="0">
                <a:solidFill>
                  <a:schemeClr val="bg1"/>
                </a:solidFill>
              </a:rPr>
              <a:t> </a:t>
            </a:r>
            <a:r>
              <a:rPr lang="fr-FR" dirty="0" err="1" smtClean="0">
                <a:solidFill>
                  <a:schemeClr val="bg1"/>
                </a:solidFill>
              </a:rPr>
              <a:t>would</a:t>
            </a:r>
            <a:r>
              <a:rPr lang="fr-FR" dirty="0" smtClean="0">
                <a:solidFill>
                  <a:schemeClr val="bg1"/>
                </a:solidFill>
              </a:rPr>
              <a:t> not </a:t>
            </a:r>
            <a:r>
              <a:rPr lang="fr-FR" dirty="0" err="1" smtClean="0">
                <a:solidFill>
                  <a:schemeClr val="bg1"/>
                </a:solidFill>
              </a:rPr>
              <a:t>give</a:t>
            </a:r>
            <a:r>
              <a:rPr lang="fr-FR" dirty="0" smtClean="0">
                <a:solidFill>
                  <a:schemeClr val="bg1"/>
                </a:solidFill>
              </a:rPr>
              <a:t> the </a:t>
            </a:r>
            <a:r>
              <a:rPr lang="fr-FR" dirty="0" err="1" smtClean="0">
                <a:solidFill>
                  <a:schemeClr val="bg1"/>
                </a:solidFill>
              </a:rPr>
              <a:t>same</a:t>
            </a:r>
            <a:r>
              <a:rPr lang="fr-FR" dirty="0" smtClean="0">
                <a:solidFill>
                  <a:schemeClr val="bg1"/>
                </a:solidFill>
              </a:rPr>
              <a:t> sandwiches on </a:t>
            </a:r>
            <a:r>
              <a:rPr lang="fr-FR" dirty="0" err="1" smtClean="0">
                <a:solidFill>
                  <a:schemeClr val="bg1"/>
                </a:solidFill>
              </a:rPr>
              <a:t>both</a:t>
            </a:r>
            <a:r>
              <a:rPr lang="fr-FR" dirty="0" smtClean="0">
                <a:solidFill>
                  <a:schemeClr val="bg1"/>
                </a:solidFill>
              </a:rPr>
              <a:t> machines. There </a:t>
            </a:r>
            <a:r>
              <a:rPr lang="fr-FR" dirty="0" err="1" smtClean="0">
                <a:solidFill>
                  <a:schemeClr val="bg1"/>
                </a:solidFill>
              </a:rPr>
              <a:t>were</a:t>
            </a:r>
            <a:r>
              <a:rPr lang="fr-FR" dirty="0" smtClean="0">
                <a:solidFill>
                  <a:schemeClr val="bg1"/>
                </a:solidFill>
              </a:rPr>
              <a:t> no patent violation.</a:t>
            </a:r>
            <a:endParaRPr lang="fr-FR" dirty="0">
              <a:solidFill>
                <a:schemeClr val="bg1"/>
              </a:solidFill>
            </a:endParaRPr>
          </a:p>
        </p:txBody>
      </p:sp>
      <p:grpSp>
        <p:nvGrpSpPr>
          <p:cNvPr id="56" name="Groupe 55"/>
          <p:cNvGrpSpPr/>
          <p:nvPr/>
        </p:nvGrpSpPr>
        <p:grpSpPr>
          <a:xfrm>
            <a:off x="1211411" y="4317394"/>
            <a:ext cx="1321190" cy="807132"/>
            <a:chOff x="1839570" y="2951618"/>
            <a:chExt cx="1270647" cy="784900"/>
          </a:xfrm>
        </p:grpSpPr>
        <p:pic>
          <p:nvPicPr>
            <p:cNvPr id="57" name="Imag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58" name="Imag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60" name="Imag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860" y="4184365"/>
            <a:ext cx="1262869" cy="674103"/>
          </a:xfrm>
          <a:prstGeom prst="rect">
            <a:avLst/>
          </a:prstGeom>
        </p:spPr>
      </p:pic>
      <p:grpSp>
        <p:nvGrpSpPr>
          <p:cNvPr id="61" name="Groupe 60"/>
          <p:cNvGrpSpPr/>
          <p:nvPr/>
        </p:nvGrpSpPr>
        <p:grpSpPr>
          <a:xfrm>
            <a:off x="1220136" y="3939263"/>
            <a:ext cx="1321190" cy="807132"/>
            <a:chOff x="1839570" y="2951618"/>
            <a:chExt cx="1270647" cy="784900"/>
          </a:xfrm>
        </p:grpSpPr>
        <p:pic>
          <p:nvPicPr>
            <p:cNvPr id="62" name="Imag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63" name="Imag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64" name="Groupe 63"/>
          <p:cNvGrpSpPr/>
          <p:nvPr/>
        </p:nvGrpSpPr>
        <p:grpSpPr>
          <a:xfrm>
            <a:off x="5871609" y="4184365"/>
            <a:ext cx="1321190" cy="807132"/>
            <a:chOff x="1839570" y="2951618"/>
            <a:chExt cx="1270647" cy="784900"/>
          </a:xfrm>
        </p:grpSpPr>
        <p:pic>
          <p:nvPicPr>
            <p:cNvPr id="65" name="Imag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66" name="Imag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68" name="Imag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930" y="4020095"/>
            <a:ext cx="1262869" cy="674103"/>
          </a:xfrm>
          <a:prstGeom prst="rect">
            <a:avLst/>
          </a:prstGeom>
        </p:spPr>
      </p:pic>
    </p:spTree>
    <p:extLst>
      <p:ext uri="{BB962C8B-B14F-4D97-AF65-F5344CB8AC3E}">
        <p14:creationId xmlns:p14="http://schemas.microsoft.com/office/powerpoint/2010/main" val="410366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anim calcmode="lin" valueType="num">
                                      <p:cBhvr>
                                        <p:cTn id="8" dur="500" fill="hold"/>
                                        <p:tgtEl>
                                          <p:spTgt spid="56"/>
                                        </p:tgtEl>
                                        <p:attrNameLst>
                                          <p:attrName>ppt_x</p:attrName>
                                        </p:attrNameLst>
                                      </p:cBhvr>
                                      <p:tavLst>
                                        <p:tav tm="0">
                                          <p:val>
                                            <p:strVal val="#ppt_x"/>
                                          </p:val>
                                        </p:tav>
                                        <p:tav tm="100000">
                                          <p:val>
                                            <p:strVal val="#ppt_x"/>
                                          </p:val>
                                        </p:tav>
                                      </p:tavLst>
                                    </p:anim>
                                    <p:anim calcmode="lin" valueType="num">
                                      <p:cBhvr>
                                        <p:cTn id="9" dur="5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anim calcmode="lin" valueType="num">
                                      <p:cBhvr>
                                        <p:cTn id="13" dur="500" fill="hold"/>
                                        <p:tgtEl>
                                          <p:spTgt spid="64"/>
                                        </p:tgtEl>
                                        <p:attrNameLst>
                                          <p:attrName>ppt_x</p:attrName>
                                        </p:attrNameLst>
                                      </p:cBhvr>
                                      <p:tavLst>
                                        <p:tav tm="0">
                                          <p:val>
                                            <p:strVal val="#ppt_x"/>
                                          </p:val>
                                        </p:tav>
                                        <p:tav tm="100000">
                                          <p:val>
                                            <p:strVal val="#ppt_x"/>
                                          </p:val>
                                        </p:tav>
                                      </p:tavLst>
                                    </p:anim>
                                    <p:anim calcmode="lin" valueType="num">
                                      <p:cBhvr>
                                        <p:cTn id="14"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anim calcmode="lin" valueType="num">
                                      <p:cBhvr>
                                        <p:cTn id="20" dur="1000" fill="hold"/>
                                        <p:tgtEl>
                                          <p:spTgt spid="60"/>
                                        </p:tgtEl>
                                        <p:attrNameLst>
                                          <p:attrName>ppt_x</p:attrName>
                                        </p:attrNameLst>
                                      </p:cBhvr>
                                      <p:tavLst>
                                        <p:tav tm="0">
                                          <p:val>
                                            <p:strVal val="#ppt_x"/>
                                          </p:val>
                                        </p:tav>
                                        <p:tav tm="100000">
                                          <p:val>
                                            <p:strVal val="#ppt_x"/>
                                          </p:val>
                                        </p:tav>
                                      </p:tavLst>
                                    </p:anim>
                                    <p:anim calcmode="lin" valueType="num">
                                      <p:cBhvr>
                                        <p:cTn id="21" dur="1000" fill="hold"/>
                                        <p:tgtEl>
                                          <p:spTgt spid="6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1000"/>
                                        <p:tgtEl>
                                          <p:spTgt spid="67"/>
                                        </p:tgtEl>
                                      </p:cBhvr>
                                    </p:animEffect>
                                    <p:anim calcmode="lin" valueType="num">
                                      <p:cBhvr>
                                        <p:cTn id="30" dur="1000" fill="hold"/>
                                        <p:tgtEl>
                                          <p:spTgt spid="67"/>
                                        </p:tgtEl>
                                        <p:attrNameLst>
                                          <p:attrName>ppt_x</p:attrName>
                                        </p:attrNameLst>
                                      </p:cBhvr>
                                      <p:tavLst>
                                        <p:tav tm="0">
                                          <p:val>
                                            <p:strVal val="#ppt_x"/>
                                          </p:val>
                                        </p:tav>
                                        <p:tav tm="100000">
                                          <p:val>
                                            <p:strVal val="#ppt_x"/>
                                          </p:val>
                                        </p:tav>
                                      </p:tavLst>
                                    </p:anim>
                                    <p:anim calcmode="lin" valueType="num">
                                      <p:cBhvr>
                                        <p:cTn id="31" dur="1000" fill="hold"/>
                                        <p:tgtEl>
                                          <p:spTgt spid="6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anim calcmode="lin" valueType="num">
                                      <p:cBhvr>
                                        <p:cTn id="35" dur="1000" fill="hold"/>
                                        <p:tgtEl>
                                          <p:spTgt spid="68"/>
                                        </p:tgtEl>
                                        <p:attrNameLst>
                                          <p:attrName>ppt_x</p:attrName>
                                        </p:attrNameLst>
                                      </p:cBhvr>
                                      <p:tavLst>
                                        <p:tav tm="0">
                                          <p:val>
                                            <p:strVal val="#ppt_x"/>
                                          </p:val>
                                        </p:tav>
                                        <p:tav tm="100000">
                                          <p:val>
                                            <p:strVal val="#ppt_x"/>
                                          </p:val>
                                        </p:tav>
                                      </p:tavLst>
                                    </p:anim>
                                    <p:anim calcmode="lin" valueType="num">
                                      <p:cBhvr>
                                        <p:cTn id="3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1000"/>
                                        <p:tgtEl>
                                          <p:spTgt spid="61"/>
                                        </p:tgtEl>
                                      </p:cBhvr>
                                    </p:animEffect>
                                    <p:anim calcmode="lin" valueType="num">
                                      <p:cBhvr>
                                        <p:cTn id="42" dur="1000" fill="hold"/>
                                        <p:tgtEl>
                                          <p:spTgt spid="61"/>
                                        </p:tgtEl>
                                        <p:attrNameLst>
                                          <p:attrName>ppt_x</p:attrName>
                                        </p:attrNameLst>
                                      </p:cBhvr>
                                      <p:tavLst>
                                        <p:tav tm="0">
                                          <p:val>
                                            <p:strVal val="#ppt_x"/>
                                          </p:val>
                                        </p:tav>
                                        <p:tav tm="100000">
                                          <p:val>
                                            <p:strVal val="#ppt_x"/>
                                          </p:val>
                                        </p:tav>
                                      </p:tavLst>
                                    </p:anim>
                                    <p:anim calcmode="lin" valueType="num">
                                      <p:cBhvr>
                                        <p:cTn id="43" dur="1000" fill="hold"/>
                                        <p:tgtEl>
                                          <p:spTgt spid="6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1000"/>
                                        <p:tgtEl>
                                          <p:spTgt spid="69"/>
                                        </p:tgtEl>
                                      </p:cBhvr>
                                    </p:animEffect>
                                    <p:anim calcmode="lin" valueType="num">
                                      <p:cBhvr>
                                        <p:cTn id="47" dur="1000" fill="hold"/>
                                        <p:tgtEl>
                                          <p:spTgt spid="69"/>
                                        </p:tgtEl>
                                        <p:attrNameLst>
                                          <p:attrName>ppt_x</p:attrName>
                                        </p:attrNameLst>
                                      </p:cBhvr>
                                      <p:tavLst>
                                        <p:tav tm="0">
                                          <p:val>
                                            <p:strVal val="#ppt_x"/>
                                          </p:val>
                                        </p:tav>
                                        <p:tav tm="100000">
                                          <p:val>
                                            <p:strVal val="#ppt_x"/>
                                          </p:val>
                                        </p:tav>
                                      </p:tavLst>
                                    </p:anim>
                                    <p:anim calcmode="lin" valueType="num">
                                      <p:cBhvr>
                                        <p:cTn id="48"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104</a:t>
            </a:fld>
            <a:endParaRPr lang="fr-FR"/>
          </a:p>
        </p:txBody>
      </p:sp>
      <p:sp>
        <p:nvSpPr>
          <p:cNvPr id="5" name="ZoneTexte 4"/>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The judge therefore ordered that people test all coins combinations up to four pieces. But this is a lot ! Isn’t there a better way to compare machines based on the sandwiches they produce?</a:t>
            </a:r>
            <a:endParaRPr lang="fr-FR" dirty="0">
              <a:solidFill>
                <a:schemeClr val="bg1"/>
              </a:solidFill>
            </a:endParaRPr>
          </a:p>
        </p:txBody>
      </p:sp>
      <p:pic>
        <p:nvPicPr>
          <p:cNvPr id="6" name="Image 5" descr="&lt;strong&gt;Judge&lt;/strong&gt; | Desde el exili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38" y="1630251"/>
            <a:ext cx="3612857" cy="3857143"/>
          </a:xfrm>
          <a:prstGeom prst="rect">
            <a:avLst/>
          </a:prstGeom>
        </p:spPr>
      </p:pic>
      <p:sp>
        <p:nvSpPr>
          <p:cNvPr id="7" name="Bulle ronde 6"/>
          <p:cNvSpPr/>
          <p:nvPr/>
        </p:nvSpPr>
        <p:spPr>
          <a:xfrm>
            <a:off x="4634294" y="1823155"/>
            <a:ext cx="3718073" cy="1569156"/>
          </a:xfrm>
          <a:prstGeom prst="wedgeEllipseCallout">
            <a:avLst>
              <a:gd name="adj1" fmla="val -60916"/>
              <a:gd name="adj2" fmla="val 387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smtClean="0"/>
              <a:t>Jusqu’à quatre pièces !</a:t>
            </a:r>
            <a:endParaRPr lang="en-US" sz="3200" dirty="0"/>
          </a:p>
        </p:txBody>
      </p:sp>
    </p:spTree>
    <p:extLst>
      <p:ext uri="{BB962C8B-B14F-4D97-AF65-F5344CB8AC3E}">
        <p14:creationId xmlns:p14="http://schemas.microsoft.com/office/powerpoint/2010/main" val="668235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Épilogue </a:t>
            </a:r>
            <a:r>
              <a:rPr lang="fr-FR" dirty="0" smtClean="0"/>
              <a:t>– </a:t>
            </a:r>
            <a:r>
              <a:rPr lang="fr-FR" dirty="0" err="1" smtClean="0"/>
              <a:t>Prosy</a:t>
            </a:r>
            <a:endParaRPr lang="fr-CH" dirty="0"/>
          </a:p>
        </p:txBody>
      </p:sp>
      <p:sp>
        <p:nvSpPr>
          <p:cNvPr id="3" name="Espace réservé du contenu 2"/>
          <p:cNvSpPr>
            <a:spLocks noGrp="1"/>
          </p:cNvSpPr>
          <p:nvPr>
            <p:ph idx="1"/>
          </p:nvPr>
        </p:nvSpPr>
        <p:spPr>
          <a:xfrm>
            <a:off x="628650" y="1841667"/>
            <a:ext cx="7886700" cy="4719554"/>
          </a:xfrm>
        </p:spPr>
        <p:txBody>
          <a:bodyPr>
            <a:normAutofit/>
          </a:bodyPr>
          <a:lstStyle/>
          <a:p>
            <a:pPr marL="0" indent="0">
              <a:buNone/>
            </a:pPr>
            <a:r>
              <a:rPr lang="fr-FR" b="1" dirty="0" smtClean="0"/>
              <a:t>Avant:</a:t>
            </a:r>
          </a:p>
          <a:p>
            <a:r>
              <a:rPr lang="fr-FR" dirty="0" smtClean="0"/>
              <a:t>(types de pièces)</a:t>
            </a:r>
            <a:r>
              <a:rPr lang="fr-FR" baseline="30000" dirty="0" smtClean="0"/>
              <a:t>6</a:t>
            </a:r>
            <a:r>
              <a:rPr lang="fr-FR" dirty="0" smtClean="0"/>
              <a:t> questions</a:t>
            </a:r>
            <a:endParaRPr lang="fr-FR" dirty="0"/>
          </a:p>
          <a:p>
            <a:pPr marL="0" indent="0">
              <a:buNone/>
            </a:pPr>
            <a:r>
              <a:rPr lang="fr-FR" b="1" dirty="0" smtClean="0"/>
              <a:t>Cette thèse (théorème de Mayer-Hamza)</a:t>
            </a:r>
            <a:endParaRPr lang="fr-FR" b="1" dirty="0"/>
          </a:p>
          <a:p>
            <a:r>
              <a:rPr lang="fr-FR" dirty="0"/>
              <a:t>(types de </a:t>
            </a:r>
            <a:r>
              <a:rPr lang="fr-FR" dirty="0" smtClean="0"/>
              <a:t>pièces)</a:t>
            </a:r>
            <a:r>
              <a:rPr lang="fr-FR" baseline="30000" dirty="0" smtClean="0"/>
              <a:t>3</a:t>
            </a:r>
            <a:r>
              <a:rPr lang="fr-FR" dirty="0" smtClean="0"/>
              <a:t> </a:t>
            </a:r>
            <a:r>
              <a:rPr lang="fr-FR" dirty="0"/>
              <a:t>questions</a:t>
            </a:r>
          </a:p>
          <a:p>
            <a:r>
              <a:rPr lang="fr-FR" dirty="0" smtClean="0"/>
              <a:t>3x(types de pièces) questions si </a:t>
            </a:r>
            <a:r>
              <a:rPr lang="fr-FR" i="1" dirty="0" smtClean="0"/>
              <a:t>interaction</a:t>
            </a:r>
          </a:p>
          <a:p>
            <a:pPr marL="0" indent="0">
              <a:buNone/>
            </a:pPr>
            <a:endParaRPr lang="fr-FR" dirty="0" smtClean="0"/>
          </a:p>
          <a:p>
            <a:pPr marL="0" indent="0">
              <a:buNone/>
            </a:pPr>
            <a:r>
              <a:rPr lang="fr-FR" b="1" dirty="0" smtClean="0">
                <a:solidFill>
                  <a:srgbClr val="ED7D31"/>
                </a:solidFill>
              </a:rPr>
              <a:t>Retour sortie: </a:t>
            </a:r>
            <a:r>
              <a:rPr lang="fr-FR" dirty="0" smtClean="0"/>
              <a:t>Aucun</a:t>
            </a:r>
          </a:p>
          <a:p>
            <a:pPr marL="0" indent="0">
              <a:buNone/>
            </a:pPr>
            <a:r>
              <a:rPr lang="fr-FR" b="1" dirty="0" smtClean="0">
                <a:solidFill>
                  <a:srgbClr val="ED7D31"/>
                </a:solidFill>
              </a:rPr>
              <a:t>Retour programme: </a:t>
            </a:r>
            <a:r>
              <a:rPr lang="fr-FR" dirty="0" smtClean="0"/>
              <a:t>Pas besoin mais oui</a:t>
            </a:r>
          </a:p>
          <a:p>
            <a:pPr marL="0" indent="0">
              <a:buNone/>
            </a:pPr>
            <a:r>
              <a:rPr lang="fr-FR" b="1" dirty="0" smtClean="0">
                <a:solidFill>
                  <a:srgbClr val="ED7D31"/>
                </a:solidFill>
              </a:rPr>
              <a:t>Retour spécification: </a:t>
            </a:r>
            <a:r>
              <a:rPr lang="fr-FR" dirty="0" smtClean="0"/>
              <a:t>Complet</a:t>
            </a:r>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105</a:t>
            </a:fld>
            <a:endParaRPr lang="fr-FR"/>
          </a:p>
        </p:txBody>
      </p:sp>
      <p:sp>
        <p:nvSpPr>
          <p:cNvPr id="5" name="ZoneTexte 4"/>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Before, the best available algorithm was in O(n^6) questions to find out if there was equality or not. We found a better one in O(n^3) questions and, with interaction, it becomes linear.</a:t>
            </a:r>
            <a:endParaRPr lang="fr-FR" dirty="0">
              <a:solidFill>
                <a:schemeClr val="bg1"/>
              </a:solidFill>
            </a:endParaRPr>
          </a:p>
        </p:txBody>
      </p:sp>
    </p:spTree>
    <p:extLst>
      <p:ext uri="{BB962C8B-B14F-4D97-AF65-F5344CB8AC3E}">
        <p14:creationId xmlns:p14="http://schemas.microsoft.com/office/powerpoint/2010/main" val="284961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Overall</a:t>
            </a:r>
            <a:r>
              <a:rPr lang="fr-FR" dirty="0" smtClean="0"/>
              <a:t> Discussion</a:t>
            </a:r>
            <a:endParaRPr lang="en-US"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106</a:t>
            </a:fld>
            <a:endParaRPr lang="fr-FR"/>
          </a:p>
        </p:txBody>
      </p:sp>
      <p:pic>
        <p:nvPicPr>
          <p:cNvPr id="5" name="Image 4"/>
          <p:cNvPicPr>
            <a:picLocks noChangeAspect="1"/>
          </p:cNvPicPr>
          <p:nvPr/>
        </p:nvPicPr>
        <p:blipFill>
          <a:blip r:embed="rId2"/>
          <a:stretch>
            <a:fillRect/>
          </a:stretch>
        </p:blipFill>
        <p:spPr>
          <a:xfrm>
            <a:off x="127721" y="1447484"/>
            <a:ext cx="9016279" cy="4183733"/>
          </a:xfrm>
          <a:prstGeom prst="rect">
            <a:avLst/>
          </a:prstGeom>
        </p:spPr>
      </p:pic>
      <p:sp>
        <p:nvSpPr>
          <p:cNvPr id="6" name="ZoneTexte 5"/>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Pong Designer did not give a lot of interactivity from the conversational point of view. On the other side, Prosy provided complete conversation to disambiguate.</a:t>
            </a:r>
            <a:endParaRPr lang="fr-FR" dirty="0">
              <a:solidFill>
                <a:schemeClr val="bg1"/>
              </a:solidFill>
            </a:endParaRPr>
          </a:p>
        </p:txBody>
      </p:sp>
    </p:spTree>
    <p:extLst>
      <p:ext uri="{BB962C8B-B14F-4D97-AF65-F5344CB8AC3E}">
        <p14:creationId xmlns:p14="http://schemas.microsoft.com/office/powerpoint/2010/main" val="24484144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Dans le futur…</a:t>
            </a:r>
            <a:endParaRPr lang="en-US" dirty="0"/>
          </a:p>
        </p:txBody>
      </p:sp>
      <p:sp>
        <p:nvSpPr>
          <p:cNvPr id="3" name="Espace réservé du contenu 2"/>
          <p:cNvSpPr>
            <a:spLocks noGrp="1"/>
          </p:cNvSpPr>
          <p:nvPr>
            <p:ph idx="1"/>
          </p:nvPr>
        </p:nvSpPr>
        <p:spPr>
          <a:xfrm>
            <a:off x="628650" y="1837113"/>
            <a:ext cx="8374034" cy="4339850"/>
          </a:xfrm>
        </p:spPr>
        <p:txBody>
          <a:bodyPr>
            <a:normAutofit/>
          </a:bodyPr>
          <a:lstStyle/>
          <a:p>
            <a:r>
              <a:rPr lang="fr-FR" dirty="0" err="1" smtClean="0"/>
              <a:t>Pong</a:t>
            </a:r>
            <a:r>
              <a:rPr lang="fr-FR" dirty="0" smtClean="0"/>
              <a:t> Designer: Créateur de petites vidéos ?</a:t>
            </a:r>
            <a:endParaRPr lang="en-US" dirty="0" smtClean="0"/>
          </a:p>
          <a:p>
            <a:r>
              <a:rPr lang="fr-FR" dirty="0" smtClean="0"/>
              <a:t>StriSynth:	Intégration dans Windows et autres.</a:t>
            </a:r>
          </a:p>
          <a:p>
            <a:r>
              <a:rPr lang="fr-FR" dirty="0" smtClean="0"/>
              <a:t>FlashProg: Interaction dans davantage d’outils!</a:t>
            </a:r>
          </a:p>
          <a:p>
            <a:r>
              <a:rPr lang="fr-FR" dirty="0" err="1" smtClean="0"/>
              <a:t>Prosy</a:t>
            </a:r>
            <a:r>
              <a:rPr lang="fr-FR" dirty="0" smtClean="0"/>
              <a:t>: 	Moins de questions, mais plus grosses?</a:t>
            </a:r>
            <a:endParaRPr lang="fr-FR" dirty="0"/>
          </a:p>
          <a:p>
            <a:endParaRPr lang="fr-FR" dirty="0" smtClean="0"/>
          </a:p>
          <a:p>
            <a:pPr marL="0" indent="0">
              <a:buNone/>
            </a:pPr>
            <a:r>
              <a:rPr lang="fr-FR" dirty="0" smtClean="0"/>
              <a:t>Interfaces duales programme/interaction.</a:t>
            </a:r>
            <a:endParaRPr lang="en-US" dirty="0" smtClean="0"/>
          </a:p>
          <a:p>
            <a:endParaRPr lang="en-US" dirty="0" smtClean="0"/>
          </a:p>
          <a:p>
            <a:endParaRPr lang="fr-FR" dirty="0" smtClean="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107</a:t>
            </a:fld>
            <a:endParaRPr lang="fr-FR"/>
          </a:p>
        </p:txBody>
      </p:sp>
      <p:sp>
        <p:nvSpPr>
          <p:cNvPr id="5" name="ZoneTexte 4"/>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In the future, PD for Doodle recorders; Integrate StriSynth into OS; </a:t>
            </a:r>
            <a:r>
              <a:rPr lang="en-US" dirty="0" err="1" smtClean="0">
                <a:solidFill>
                  <a:schemeClr val="bg1"/>
                </a:solidFill>
              </a:rPr>
              <a:t>FlashProg’s</a:t>
            </a:r>
            <a:r>
              <a:rPr lang="en-US" dirty="0" smtClean="0">
                <a:solidFill>
                  <a:schemeClr val="bg1"/>
                </a:solidFill>
              </a:rPr>
              <a:t> interaction into more tools; less but bigger questions for Prosy. And dual interfaces program/interaction.</a:t>
            </a:r>
            <a:endParaRPr lang="fr-FR" dirty="0">
              <a:solidFill>
                <a:schemeClr val="bg1"/>
              </a:solidFill>
            </a:endParaRPr>
          </a:p>
        </p:txBody>
      </p:sp>
    </p:spTree>
    <p:extLst>
      <p:ext uri="{BB962C8B-B14F-4D97-AF65-F5344CB8AC3E}">
        <p14:creationId xmlns:p14="http://schemas.microsoft.com/office/powerpoint/2010/main" val="21193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Conclusions finales</a:t>
            </a:r>
            <a:endParaRPr lang="en-US" dirty="0"/>
          </a:p>
        </p:txBody>
      </p:sp>
      <p:sp>
        <p:nvSpPr>
          <p:cNvPr id="3" name="Espace réservé du contenu 2"/>
          <p:cNvSpPr>
            <a:spLocks noGrp="1"/>
          </p:cNvSpPr>
          <p:nvPr>
            <p:ph idx="1"/>
          </p:nvPr>
        </p:nvSpPr>
        <p:spPr/>
        <p:txBody>
          <a:bodyPr/>
          <a:lstStyle/>
          <a:p>
            <a:r>
              <a:rPr lang="en-US" dirty="0" err="1" smtClean="0"/>
              <a:t>Qu’est-ce</a:t>
            </a:r>
            <a:r>
              <a:rPr lang="en-US" dirty="0" smtClean="0"/>
              <a:t> </a:t>
            </a:r>
            <a:r>
              <a:rPr lang="en-US" dirty="0" err="1" smtClean="0"/>
              <a:t>une</a:t>
            </a:r>
            <a:r>
              <a:rPr lang="en-US" dirty="0" smtClean="0"/>
              <a:t> interaction </a:t>
            </a:r>
            <a:r>
              <a:rPr lang="en-US" dirty="0" err="1" smtClean="0"/>
              <a:t>efficace</a:t>
            </a:r>
            <a:r>
              <a:rPr lang="en-US" dirty="0" smtClean="0"/>
              <a:t>:</a:t>
            </a:r>
          </a:p>
          <a:p>
            <a:pPr lvl="1"/>
            <a:r>
              <a:rPr lang="en-US" dirty="0" smtClean="0"/>
              <a:t>Programmer avec le </a:t>
            </a:r>
            <a:r>
              <a:rPr lang="en-US" dirty="0" err="1" smtClean="0"/>
              <a:t>doigt</a:t>
            </a:r>
            <a:r>
              <a:rPr lang="en-US" dirty="0" smtClean="0"/>
              <a:t> ? </a:t>
            </a:r>
          </a:p>
          <a:p>
            <a:pPr lvl="1"/>
            <a:r>
              <a:rPr lang="en-US" dirty="0" smtClean="0"/>
              <a:t>Accepter </a:t>
            </a:r>
            <a:r>
              <a:rPr lang="en-US" dirty="0" err="1" smtClean="0"/>
              <a:t>davantage</a:t>
            </a:r>
            <a:r>
              <a:rPr lang="en-US" dirty="0" smtClean="0"/>
              <a:t> </a:t>
            </a:r>
            <a:r>
              <a:rPr lang="en-US" dirty="0" err="1" smtClean="0"/>
              <a:t>d’exemples</a:t>
            </a:r>
            <a:r>
              <a:rPr lang="en-US" dirty="0" smtClean="0"/>
              <a:t> ?</a:t>
            </a:r>
          </a:p>
          <a:p>
            <a:pPr lvl="1"/>
            <a:r>
              <a:rPr lang="en-US" dirty="0" err="1" smtClean="0"/>
              <a:t>Afficher</a:t>
            </a:r>
            <a:r>
              <a:rPr lang="en-US" dirty="0" smtClean="0"/>
              <a:t> le </a:t>
            </a:r>
            <a:r>
              <a:rPr lang="en-US" dirty="0" err="1" smtClean="0"/>
              <a:t>programme</a:t>
            </a:r>
            <a:r>
              <a:rPr lang="en-US" dirty="0" smtClean="0"/>
              <a:t> ?</a:t>
            </a:r>
          </a:p>
          <a:p>
            <a:pPr lvl="1"/>
            <a:r>
              <a:rPr lang="en-US" dirty="0" smtClean="0"/>
              <a:t>Poser des questions ? </a:t>
            </a:r>
          </a:p>
          <a:p>
            <a:endParaRPr lang="en-US" dirty="0"/>
          </a:p>
          <a:p>
            <a:r>
              <a:rPr lang="en-US" dirty="0" smtClean="0"/>
              <a:t>Avec </a:t>
            </a:r>
            <a:r>
              <a:rPr lang="en-US" dirty="0" err="1" smtClean="0"/>
              <a:t>l’interaction</a:t>
            </a:r>
            <a:r>
              <a:rPr lang="en-US" dirty="0" smtClean="0"/>
              <a:t>, la </a:t>
            </a:r>
            <a:r>
              <a:rPr lang="en-US" dirty="0" err="1" smtClean="0"/>
              <a:t>Programmation</a:t>
            </a:r>
            <a:r>
              <a:rPr lang="en-US" dirty="0" smtClean="0"/>
              <a:t> par </a:t>
            </a:r>
            <a:r>
              <a:rPr lang="en-US" dirty="0" err="1" smtClean="0"/>
              <a:t>l’Exemple</a:t>
            </a:r>
            <a:r>
              <a:rPr lang="en-US" dirty="0" smtClean="0"/>
              <a:t> :</a:t>
            </a:r>
          </a:p>
          <a:p>
            <a:pPr lvl="1"/>
            <a:r>
              <a:rPr lang="en-US" dirty="0" smtClean="0"/>
              <a:t>Est plus </a:t>
            </a:r>
            <a:r>
              <a:rPr lang="en-US" dirty="0" err="1" smtClean="0"/>
              <a:t>digne</a:t>
            </a:r>
            <a:r>
              <a:rPr lang="en-US" dirty="0" smtClean="0"/>
              <a:t> de </a:t>
            </a:r>
            <a:r>
              <a:rPr lang="en-US" dirty="0" err="1" smtClean="0"/>
              <a:t>confiance</a:t>
            </a:r>
            <a:endParaRPr lang="en-US" dirty="0" smtClean="0"/>
          </a:p>
          <a:p>
            <a:pPr lvl="1"/>
            <a:r>
              <a:rPr lang="en-US" dirty="0" err="1" smtClean="0"/>
              <a:t>Permet</a:t>
            </a:r>
            <a:r>
              <a:rPr lang="en-US" dirty="0" smtClean="0"/>
              <a:t> de faire </a:t>
            </a:r>
            <a:r>
              <a:rPr lang="en-US" dirty="0" err="1" smtClean="0"/>
              <a:t>moins</a:t>
            </a:r>
            <a:r>
              <a:rPr lang="en-US" dirty="0" smtClean="0"/>
              <a:t> </a:t>
            </a:r>
            <a:r>
              <a:rPr lang="en-US" dirty="0" err="1" smtClean="0"/>
              <a:t>d’erreurs</a:t>
            </a:r>
            <a:endParaRPr lang="en-US" dirty="0" smtClean="0"/>
          </a:p>
          <a:p>
            <a:pPr lvl="1"/>
            <a:r>
              <a:rPr lang="fr-FR" dirty="0" smtClean="0"/>
              <a:t>Réduit le nombre d’exemples à fournir</a:t>
            </a:r>
            <a:endParaRPr lang="en-US" dirty="0" smtClean="0"/>
          </a:p>
          <a:p>
            <a:pPr lvl="1"/>
            <a:endParaRPr lang="en-US" dirty="0"/>
          </a:p>
          <a:p>
            <a:pPr lvl="1"/>
            <a:endParaRPr lang="en-US" dirty="0"/>
          </a:p>
        </p:txBody>
      </p:sp>
      <p:sp>
        <p:nvSpPr>
          <p:cNvPr id="4" name="Rectangle 3"/>
          <p:cNvSpPr/>
          <p:nvPr/>
        </p:nvSpPr>
        <p:spPr>
          <a:xfrm>
            <a:off x="5644589" y="2247779"/>
            <a:ext cx="1212511" cy="523220"/>
          </a:xfrm>
          <a:prstGeom prst="rect">
            <a:avLst/>
          </a:prstGeom>
        </p:spPr>
        <p:txBody>
          <a:bodyPr wrap="none">
            <a:spAutoFit/>
          </a:bodyPr>
          <a:lstStyle/>
          <a:p>
            <a:r>
              <a:rPr lang="en-US" sz="2800" dirty="0" smtClean="0">
                <a:solidFill>
                  <a:srgbClr val="FF0000"/>
                </a:solidFill>
              </a:rPr>
              <a:t>Pas </a:t>
            </a:r>
            <a:r>
              <a:rPr lang="en-US" sz="2800" dirty="0" err="1" smtClean="0">
                <a:solidFill>
                  <a:srgbClr val="FF0000"/>
                </a:solidFill>
              </a:rPr>
              <a:t>sûr</a:t>
            </a:r>
            <a:endParaRPr lang="en-US" sz="2800" dirty="0">
              <a:solidFill>
                <a:srgbClr val="FF0000"/>
              </a:solidFill>
            </a:endParaRPr>
          </a:p>
        </p:txBody>
      </p:sp>
      <p:sp>
        <p:nvSpPr>
          <p:cNvPr id="5" name="Rectangle 4"/>
          <p:cNvSpPr/>
          <p:nvPr/>
        </p:nvSpPr>
        <p:spPr>
          <a:xfrm>
            <a:off x="5601784" y="2625110"/>
            <a:ext cx="1212511" cy="523220"/>
          </a:xfrm>
          <a:prstGeom prst="rect">
            <a:avLst/>
          </a:prstGeom>
        </p:spPr>
        <p:txBody>
          <a:bodyPr wrap="none">
            <a:spAutoFit/>
          </a:bodyPr>
          <a:lstStyle/>
          <a:p>
            <a:r>
              <a:rPr lang="en-US" sz="2800" dirty="0" smtClean="0">
                <a:solidFill>
                  <a:srgbClr val="FF0000"/>
                </a:solidFill>
              </a:rPr>
              <a:t>Pas </a:t>
            </a:r>
            <a:r>
              <a:rPr lang="en-US" sz="2800" dirty="0" err="1" smtClean="0">
                <a:solidFill>
                  <a:srgbClr val="FF0000"/>
                </a:solidFill>
              </a:rPr>
              <a:t>sûr</a:t>
            </a:r>
            <a:endParaRPr lang="en-US" sz="2800" dirty="0">
              <a:solidFill>
                <a:srgbClr val="FF0000"/>
              </a:solidFill>
            </a:endParaRPr>
          </a:p>
        </p:txBody>
      </p:sp>
      <p:sp>
        <p:nvSpPr>
          <p:cNvPr id="6" name="Rectangle 5"/>
          <p:cNvSpPr/>
          <p:nvPr/>
        </p:nvSpPr>
        <p:spPr>
          <a:xfrm>
            <a:off x="5601784" y="3004729"/>
            <a:ext cx="692818" cy="523220"/>
          </a:xfrm>
          <a:prstGeom prst="rect">
            <a:avLst/>
          </a:prstGeom>
        </p:spPr>
        <p:txBody>
          <a:bodyPr wrap="none">
            <a:spAutoFit/>
          </a:bodyPr>
          <a:lstStyle/>
          <a:p>
            <a:r>
              <a:rPr lang="en-US" sz="2800" dirty="0" err="1" smtClean="0">
                <a:solidFill>
                  <a:srgbClr val="548235"/>
                </a:solidFill>
              </a:rPr>
              <a:t>Oui</a:t>
            </a:r>
            <a:endParaRPr lang="en-US" sz="2800" dirty="0">
              <a:solidFill>
                <a:srgbClr val="548235"/>
              </a:solidFill>
            </a:endParaRPr>
          </a:p>
        </p:txBody>
      </p:sp>
      <p:sp>
        <p:nvSpPr>
          <p:cNvPr id="7" name="Rectangle 6"/>
          <p:cNvSpPr/>
          <p:nvPr/>
        </p:nvSpPr>
        <p:spPr>
          <a:xfrm>
            <a:off x="5601784" y="3379773"/>
            <a:ext cx="742511" cy="523220"/>
          </a:xfrm>
          <a:prstGeom prst="rect">
            <a:avLst/>
          </a:prstGeom>
        </p:spPr>
        <p:txBody>
          <a:bodyPr wrap="none">
            <a:spAutoFit/>
          </a:bodyPr>
          <a:lstStyle/>
          <a:p>
            <a:r>
              <a:rPr lang="en-US" sz="2800" dirty="0" smtClean="0">
                <a:solidFill>
                  <a:srgbClr val="548235"/>
                </a:solidFill>
              </a:rPr>
              <a:t>OUI</a:t>
            </a:r>
            <a:endParaRPr lang="en-US" sz="2800" dirty="0">
              <a:solidFill>
                <a:srgbClr val="548235"/>
              </a:solidFill>
            </a:endParaRPr>
          </a:p>
        </p:txBody>
      </p:sp>
      <p:sp>
        <p:nvSpPr>
          <p:cNvPr id="8" name="Espace réservé du numéro de diapositive 7"/>
          <p:cNvSpPr>
            <a:spLocks noGrp="1"/>
          </p:cNvSpPr>
          <p:nvPr>
            <p:ph type="sldNum" sz="quarter" idx="12"/>
          </p:nvPr>
        </p:nvSpPr>
        <p:spPr/>
        <p:txBody>
          <a:bodyPr/>
          <a:lstStyle/>
          <a:p>
            <a:fld id="{184B21AF-DDF4-4F06-BD45-FE9B9C28C734}" type="slidenum">
              <a:rPr lang="fr-FR" smtClean="0"/>
              <a:t>108</a:t>
            </a:fld>
            <a:endParaRPr lang="fr-FR"/>
          </a:p>
        </p:txBody>
      </p:sp>
      <p:sp>
        <p:nvSpPr>
          <p:cNvPr id="9" name="ZoneTexte 8"/>
          <p:cNvSpPr txBox="1"/>
          <p:nvPr/>
        </p:nvSpPr>
        <p:spPr>
          <a:xfrm>
            <a:off x="1" y="-3414"/>
            <a:ext cx="9143999" cy="646331"/>
          </a:xfrm>
          <a:prstGeom prst="rect">
            <a:avLst/>
          </a:prstGeom>
          <a:solidFill>
            <a:schemeClr val="tx1"/>
          </a:solidFill>
        </p:spPr>
        <p:txBody>
          <a:bodyPr wrap="square" rtlCol="0">
            <a:spAutoFit/>
          </a:bodyPr>
          <a:lstStyle/>
          <a:p>
            <a:pPr algn="ctr"/>
            <a:r>
              <a:rPr lang="fr-FR" dirty="0" smtClean="0">
                <a:solidFill>
                  <a:schemeClr val="bg1"/>
                </a:solidFill>
              </a:rPr>
              <a:t>Final conclusions: Good interaction </a:t>
            </a:r>
            <a:r>
              <a:rPr lang="fr-FR" dirty="0" err="1" smtClean="0">
                <a:solidFill>
                  <a:schemeClr val="bg1"/>
                </a:solidFill>
              </a:rPr>
              <a:t>is</a:t>
            </a:r>
            <a:r>
              <a:rPr lang="fr-FR" dirty="0" smtClean="0">
                <a:solidFill>
                  <a:schemeClr val="bg1"/>
                </a:solidFill>
              </a:rPr>
              <a:t> about </a:t>
            </a:r>
            <a:r>
              <a:rPr lang="fr-FR" dirty="0" err="1" smtClean="0">
                <a:solidFill>
                  <a:schemeClr val="bg1"/>
                </a:solidFill>
              </a:rPr>
              <a:t>showing</a:t>
            </a:r>
            <a:r>
              <a:rPr lang="fr-FR" dirty="0" smtClean="0">
                <a:solidFill>
                  <a:schemeClr val="bg1"/>
                </a:solidFill>
              </a:rPr>
              <a:t> the program and </a:t>
            </a:r>
            <a:r>
              <a:rPr lang="fr-FR" dirty="0" err="1" smtClean="0">
                <a:solidFill>
                  <a:schemeClr val="bg1"/>
                </a:solidFill>
              </a:rPr>
              <a:t>asking</a:t>
            </a:r>
            <a:r>
              <a:rPr lang="fr-FR" dirty="0" smtClean="0">
                <a:solidFill>
                  <a:schemeClr val="bg1"/>
                </a:solidFill>
              </a:rPr>
              <a:t> clarification questions. </a:t>
            </a:r>
            <a:r>
              <a:rPr lang="fr-FR" dirty="0" err="1" smtClean="0">
                <a:solidFill>
                  <a:schemeClr val="bg1"/>
                </a:solidFill>
              </a:rPr>
              <a:t>We</a:t>
            </a:r>
            <a:r>
              <a:rPr lang="fr-FR" dirty="0" smtClean="0">
                <a:solidFill>
                  <a:schemeClr val="bg1"/>
                </a:solidFill>
              </a:rPr>
              <a:t> </a:t>
            </a:r>
            <a:r>
              <a:rPr lang="fr-FR" dirty="0" err="1" smtClean="0">
                <a:solidFill>
                  <a:schemeClr val="bg1"/>
                </a:solidFill>
              </a:rPr>
              <a:t>proved</a:t>
            </a:r>
            <a:r>
              <a:rPr lang="fr-FR" dirty="0" smtClean="0">
                <a:solidFill>
                  <a:schemeClr val="bg1"/>
                </a:solidFill>
              </a:rPr>
              <a:t> </a:t>
            </a:r>
            <a:r>
              <a:rPr lang="fr-FR" dirty="0" err="1" smtClean="0">
                <a:solidFill>
                  <a:schemeClr val="bg1"/>
                </a:solidFill>
              </a:rPr>
              <a:t>that</a:t>
            </a:r>
            <a:r>
              <a:rPr lang="fr-FR" dirty="0" smtClean="0">
                <a:solidFill>
                  <a:schemeClr val="bg1"/>
                </a:solidFill>
              </a:rPr>
              <a:t> Interactive PBE </a:t>
            </a:r>
            <a:r>
              <a:rPr lang="fr-FR" dirty="0" err="1" smtClean="0">
                <a:solidFill>
                  <a:schemeClr val="bg1"/>
                </a:solidFill>
              </a:rPr>
              <a:t>is</a:t>
            </a:r>
            <a:r>
              <a:rPr lang="fr-FR" dirty="0" smtClean="0">
                <a:solidFill>
                  <a:schemeClr val="bg1"/>
                </a:solidFill>
              </a:rPr>
              <a:t> more </a:t>
            </a:r>
            <a:r>
              <a:rPr lang="fr-FR" dirty="0" err="1" smtClean="0">
                <a:solidFill>
                  <a:schemeClr val="bg1"/>
                </a:solidFill>
              </a:rPr>
              <a:t>trustful</a:t>
            </a:r>
            <a:r>
              <a:rPr lang="fr-FR" dirty="0" smtClean="0">
                <a:solidFill>
                  <a:schemeClr val="bg1"/>
                </a:solidFill>
              </a:rPr>
              <a:t>, </a:t>
            </a:r>
            <a:r>
              <a:rPr lang="fr-FR" dirty="0" err="1" smtClean="0">
                <a:solidFill>
                  <a:schemeClr val="bg1"/>
                </a:solidFill>
              </a:rPr>
              <a:t>powerful</a:t>
            </a:r>
            <a:r>
              <a:rPr lang="fr-FR" dirty="0" smtClean="0">
                <a:solidFill>
                  <a:schemeClr val="bg1"/>
                </a:solidFill>
              </a:rPr>
              <a:t>, and </a:t>
            </a:r>
            <a:r>
              <a:rPr lang="fr-FR" dirty="0" err="1" smtClean="0">
                <a:solidFill>
                  <a:schemeClr val="bg1"/>
                </a:solidFill>
              </a:rPr>
              <a:t>less</a:t>
            </a:r>
            <a:r>
              <a:rPr lang="fr-FR" dirty="0" smtClean="0">
                <a:solidFill>
                  <a:schemeClr val="bg1"/>
                </a:solidFill>
              </a:rPr>
              <a:t> </a:t>
            </a:r>
            <a:r>
              <a:rPr lang="fr-FR" dirty="0" err="1" smtClean="0">
                <a:solidFill>
                  <a:schemeClr val="bg1"/>
                </a:solidFill>
              </a:rPr>
              <a:t>prone</a:t>
            </a:r>
            <a:r>
              <a:rPr lang="fr-FR" dirty="0" smtClean="0">
                <a:solidFill>
                  <a:schemeClr val="bg1"/>
                </a:solidFill>
              </a:rPr>
              <a:t> to </a:t>
            </a:r>
            <a:r>
              <a:rPr lang="fr-FR" dirty="0" err="1" smtClean="0">
                <a:solidFill>
                  <a:schemeClr val="bg1"/>
                </a:solidFill>
              </a:rPr>
              <a:t>errors</a:t>
            </a:r>
            <a:r>
              <a:rPr lang="fr-FR" dirty="0" smtClean="0">
                <a:solidFill>
                  <a:schemeClr val="bg1"/>
                </a:solidFill>
              </a:rPr>
              <a:t>.</a:t>
            </a:r>
            <a:endParaRPr lang="fr-FR" dirty="0">
              <a:solidFill>
                <a:schemeClr val="bg1"/>
              </a:solidFill>
            </a:endParaRPr>
          </a:p>
        </p:txBody>
      </p:sp>
    </p:spTree>
    <p:extLst>
      <p:ext uri="{BB962C8B-B14F-4D97-AF65-F5344CB8AC3E}">
        <p14:creationId xmlns:p14="http://schemas.microsoft.com/office/powerpoint/2010/main" val="13844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218963"/>
            <a:ext cx="7886700" cy="1325563"/>
          </a:xfrm>
        </p:spPr>
        <p:txBody>
          <a:bodyPr/>
          <a:lstStyle/>
          <a:p>
            <a:r>
              <a:rPr lang="fr-FR" dirty="0" smtClean="0"/>
              <a:t>Remerciements - </a:t>
            </a:r>
            <a:r>
              <a:rPr lang="fr-FR" dirty="0" err="1" smtClean="0"/>
              <a:t>Thanks</a:t>
            </a:r>
            <a:endParaRPr lang="en-US"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109</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350" y="1211744"/>
            <a:ext cx="1889495" cy="2635845"/>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8789" t="25278" r="53433" b="8722"/>
          <a:stretch/>
        </p:blipFill>
        <p:spPr>
          <a:xfrm>
            <a:off x="257147" y="1195706"/>
            <a:ext cx="3166533" cy="3352801"/>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26033" t="26295" r="49553" b="47933"/>
          <a:stretch/>
        </p:blipFill>
        <p:spPr>
          <a:xfrm>
            <a:off x="3423680" y="1211744"/>
            <a:ext cx="3186670" cy="2523086"/>
          </a:xfrm>
          <a:prstGeom prst="rect">
            <a:avLst/>
          </a:prstGeom>
        </p:spPr>
      </p:pic>
      <p:sp>
        <p:nvSpPr>
          <p:cNvPr id="7" name="ZoneTexte 6"/>
          <p:cNvSpPr txBox="1"/>
          <p:nvPr/>
        </p:nvSpPr>
        <p:spPr>
          <a:xfrm>
            <a:off x="257147" y="4507588"/>
            <a:ext cx="8413182" cy="2031325"/>
          </a:xfrm>
          <a:prstGeom prst="rect">
            <a:avLst/>
          </a:prstGeom>
          <a:noFill/>
        </p:spPr>
        <p:txBody>
          <a:bodyPr wrap="square" rtlCol="0">
            <a:spAutoFit/>
          </a:bodyPr>
          <a:lstStyle/>
          <a:p>
            <a:r>
              <a:rPr lang="en-US" dirty="0" smtClean="0"/>
              <a:t>Martin </a:t>
            </a:r>
            <a:r>
              <a:rPr lang="en-US" dirty="0" err="1" smtClean="0"/>
              <a:t>Odersky</a:t>
            </a:r>
            <a:r>
              <a:rPr lang="en-US" dirty="0" smtClean="0"/>
              <a:t>, Martin </a:t>
            </a:r>
            <a:r>
              <a:rPr lang="en-US" dirty="0" err="1" smtClean="0"/>
              <a:t>Vechev</a:t>
            </a:r>
            <a:r>
              <a:rPr lang="en-US" dirty="0" smtClean="0"/>
              <a:t>, Ravi </a:t>
            </a:r>
            <a:r>
              <a:rPr lang="en-US" dirty="0" err="1" smtClean="0"/>
              <a:t>Chugh</a:t>
            </a:r>
            <a:r>
              <a:rPr lang="en-US" dirty="0" smtClean="0"/>
              <a:t>, Pierre </a:t>
            </a:r>
            <a:r>
              <a:rPr lang="en-US" dirty="0" err="1" smtClean="0"/>
              <a:t>Dillenbourg</a:t>
            </a:r>
            <a:r>
              <a:rPr lang="en-US" dirty="0" smtClean="0"/>
              <a:t>, Philippe </a:t>
            </a:r>
            <a:r>
              <a:rPr lang="en-US" dirty="0"/>
              <a:t>Suter, Eva </a:t>
            </a:r>
            <a:r>
              <a:rPr lang="en-US" dirty="0" err="1"/>
              <a:t>Darulova</a:t>
            </a:r>
            <a:r>
              <a:rPr lang="en-US" dirty="0"/>
              <a:t>, </a:t>
            </a:r>
            <a:r>
              <a:rPr lang="en-US" dirty="0" smtClean="0"/>
              <a:t>Giuliano </a:t>
            </a:r>
            <a:r>
              <a:rPr lang="en-US" dirty="0" err="1" smtClean="0"/>
              <a:t>Losa</a:t>
            </a:r>
            <a:r>
              <a:rPr lang="en-US" dirty="0"/>
              <a:t>, Regis Blanc, Etienne </a:t>
            </a:r>
            <a:r>
              <a:rPr lang="en-US" dirty="0" err="1"/>
              <a:t>Kneuss</a:t>
            </a:r>
            <a:r>
              <a:rPr lang="en-US" dirty="0"/>
              <a:t>, Manos </a:t>
            </a:r>
            <a:r>
              <a:rPr lang="en-US" dirty="0" err="1" smtClean="0"/>
              <a:t>Koukoutos</a:t>
            </a:r>
            <a:r>
              <a:rPr lang="en-US" dirty="0"/>
              <a:t>, Georg </a:t>
            </a:r>
            <a:r>
              <a:rPr lang="en-US" dirty="0" err="1"/>
              <a:t>Schmid</a:t>
            </a:r>
            <a:r>
              <a:rPr lang="en-US" dirty="0"/>
              <a:t>, </a:t>
            </a:r>
            <a:r>
              <a:rPr lang="en-US" dirty="0" err="1"/>
              <a:t>Romain</a:t>
            </a:r>
            <a:r>
              <a:rPr lang="en-US" dirty="0"/>
              <a:t> </a:t>
            </a:r>
            <a:r>
              <a:rPr lang="en-US" dirty="0" err="1" smtClean="0"/>
              <a:t>Edelmann</a:t>
            </a:r>
            <a:r>
              <a:rPr lang="en-US" dirty="0" smtClean="0"/>
              <a:t>, Daniel </a:t>
            </a:r>
            <a:r>
              <a:rPr lang="en-US" dirty="0" err="1"/>
              <a:t>Lupei</a:t>
            </a:r>
            <a:r>
              <a:rPr lang="en-US" dirty="0"/>
              <a:t>, </a:t>
            </a:r>
            <a:r>
              <a:rPr lang="en-US" dirty="0" err="1"/>
              <a:t>Romain</a:t>
            </a:r>
            <a:r>
              <a:rPr lang="en-US" dirty="0"/>
              <a:t> </a:t>
            </a:r>
            <a:r>
              <a:rPr lang="en-US" dirty="0" err="1" smtClean="0"/>
              <a:t>Rütschi</a:t>
            </a:r>
            <a:r>
              <a:rPr lang="en-US" dirty="0" smtClean="0"/>
              <a:t>, Ted Hart</a:t>
            </a:r>
            <a:r>
              <a:rPr lang="en-US" dirty="0"/>
              <a:t>,</a:t>
            </a:r>
            <a:r>
              <a:rPr lang="en-US" dirty="0" smtClean="0"/>
              <a:t> </a:t>
            </a:r>
            <a:r>
              <a:rPr lang="en-US" dirty="0" err="1" smtClean="0"/>
              <a:t>Lomig</a:t>
            </a:r>
            <a:r>
              <a:rPr lang="en-US" dirty="0" smtClean="0"/>
              <a:t> </a:t>
            </a:r>
            <a:r>
              <a:rPr lang="en-US" dirty="0" err="1" smtClean="0"/>
              <a:t>Mégard</a:t>
            </a:r>
            <a:r>
              <a:rPr lang="en-US" dirty="0" smtClean="0"/>
              <a:t>, Thomas </a:t>
            </a:r>
            <a:r>
              <a:rPr lang="en-US" dirty="0" err="1" smtClean="0"/>
              <a:t>Dupriez</a:t>
            </a:r>
            <a:r>
              <a:rPr lang="en-US" dirty="0" smtClean="0"/>
              <a:t>, </a:t>
            </a:r>
            <a:r>
              <a:rPr lang="en-US" dirty="0" err="1" smtClean="0"/>
              <a:t>Elric</a:t>
            </a:r>
            <a:r>
              <a:rPr lang="en-US" dirty="0" smtClean="0"/>
              <a:t> </a:t>
            </a:r>
            <a:r>
              <a:rPr lang="en-US" dirty="0" err="1" smtClean="0"/>
              <a:t>Milet</a:t>
            </a:r>
            <a:r>
              <a:rPr lang="en-US" dirty="0" smtClean="0"/>
              <a:t>, Gustavo </a:t>
            </a:r>
            <a:r>
              <a:rPr lang="en-US" dirty="0"/>
              <a:t>Soares, </a:t>
            </a:r>
            <a:r>
              <a:rPr lang="en-US" dirty="0" smtClean="0"/>
              <a:t>Alexander </a:t>
            </a:r>
            <a:r>
              <a:rPr lang="en-US" dirty="0"/>
              <a:t>Polozov, </a:t>
            </a:r>
            <a:r>
              <a:rPr lang="en-US" dirty="0" smtClean="0"/>
              <a:t>Maxim </a:t>
            </a:r>
            <a:r>
              <a:rPr lang="en-US" dirty="0"/>
              <a:t>Grechkin, </a:t>
            </a:r>
            <a:r>
              <a:rPr lang="en-US" dirty="0" err="1" smtClean="0"/>
              <a:t>Ravichandran</a:t>
            </a:r>
            <a:r>
              <a:rPr lang="en-US" dirty="0" smtClean="0"/>
              <a:t> </a:t>
            </a:r>
            <a:r>
              <a:rPr lang="en-US" dirty="0" err="1"/>
              <a:t>Madhavan</a:t>
            </a:r>
            <a:r>
              <a:rPr lang="en-US" dirty="0"/>
              <a:t>, </a:t>
            </a:r>
            <a:r>
              <a:rPr lang="en-US" dirty="0" smtClean="0"/>
              <a:t>Jad </a:t>
            </a:r>
            <a:r>
              <a:rPr lang="en-US" dirty="0"/>
              <a:t>Hamza, </a:t>
            </a:r>
            <a:r>
              <a:rPr lang="en-US" dirty="0" smtClean="0"/>
              <a:t>Ruzica </a:t>
            </a:r>
            <a:r>
              <a:rPr lang="en-US" dirty="0"/>
              <a:t>Piskac, </a:t>
            </a:r>
            <a:r>
              <a:rPr lang="en-US" dirty="0" smtClean="0"/>
              <a:t>Mark </a:t>
            </a:r>
            <a:r>
              <a:rPr lang="en-US" dirty="0" err="1"/>
              <a:t>Santolucito</a:t>
            </a:r>
            <a:r>
              <a:rPr lang="en-US" dirty="0"/>
              <a:t>, </a:t>
            </a:r>
            <a:r>
              <a:rPr lang="en-US" dirty="0" smtClean="0"/>
              <a:t>Rishabh Singh, Filip </a:t>
            </a:r>
            <a:r>
              <a:rPr lang="en-US" dirty="0" err="1"/>
              <a:t>Niksic</a:t>
            </a:r>
            <a:r>
              <a:rPr lang="en-US" dirty="0"/>
              <a:t>, Mark Marron, Benjamin </a:t>
            </a:r>
            <a:r>
              <a:rPr lang="en-US" dirty="0" smtClean="0"/>
              <a:t>Zorn, Vu Le, </a:t>
            </a:r>
            <a:r>
              <a:rPr lang="en-US" dirty="0"/>
              <a:t>Yvette </a:t>
            </a:r>
            <a:r>
              <a:rPr lang="en-US" dirty="0" err="1"/>
              <a:t>Gallais</a:t>
            </a:r>
            <a:r>
              <a:rPr lang="en-US" dirty="0"/>
              <a:t>, Sylvie </a:t>
            </a:r>
            <a:r>
              <a:rPr lang="en-US" dirty="0" err="1" smtClean="0"/>
              <a:t>Jankow</a:t>
            </a:r>
            <a:r>
              <a:rPr lang="en-US" dirty="0" smtClean="0"/>
              <a:t>, </a:t>
            </a:r>
            <a:r>
              <a:rPr lang="en-US" dirty="0"/>
              <a:t>Fabien </a:t>
            </a:r>
            <a:r>
              <a:rPr lang="en-US" dirty="0" smtClean="0"/>
              <a:t>Salvi, Holly </a:t>
            </a:r>
            <a:r>
              <a:rPr lang="en-US" dirty="0" err="1" smtClean="0"/>
              <a:t>Cogliati-Bauereis</a:t>
            </a:r>
            <a:r>
              <a:rPr lang="en-US" dirty="0"/>
              <a:t>, </a:t>
            </a:r>
            <a:r>
              <a:rPr lang="en-US" dirty="0" smtClean="0"/>
              <a:t>Sumit </a:t>
            </a:r>
            <a:r>
              <a:rPr lang="en-US" dirty="0"/>
              <a:t>Gulwani, </a:t>
            </a:r>
            <a:r>
              <a:rPr lang="en-US" dirty="0" err="1" smtClean="0"/>
              <a:t>Annick</a:t>
            </a:r>
            <a:r>
              <a:rPr lang="en-US" dirty="0" smtClean="0"/>
              <a:t> Wagner, et </a:t>
            </a:r>
            <a:r>
              <a:rPr lang="en-US" dirty="0" err="1" smtClean="0"/>
              <a:t>tous</a:t>
            </a:r>
            <a:r>
              <a:rPr lang="en-US" dirty="0" smtClean="0"/>
              <a:t> </a:t>
            </a:r>
            <a:r>
              <a:rPr lang="en-US" dirty="0" err="1" smtClean="0"/>
              <a:t>ceux</a:t>
            </a:r>
            <a:r>
              <a:rPr lang="en-US" dirty="0" smtClean="0"/>
              <a:t> qui </a:t>
            </a:r>
            <a:r>
              <a:rPr lang="en-US" dirty="0" err="1" smtClean="0"/>
              <a:t>lisent</a:t>
            </a:r>
            <a:r>
              <a:rPr lang="en-US" dirty="0" smtClean="0"/>
              <a:t> </a:t>
            </a:r>
            <a:r>
              <a:rPr lang="en-US" dirty="0" err="1" smtClean="0"/>
              <a:t>ça</a:t>
            </a:r>
            <a:r>
              <a:rPr lang="en-US" dirty="0" smtClean="0"/>
              <a:t> </a:t>
            </a:r>
            <a:r>
              <a:rPr lang="en-US" dirty="0" err="1" smtClean="0"/>
              <a:t>jusqu’au</a:t>
            </a:r>
            <a:r>
              <a:rPr lang="en-US" dirty="0" smtClean="0"/>
              <a:t> bout, etc.</a:t>
            </a:r>
            <a:endParaRPr lang="en-US" dirty="0"/>
          </a:p>
        </p:txBody>
      </p:sp>
    </p:spTree>
    <p:extLst>
      <p:ext uri="{BB962C8B-B14F-4D97-AF65-F5344CB8AC3E}">
        <p14:creationId xmlns:p14="http://schemas.microsoft.com/office/powerpoint/2010/main" val="1399588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contenu 2"/>
          <p:cNvSpPr>
            <a:spLocks noGrp="1"/>
          </p:cNvSpPr>
          <p:nvPr>
            <p:ph idx="1"/>
          </p:nvPr>
        </p:nvSpPr>
        <p:spPr>
          <a:xfrm>
            <a:off x="628650" y="1337544"/>
            <a:ext cx="7886700" cy="4351338"/>
          </a:xfrm>
        </p:spPr>
        <p:txBody>
          <a:bodyPr/>
          <a:lstStyle/>
          <a:p>
            <a:pPr marL="514350" indent="-514350">
              <a:buFont typeface="+mj-lt"/>
              <a:buAutoNum type="arabicPeriod"/>
            </a:pPr>
            <a:r>
              <a:rPr lang="fr-FR" dirty="0" smtClean="0"/>
              <a:t>Revenir en arrière, sélectionner un événement.</a:t>
            </a:r>
            <a:br>
              <a:rPr lang="fr-FR" dirty="0" smtClean="0"/>
            </a:br>
            <a:r>
              <a:rPr lang="fr-FR" dirty="0" smtClean="0"/>
              <a:t/>
            </a:r>
            <a:br>
              <a:rPr lang="fr-FR" dirty="0" smtClean="0"/>
            </a:br>
            <a:r>
              <a:rPr lang="fr-FR" dirty="0" smtClean="0"/>
              <a:t/>
            </a:r>
            <a:br>
              <a:rPr lang="fr-FR" dirty="0" smtClean="0"/>
            </a:br>
            <a:endParaRPr lang="fr-FR" dirty="0" smtClean="0"/>
          </a:p>
          <a:p>
            <a:pPr marL="514350" indent="-514350">
              <a:buFont typeface="+mj-lt"/>
              <a:buAutoNum type="arabicPeriod"/>
            </a:pPr>
            <a:r>
              <a:rPr lang="fr-FR" dirty="0" smtClean="0"/>
              <a:t>Modifier l’état avant et après l’événement.</a:t>
            </a:r>
            <a:endParaRPr lang="fr-FR" dirty="0"/>
          </a:p>
        </p:txBody>
      </p:sp>
      <p:pic>
        <p:nvPicPr>
          <p:cNvPr id="19" name="Image 18"/>
          <p:cNvPicPr>
            <a:picLocks noChangeAspect="1"/>
          </p:cNvPicPr>
          <p:nvPr/>
        </p:nvPicPr>
        <p:blipFill>
          <a:blip r:embed="rId3"/>
          <a:stretch>
            <a:fillRect/>
          </a:stretch>
        </p:blipFill>
        <p:spPr>
          <a:xfrm rot="16200000">
            <a:off x="1828344" y="1399958"/>
            <a:ext cx="1095925" cy="2031035"/>
          </a:xfrm>
          <a:prstGeom prst="rect">
            <a:avLst/>
          </a:prstGeom>
        </p:spPr>
      </p:pic>
      <p:sp>
        <p:nvSpPr>
          <p:cNvPr id="2" name="Titre 1"/>
          <p:cNvSpPr>
            <a:spLocks noGrp="1"/>
          </p:cNvSpPr>
          <p:nvPr>
            <p:ph type="title"/>
          </p:nvPr>
        </p:nvSpPr>
        <p:spPr>
          <a:xfrm>
            <a:off x="626870" y="508079"/>
            <a:ext cx="8214136" cy="972418"/>
          </a:xfrm>
        </p:spPr>
        <p:txBody>
          <a:bodyPr/>
          <a:lstStyle/>
          <a:p>
            <a:r>
              <a:rPr lang="en-US" dirty="0" err="1" smtClean="0"/>
              <a:t>Protocole</a:t>
            </a:r>
            <a:endParaRPr lang="en-US" noProof="0" dirty="0"/>
          </a:p>
        </p:txBody>
      </p:sp>
      <p:grpSp>
        <p:nvGrpSpPr>
          <p:cNvPr id="16" name="Groupe 15"/>
          <p:cNvGrpSpPr/>
          <p:nvPr/>
        </p:nvGrpSpPr>
        <p:grpSpPr>
          <a:xfrm>
            <a:off x="5757571" y="3903808"/>
            <a:ext cx="3328474" cy="2757492"/>
            <a:chOff x="628166" y="3598859"/>
            <a:chExt cx="3328474" cy="2757492"/>
          </a:xfrm>
        </p:grpSpPr>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66" y="3598859"/>
              <a:ext cx="2921497" cy="2047182"/>
            </a:xfrm>
            <a:prstGeom prst="rect">
              <a:avLst/>
            </a:prstGeom>
          </p:spPr>
        </p:pic>
        <p:sp>
          <p:nvSpPr>
            <p:cNvPr id="3" name="ZoneTexte 2"/>
            <p:cNvSpPr txBox="1"/>
            <p:nvPr/>
          </p:nvSpPr>
          <p:spPr>
            <a:xfrm>
              <a:off x="628166" y="5648465"/>
              <a:ext cx="3328474"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dirty="0" smtClean="0"/>
                <a:t>Modifier </a:t>
              </a:r>
              <a:r>
                <a:rPr lang="en-US" sz="2000" dirty="0" err="1" smtClean="0"/>
                <a:t>nombres</a:t>
              </a:r>
              <a:r>
                <a:rPr lang="en-US" sz="2000" dirty="0" smtClean="0"/>
                <a:t>, </a:t>
              </a:r>
              <a:r>
                <a:rPr lang="en-US" sz="2000" dirty="0" err="1" smtClean="0"/>
                <a:t>textes</a:t>
              </a:r>
              <a:r>
                <a:rPr lang="en-US" sz="2000" dirty="0" smtClean="0"/>
                <a:t>, </a:t>
              </a:r>
              <a:r>
                <a:rPr lang="en-US" sz="2000" dirty="0" err="1" smtClean="0"/>
                <a:t>couleurs</a:t>
              </a:r>
              <a:r>
                <a:rPr lang="en-US" sz="2000" dirty="0" smtClean="0"/>
                <a:t>, </a:t>
              </a:r>
              <a:r>
                <a:rPr lang="en-US" sz="2000" dirty="0" err="1" smtClean="0"/>
                <a:t>vitesses</a:t>
              </a:r>
              <a:r>
                <a:rPr lang="en-US" sz="2000" dirty="0" smtClean="0"/>
                <a:t>, positions,,,</a:t>
              </a:r>
              <a:endParaRPr lang="en-US" sz="2000" dirty="0"/>
            </a:p>
          </p:txBody>
        </p:sp>
      </p:grpSp>
      <p:grpSp>
        <p:nvGrpSpPr>
          <p:cNvPr id="15" name="Groupe 14"/>
          <p:cNvGrpSpPr/>
          <p:nvPr/>
        </p:nvGrpSpPr>
        <p:grpSpPr>
          <a:xfrm>
            <a:off x="3834005" y="2090729"/>
            <a:ext cx="1799865" cy="649491"/>
            <a:chOff x="8623471" y="2093065"/>
            <a:chExt cx="1799865" cy="649491"/>
          </a:xfrm>
        </p:grpSpPr>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9222" y="2173762"/>
              <a:ext cx="654114" cy="568794"/>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3471" y="2093065"/>
              <a:ext cx="653095" cy="636968"/>
            </a:xfrm>
            <a:prstGeom prst="rect">
              <a:avLst/>
            </a:prstGeom>
          </p:spPr>
        </p:pic>
      </p:grpSp>
      <p:grpSp>
        <p:nvGrpSpPr>
          <p:cNvPr id="17" name="Groupe 16"/>
          <p:cNvGrpSpPr/>
          <p:nvPr/>
        </p:nvGrpSpPr>
        <p:grpSpPr>
          <a:xfrm>
            <a:off x="283832" y="3657475"/>
            <a:ext cx="5123370" cy="2727044"/>
            <a:chOff x="3523503" y="3629307"/>
            <a:chExt cx="5123370" cy="2727044"/>
          </a:xfrm>
        </p:grpSpPr>
        <p:pic>
          <p:nvPicPr>
            <p:cNvPr id="9" name="Image 8"/>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95551" y="3837455"/>
              <a:ext cx="1751322" cy="2062208"/>
            </a:xfrm>
            <a:prstGeom prst="rect">
              <a:avLst/>
            </a:prstGeom>
          </p:spPr>
        </p:pic>
        <p:pic>
          <p:nvPicPr>
            <p:cNvPr id="10" name="Image 9"/>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14414" y="3835791"/>
              <a:ext cx="1880356" cy="2046572"/>
            </a:xfrm>
            <a:prstGeom prst="rect">
              <a:avLst/>
            </a:prstGeom>
          </p:spPr>
        </p:pic>
        <p:sp>
          <p:nvSpPr>
            <p:cNvPr id="12" name="ZoneTexte 11"/>
            <p:cNvSpPr txBox="1"/>
            <p:nvPr/>
          </p:nvSpPr>
          <p:spPr>
            <a:xfrm>
              <a:off x="3826253" y="5894686"/>
              <a:ext cx="4820478"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err="1" smtClean="0"/>
                <a:t>Etat</a:t>
              </a:r>
              <a:r>
                <a:rPr lang="en-US" sz="2400" dirty="0" smtClean="0"/>
                <a:t> du </a:t>
              </a:r>
              <a:r>
                <a:rPr lang="en-US" sz="2400" dirty="0" err="1" smtClean="0"/>
                <a:t>jeu</a:t>
              </a:r>
              <a:r>
                <a:rPr lang="en-US" sz="2400" dirty="0" smtClean="0"/>
                <a:t> </a:t>
              </a:r>
              <a:r>
                <a:rPr lang="en-US" sz="2400" dirty="0" err="1" smtClean="0"/>
                <a:t>avant</a:t>
              </a:r>
              <a:r>
                <a:rPr lang="en-US" sz="2400" dirty="0" smtClean="0"/>
                <a:t>               </a:t>
              </a:r>
              <a:r>
                <a:rPr lang="en-US" sz="2400" dirty="0" err="1" smtClean="0"/>
                <a:t>Etat</a:t>
              </a:r>
              <a:r>
                <a:rPr lang="en-US" sz="2400" dirty="0" smtClean="0"/>
                <a:t> après</a:t>
              </a:r>
              <a:endParaRPr lang="en-US" sz="2400" dirty="0"/>
            </a:p>
          </p:txBody>
        </p:sp>
        <p:sp>
          <p:nvSpPr>
            <p:cNvPr id="13" name="Flèche droite 12"/>
            <p:cNvSpPr/>
            <p:nvPr/>
          </p:nvSpPr>
          <p:spPr>
            <a:xfrm>
              <a:off x="5694770" y="4726712"/>
              <a:ext cx="1200781" cy="321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2010" y="3677454"/>
              <a:ext cx="686077" cy="724193"/>
            </a:xfrm>
            <a:prstGeom prst="rect">
              <a:avLst/>
            </a:prstGeom>
          </p:spPr>
        </p:pic>
        <p:pic>
          <p:nvPicPr>
            <p:cNvPr id="14" name="Imag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3503" y="3629307"/>
              <a:ext cx="686077" cy="714664"/>
            </a:xfrm>
            <a:prstGeom prst="rect">
              <a:avLst/>
            </a:prstGeom>
          </p:spPr>
        </p:pic>
      </p:grpSp>
      <p:sp>
        <p:nvSpPr>
          <p:cNvPr id="8" name="Espace réservé du numéro de diapositive 7"/>
          <p:cNvSpPr>
            <a:spLocks noGrp="1"/>
          </p:cNvSpPr>
          <p:nvPr>
            <p:ph type="sldNum" sz="quarter" idx="12"/>
          </p:nvPr>
        </p:nvSpPr>
        <p:spPr/>
        <p:txBody>
          <a:bodyPr/>
          <a:lstStyle/>
          <a:p>
            <a:fld id="{184B21AF-DDF4-4F06-BD45-FE9B9C28C734}" type="slidenum">
              <a:rPr lang="fr-FR" smtClean="0"/>
              <a:t>11</a:t>
            </a:fld>
            <a:endParaRPr lang="fr-FR"/>
          </a:p>
        </p:txBody>
      </p:sp>
      <p:pic>
        <p:nvPicPr>
          <p:cNvPr id="11" name="Imag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1996" y="1908172"/>
            <a:ext cx="454310" cy="660813"/>
          </a:xfrm>
          <a:prstGeom prst="rect">
            <a:avLst/>
          </a:prstGeom>
        </p:spPr>
      </p:pic>
      <p:sp>
        <p:nvSpPr>
          <p:cNvPr id="21" name="ZoneTexte 20"/>
          <p:cNvSpPr txBox="1"/>
          <p:nvPr/>
        </p:nvSpPr>
        <p:spPr>
          <a:xfrm>
            <a:off x="-5647" y="-21908"/>
            <a:ext cx="9143999" cy="646331"/>
          </a:xfrm>
          <a:prstGeom prst="rect">
            <a:avLst/>
          </a:prstGeom>
          <a:solidFill>
            <a:schemeClr val="tx1"/>
          </a:solidFill>
        </p:spPr>
        <p:txBody>
          <a:bodyPr wrap="square" rtlCol="0">
            <a:spAutoFit/>
          </a:bodyPr>
          <a:lstStyle/>
          <a:p>
            <a:pPr algn="ctr"/>
            <a:r>
              <a:rPr lang="fr-FR" dirty="0" smtClean="0">
                <a:solidFill>
                  <a:srgbClr val="FFFFFF"/>
                </a:solidFill>
              </a:rPr>
              <a:t>The </a:t>
            </a:r>
            <a:r>
              <a:rPr lang="fr-FR" dirty="0" err="1" smtClean="0">
                <a:solidFill>
                  <a:srgbClr val="FFFFFF"/>
                </a:solidFill>
              </a:rPr>
              <a:t>demonstration</a:t>
            </a:r>
            <a:r>
              <a:rPr lang="fr-FR" dirty="0" smtClean="0">
                <a:solidFill>
                  <a:srgbClr val="FFFFFF"/>
                </a:solidFill>
              </a:rPr>
              <a:t> </a:t>
            </a:r>
            <a:r>
              <a:rPr lang="fr-FR" dirty="0" err="1" smtClean="0">
                <a:solidFill>
                  <a:srgbClr val="FFFFFF"/>
                </a:solidFill>
              </a:rPr>
              <a:t>protocol</a:t>
            </a:r>
            <a:r>
              <a:rPr lang="fr-FR" dirty="0" smtClean="0">
                <a:solidFill>
                  <a:srgbClr val="FFFFFF"/>
                </a:solidFill>
              </a:rPr>
              <a:t> </a:t>
            </a:r>
            <a:r>
              <a:rPr lang="fr-FR" dirty="0" err="1" smtClean="0">
                <a:solidFill>
                  <a:srgbClr val="FFFFFF"/>
                </a:solidFill>
              </a:rPr>
              <a:t>is</a:t>
            </a:r>
            <a:r>
              <a:rPr lang="fr-FR" dirty="0" smtClean="0">
                <a:solidFill>
                  <a:srgbClr val="FFFFFF"/>
                </a:solidFill>
              </a:rPr>
              <a:t> first to pause the </a:t>
            </a:r>
            <a:r>
              <a:rPr lang="fr-FR" dirty="0" err="1" smtClean="0">
                <a:solidFill>
                  <a:srgbClr val="FFFFFF"/>
                </a:solidFill>
              </a:rPr>
              <a:t>game</a:t>
            </a:r>
            <a:r>
              <a:rPr lang="fr-FR" dirty="0" smtClean="0">
                <a:solidFill>
                  <a:srgbClr val="FFFFFF"/>
                </a:solidFill>
              </a:rPr>
              <a:t>, to come back for at </a:t>
            </a:r>
            <a:r>
              <a:rPr lang="fr-FR" dirty="0" err="1" smtClean="0">
                <a:solidFill>
                  <a:srgbClr val="FFFFFF"/>
                </a:solidFill>
              </a:rPr>
              <a:t>most</a:t>
            </a:r>
            <a:r>
              <a:rPr lang="fr-FR" dirty="0" smtClean="0">
                <a:solidFill>
                  <a:srgbClr val="FFFFFF"/>
                </a:solidFill>
              </a:rPr>
              <a:t> 5 seconds, and to select a "trigger" </a:t>
            </a:r>
            <a:r>
              <a:rPr lang="fr-FR" dirty="0" err="1" smtClean="0">
                <a:solidFill>
                  <a:srgbClr val="FFFFFF"/>
                </a:solidFill>
              </a:rPr>
              <a:t>event</a:t>
            </a:r>
            <a:r>
              <a:rPr lang="fr-FR" dirty="0" smtClean="0">
                <a:solidFill>
                  <a:srgbClr val="FFFFFF"/>
                </a:solidFill>
              </a:rPr>
              <a:t> (</a:t>
            </a:r>
            <a:r>
              <a:rPr lang="fr-FR" dirty="0" err="1" smtClean="0">
                <a:solidFill>
                  <a:srgbClr val="FFFFFF"/>
                </a:solidFill>
              </a:rPr>
              <a:t>finger</a:t>
            </a:r>
            <a:r>
              <a:rPr lang="fr-FR" dirty="0" smtClean="0">
                <a:solidFill>
                  <a:srgbClr val="FFFFFF"/>
                </a:solidFill>
              </a:rPr>
              <a:t> </a:t>
            </a:r>
            <a:r>
              <a:rPr lang="fr-FR" dirty="0" err="1" smtClean="0">
                <a:solidFill>
                  <a:srgbClr val="FFFFFF"/>
                </a:solidFill>
              </a:rPr>
              <a:t>movment</a:t>
            </a:r>
            <a:r>
              <a:rPr lang="fr-FR" dirty="0" smtClean="0">
                <a:solidFill>
                  <a:srgbClr val="FFFFFF"/>
                </a:solidFill>
              </a:rPr>
              <a:t>, </a:t>
            </a:r>
            <a:r>
              <a:rPr lang="fr-FR" dirty="0" err="1" smtClean="0">
                <a:solidFill>
                  <a:srgbClr val="FFFFFF"/>
                </a:solidFill>
              </a:rPr>
              <a:t>number</a:t>
            </a:r>
            <a:r>
              <a:rPr lang="fr-FR" dirty="0" smtClean="0">
                <a:solidFill>
                  <a:srgbClr val="FFFFFF"/>
                </a:solidFill>
              </a:rPr>
              <a:t> change, out-of-</a:t>
            </a:r>
            <a:r>
              <a:rPr lang="fr-FR" dirty="0" err="1" smtClean="0">
                <a:solidFill>
                  <a:srgbClr val="FFFFFF"/>
                </a:solidFill>
              </a:rPr>
              <a:t>screen</a:t>
            </a:r>
            <a:r>
              <a:rPr lang="fr-FR" dirty="0" smtClean="0">
                <a:solidFill>
                  <a:srgbClr val="FFFFFF"/>
                </a:solidFill>
              </a:rPr>
              <a:t>).</a:t>
            </a:r>
            <a:endParaRPr lang="en-US" dirty="0">
              <a:solidFill>
                <a:srgbClr val="FFFFFF"/>
              </a:solidFill>
            </a:endParaRPr>
          </a:p>
        </p:txBody>
      </p:sp>
      <p:sp>
        <p:nvSpPr>
          <p:cNvPr id="22" name="ZoneTexte 21"/>
          <p:cNvSpPr txBox="1"/>
          <p:nvPr/>
        </p:nvSpPr>
        <p:spPr>
          <a:xfrm>
            <a:off x="-2" y="4701"/>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confirming</a:t>
            </a:r>
            <a:r>
              <a:rPr lang="fr-FR" dirty="0" smtClean="0">
                <a:solidFill>
                  <a:srgbClr val="FFFFFF"/>
                </a:solidFill>
              </a:rPr>
              <a:t> the </a:t>
            </a:r>
            <a:r>
              <a:rPr lang="fr-FR" dirty="0" err="1" smtClean="0">
                <a:solidFill>
                  <a:srgbClr val="FFFFFF"/>
                </a:solidFill>
              </a:rPr>
              <a:t>event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change the state of the </a:t>
            </a:r>
            <a:r>
              <a:rPr lang="fr-FR" dirty="0" err="1" smtClean="0">
                <a:solidFill>
                  <a:srgbClr val="FFFFFF"/>
                </a:solidFill>
              </a:rPr>
              <a:t>game</a:t>
            </a:r>
            <a:r>
              <a:rPr lang="fr-FR" dirty="0" smtClean="0">
                <a:solidFill>
                  <a:srgbClr val="FFFFFF"/>
                </a:solidFill>
              </a:rPr>
              <a:t> as </a:t>
            </a:r>
            <a:r>
              <a:rPr lang="fr-FR" dirty="0" err="1" smtClean="0">
                <a:solidFill>
                  <a:srgbClr val="FFFFFF"/>
                </a:solidFill>
              </a:rPr>
              <a:t>it</a:t>
            </a:r>
            <a:r>
              <a:rPr lang="fr-FR" dirty="0" smtClean="0">
                <a:solidFill>
                  <a:srgbClr val="FFFFFF"/>
                </a:solidFill>
              </a:rPr>
              <a:t> </a:t>
            </a:r>
            <a:r>
              <a:rPr lang="fr-FR" dirty="0" err="1" smtClean="0">
                <a:solidFill>
                  <a:srgbClr val="FFFFFF"/>
                </a:solidFill>
              </a:rPr>
              <a:t>could</a:t>
            </a:r>
            <a:r>
              <a:rPr lang="fr-FR" dirty="0" smtClean="0">
                <a:solidFill>
                  <a:srgbClr val="FFFFFF"/>
                </a:solidFill>
              </a:rPr>
              <a:t> </a:t>
            </a:r>
            <a:r>
              <a:rPr lang="fr-FR" dirty="0" err="1" smtClean="0">
                <a:solidFill>
                  <a:srgbClr val="FFFFFF"/>
                </a:solidFill>
              </a:rPr>
              <a:t>be</a:t>
            </a:r>
            <a:r>
              <a:rPr lang="fr-FR" dirty="0" smtClean="0">
                <a:solidFill>
                  <a:srgbClr val="FFFFFF"/>
                </a:solidFill>
              </a:rPr>
              <a:t> </a:t>
            </a:r>
            <a:r>
              <a:rPr lang="fr-FR" dirty="0" err="1" smtClean="0">
                <a:solidFill>
                  <a:srgbClr val="FFFFFF"/>
                </a:solidFill>
              </a:rPr>
              <a:t>before</a:t>
            </a:r>
            <a:r>
              <a:rPr lang="fr-FR" dirty="0" smtClean="0">
                <a:solidFill>
                  <a:srgbClr val="FFFFFF"/>
                </a:solidFill>
              </a:rPr>
              <a:t> the </a:t>
            </a:r>
            <a:r>
              <a:rPr lang="fr-FR" dirty="0" err="1" smtClean="0">
                <a:solidFill>
                  <a:srgbClr val="FFFFFF"/>
                </a:solidFill>
              </a:rPr>
              <a:t>event</a:t>
            </a:r>
            <a:r>
              <a:rPr lang="fr-FR" dirty="0" smtClean="0">
                <a:solidFill>
                  <a:srgbClr val="FFFFFF"/>
                </a:solidFill>
              </a:rPr>
              <a:t>, and as </a:t>
            </a:r>
            <a:r>
              <a:rPr lang="fr-FR" dirty="0" err="1" smtClean="0">
                <a:solidFill>
                  <a:srgbClr val="FFFFFF"/>
                </a:solidFill>
              </a:rPr>
              <a:t>it</a:t>
            </a:r>
            <a:r>
              <a:rPr lang="fr-FR" dirty="0" smtClean="0">
                <a:solidFill>
                  <a:srgbClr val="FFFFFF"/>
                </a:solidFill>
              </a:rPr>
              <a:t> </a:t>
            </a:r>
            <a:r>
              <a:rPr lang="fr-FR" dirty="0" err="1" smtClean="0">
                <a:solidFill>
                  <a:srgbClr val="FFFFFF"/>
                </a:solidFill>
              </a:rPr>
              <a:t>should</a:t>
            </a:r>
            <a:r>
              <a:rPr lang="fr-FR" dirty="0" smtClean="0">
                <a:solidFill>
                  <a:srgbClr val="FFFFFF"/>
                </a:solidFill>
              </a:rPr>
              <a:t> </a:t>
            </a:r>
            <a:r>
              <a:rPr lang="fr-FR" dirty="0" err="1" smtClean="0">
                <a:solidFill>
                  <a:srgbClr val="FFFFFF"/>
                </a:solidFill>
              </a:rPr>
              <a:t>be</a:t>
            </a:r>
            <a:r>
              <a:rPr lang="fr-FR" dirty="0" smtClean="0">
                <a:solidFill>
                  <a:srgbClr val="FFFFFF"/>
                </a:solidFill>
              </a:rPr>
              <a:t> </a:t>
            </a:r>
            <a:r>
              <a:rPr lang="fr-FR" dirty="0" err="1" smtClean="0">
                <a:solidFill>
                  <a:srgbClr val="FFFFFF"/>
                </a:solidFill>
              </a:rPr>
              <a:t>after</a:t>
            </a:r>
            <a:r>
              <a:rPr lang="fr-FR" dirty="0" smtClean="0">
                <a:solidFill>
                  <a:srgbClr val="FFFFFF"/>
                </a:solidFill>
              </a:rPr>
              <a:t> the </a:t>
            </a:r>
            <a:r>
              <a:rPr lang="fr-FR" dirty="0" err="1" smtClean="0">
                <a:solidFill>
                  <a:srgbClr val="FFFFFF"/>
                </a:solidFill>
              </a:rPr>
              <a:t>event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change </a:t>
            </a:r>
            <a:r>
              <a:rPr lang="fr-FR" dirty="0" err="1" smtClean="0">
                <a:solidFill>
                  <a:srgbClr val="FFFFFF"/>
                </a:solidFill>
              </a:rPr>
              <a:t>numbers</a:t>
            </a:r>
            <a:r>
              <a:rPr lang="fr-FR" dirty="0" smtClean="0">
                <a:solidFill>
                  <a:srgbClr val="FFFFFF"/>
                </a:solidFill>
              </a:rPr>
              <a:t>, </a:t>
            </a:r>
            <a:r>
              <a:rPr lang="fr-FR" dirty="0" err="1" smtClean="0">
                <a:solidFill>
                  <a:srgbClr val="FFFFFF"/>
                </a:solidFill>
              </a:rPr>
              <a:t>texts</a:t>
            </a:r>
            <a:r>
              <a:rPr lang="fr-FR" dirty="0" smtClean="0">
                <a:solidFill>
                  <a:srgbClr val="FFFFFF"/>
                </a:solidFill>
              </a:rPr>
              <a:t>, </a:t>
            </a:r>
            <a:r>
              <a:rPr lang="fr-FR" dirty="0" err="1" smtClean="0">
                <a:solidFill>
                  <a:srgbClr val="FFFFFF"/>
                </a:solidFill>
              </a:rPr>
              <a:t>colors</a:t>
            </a:r>
            <a:r>
              <a:rPr lang="fr-FR" dirty="0" smtClean="0">
                <a:solidFill>
                  <a:srgbClr val="FFFFFF"/>
                </a:solidFill>
              </a:rPr>
              <a:t>, </a:t>
            </a:r>
            <a:r>
              <a:rPr lang="fr-FR" dirty="0" err="1" smtClean="0">
                <a:solidFill>
                  <a:srgbClr val="FFFFFF"/>
                </a:solidFill>
              </a:rPr>
              <a:t>velocities</a:t>
            </a:r>
            <a:r>
              <a:rPr lang="fr-FR" dirty="0" smtClean="0">
                <a:solidFill>
                  <a:srgbClr val="FFFFFF"/>
                </a:solidFill>
              </a:rPr>
              <a:t>, positions…</a:t>
            </a:r>
            <a:endParaRPr lang="en-US" dirty="0">
              <a:solidFill>
                <a:srgbClr val="FFFFFF"/>
              </a:solidFill>
            </a:endParaRPr>
          </a:p>
        </p:txBody>
      </p:sp>
    </p:spTree>
    <p:extLst>
      <p:ext uri="{BB962C8B-B14F-4D97-AF65-F5344CB8AC3E}">
        <p14:creationId xmlns:p14="http://schemas.microsoft.com/office/powerpoint/2010/main" val="1971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500"/>
                            </p:stCondLst>
                            <p:childTnLst>
                              <p:par>
                                <p:cTn id="17" presetID="42" presetClass="path" presetSubtype="0" repeatCount="indefinite" accel="50000" decel="50000" fill="hold" nodeType="afterEffect">
                                  <p:stCondLst>
                                    <p:cond delay="0"/>
                                  </p:stCondLst>
                                  <p:endCondLst>
                                    <p:cond evt="onNext" delay="0">
                                      <p:tgtEl>
                                        <p:sldTgt/>
                                      </p:tgtEl>
                                    </p:cond>
                                  </p:endCondLst>
                                  <p:childTnLst>
                                    <p:animMotion origin="layout" path="M 5.55556E-7 1.11111E-6 L 0.10087 0.01296 " pathEditMode="relative" rAng="0" ptsTypes="AA">
                                      <p:cBhvr>
                                        <p:cTn id="18" dur="750" fill="hold"/>
                                        <p:tgtEl>
                                          <p:spTgt spid="11"/>
                                        </p:tgtEl>
                                        <p:attrNameLst>
                                          <p:attrName>ppt_x</p:attrName>
                                          <p:attrName>ppt_y</p:attrName>
                                        </p:attrNameLst>
                                      </p:cBhvr>
                                      <p:rCtr x="5035" y="64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childTnLst>
                                </p:cTn>
                              </p:par>
                              <p:par>
                                <p:cTn id="23" presetID="2" presetClass="entr" presetSubtype="9"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3965" y="5410316"/>
            <a:ext cx="5917686" cy="3864028"/>
          </a:xfrm>
          <a:prstGeom prst="rect">
            <a:avLst/>
          </a:prstGeom>
        </p:spPr>
      </p:pic>
      <p:sp>
        <p:nvSpPr>
          <p:cNvPr id="2" name="Titre 1"/>
          <p:cNvSpPr>
            <a:spLocks noGrp="1"/>
          </p:cNvSpPr>
          <p:nvPr>
            <p:ph type="title"/>
          </p:nvPr>
        </p:nvSpPr>
        <p:spPr/>
        <p:txBody>
          <a:bodyPr/>
          <a:lstStyle/>
          <a:p>
            <a:r>
              <a:rPr lang="en-US" noProof="0" dirty="0" smtClean="0"/>
              <a:t>Assimilation des </a:t>
            </a:r>
            <a:r>
              <a:rPr lang="en-US" noProof="0" dirty="0" err="1" smtClean="0"/>
              <a:t>règles</a:t>
            </a:r>
            <a:endParaRPr lang="en-US" noProof="0" dirty="0"/>
          </a:p>
        </p:txBody>
      </p:sp>
      <p:sp>
        <p:nvSpPr>
          <p:cNvPr id="3" name="Espace réservé du contenu 2"/>
          <p:cNvSpPr>
            <a:spLocks noGrp="1"/>
          </p:cNvSpPr>
          <p:nvPr>
            <p:ph idx="1"/>
          </p:nvPr>
        </p:nvSpPr>
        <p:spPr>
          <a:xfrm>
            <a:off x="628650" y="1416834"/>
            <a:ext cx="7886700" cy="4351338"/>
          </a:xfrm>
        </p:spPr>
        <p:txBody>
          <a:bodyPr>
            <a:normAutofit/>
          </a:bodyPr>
          <a:lstStyle/>
          <a:p>
            <a:r>
              <a:rPr lang="fr-FR" noProof="0" dirty="0" smtClean="0"/>
              <a:t>Sélectionner une collision balle/bloc</a:t>
            </a:r>
          </a:p>
          <a:p>
            <a:r>
              <a:rPr lang="fr-FR" noProof="0" dirty="0" smtClean="0"/>
              <a:t>Enlever le bloc</a:t>
            </a:r>
          </a:p>
          <a:p>
            <a:r>
              <a:rPr lang="fr-FR" noProof="0" dirty="0" smtClean="0"/>
              <a:t>Augmenter un nombre « score »</a:t>
            </a:r>
            <a:endParaRPr lang="en-US" noProof="0" dirty="0" smtClean="0"/>
          </a:p>
        </p:txBody>
      </p:sp>
      <p:sp>
        <p:nvSpPr>
          <p:cNvPr id="7" name="Espace réservé du numéro de diapositive 6"/>
          <p:cNvSpPr>
            <a:spLocks noGrp="1"/>
          </p:cNvSpPr>
          <p:nvPr>
            <p:ph type="sldNum" sz="quarter" idx="12"/>
          </p:nvPr>
        </p:nvSpPr>
        <p:spPr>
          <a:xfrm>
            <a:off x="2514600" y="6781384"/>
            <a:ext cx="2057400" cy="365125"/>
          </a:xfrm>
        </p:spPr>
        <p:txBody>
          <a:bodyPr/>
          <a:lstStyle/>
          <a:p>
            <a:fld id="{184B21AF-DDF4-4F06-BD45-FE9B9C28C734}" type="slidenum">
              <a:rPr lang="fr-FR" smtClean="0"/>
              <a:t>12</a:t>
            </a:fld>
            <a:endParaRPr lang="fr-FR"/>
          </a:p>
        </p:txBody>
      </p:sp>
      <p:pic>
        <p:nvPicPr>
          <p:cNvPr id="10" name="Image 9"/>
          <p:cNvPicPr>
            <a:picLocks noChangeAspect="1"/>
          </p:cNvPicPr>
          <p:nvPr/>
        </p:nvPicPr>
        <p:blipFill rotWithShape="1">
          <a:blip r:embed="rId4"/>
          <a:srcRect t="7156" b="19913"/>
          <a:stretch/>
        </p:blipFill>
        <p:spPr>
          <a:xfrm rot="16200000">
            <a:off x="2530376" y="3004155"/>
            <a:ext cx="1879362" cy="2009104"/>
          </a:xfrm>
          <a:prstGeom prst="rect">
            <a:avLst/>
          </a:prstGeom>
        </p:spPr>
      </p:pic>
      <p:grpSp>
        <p:nvGrpSpPr>
          <p:cNvPr id="12" name="Groupe 11"/>
          <p:cNvGrpSpPr/>
          <p:nvPr/>
        </p:nvGrpSpPr>
        <p:grpSpPr>
          <a:xfrm>
            <a:off x="0" y="3008674"/>
            <a:ext cx="2484999" cy="1739363"/>
            <a:chOff x="0" y="3008674"/>
            <a:chExt cx="2484999" cy="1739363"/>
          </a:xfrm>
        </p:grpSpPr>
        <p:pic>
          <p:nvPicPr>
            <p:cNvPr id="14" name="Picture 2" descr="Nuage de mot abstrait conceptuel en forme de cerveau — Image vectorielle #64115497"/>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08674"/>
              <a:ext cx="1841679" cy="173936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p:cNvGrpSpPr/>
            <p:nvPr/>
          </p:nvGrpSpPr>
          <p:grpSpPr>
            <a:xfrm>
              <a:off x="1102229" y="3334729"/>
              <a:ext cx="1382770" cy="1113490"/>
              <a:chOff x="1102229" y="3334729"/>
              <a:chExt cx="1382770" cy="1113490"/>
            </a:xfrm>
          </p:grpSpPr>
          <p:sp>
            <p:nvSpPr>
              <p:cNvPr id="16" name="Arc 15"/>
              <p:cNvSpPr/>
              <p:nvPr/>
            </p:nvSpPr>
            <p:spPr>
              <a:xfrm>
                <a:off x="1555153" y="3715057"/>
                <a:ext cx="476922" cy="384046"/>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1325461" y="3522338"/>
                <a:ext cx="916812" cy="738272"/>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1102229" y="3334729"/>
                <a:ext cx="1382770" cy="1113490"/>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9" name="Virage 18"/>
          <p:cNvSpPr/>
          <p:nvPr/>
        </p:nvSpPr>
        <p:spPr>
          <a:xfrm rot="5400000">
            <a:off x="4845026" y="3344640"/>
            <a:ext cx="1816422" cy="2557255"/>
          </a:xfrm>
          <a:prstGeom prst="bentArrow">
            <a:avLst>
              <a:gd name="adj1" fmla="val 16137"/>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0" name="Imag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4811391" y="3494284"/>
            <a:ext cx="1314898" cy="1065355"/>
          </a:xfrm>
          <a:prstGeom prst="rect">
            <a:avLst/>
          </a:prstGeom>
        </p:spPr>
      </p:pic>
      <p:pic>
        <p:nvPicPr>
          <p:cNvPr id="4" name="Image 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4205" y="5363263"/>
            <a:ext cx="5697206" cy="1448326"/>
          </a:xfrm>
          <a:prstGeom prst="rect">
            <a:avLst/>
          </a:prstGeom>
        </p:spPr>
      </p:pic>
      <p:sp>
        <p:nvSpPr>
          <p:cNvPr id="22" name="ZoneTexte 21"/>
          <p:cNvSpPr txBox="1"/>
          <p:nvPr/>
        </p:nvSpPr>
        <p:spPr>
          <a:xfrm>
            <a:off x="1" y="-7336"/>
            <a:ext cx="9143999" cy="646331"/>
          </a:xfrm>
          <a:prstGeom prst="rect">
            <a:avLst/>
          </a:prstGeom>
          <a:solidFill>
            <a:schemeClr val="tx1"/>
          </a:solidFill>
        </p:spPr>
        <p:txBody>
          <a:bodyPr wrap="square" rtlCol="0">
            <a:spAutoFit/>
          </a:bodyPr>
          <a:lstStyle/>
          <a:p>
            <a:pPr algn="ctr"/>
            <a:r>
              <a:rPr lang="fr-FR" dirty="0" smtClean="0">
                <a:solidFill>
                  <a:srgbClr val="FFFFFF"/>
                </a:solidFill>
              </a:rPr>
              <a:t>In </a:t>
            </a:r>
            <a:r>
              <a:rPr lang="fr-FR" dirty="0" err="1" smtClean="0">
                <a:solidFill>
                  <a:srgbClr val="FFFFFF"/>
                </a:solidFill>
              </a:rPr>
              <a:t>our</a:t>
            </a:r>
            <a:r>
              <a:rPr lang="fr-FR" dirty="0" smtClean="0">
                <a:solidFill>
                  <a:srgbClr val="FFFFFF"/>
                </a:solidFill>
              </a:rPr>
              <a:t> model, </a:t>
            </a:r>
            <a:r>
              <a:rPr lang="fr-FR" dirty="0" err="1" smtClean="0">
                <a:solidFill>
                  <a:srgbClr val="FFFFFF"/>
                </a:solidFill>
              </a:rPr>
              <a:t>we</a:t>
            </a:r>
            <a:r>
              <a:rPr lang="fr-FR" dirty="0" smtClean="0">
                <a:solidFill>
                  <a:srgbClr val="FFFFFF"/>
                </a:solidFill>
              </a:rPr>
              <a:t> </a:t>
            </a:r>
            <a:r>
              <a:rPr lang="fr-FR" dirty="0" err="1" smtClean="0">
                <a:solidFill>
                  <a:srgbClr val="FFFFFF"/>
                </a:solidFill>
              </a:rPr>
              <a:t>allow</a:t>
            </a:r>
            <a:r>
              <a:rPr lang="fr-FR" dirty="0" smtClean="0">
                <a:solidFill>
                  <a:srgbClr val="FFFFFF"/>
                </a:solidFill>
              </a:rPr>
              <a:t> the user to </a:t>
            </a:r>
            <a:r>
              <a:rPr lang="fr-FR" dirty="0" err="1" smtClean="0">
                <a:solidFill>
                  <a:srgbClr val="FFFFFF"/>
                </a:solidFill>
              </a:rPr>
              <a:t>e.g</a:t>
            </a:r>
            <a:r>
              <a:rPr lang="fr-FR" dirty="0" smtClean="0">
                <a:solidFill>
                  <a:srgbClr val="FFFFFF"/>
                </a:solidFill>
              </a:rPr>
              <a:t>. </a:t>
            </a:r>
            <a:r>
              <a:rPr lang="fr-FR" dirty="0" err="1" smtClean="0">
                <a:solidFill>
                  <a:srgbClr val="FFFFFF"/>
                </a:solidFill>
              </a:rPr>
              <a:t>demonstrate</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after</a:t>
            </a:r>
            <a:r>
              <a:rPr lang="fr-FR" dirty="0" smtClean="0">
                <a:solidFill>
                  <a:srgbClr val="FFFFFF"/>
                </a:solidFill>
              </a:rPr>
              <a:t> a collision, by </a:t>
            </a:r>
            <a:r>
              <a:rPr lang="fr-FR" dirty="0" err="1" smtClean="0">
                <a:solidFill>
                  <a:srgbClr val="FFFFFF"/>
                </a:solidFill>
              </a:rPr>
              <a:t>removing</a:t>
            </a:r>
            <a:r>
              <a:rPr lang="fr-FR" dirty="0" smtClean="0">
                <a:solidFill>
                  <a:srgbClr val="FFFFFF"/>
                </a:solidFill>
              </a:rPr>
              <a:t> the block and </a:t>
            </a:r>
            <a:r>
              <a:rPr lang="fr-FR" dirty="0" err="1" smtClean="0">
                <a:solidFill>
                  <a:srgbClr val="FFFFFF"/>
                </a:solidFill>
              </a:rPr>
              <a:t>augmenting</a:t>
            </a:r>
            <a:r>
              <a:rPr lang="fr-FR" dirty="0" smtClean="0">
                <a:solidFill>
                  <a:srgbClr val="FFFFFF"/>
                </a:solidFill>
              </a:rPr>
              <a:t> a </a:t>
            </a:r>
            <a:r>
              <a:rPr lang="fr-FR" dirty="0" err="1" smtClean="0">
                <a:solidFill>
                  <a:srgbClr val="FFFFFF"/>
                </a:solidFill>
              </a:rPr>
              <a:t>socre</a:t>
            </a:r>
            <a:r>
              <a:rPr lang="fr-FR" dirty="0" smtClean="0">
                <a:solidFill>
                  <a:srgbClr val="FFFFFF"/>
                </a:solidFill>
              </a:rPr>
              <a:t>, the computer </a:t>
            </a:r>
            <a:r>
              <a:rPr lang="fr-FR" dirty="0" err="1" smtClean="0">
                <a:solidFill>
                  <a:srgbClr val="FFFFFF"/>
                </a:solidFill>
              </a:rPr>
              <a:t>can</a:t>
            </a:r>
            <a:r>
              <a:rPr lang="fr-FR" dirty="0" smtClean="0">
                <a:solidFill>
                  <a:srgbClr val="FFFFFF"/>
                </a:solidFill>
              </a:rPr>
              <a:t> </a:t>
            </a:r>
            <a:r>
              <a:rPr lang="fr-FR" dirty="0" err="1" smtClean="0">
                <a:solidFill>
                  <a:srgbClr val="FFFFFF"/>
                </a:solidFill>
              </a:rPr>
              <a:t>find</a:t>
            </a:r>
            <a:r>
              <a:rPr lang="fr-FR" dirty="0" smtClean="0">
                <a:solidFill>
                  <a:srgbClr val="FFFFFF"/>
                </a:solidFill>
              </a:rPr>
              <a:t> a program. This program </a:t>
            </a:r>
            <a:r>
              <a:rPr lang="fr-FR" dirty="0" err="1" smtClean="0">
                <a:solidFill>
                  <a:srgbClr val="FFFFFF"/>
                </a:solidFill>
              </a:rPr>
              <a:t>can</a:t>
            </a:r>
            <a:r>
              <a:rPr lang="fr-FR" dirty="0" smtClean="0">
                <a:solidFill>
                  <a:srgbClr val="FFFFFF"/>
                </a:solidFill>
              </a:rPr>
              <a:t> </a:t>
            </a:r>
            <a:r>
              <a:rPr lang="fr-FR" dirty="0" err="1" smtClean="0">
                <a:solidFill>
                  <a:srgbClr val="FFFFFF"/>
                </a:solidFill>
              </a:rPr>
              <a:t>be</a:t>
            </a:r>
            <a:r>
              <a:rPr lang="fr-FR" dirty="0" smtClean="0">
                <a:solidFill>
                  <a:srgbClr val="FFFFFF"/>
                </a:solidFill>
              </a:rPr>
              <a:t> </a:t>
            </a:r>
            <a:r>
              <a:rPr lang="fr-FR" dirty="0" err="1" smtClean="0">
                <a:solidFill>
                  <a:srgbClr val="FFFFFF"/>
                </a:solidFill>
              </a:rPr>
              <a:t>modified</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14968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dirty="0" smtClean="0"/>
              <a:t>Code </a:t>
            </a:r>
            <a:r>
              <a:rPr lang="en-US" noProof="0" dirty="0" err="1" smtClean="0"/>
              <a:t>interactif</a:t>
            </a:r>
            <a:endParaRPr lang="en-US" noProof="0" dirty="0"/>
          </a:p>
        </p:txBody>
      </p:sp>
      <p:sp>
        <p:nvSpPr>
          <p:cNvPr id="8" name="Espace réservé du contenu 2"/>
          <p:cNvSpPr>
            <a:spLocks noGrp="1"/>
          </p:cNvSpPr>
          <p:nvPr>
            <p:ph idx="1"/>
          </p:nvPr>
        </p:nvSpPr>
        <p:spPr>
          <a:xfrm>
            <a:off x="671695" y="1326171"/>
            <a:ext cx="7886700" cy="4351338"/>
          </a:xfrm>
        </p:spPr>
        <p:txBody>
          <a:bodyPr>
            <a:normAutofit/>
          </a:bodyPr>
          <a:lstStyle/>
          <a:p>
            <a:r>
              <a:rPr lang="en-US" dirty="0" smtClean="0"/>
              <a:t>On </a:t>
            </a:r>
            <a:r>
              <a:rPr lang="en-US" dirty="0" err="1" smtClean="0"/>
              <a:t>peut</a:t>
            </a:r>
            <a:r>
              <a:rPr lang="en-US" dirty="0" smtClean="0"/>
              <a:t> </a:t>
            </a:r>
            <a:r>
              <a:rPr lang="en-US" dirty="0" err="1" smtClean="0"/>
              <a:t>choisir</a:t>
            </a:r>
            <a:r>
              <a:rPr lang="en-US" dirty="0" smtClean="0"/>
              <a:t> </a:t>
            </a:r>
            <a:r>
              <a:rPr lang="en-US" dirty="0" err="1" smtClean="0"/>
              <a:t>d’autres</a:t>
            </a:r>
            <a:r>
              <a:rPr lang="en-US" dirty="0" smtClean="0"/>
              <a:t> </a:t>
            </a:r>
            <a:r>
              <a:rPr lang="en-US" dirty="0" err="1" smtClean="0"/>
              <a:t>nombres</a:t>
            </a:r>
            <a:r>
              <a:rPr lang="en-US" dirty="0" smtClean="0"/>
              <a:t> et </a:t>
            </a:r>
            <a:r>
              <a:rPr lang="en-US" dirty="0" err="1" smtClean="0"/>
              <a:t>variantes</a:t>
            </a:r>
            <a:endParaRPr lang="en-US" dirty="0"/>
          </a:p>
        </p:txBody>
      </p:sp>
      <p:grpSp>
        <p:nvGrpSpPr>
          <p:cNvPr id="3" name="Groupe 2"/>
          <p:cNvGrpSpPr/>
          <p:nvPr/>
        </p:nvGrpSpPr>
        <p:grpSpPr>
          <a:xfrm>
            <a:off x="257908" y="2180825"/>
            <a:ext cx="3240597" cy="1897379"/>
            <a:chOff x="332947" y="2615213"/>
            <a:chExt cx="3240597" cy="1897379"/>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47" y="2615213"/>
              <a:ext cx="3205924" cy="1261907"/>
            </a:xfrm>
            <a:prstGeom prst="rect">
              <a:avLst/>
            </a:prstGeom>
          </p:spPr>
        </p:pic>
        <p:sp>
          <p:nvSpPr>
            <p:cNvPr id="18" name="ZoneTexte 17"/>
            <p:cNvSpPr txBox="1"/>
            <p:nvPr/>
          </p:nvSpPr>
          <p:spPr>
            <a:xfrm>
              <a:off x="332947" y="3866261"/>
              <a:ext cx="3240597"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dirty="0" err="1" smtClean="0"/>
                <a:t>Couleurs</a:t>
              </a:r>
              <a:endParaRPr lang="en-US" sz="3600" dirty="0"/>
            </a:p>
          </p:txBody>
        </p:sp>
      </p:grpSp>
      <p:grpSp>
        <p:nvGrpSpPr>
          <p:cNvPr id="4" name="Groupe 3"/>
          <p:cNvGrpSpPr/>
          <p:nvPr/>
        </p:nvGrpSpPr>
        <p:grpSpPr>
          <a:xfrm>
            <a:off x="3834574" y="1948982"/>
            <a:ext cx="5030435" cy="2476856"/>
            <a:chOff x="3834574" y="1948982"/>
            <a:chExt cx="5030435" cy="2476856"/>
          </a:xfrm>
        </p:grpSpPr>
        <p:pic>
          <p:nvPicPr>
            <p:cNvPr id="15" name="Imag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574" y="1948982"/>
              <a:ext cx="4987634" cy="1432094"/>
            </a:xfrm>
            <a:prstGeom prst="rect">
              <a:avLst/>
            </a:prstGeom>
          </p:spPr>
        </p:pic>
        <p:pic>
          <p:nvPicPr>
            <p:cNvPr id="16" name="Image 1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2980"/>
            <a:stretch/>
          </p:blipFill>
          <p:spPr>
            <a:xfrm>
              <a:off x="7501577" y="2621609"/>
              <a:ext cx="1363432" cy="1804229"/>
            </a:xfrm>
            <a:prstGeom prst="rect">
              <a:avLst/>
            </a:prstGeom>
          </p:spPr>
        </p:pic>
        <p:sp>
          <p:nvSpPr>
            <p:cNvPr id="19" name="ZoneTexte 18"/>
            <p:cNvSpPr txBox="1"/>
            <p:nvPr/>
          </p:nvSpPr>
          <p:spPr>
            <a:xfrm>
              <a:off x="4843926" y="3431872"/>
              <a:ext cx="2286909"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dirty="0" smtClean="0"/>
                <a:t>Positions</a:t>
              </a:r>
              <a:endParaRPr lang="en-US" sz="3600" dirty="0"/>
            </a:p>
          </p:txBody>
        </p:sp>
      </p:grpSp>
      <p:grpSp>
        <p:nvGrpSpPr>
          <p:cNvPr id="6" name="Groupe 5"/>
          <p:cNvGrpSpPr/>
          <p:nvPr/>
        </p:nvGrpSpPr>
        <p:grpSpPr>
          <a:xfrm>
            <a:off x="2109461" y="4264126"/>
            <a:ext cx="5468929" cy="2196575"/>
            <a:chOff x="2109461" y="4111815"/>
            <a:chExt cx="5468929" cy="2196575"/>
          </a:xfrm>
        </p:grpSpPr>
        <p:pic>
          <p:nvPicPr>
            <p:cNvPr id="9" name="Image 8"/>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37071"/>
            <a:stretch/>
          </p:blipFill>
          <p:spPr>
            <a:xfrm>
              <a:off x="2109461" y="4111815"/>
              <a:ext cx="5468929" cy="1550244"/>
            </a:xfrm>
            <a:prstGeom prst="rect">
              <a:avLst/>
            </a:prstGeom>
          </p:spPr>
        </p:pic>
        <p:sp>
          <p:nvSpPr>
            <p:cNvPr id="10" name="ZoneTexte 9"/>
            <p:cNvSpPr txBox="1"/>
            <p:nvPr/>
          </p:nvSpPr>
          <p:spPr>
            <a:xfrm>
              <a:off x="3081539" y="5662059"/>
              <a:ext cx="2308042"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dirty="0" err="1" smtClean="0"/>
                <a:t>Entiers</a:t>
              </a:r>
              <a:endParaRPr lang="en-US" sz="3600" dirty="0"/>
            </a:p>
          </p:txBody>
        </p:sp>
      </p:grpSp>
      <p:sp>
        <p:nvSpPr>
          <p:cNvPr id="7" name="Espace réservé du numéro de diapositive 6"/>
          <p:cNvSpPr>
            <a:spLocks noGrp="1"/>
          </p:cNvSpPr>
          <p:nvPr>
            <p:ph type="sldNum" sz="quarter" idx="12"/>
          </p:nvPr>
        </p:nvSpPr>
        <p:spPr/>
        <p:txBody>
          <a:bodyPr/>
          <a:lstStyle/>
          <a:p>
            <a:fld id="{184B21AF-DDF4-4F06-BD45-FE9B9C28C734}" type="slidenum">
              <a:rPr lang="fr-FR" smtClean="0"/>
              <a:t>13</a:t>
            </a:fld>
            <a:endParaRPr lang="fr-FR"/>
          </a:p>
        </p:txBody>
      </p:sp>
      <p:sp>
        <p:nvSpPr>
          <p:cNvPr id="17" name="ZoneTexte 16"/>
          <p:cNvSpPr txBox="1"/>
          <p:nvPr/>
        </p:nvSpPr>
        <p:spPr>
          <a:xfrm>
            <a:off x="0" y="-2647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choose</a:t>
            </a:r>
            <a:r>
              <a:rPr lang="fr-FR" dirty="0" smtClean="0">
                <a:solidFill>
                  <a:srgbClr val="FFFFFF"/>
                </a:solidFill>
              </a:rPr>
              <a:t> </a:t>
            </a:r>
            <a:r>
              <a:rPr lang="fr-FR" dirty="0" err="1" smtClean="0">
                <a:solidFill>
                  <a:srgbClr val="FFFFFF"/>
                </a:solidFill>
              </a:rPr>
              <a:t>different</a:t>
            </a:r>
            <a:r>
              <a:rPr lang="fr-FR" dirty="0" smtClean="0">
                <a:solidFill>
                  <a:srgbClr val="FFFFFF"/>
                </a:solidFill>
              </a:rPr>
              <a:t> </a:t>
            </a:r>
            <a:r>
              <a:rPr lang="fr-FR" dirty="0" err="1" smtClean="0">
                <a:solidFill>
                  <a:srgbClr val="FFFFFF"/>
                </a:solidFill>
              </a:rPr>
              <a:t>colors</a:t>
            </a:r>
            <a:r>
              <a:rPr lang="fr-FR" dirty="0" smtClean="0">
                <a:solidFill>
                  <a:srgbClr val="FFFFFF"/>
                </a:solidFill>
              </a:rPr>
              <a:t>, </a:t>
            </a:r>
            <a:r>
              <a:rPr lang="fr-FR" dirty="0" err="1" smtClean="0">
                <a:solidFill>
                  <a:srgbClr val="FFFFFF"/>
                </a:solidFill>
              </a:rPr>
              <a:t>different</a:t>
            </a:r>
            <a:r>
              <a:rPr lang="fr-FR" dirty="0" smtClean="0">
                <a:solidFill>
                  <a:srgbClr val="FFFFFF"/>
                </a:solidFill>
              </a:rPr>
              <a:t> position assignations, or </a:t>
            </a:r>
            <a:r>
              <a:rPr lang="fr-FR" dirty="0" err="1" smtClean="0">
                <a:solidFill>
                  <a:srgbClr val="FFFFFF"/>
                </a:solidFill>
              </a:rPr>
              <a:t>different</a:t>
            </a:r>
            <a:r>
              <a:rPr lang="fr-FR" dirty="0" smtClean="0">
                <a:solidFill>
                  <a:srgbClr val="FFFFFF"/>
                </a:solidFill>
              </a:rPr>
              <a:t> </a:t>
            </a:r>
            <a:r>
              <a:rPr lang="fr-FR" dirty="0" err="1" smtClean="0">
                <a:solidFill>
                  <a:srgbClr val="FFFFFF"/>
                </a:solidFill>
              </a:rPr>
              <a:t>integers</a:t>
            </a:r>
            <a:r>
              <a:rPr lang="fr-FR" dirty="0" smtClean="0">
                <a:solidFill>
                  <a:srgbClr val="FFFFFF"/>
                </a:solidFill>
              </a:rPr>
              <a:t>, </a:t>
            </a:r>
            <a:r>
              <a:rPr lang="fr-FR" dirty="0" err="1" smtClean="0">
                <a:solidFill>
                  <a:srgbClr val="FFFFFF"/>
                </a:solidFill>
              </a:rPr>
              <a:t>directly</a:t>
            </a:r>
            <a:r>
              <a:rPr lang="fr-FR" dirty="0" smtClean="0">
                <a:solidFill>
                  <a:srgbClr val="FFFFFF"/>
                </a:solidFill>
              </a:rPr>
              <a:t> in the </a:t>
            </a:r>
            <a:r>
              <a:rPr lang="fr-FR" dirty="0" err="1" smtClean="0">
                <a:solidFill>
                  <a:srgbClr val="FFFFFF"/>
                </a:solidFill>
              </a:rPr>
              <a:t>game</a:t>
            </a:r>
            <a:r>
              <a:rPr lang="fr-FR" dirty="0" smtClean="0">
                <a:solidFill>
                  <a:srgbClr val="FFFFFF"/>
                </a:solidFill>
              </a:rPr>
              <a:t> </a:t>
            </a:r>
            <a:r>
              <a:rPr lang="fr-FR" dirty="0" err="1" smtClean="0">
                <a:solidFill>
                  <a:srgbClr val="FFFFFF"/>
                </a:solidFill>
              </a:rPr>
              <a:t>because</a:t>
            </a:r>
            <a:r>
              <a:rPr lang="fr-FR" dirty="0" smtClean="0">
                <a:solidFill>
                  <a:srgbClr val="FFFFFF"/>
                </a:solidFill>
              </a:rPr>
              <a:t> the </a:t>
            </a:r>
            <a:r>
              <a:rPr lang="fr-FR" dirty="0" err="1" smtClean="0">
                <a:solidFill>
                  <a:srgbClr val="FFFFFF"/>
                </a:solidFill>
              </a:rPr>
              <a:t>rules</a:t>
            </a:r>
            <a:r>
              <a:rPr lang="fr-FR" dirty="0" smtClean="0">
                <a:solidFill>
                  <a:srgbClr val="FFFFFF"/>
                </a:solidFill>
              </a:rPr>
              <a:t> are visible.</a:t>
            </a:r>
            <a:endParaRPr lang="en-US" dirty="0">
              <a:solidFill>
                <a:srgbClr val="FFFFFF"/>
              </a:solidFill>
            </a:endParaRPr>
          </a:p>
        </p:txBody>
      </p:sp>
    </p:spTree>
    <p:extLst>
      <p:ext uri="{BB962C8B-B14F-4D97-AF65-F5344CB8AC3E}">
        <p14:creationId xmlns:p14="http://schemas.microsoft.com/office/powerpoint/2010/main" val="273456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36413"/>
            <a:ext cx="9214834" cy="4351338"/>
          </a:xfrm>
        </p:spPr>
        <p:txBody>
          <a:bodyPr>
            <a:normAutofit/>
          </a:bodyPr>
          <a:lstStyle/>
          <a:p>
            <a:pPr marL="0" indent="0">
              <a:buNone/>
            </a:pPr>
            <a:r>
              <a:rPr lang="en-US" sz="3600" dirty="0" smtClean="0">
                <a:cs typeface="Arial" panose="020B0604020202020204" pitchFamily="34" charset="0"/>
              </a:rPr>
              <a:t>Si </a:t>
            </a:r>
            <a:r>
              <a:rPr lang="en-US" sz="3600" dirty="0" err="1" smtClean="0">
                <a:cs typeface="Arial" panose="020B0604020202020204" pitchFamily="34" charset="0"/>
              </a:rPr>
              <a:t>position</a:t>
            </a:r>
            <a:r>
              <a:rPr lang="en-US" sz="3600" baseline="-25000" dirty="0" err="1" smtClean="0">
                <a:cs typeface="Arial" panose="020B0604020202020204" pitchFamily="34" charset="0"/>
              </a:rPr>
              <a:t>après</a:t>
            </a:r>
            <a:r>
              <a:rPr lang="en-US" sz="3600" dirty="0" smtClean="0">
                <a:cs typeface="Arial" panose="020B0604020202020204" pitchFamily="34" charset="0"/>
              </a:rPr>
              <a:t> ≠ </a:t>
            </a:r>
            <a:r>
              <a:rPr lang="en-US" sz="3600" dirty="0" err="1" smtClean="0">
                <a:cs typeface="Arial" panose="020B0604020202020204" pitchFamily="34" charset="0"/>
              </a:rPr>
              <a:t>position</a:t>
            </a:r>
            <a:r>
              <a:rPr lang="en-US" sz="3600" baseline="-25000" dirty="0" err="1" smtClean="0">
                <a:cs typeface="Arial" panose="020B0604020202020204" pitchFamily="34" charset="0"/>
              </a:rPr>
              <a:t>avant</a:t>
            </a:r>
            <a:r>
              <a:rPr lang="en-US" sz="3600" dirty="0" smtClean="0">
                <a:cs typeface="Arial" panose="020B0604020202020204" pitchFamily="34" charset="0"/>
              </a:rPr>
              <a:t>, </a:t>
            </a:r>
            <a:r>
              <a:rPr lang="en-US" sz="3600" dirty="0" err="1" smtClean="0">
                <a:cs typeface="Arial" panose="020B0604020202020204" pitchFamily="34" charset="0"/>
              </a:rPr>
              <a:t>voici</a:t>
            </a:r>
            <a:r>
              <a:rPr lang="en-US" sz="3600" dirty="0" smtClean="0">
                <a:cs typeface="Arial" panose="020B0604020202020204" pitchFamily="34" charset="0"/>
              </a:rPr>
              <a:t> le code:</a:t>
            </a:r>
            <a:endParaRPr lang="en-US" sz="3600" dirty="0">
              <a:cs typeface="Arial" panose="020B0604020202020204" pitchFamily="34" charset="0"/>
            </a:endParaRPr>
          </a:p>
          <a:p>
            <a:pPr marL="0" indent="0">
              <a:buNone/>
            </a:pPr>
            <a:r>
              <a:rPr lang="en-US" sz="3600" dirty="0" smtClean="0">
                <a:solidFill>
                  <a:srgbClr val="00B050"/>
                </a:solidFill>
                <a:cs typeface="Arial" panose="020B0604020202020204" pitchFamily="34" charset="0"/>
              </a:rPr>
              <a:t>position </a:t>
            </a:r>
            <a:r>
              <a:rPr lang="en-US" sz="3600" dirty="0" smtClean="0">
                <a:solidFill>
                  <a:srgbClr val="00B050"/>
                </a:solidFill>
                <a:cs typeface="Arial" panose="020B0604020202020204" pitchFamily="34" charset="0"/>
                <a:sym typeface="Wingdings" panose="05000000000000000000" pitchFamily="2" charset="2"/>
              </a:rPr>
              <a:t></a:t>
            </a:r>
            <a:r>
              <a:rPr lang="en-US" sz="3600" dirty="0" smtClean="0">
                <a:solidFill>
                  <a:srgbClr val="00B050"/>
                </a:solidFill>
                <a:cs typeface="Arial" panose="020B0604020202020204" pitchFamily="34" charset="0"/>
              </a:rPr>
              <a:t> position </a:t>
            </a:r>
            <a:r>
              <a:rPr lang="en-US" sz="3600" dirty="0">
                <a:solidFill>
                  <a:srgbClr val="00B050"/>
                </a:solidFill>
                <a:cs typeface="Arial" panose="020B0604020202020204" pitchFamily="34" charset="0"/>
              </a:rPr>
              <a:t>+</a:t>
            </a:r>
            <a:r>
              <a:rPr lang="en-US" sz="3600" dirty="0">
                <a:solidFill>
                  <a:srgbClr val="0070C0"/>
                </a:solidFill>
                <a:cs typeface="Arial" panose="020B0604020202020204" pitchFamily="34" charset="0"/>
              </a:rPr>
              <a:t> </a:t>
            </a:r>
            <a:r>
              <a:rPr lang="en-US" sz="3600" dirty="0">
                <a:cs typeface="Arial" panose="020B0604020202020204" pitchFamily="34" charset="0"/>
              </a:rPr>
              <a:t>{</a:t>
            </a:r>
            <a:r>
              <a:rPr lang="en-US" sz="3600" dirty="0" err="1">
                <a:cs typeface="Arial" panose="020B0604020202020204" pitchFamily="34" charset="0"/>
              </a:rPr>
              <a:t>position</a:t>
            </a:r>
            <a:r>
              <a:rPr lang="en-US" sz="3600" baseline="-25000" dirty="0" err="1" smtClean="0">
                <a:cs typeface="Arial" panose="020B0604020202020204" pitchFamily="34" charset="0"/>
              </a:rPr>
              <a:t>après</a:t>
            </a:r>
            <a:r>
              <a:rPr lang="en-US" sz="3600" dirty="0">
                <a:cs typeface="Arial" panose="020B0604020202020204" pitchFamily="34" charset="0"/>
              </a:rPr>
              <a:t>- </a:t>
            </a:r>
            <a:r>
              <a:rPr lang="en-US" sz="3600" dirty="0" err="1">
                <a:cs typeface="Arial" panose="020B0604020202020204" pitchFamily="34" charset="0"/>
              </a:rPr>
              <a:t>position</a:t>
            </a:r>
            <a:r>
              <a:rPr lang="en-US" sz="3600" baseline="-25000" dirty="0" err="1" smtClean="0">
                <a:cs typeface="Arial" panose="020B0604020202020204" pitchFamily="34" charset="0"/>
              </a:rPr>
              <a:t>avant</a:t>
            </a:r>
            <a:r>
              <a:rPr lang="en-US" sz="3600" dirty="0" smtClean="0">
                <a:cs typeface="Arial" panose="020B0604020202020204" pitchFamily="34" charset="0"/>
              </a:rPr>
              <a:t>}</a:t>
            </a:r>
          </a:p>
          <a:p>
            <a:pPr marL="0" indent="0">
              <a:buNone/>
            </a:pPr>
            <a:r>
              <a:rPr lang="en-US" sz="3600" dirty="0" smtClean="0">
                <a:solidFill>
                  <a:srgbClr val="00B050"/>
                </a:solidFill>
                <a:cs typeface="Arial" panose="020B0604020202020204" pitchFamily="34" charset="0"/>
              </a:rPr>
              <a:t>position </a:t>
            </a:r>
            <a:r>
              <a:rPr lang="en-US" sz="3600" dirty="0">
                <a:solidFill>
                  <a:srgbClr val="00B050"/>
                </a:solidFill>
                <a:cs typeface="Arial" panose="020B0604020202020204" pitchFamily="34" charset="0"/>
                <a:sym typeface="Wingdings" panose="05000000000000000000" pitchFamily="2" charset="2"/>
              </a:rPr>
              <a:t></a:t>
            </a:r>
            <a:r>
              <a:rPr lang="en-US" sz="3600" dirty="0">
                <a:solidFill>
                  <a:srgbClr val="00B050"/>
                </a:solidFill>
                <a:cs typeface="Arial" panose="020B0604020202020204" pitchFamily="34" charset="0"/>
              </a:rPr>
              <a:t> </a:t>
            </a:r>
            <a:r>
              <a:rPr lang="en-US" sz="3600" dirty="0" err="1" smtClean="0">
                <a:cs typeface="Arial" panose="020B0604020202020204" pitchFamily="34" charset="0"/>
              </a:rPr>
              <a:t>position</a:t>
            </a:r>
            <a:r>
              <a:rPr lang="en-US" sz="3600" baseline="-25000" dirty="0" err="1" smtClean="0">
                <a:cs typeface="Arial" panose="020B0604020202020204" pitchFamily="34" charset="0"/>
              </a:rPr>
              <a:t>après</a:t>
            </a:r>
            <a:endParaRPr lang="en-US" sz="3600" dirty="0" smtClean="0">
              <a:cs typeface="Arial" panose="020B0604020202020204" pitchFamily="34" charset="0"/>
            </a:endParaRPr>
          </a:p>
          <a:p>
            <a:pPr marL="0" indent="0">
              <a:buNone/>
            </a:pPr>
            <a:r>
              <a:rPr lang="en-US" sz="3600" dirty="0" smtClean="0">
                <a:solidFill>
                  <a:srgbClr val="00B050"/>
                </a:solidFill>
                <a:cs typeface="Arial" panose="020B0604020202020204" pitchFamily="34" charset="0"/>
              </a:rPr>
              <a:t>position </a:t>
            </a:r>
            <a:r>
              <a:rPr lang="en-US" sz="3600" dirty="0">
                <a:solidFill>
                  <a:srgbClr val="00B050"/>
                </a:solidFill>
                <a:cs typeface="Arial" panose="020B0604020202020204" pitchFamily="34" charset="0"/>
                <a:sym typeface="Wingdings" panose="05000000000000000000" pitchFamily="2" charset="2"/>
              </a:rPr>
              <a:t></a:t>
            </a:r>
            <a:r>
              <a:rPr lang="en-US" sz="3600" dirty="0">
                <a:solidFill>
                  <a:srgbClr val="00B050"/>
                </a:solidFill>
                <a:cs typeface="Arial" panose="020B0604020202020204" pitchFamily="34" charset="0"/>
              </a:rPr>
              <a:t> </a:t>
            </a:r>
            <a:r>
              <a:rPr lang="en-US" sz="3600" dirty="0" smtClean="0">
                <a:solidFill>
                  <a:srgbClr val="00B050"/>
                </a:solidFill>
                <a:cs typeface="Arial" panose="020B0604020202020204" pitchFamily="34" charset="0"/>
              </a:rPr>
              <a:t>position(objet)</a:t>
            </a:r>
            <a:endParaRPr lang="en-US" sz="3600" dirty="0" smtClean="0">
              <a:solidFill>
                <a:srgbClr val="0070C0"/>
              </a:solidFill>
              <a:cs typeface="Arial" panose="020B0604020202020204" pitchFamily="34" charset="0"/>
            </a:endParaRPr>
          </a:p>
          <a:p>
            <a:pPr marL="0" indent="0">
              <a:buNone/>
            </a:pPr>
            <a:endParaRPr lang="en-US" sz="3600" dirty="0" smtClean="0">
              <a:solidFill>
                <a:srgbClr val="0070C0"/>
              </a:solidFill>
              <a:cs typeface="Arial" panose="020B0604020202020204" pitchFamily="34" charset="0"/>
            </a:endParaRPr>
          </a:p>
          <a:p>
            <a:pPr marL="0" indent="0">
              <a:buNone/>
            </a:pPr>
            <a:r>
              <a:rPr lang="fr-FR" sz="3600" dirty="0" smtClean="0">
                <a:cs typeface="Arial" panose="020B0604020202020204" pitchFamily="34" charset="0"/>
              </a:rPr>
              <a:t>Clarification: Changer le code ou + d’exemples</a:t>
            </a:r>
            <a:endParaRPr lang="en-US" sz="3600" dirty="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14</a:t>
            </a:fld>
            <a:endParaRPr lang="fr-FR"/>
          </a:p>
        </p:txBody>
      </p:sp>
      <p:sp>
        <p:nvSpPr>
          <p:cNvPr id="5" name="Rectangle 4">
            <a:hlinkClick r:id="rId3" action="ppaction://hlinksldjump"/>
          </p:cNvPr>
          <p:cNvSpPr/>
          <p:nvPr/>
        </p:nvSpPr>
        <p:spPr>
          <a:xfrm>
            <a:off x="628649" y="5666492"/>
            <a:ext cx="2092239" cy="338554"/>
          </a:xfrm>
          <a:prstGeom prst="rect">
            <a:avLst/>
          </a:prstGeom>
        </p:spPr>
        <p:txBody>
          <a:bodyPr wrap="none">
            <a:spAutoFit/>
          </a:bodyPr>
          <a:lstStyle/>
          <a:p>
            <a:r>
              <a:rPr lang="fr-FR" sz="1600" i="1" dirty="0" err="1" smtClean="0">
                <a:solidFill>
                  <a:schemeClr val="bg1">
                    <a:lumMod val="75000"/>
                  </a:schemeClr>
                </a:solidFill>
                <a:latin typeface="Consolas" panose="020B0609020204030204" pitchFamily="49" charset="0"/>
              </a:rPr>
              <a:t>Example</a:t>
            </a:r>
            <a:r>
              <a:rPr lang="fr-FR" sz="1600" i="1" dirty="0" smtClean="0">
                <a:solidFill>
                  <a:schemeClr val="bg1">
                    <a:lumMod val="75000"/>
                  </a:schemeClr>
                </a:solidFill>
                <a:latin typeface="Consolas" panose="020B0609020204030204" pitchFamily="49" charset="0"/>
              </a:rPr>
              <a:t>: Syracuse</a:t>
            </a:r>
            <a:endParaRPr lang="en-US" sz="2000" i="1" dirty="0">
              <a:solidFill>
                <a:schemeClr val="bg1">
                  <a:lumMod val="75000"/>
                </a:schemeClr>
              </a:solidFill>
            </a:endParaRPr>
          </a:p>
        </p:txBody>
      </p:sp>
      <p:sp>
        <p:nvSpPr>
          <p:cNvPr id="6" name="Rectangle 5">
            <a:hlinkClick r:id="rId4" action="ppaction://hlinksldjump"/>
          </p:cNvPr>
          <p:cNvSpPr/>
          <p:nvPr/>
        </p:nvSpPr>
        <p:spPr>
          <a:xfrm>
            <a:off x="628649" y="5973345"/>
            <a:ext cx="2765501" cy="338554"/>
          </a:xfrm>
          <a:prstGeom prst="rect">
            <a:avLst/>
          </a:prstGeom>
        </p:spPr>
        <p:txBody>
          <a:bodyPr wrap="none">
            <a:spAutoFit/>
          </a:bodyPr>
          <a:lstStyle/>
          <a:p>
            <a:r>
              <a:rPr lang="fr-FR" sz="1600" i="1" dirty="0" err="1" smtClean="0">
                <a:solidFill>
                  <a:schemeClr val="bg1">
                    <a:lumMod val="75000"/>
                  </a:schemeClr>
                </a:solidFill>
                <a:latin typeface="Consolas" panose="020B0609020204030204" pitchFamily="49" charset="0"/>
              </a:rPr>
              <a:t>Example</a:t>
            </a:r>
            <a:r>
              <a:rPr lang="fr-FR" sz="1600" i="1" dirty="0" smtClean="0">
                <a:solidFill>
                  <a:schemeClr val="bg1">
                    <a:lumMod val="75000"/>
                  </a:schemeClr>
                </a:solidFill>
                <a:latin typeface="Consolas" panose="020B0609020204030204" pitchFamily="49" charset="0"/>
              </a:rPr>
              <a:t>: Primes listing</a:t>
            </a:r>
            <a:endParaRPr lang="en-US" sz="2000" i="1" dirty="0">
              <a:solidFill>
                <a:schemeClr val="bg1">
                  <a:lumMod val="75000"/>
                </a:schemeClr>
              </a:solidFill>
            </a:endParaRPr>
          </a:p>
        </p:txBody>
      </p:sp>
      <p:sp>
        <p:nvSpPr>
          <p:cNvPr id="7" name="Rectangle 6">
            <a:hlinkClick r:id="rId5" action="ppaction://hlinksldjump"/>
          </p:cNvPr>
          <p:cNvSpPr/>
          <p:nvPr/>
        </p:nvSpPr>
        <p:spPr>
          <a:xfrm>
            <a:off x="628649" y="6280198"/>
            <a:ext cx="2765501" cy="338554"/>
          </a:xfrm>
          <a:prstGeom prst="rect">
            <a:avLst/>
          </a:prstGeom>
        </p:spPr>
        <p:txBody>
          <a:bodyPr wrap="none">
            <a:spAutoFit/>
          </a:bodyPr>
          <a:lstStyle/>
          <a:p>
            <a:r>
              <a:rPr lang="fr-FR" sz="1600" i="1" dirty="0" err="1" smtClean="0">
                <a:solidFill>
                  <a:schemeClr val="bg1">
                    <a:lumMod val="75000"/>
                  </a:schemeClr>
                </a:solidFill>
                <a:latin typeface="Consolas" panose="020B0609020204030204" pitchFamily="49" charset="0"/>
              </a:rPr>
              <a:t>Example</a:t>
            </a:r>
            <a:r>
              <a:rPr lang="fr-FR" sz="1600" i="1" dirty="0" smtClean="0">
                <a:solidFill>
                  <a:schemeClr val="bg1">
                    <a:lumMod val="75000"/>
                  </a:schemeClr>
                </a:solidFill>
                <a:latin typeface="Consolas" panose="020B0609020204030204" pitchFamily="49" charset="0"/>
              </a:rPr>
              <a:t>: </a:t>
            </a:r>
            <a:r>
              <a:rPr lang="fr-FR" sz="1600" i="1" dirty="0" err="1" smtClean="0">
                <a:solidFill>
                  <a:schemeClr val="bg1">
                    <a:lumMod val="75000"/>
                  </a:schemeClr>
                </a:solidFill>
                <a:latin typeface="Consolas" panose="020B0609020204030204" pitchFamily="49" charset="0"/>
              </a:rPr>
              <a:t>Minsky</a:t>
            </a:r>
            <a:r>
              <a:rPr lang="fr-FR" sz="1600" i="1" dirty="0" smtClean="0">
                <a:solidFill>
                  <a:schemeClr val="bg1">
                    <a:lumMod val="75000"/>
                  </a:schemeClr>
                </a:solidFill>
                <a:latin typeface="Consolas" panose="020B0609020204030204" pitchFamily="49" charset="0"/>
              </a:rPr>
              <a:t> Machine</a:t>
            </a:r>
            <a:endParaRPr lang="en-US" sz="2000" i="1" dirty="0">
              <a:solidFill>
                <a:schemeClr val="bg1">
                  <a:lumMod val="75000"/>
                </a:schemeClr>
              </a:solidFill>
            </a:endParaRPr>
          </a:p>
        </p:txBody>
      </p:sp>
      <p:sp>
        <p:nvSpPr>
          <p:cNvPr id="8" name="Rectangle 7">
            <a:hlinkClick r:id="rId6" action="ppaction://hlinksldjump"/>
          </p:cNvPr>
          <p:cNvSpPr/>
          <p:nvPr/>
        </p:nvSpPr>
        <p:spPr>
          <a:xfrm>
            <a:off x="628649" y="5362279"/>
            <a:ext cx="2204450" cy="338554"/>
          </a:xfrm>
          <a:prstGeom prst="rect">
            <a:avLst/>
          </a:prstGeom>
        </p:spPr>
        <p:txBody>
          <a:bodyPr wrap="none">
            <a:spAutoFit/>
          </a:bodyPr>
          <a:lstStyle/>
          <a:p>
            <a:r>
              <a:rPr lang="fr-FR" sz="1600" i="1" dirty="0" err="1" smtClean="0">
                <a:solidFill>
                  <a:schemeClr val="bg1">
                    <a:lumMod val="75000"/>
                  </a:schemeClr>
                </a:solidFill>
                <a:latin typeface="Consolas" panose="020B0609020204030204" pitchFamily="49" charset="0"/>
              </a:rPr>
              <a:t>Example</a:t>
            </a:r>
            <a:r>
              <a:rPr lang="fr-FR" sz="1600" i="1" dirty="0" smtClean="0">
                <a:solidFill>
                  <a:schemeClr val="bg1">
                    <a:lumMod val="75000"/>
                  </a:schemeClr>
                </a:solidFill>
                <a:latin typeface="Consolas" panose="020B0609020204030204" pitchFamily="49" charset="0"/>
              </a:rPr>
              <a:t>: </a:t>
            </a:r>
            <a:r>
              <a:rPr lang="fr-FR" sz="1600" i="1" dirty="0" err="1" smtClean="0">
                <a:solidFill>
                  <a:schemeClr val="bg1">
                    <a:lumMod val="75000"/>
                  </a:schemeClr>
                </a:solidFill>
                <a:latin typeface="Consolas" panose="020B0609020204030204" pitchFamily="49" charset="0"/>
              </a:rPr>
              <a:t>Fibonnaci</a:t>
            </a:r>
            <a:endParaRPr lang="en-US" sz="2000" i="1" dirty="0">
              <a:solidFill>
                <a:schemeClr val="bg1">
                  <a:lumMod val="75000"/>
                </a:schemeClr>
              </a:solidFill>
            </a:endParaRPr>
          </a:p>
        </p:txBody>
      </p:sp>
      <p:sp>
        <p:nvSpPr>
          <p:cNvPr id="10" name="Flèche droite 9"/>
          <p:cNvSpPr/>
          <p:nvPr/>
        </p:nvSpPr>
        <p:spPr>
          <a:xfrm>
            <a:off x="3459531" y="921931"/>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3796313" y="676951"/>
            <a:ext cx="1314898" cy="1065355"/>
          </a:xfrm>
          <a:prstGeom prst="rect">
            <a:avLst/>
          </a:prstGeom>
        </p:spPr>
      </p:pic>
      <p:sp>
        <p:nvSpPr>
          <p:cNvPr id="12" name="ZoneTexte 11"/>
          <p:cNvSpPr txBox="1"/>
          <p:nvPr/>
        </p:nvSpPr>
        <p:spPr>
          <a:xfrm>
            <a:off x="0" y="-49246"/>
            <a:ext cx="9143999" cy="646331"/>
          </a:xfrm>
          <a:prstGeom prst="rect">
            <a:avLst/>
          </a:prstGeom>
          <a:solidFill>
            <a:schemeClr val="tx1"/>
          </a:solidFill>
        </p:spPr>
        <p:txBody>
          <a:bodyPr wrap="square" rtlCol="0">
            <a:spAutoFit/>
          </a:bodyPr>
          <a:lstStyle/>
          <a:p>
            <a:pPr algn="ctr"/>
            <a:r>
              <a:rPr lang="fr-FR" dirty="0" smtClean="0">
                <a:solidFill>
                  <a:srgbClr val="FFFFFF"/>
                </a:solidFill>
              </a:rPr>
              <a:t>By </a:t>
            </a:r>
            <a:r>
              <a:rPr lang="fr-FR" dirty="0" err="1" smtClean="0">
                <a:solidFill>
                  <a:srgbClr val="FFFFFF"/>
                </a:solidFill>
              </a:rPr>
              <a:t>comparing</a:t>
            </a:r>
            <a:r>
              <a:rPr lang="fr-FR" dirty="0" smtClean="0">
                <a:solidFill>
                  <a:srgbClr val="FFFFFF"/>
                </a:solidFill>
              </a:rPr>
              <a:t> values </a:t>
            </a:r>
            <a:r>
              <a:rPr lang="fr-FR" dirty="0" err="1" smtClean="0">
                <a:solidFill>
                  <a:srgbClr val="FFFFFF"/>
                </a:solidFill>
              </a:rPr>
              <a:t>before</a:t>
            </a:r>
            <a:r>
              <a:rPr lang="fr-FR" dirty="0" smtClean="0">
                <a:solidFill>
                  <a:srgbClr val="FFFFFF"/>
                </a:solidFill>
              </a:rPr>
              <a:t> and </a:t>
            </a:r>
            <a:r>
              <a:rPr lang="fr-FR" dirty="0" err="1" smtClean="0">
                <a:solidFill>
                  <a:srgbClr val="FFFFFF"/>
                </a:solidFill>
              </a:rPr>
              <a:t>after</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produce</a:t>
            </a:r>
            <a:r>
              <a:rPr lang="fr-FR" dirty="0" smtClean="0">
                <a:solidFill>
                  <a:srgbClr val="FFFFFF"/>
                </a:solidFill>
              </a:rPr>
              <a:t> code </a:t>
            </a:r>
            <a:r>
              <a:rPr lang="fr-FR" dirty="0" err="1" smtClean="0">
                <a:solidFill>
                  <a:srgbClr val="FFFFFF"/>
                </a:solidFill>
              </a:rPr>
              <a:t>snippets</a:t>
            </a:r>
            <a:r>
              <a:rPr lang="fr-FR" dirty="0" smtClean="0">
                <a:solidFill>
                  <a:srgbClr val="FFFFFF"/>
                </a:solidFill>
              </a:rPr>
              <a:t>. Relative </a:t>
            </a:r>
            <a:r>
              <a:rPr lang="fr-FR" dirty="0" err="1" smtClean="0">
                <a:solidFill>
                  <a:srgbClr val="FFFFFF"/>
                </a:solidFill>
              </a:rPr>
              <a:t>repositioning</a:t>
            </a:r>
            <a:r>
              <a:rPr lang="fr-FR" dirty="0" smtClean="0">
                <a:solidFill>
                  <a:srgbClr val="FFFFFF"/>
                </a:solidFill>
              </a:rPr>
              <a:t>, </a:t>
            </a:r>
            <a:r>
              <a:rPr lang="fr-FR" dirty="0" err="1" smtClean="0">
                <a:solidFill>
                  <a:srgbClr val="FFFFFF"/>
                </a:solidFill>
              </a:rPr>
              <a:t>absolute</a:t>
            </a:r>
            <a:r>
              <a:rPr lang="fr-FR" dirty="0" smtClean="0">
                <a:solidFill>
                  <a:srgbClr val="FFFFFF"/>
                </a:solidFill>
              </a:rPr>
              <a:t> </a:t>
            </a:r>
            <a:r>
              <a:rPr lang="fr-FR" dirty="0" err="1" smtClean="0">
                <a:solidFill>
                  <a:srgbClr val="FFFFFF"/>
                </a:solidFill>
              </a:rPr>
              <a:t>repositioning</a:t>
            </a:r>
            <a:r>
              <a:rPr lang="fr-FR" dirty="0" smtClean="0">
                <a:solidFill>
                  <a:srgbClr val="FFFFFF"/>
                </a:solidFill>
              </a:rPr>
              <a:t>, or copy </a:t>
            </a:r>
            <a:r>
              <a:rPr lang="fr-FR" dirty="0" err="1" smtClean="0">
                <a:solidFill>
                  <a:srgbClr val="FFFFFF"/>
                </a:solidFill>
              </a:rPr>
              <a:t>another</a:t>
            </a:r>
            <a:r>
              <a:rPr lang="fr-FR" dirty="0" smtClean="0">
                <a:solidFill>
                  <a:srgbClr val="FFFFFF"/>
                </a:solidFill>
              </a:rPr>
              <a:t> </a:t>
            </a:r>
            <a:r>
              <a:rPr lang="fr-FR" dirty="0" err="1" smtClean="0">
                <a:solidFill>
                  <a:srgbClr val="FFFFFF"/>
                </a:solidFill>
              </a:rPr>
              <a:t>object’s</a:t>
            </a:r>
            <a:r>
              <a:rPr lang="fr-FR" dirty="0" smtClean="0">
                <a:solidFill>
                  <a:srgbClr val="FFFFFF"/>
                </a:solidFill>
              </a:rPr>
              <a:t> position.</a:t>
            </a:r>
            <a:endParaRPr lang="en-US" dirty="0">
              <a:solidFill>
                <a:srgbClr val="FFFFFF"/>
              </a:solidFill>
            </a:endParaRPr>
          </a:p>
        </p:txBody>
      </p:sp>
      <p:pic>
        <p:nvPicPr>
          <p:cNvPr id="14" name="Image 13"/>
          <p:cNvPicPr>
            <a:picLocks noChangeAspect="1"/>
          </p:cNvPicPr>
          <p:nvPr/>
        </p:nvPicPr>
        <p:blipFill rotWithShape="1">
          <a:blip r:embed="rId9" cstate="print">
            <a:extLst>
              <a:ext uri="{28A0092B-C50C-407E-A947-70E740481C1C}">
                <a14:useLocalDpi xmlns:a14="http://schemas.microsoft.com/office/drawing/2010/main" val="0"/>
              </a:ext>
            </a:extLst>
          </a:blip>
          <a:srcRect b="58057"/>
          <a:stretch/>
        </p:blipFill>
        <p:spPr>
          <a:xfrm>
            <a:off x="-8513" y="2434941"/>
            <a:ext cx="9152513" cy="2463995"/>
          </a:xfrm>
          <a:prstGeom prst="rect">
            <a:avLst/>
          </a:prstGeom>
        </p:spPr>
      </p:pic>
    </p:spTree>
    <p:extLst>
      <p:ext uri="{BB962C8B-B14F-4D97-AF65-F5344CB8AC3E}">
        <p14:creationId xmlns:p14="http://schemas.microsoft.com/office/powerpoint/2010/main" val="13179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smtClean="0"/>
              <a:t>Accepting new examples</a:t>
            </a:r>
            <a:endParaRPr lang="en-US" noProof="0" dirty="0"/>
          </a:p>
        </p:txBody>
      </p:sp>
      <p:sp>
        <p:nvSpPr>
          <p:cNvPr id="3" name="Espace réservé du contenu 2"/>
          <p:cNvSpPr>
            <a:spLocks noGrp="1"/>
          </p:cNvSpPr>
          <p:nvPr>
            <p:ph idx="1"/>
          </p:nvPr>
        </p:nvSpPr>
        <p:spPr/>
        <p:txBody>
          <a:bodyPr/>
          <a:lstStyle/>
          <a:p>
            <a:r>
              <a:rPr lang="en-US" dirty="0" smtClean="0"/>
              <a:t>Fibonacci through examples:</a:t>
            </a:r>
            <a:endParaRPr lang="en-US" dirty="0"/>
          </a:p>
        </p:txBody>
      </p:sp>
      <p:pic>
        <p:nvPicPr>
          <p:cNvPr id="15" name="Image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013" y="4282148"/>
            <a:ext cx="4178258" cy="1309027"/>
          </a:xfrm>
          <a:prstGeom prst="rect">
            <a:avLst/>
          </a:prstGeom>
        </p:spPr>
      </p:pic>
      <p:pic>
        <p:nvPicPr>
          <p:cNvPr id="16" name="Imag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48" y="2310878"/>
            <a:ext cx="4193923" cy="1346627"/>
          </a:xfrm>
          <a:prstGeom prst="rect">
            <a:avLst/>
          </a:prstGeom>
        </p:spPr>
      </p:pic>
      <p:pic>
        <p:nvPicPr>
          <p:cNvPr id="17" name="Image 1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677" y="2291323"/>
            <a:ext cx="4293307" cy="1346627"/>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0649" y="4301959"/>
            <a:ext cx="4467237" cy="1437195"/>
          </a:xfrm>
          <a:prstGeom prst="rect">
            <a:avLst/>
          </a:prstGeom>
        </p:spPr>
      </p:pic>
      <p:sp>
        <p:nvSpPr>
          <p:cNvPr id="9" name="ZoneTexte 8"/>
          <p:cNvSpPr txBox="1"/>
          <p:nvPr/>
        </p:nvSpPr>
        <p:spPr>
          <a:xfrm>
            <a:off x="498577" y="3778483"/>
            <a:ext cx="3419463" cy="523220"/>
          </a:xfrm>
          <a:prstGeom prst="rect">
            <a:avLst/>
          </a:prstGeom>
          <a:noFill/>
        </p:spPr>
        <p:txBody>
          <a:bodyPr wrap="square" rtlCol="0">
            <a:spAutoFit/>
          </a:bodyPr>
          <a:lstStyle/>
          <a:p>
            <a:r>
              <a:rPr lang="fr-FR" sz="2800" dirty="0" err="1" smtClean="0"/>
              <a:t>Fibonacci</a:t>
            </a:r>
            <a:r>
              <a:rPr lang="fr-FR" sz="2800" dirty="0"/>
              <a:t> </a:t>
            </a:r>
            <a:r>
              <a:rPr lang="fr-FR" sz="2800" dirty="0" smtClean="0"/>
              <a:t>1, 1, 2</a:t>
            </a:r>
            <a:endParaRPr lang="en-US" sz="2800" dirty="0"/>
          </a:p>
        </p:txBody>
      </p:sp>
      <p:sp>
        <p:nvSpPr>
          <p:cNvPr id="10" name="ZoneTexte 9"/>
          <p:cNvSpPr txBox="1"/>
          <p:nvPr/>
        </p:nvSpPr>
        <p:spPr>
          <a:xfrm>
            <a:off x="4856598" y="3758928"/>
            <a:ext cx="3419463" cy="523220"/>
          </a:xfrm>
          <a:prstGeom prst="rect">
            <a:avLst/>
          </a:prstGeom>
          <a:noFill/>
        </p:spPr>
        <p:txBody>
          <a:bodyPr wrap="square" rtlCol="0">
            <a:spAutoFit/>
          </a:bodyPr>
          <a:lstStyle/>
          <a:p>
            <a:r>
              <a:rPr lang="fr-FR" sz="2800" dirty="0" err="1" smtClean="0"/>
              <a:t>Fibonacci</a:t>
            </a:r>
            <a:r>
              <a:rPr lang="fr-FR" sz="2800" dirty="0"/>
              <a:t> </a:t>
            </a:r>
            <a:r>
              <a:rPr lang="fr-FR" sz="2800" dirty="0" smtClean="0"/>
              <a:t>1, 2, 3</a:t>
            </a:r>
            <a:endParaRPr lang="en-US" sz="2800" dirty="0"/>
          </a:p>
        </p:txBody>
      </p:sp>
      <p:sp>
        <p:nvSpPr>
          <p:cNvPr id="11" name="ZoneTexte 10"/>
          <p:cNvSpPr txBox="1"/>
          <p:nvPr/>
        </p:nvSpPr>
        <p:spPr>
          <a:xfrm>
            <a:off x="514243" y="5833131"/>
            <a:ext cx="3419463" cy="523220"/>
          </a:xfrm>
          <a:prstGeom prst="rect">
            <a:avLst/>
          </a:prstGeom>
          <a:noFill/>
        </p:spPr>
        <p:txBody>
          <a:bodyPr wrap="square" rtlCol="0">
            <a:spAutoFit/>
          </a:bodyPr>
          <a:lstStyle/>
          <a:p>
            <a:r>
              <a:rPr lang="fr-FR" sz="2800" dirty="0" err="1" smtClean="0"/>
              <a:t>Fibonacci</a:t>
            </a:r>
            <a:r>
              <a:rPr lang="fr-FR" sz="2800" dirty="0"/>
              <a:t> </a:t>
            </a:r>
            <a:r>
              <a:rPr lang="fr-FR" sz="2800" dirty="0" smtClean="0"/>
              <a:t>2, 3, 5</a:t>
            </a:r>
            <a:endParaRPr lang="en-US" sz="2800" dirty="0"/>
          </a:p>
        </p:txBody>
      </p:sp>
      <p:sp>
        <p:nvSpPr>
          <p:cNvPr id="13" name="ZoneTexte 12"/>
          <p:cNvSpPr txBox="1"/>
          <p:nvPr/>
        </p:nvSpPr>
        <p:spPr>
          <a:xfrm>
            <a:off x="4857569" y="5841896"/>
            <a:ext cx="3419463" cy="523220"/>
          </a:xfrm>
          <a:prstGeom prst="rect">
            <a:avLst/>
          </a:prstGeom>
          <a:noFill/>
        </p:spPr>
        <p:txBody>
          <a:bodyPr wrap="square" rtlCol="0">
            <a:spAutoFit/>
          </a:bodyPr>
          <a:lstStyle/>
          <a:p>
            <a:r>
              <a:rPr lang="fr-FR" sz="2800" dirty="0" err="1" smtClean="0"/>
              <a:t>Fibonacci</a:t>
            </a:r>
            <a:r>
              <a:rPr lang="fr-FR" sz="2800" dirty="0"/>
              <a:t> </a:t>
            </a:r>
            <a:r>
              <a:rPr lang="fr-FR" sz="2800" dirty="0" smtClean="0"/>
              <a:t>3, 5, 8</a:t>
            </a:r>
            <a:endParaRPr lang="en-US" sz="2800" dirty="0"/>
          </a:p>
        </p:txBody>
      </p:sp>
      <p:sp>
        <p:nvSpPr>
          <p:cNvPr id="5" name="Espace réservé du numéro de diapositive 4"/>
          <p:cNvSpPr>
            <a:spLocks noGrp="1"/>
          </p:cNvSpPr>
          <p:nvPr>
            <p:ph type="sldNum" sz="quarter" idx="12"/>
          </p:nvPr>
        </p:nvSpPr>
        <p:spPr/>
        <p:txBody>
          <a:bodyPr/>
          <a:lstStyle/>
          <a:p>
            <a:fld id="{184B21AF-DDF4-4F06-BD45-FE9B9C28C734}" type="slidenum">
              <a:rPr lang="fr-FR" smtClean="0"/>
              <a:t>15</a:t>
            </a:fld>
            <a:endParaRPr lang="fr-FR"/>
          </a:p>
        </p:txBody>
      </p:sp>
    </p:spTree>
    <p:extLst>
      <p:ext uri="{BB962C8B-B14F-4D97-AF65-F5344CB8AC3E}">
        <p14:creationId xmlns:p14="http://schemas.microsoft.com/office/powerpoint/2010/main" val="294431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Syracuse sequence</a:t>
            </a:r>
            <a:endParaRPr lang="en-US" dirty="0"/>
          </a:p>
        </p:txBody>
      </p:sp>
      <p:sp>
        <p:nvSpPr>
          <p:cNvPr id="5" name="Espace réservé du contenu 2"/>
          <p:cNvSpPr txBox="1">
            <a:spLocks/>
          </p:cNvSpPr>
          <p:nvPr/>
        </p:nvSpPr>
        <p:spPr>
          <a:xfrm>
            <a:off x="628650" y="1303111"/>
            <a:ext cx="7886700" cy="5053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Clock as a ball</a:t>
            </a:r>
          </a:p>
          <a:p>
            <a:r>
              <a:rPr lang="en-US" sz="3200" dirty="0" smtClean="0"/>
              <a:t>Demonstrate n/2, n*3, n*3+1</a:t>
            </a:r>
          </a:p>
          <a:p>
            <a:r>
              <a:rPr lang="en-US" sz="3200" dirty="0" smtClean="0"/>
              <a:t>Test on n%2 to copy either n/2 or 3n+1</a:t>
            </a:r>
          </a:p>
          <a:p>
            <a:r>
              <a:rPr lang="en-US" sz="3200" dirty="0" smtClean="0"/>
              <a:t>Demonstrate appending number to “</a:t>
            </a:r>
            <a:r>
              <a:rPr lang="en-US" sz="3200" dirty="0" err="1" smtClean="0"/>
              <a:t>seq</a:t>
            </a:r>
            <a:r>
              <a:rPr lang="en-US" sz="3200" dirty="0" smtClean="0"/>
              <a:t>:”</a:t>
            </a:r>
          </a:p>
          <a:p>
            <a:endParaRPr lang="en-US" sz="3200" dirty="0"/>
          </a:p>
        </p:txBody>
      </p:sp>
      <p:pic>
        <p:nvPicPr>
          <p:cNvPr id="7" name="Syracu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74589" y="3601329"/>
            <a:ext cx="5569412" cy="3256671"/>
          </a:xfr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16</a:t>
            </a:fld>
            <a:endParaRPr lang="fr-FR"/>
          </a:p>
        </p:txBody>
      </p:sp>
    </p:spTree>
    <p:extLst>
      <p:ext uri="{BB962C8B-B14F-4D97-AF65-F5344CB8AC3E}">
        <p14:creationId xmlns:p14="http://schemas.microsoft.com/office/powerpoint/2010/main" val="3403771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Primes listing</a:t>
            </a:r>
            <a:endParaRPr lang="en-US" dirty="0"/>
          </a:p>
        </p:txBody>
      </p:sp>
      <p:sp>
        <p:nvSpPr>
          <p:cNvPr id="5" name="Espace réservé du contenu 2"/>
          <p:cNvSpPr>
            <a:spLocks noGrp="1"/>
          </p:cNvSpPr>
          <p:nvPr>
            <p:ph idx="1"/>
          </p:nvPr>
        </p:nvSpPr>
        <p:spPr>
          <a:xfrm>
            <a:off x="628650" y="1303111"/>
            <a:ext cx="7886700" cy="5053240"/>
          </a:xfrm>
        </p:spPr>
        <p:txBody>
          <a:bodyPr/>
          <a:lstStyle/>
          <a:p>
            <a:r>
              <a:rPr lang="en-US" sz="3200" dirty="0" smtClean="0"/>
              <a:t>2 balls</a:t>
            </a:r>
          </a:p>
          <a:p>
            <a:pPr lvl="1"/>
            <a:r>
              <a:rPr lang="en-US" dirty="0" smtClean="0"/>
              <a:t>One to increment the test, the other to increment the quotient</a:t>
            </a:r>
          </a:p>
          <a:p>
            <a:r>
              <a:rPr lang="en-US" sz="3200" dirty="0" smtClean="0"/>
              <a:t>Demonstrate remainder with (11, 3) =&gt; 2</a:t>
            </a:r>
          </a:p>
          <a:p>
            <a:r>
              <a:rPr lang="en-US" sz="3200" dirty="0" smtClean="0"/>
              <a:t>Output if quotient greater than half</a:t>
            </a:r>
          </a:p>
          <a:p>
            <a:r>
              <a:rPr lang="en-US" sz="3200" dirty="0" smtClean="0"/>
              <a:t>Stop if</a:t>
            </a:r>
            <a:br>
              <a:rPr lang="en-US" sz="3200" dirty="0" smtClean="0"/>
            </a:br>
            <a:r>
              <a:rPr lang="en-US" sz="3200" dirty="0" smtClean="0"/>
              <a:t>remainder=0</a:t>
            </a:r>
            <a:endParaRPr lang="en-US" sz="3200" dirty="0"/>
          </a:p>
        </p:txBody>
      </p:sp>
      <p:pic>
        <p:nvPicPr>
          <p:cNvPr id="8" name="PrimesUniqu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2515" y="3629465"/>
            <a:ext cx="5521485" cy="3228535"/>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17</a:t>
            </a:fld>
            <a:endParaRPr lang="fr-FR"/>
          </a:p>
        </p:txBody>
      </p:sp>
    </p:spTree>
    <p:extLst>
      <p:ext uri="{BB962C8B-B14F-4D97-AF65-F5344CB8AC3E}">
        <p14:creationId xmlns:p14="http://schemas.microsoft.com/office/powerpoint/2010/main" val="362858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Minsky</a:t>
            </a:r>
            <a:r>
              <a:rPr lang="en-US" dirty="0" smtClean="0"/>
              <a:t> Machine</a:t>
            </a:r>
            <a:endParaRPr lang="en-US" dirty="0"/>
          </a:p>
        </p:txBody>
      </p:sp>
      <p:sp>
        <p:nvSpPr>
          <p:cNvPr id="3" name="Espace réservé du contenu 2"/>
          <p:cNvSpPr>
            <a:spLocks noGrp="1"/>
          </p:cNvSpPr>
          <p:nvPr>
            <p:ph idx="1"/>
          </p:nvPr>
        </p:nvSpPr>
        <p:spPr/>
        <p:txBody>
          <a:bodyPr/>
          <a:lstStyle/>
          <a:p>
            <a:r>
              <a:rPr lang="en-US" dirty="0" smtClean="0"/>
              <a:t>Clock as a ball transferring the PC to read memory.</a:t>
            </a:r>
          </a:p>
          <a:p>
            <a:r>
              <a:rPr lang="en-US" dirty="0" smtClean="0"/>
              <a:t>Memory on a counter</a:t>
            </a:r>
          </a:p>
          <a:p>
            <a:pPr lvl="1"/>
            <a:r>
              <a:rPr lang="en-US" dirty="0" smtClean="0"/>
              <a:t>A rule-per-integer-value increases or decreases registers and set up new conditional program counters</a:t>
            </a:r>
          </a:p>
          <a:p>
            <a:r>
              <a:rPr lang="en-US" dirty="0" smtClean="0"/>
              <a:t>Integers testing if registers are zero</a:t>
            </a:r>
          </a:p>
          <a:p>
            <a:pPr lvl="1"/>
            <a:r>
              <a:rPr lang="en-US" dirty="0" smtClean="0"/>
              <a:t>Override program counter</a:t>
            </a:r>
          </a:p>
          <a:p>
            <a:endParaRPr lang="en-US" dirty="0" smtClean="0"/>
          </a:p>
          <a:p>
            <a:endParaRPr lang="en-US" dirty="0"/>
          </a:p>
        </p:txBody>
      </p:sp>
      <p:pic>
        <p:nvPicPr>
          <p:cNvPr id="4" name="MinskyMach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49969" y="3937879"/>
            <a:ext cx="4994031" cy="2920121"/>
          </a:xfrm>
          <a:prstGeom prst="rect">
            <a:avLst/>
          </a:prstGeom>
        </p:spPr>
      </p:pic>
      <p:sp>
        <p:nvSpPr>
          <p:cNvPr id="5" name="Espace réservé du numéro de diapositive 4"/>
          <p:cNvSpPr>
            <a:spLocks noGrp="1"/>
          </p:cNvSpPr>
          <p:nvPr>
            <p:ph type="sldNum" sz="quarter" idx="12"/>
          </p:nvPr>
        </p:nvSpPr>
        <p:spPr/>
        <p:txBody>
          <a:bodyPr/>
          <a:lstStyle/>
          <a:p>
            <a:fld id="{184B21AF-DDF4-4F06-BD45-FE9B9C28C734}" type="slidenum">
              <a:rPr lang="fr-FR" smtClean="0"/>
              <a:t>18</a:t>
            </a:fld>
            <a:endParaRPr lang="fr-FR"/>
          </a:p>
        </p:txBody>
      </p:sp>
    </p:spTree>
    <p:extLst>
      <p:ext uri="{BB962C8B-B14F-4D97-AF65-F5344CB8AC3E}">
        <p14:creationId xmlns:p14="http://schemas.microsoft.com/office/powerpoint/2010/main" val="3732538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dirty="0" err="1" smtClean="0"/>
              <a:t>Disponible</a:t>
            </a:r>
            <a:r>
              <a:rPr lang="en-US" noProof="0" dirty="0" smtClean="0"/>
              <a:t> </a:t>
            </a:r>
            <a:r>
              <a:rPr lang="en-US" noProof="0" dirty="0" err="1" smtClean="0"/>
              <a:t>en</a:t>
            </a:r>
            <a:r>
              <a:rPr lang="en-US" noProof="0" dirty="0" smtClean="0"/>
              <a:t> </a:t>
            </a:r>
            <a:r>
              <a:rPr lang="en-US" noProof="0" dirty="0" err="1" smtClean="0"/>
              <a:t>ligne</a:t>
            </a:r>
            <a:endParaRPr lang="en-US" noProof="0" dirty="0"/>
          </a:p>
        </p:txBody>
      </p:sp>
      <p:sp>
        <p:nvSpPr>
          <p:cNvPr id="3" name="Espace réservé du contenu 2"/>
          <p:cNvSpPr>
            <a:spLocks noGrp="1"/>
          </p:cNvSpPr>
          <p:nvPr>
            <p:ph idx="1"/>
          </p:nvPr>
        </p:nvSpPr>
        <p:spPr>
          <a:xfrm>
            <a:off x="628650" y="1303110"/>
            <a:ext cx="7886700" cy="5554889"/>
          </a:xfrm>
        </p:spPr>
        <p:txBody>
          <a:bodyPr>
            <a:normAutofit/>
          </a:bodyPr>
          <a:lstStyle/>
          <a:p>
            <a:pPr marL="0" indent="0" algn="ctr">
              <a:buNone/>
            </a:pPr>
            <a:r>
              <a:rPr lang="en-US" u="sng" noProof="0" dirty="0" smtClean="0">
                <a:solidFill>
                  <a:srgbClr val="0070C0"/>
                </a:solidFill>
                <a:hlinkClick r:id="rId3"/>
              </a:rPr>
              <a:t>lara.epfl.ch/w/pong</a:t>
            </a:r>
            <a:endParaRPr lang="en-US" u="sng" noProof="0" dirty="0" smtClean="0">
              <a:solidFill>
                <a:srgbClr val="0070C0"/>
              </a:solidFill>
            </a:endParaRPr>
          </a:p>
          <a:p>
            <a:pPr marL="0" indent="0" algn="ctr">
              <a:buNone/>
            </a:pPr>
            <a:r>
              <a:rPr lang="en-US" dirty="0" smtClean="0">
                <a:hlinkClick r:id="rId4"/>
              </a:rPr>
              <a:t>bit.ly/</a:t>
            </a:r>
            <a:r>
              <a:rPr lang="en-US" dirty="0" err="1" smtClean="0">
                <a:hlinkClick r:id="rId4"/>
              </a:rPr>
              <a:t>pongdesigner</a:t>
            </a:r>
            <a:endParaRPr lang="en-US" u="sng" noProof="0" dirty="0" smtClean="0">
              <a:solidFill>
                <a:srgbClr val="0070C0"/>
              </a:solidFill>
            </a:endParaRPr>
          </a:p>
          <a:p>
            <a:pPr marL="0" indent="0" algn="ctr">
              <a:buNone/>
            </a:pPr>
            <a:endParaRPr lang="fr-FR" u="sng" noProof="0" dirty="0" smtClean="0">
              <a:solidFill>
                <a:srgbClr val="0070C0"/>
              </a:solidFill>
            </a:endParaRPr>
          </a:p>
          <a:p>
            <a:pPr marL="0" indent="0" algn="ctr">
              <a:buNone/>
            </a:pPr>
            <a:endParaRPr lang="fr-FR" u="sng" dirty="0">
              <a:solidFill>
                <a:srgbClr val="0070C0"/>
              </a:solidFill>
            </a:endParaRPr>
          </a:p>
          <a:p>
            <a:pPr marL="0" indent="0" algn="ctr">
              <a:buNone/>
            </a:pPr>
            <a:endParaRPr lang="fr-FR" u="sng" noProof="0" dirty="0" smtClean="0">
              <a:solidFill>
                <a:srgbClr val="0070C0"/>
              </a:solidFill>
            </a:endParaRPr>
          </a:p>
          <a:p>
            <a:pPr marL="0" indent="0" algn="ctr">
              <a:buNone/>
            </a:pPr>
            <a:endParaRPr lang="fr-FR" u="sng" dirty="0">
              <a:solidFill>
                <a:srgbClr val="0070C0"/>
              </a:solidFill>
            </a:endParaRPr>
          </a:p>
          <a:p>
            <a:pPr marL="0" indent="0" algn="ctr">
              <a:buNone/>
            </a:pPr>
            <a:endParaRPr lang="en-US" u="sng" noProof="0" dirty="0" smtClean="0">
              <a:solidFill>
                <a:srgbClr val="0070C0"/>
              </a:solidFill>
            </a:endParaRPr>
          </a:p>
          <a:p>
            <a:pPr marL="0" indent="0" algn="ctr">
              <a:buNone/>
            </a:pPr>
            <a:endParaRPr lang="en-US" u="sng" noProof="0" dirty="0" smtClean="0">
              <a:solidFill>
                <a:srgbClr val="0070C0"/>
              </a:solidFill>
            </a:endParaRPr>
          </a:p>
          <a:p>
            <a:pPr marL="0" indent="0" algn="ctr">
              <a:buNone/>
            </a:pPr>
            <a:endParaRPr lang="en-US" noProof="0" dirty="0" smtClean="0"/>
          </a:p>
          <a:p>
            <a:pPr marL="0" indent="0" algn="ctr">
              <a:buNone/>
            </a:pPr>
            <a:r>
              <a:rPr lang="en-US" noProof="0" dirty="0" smtClean="0"/>
              <a:t>Version 2.0 avec dessin, </a:t>
            </a:r>
            <a:r>
              <a:rPr lang="en-US" noProof="0" dirty="0" err="1" smtClean="0"/>
              <a:t>enregistrement</a:t>
            </a:r>
            <a:r>
              <a:rPr lang="en-US" noProof="0" dirty="0" smtClean="0"/>
              <a:t>, </a:t>
            </a:r>
            <a:r>
              <a:rPr lang="en-US" noProof="0" dirty="0" err="1" smtClean="0"/>
              <a:t>texte</a:t>
            </a:r>
            <a:r>
              <a:rPr lang="en-US" noProof="0" dirty="0" smtClean="0"/>
              <a:t>-</a:t>
            </a:r>
            <a:r>
              <a:rPr lang="en-US" noProof="0" dirty="0" err="1" smtClean="0"/>
              <a:t>vers</a:t>
            </a:r>
            <a:r>
              <a:rPr lang="en-US" noProof="0" dirty="0" smtClean="0"/>
              <a:t>-audio, </a:t>
            </a:r>
            <a:r>
              <a:rPr lang="en-US" noProof="0" dirty="0" err="1" smtClean="0"/>
              <a:t>gravité</a:t>
            </a:r>
            <a:r>
              <a:rPr lang="en-US" noProof="0" dirty="0" smtClean="0"/>
              <a:t>, </a:t>
            </a:r>
            <a:r>
              <a:rPr lang="en-US" noProof="0" dirty="0" err="1" smtClean="0"/>
              <a:t>catégories</a:t>
            </a:r>
            <a:r>
              <a:rPr lang="en-US" noProof="0" dirty="0" smtClean="0"/>
              <a:t>, friction, </a:t>
            </a:r>
            <a:r>
              <a:rPr lang="en-US" noProof="0" dirty="0" err="1" smtClean="0"/>
              <a:t>élasticité</a:t>
            </a:r>
            <a:r>
              <a:rPr lang="en-US" noProof="0" dirty="0" smtClean="0"/>
              <a:t>…</a:t>
            </a:r>
          </a:p>
          <a:p>
            <a:endParaRPr lang="en-US" noProof="0" dirty="0"/>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8469" y="3099025"/>
            <a:ext cx="3270026" cy="2041071"/>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52" y="3099025"/>
            <a:ext cx="3265714" cy="2041071"/>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5442" y="2770187"/>
            <a:ext cx="1551351" cy="2585584"/>
          </a:xfrm>
          <a:prstGeom prst="rect">
            <a:avLst/>
          </a:prstGeom>
        </p:spPr>
      </p:pic>
      <p:sp>
        <p:nvSpPr>
          <p:cNvPr id="4" name="Espace réservé du numéro de diapositive 3"/>
          <p:cNvSpPr>
            <a:spLocks noGrp="1"/>
          </p:cNvSpPr>
          <p:nvPr>
            <p:ph type="sldNum" sz="quarter" idx="12"/>
          </p:nvPr>
        </p:nvSpPr>
        <p:spPr/>
        <p:txBody>
          <a:bodyPr/>
          <a:lstStyle/>
          <a:p>
            <a:fld id="{184B21AF-DDF4-4F06-BD45-FE9B9C28C734}" type="slidenum">
              <a:rPr lang="fr-FR" smtClean="0"/>
              <a:t>19</a:t>
            </a:fld>
            <a:endParaRPr lang="fr-FR"/>
          </a:p>
        </p:txBody>
      </p:sp>
      <p:sp>
        <p:nvSpPr>
          <p:cNvPr id="10" name="ZoneTexte 9"/>
          <p:cNvSpPr txBox="1"/>
          <p:nvPr/>
        </p:nvSpPr>
        <p:spPr>
          <a:xfrm>
            <a:off x="0" y="-47389"/>
            <a:ext cx="9143999" cy="646331"/>
          </a:xfrm>
          <a:prstGeom prst="rect">
            <a:avLst/>
          </a:prstGeom>
          <a:solidFill>
            <a:schemeClr val="tx1"/>
          </a:solidFill>
        </p:spPr>
        <p:txBody>
          <a:bodyPr wrap="square" rtlCol="0">
            <a:spAutoFit/>
          </a:bodyPr>
          <a:lstStyle/>
          <a:p>
            <a:pPr algn="ctr"/>
            <a:r>
              <a:rPr lang="fr-FR" dirty="0" smtClean="0">
                <a:solidFill>
                  <a:srgbClr val="FFFFFF"/>
                </a:solidFill>
              </a:rPr>
              <a:t>The version 2.0 of </a:t>
            </a:r>
            <a:r>
              <a:rPr lang="fr-FR" dirty="0" err="1" smtClean="0">
                <a:solidFill>
                  <a:srgbClr val="FFFFFF"/>
                </a:solidFill>
              </a:rPr>
              <a:t>this</a:t>
            </a:r>
            <a:r>
              <a:rPr lang="fr-FR" dirty="0" smtClean="0">
                <a:solidFill>
                  <a:srgbClr val="FFFFFF"/>
                </a:solidFill>
              </a:rPr>
              <a:t> </a:t>
            </a:r>
            <a:r>
              <a:rPr lang="fr-FR" dirty="0" err="1" smtClean="0">
                <a:solidFill>
                  <a:srgbClr val="FFFFFF"/>
                </a:solidFill>
              </a:rPr>
              <a:t>game</a:t>
            </a:r>
            <a:r>
              <a:rPr lang="fr-FR" dirty="0" smtClean="0">
                <a:solidFill>
                  <a:srgbClr val="FFFFFF"/>
                </a:solidFill>
              </a:rPr>
              <a:t> </a:t>
            </a:r>
            <a:r>
              <a:rPr lang="fr-FR" dirty="0" err="1" smtClean="0">
                <a:solidFill>
                  <a:srgbClr val="FFFFFF"/>
                </a:solidFill>
              </a:rPr>
              <a:t>engine</a:t>
            </a:r>
            <a:r>
              <a:rPr lang="fr-FR" dirty="0" smtClean="0">
                <a:solidFill>
                  <a:srgbClr val="FFFFFF"/>
                </a:solidFill>
              </a:rPr>
              <a:t> </a:t>
            </a:r>
            <a:r>
              <a:rPr lang="fr-FR" dirty="0" err="1" smtClean="0">
                <a:solidFill>
                  <a:srgbClr val="FFFFFF"/>
                </a:solidFill>
              </a:rPr>
              <a:t>is</a:t>
            </a:r>
            <a:r>
              <a:rPr lang="fr-FR" dirty="0" smtClean="0">
                <a:solidFill>
                  <a:srgbClr val="FFFFFF"/>
                </a:solidFill>
              </a:rPr>
              <a:t> online for Android </a:t>
            </a:r>
            <a:r>
              <a:rPr lang="fr-FR" dirty="0" err="1" smtClean="0">
                <a:solidFill>
                  <a:srgbClr val="FFFFFF"/>
                </a:solidFill>
              </a:rPr>
              <a:t>only</a:t>
            </a:r>
            <a:r>
              <a:rPr lang="fr-FR" dirty="0" smtClean="0">
                <a:solidFill>
                  <a:srgbClr val="FFFFFF"/>
                </a:solidFill>
              </a:rPr>
              <a:t>. It </a:t>
            </a:r>
            <a:r>
              <a:rPr lang="fr-FR" dirty="0" err="1" smtClean="0">
                <a:solidFill>
                  <a:srgbClr val="FFFFFF"/>
                </a:solidFill>
              </a:rPr>
              <a:t>features</a:t>
            </a:r>
            <a:r>
              <a:rPr lang="fr-FR" dirty="0" smtClean="0">
                <a:solidFill>
                  <a:srgbClr val="FFFFFF"/>
                </a:solidFill>
              </a:rPr>
              <a:t> </a:t>
            </a:r>
            <a:r>
              <a:rPr lang="fr-FR" dirty="0" err="1" smtClean="0">
                <a:solidFill>
                  <a:srgbClr val="FFFFFF"/>
                </a:solidFill>
              </a:rPr>
              <a:t>drawing</a:t>
            </a:r>
            <a:r>
              <a:rPr lang="fr-FR" dirty="0" smtClean="0">
                <a:solidFill>
                  <a:srgbClr val="FFFFFF"/>
                </a:solidFill>
              </a:rPr>
              <a:t>, </a:t>
            </a:r>
            <a:r>
              <a:rPr lang="fr-FR" dirty="0" err="1" smtClean="0">
                <a:solidFill>
                  <a:srgbClr val="FFFFFF"/>
                </a:solidFill>
              </a:rPr>
              <a:t>recording</a:t>
            </a:r>
            <a:r>
              <a:rPr lang="fr-FR" dirty="0" smtClean="0">
                <a:solidFill>
                  <a:srgbClr val="FFFFFF"/>
                </a:solidFill>
              </a:rPr>
              <a:t>, </a:t>
            </a:r>
            <a:r>
              <a:rPr lang="fr-FR" dirty="0" err="1" smtClean="0">
                <a:solidFill>
                  <a:srgbClr val="FFFFFF"/>
                </a:solidFill>
              </a:rPr>
              <a:t>text</a:t>
            </a:r>
            <a:r>
              <a:rPr lang="fr-FR" dirty="0" smtClean="0">
                <a:solidFill>
                  <a:srgbClr val="FFFFFF"/>
                </a:solidFill>
              </a:rPr>
              <a:t>-to-speech, </a:t>
            </a:r>
            <a:r>
              <a:rPr lang="fr-FR" dirty="0" err="1" smtClean="0">
                <a:solidFill>
                  <a:srgbClr val="FFFFFF"/>
                </a:solidFill>
              </a:rPr>
              <a:t>gravity</a:t>
            </a:r>
            <a:r>
              <a:rPr lang="fr-FR" dirty="0" smtClean="0">
                <a:solidFill>
                  <a:srgbClr val="FFFFFF"/>
                </a:solidFill>
              </a:rPr>
              <a:t>, </a:t>
            </a:r>
            <a:r>
              <a:rPr lang="fr-FR" dirty="0" err="1" smtClean="0">
                <a:solidFill>
                  <a:srgbClr val="FFFFFF"/>
                </a:solidFill>
              </a:rPr>
              <a:t>categories</a:t>
            </a:r>
            <a:r>
              <a:rPr lang="fr-FR" dirty="0" smtClean="0">
                <a:solidFill>
                  <a:srgbClr val="FFFFFF"/>
                </a:solidFill>
              </a:rPr>
              <a:t>, friction, </a:t>
            </a:r>
            <a:r>
              <a:rPr lang="fr-FR" dirty="0" err="1" smtClean="0">
                <a:solidFill>
                  <a:srgbClr val="FFFFFF"/>
                </a:solidFill>
              </a:rPr>
              <a:t>elasticity</a:t>
            </a:r>
            <a:r>
              <a:rPr lang="fr-FR" dirty="0" smtClean="0">
                <a:solidFill>
                  <a:srgbClr val="FFFFFF"/>
                </a:solidFill>
              </a:rPr>
              <a:t>, … You </a:t>
            </a:r>
            <a:r>
              <a:rPr lang="fr-FR" dirty="0" err="1" smtClean="0">
                <a:solidFill>
                  <a:srgbClr val="FFFFFF"/>
                </a:solidFill>
              </a:rPr>
              <a:t>can</a:t>
            </a:r>
            <a:r>
              <a:rPr lang="fr-FR" dirty="0" smtClean="0">
                <a:solidFill>
                  <a:srgbClr val="FFFFFF"/>
                </a:solidFill>
              </a:rPr>
              <a:t> </a:t>
            </a:r>
            <a:r>
              <a:rPr lang="fr-FR" dirty="0" err="1" smtClean="0">
                <a:solidFill>
                  <a:srgbClr val="FFFFFF"/>
                </a:solidFill>
              </a:rPr>
              <a:t>share</a:t>
            </a:r>
            <a:r>
              <a:rPr lang="fr-FR" dirty="0" smtClean="0">
                <a:solidFill>
                  <a:srgbClr val="FFFFFF"/>
                </a:solidFill>
              </a:rPr>
              <a:t> the </a:t>
            </a:r>
            <a:r>
              <a:rPr lang="fr-FR" dirty="0" err="1" smtClean="0">
                <a:solidFill>
                  <a:srgbClr val="FFFFFF"/>
                </a:solidFill>
              </a:rPr>
              <a:t>games</a:t>
            </a:r>
            <a:r>
              <a:rPr lang="fr-FR" dirty="0" smtClean="0">
                <a:solidFill>
                  <a:srgbClr val="FFFFFF"/>
                </a:solidFill>
              </a:rPr>
              <a:t> </a:t>
            </a:r>
            <a:r>
              <a:rPr lang="fr-FR" dirty="0" err="1" smtClean="0">
                <a:solidFill>
                  <a:srgbClr val="FFFFFF"/>
                </a:solidFill>
              </a:rPr>
              <a:t>you</a:t>
            </a:r>
            <a:r>
              <a:rPr lang="fr-FR" dirty="0" smtClean="0">
                <a:solidFill>
                  <a:srgbClr val="FFFFFF"/>
                </a:solidFill>
              </a:rPr>
              <a:t> </a:t>
            </a:r>
            <a:r>
              <a:rPr lang="fr-FR" dirty="0" err="1" smtClean="0">
                <a:solidFill>
                  <a:srgbClr val="FFFFFF"/>
                </a:solidFill>
              </a:rPr>
              <a:t>create</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102270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2969111"/>
            <a:ext cx="9143998" cy="3207852"/>
          </a:xfrm>
        </p:spPr>
        <p:txBody>
          <a:bodyPr>
            <a:normAutofit/>
          </a:bodyPr>
          <a:lstStyle/>
          <a:p>
            <a:pPr marL="0" indent="0" algn="ctr">
              <a:buNone/>
            </a:pPr>
            <a:r>
              <a:rPr lang="fr-FR" sz="5400" dirty="0" smtClean="0"/>
              <a:t>« Vos désirs sont mes ordres »</a:t>
            </a:r>
            <a:endParaRPr lang="en-US" sz="5400"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2</a:t>
            </a:fld>
            <a:endParaRPr lang="fr-FR"/>
          </a:p>
        </p:txBody>
      </p:sp>
      <p:sp>
        <p:nvSpPr>
          <p:cNvPr id="5" name="ZoneTexte 4"/>
          <p:cNvSpPr txBox="1"/>
          <p:nvPr/>
        </p:nvSpPr>
        <p:spPr>
          <a:xfrm>
            <a:off x="0" y="0"/>
            <a:ext cx="9143999" cy="646331"/>
          </a:xfrm>
          <a:prstGeom prst="rect">
            <a:avLst/>
          </a:prstGeom>
          <a:solidFill>
            <a:schemeClr val="tx1"/>
          </a:solidFill>
        </p:spPr>
        <p:txBody>
          <a:bodyPr wrap="square" rtlCol="0">
            <a:spAutoFit/>
          </a:bodyPr>
          <a:lstStyle/>
          <a:p>
            <a:pPr algn="ctr"/>
            <a:r>
              <a:rPr lang="fr-FR" dirty="0" smtClean="0">
                <a:solidFill>
                  <a:srgbClr val="FFFFFF"/>
                </a:solidFill>
              </a:rPr>
              <a:t>"</a:t>
            </a:r>
            <a:r>
              <a:rPr lang="fr-FR" dirty="0" err="1" smtClean="0">
                <a:solidFill>
                  <a:srgbClr val="FFFFFF"/>
                </a:solidFill>
              </a:rPr>
              <a:t>Your</a:t>
            </a:r>
            <a:r>
              <a:rPr lang="fr-FR" dirty="0" smtClean="0">
                <a:solidFill>
                  <a:srgbClr val="FFFFFF"/>
                </a:solidFill>
              </a:rPr>
              <a:t> </a:t>
            </a:r>
            <a:r>
              <a:rPr lang="fr-FR" dirty="0" err="1" smtClean="0">
                <a:solidFill>
                  <a:srgbClr val="FFFFFF"/>
                </a:solidFill>
              </a:rPr>
              <a:t>wish</a:t>
            </a:r>
            <a:r>
              <a:rPr lang="fr-FR" dirty="0" smtClean="0">
                <a:solidFill>
                  <a:srgbClr val="FFFFFF"/>
                </a:solidFill>
              </a:rPr>
              <a:t> </a:t>
            </a:r>
            <a:r>
              <a:rPr lang="fr-FR" dirty="0" err="1" smtClean="0">
                <a:solidFill>
                  <a:srgbClr val="FFFFFF"/>
                </a:solidFill>
              </a:rPr>
              <a:t>is</a:t>
            </a:r>
            <a:r>
              <a:rPr lang="fr-FR" dirty="0" smtClean="0">
                <a:solidFill>
                  <a:srgbClr val="FFFFFF"/>
                </a:solidFill>
              </a:rPr>
              <a:t> </a:t>
            </a:r>
            <a:r>
              <a:rPr lang="fr-FR" dirty="0" err="1" smtClean="0">
                <a:solidFill>
                  <a:srgbClr val="FFFFFF"/>
                </a:solidFill>
              </a:rPr>
              <a:t>my</a:t>
            </a:r>
            <a:r>
              <a:rPr lang="fr-FR" dirty="0" smtClean="0">
                <a:solidFill>
                  <a:srgbClr val="FFFFFF"/>
                </a:solidFill>
              </a:rPr>
              <a:t> command"</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2804727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Épilogue – </a:t>
            </a:r>
            <a:r>
              <a:rPr lang="fr-FR" dirty="0" err="1" smtClean="0"/>
              <a:t>Pong</a:t>
            </a:r>
            <a:r>
              <a:rPr lang="fr-FR" dirty="0" smtClean="0"/>
              <a:t> Designer</a:t>
            </a:r>
            <a:endParaRPr lang="fr-CH" dirty="0"/>
          </a:p>
        </p:txBody>
      </p:sp>
      <p:sp>
        <p:nvSpPr>
          <p:cNvPr id="3" name="Espace réservé du contenu 2"/>
          <p:cNvSpPr>
            <a:spLocks noGrp="1"/>
          </p:cNvSpPr>
          <p:nvPr>
            <p:ph idx="1"/>
          </p:nvPr>
        </p:nvSpPr>
        <p:spPr/>
        <p:txBody>
          <a:bodyPr/>
          <a:lstStyle/>
          <a:p>
            <a:r>
              <a:rPr lang="fr-FR" dirty="0" smtClean="0"/>
              <a:t>Encore trop proche de la programmation</a:t>
            </a:r>
          </a:p>
          <a:p>
            <a:r>
              <a:rPr lang="fr-FR" dirty="0" smtClean="0"/>
              <a:t>Impossible de programmer soi-même.</a:t>
            </a:r>
          </a:p>
          <a:p>
            <a:pPr marL="0" indent="0">
              <a:buNone/>
            </a:pPr>
            <a:r>
              <a:rPr lang="fr-FR" dirty="0" smtClean="0"/>
              <a:t>Tous les moteurs de jeu ont des restrictions !</a:t>
            </a:r>
          </a:p>
          <a:p>
            <a:pPr marL="0" indent="0">
              <a:buNone/>
            </a:pPr>
            <a:endParaRPr lang="fr-FR" dirty="0" smtClean="0"/>
          </a:p>
          <a:p>
            <a:r>
              <a:rPr lang="fr-FR" b="1" dirty="0" smtClean="0">
                <a:solidFill>
                  <a:srgbClr val="ED7D31"/>
                </a:solidFill>
              </a:rPr>
              <a:t>Retour sortie: </a:t>
            </a:r>
            <a:r>
              <a:rPr lang="fr-FR" dirty="0" smtClean="0"/>
              <a:t>Il suffit de jouer !</a:t>
            </a:r>
          </a:p>
          <a:p>
            <a:r>
              <a:rPr lang="fr-FR" b="1" dirty="0" smtClean="0">
                <a:solidFill>
                  <a:srgbClr val="ED7D31"/>
                </a:solidFill>
              </a:rPr>
              <a:t>Retour programme: </a:t>
            </a:r>
            <a:r>
              <a:rPr lang="fr-FR" dirty="0" smtClean="0"/>
              <a:t>Code paraphrasé</a:t>
            </a:r>
          </a:p>
          <a:p>
            <a:r>
              <a:rPr lang="fr-FR" b="1" dirty="0" smtClean="0">
                <a:solidFill>
                  <a:srgbClr val="ED7D31"/>
                </a:solidFill>
              </a:rPr>
              <a:t>Retour spécification: </a:t>
            </a:r>
            <a:r>
              <a:rPr lang="fr-FR" dirty="0" smtClean="0"/>
              <a:t>Aucun</a:t>
            </a:r>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20</a:t>
            </a:fld>
            <a:endParaRPr lang="fr-FR"/>
          </a:p>
        </p:txBody>
      </p:sp>
      <p:sp>
        <p:nvSpPr>
          <p:cNvPr id="5" name="ZoneTexte 4"/>
          <p:cNvSpPr txBox="1"/>
          <p:nvPr/>
        </p:nvSpPr>
        <p:spPr>
          <a:xfrm>
            <a:off x="-2" y="-7491"/>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Unfortunately</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was</a:t>
            </a:r>
            <a:r>
              <a:rPr lang="fr-FR" dirty="0" smtClean="0">
                <a:solidFill>
                  <a:srgbClr val="FFFFFF"/>
                </a:solidFill>
              </a:rPr>
              <a:t> not </a:t>
            </a:r>
            <a:r>
              <a:rPr lang="fr-FR" dirty="0" err="1" smtClean="0">
                <a:solidFill>
                  <a:srgbClr val="FFFFFF"/>
                </a:solidFill>
              </a:rPr>
              <a:t>widely</a:t>
            </a:r>
            <a:r>
              <a:rPr lang="fr-FR" dirty="0" smtClean="0">
                <a:solidFill>
                  <a:srgbClr val="FFFFFF"/>
                </a:solidFill>
              </a:rPr>
              <a:t> </a:t>
            </a:r>
            <a:r>
              <a:rPr lang="fr-FR" dirty="0" err="1" smtClean="0">
                <a:solidFill>
                  <a:srgbClr val="FFFFFF"/>
                </a:solidFill>
              </a:rPr>
              <a:t>adopted</a:t>
            </a:r>
            <a:r>
              <a:rPr lang="fr-FR" dirty="0" smtClean="0">
                <a:solidFill>
                  <a:srgbClr val="FFFFFF"/>
                </a:solidFill>
              </a:rPr>
              <a:t>.  Non-experts </a:t>
            </a:r>
            <a:r>
              <a:rPr lang="fr-FR" dirty="0" err="1" smtClean="0">
                <a:solidFill>
                  <a:srgbClr val="FFFFFF"/>
                </a:solidFill>
              </a:rPr>
              <a:t>would</a:t>
            </a:r>
            <a:r>
              <a:rPr lang="fr-FR" dirty="0" smtClean="0">
                <a:solidFill>
                  <a:srgbClr val="FFFFFF"/>
                </a:solidFill>
              </a:rPr>
              <a:t> </a:t>
            </a:r>
            <a:r>
              <a:rPr lang="fr-FR" dirty="0" err="1" smtClean="0">
                <a:solidFill>
                  <a:srgbClr val="FFFFFF"/>
                </a:solidFill>
              </a:rPr>
              <a:t>e.g</a:t>
            </a:r>
            <a:r>
              <a:rPr lang="fr-FR" dirty="0" smtClean="0">
                <a:solidFill>
                  <a:srgbClr val="FFFFFF"/>
                </a:solidFill>
              </a:rPr>
              <a:t>. </a:t>
            </a:r>
            <a:r>
              <a:rPr lang="fr-FR" dirty="0" err="1" smtClean="0">
                <a:solidFill>
                  <a:srgbClr val="FFFFFF"/>
                </a:solidFill>
              </a:rPr>
              <a:t>forget</a:t>
            </a:r>
            <a:r>
              <a:rPr lang="fr-FR" dirty="0" smtClean="0">
                <a:solidFill>
                  <a:srgbClr val="FFFFFF"/>
                </a:solidFill>
              </a:rPr>
              <a:t> to select the </a:t>
            </a:r>
            <a:r>
              <a:rPr lang="fr-FR" dirty="0" err="1" smtClean="0">
                <a:solidFill>
                  <a:srgbClr val="FFFFFF"/>
                </a:solidFill>
              </a:rPr>
              <a:t>event</a:t>
            </a:r>
            <a:r>
              <a:rPr lang="fr-FR" dirty="0" smtClean="0">
                <a:solidFill>
                  <a:srgbClr val="FFFFFF"/>
                </a:solidFill>
              </a:rPr>
              <a:t> </a:t>
            </a:r>
            <a:r>
              <a:rPr lang="fr-FR" dirty="0" err="1" smtClean="0">
                <a:solidFill>
                  <a:srgbClr val="FFFFFF"/>
                </a:solidFill>
              </a:rPr>
              <a:t>before</a:t>
            </a:r>
            <a:r>
              <a:rPr lang="fr-FR" dirty="0" smtClean="0">
                <a:solidFill>
                  <a:srgbClr val="FFFFFF"/>
                </a:solidFill>
              </a:rPr>
              <a:t> </a:t>
            </a:r>
            <a:r>
              <a:rPr lang="fr-FR" dirty="0" err="1" smtClean="0">
                <a:solidFill>
                  <a:srgbClr val="FFFFFF"/>
                </a:solidFill>
              </a:rPr>
              <a:t>demonstrating</a:t>
            </a:r>
            <a:r>
              <a:rPr lang="fr-FR" dirty="0" smtClean="0">
                <a:solidFill>
                  <a:srgbClr val="FFFFFF"/>
                </a:solidFill>
              </a:rPr>
              <a:t> </a:t>
            </a:r>
            <a:r>
              <a:rPr lang="fr-FR" dirty="0" err="1" smtClean="0">
                <a:solidFill>
                  <a:srgbClr val="FFFFFF"/>
                </a:solidFill>
              </a:rPr>
              <a:t>effects</a:t>
            </a:r>
            <a:r>
              <a:rPr lang="fr-FR" dirty="0" smtClean="0">
                <a:solidFill>
                  <a:srgbClr val="FFFFFF"/>
                </a:solidFill>
              </a:rPr>
              <a:t>. Experts are </a:t>
            </a:r>
            <a:r>
              <a:rPr lang="fr-FR" dirty="0" err="1" smtClean="0">
                <a:solidFill>
                  <a:srgbClr val="FFFFFF"/>
                </a:solidFill>
              </a:rPr>
              <a:t>frustrated</a:t>
            </a:r>
            <a:r>
              <a:rPr lang="fr-FR" dirty="0" smtClean="0">
                <a:solidFill>
                  <a:srgbClr val="FFFFFF"/>
                </a:solidFill>
              </a:rPr>
              <a:t> </a:t>
            </a:r>
            <a:r>
              <a:rPr lang="fr-FR" dirty="0" err="1" smtClean="0">
                <a:solidFill>
                  <a:srgbClr val="FFFFFF"/>
                </a:solidFill>
              </a:rPr>
              <a:t>because</a:t>
            </a:r>
            <a:r>
              <a:rPr lang="fr-FR" dirty="0" smtClean="0">
                <a:solidFill>
                  <a:srgbClr val="FFFFFF"/>
                </a:solidFill>
              </a:rPr>
              <a:t> of </a:t>
            </a:r>
            <a:r>
              <a:rPr lang="fr-FR" dirty="0" err="1" smtClean="0">
                <a:solidFill>
                  <a:srgbClr val="FFFFFF"/>
                </a:solidFill>
              </a:rPr>
              <a:t>lack</a:t>
            </a:r>
            <a:r>
              <a:rPr lang="fr-FR" dirty="0">
                <a:solidFill>
                  <a:srgbClr val="FFFFFF"/>
                </a:solidFill>
              </a:rPr>
              <a:t> </a:t>
            </a:r>
            <a:r>
              <a:rPr lang="fr-FR" dirty="0" smtClean="0">
                <a:solidFill>
                  <a:srgbClr val="FFFFFF"/>
                </a:solidFill>
              </a:rPr>
              <a:t>of hand </a:t>
            </a:r>
            <a:r>
              <a:rPr lang="fr-FR" dirty="0" err="1" smtClean="0">
                <a:solidFill>
                  <a:srgbClr val="FFFFFF"/>
                </a:solidFill>
              </a:rPr>
              <a:t>programming</a:t>
            </a:r>
            <a:endParaRPr lang="en-US" dirty="0">
              <a:solidFill>
                <a:srgbClr val="FFFFFF"/>
              </a:solidFill>
            </a:endParaRPr>
          </a:p>
        </p:txBody>
      </p:sp>
      <p:sp>
        <p:nvSpPr>
          <p:cNvPr id="6" name="ZoneTexte 5"/>
          <p:cNvSpPr txBox="1"/>
          <p:nvPr/>
        </p:nvSpPr>
        <p:spPr>
          <a:xfrm>
            <a:off x="1" y="4701"/>
            <a:ext cx="9143999" cy="646331"/>
          </a:xfrm>
          <a:prstGeom prst="rect">
            <a:avLst/>
          </a:prstGeom>
          <a:solidFill>
            <a:schemeClr val="tx1"/>
          </a:solidFill>
        </p:spPr>
        <p:txBody>
          <a:bodyPr wrap="square" rtlCol="0">
            <a:spAutoFit/>
          </a:bodyPr>
          <a:lstStyle/>
          <a:p>
            <a:pPr algn="ctr"/>
            <a:r>
              <a:rPr lang="fr-FR" dirty="0" smtClean="0">
                <a:solidFill>
                  <a:srgbClr val="FFFFFF"/>
                </a:solidFill>
              </a:rPr>
              <a:t>To </a:t>
            </a:r>
            <a:r>
              <a:rPr lang="fr-FR" dirty="0" err="1" smtClean="0">
                <a:solidFill>
                  <a:srgbClr val="FFFFFF"/>
                </a:solidFill>
              </a:rPr>
              <a:t>sum</a:t>
            </a:r>
            <a:r>
              <a:rPr lang="fr-FR" dirty="0" smtClean="0">
                <a:solidFill>
                  <a:srgbClr val="FFFFFF"/>
                </a:solidFill>
              </a:rPr>
              <a:t> up, as a feedback, </a:t>
            </a:r>
            <a:r>
              <a:rPr lang="fr-FR" dirty="0" err="1" smtClean="0">
                <a:solidFill>
                  <a:srgbClr val="FFFFFF"/>
                </a:solidFill>
              </a:rPr>
              <a:t>we</a:t>
            </a:r>
            <a:r>
              <a:rPr lang="fr-FR" dirty="0" smtClean="0">
                <a:solidFill>
                  <a:srgbClr val="FFFFFF"/>
                </a:solidFill>
              </a:rPr>
              <a:t> </a:t>
            </a:r>
            <a:r>
              <a:rPr lang="fr-FR" dirty="0" err="1" smtClean="0">
                <a:solidFill>
                  <a:srgbClr val="FFFFFF"/>
                </a:solidFill>
              </a:rPr>
              <a:t>give</a:t>
            </a:r>
            <a:r>
              <a:rPr lang="fr-FR" dirty="0" smtClean="0">
                <a:solidFill>
                  <a:srgbClr val="FFFFFF"/>
                </a:solidFill>
              </a:rPr>
              <a:t> the output feedback (</a:t>
            </a:r>
            <a:r>
              <a:rPr lang="fr-FR" dirty="0" err="1" smtClean="0">
                <a:solidFill>
                  <a:srgbClr val="FFFFFF"/>
                </a:solidFill>
              </a:rPr>
              <a:t>play</a:t>
            </a:r>
            <a:r>
              <a:rPr lang="fr-FR" dirty="0" smtClean="0">
                <a:solidFill>
                  <a:srgbClr val="FFFFFF"/>
                </a:solidFill>
              </a:rPr>
              <a:t> the </a:t>
            </a:r>
            <a:r>
              <a:rPr lang="fr-FR" dirty="0" err="1" smtClean="0">
                <a:solidFill>
                  <a:srgbClr val="FFFFFF"/>
                </a:solidFill>
              </a:rPr>
              <a:t>game</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provide</a:t>
            </a:r>
            <a:r>
              <a:rPr lang="fr-FR" dirty="0" smtClean="0">
                <a:solidFill>
                  <a:srgbClr val="FFFFFF"/>
                </a:solidFill>
              </a:rPr>
              <a:t> the program in </a:t>
            </a:r>
            <a:r>
              <a:rPr lang="fr-FR" dirty="0" err="1" smtClean="0">
                <a:solidFill>
                  <a:srgbClr val="FFFFFF"/>
                </a:solidFill>
              </a:rPr>
              <a:t>paraphrased</a:t>
            </a:r>
            <a:r>
              <a:rPr lang="fr-FR" dirty="0" smtClean="0">
                <a:solidFill>
                  <a:srgbClr val="FFFFFF"/>
                </a:solidFill>
              </a:rPr>
              <a:t> version in 2.0, but </a:t>
            </a:r>
            <a:r>
              <a:rPr lang="fr-FR" dirty="0" err="1" smtClean="0">
                <a:solidFill>
                  <a:srgbClr val="FFFFFF"/>
                </a:solidFill>
              </a:rPr>
              <a:t>we</a:t>
            </a:r>
            <a:r>
              <a:rPr lang="fr-FR" dirty="0" smtClean="0">
                <a:solidFill>
                  <a:srgbClr val="FFFFFF"/>
                </a:solidFill>
              </a:rPr>
              <a:t> do not </a:t>
            </a:r>
            <a:r>
              <a:rPr lang="fr-FR" dirty="0" err="1" smtClean="0">
                <a:solidFill>
                  <a:srgbClr val="FFFFFF"/>
                </a:solidFill>
              </a:rPr>
              <a:t>ask</a:t>
            </a:r>
            <a:r>
              <a:rPr lang="fr-FR" dirty="0" smtClean="0">
                <a:solidFill>
                  <a:srgbClr val="FFFFFF"/>
                </a:solidFill>
              </a:rPr>
              <a:t> questions (</a:t>
            </a:r>
            <a:r>
              <a:rPr lang="fr-FR" dirty="0" err="1" smtClean="0">
                <a:solidFill>
                  <a:srgbClr val="FFFFFF"/>
                </a:solidFill>
              </a:rPr>
              <a:t>specification</a:t>
            </a:r>
            <a:r>
              <a:rPr lang="fr-FR" dirty="0" smtClean="0">
                <a:solidFill>
                  <a:srgbClr val="FFFFFF"/>
                </a:solidFill>
              </a:rPr>
              <a:t> feedback)</a:t>
            </a:r>
            <a:endParaRPr lang="en-US" dirty="0">
              <a:solidFill>
                <a:srgbClr val="FFFFFF"/>
              </a:solidFill>
            </a:endParaRPr>
          </a:p>
        </p:txBody>
      </p:sp>
    </p:spTree>
    <p:extLst>
      <p:ext uri="{BB962C8B-B14F-4D97-AF65-F5344CB8AC3E}">
        <p14:creationId xmlns:p14="http://schemas.microsoft.com/office/powerpoint/2010/main" val="416948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3054" y="1110192"/>
            <a:ext cx="7886700" cy="1325563"/>
          </a:xfrm>
        </p:spPr>
        <p:txBody>
          <a:bodyPr>
            <a:normAutofit/>
          </a:bodyPr>
          <a:lstStyle/>
          <a:p>
            <a:r>
              <a:rPr lang="fr-FR" dirty="0" smtClean="0"/>
              <a:t>2. </a:t>
            </a:r>
            <a:r>
              <a:rPr lang="fr-FR" b="1" dirty="0" smtClean="0"/>
              <a:t>StriSynth: </a:t>
            </a:r>
            <a:r>
              <a:rPr lang="fr-FR" dirty="0"/>
              <a:t>Renommer des millions de fichiers avec </a:t>
            </a:r>
            <a:r>
              <a:rPr lang="en-US" dirty="0">
                <a:solidFill>
                  <a:srgbClr val="333333"/>
                </a:solidFill>
                <a:latin typeface="Open Sans"/>
              </a:rPr>
              <a:t>⌨</a:t>
            </a:r>
            <a:r>
              <a:rPr lang="fr-FR" dirty="0"/>
              <a:t> </a:t>
            </a:r>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21</a:t>
            </a:fld>
            <a:endParaRPr lang="fr-FR"/>
          </a:p>
        </p:txBody>
      </p:sp>
      <p:pic>
        <p:nvPicPr>
          <p:cNvPr id="4" name="Image 3"/>
          <p:cNvPicPr>
            <a:picLocks noChangeAspect="1"/>
          </p:cNvPicPr>
          <p:nvPr/>
        </p:nvPicPr>
        <p:blipFill>
          <a:blip r:embed="rId2"/>
          <a:stretch>
            <a:fillRect/>
          </a:stretch>
        </p:blipFill>
        <p:spPr>
          <a:xfrm>
            <a:off x="1545857" y="2831496"/>
            <a:ext cx="6091077" cy="3524855"/>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1" y="-7491"/>
            <a:ext cx="9143999" cy="646331"/>
          </a:xfrm>
          <a:prstGeom prst="rect">
            <a:avLst/>
          </a:prstGeom>
          <a:solidFill>
            <a:schemeClr val="tx1"/>
          </a:solidFill>
        </p:spPr>
        <p:txBody>
          <a:bodyPr wrap="square" rtlCol="0">
            <a:spAutoFit/>
          </a:bodyPr>
          <a:lstStyle/>
          <a:p>
            <a:pPr algn="ctr"/>
            <a:r>
              <a:rPr lang="fr-FR" dirty="0" smtClean="0">
                <a:solidFill>
                  <a:srgbClr val="FFFFFF"/>
                </a:solidFill>
              </a:rPr>
              <a:t>StriSynth: </a:t>
            </a:r>
            <a:r>
              <a:rPr lang="fr-FR" dirty="0" err="1" smtClean="0">
                <a:solidFill>
                  <a:srgbClr val="FFFFFF"/>
                </a:solidFill>
              </a:rPr>
              <a:t>Rename</a:t>
            </a:r>
            <a:r>
              <a:rPr lang="fr-FR" dirty="0" smtClean="0">
                <a:solidFill>
                  <a:srgbClr val="FFFFFF"/>
                </a:solidFill>
              </a:rPr>
              <a:t> millions of files </a:t>
            </a:r>
            <a:r>
              <a:rPr lang="fr-FR" dirty="0" err="1" smtClean="0">
                <a:solidFill>
                  <a:srgbClr val="FFFFFF"/>
                </a:solidFill>
              </a:rPr>
              <a:t>with</a:t>
            </a:r>
            <a:r>
              <a:rPr lang="fr-FR" dirty="0" smtClean="0">
                <a:solidFill>
                  <a:srgbClr val="FFFFFF"/>
                </a:solidFill>
              </a:rPr>
              <a:t> the keyboard, </a:t>
            </a:r>
            <a:r>
              <a:rPr lang="fr-FR" dirty="0" err="1" smtClean="0">
                <a:solidFill>
                  <a:srgbClr val="FFFFFF"/>
                </a:solidFill>
              </a:rPr>
              <a:t>without</a:t>
            </a:r>
            <a:r>
              <a:rPr lang="fr-FR" dirty="0" smtClean="0">
                <a:solidFill>
                  <a:srgbClr val="FFFFFF"/>
                </a:solidFill>
              </a:rPr>
              <a:t> </a:t>
            </a:r>
            <a:r>
              <a:rPr lang="fr-FR" dirty="0" err="1" smtClean="0">
                <a:solidFill>
                  <a:srgbClr val="FFFFFF"/>
                </a:solidFill>
              </a:rPr>
              <a:t>coding</a:t>
            </a:r>
            <a:r>
              <a:rPr lang="fr-FR" dirty="0" smtClean="0">
                <a:solidFill>
                  <a:srgbClr val="FFFFFF"/>
                </a:solidFill>
              </a:rPr>
              <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3508435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22</a:t>
            </a:fld>
            <a:endParaRPr lang="fr-FR"/>
          </a:p>
        </p:txBody>
      </p:sp>
      <p:pic>
        <p:nvPicPr>
          <p:cNvPr id="5" name="Image 4"/>
          <p:cNvPicPr>
            <a:picLocks noChangeAspect="1"/>
          </p:cNvPicPr>
          <p:nvPr/>
        </p:nvPicPr>
        <p:blipFill>
          <a:blip r:embed="rId2"/>
          <a:stretch>
            <a:fillRect/>
          </a:stretch>
        </p:blipFill>
        <p:spPr>
          <a:xfrm>
            <a:off x="-1" y="954416"/>
            <a:ext cx="9144001" cy="4816374"/>
          </a:xfrm>
          <a:prstGeom prst="rect">
            <a:avLst/>
          </a:prstGeom>
        </p:spPr>
      </p:pic>
      <p:sp>
        <p:nvSpPr>
          <p:cNvPr id="6" name="ZoneTexte 5"/>
          <p:cNvSpPr txBox="1"/>
          <p:nvPr/>
        </p:nvSpPr>
        <p:spPr>
          <a:xfrm>
            <a:off x="1" y="-7491"/>
            <a:ext cx="9143999" cy="646331"/>
          </a:xfrm>
          <a:prstGeom prst="rect">
            <a:avLst/>
          </a:prstGeom>
          <a:solidFill>
            <a:schemeClr val="tx1"/>
          </a:solidFill>
        </p:spPr>
        <p:txBody>
          <a:bodyPr wrap="square" rtlCol="0">
            <a:spAutoFit/>
          </a:bodyPr>
          <a:lstStyle/>
          <a:p>
            <a:pPr algn="ctr"/>
            <a:r>
              <a:rPr lang="fr-FR" dirty="0" smtClean="0">
                <a:solidFill>
                  <a:srgbClr val="FFFFFF"/>
                </a:solidFill>
              </a:rPr>
              <a:t>In Excel 2013, Flash </a:t>
            </a:r>
            <a:r>
              <a:rPr lang="fr-FR" dirty="0" err="1" smtClean="0">
                <a:solidFill>
                  <a:srgbClr val="FFFFFF"/>
                </a:solidFill>
              </a:rPr>
              <a:t>Fill</a:t>
            </a:r>
            <a:r>
              <a:rPr lang="fr-FR" dirty="0" smtClean="0">
                <a:solidFill>
                  <a:srgbClr val="FFFFFF"/>
                </a:solidFill>
              </a:rPr>
              <a:t> </a:t>
            </a:r>
            <a:r>
              <a:rPr lang="fr-FR" dirty="0" err="1" smtClean="0">
                <a:solidFill>
                  <a:srgbClr val="FFFFFF"/>
                </a:solidFill>
              </a:rPr>
              <a:t>enables</a:t>
            </a:r>
            <a:r>
              <a:rPr lang="fr-FR" dirty="0" smtClean="0">
                <a:solidFill>
                  <a:srgbClr val="FFFFFF"/>
                </a:solidFill>
              </a:rPr>
              <a:t> </a:t>
            </a:r>
            <a:r>
              <a:rPr lang="fr-FR" dirty="0" err="1" smtClean="0">
                <a:solidFill>
                  <a:srgbClr val="FFFFFF"/>
                </a:solidFill>
              </a:rPr>
              <a:t>you</a:t>
            </a:r>
            <a:r>
              <a:rPr lang="fr-FR" dirty="0" smtClean="0">
                <a:solidFill>
                  <a:srgbClr val="FFFFFF"/>
                </a:solidFill>
              </a:rPr>
              <a:t> to auto-</a:t>
            </a:r>
            <a:r>
              <a:rPr lang="fr-FR" dirty="0" err="1" smtClean="0">
                <a:solidFill>
                  <a:srgbClr val="FFFFFF"/>
                </a:solidFill>
              </a:rPr>
              <a:t>complete</a:t>
            </a:r>
            <a:r>
              <a:rPr lang="fr-FR" dirty="0" smtClean="0">
                <a:solidFill>
                  <a:srgbClr val="FFFFFF"/>
                </a:solidFill>
              </a:rPr>
              <a:t> </a:t>
            </a:r>
            <a:r>
              <a:rPr lang="fr-FR" dirty="0" err="1" smtClean="0">
                <a:solidFill>
                  <a:srgbClr val="FFFFFF"/>
                </a:solidFill>
              </a:rPr>
              <a:t>when</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guess</a:t>
            </a:r>
            <a:r>
              <a:rPr lang="fr-FR" dirty="0" smtClean="0">
                <a:solidFill>
                  <a:srgbClr val="FFFFFF"/>
                </a:solidFill>
              </a:rPr>
              <a:t> the transformation (</a:t>
            </a:r>
            <a:r>
              <a:rPr lang="fr-FR" dirty="0" err="1" smtClean="0">
                <a:solidFill>
                  <a:srgbClr val="FFFFFF"/>
                </a:solidFill>
              </a:rPr>
              <a:t>press</a:t>
            </a:r>
            <a:r>
              <a:rPr lang="fr-FR" dirty="0" smtClean="0">
                <a:solidFill>
                  <a:srgbClr val="FFFFFF"/>
                </a:solidFill>
              </a:rPr>
              <a:t> CTRL+E, or </a:t>
            </a:r>
            <a:r>
              <a:rPr lang="fr-FR" dirty="0" err="1" smtClean="0">
                <a:solidFill>
                  <a:srgbClr val="FFFFFF"/>
                </a:solidFill>
              </a:rPr>
              <a:t>just</a:t>
            </a:r>
            <a:r>
              <a:rPr lang="fr-FR" dirty="0" smtClean="0">
                <a:solidFill>
                  <a:srgbClr val="FFFFFF"/>
                </a:solidFill>
              </a:rPr>
              <a:t> continue to enter the </a:t>
            </a:r>
            <a:r>
              <a:rPr lang="fr-FR" dirty="0" err="1" smtClean="0">
                <a:solidFill>
                  <a:srgbClr val="FFFFFF"/>
                </a:solidFill>
              </a:rPr>
              <a:t>reformatted</a:t>
            </a:r>
            <a:r>
              <a:rPr lang="fr-FR" dirty="0" smtClean="0">
                <a:solidFill>
                  <a:srgbClr val="FFFFFF"/>
                </a:solidFill>
              </a:rPr>
              <a:t> data)</a:t>
            </a:r>
            <a:endParaRPr lang="en-US" dirty="0">
              <a:solidFill>
                <a:srgbClr val="FFFFFF"/>
              </a:solidFill>
            </a:endParaRPr>
          </a:p>
        </p:txBody>
      </p:sp>
    </p:spTree>
    <p:extLst>
      <p:ext uri="{BB962C8B-B14F-4D97-AF65-F5344CB8AC3E}">
        <p14:creationId xmlns:p14="http://schemas.microsoft.com/office/powerpoint/2010/main" val="192305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23</a:t>
            </a:fld>
            <a:endParaRPr lang="fr-FR"/>
          </a:p>
        </p:txBody>
      </p:sp>
      <p:pic>
        <p:nvPicPr>
          <p:cNvPr id="6" name="Image 5"/>
          <p:cNvPicPr>
            <a:picLocks noChangeAspect="1"/>
          </p:cNvPicPr>
          <p:nvPr/>
        </p:nvPicPr>
        <p:blipFill>
          <a:blip r:embed="rId2"/>
          <a:stretch>
            <a:fillRect/>
          </a:stretch>
        </p:blipFill>
        <p:spPr>
          <a:xfrm>
            <a:off x="-24648" y="991281"/>
            <a:ext cx="9168648" cy="4757737"/>
          </a:xfrm>
          <a:prstGeom prst="rect">
            <a:avLst/>
          </a:prstGeom>
        </p:spPr>
      </p:pic>
      <p:sp>
        <p:nvSpPr>
          <p:cNvPr id="5" name="ZoneTexte 4"/>
          <p:cNvSpPr txBox="1"/>
          <p:nvPr/>
        </p:nvSpPr>
        <p:spPr>
          <a:xfrm>
            <a:off x="1" y="-7491"/>
            <a:ext cx="9143999" cy="646331"/>
          </a:xfrm>
          <a:prstGeom prst="rect">
            <a:avLst/>
          </a:prstGeom>
          <a:solidFill>
            <a:schemeClr val="tx1"/>
          </a:solidFill>
        </p:spPr>
        <p:txBody>
          <a:bodyPr wrap="square" rtlCol="0">
            <a:spAutoFit/>
          </a:bodyPr>
          <a:lstStyle/>
          <a:p>
            <a:pPr algn="ctr"/>
            <a:r>
              <a:rPr lang="fr-FR" dirty="0" smtClean="0">
                <a:solidFill>
                  <a:srgbClr val="FFFFFF"/>
                </a:solidFill>
              </a:rPr>
              <a:t>It </a:t>
            </a:r>
            <a:r>
              <a:rPr lang="fr-FR" dirty="0" err="1" smtClean="0">
                <a:solidFill>
                  <a:srgbClr val="FFFFFF"/>
                </a:solidFill>
              </a:rPr>
              <a:t>can</a:t>
            </a:r>
            <a:r>
              <a:rPr lang="fr-FR" dirty="0" smtClean="0">
                <a:solidFill>
                  <a:srgbClr val="FFFFFF"/>
                </a:solidFill>
              </a:rPr>
              <a:t> for </a:t>
            </a:r>
            <a:r>
              <a:rPr lang="fr-FR" dirty="0" err="1" smtClean="0">
                <a:solidFill>
                  <a:srgbClr val="FFFFFF"/>
                </a:solidFill>
              </a:rPr>
              <a:t>example</a:t>
            </a:r>
            <a:r>
              <a:rPr lang="fr-FR" dirty="0" smtClean="0">
                <a:solidFill>
                  <a:srgbClr val="FFFFFF"/>
                </a:solidFill>
              </a:rPr>
              <a:t> insert </a:t>
            </a:r>
            <a:r>
              <a:rPr lang="fr-FR" dirty="0" err="1" smtClean="0">
                <a:solidFill>
                  <a:srgbClr val="FFFFFF"/>
                </a:solidFill>
              </a:rPr>
              <a:t>dashes</a:t>
            </a:r>
            <a:r>
              <a:rPr lang="fr-FR" dirty="0" smtClean="0">
                <a:solidFill>
                  <a:srgbClr val="FFFFFF"/>
                </a:solidFill>
              </a:rPr>
              <a:t> at </a:t>
            </a:r>
            <a:r>
              <a:rPr lang="fr-FR" dirty="0" err="1" smtClean="0">
                <a:solidFill>
                  <a:srgbClr val="FFFFFF"/>
                </a:solidFill>
              </a:rPr>
              <a:t>specific</a:t>
            </a:r>
            <a:r>
              <a:rPr lang="fr-FR" dirty="0" smtClean="0">
                <a:solidFill>
                  <a:srgbClr val="FFFFFF"/>
                </a:solidFill>
              </a:rPr>
              <a:t> positions</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1282425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24</a:t>
            </a:fld>
            <a:endParaRPr lang="fr-FR"/>
          </a:p>
        </p:txBody>
      </p:sp>
      <p:pic>
        <p:nvPicPr>
          <p:cNvPr id="5" name="Image 4"/>
          <p:cNvPicPr>
            <a:picLocks noChangeAspect="1"/>
          </p:cNvPicPr>
          <p:nvPr/>
        </p:nvPicPr>
        <p:blipFill>
          <a:blip r:embed="rId2"/>
          <a:stretch>
            <a:fillRect/>
          </a:stretch>
        </p:blipFill>
        <p:spPr>
          <a:xfrm>
            <a:off x="0" y="1205593"/>
            <a:ext cx="9144000" cy="3452979"/>
          </a:xfrm>
          <a:prstGeom prst="rect">
            <a:avLst/>
          </a:prstGeom>
        </p:spPr>
      </p:pic>
      <p:sp>
        <p:nvSpPr>
          <p:cNvPr id="6" name="ZoneTexte 5"/>
          <p:cNvSpPr txBox="1"/>
          <p:nvPr/>
        </p:nvSpPr>
        <p:spPr>
          <a:xfrm>
            <a:off x="1" y="-7491"/>
            <a:ext cx="9143999" cy="646331"/>
          </a:xfrm>
          <a:prstGeom prst="rect">
            <a:avLst/>
          </a:prstGeom>
          <a:solidFill>
            <a:schemeClr val="tx1"/>
          </a:solidFill>
        </p:spPr>
        <p:txBody>
          <a:bodyPr wrap="square" rtlCol="0">
            <a:spAutoFit/>
          </a:bodyPr>
          <a:lstStyle/>
          <a:p>
            <a:pPr algn="ctr"/>
            <a:r>
              <a:rPr lang="fr-FR" dirty="0" smtClean="0">
                <a:solidFill>
                  <a:srgbClr val="FFFFFF"/>
                </a:solidFill>
              </a:rPr>
              <a:t>It </a:t>
            </a:r>
            <a:r>
              <a:rPr lang="fr-FR" dirty="0" err="1" smtClean="0">
                <a:solidFill>
                  <a:srgbClr val="FFFFFF"/>
                </a:solidFill>
              </a:rPr>
              <a:t>can</a:t>
            </a:r>
            <a:r>
              <a:rPr lang="fr-FR" dirty="0" smtClean="0">
                <a:solidFill>
                  <a:srgbClr val="FFFFFF"/>
                </a:solidFill>
              </a:rPr>
              <a:t> do </a:t>
            </a:r>
            <a:r>
              <a:rPr lang="fr-FR" dirty="0" err="1" smtClean="0">
                <a:solidFill>
                  <a:srgbClr val="FFFFFF"/>
                </a:solidFill>
              </a:rPr>
              <a:t>much</a:t>
            </a:r>
            <a:r>
              <a:rPr lang="fr-FR" dirty="0" smtClean="0">
                <a:solidFill>
                  <a:srgbClr val="FFFFFF"/>
                </a:solidFill>
              </a:rPr>
              <a:t> more, </a:t>
            </a:r>
            <a:r>
              <a:rPr lang="fr-FR" dirty="0" err="1" smtClean="0">
                <a:solidFill>
                  <a:srgbClr val="FFFFFF"/>
                </a:solidFill>
              </a:rPr>
              <a:t>like</a:t>
            </a:r>
            <a:r>
              <a:rPr lang="fr-FR" dirty="0" smtClean="0">
                <a:solidFill>
                  <a:srgbClr val="FFFFFF"/>
                </a:solidFill>
              </a:rPr>
              <a:t> </a:t>
            </a:r>
            <a:r>
              <a:rPr lang="fr-FR" dirty="0" err="1" smtClean="0">
                <a:solidFill>
                  <a:srgbClr val="FFFFFF"/>
                </a:solidFill>
              </a:rPr>
              <a:t>extracting</a:t>
            </a:r>
            <a:r>
              <a:rPr lang="fr-FR" dirty="0" smtClean="0">
                <a:solidFill>
                  <a:srgbClr val="FFFFFF"/>
                </a:solidFill>
              </a:rPr>
              <a:t> the first capital </a:t>
            </a:r>
            <a:r>
              <a:rPr lang="fr-FR" dirty="0" err="1" smtClean="0">
                <a:solidFill>
                  <a:srgbClr val="FFFFFF"/>
                </a:solidFill>
              </a:rPr>
              <a:t>letter</a:t>
            </a:r>
            <a:r>
              <a:rPr lang="fr-FR" dirty="0" smtClean="0">
                <a:solidFill>
                  <a:srgbClr val="FFFFFF"/>
                </a:solidFill>
              </a:rPr>
              <a:t>, the first </a:t>
            </a:r>
            <a:r>
              <a:rPr lang="fr-FR" dirty="0" err="1" smtClean="0">
                <a:solidFill>
                  <a:srgbClr val="FFFFFF"/>
                </a:solidFill>
              </a:rPr>
              <a:t>two</a:t>
            </a:r>
            <a:r>
              <a:rPr lang="fr-FR" dirty="0" smtClean="0">
                <a:solidFill>
                  <a:srgbClr val="FFFFFF"/>
                </a:solidFill>
              </a:rPr>
              <a:t> </a:t>
            </a:r>
            <a:r>
              <a:rPr lang="fr-FR" dirty="0" err="1" smtClean="0">
                <a:solidFill>
                  <a:srgbClr val="FFFFFF"/>
                </a:solidFill>
              </a:rPr>
              <a:t>letters</a:t>
            </a:r>
            <a:r>
              <a:rPr lang="fr-FR" dirty="0" smtClean="0">
                <a:solidFill>
                  <a:srgbClr val="FFFFFF"/>
                </a:solidFill>
              </a:rPr>
              <a:t>, the first </a:t>
            </a:r>
            <a:r>
              <a:rPr lang="fr-FR" dirty="0" err="1" smtClean="0">
                <a:solidFill>
                  <a:srgbClr val="FFFFFF"/>
                </a:solidFill>
              </a:rPr>
              <a:t>word</a:t>
            </a:r>
            <a:r>
              <a:rPr lang="fr-FR" dirty="0" smtClean="0">
                <a:solidFill>
                  <a:srgbClr val="FFFFFF"/>
                </a:solidFill>
              </a:rPr>
              <a:t>, </a:t>
            </a:r>
            <a:r>
              <a:rPr lang="fr-FR" dirty="0" err="1" smtClean="0">
                <a:solidFill>
                  <a:srgbClr val="FFFFFF"/>
                </a:solidFill>
              </a:rPr>
              <a:t>everything</a:t>
            </a:r>
            <a:r>
              <a:rPr lang="fr-FR" dirty="0" smtClean="0">
                <a:solidFill>
                  <a:srgbClr val="FFFFFF"/>
                </a:solidFill>
              </a:rPr>
              <a:t> up to the second capital </a:t>
            </a:r>
            <a:r>
              <a:rPr lang="fr-FR" dirty="0" err="1" smtClean="0">
                <a:solidFill>
                  <a:srgbClr val="FFFFFF"/>
                </a:solidFill>
              </a:rPr>
              <a:t>letter</a:t>
            </a:r>
            <a:r>
              <a:rPr lang="fr-FR" dirty="0" smtClean="0">
                <a:solidFill>
                  <a:srgbClr val="FFFFFF"/>
                </a:solidFill>
              </a:rPr>
              <a:t>, the first </a:t>
            </a:r>
            <a:r>
              <a:rPr lang="fr-FR" dirty="0" err="1" smtClean="0">
                <a:solidFill>
                  <a:srgbClr val="FFFFFF"/>
                </a:solidFill>
              </a:rPr>
              <a:t>seven</a:t>
            </a:r>
            <a:r>
              <a:rPr lang="fr-FR" dirty="0" smtClean="0">
                <a:solidFill>
                  <a:srgbClr val="FFFFFF"/>
                </a:solidFill>
              </a:rPr>
              <a:t> </a:t>
            </a:r>
            <a:r>
              <a:rPr lang="fr-FR" dirty="0" err="1" smtClean="0">
                <a:solidFill>
                  <a:srgbClr val="FFFFFF"/>
                </a:solidFill>
              </a:rPr>
              <a:t>letters</a:t>
            </a:r>
            <a:r>
              <a:rPr lang="fr-FR" dirty="0" smtClean="0">
                <a:solidFill>
                  <a:srgbClr val="FFFFFF"/>
                </a:solidFill>
              </a:rPr>
              <a:t>, or </a:t>
            </a:r>
            <a:r>
              <a:rPr lang="fr-FR" dirty="0" err="1" smtClean="0">
                <a:solidFill>
                  <a:srgbClr val="FFFFFF"/>
                </a:solidFill>
              </a:rPr>
              <a:t>lowercase</a:t>
            </a:r>
            <a:r>
              <a:rPr lang="fr-FR" dirty="0" smtClean="0">
                <a:solidFill>
                  <a:srgbClr val="FFFFFF"/>
                </a:solidFill>
              </a:rPr>
              <a:t> </a:t>
            </a:r>
            <a:r>
              <a:rPr lang="fr-FR" dirty="0" err="1" smtClean="0">
                <a:solidFill>
                  <a:srgbClr val="FFFFFF"/>
                </a:solidFill>
              </a:rPr>
              <a:t>initials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5663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25</a:t>
            </a:fld>
            <a:endParaRPr lang="fr-FR"/>
          </a:p>
        </p:txBody>
      </p:sp>
      <p:pic>
        <p:nvPicPr>
          <p:cNvPr id="5" name="Image 4"/>
          <p:cNvPicPr>
            <a:picLocks noChangeAspect="1"/>
          </p:cNvPicPr>
          <p:nvPr/>
        </p:nvPicPr>
        <p:blipFill>
          <a:blip r:embed="rId2"/>
          <a:stretch>
            <a:fillRect/>
          </a:stretch>
        </p:blipFill>
        <p:spPr>
          <a:xfrm>
            <a:off x="10886" y="1215733"/>
            <a:ext cx="9144000" cy="3546025"/>
          </a:xfrm>
          <a:prstGeom prst="rect">
            <a:avLst/>
          </a:prstGeom>
        </p:spPr>
      </p:pic>
      <p:sp>
        <p:nvSpPr>
          <p:cNvPr id="6" name="ZoneTexte 5"/>
          <p:cNvSpPr txBox="1"/>
          <p:nvPr/>
        </p:nvSpPr>
        <p:spPr>
          <a:xfrm>
            <a:off x="1" y="-7491"/>
            <a:ext cx="9143999" cy="646331"/>
          </a:xfrm>
          <a:prstGeom prst="rect">
            <a:avLst/>
          </a:prstGeom>
          <a:solidFill>
            <a:schemeClr val="tx1"/>
          </a:solidFill>
        </p:spPr>
        <p:txBody>
          <a:bodyPr wrap="square" rtlCol="0">
            <a:spAutoFit/>
          </a:bodyPr>
          <a:lstStyle/>
          <a:p>
            <a:pPr algn="ctr"/>
            <a:r>
              <a:rPr lang="fr-FR" dirty="0" smtClean="0">
                <a:solidFill>
                  <a:srgbClr val="FFFFFF"/>
                </a:solidFill>
              </a:rPr>
              <a:t>It </a:t>
            </a:r>
            <a:r>
              <a:rPr lang="fr-FR" dirty="0" err="1" smtClean="0">
                <a:solidFill>
                  <a:srgbClr val="FFFFFF"/>
                </a:solidFill>
              </a:rPr>
              <a:t>can</a:t>
            </a:r>
            <a:r>
              <a:rPr lang="fr-FR" dirty="0" smtClean="0">
                <a:solidFill>
                  <a:srgbClr val="FFFFFF"/>
                </a:solidFill>
              </a:rPr>
              <a:t> do </a:t>
            </a:r>
            <a:r>
              <a:rPr lang="fr-FR" dirty="0" err="1" smtClean="0">
                <a:solidFill>
                  <a:srgbClr val="FFFFFF"/>
                </a:solidFill>
              </a:rPr>
              <a:t>much</a:t>
            </a:r>
            <a:r>
              <a:rPr lang="fr-FR" dirty="0" smtClean="0">
                <a:solidFill>
                  <a:srgbClr val="FFFFFF"/>
                </a:solidFill>
              </a:rPr>
              <a:t> more, </a:t>
            </a:r>
            <a:r>
              <a:rPr lang="fr-FR" dirty="0" err="1" smtClean="0">
                <a:solidFill>
                  <a:srgbClr val="FFFFFF"/>
                </a:solidFill>
              </a:rPr>
              <a:t>like</a:t>
            </a:r>
            <a:r>
              <a:rPr lang="fr-FR" dirty="0" smtClean="0">
                <a:solidFill>
                  <a:srgbClr val="FFFFFF"/>
                </a:solidFill>
              </a:rPr>
              <a:t> </a:t>
            </a:r>
            <a:r>
              <a:rPr lang="fr-FR" dirty="0" err="1" smtClean="0">
                <a:solidFill>
                  <a:srgbClr val="FFFFFF"/>
                </a:solidFill>
              </a:rPr>
              <a:t>extracting</a:t>
            </a:r>
            <a:r>
              <a:rPr lang="fr-FR" dirty="0" smtClean="0">
                <a:solidFill>
                  <a:srgbClr val="FFFFFF"/>
                </a:solidFill>
              </a:rPr>
              <a:t> the first capital </a:t>
            </a:r>
            <a:r>
              <a:rPr lang="fr-FR" dirty="0" err="1" smtClean="0">
                <a:solidFill>
                  <a:srgbClr val="FFFFFF"/>
                </a:solidFill>
              </a:rPr>
              <a:t>letter</a:t>
            </a:r>
            <a:r>
              <a:rPr lang="fr-FR" dirty="0" smtClean="0">
                <a:solidFill>
                  <a:srgbClr val="FFFFFF"/>
                </a:solidFill>
              </a:rPr>
              <a:t>, the first </a:t>
            </a:r>
            <a:r>
              <a:rPr lang="fr-FR" dirty="0" err="1" smtClean="0">
                <a:solidFill>
                  <a:srgbClr val="FFFFFF"/>
                </a:solidFill>
              </a:rPr>
              <a:t>two</a:t>
            </a:r>
            <a:r>
              <a:rPr lang="fr-FR" dirty="0" smtClean="0">
                <a:solidFill>
                  <a:srgbClr val="FFFFFF"/>
                </a:solidFill>
              </a:rPr>
              <a:t> </a:t>
            </a:r>
            <a:r>
              <a:rPr lang="fr-FR" dirty="0" err="1" smtClean="0">
                <a:solidFill>
                  <a:srgbClr val="FFFFFF"/>
                </a:solidFill>
              </a:rPr>
              <a:t>letters</a:t>
            </a:r>
            <a:r>
              <a:rPr lang="fr-FR" dirty="0" smtClean="0">
                <a:solidFill>
                  <a:srgbClr val="FFFFFF"/>
                </a:solidFill>
              </a:rPr>
              <a:t>, the first </a:t>
            </a:r>
            <a:r>
              <a:rPr lang="fr-FR" dirty="0" err="1" smtClean="0">
                <a:solidFill>
                  <a:srgbClr val="FFFFFF"/>
                </a:solidFill>
              </a:rPr>
              <a:t>word</a:t>
            </a:r>
            <a:r>
              <a:rPr lang="fr-FR" dirty="0" smtClean="0">
                <a:solidFill>
                  <a:srgbClr val="FFFFFF"/>
                </a:solidFill>
              </a:rPr>
              <a:t>, </a:t>
            </a:r>
            <a:r>
              <a:rPr lang="fr-FR" dirty="0" err="1" smtClean="0">
                <a:solidFill>
                  <a:srgbClr val="FFFFFF"/>
                </a:solidFill>
              </a:rPr>
              <a:t>everything</a:t>
            </a:r>
            <a:r>
              <a:rPr lang="fr-FR" dirty="0" smtClean="0">
                <a:solidFill>
                  <a:srgbClr val="FFFFFF"/>
                </a:solidFill>
              </a:rPr>
              <a:t> up to the second capital </a:t>
            </a:r>
            <a:r>
              <a:rPr lang="fr-FR" dirty="0" err="1" smtClean="0">
                <a:solidFill>
                  <a:srgbClr val="FFFFFF"/>
                </a:solidFill>
              </a:rPr>
              <a:t>letter</a:t>
            </a:r>
            <a:r>
              <a:rPr lang="fr-FR" dirty="0" smtClean="0">
                <a:solidFill>
                  <a:srgbClr val="FFFFFF"/>
                </a:solidFill>
              </a:rPr>
              <a:t>, the first </a:t>
            </a:r>
            <a:r>
              <a:rPr lang="fr-FR" dirty="0" err="1" smtClean="0">
                <a:solidFill>
                  <a:srgbClr val="FFFFFF"/>
                </a:solidFill>
              </a:rPr>
              <a:t>seven</a:t>
            </a:r>
            <a:r>
              <a:rPr lang="fr-FR" dirty="0" smtClean="0">
                <a:solidFill>
                  <a:srgbClr val="FFFFFF"/>
                </a:solidFill>
              </a:rPr>
              <a:t> </a:t>
            </a:r>
            <a:r>
              <a:rPr lang="fr-FR" dirty="0" err="1" smtClean="0">
                <a:solidFill>
                  <a:srgbClr val="FFFFFF"/>
                </a:solidFill>
              </a:rPr>
              <a:t>letters</a:t>
            </a:r>
            <a:r>
              <a:rPr lang="fr-FR" dirty="0" smtClean="0">
                <a:solidFill>
                  <a:srgbClr val="FFFFFF"/>
                </a:solidFill>
              </a:rPr>
              <a:t>, or </a:t>
            </a:r>
            <a:r>
              <a:rPr lang="fr-FR" dirty="0" err="1" smtClean="0">
                <a:solidFill>
                  <a:srgbClr val="FFFFFF"/>
                </a:solidFill>
              </a:rPr>
              <a:t>lowercase</a:t>
            </a:r>
            <a:r>
              <a:rPr lang="fr-FR" dirty="0" smtClean="0">
                <a:solidFill>
                  <a:srgbClr val="FFFFFF"/>
                </a:solidFill>
              </a:rPr>
              <a:t> </a:t>
            </a:r>
            <a:r>
              <a:rPr lang="fr-FR" dirty="0" err="1" smtClean="0">
                <a:solidFill>
                  <a:srgbClr val="FFFFFF"/>
                </a:solidFill>
              </a:rPr>
              <a:t>initials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21273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nameGraphical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2514" y="1287917"/>
            <a:ext cx="8398972" cy="6006242"/>
          </a:xfrm>
          <a:prstGeom prst="rect">
            <a:avLst/>
          </a:prstGeom>
        </p:spPr>
      </p:pic>
      <p:sp>
        <p:nvSpPr>
          <p:cNvPr id="2" name="Titre 1"/>
          <p:cNvSpPr>
            <a:spLocks noGrp="1"/>
          </p:cNvSpPr>
          <p:nvPr>
            <p:ph type="title"/>
          </p:nvPr>
        </p:nvSpPr>
        <p:spPr/>
        <p:txBody>
          <a:bodyPr>
            <a:normAutofit/>
          </a:bodyPr>
          <a:lstStyle/>
          <a:p>
            <a:r>
              <a:rPr lang="fr-FR" dirty="0" smtClean="0"/>
              <a:t>StriSynth en action</a:t>
            </a:r>
            <a:endParaRPr lang="fr-FR" dirty="0"/>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26</a:t>
            </a:fld>
            <a:endParaRPr lang="fr-FR"/>
          </a:p>
        </p:txBody>
      </p:sp>
      <p:sp>
        <p:nvSpPr>
          <p:cNvPr id="5" name="ZoneTexte 4"/>
          <p:cNvSpPr txBox="1"/>
          <p:nvPr/>
        </p:nvSpPr>
        <p:spPr>
          <a:xfrm>
            <a:off x="1" y="-7491"/>
            <a:ext cx="9143999" cy="646331"/>
          </a:xfrm>
          <a:prstGeom prst="rect">
            <a:avLst/>
          </a:prstGeom>
          <a:solidFill>
            <a:schemeClr val="tx1"/>
          </a:solidFill>
        </p:spPr>
        <p:txBody>
          <a:bodyPr wrap="square" rtlCol="0">
            <a:spAutoFit/>
          </a:bodyPr>
          <a:lstStyle/>
          <a:p>
            <a:pPr algn="ctr"/>
            <a:r>
              <a:rPr lang="fr-FR" dirty="0" smtClean="0">
                <a:solidFill>
                  <a:srgbClr val="FFFFFF"/>
                </a:solidFill>
              </a:rPr>
              <a:t>First, </a:t>
            </a:r>
            <a:r>
              <a:rPr lang="fr-FR" dirty="0" err="1" smtClean="0">
                <a:solidFill>
                  <a:srgbClr val="FFFFFF"/>
                </a:solidFill>
              </a:rPr>
              <a:t>we</a:t>
            </a:r>
            <a:r>
              <a:rPr lang="fr-FR" dirty="0" smtClean="0">
                <a:solidFill>
                  <a:srgbClr val="FFFFFF"/>
                </a:solidFill>
              </a:rPr>
              <a:t> </a:t>
            </a:r>
            <a:r>
              <a:rPr lang="fr-FR" dirty="0" err="1" smtClean="0">
                <a:solidFill>
                  <a:srgbClr val="FFFFFF"/>
                </a:solidFill>
              </a:rPr>
              <a:t>extended</a:t>
            </a:r>
            <a:r>
              <a:rPr lang="fr-FR" dirty="0" smtClean="0">
                <a:solidFill>
                  <a:srgbClr val="FFFFFF"/>
                </a:solidFill>
              </a:rPr>
              <a:t>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algorithms</a:t>
            </a:r>
            <a:r>
              <a:rPr lang="fr-FR" dirty="0" smtClean="0">
                <a:solidFill>
                  <a:srgbClr val="FFFFFF"/>
                </a:solidFill>
              </a:rPr>
              <a:t> to support </a:t>
            </a:r>
            <a:r>
              <a:rPr lang="fr-FR" dirty="0" err="1" smtClean="0">
                <a:solidFill>
                  <a:srgbClr val="FFFFFF"/>
                </a:solidFill>
              </a:rPr>
              <a:t>numbers</a:t>
            </a:r>
            <a:r>
              <a:rPr lang="fr-FR" dirty="0" smtClean="0">
                <a:solidFill>
                  <a:srgbClr val="FFFFFF"/>
                </a:solidFill>
              </a:rPr>
              <a:t> and </a:t>
            </a:r>
            <a:r>
              <a:rPr lang="fr-FR" dirty="0" err="1" smtClean="0">
                <a:solidFill>
                  <a:srgbClr val="FFFFFF"/>
                </a:solidFill>
              </a:rPr>
              <a:t>process</a:t>
            </a:r>
            <a:r>
              <a:rPr lang="fr-FR" dirty="0" smtClean="0">
                <a:solidFill>
                  <a:srgbClr val="FFFFFF"/>
                </a:solidFill>
              </a:rPr>
              <a:t> files. </a:t>
            </a:r>
            <a:r>
              <a:rPr lang="fr-FR" dirty="0" err="1" smtClean="0">
                <a:solidFill>
                  <a:srgbClr val="FFFFFF"/>
                </a:solidFill>
              </a:rPr>
              <a:t>Here</a:t>
            </a:r>
            <a:r>
              <a:rPr lang="fr-FR" dirty="0" smtClean="0">
                <a:solidFill>
                  <a:srgbClr val="FFFFFF"/>
                </a:solidFill>
              </a:rPr>
              <a:t> I </a:t>
            </a:r>
            <a:r>
              <a:rPr lang="fr-FR" dirty="0" err="1" smtClean="0">
                <a:solidFill>
                  <a:srgbClr val="FFFFFF"/>
                </a:solidFill>
              </a:rPr>
              <a:t>rename</a:t>
            </a:r>
            <a:r>
              <a:rPr lang="fr-FR" dirty="0" smtClean="0">
                <a:solidFill>
                  <a:srgbClr val="FFFFFF"/>
                </a:solidFill>
              </a:rPr>
              <a:t> the first file and the </a:t>
            </a:r>
            <a:r>
              <a:rPr lang="fr-FR" dirty="0" err="1" smtClean="0">
                <a:solidFill>
                  <a:srgbClr val="FFFFFF"/>
                </a:solidFill>
              </a:rPr>
              <a:t>third</a:t>
            </a:r>
            <a:r>
              <a:rPr lang="fr-FR" dirty="0" smtClean="0">
                <a:solidFill>
                  <a:srgbClr val="FFFFFF"/>
                </a:solidFill>
              </a:rPr>
              <a:t> one, </a:t>
            </a:r>
            <a:r>
              <a:rPr lang="fr-FR" dirty="0" err="1" smtClean="0">
                <a:solidFill>
                  <a:srgbClr val="FFFFFF"/>
                </a:solidFill>
              </a:rPr>
              <a:t>exchanging</a:t>
            </a:r>
            <a:r>
              <a:rPr lang="fr-FR" dirty="0" smtClean="0">
                <a:solidFill>
                  <a:srgbClr val="FFFFFF"/>
                </a:solidFill>
              </a:rPr>
              <a:t> </a:t>
            </a:r>
            <a:r>
              <a:rPr lang="fr-FR" dirty="0" err="1" smtClean="0">
                <a:solidFill>
                  <a:srgbClr val="FFFFFF"/>
                </a:solidFill>
              </a:rPr>
              <a:t>words</a:t>
            </a:r>
            <a:r>
              <a:rPr lang="fr-FR" dirty="0" smtClean="0">
                <a:solidFill>
                  <a:srgbClr val="FFFFFF"/>
                </a:solidFill>
              </a:rPr>
              <a:t>, </a:t>
            </a:r>
            <a:r>
              <a:rPr lang="fr-FR" dirty="0" err="1" smtClean="0">
                <a:solidFill>
                  <a:srgbClr val="FFFFFF"/>
                </a:solidFill>
              </a:rPr>
              <a:t>inserting</a:t>
            </a:r>
            <a:r>
              <a:rPr lang="fr-FR" dirty="0" smtClean="0">
                <a:solidFill>
                  <a:srgbClr val="FFFFFF"/>
                </a:solidFill>
              </a:rPr>
              <a:t> a </a:t>
            </a:r>
            <a:r>
              <a:rPr lang="fr-FR" dirty="0" err="1" smtClean="0">
                <a:solidFill>
                  <a:srgbClr val="FFFFFF"/>
                </a:solidFill>
              </a:rPr>
              <a:t>prefix</a:t>
            </a:r>
            <a:r>
              <a:rPr lang="fr-FR" dirty="0" smtClean="0">
                <a:solidFill>
                  <a:srgbClr val="FFFFFF"/>
                </a:solidFill>
              </a:rPr>
              <a:t> EPFL2014_ and a 2 digit </a:t>
            </a:r>
            <a:r>
              <a:rPr lang="fr-FR" dirty="0" err="1" smtClean="0">
                <a:solidFill>
                  <a:srgbClr val="FFFFFF"/>
                </a:solidFill>
              </a:rPr>
              <a:t>counter</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11118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Extension pour Windows</a:t>
            </a:r>
            <a:endParaRPr lang="en-US" dirty="0"/>
          </a:p>
        </p:txBody>
      </p:sp>
      <p:sp>
        <p:nvSpPr>
          <p:cNvPr id="3" name="Espace réservé du contenu 2"/>
          <p:cNvSpPr>
            <a:spLocks noGrp="1"/>
          </p:cNvSpPr>
          <p:nvPr>
            <p:ph idx="1"/>
          </p:nvPr>
        </p:nvSpPr>
        <p:spPr>
          <a:xfrm>
            <a:off x="628649" y="1825624"/>
            <a:ext cx="8384721" cy="4869089"/>
          </a:xfrm>
        </p:spPr>
        <p:txBody>
          <a:bodyPr>
            <a:normAutofit/>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b="1" dirty="0" smtClean="0">
                <a:solidFill>
                  <a:srgbClr val="FF0000"/>
                </a:solidFill>
              </a:rPr>
              <a:t>Nouveauté :</a:t>
            </a:r>
            <a:r>
              <a:rPr lang="fr-FR" dirty="0" smtClean="0"/>
              <a:t> Compteurs, transformations de nombres</a:t>
            </a:r>
            <a:endParaRPr lang="fr-FR" dirty="0"/>
          </a:p>
          <a:p>
            <a:r>
              <a:rPr lang="fr-FR" b="1" dirty="0" smtClean="0">
                <a:solidFill>
                  <a:srgbClr val="FF0000"/>
                </a:solidFill>
              </a:rPr>
              <a:t>Nouveauté </a:t>
            </a:r>
            <a:r>
              <a:rPr lang="fr-FR" b="1" dirty="0">
                <a:solidFill>
                  <a:srgbClr val="FF0000"/>
                </a:solidFill>
              </a:rPr>
              <a:t>:</a:t>
            </a:r>
            <a:r>
              <a:rPr lang="fr-FR" dirty="0" smtClean="0"/>
              <a:t> Programmes humainement lisibles</a:t>
            </a:r>
            <a:endParaRPr lang="fr-FR" dirty="0"/>
          </a:p>
        </p:txBody>
      </p:sp>
      <p:pic>
        <p:nvPicPr>
          <p:cNvPr id="11" name="Image 10"/>
          <p:cNvPicPr>
            <a:picLocks noChangeAspect="1"/>
          </p:cNvPicPr>
          <p:nvPr/>
        </p:nvPicPr>
        <p:blipFill rotWithShape="1">
          <a:blip r:embed="rId3"/>
          <a:srcRect l="2231" t="1505" r="7370" b="17105"/>
          <a:stretch/>
        </p:blipFill>
        <p:spPr>
          <a:xfrm>
            <a:off x="744309" y="1468209"/>
            <a:ext cx="7771042" cy="3921835"/>
          </a:xfrm>
          <a:prstGeom prst="rect">
            <a:avLst/>
          </a:prstGeom>
          <a:effectLst>
            <a:outerShdw blurRad="241300" dist="38100" dir="2700000" sx="101000" sy="101000" algn="tl" rotWithShape="0">
              <a:prstClr val="black">
                <a:alpha val="40000"/>
              </a:prstClr>
            </a:outerShdw>
          </a:effectLst>
        </p:spPr>
      </p:pic>
      <p:sp>
        <p:nvSpPr>
          <p:cNvPr id="4" name="Espace réservé du numéro de diapositive 3"/>
          <p:cNvSpPr>
            <a:spLocks noGrp="1"/>
          </p:cNvSpPr>
          <p:nvPr>
            <p:ph type="sldNum" sz="quarter" idx="12"/>
          </p:nvPr>
        </p:nvSpPr>
        <p:spPr/>
        <p:txBody>
          <a:bodyPr/>
          <a:lstStyle/>
          <a:p>
            <a:fld id="{184B21AF-DDF4-4F06-BD45-FE9B9C28C734}" type="slidenum">
              <a:rPr lang="fr-FR" smtClean="0"/>
              <a:t>27</a:t>
            </a:fld>
            <a:endParaRPr lang="fr-FR"/>
          </a:p>
        </p:txBody>
      </p:sp>
      <p:sp>
        <p:nvSpPr>
          <p:cNvPr id="6" name="ZoneTexte 5"/>
          <p:cNvSpPr txBox="1"/>
          <p:nvPr/>
        </p:nvSpPr>
        <p:spPr>
          <a:xfrm>
            <a:off x="1" y="-7491"/>
            <a:ext cx="9143999" cy="646331"/>
          </a:xfrm>
          <a:prstGeom prst="rect">
            <a:avLst/>
          </a:prstGeom>
          <a:solidFill>
            <a:schemeClr val="tx1"/>
          </a:solidFill>
        </p:spPr>
        <p:txBody>
          <a:bodyPr wrap="square" rtlCol="0">
            <a:spAutoFit/>
          </a:bodyPr>
          <a:lstStyle/>
          <a:p>
            <a:pPr algn="ctr"/>
            <a:r>
              <a:rPr lang="fr-FR" dirty="0" smtClean="0">
                <a:solidFill>
                  <a:srgbClr val="FFFFFF"/>
                </a:solidFill>
              </a:rPr>
              <a:t>Note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provide</a:t>
            </a:r>
            <a:r>
              <a:rPr lang="fr-FR" dirty="0" smtClean="0">
                <a:solidFill>
                  <a:srgbClr val="FFFFFF"/>
                </a:solidFill>
              </a:rPr>
              <a:t> output feedback (how </a:t>
            </a:r>
            <a:r>
              <a:rPr lang="fr-FR" dirty="0" err="1" smtClean="0">
                <a:solidFill>
                  <a:srgbClr val="FFFFFF"/>
                </a:solidFill>
              </a:rPr>
              <a:t>other</a:t>
            </a:r>
            <a:r>
              <a:rPr lang="fr-FR" dirty="0" smtClean="0">
                <a:solidFill>
                  <a:srgbClr val="FFFFFF"/>
                </a:solidFill>
              </a:rPr>
              <a:t> files </a:t>
            </a:r>
            <a:r>
              <a:rPr lang="fr-FR" dirty="0" err="1" smtClean="0">
                <a:solidFill>
                  <a:srgbClr val="FFFFFF"/>
                </a:solidFill>
              </a:rPr>
              <a:t>would</a:t>
            </a:r>
            <a:r>
              <a:rPr lang="fr-FR" dirty="0" smtClean="0">
                <a:solidFill>
                  <a:srgbClr val="FFFFFF"/>
                </a:solidFill>
              </a:rPr>
              <a:t> </a:t>
            </a:r>
            <a:r>
              <a:rPr lang="fr-FR" dirty="0" err="1" smtClean="0">
                <a:solidFill>
                  <a:srgbClr val="FFFFFF"/>
                </a:solidFill>
              </a:rPr>
              <a:t>be</a:t>
            </a:r>
            <a:r>
              <a:rPr lang="fr-FR" dirty="0" smtClean="0">
                <a:solidFill>
                  <a:srgbClr val="FFFFFF"/>
                </a:solidFill>
              </a:rPr>
              <a:t> </a:t>
            </a:r>
            <a:r>
              <a:rPr lang="fr-FR" dirty="0" err="1" smtClean="0">
                <a:solidFill>
                  <a:srgbClr val="FFFFFF"/>
                </a:solidFill>
              </a:rPr>
              <a:t>renamed</a:t>
            </a:r>
            <a:r>
              <a:rPr lang="fr-FR" dirty="0" smtClean="0">
                <a:solidFill>
                  <a:srgbClr val="FFFFFF"/>
                </a:solidFill>
              </a:rPr>
              <a:t>) and program feedback (in a </a:t>
            </a:r>
            <a:r>
              <a:rPr lang="fr-FR" dirty="0" err="1" smtClean="0">
                <a:solidFill>
                  <a:srgbClr val="FFFFFF"/>
                </a:solidFill>
              </a:rPr>
              <a:t>human-readable</a:t>
            </a:r>
            <a:r>
              <a:rPr lang="fr-FR" dirty="0" smtClean="0">
                <a:solidFill>
                  <a:srgbClr val="FFFFFF"/>
                </a:solidFill>
              </a:rPr>
              <a:t> </a:t>
            </a:r>
            <a:r>
              <a:rPr lang="fr-FR" dirty="0" err="1" smtClean="0">
                <a:solidFill>
                  <a:srgbClr val="FFFFFF"/>
                </a:solidFill>
              </a:rPr>
              <a:t>way</a:t>
            </a:r>
            <a:r>
              <a:rPr lang="fr-FR" dirty="0" smtClean="0">
                <a:solidFill>
                  <a:srgbClr val="FFFFFF"/>
                </a:solidFill>
              </a:rPr>
              <a:t>)</a:t>
            </a:r>
            <a:endParaRPr lang="en-US" dirty="0">
              <a:solidFill>
                <a:srgbClr val="FFFFFF"/>
              </a:solidFill>
            </a:endParaRPr>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b="70633"/>
          <a:stretch/>
        </p:blipFill>
        <p:spPr>
          <a:xfrm>
            <a:off x="1435454" y="2914213"/>
            <a:ext cx="6897880" cy="1300200"/>
          </a:xfrm>
          <a:prstGeom prst="rect">
            <a:avLst/>
          </a:prstGeom>
        </p:spPr>
      </p:pic>
    </p:spTree>
    <p:custDataLst>
      <p:tags r:id="rId1"/>
    </p:custDataLst>
    <p:extLst>
      <p:ext uri="{BB962C8B-B14F-4D97-AF65-F5344CB8AC3E}">
        <p14:creationId xmlns:p14="http://schemas.microsoft.com/office/powerpoint/2010/main" val="177945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Ligne de commande StriSynth</a:t>
            </a:r>
            <a:endParaRPr lang="en-US" dirty="0"/>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28</a:t>
            </a:fld>
            <a:endParaRPr lang="fr-F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8718" b="24701"/>
          <a:stretch/>
        </p:blipFill>
        <p:spPr>
          <a:xfrm>
            <a:off x="7147925" y="1396854"/>
            <a:ext cx="1797484" cy="664089"/>
          </a:xfrm>
          <a:prstGeom prst="rect">
            <a:avLst/>
          </a:prstGeom>
        </p:spPr>
      </p:pic>
      <p:sp>
        <p:nvSpPr>
          <p:cNvPr id="7" name="Flèche droite 6"/>
          <p:cNvSpPr/>
          <p:nvPr/>
        </p:nvSpPr>
        <p:spPr>
          <a:xfrm>
            <a:off x="4914837" y="1572839"/>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6"/>
          <p:cNvSpPr>
            <a:spLocks noChangeArrowheads="1"/>
          </p:cNvSpPr>
          <p:nvPr/>
        </p:nvSpPr>
        <p:spPr bwMode="auto">
          <a:xfrm>
            <a:off x="150805" y="1329205"/>
            <a:ext cx="4764032" cy="925511"/>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2017/Batman_begins_HD_DIVX.avi</a:t>
            </a:r>
          </a:p>
          <a:p>
            <a:pPr lvl="0" algn="ctr" defTabSz="914400" eaLnBrk="0" fontAlgn="base" hangingPunct="0">
              <a:spcBef>
                <a:spcPct val="0"/>
              </a:spcBef>
              <a:spcAft>
                <a:spcPct val="0"/>
              </a:spcAft>
            </a:pPr>
            <a:endParaRPr lang="fr-FR" altLang="fr-FR" dirty="0">
              <a:solidFill>
                <a:srgbClr val="000000"/>
              </a:solidFill>
              <a:latin typeface="Consolas" panose="020B0609020204030204" pitchFamily="49" charset="0"/>
            </a:endParaRPr>
          </a:p>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Batman </a:t>
            </a:r>
            <a:r>
              <a:rPr lang="fr-FR" altLang="fr-FR" dirty="0" err="1" smtClean="0">
                <a:solidFill>
                  <a:srgbClr val="000000"/>
                </a:solidFill>
                <a:latin typeface="Consolas" panose="020B0609020204030204" pitchFamily="49" charset="0"/>
              </a:rPr>
              <a:t>begins</a:t>
            </a:r>
            <a:r>
              <a:rPr lang="fr-FR" altLang="fr-FR" dirty="0" smtClean="0">
                <a:solidFill>
                  <a:srgbClr val="000000"/>
                </a:solidFill>
                <a:latin typeface="Consolas" panose="020B0609020204030204" pitchFamily="49" charset="0"/>
              </a:rPr>
              <a:t> [2017].avi</a:t>
            </a:r>
            <a:endParaRPr lang="fr-FR" altLang="fr-FR" dirty="0">
              <a:solidFill>
                <a:srgbClr val="000000"/>
              </a:solidFill>
              <a:latin typeface="Consolas" panose="020B0609020204030204" pitchFamily="49" charset="0"/>
            </a:endParaRPr>
          </a:p>
        </p:txBody>
      </p:sp>
      <p:pic>
        <p:nvPicPr>
          <p:cNvPr id="9" name="Imag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5251619" y="1327859"/>
            <a:ext cx="1314898" cy="1065355"/>
          </a:xfrm>
          <a:prstGeom prst="rect">
            <a:avLst/>
          </a:prstGeom>
        </p:spPr>
      </p:pic>
      <p:sp>
        <p:nvSpPr>
          <p:cNvPr id="10" name="Flèche droite 9"/>
          <p:cNvSpPr/>
          <p:nvPr/>
        </p:nvSpPr>
        <p:spPr>
          <a:xfrm rot="5400000">
            <a:off x="2440482" y="1577527"/>
            <a:ext cx="256820" cy="506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5" name="Image 1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t="18718" b="24701"/>
          <a:stretch/>
        </p:blipFill>
        <p:spPr>
          <a:xfrm>
            <a:off x="7147925" y="2337746"/>
            <a:ext cx="1797484" cy="664089"/>
          </a:xfrm>
          <a:prstGeom prst="rect">
            <a:avLst/>
          </a:prstGeom>
        </p:spPr>
      </p:pic>
      <p:sp>
        <p:nvSpPr>
          <p:cNvPr id="16" name="Flèche droite 15"/>
          <p:cNvSpPr/>
          <p:nvPr/>
        </p:nvSpPr>
        <p:spPr>
          <a:xfrm>
            <a:off x="4914837" y="2513731"/>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6"/>
          <p:cNvSpPr>
            <a:spLocks noChangeArrowheads="1"/>
          </p:cNvSpPr>
          <p:nvPr/>
        </p:nvSpPr>
        <p:spPr bwMode="auto">
          <a:xfrm>
            <a:off x="150805" y="2270098"/>
            <a:ext cx="4764032" cy="925511"/>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Batman.avi  Spiderman.mp4</a:t>
            </a:r>
            <a:br>
              <a:rPr lang="fr-FR" altLang="fr-FR" dirty="0" smtClean="0">
                <a:solidFill>
                  <a:srgbClr val="000000"/>
                </a:solidFill>
                <a:latin typeface="Consolas" panose="020B0609020204030204" pitchFamily="49" charset="0"/>
              </a:rPr>
            </a:br>
            <a:r>
              <a:rPr lang="fr-FR" altLang="fr-FR" dirty="0" smtClean="0">
                <a:solidFill>
                  <a:srgbClr val="000000"/>
                </a:solidFill>
                <a:latin typeface="Consolas" panose="020B0609020204030204" pitchFamily="49" charset="0"/>
              </a:rPr>
              <a:t/>
            </a:r>
            <a:br>
              <a:rPr lang="fr-FR" altLang="fr-FR" dirty="0" smtClean="0">
                <a:solidFill>
                  <a:srgbClr val="000000"/>
                </a:solidFill>
                <a:latin typeface="Consolas" panose="020B0609020204030204" pitchFamily="49" charset="0"/>
              </a:rPr>
            </a:br>
            <a:r>
              <a:rPr lang="fr-FR" altLang="fr-FR" dirty="0" smtClean="0">
                <a:solidFill>
                  <a:srgbClr val="000000"/>
                </a:solidFill>
                <a:latin typeface="Consolas" panose="020B0609020204030204" pitchFamily="49" charset="0"/>
              </a:rPr>
              <a:t>Films: Batman, Spiderman, …</a:t>
            </a:r>
            <a:endParaRPr lang="fr-FR" altLang="fr-FR" dirty="0">
              <a:solidFill>
                <a:srgbClr val="000000"/>
              </a:solidFill>
              <a:latin typeface="Consolas" panose="020B0609020204030204" pitchFamily="49" charset="0"/>
            </a:endParaRPr>
          </a:p>
        </p:txBody>
      </p:sp>
      <p:pic>
        <p:nvPicPr>
          <p:cNvPr id="18" name="Imag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5251619" y="2268751"/>
            <a:ext cx="1314898" cy="1065355"/>
          </a:xfrm>
          <a:prstGeom prst="rect">
            <a:avLst/>
          </a:prstGeom>
        </p:spPr>
      </p:pic>
      <p:sp>
        <p:nvSpPr>
          <p:cNvPr id="19" name="Flèche droite 18"/>
          <p:cNvSpPr/>
          <p:nvPr/>
        </p:nvSpPr>
        <p:spPr>
          <a:xfrm rot="5400000">
            <a:off x="2440482" y="2527893"/>
            <a:ext cx="256820" cy="506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867670" y="2316514"/>
            <a:ext cx="1447952"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420548" y="2316514"/>
            <a:ext cx="1750552"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p:cNvSpPr txBox="1"/>
          <p:nvPr/>
        </p:nvSpPr>
        <p:spPr>
          <a:xfrm>
            <a:off x="1" y="-7491"/>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developed</a:t>
            </a:r>
            <a:r>
              <a:rPr lang="fr-FR" dirty="0" smtClean="0">
                <a:solidFill>
                  <a:srgbClr val="FFFFFF"/>
                </a:solidFill>
              </a:rPr>
              <a:t> a command-line </a:t>
            </a:r>
            <a:r>
              <a:rPr lang="fr-FR" dirty="0" err="1" smtClean="0">
                <a:solidFill>
                  <a:srgbClr val="FFFFFF"/>
                </a:solidFill>
              </a:rPr>
              <a:t>tool</a:t>
            </a:r>
            <a:r>
              <a:rPr lang="fr-FR" dirty="0" smtClean="0">
                <a:solidFill>
                  <a:srgbClr val="FFFFFF"/>
                </a:solidFill>
              </a:rPr>
              <a:t> to </a:t>
            </a:r>
            <a:r>
              <a:rPr lang="fr-FR" dirty="0" err="1" smtClean="0">
                <a:solidFill>
                  <a:srgbClr val="FFFFFF"/>
                </a:solidFill>
              </a:rPr>
              <a:t>learn</a:t>
            </a:r>
            <a:r>
              <a:rPr lang="fr-FR" dirty="0" smtClean="0">
                <a:solidFill>
                  <a:srgbClr val="FFFFFF"/>
                </a:solidFill>
              </a:rPr>
              <a:t> more </a:t>
            </a:r>
            <a:r>
              <a:rPr lang="fr-FR" dirty="0" err="1" smtClean="0">
                <a:solidFill>
                  <a:srgbClr val="FFFFFF"/>
                </a:solidFill>
              </a:rPr>
              <a:t>complex</a:t>
            </a:r>
            <a:r>
              <a:rPr lang="fr-FR" dirty="0" smtClean="0">
                <a:solidFill>
                  <a:srgbClr val="FFFFFF"/>
                </a:solidFill>
              </a:rPr>
              <a:t> transformations (</a:t>
            </a:r>
            <a:r>
              <a:rPr lang="fr-FR" dirty="0" err="1" smtClean="0">
                <a:solidFill>
                  <a:srgbClr val="FFFFFF"/>
                </a:solidFill>
              </a:rPr>
              <a:t>transform</a:t>
            </a:r>
            <a:r>
              <a:rPr lang="fr-FR" dirty="0" smtClean="0">
                <a:solidFill>
                  <a:srgbClr val="FFFFFF"/>
                </a:solidFill>
              </a:rPr>
              <a:t>, </a:t>
            </a:r>
            <a:r>
              <a:rPr lang="fr-FR" dirty="0" err="1" smtClean="0">
                <a:solidFill>
                  <a:srgbClr val="FFFFFF"/>
                </a:solidFill>
              </a:rPr>
              <a:t>reduce</a:t>
            </a:r>
            <a:r>
              <a:rPr lang="fr-FR" dirty="0" smtClean="0">
                <a:solidFill>
                  <a:srgbClr val="FFFFFF"/>
                </a:solidFill>
              </a:rPr>
              <a:t>, split, </a:t>
            </a:r>
            <a:r>
              <a:rPr lang="fr-FR" dirty="0" err="1" smtClean="0">
                <a:solidFill>
                  <a:srgbClr val="FFFFFF"/>
                </a:solidFill>
              </a:rPr>
              <a:t>filter</a:t>
            </a:r>
            <a:r>
              <a:rPr lang="fr-FR" dirty="0" smtClean="0">
                <a:solidFill>
                  <a:srgbClr val="FFFFFF"/>
                </a:solidFill>
              </a:rPr>
              <a:t>, partition), </a:t>
            </a:r>
            <a:r>
              <a:rPr lang="fr-FR" dirty="0" err="1" smtClean="0">
                <a:solidFill>
                  <a:srgbClr val="FFFFFF"/>
                </a:solidFill>
              </a:rPr>
              <a:t>which</a:t>
            </a:r>
            <a:r>
              <a:rPr lang="fr-FR" dirty="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compose to </a:t>
            </a:r>
            <a:r>
              <a:rPr lang="fr-FR" dirty="0" err="1" smtClean="0">
                <a:solidFill>
                  <a:srgbClr val="FFFFFF"/>
                </a:solidFill>
              </a:rPr>
              <a:t>create</a:t>
            </a:r>
            <a:r>
              <a:rPr lang="fr-FR" dirty="0" smtClean="0">
                <a:solidFill>
                  <a:srgbClr val="FFFFFF"/>
                </a:solidFill>
              </a:rPr>
              <a:t> </a:t>
            </a:r>
            <a:r>
              <a:rPr lang="fr-FR" dirty="0" err="1" smtClean="0">
                <a:solidFill>
                  <a:srgbClr val="FFFFFF"/>
                </a:solidFill>
              </a:rPr>
              <a:t>complex</a:t>
            </a:r>
            <a:r>
              <a:rPr lang="fr-FR" dirty="0" smtClean="0">
                <a:solidFill>
                  <a:srgbClr val="FFFFFF"/>
                </a:solidFill>
              </a:rPr>
              <a:t> scripts </a:t>
            </a:r>
            <a:r>
              <a:rPr lang="fr-FR" dirty="0" err="1" smtClean="0">
                <a:solidFill>
                  <a:srgbClr val="FFFFFF"/>
                </a:solidFill>
              </a:rPr>
              <a:t>using</a:t>
            </a:r>
            <a:r>
              <a:rPr lang="fr-FR" dirty="0" smtClean="0">
                <a:solidFill>
                  <a:srgbClr val="FFFFFF"/>
                </a:solidFill>
              </a:rPr>
              <a:t> </a:t>
            </a:r>
            <a:r>
              <a:rPr lang="fr-FR" dirty="0" err="1" smtClean="0">
                <a:solidFill>
                  <a:srgbClr val="FFFFFF"/>
                </a:solidFill>
              </a:rPr>
              <a:t>only</a:t>
            </a:r>
            <a:r>
              <a:rPr lang="fr-FR" dirty="0" smtClean="0">
                <a:solidFill>
                  <a:srgbClr val="FFFFFF"/>
                </a:solidFill>
              </a:rPr>
              <a:t> </a:t>
            </a:r>
            <a:r>
              <a:rPr lang="fr-FR" dirty="0" err="1" smtClean="0">
                <a:solidFill>
                  <a:srgbClr val="FFFFFF"/>
                </a:solidFill>
              </a:rPr>
              <a:t>examples</a:t>
            </a:r>
            <a:r>
              <a:rPr lang="fr-FR" dirty="0" smtClean="0">
                <a:solidFill>
                  <a:srgbClr val="FFFFFF"/>
                </a:solidFill>
              </a:rPr>
              <a:t>.</a:t>
            </a:r>
            <a:endParaRPr lang="en-US" dirty="0">
              <a:solidFill>
                <a:srgbClr val="FFFFFF"/>
              </a:solidFill>
            </a:endParaRPr>
          </a:p>
        </p:txBody>
      </p:sp>
      <p:sp>
        <p:nvSpPr>
          <p:cNvPr id="24" name="ZoneTexte 23"/>
          <p:cNvSpPr txBox="1"/>
          <p:nvPr/>
        </p:nvSpPr>
        <p:spPr>
          <a:xfrm>
            <a:off x="7224166" y="1473868"/>
            <a:ext cx="1640845"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Transforme</a:t>
            </a:r>
            <a:endParaRPr lang="fr-CH" sz="2400" dirty="0">
              <a:solidFill>
                <a:srgbClr val="0070C0"/>
              </a:solidFill>
              <a:effectLst>
                <a:glow rad="520700">
                  <a:schemeClr val="bg1">
                    <a:alpha val="79000"/>
                  </a:schemeClr>
                </a:glow>
              </a:effectLst>
            </a:endParaRPr>
          </a:p>
        </p:txBody>
      </p:sp>
      <p:sp>
        <p:nvSpPr>
          <p:cNvPr id="27" name="ZoneTexte 26"/>
          <p:cNvSpPr txBox="1"/>
          <p:nvPr/>
        </p:nvSpPr>
        <p:spPr>
          <a:xfrm>
            <a:off x="7224166" y="2455486"/>
            <a:ext cx="1600631"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Réduit</a:t>
            </a:r>
            <a:endParaRPr lang="fr-CH" sz="2400" dirty="0">
              <a:solidFill>
                <a:srgbClr val="0070C0"/>
              </a:solidFill>
              <a:effectLst>
                <a:glow rad="520700">
                  <a:schemeClr val="bg1">
                    <a:alpha val="79000"/>
                  </a:schemeClr>
                </a:glow>
              </a:effectLst>
            </a:endParaRPr>
          </a:p>
        </p:txBody>
      </p:sp>
      <p:pic>
        <p:nvPicPr>
          <p:cNvPr id="28" name="Image 27"/>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t="18718" b="24701"/>
          <a:stretch/>
        </p:blipFill>
        <p:spPr>
          <a:xfrm>
            <a:off x="7147925" y="3278639"/>
            <a:ext cx="1797484" cy="664089"/>
          </a:xfrm>
          <a:prstGeom prst="rect">
            <a:avLst/>
          </a:prstGeom>
        </p:spPr>
      </p:pic>
      <p:sp>
        <p:nvSpPr>
          <p:cNvPr id="29" name="Flèche droite 28"/>
          <p:cNvSpPr/>
          <p:nvPr/>
        </p:nvSpPr>
        <p:spPr>
          <a:xfrm>
            <a:off x="4914837" y="3454624"/>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Rectangle 6"/>
          <p:cNvSpPr>
            <a:spLocks noChangeArrowheads="1"/>
          </p:cNvSpPr>
          <p:nvPr/>
        </p:nvSpPr>
        <p:spPr bwMode="auto">
          <a:xfrm>
            <a:off x="150805" y="3210991"/>
            <a:ext cx="4764032" cy="925511"/>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A supprimer: Film_nul.avi, L’île.mp4 </a:t>
            </a:r>
            <a:br>
              <a:rPr lang="fr-FR" altLang="fr-FR" dirty="0" smtClean="0">
                <a:solidFill>
                  <a:srgbClr val="000000"/>
                </a:solidFill>
                <a:latin typeface="Consolas" panose="020B0609020204030204" pitchFamily="49" charset="0"/>
              </a:rPr>
            </a:br>
            <a:r>
              <a:rPr lang="fr-FR" altLang="fr-FR" dirty="0" smtClean="0">
                <a:solidFill>
                  <a:srgbClr val="000000"/>
                </a:solidFill>
                <a:latin typeface="Consolas" panose="020B0609020204030204" pitchFamily="49" charset="0"/>
              </a:rPr>
              <a:t/>
            </a:r>
            <a:br>
              <a:rPr lang="fr-FR" altLang="fr-FR" dirty="0" smtClean="0">
                <a:solidFill>
                  <a:srgbClr val="000000"/>
                </a:solidFill>
                <a:latin typeface="Consolas" panose="020B0609020204030204" pitchFamily="49" charset="0"/>
              </a:rPr>
            </a:br>
            <a:r>
              <a:rPr lang="fr-FR" altLang="fr-FR" dirty="0" smtClean="0">
                <a:solidFill>
                  <a:srgbClr val="000000"/>
                </a:solidFill>
                <a:latin typeface="Consolas" panose="020B0609020204030204" pitchFamily="49" charset="0"/>
              </a:rPr>
              <a:t>Film_nul.avi L’île.mp4  …</a:t>
            </a:r>
            <a:endParaRPr lang="fr-FR" altLang="fr-FR" dirty="0">
              <a:solidFill>
                <a:srgbClr val="000000"/>
              </a:solidFill>
              <a:latin typeface="Consolas" panose="020B0609020204030204" pitchFamily="49" charset="0"/>
            </a:endParaRPr>
          </a:p>
        </p:txBody>
      </p:sp>
      <p:pic>
        <p:nvPicPr>
          <p:cNvPr id="31" name="Imag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5251619" y="3209644"/>
            <a:ext cx="1314898" cy="1065355"/>
          </a:xfrm>
          <a:prstGeom prst="rect">
            <a:avLst/>
          </a:prstGeom>
        </p:spPr>
      </p:pic>
      <p:sp>
        <p:nvSpPr>
          <p:cNvPr id="32" name="Flèche droite 31"/>
          <p:cNvSpPr/>
          <p:nvPr/>
        </p:nvSpPr>
        <p:spPr>
          <a:xfrm rot="5400000">
            <a:off x="2612840" y="3386977"/>
            <a:ext cx="256820" cy="506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5" name="ZoneTexte 34"/>
          <p:cNvSpPr txBox="1"/>
          <p:nvPr/>
        </p:nvSpPr>
        <p:spPr>
          <a:xfrm>
            <a:off x="7224165" y="3396379"/>
            <a:ext cx="1600631"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Étend</a:t>
            </a:r>
            <a:endParaRPr lang="fr-CH" sz="2400" dirty="0">
              <a:solidFill>
                <a:srgbClr val="0070C0"/>
              </a:solidFill>
              <a:effectLst>
                <a:glow rad="520700">
                  <a:schemeClr val="bg1">
                    <a:alpha val="79000"/>
                  </a:schemeClr>
                </a:glow>
              </a:effectLst>
            </a:endParaRPr>
          </a:p>
        </p:txBody>
      </p:sp>
      <p:sp>
        <p:nvSpPr>
          <p:cNvPr id="36" name="Rectangle 35"/>
          <p:cNvSpPr/>
          <p:nvPr/>
        </p:nvSpPr>
        <p:spPr>
          <a:xfrm>
            <a:off x="943445" y="3778829"/>
            <a:ext cx="1542773"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62459" y="3778829"/>
            <a:ext cx="1220406"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 37"/>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t="18718" b="24701"/>
          <a:stretch/>
        </p:blipFill>
        <p:spPr>
          <a:xfrm>
            <a:off x="7147925" y="4229377"/>
            <a:ext cx="1797484" cy="664089"/>
          </a:xfrm>
          <a:prstGeom prst="rect">
            <a:avLst/>
          </a:prstGeom>
        </p:spPr>
      </p:pic>
      <p:sp>
        <p:nvSpPr>
          <p:cNvPr id="39" name="Flèche droite 38"/>
          <p:cNvSpPr/>
          <p:nvPr/>
        </p:nvSpPr>
        <p:spPr>
          <a:xfrm>
            <a:off x="4914837" y="4405362"/>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0" name="Rectangle 6"/>
          <p:cNvSpPr>
            <a:spLocks noChangeArrowheads="1"/>
          </p:cNvSpPr>
          <p:nvPr/>
        </p:nvSpPr>
        <p:spPr bwMode="auto">
          <a:xfrm>
            <a:off x="150805" y="4161729"/>
            <a:ext cx="4764032" cy="925511"/>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Cours.pdf math.pdf math.xls</a:t>
            </a:r>
            <a:br>
              <a:rPr lang="fr-FR" altLang="fr-FR" dirty="0" smtClean="0">
                <a:solidFill>
                  <a:srgbClr val="000000"/>
                </a:solidFill>
                <a:latin typeface="Consolas" panose="020B0609020204030204" pitchFamily="49" charset="0"/>
              </a:rPr>
            </a:br>
            <a:r>
              <a:rPr lang="fr-FR" altLang="fr-FR" dirty="0" smtClean="0">
                <a:solidFill>
                  <a:srgbClr val="000000"/>
                </a:solidFill>
                <a:latin typeface="Consolas" panose="020B0609020204030204" pitchFamily="49" charset="0"/>
              </a:rPr>
              <a:t/>
            </a:r>
            <a:br>
              <a:rPr lang="fr-FR" altLang="fr-FR" dirty="0" smtClean="0">
                <a:solidFill>
                  <a:srgbClr val="000000"/>
                </a:solidFill>
                <a:latin typeface="Consolas" panose="020B0609020204030204" pitchFamily="49" charset="0"/>
              </a:rPr>
            </a:br>
            <a:endParaRPr lang="fr-FR" altLang="fr-FR" dirty="0">
              <a:solidFill>
                <a:srgbClr val="000000"/>
              </a:solidFill>
              <a:latin typeface="Consolas" panose="020B0609020204030204" pitchFamily="49" charset="0"/>
            </a:endParaRPr>
          </a:p>
        </p:txBody>
      </p:sp>
      <p:pic>
        <p:nvPicPr>
          <p:cNvPr id="41" name="Image 4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5251619" y="4160382"/>
            <a:ext cx="1314898" cy="1065355"/>
          </a:xfrm>
          <a:prstGeom prst="rect">
            <a:avLst/>
          </a:prstGeom>
        </p:spPr>
      </p:pic>
      <p:sp>
        <p:nvSpPr>
          <p:cNvPr id="42" name="Flèche droite 41"/>
          <p:cNvSpPr/>
          <p:nvPr/>
        </p:nvSpPr>
        <p:spPr>
          <a:xfrm rot="5400000">
            <a:off x="2665028" y="4373922"/>
            <a:ext cx="152444" cy="506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3" name="ZoneTexte 42"/>
          <p:cNvSpPr txBox="1"/>
          <p:nvPr/>
        </p:nvSpPr>
        <p:spPr>
          <a:xfrm>
            <a:off x="7224165" y="4347117"/>
            <a:ext cx="1600631"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Filtre</a:t>
            </a:r>
            <a:endParaRPr lang="fr-CH" sz="2400" dirty="0">
              <a:solidFill>
                <a:srgbClr val="0070C0"/>
              </a:solidFill>
              <a:effectLst>
                <a:glow rad="520700">
                  <a:schemeClr val="bg1">
                    <a:alpha val="79000"/>
                  </a:schemeClr>
                </a:glow>
              </a:effectLst>
            </a:endParaRPr>
          </a:p>
        </p:txBody>
      </p:sp>
      <p:sp>
        <p:nvSpPr>
          <p:cNvPr id="44" name="Rectangle 43"/>
          <p:cNvSpPr/>
          <p:nvPr/>
        </p:nvSpPr>
        <p:spPr>
          <a:xfrm>
            <a:off x="776817" y="4224041"/>
            <a:ext cx="1243656"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069986" y="4221183"/>
            <a:ext cx="1063789"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198145" y="4221183"/>
            <a:ext cx="1063789"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76817" y="4703412"/>
            <a:ext cx="1243656"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70C0"/>
                </a:solidFill>
              </a:rPr>
              <a:t>Oui</a:t>
            </a:r>
            <a:endParaRPr lang="en-US" dirty="0">
              <a:solidFill>
                <a:srgbClr val="0070C0"/>
              </a:solidFill>
            </a:endParaRPr>
          </a:p>
        </p:txBody>
      </p:sp>
      <p:sp>
        <p:nvSpPr>
          <p:cNvPr id="48" name="Rectangle 47"/>
          <p:cNvSpPr/>
          <p:nvPr/>
        </p:nvSpPr>
        <p:spPr>
          <a:xfrm>
            <a:off x="2069986" y="4703412"/>
            <a:ext cx="1063789"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70C0"/>
                </a:solidFill>
              </a:rPr>
              <a:t>Oui</a:t>
            </a:r>
            <a:endParaRPr lang="en-US" dirty="0">
              <a:solidFill>
                <a:srgbClr val="0070C0"/>
              </a:solidFill>
            </a:endParaRPr>
          </a:p>
        </p:txBody>
      </p:sp>
      <p:sp>
        <p:nvSpPr>
          <p:cNvPr id="51" name="Rectangle 50"/>
          <p:cNvSpPr/>
          <p:nvPr/>
        </p:nvSpPr>
        <p:spPr>
          <a:xfrm>
            <a:off x="3204848" y="4703412"/>
            <a:ext cx="1063789"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70C0"/>
                </a:solidFill>
              </a:rPr>
              <a:t>Non</a:t>
            </a:r>
            <a:endParaRPr lang="en-US" dirty="0">
              <a:solidFill>
                <a:srgbClr val="0070C0"/>
              </a:solidFill>
            </a:endParaRPr>
          </a:p>
        </p:txBody>
      </p:sp>
      <p:pic>
        <p:nvPicPr>
          <p:cNvPr id="53" name="Image 52"/>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t="18718" b="24701"/>
          <a:stretch/>
        </p:blipFill>
        <p:spPr>
          <a:xfrm>
            <a:off x="7147925" y="5173247"/>
            <a:ext cx="1797484" cy="664089"/>
          </a:xfrm>
          <a:prstGeom prst="rect">
            <a:avLst/>
          </a:prstGeom>
        </p:spPr>
      </p:pic>
      <p:sp>
        <p:nvSpPr>
          <p:cNvPr id="54" name="Flèche droite 53"/>
          <p:cNvSpPr/>
          <p:nvPr/>
        </p:nvSpPr>
        <p:spPr>
          <a:xfrm>
            <a:off x="4914837" y="5349232"/>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5" name="Rectangle 6"/>
          <p:cNvSpPr>
            <a:spLocks noChangeArrowheads="1"/>
          </p:cNvSpPr>
          <p:nvPr/>
        </p:nvSpPr>
        <p:spPr bwMode="auto">
          <a:xfrm>
            <a:off x="150805" y="5105599"/>
            <a:ext cx="4764032" cy="925511"/>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err="1" smtClean="0">
                <a:solidFill>
                  <a:srgbClr val="000000"/>
                </a:solidFill>
                <a:latin typeface="Consolas" panose="020B0609020204030204" pitchFamily="49" charset="0"/>
              </a:rPr>
              <a:t>Erwin_tahiti</a:t>
            </a:r>
            <a:r>
              <a:rPr lang="fr-FR" altLang="fr-FR" dirty="0" smtClean="0">
                <a:solidFill>
                  <a:srgbClr val="000000"/>
                </a:solidFill>
                <a:latin typeface="Consolas" panose="020B0609020204030204" pitchFamily="49" charset="0"/>
              </a:rPr>
              <a:t> </a:t>
            </a:r>
            <a:r>
              <a:rPr lang="fr-FR" altLang="fr-FR" dirty="0" err="1" smtClean="0">
                <a:solidFill>
                  <a:srgbClr val="000000"/>
                </a:solidFill>
                <a:latin typeface="Consolas" panose="020B0609020204030204" pitchFamily="49" charset="0"/>
              </a:rPr>
              <a:t>Mik_tahiti</a:t>
            </a:r>
            <a:r>
              <a:rPr lang="fr-FR" altLang="fr-FR" dirty="0">
                <a:solidFill>
                  <a:srgbClr val="000000"/>
                </a:solidFill>
                <a:latin typeface="Consolas" panose="020B0609020204030204" pitchFamily="49" charset="0"/>
              </a:rPr>
              <a:t> </a:t>
            </a:r>
            <a:r>
              <a:rPr lang="fr-FR" altLang="fr-FR" dirty="0" err="1" smtClean="0">
                <a:solidFill>
                  <a:srgbClr val="000000"/>
                </a:solidFill>
                <a:latin typeface="Consolas" panose="020B0609020204030204" pitchFamily="49" charset="0"/>
              </a:rPr>
              <a:t>Erwin_nz</a:t>
            </a:r>
            <a:r>
              <a:rPr lang="fr-FR" altLang="fr-FR" dirty="0" smtClean="0">
                <a:solidFill>
                  <a:srgbClr val="000000"/>
                </a:solidFill>
                <a:latin typeface="Consolas" panose="020B0609020204030204" pitchFamily="49" charset="0"/>
              </a:rPr>
              <a:t/>
            </a:r>
            <a:br>
              <a:rPr lang="fr-FR" altLang="fr-FR" dirty="0" smtClean="0">
                <a:solidFill>
                  <a:srgbClr val="000000"/>
                </a:solidFill>
                <a:latin typeface="Consolas" panose="020B0609020204030204" pitchFamily="49" charset="0"/>
              </a:rPr>
            </a:br>
            <a:endParaRPr lang="fr-FR" altLang="fr-FR" dirty="0" smtClean="0">
              <a:solidFill>
                <a:srgbClr val="000000"/>
              </a:solidFill>
              <a:latin typeface="Consolas" panose="020B0609020204030204" pitchFamily="49" charset="0"/>
            </a:endParaRPr>
          </a:p>
          <a:p>
            <a:pPr lvl="0" algn="ctr" defTabSz="914400" eaLnBrk="0" fontAlgn="base" hangingPunct="0">
              <a:spcBef>
                <a:spcPct val="0"/>
              </a:spcBef>
              <a:spcAft>
                <a:spcPct val="0"/>
              </a:spcAft>
            </a:pPr>
            <a:r>
              <a:rPr lang="fr-FR" altLang="fr-FR" dirty="0" err="1">
                <a:solidFill>
                  <a:srgbClr val="000000"/>
                </a:solidFill>
                <a:latin typeface="Consolas" panose="020B0609020204030204" pitchFamily="49" charset="0"/>
              </a:rPr>
              <a:t>Erwin_tahiti</a:t>
            </a:r>
            <a:r>
              <a:rPr lang="fr-FR" altLang="fr-FR" dirty="0">
                <a:solidFill>
                  <a:srgbClr val="000000"/>
                </a:solidFill>
                <a:latin typeface="Consolas" panose="020B0609020204030204" pitchFamily="49" charset="0"/>
              </a:rPr>
              <a:t> </a:t>
            </a:r>
            <a:r>
              <a:rPr lang="fr-FR" altLang="fr-FR" dirty="0" err="1">
                <a:solidFill>
                  <a:srgbClr val="000000"/>
                </a:solidFill>
                <a:latin typeface="Consolas" panose="020B0609020204030204" pitchFamily="49" charset="0"/>
              </a:rPr>
              <a:t>Mik_tahiti</a:t>
            </a:r>
            <a:r>
              <a:rPr lang="fr-FR" altLang="fr-FR" dirty="0">
                <a:solidFill>
                  <a:srgbClr val="000000"/>
                </a:solidFill>
                <a:latin typeface="Consolas" panose="020B0609020204030204" pitchFamily="49" charset="0"/>
              </a:rPr>
              <a:t> </a:t>
            </a:r>
            <a:r>
              <a:rPr lang="fr-FR" altLang="fr-FR" dirty="0" err="1">
                <a:solidFill>
                  <a:srgbClr val="000000"/>
                </a:solidFill>
                <a:latin typeface="Consolas" panose="020B0609020204030204" pitchFamily="49" charset="0"/>
              </a:rPr>
              <a:t>Erwin_nz</a:t>
            </a:r>
            <a:endParaRPr lang="fr-FR" altLang="fr-FR" dirty="0">
              <a:solidFill>
                <a:srgbClr val="000000"/>
              </a:solidFill>
              <a:latin typeface="Consolas" panose="020B0609020204030204" pitchFamily="49" charset="0"/>
            </a:endParaRPr>
          </a:p>
        </p:txBody>
      </p:sp>
      <p:pic>
        <p:nvPicPr>
          <p:cNvPr id="56" name="Image 5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5251619" y="5104252"/>
            <a:ext cx="1314898" cy="1065355"/>
          </a:xfrm>
          <a:prstGeom prst="rect">
            <a:avLst/>
          </a:prstGeom>
        </p:spPr>
      </p:pic>
      <p:sp>
        <p:nvSpPr>
          <p:cNvPr id="57" name="Flèche droite 56"/>
          <p:cNvSpPr/>
          <p:nvPr/>
        </p:nvSpPr>
        <p:spPr>
          <a:xfrm rot="5400000">
            <a:off x="2665028" y="5293325"/>
            <a:ext cx="152444" cy="506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8" name="ZoneTexte 57"/>
          <p:cNvSpPr txBox="1"/>
          <p:nvPr/>
        </p:nvSpPr>
        <p:spPr>
          <a:xfrm>
            <a:off x="7224165" y="5290987"/>
            <a:ext cx="1600631"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Partition</a:t>
            </a:r>
            <a:endParaRPr lang="fr-CH" sz="2400" dirty="0">
              <a:solidFill>
                <a:srgbClr val="0070C0"/>
              </a:solidFill>
              <a:effectLst>
                <a:glow rad="520700">
                  <a:schemeClr val="bg1">
                    <a:alpha val="79000"/>
                  </a:schemeClr>
                </a:glow>
              </a:effectLst>
            </a:endParaRPr>
          </a:p>
        </p:txBody>
      </p:sp>
      <p:sp>
        <p:nvSpPr>
          <p:cNvPr id="59" name="Rectangle 58"/>
          <p:cNvSpPr/>
          <p:nvPr/>
        </p:nvSpPr>
        <p:spPr>
          <a:xfrm>
            <a:off x="493067" y="5167911"/>
            <a:ext cx="1527406"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096713" y="5165053"/>
            <a:ext cx="1344274"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517227" y="5165053"/>
            <a:ext cx="1060827"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93067" y="5675606"/>
            <a:ext cx="1527406"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096713" y="5672748"/>
            <a:ext cx="1344274"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57308" y="5628924"/>
            <a:ext cx="3014204" cy="40218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507271" y="5626066"/>
            <a:ext cx="1116862" cy="40218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535288" y="5685520"/>
            <a:ext cx="1060827"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907910" y="3777901"/>
            <a:ext cx="307015" cy="311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6" grpId="0" animBg="1"/>
      <p:bldP spid="17" grpId="0" animBg="1"/>
      <p:bldP spid="19" grpId="0" animBg="1"/>
      <p:bldP spid="21" grpId="0" animBg="1"/>
      <p:bldP spid="22" grpId="0" animBg="1"/>
      <p:bldP spid="24" grpId="0"/>
      <p:bldP spid="27" grpId="0"/>
      <p:bldP spid="29" grpId="0" animBg="1"/>
      <p:bldP spid="30" grpId="0" animBg="1"/>
      <p:bldP spid="32" grpId="0" animBg="1"/>
      <p:bldP spid="35" grpId="0"/>
      <p:bldP spid="36" grpId="0" animBg="1"/>
      <p:bldP spid="37" grpId="0" animBg="1"/>
      <p:bldP spid="39" grpId="0" animBg="1"/>
      <p:bldP spid="40" grpId="0" animBg="1"/>
      <p:bldP spid="42" grpId="0" animBg="1"/>
      <p:bldP spid="43" grpId="0"/>
      <p:bldP spid="44" grpId="0" animBg="1"/>
      <p:bldP spid="45" grpId="0" animBg="1"/>
      <p:bldP spid="46" grpId="0" animBg="1"/>
      <p:bldP spid="47" grpId="0" animBg="1"/>
      <p:bldP spid="48" grpId="0" animBg="1"/>
      <p:bldP spid="51" grpId="0" animBg="1"/>
      <p:bldP spid="54" grpId="0" animBg="1"/>
      <p:bldP spid="55" grpId="0" animBg="1"/>
      <p:bldP spid="57" grpId="0" animBg="1"/>
      <p:bldP spid="58" grpId="0"/>
      <p:bldP spid="59" grpId="0" animBg="1"/>
      <p:bldP spid="60" grpId="0" animBg="1"/>
      <p:bldP spid="61" grpId="0" animBg="1"/>
      <p:bldP spid="67" grpId="0" animBg="1"/>
      <p:bldP spid="68" grpId="0" animBg="1"/>
      <p:bldP spid="69" grpId="0" animBg="1"/>
      <p:bldP spid="70" grpId="0" animBg="1"/>
      <p:bldP spid="71" grpId="0" animBg="1"/>
      <p:bldP spid="6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29</a:t>
            </a:fld>
            <a:endParaRPr lang="fr-FR"/>
          </a:p>
        </p:txBody>
      </p:sp>
      <p:sp>
        <p:nvSpPr>
          <p:cNvPr id="5" name="ZoneTexte 4"/>
          <p:cNvSpPr txBox="1"/>
          <p:nvPr/>
        </p:nvSpPr>
        <p:spPr>
          <a:xfrm>
            <a:off x="0" y="0"/>
            <a:ext cx="9143999" cy="646331"/>
          </a:xfrm>
          <a:prstGeom prst="rect">
            <a:avLst/>
          </a:prstGeom>
          <a:solidFill>
            <a:schemeClr val="tx1"/>
          </a:solidFill>
        </p:spPr>
        <p:txBody>
          <a:bodyPr wrap="square" rtlCol="0">
            <a:spAutoFit/>
          </a:bodyPr>
          <a:lstStyle/>
          <a:p>
            <a:pPr algn="ctr"/>
            <a:r>
              <a:rPr lang="fr-FR" dirty="0" smtClean="0">
                <a:solidFill>
                  <a:srgbClr val="FFFFFF"/>
                </a:solidFill>
              </a:rPr>
              <a:t>Imagine </a:t>
            </a:r>
            <a:r>
              <a:rPr lang="fr-FR" dirty="0" err="1" smtClean="0">
                <a:solidFill>
                  <a:srgbClr val="FFFFFF"/>
                </a:solidFill>
              </a:rPr>
              <a:t>you</a:t>
            </a:r>
            <a:r>
              <a:rPr lang="fr-FR" dirty="0" smtClean="0">
                <a:solidFill>
                  <a:srgbClr val="FFFFFF"/>
                </a:solidFill>
              </a:rPr>
              <a:t> have a comma-</a:t>
            </a:r>
            <a:r>
              <a:rPr lang="fr-FR" dirty="0" err="1" smtClean="0">
                <a:solidFill>
                  <a:srgbClr val="FFFFFF"/>
                </a:solidFill>
              </a:rPr>
              <a:t>separated</a:t>
            </a:r>
            <a:r>
              <a:rPr lang="fr-FR" dirty="0" smtClean="0">
                <a:solidFill>
                  <a:srgbClr val="FFFFFF"/>
                </a:solidFill>
              </a:rPr>
              <a:t> </a:t>
            </a:r>
            <a:r>
              <a:rPr lang="fr-FR" dirty="0" err="1" smtClean="0">
                <a:solidFill>
                  <a:srgbClr val="FFFFFF"/>
                </a:solidFill>
              </a:rPr>
              <a:t>list</a:t>
            </a:r>
            <a:r>
              <a:rPr lang="fr-FR" dirty="0" smtClean="0">
                <a:solidFill>
                  <a:srgbClr val="FFFFFF"/>
                </a:solidFill>
              </a:rPr>
              <a:t> of files </a:t>
            </a:r>
            <a:r>
              <a:rPr lang="fr-FR" dirty="0" err="1" smtClean="0">
                <a:solidFill>
                  <a:srgbClr val="FFFFFF"/>
                </a:solidFill>
              </a:rPr>
              <a:t>you</a:t>
            </a:r>
            <a:r>
              <a:rPr lang="fr-FR" dirty="0" smtClean="0">
                <a:solidFill>
                  <a:srgbClr val="FFFFFF"/>
                </a:solidFill>
              </a:rPr>
              <a:t> </a:t>
            </a:r>
            <a:r>
              <a:rPr lang="fr-FR" dirty="0" err="1" smtClean="0">
                <a:solidFill>
                  <a:srgbClr val="FFFFFF"/>
                </a:solidFill>
              </a:rPr>
              <a:t>saw</a:t>
            </a:r>
            <a:r>
              <a:rPr lang="fr-FR" dirty="0" smtClean="0">
                <a:solidFill>
                  <a:srgbClr val="FFFFFF"/>
                </a:solidFill>
              </a:rPr>
              <a:t>. You </a:t>
            </a:r>
            <a:r>
              <a:rPr lang="fr-FR" dirty="0" err="1" smtClean="0">
                <a:solidFill>
                  <a:srgbClr val="FFFFFF"/>
                </a:solidFill>
              </a:rPr>
              <a:t>would</a:t>
            </a:r>
            <a:r>
              <a:rPr lang="fr-FR" dirty="0" smtClean="0">
                <a:solidFill>
                  <a:srgbClr val="FFFFFF"/>
                </a:solidFill>
              </a:rPr>
              <a:t> show how to split the </a:t>
            </a:r>
            <a:r>
              <a:rPr lang="fr-FR" dirty="0" err="1" smtClean="0">
                <a:solidFill>
                  <a:srgbClr val="FFFFFF"/>
                </a:solidFill>
              </a:rPr>
              <a:t>list</a:t>
            </a:r>
            <a:r>
              <a:rPr lang="fr-FR" dirty="0" smtClean="0">
                <a:solidFill>
                  <a:srgbClr val="FFFFFF"/>
                </a:solidFill>
              </a:rPr>
              <a:t>, </a:t>
            </a:r>
            <a:r>
              <a:rPr lang="fr-FR" dirty="0" err="1" smtClean="0">
                <a:solidFill>
                  <a:srgbClr val="FFFFFF"/>
                </a:solidFill>
              </a:rPr>
              <a:t>filter</a:t>
            </a:r>
            <a:r>
              <a:rPr lang="fr-FR" dirty="0" smtClean="0">
                <a:solidFill>
                  <a:srgbClr val="FFFFFF"/>
                </a:solidFill>
              </a:rPr>
              <a:t> out files (</a:t>
            </a:r>
            <a:r>
              <a:rPr lang="fr-FR" dirty="0" err="1" smtClean="0">
                <a:solidFill>
                  <a:srgbClr val="FFFFFF"/>
                </a:solidFill>
              </a:rPr>
              <a:t>e.g</a:t>
            </a:r>
            <a:r>
              <a:rPr lang="fr-FR" dirty="0" smtClean="0">
                <a:solidFill>
                  <a:srgbClr val="FFFFFF"/>
                </a:solidFill>
              </a:rPr>
              <a:t>. </a:t>
            </a:r>
            <a:r>
              <a:rPr lang="fr-FR" dirty="0" err="1" smtClean="0">
                <a:solidFill>
                  <a:srgbClr val="FFFFFF"/>
                </a:solidFill>
              </a:rPr>
              <a:t>those</a:t>
            </a:r>
            <a:r>
              <a:rPr lang="fr-FR" dirty="0" smtClean="0">
                <a:solidFill>
                  <a:srgbClr val="FFFFFF"/>
                </a:solidFill>
              </a:rPr>
              <a:t> in HD), and </a:t>
            </a:r>
            <a:r>
              <a:rPr lang="fr-FR" dirty="0" err="1" smtClean="0">
                <a:solidFill>
                  <a:srgbClr val="FFFFFF"/>
                </a:solidFill>
              </a:rPr>
              <a:t>then</a:t>
            </a:r>
            <a:r>
              <a:rPr lang="fr-FR" dirty="0" smtClean="0">
                <a:solidFill>
                  <a:srgbClr val="FFFFFF"/>
                </a:solidFill>
              </a:rPr>
              <a:t> </a:t>
            </a:r>
            <a:r>
              <a:rPr lang="fr-FR" dirty="0" err="1" smtClean="0">
                <a:solidFill>
                  <a:srgbClr val="FFFFFF"/>
                </a:solidFill>
              </a:rPr>
              <a:t>create</a:t>
            </a:r>
            <a:r>
              <a:rPr lang="fr-FR" dirty="0" smtClean="0">
                <a:solidFill>
                  <a:srgbClr val="FFFFFF"/>
                </a:solidFill>
              </a:rPr>
              <a:t> a command for </a:t>
            </a:r>
            <a:r>
              <a:rPr lang="fr-FR" dirty="0" err="1" smtClean="0">
                <a:solidFill>
                  <a:srgbClr val="FFFFFF"/>
                </a:solidFill>
              </a:rPr>
              <a:t>each</a:t>
            </a:r>
            <a:r>
              <a:rPr lang="fr-FR" dirty="0" smtClean="0">
                <a:solidFill>
                  <a:srgbClr val="FFFFFF"/>
                </a:solidFill>
              </a:rPr>
              <a:t> of </a:t>
            </a:r>
            <a:r>
              <a:rPr lang="fr-FR" dirty="0" err="1" smtClean="0">
                <a:solidFill>
                  <a:srgbClr val="FFFFFF"/>
                </a:solidFill>
              </a:rPr>
              <a:t>them</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delete</a:t>
            </a:r>
            <a:r>
              <a:rPr lang="fr-FR" dirty="0" smtClean="0">
                <a:solidFill>
                  <a:srgbClr val="FFFFFF"/>
                </a:solidFill>
              </a:rPr>
              <a:t> </a:t>
            </a:r>
            <a:r>
              <a:rPr lang="fr-FR" dirty="0" err="1" smtClean="0">
                <a:solidFill>
                  <a:srgbClr val="FFFFFF"/>
                </a:solidFill>
              </a:rPr>
              <a:t>them</a:t>
            </a:r>
            <a:r>
              <a:rPr lang="fr-FR" dirty="0" smtClean="0">
                <a:solidFill>
                  <a:srgbClr val="FFFFFF"/>
                </a:solidFill>
              </a:rPr>
              <a:t>.</a:t>
            </a:r>
            <a:endParaRPr lang="en-US" dirty="0">
              <a:solidFill>
                <a:srgbClr val="FFFFFF"/>
              </a:solidFill>
            </a:endParaRPr>
          </a:p>
        </p:txBody>
      </p:sp>
      <p:pic>
        <p:nvPicPr>
          <p:cNvPr id="6" name="Image 5"/>
          <p:cNvPicPr>
            <a:picLocks noChangeAspect="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t="18718" b="24701"/>
          <a:stretch/>
        </p:blipFill>
        <p:spPr>
          <a:xfrm>
            <a:off x="5454528" y="1930868"/>
            <a:ext cx="1797484" cy="664089"/>
          </a:xfrm>
          <a:prstGeom prst="rect">
            <a:avLst/>
          </a:prstGeom>
        </p:spPr>
      </p:pic>
      <p:sp>
        <p:nvSpPr>
          <p:cNvPr id="7" name="ZoneTexte 6"/>
          <p:cNvSpPr txBox="1"/>
          <p:nvPr/>
        </p:nvSpPr>
        <p:spPr>
          <a:xfrm>
            <a:off x="5530768" y="2048608"/>
            <a:ext cx="1600631"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Étend</a:t>
            </a:r>
            <a:endParaRPr lang="fr-CH" sz="2400" dirty="0">
              <a:solidFill>
                <a:srgbClr val="0070C0"/>
              </a:solidFill>
              <a:effectLst>
                <a:glow rad="520700">
                  <a:schemeClr val="bg1">
                    <a:alpha val="79000"/>
                  </a:schemeClr>
                </a:glow>
              </a:effectLst>
            </a:endParaRPr>
          </a:p>
        </p:txBody>
      </p:sp>
      <p:pic>
        <p:nvPicPr>
          <p:cNvPr id="8" name="Image 7"/>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t="18718" b="24701"/>
          <a:stretch/>
        </p:blipFill>
        <p:spPr>
          <a:xfrm>
            <a:off x="5454528" y="2594957"/>
            <a:ext cx="1797484" cy="664089"/>
          </a:xfrm>
          <a:prstGeom prst="rect">
            <a:avLst/>
          </a:prstGeom>
        </p:spPr>
      </p:pic>
      <p:sp>
        <p:nvSpPr>
          <p:cNvPr id="9" name="ZoneTexte 8"/>
          <p:cNvSpPr txBox="1"/>
          <p:nvPr/>
        </p:nvSpPr>
        <p:spPr>
          <a:xfrm>
            <a:off x="5530768" y="2712697"/>
            <a:ext cx="1600631"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Filtre</a:t>
            </a:r>
            <a:endParaRPr lang="fr-CH" sz="2400" dirty="0">
              <a:solidFill>
                <a:srgbClr val="0070C0"/>
              </a:solidFill>
              <a:effectLst>
                <a:glow rad="520700">
                  <a:schemeClr val="bg1">
                    <a:alpha val="79000"/>
                  </a:schemeClr>
                </a:glow>
              </a:effectLst>
            </a:endParaRPr>
          </a:p>
        </p:txBody>
      </p:sp>
      <p:pic>
        <p:nvPicPr>
          <p:cNvPr id="10" name="Image 9"/>
          <p:cNvPicPr>
            <a:picLocks noChangeAspect="1"/>
          </p:cNvPicPr>
          <p:nvPr/>
        </p:nvPicPr>
        <p:blipFill rotWithShape="1">
          <a:blip r:embed="rId2" cstate="print">
            <a:extLst>
              <a:ext uri="{28A0092B-C50C-407E-A947-70E740481C1C}">
                <a14:useLocalDpi xmlns:a14="http://schemas.microsoft.com/office/drawing/2010/main" val="0"/>
              </a:ext>
            </a:extLst>
          </a:blip>
          <a:srcRect t="18718" b="24701"/>
          <a:stretch/>
        </p:blipFill>
        <p:spPr>
          <a:xfrm>
            <a:off x="5454528" y="3257586"/>
            <a:ext cx="1797484" cy="664089"/>
          </a:xfrm>
          <a:prstGeom prst="rect">
            <a:avLst/>
          </a:prstGeom>
        </p:spPr>
      </p:pic>
      <p:sp>
        <p:nvSpPr>
          <p:cNvPr id="11" name="ZoneTexte 10"/>
          <p:cNvSpPr txBox="1"/>
          <p:nvPr/>
        </p:nvSpPr>
        <p:spPr>
          <a:xfrm>
            <a:off x="5541685" y="3189193"/>
            <a:ext cx="1640845"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Transforme</a:t>
            </a:r>
            <a:endParaRPr lang="fr-CH" sz="2400" dirty="0">
              <a:solidFill>
                <a:srgbClr val="0070C0"/>
              </a:solidFill>
              <a:effectLst>
                <a:glow rad="520700">
                  <a:schemeClr val="bg1">
                    <a:alpha val="79000"/>
                  </a:schemeClr>
                </a:glow>
              </a:effectLst>
            </a:endParaRPr>
          </a:p>
        </p:txBody>
      </p:sp>
      <p:sp>
        <p:nvSpPr>
          <p:cNvPr id="12" name="ZoneTexte 11"/>
          <p:cNvSpPr txBox="1"/>
          <p:nvPr/>
        </p:nvSpPr>
        <p:spPr>
          <a:xfrm>
            <a:off x="5555570" y="3355684"/>
            <a:ext cx="1640845"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Transforme</a:t>
            </a:r>
            <a:endParaRPr lang="fr-CH" sz="2400" dirty="0">
              <a:solidFill>
                <a:srgbClr val="0070C0"/>
              </a:solidFill>
              <a:effectLst>
                <a:glow rad="520700">
                  <a:schemeClr val="bg1">
                    <a:alpha val="79000"/>
                  </a:schemeClr>
                </a:glow>
              </a:effectLst>
            </a:endParaRPr>
          </a:p>
        </p:txBody>
      </p:sp>
      <p:sp>
        <p:nvSpPr>
          <p:cNvPr id="13" name="ZoneTexte 12"/>
          <p:cNvSpPr txBox="1"/>
          <p:nvPr/>
        </p:nvSpPr>
        <p:spPr>
          <a:xfrm>
            <a:off x="5553155" y="3512173"/>
            <a:ext cx="1640845"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Transforme</a:t>
            </a:r>
            <a:endParaRPr lang="fr-CH" sz="2400" dirty="0">
              <a:solidFill>
                <a:srgbClr val="0070C0"/>
              </a:solidFill>
              <a:effectLst>
                <a:glow rad="520700">
                  <a:schemeClr val="bg1">
                    <a:alpha val="79000"/>
                  </a:schemeClr>
                </a:glow>
              </a:effectLst>
            </a:endParaRPr>
          </a:p>
        </p:txBody>
      </p:sp>
      <p:pic>
        <p:nvPicPr>
          <p:cNvPr id="14" name="Image 1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t="18718" b="24701"/>
          <a:stretch/>
        </p:blipFill>
        <p:spPr>
          <a:xfrm>
            <a:off x="5454528" y="3918021"/>
            <a:ext cx="1797484" cy="664089"/>
          </a:xfrm>
          <a:prstGeom prst="rect">
            <a:avLst/>
          </a:prstGeom>
        </p:spPr>
      </p:pic>
      <p:sp>
        <p:nvSpPr>
          <p:cNvPr id="15" name="ZoneTexte 14"/>
          <p:cNvSpPr txBox="1"/>
          <p:nvPr/>
        </p:nvSpPr>
        <p:spPr>
          <a:xfrm>
            <a:off x="5530769" y="4035761"/>
            <a:ext cx="1600631" cy="461665"/>
          </a:xfrm>
          <a:prstGeom prst="rect">
            <a:avLst/>
          </a:prstGeom>
          <a:noFill/>
        </p:spPr>
        <p:txBody>
          <a:bodyPr wrap="square" rtlCol="0">
            <a:spAutoFit/>
          </a:bodyPr>
          <a:lstStyle/>
          <a:p>
            <a:pPr algn="ctr"/>
            <a:r>
              <a:rPr lang="fr-FR" sz="2400" dirty="0" smtClean="0">
                <a:solidFill>
                  <a:srgbClr val="0070C0"/>
                </a:solidFill>
                <a:effectLst>
                  <a:glow rad="520700">
                    <a:schemeClr val="bg1">
                      <a:alpha val="79000"/>
                    </a:schemeClr>
                  </a:glow>
                </a:effectLst>
              </a:rPr>
              <a:t>Réduit</a:t>
            </a:r>
            <a:endParaRPr lang="fr-CH" sz="2400" dirty="0">
              <a:solidFill>
                <a:srgbClr val="0070C0"/>
              </a:solidFill>
              <a:effectLst>
                <a:glow rad="520700">
                  <a:schemeClr val="bg1">
                    <a:alpha val="79000"/>
                  </a:schemeClr>
                </a:glow>
              </a:effectLst>
            </a:endParaRPr>
          </a:p>
        </p:txBody>
      </p:sp>
      <p:sp>
        <p:nvSpPr>
          <p:cNvPr id="16" name="Rectangle 6"/>
          <p:cNvSpPr>
            <a:spLocks noChangeArrowheads="1"/>
          </p:cNvSpPr>
          <p:nvPr/>
        </p:nvSpPr>
        <p:spPr bwMode="auto">
          <a:xfrm>
            <a:off x="505540" y="1562275"/>
            <a:ext cx="8522549" cy="371513"/>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Déjà vus: Batman_begins_HD.avi, Presto.avi, Spiderman_HD.avi, … </a:t>
            </a:r>
            <a:endParaRPr lang="fr-FR" altLang="fr-FR" dirty="0">
              <a:solidFill>
                <a:srgbClr val="000000"/>
              </a:solidFill>
              <a:latin typeface="Consolas" panose="020B0609020204030204" pitchFamily="49" charset="0"/>
            </a:endParaRPr>
          </a:p>
        </p:txBody>
      </p:sp>
      <p:sp>
        <p:nvSpPr>
          <p:cNvPr id="17" name="Rectangle 6"/>
          <p:cNvSpPr>
            <a:spLocks noChangeArrowheads="1"/>
          </p:cNvSpPr>
          <p:nvPr/>
        </p:nvSpPr>
        <p:spPr bwMode="auto">
          <a:xfrm>
            <a:off x="478002" y="4582110"/>
            <a:ext cx="7897924" cy="648512"/>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squar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err="1" smtClean="0">
                <a:solidFill>
                  <a:srgbClr val="000000"/>
                </a:solidFill>
                <a:latin typeface="Consolas" panose="020B0609020204030204" pitchFamily="49" charset="0"/>
              </a:rPr>
              <a:t>del</a:t>
            </a:r>
            <a:r>
              <a:rPr lang="fr-FR" altLang="fr-FR" dirty="0" smtClean="0">
                <a:solidFill>
                  <a:srgbClr val="000000"/>
                </a:solidFill>
                <a:latin typeface="Consolas" panose="020B0609020204030204" pitchFamily="49" charset="0"/>
              </a:rPr>
              <a:t> Batman_begins_HD.avi</a:t>
            </a:r>
            <a:br>
              <a:rPr lang="fr-FR" altLang="fr-FR" dirty="0" smtClean="0">
                <a:solidFill>
                  <a:srgbClr val="000000"/>
                </a:solidFill>
                <a:latin typeface="Consolas" panose="020B0609020204030204" pitchFamily="49" charset="0"/>
              </a:rPr>
            </a:br>
            <a:r>
              <a:rPr lang="fr-FR" altLang="fr-FR" dirty="0" err="1" smtClean="0">
                <a:solidFill>
                  <a:srgbClr val="000000"/>
                </a:solidFill>
                <a:latin typeface="Consolas" panose="020B0609020204030204" pitchFamily="49" charset="0"/>
              </a:rPr>
              <a:t>del</a:t>
            </a:r>
            <a:r>
              <a:rPr lang="fr-FR" altLang="fr-FR" dirty="0" smtClean="0">
                <a:solidFill>
                  <a:srgbClr val="000000"/>
                </a:solidFill>
                <a:latin typeface="Consolas" panose="020B0609020204030204" pitchFamily="49" charset="0"/>
              </a:rPr>
              <a:t> </a:t>
            </a:r>
            <a:r>
              <a:rPr lang="fr-FR" altLang="fr-FR" dirty="0" smtClean="0">
                <a:solidFill>
                  <a:srgbClr val="000000"/>
                </a:solidFill>
                <a:latin typeface="Consolas" panose="020B0609020204030204" pitchFamily="49" charset="0"/>
              </a:rPr>
              <a:t>Spiderman_HD.avi</a:t>
            </a:r>
            <a:endParaRPr lang="fr-FR" altLang="fr-FR" dirty="0">
              <a:solidFill>
                <a:srgbClr val="000000"/>
              </a:solidFill>
              <a:latin typeface="Consolas" panose="020B0609020204030204" pitchFamily="49" charset="0"/>
            </a:endParaRPr>
          </a:p>
        </p:txBody>
      </p:sp>
    </p:spTree>
    <p:extLst>
      <p:ext uri="{BB962C8B-B14F-4D97-AF65-F5344CB8AC3E}">
        <p14:creationId xmlns:p14="http://schemas.microsoft.com/office/powerpoint/2010/main" val="22362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5"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Connecteur droit 39"/>
          <p:cNvCxnSpPr/>
          <p:nvPr/>
        </p:nvCxnSpPr>
        <p:spPr>
          <a:xfrm flipV="1">
            <a:off x="4875211" y="5582271"/>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rot="16200000" flipV="1">
            <a:off x="3052111" y="2332988"/>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flipH="1" flipV="1">
            <a:off x="3401134" y="2713074"/>
            <a:ext cx="1415294" cy="2901689"/>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flipV="1">
            <a:off x="5571221" y="3562125"/>
            <a:ext cx="1233828" cy="1327883"/>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fr-FR" dirty="0" smtClean="0"/>
              <a:t>Programmation</a:t>
            </a:r>
            <a:endParaRPr lang="fr-CH" dirty="0"/>
          </a:p>
        </p:txBody>
      </p:sp>
      <p:pic>
        <p:nvPicPr>
          <p:cNvPr id="1026" name="Picture 2" descr="Nuage de mot abstrait conceptuel en forme de cerveau — Image vectorielle #64115497"/>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203" y="2569660"/>
            <a:ext cx="1841679" cy="1739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ordinateur&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579" y="2555960"/>
            <a:ext cx="1971811" cy="175306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89097" y="3995233"/>
            <a:ext cx="1284326" cy="461665"/>
          </a:xfrm>
          <a:prstGeom prst="rect">
            <a:avLst/>
          </a:prstGeom>
          <a:noFill/>
        </p:spPr>
        <p:txBody>
          <a:bodyPr wrap="none" rtlCol="0">
            <a:spAutoFit/>
          </a:bodyPr>
          <a:lstStyle/>
          <a:p>
            <a:r>
              <a:rPr lang="fr-FR" sz="2400" b="1" dirty="0" smtClean="0">
                <a:solidFill>
                  <a:srgbClr val="0070C0"/>
                </a:solidFill>
              </a:rPr>
              <a:t>Souhaits</a:t>
            </a:r>
            <a:endParaRPr lang="fr-CH" sz="2400" b="1" dirty="0">
              <a:solidFill>
                <a:srgbClr val="0070C0"/>
              </a:solidFill>
            </a:endParaRPr>
          </a:p>
        </p:txBody>
      </p:sp>
      <p:sp>
        <p:nvSpPr>
          <p:cNvPr id="9" name="ZoneTexte 8"/>
          <p:cNvSpPr txBox="1"/>
          <p:nvPr/>
        </p:nvSpPr>
        <p:spPr>
          <a:xfrm>
            <a:off x="7221611" y="4292282"/>
            <a:ext cx="1774846" cy="461665"/>
          </a:xfrm>
          <a:prstGeom prst="rect">
            <a:avLst/>
          </a:prstGeom>
          <a:noFill/>
        </p:spPr>
        <p:txBody>
          <a:bodyPr wrap="none" rtlCol="0">
            <a:spAutoFit/>
          </a:bodyPr>
          <a:lstStyle/>
          <a:p>
            <a:pPr algn="r"/>
            <a:r>
              <a:rPr lang="fr-FR" sz="2400" b="1" dirty="0" smtClean="0">
                <a:solidFill>
                  <a:srgbClr val="0070C0"/>
                </a:solidFill>
              </a:rPr>
              <a:t>Commandes</a:t>
            </a:r>
            <a:endParaRPr lang="fr-CH" sz="2400" b="1" dirty="0">
              <a:solidFill>
                <a:srgbClr val="0070C0"/>
              </a:solidFill>
            </a:endParaRPr>
          </a:p>
        </p:txBody>
      </p:sp>
      <p:sp>
        <p:nvSpPr>
          <p:cNvPr id="12" name="ZoneTexte 11"/>
          <p:cNvSpPr txBox="1"/>
          <p:nvPr/>
        </p:nvSpPr>
        <p:spPr>
          <a:xfrm>
            <a:off x="8852172" y="4616234"/>
            <a:ext cx="184730" cy="369332"/>
          </a:xfrm>
          <a:prstGeom prst="rect">
            <a:avLst/>
          </a:prstGeom>
          <a:noFill/>
        </p:spPr>
        <p:txBody>
          <a:bodyPr wrap="none" rtlCol="0">
            <a:spAutoFit/>
          </a:bodyPr>
          <a:lstStyle/>
          <a:p>
            <a:pPr algn="r"/>
            <a:endParaRPr lang="fr-CH" dirty="0"/>
          </a:p>
        </p:txBody>
      </p:sp>
      <p:sp>
        <p:nvSpPr>
          <p:cNvPr id="6" name="Rectangle 5"/>
          <p:cNvSpPr/>
          <p:nvPr/>
        </p:nvSpPr>
        <p:spPr>
          <a:xfrm>
            <a:off x="7038316" y="2829678"/>
            <a:ext cx="962122" cy="461665"/>
          </a:xfrm>
          <a:prstGeom prst="rect">
            <a:avLst/>
          </a:prstGeom>
          <a:noFill/>
        </p:spPr>
        <p:txBody>
          <a:bodyPr wrap="none" lIns="91440" tIns="45720" rIns="91440" bIns="45720">
            <a:spAutoFit/>
            <a:scene3d>
              <a:camera prst="isometricRightUp">
                <a:rot lat="2100000" lon="21000000" rev="0"/>
              </a:camera>
              <a:lightRig rig="threePt" dir="t"/>
            </a:scene3d>
          </a:bodyPr>
          <a:lstStyle/>
          <a:p>
            <a:pPr algn="ctr"/>
            <a:r>
              <a:rPr lang="fr-FR" sz="2400" b="0" cap="none" spc="0" dirty="0" smtClean="0">
                <a:ln w="0"/>
                <a:solidFill>
                  <a:srgbClr val="0070C0"/>
                </a:solidFill>
                <a:effectLst>
                  <a:outerShdw blurRad="38100" dist="19050" dir="2700000" algn="tl" rotWithShape="0">
                    <a:schemeClr val="dk1">
                      <a:alpha val="40000"/>
                    </a:schemeClr>
                  </a:outerShdw>
                </a:effectLst>
              </a:rPr>
              <a:t>01101</a:t>
            </a:r>
            <a:endParaRPr lang="fr-FR" sz="2400" b="0" cap="none" spc="0" dirty="0">
              <a:ln w="0"/>
              <a:solidFill>
                <a:srgbClr val="0070C0"/>
              </a:solidFill>
              <a:effectLst>
                <a:outerShdw blurRad="38100" dist="19050" dir="2700000" algn="tl" rotWithShape="0">
                  <a:schemeClr val="dk1">
                    <a:alpha val="40000"/>
                  </a:schemeClr>
                </a:outerShdw>
              </a:effectLst>
            </a:endParaRPr>
          </a:p>
        </p:txBody>
      </p:sp>
      <p:cxnSp>
        <p:nvCxnSpPr>
          <p:cNvPr id="15" name="Connecteur droit 14"/>
          <p:cNvCxnSpPr>
            <a:stCxn id="1026" idx="3"/>
          </p:cNvCxnSpPr>
          <p:nvPr/>
        </p:nvCxnSpPr>
        <p:spPr>
          <a:xfrm flipV="1">
            <a:off x="1972882" y="3425780"/>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6200000" flipV="1">
            <a:off x="2332625" y="3066037"/>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1979663" y="2692731"/>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rot="16200000" flipV="1">
            <a:off x="1633482" y="2353331"/>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1986444" y="1993568"/>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2692368" y="1973225"/>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rot="16200000" flipV="1">
            <a:off x="3065673" y="3040778"/>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rot="16200000" flipV="1">
            <a:off x="3079235" y="3785522"/>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flipV="1">
            <a:off x="3438978" y="4145265"/>
            <a:ext cx="17104" cy="744743"/>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2743377" y="4915265"/>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2757063" y="5621209"/>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rot="16200000" flipV="1">
            <a:off x="2397319" y="5279380"/>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3476550" y="5607647"/>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4189255" y="5589052"/>
            <a:ext cx="699451" cy="18476"/>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flipV="1">
            <a:off x="5581011" y="4890008"/>
            <a:ext cx="6781" cy="69579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4865297" y="4893384"/>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V="1">
            <a:off x="4184086" y="4901703"/>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16200000" flipV="1">
            <a:off x="3829512" y="4547203"/>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V="1">
            <a:off x="4175693" y="4170522"/>
            <a:ext cx="736421" cy="17920"/>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flipV="1">
            <a:off x="4865297" y="3466854"/>
            <a:ext cx="46818" cy="69777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V="1">
            <a:off x="4865297" y="3452903"/>
            <a:ext cx="729276" cy="6781"/>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flipV="1">
            <a:off x="5581011" y="2764333"/>
            <a:ext cx="20092" cy="688570"/>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V="1">
            <a:off x="4858898" y="2765554"/>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flipV="1">
            <a:off x="4135504" y="2774185"/>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H="1" flipV="1">
            <a:off x="4127045" y="2090799"/>
            <a:ext cx="11076" cy="696948"/>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4133826" y="2077689"/>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4839475" y="2071459"/>
            <a:ext cx="744770" cy="7390"/>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V="1">
            <a:off x="5577121" y="2055722"/>
            <a:ext cx="705924" cy="13562"/>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flipH="1" flipV="1">
            <a:off x="6307027" y="2071459"/>
            <a:ext cx="20092" cy="688570"/>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flipH="1" flipV="1">
            <a:off x="6324111" y="2770270"/>
            <a:ext cx="487468" cy="785544"/>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flipV="1">
            <a:off x="6805049" y="3180364"/>
            <a:ext cx="268690" cy="375450"/>
          </a:xfrm>
          <a:prstGeom prst="line">
            <a:avLst/>
          </a:prstGeom>
          <a:ln w="57150" cap="rnd">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sp>
        <p:nvSpPr>
          <p:cNvPr id="1048" name="ZoneTexte 1047"/>
          <p:cNvSpPr txBox="1"/>
          <p:nvPr/>
        </p:nvSpPr>
        <p:spPr>
          <a:xfrm>
            <a:off x="4693488" y="3621594"/>
            <a:ext cx="1717008" cy="461665"/>
          </a:xfrm>
          <a:prstGeom prst="rect">
            <a:avLst/>
          </a:prstGeom>
          <a:noFill/>
        </p:spPr>
        <p:txBody>
          <a:bodyPr wrap="none" rtlCol="0">
            <a:spAutoFit/>
          </a:bodyPr>
          <a:lstStyle/>
          <a:p>
            <a:r>
              <a:rPr lang="fr-FR" sz="2400" i="1" dirty="0" smtClean="0">
                <a:solidFill>
                  <a:srgbClr val="00B050"/>
                </a:solidFill>
              </a:rPr>
              <a:t>Compilateur</a:t>
            </a:r>
            <a:endParaRPr lang="fr-CH" sz="2400" i="1" dirty="0">
              <a:solidFill>
                <a:srgbClr val="00B050"/>
              </a:solidFill>
            </a:endParaRPr>
          </a:p>
        </p:txBody>
      </p:sp>
      <p:sp>
        <p:nvSpPr>
          <p:cNvPr id="93" name="ZoneTexte 92"/>
          <p:cNvSpPr txBox="1"/>
          <p:nvPr/>
        </p:nvSpPr>
        <p:spPr>
          <a:xfrm>
            <a:off x="4122180" y="5712627"/>
            <a:ext cx="2135841" cy="830997"/>
          </a:xfrm>
          <a:prstGeom prst="rect">
            <a:avLst/>
          </a:prstGeom>
          <a:noFill/>
        </p:spPr>
        <p:txBody>
          <a:bodyPr wrap="none" rtlCol="0">
            <a:spAutoFit/>
          </a:bodyPr>
          <a:lstStyle/>
          <a:p>
            <a:pPr algn="ctr"/>
            <a:r>
              <a:rPr lang="fr-FR" sz="2400" dirty="0" smtClean="0">
                <a:solidFill>
                  <a:srgbClr val="0070C0"/>
                </a:solidFill>
              </a:rPr>
              <a:t>Langages de</a:t>
            </a:r>
          </a:p>
          <a:p>
            <a:pPr algn="ctr"/>
            <a:r>
              <a:rPr lang="fr-FR" sz="2400" dirty="0" smtClean="0">
                <a:solidFill>
                  <a:srgbClr val="0070C0"/>
                </a:solidFill>
              </a:rPr>
              <a:t>programmation</a:t>
            </a:r>
            <a:endParaRPr lang="fr-CH" sz="2400" dirty="0">
              <a:solidFill>
                <a:srgbClr val="0070C0"/>
              </a:solidFill>
            </a:endParaRPr>
          </a:p>
        </p:txBody>
      </p:sp>
      <p:sp>
        <p:nvSpPr>
          <p:cNvPr id="101" name="ZoneTexte 100"/>
          <p:cNvSpPr txBox="1"/>
          <p:nvPr/>
        </p:nvSpPr>
        <p:spPr>
          <a:xfrm>
            <a:off x="2849864" y="1347034"/>
            <a:ext cx="1966564" cy="461665"/>
          </a:xfrm>
          <a:prstGeom prst="rect">
            <a:avLst/>
          </a:prstGeom>
          <a:noFill/>
        </p:spPr>
        <p:txBody>
          <a:bodyPr wrap="none" rtlCol="0">
            <a:spAutoFit/>
          </a:bodyPr>
          <a:lstStyle/>
          <a:p>
            <a:r>
              <a:rPr lang="fr-FR" sz="2400" dirty="0" smtClean="0">
                <a:solidFill>
                  <a:srgbClr val="0070C0"/>
                </a:solidFill>
              </a:rPr>
              <a:t>Spécifications</a:t>
            </a:r>
            <a:endParaRPr lang="fr-CH" sz="2400" dirty="0">
              <a:solidFill>
                <a:srgbClr val="0070C0"/>
              </a:solidFill>
            </a:endParaRPr>
          </a:p>
        </p:txBody>
      </p:sp>
      <p:sp>
        <p:nvSpPr>
          <p:cNvPr id="104" name="ZoneTexte 103"/>
          <p:cNvSpPr txBox="1"/>
          <p:nvPr/>
        </p:nvSpPr>
        <p:spPr>
          <a:xfrm>
            <a:off x="2512822" y="3949289"/>
            <a:ext cx="1609800" cy="461665"/>
          </a:xfrm>
          <a:prstGeom prst="rect">
            <a:avLst/>
          </a:prstGeom>
          <a:noFill/>
        </p:spPr>
        <p:txBody>
          <a:bodyPr wrap="none" rtlCol="0">
            <a:spAutoFit/>
          </a:bodyPr>
          <a:lstStyle/>
          <a:p>
            <a:r>
              <a:rPr lang="fr-FR" sz="2400" i="1" dirty="0" smtClean="0">
                <a:solidFill>
                  <a:srgbClr val="00B050"/>
                </a:solidFill>
              </a:rPr>
              <a:t>Vérification</a:t>
            </a:r>
            <a:endParaRPr lang="fr-CH" sz="2400" i="1" dirty="0">
              <a:solidFill>
                <a:srgbClr val="00B050"/>
              </a:solidFill>
            </a:endParaRPr>
          </a:p>
        </p:txBody>
      </p:sp>
      <p:sp>
        <p:nvSpPr>
          <p:cNvPr id="105" name="ZoneTexte 104"/>
          <p:cNvSpPr txBox="1"/>
          <p:nvPr/>
        </p:nvSpPr>
        <p:spPr>
          <a:xfrm>
            <a:off x="2914704" y="4292282"/>
            <a:ext cx="1290353" cy="461665"/>
          </a:xfrm>
          <a:prstGeom prst="rect">
            <a:avLst/>
          </a:prstGeom>
          <a:noFill/>
        </p:spPr>
        <p:txBody>
          <a:bodyPr wrap="none" rtlCol="0">
            <a:spAutoFit/>
          </a:bodyPr>
          <a:lstStyle/>
          <a:p>
            <a:r>
              <a:rPr lang="fr-FR" sz="2400" i="1" dirty="0" smtClean="0">
                <a:solidFill>
                  <a:srgbClr val="00B050"/>
                </a:solidFill>
              </a:rPr>
              <a:t>Synthèse</a:t>
            </a:r>
            <a:endParaRPr lang="fr-CH" sz="2400" i="1" dirty="0">
              <a:solidFill>
                <a:srgbClr val="00B050"/>
              </a:solidFill>
            </a:endParaRPr>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3</a:t>
            </a:fld>
            <a:endParaRPr lang="fr-FR" dirty="0"/>
          </a:p>
        </p:txBody>
      </p:sp>
      <p:pic>
        <p:nvPicPr>
          <p:cNvPr id="10" name="Image 9"/>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2878139" y="1921614"/>
            <a:ext cx="1488506" cy="111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7901" y="4604912"/>
            <a:ext cx="1797484" cy="1173690"/>
          </a:xfrm>
          <a:prstGeom prst="rect">
            <a:avLst/>
          </a:prstGeom>
        </p:spPr>
      </p:pic>
      <p:sp>
        <p:nvSpPr>
          <p:cNvPr id="58" name="ZoneTexte 57"/>
          <p:cNvSpPr txBox="1"/>
          <p:nvPr/>
        </p:nvSpPr>
        <p:spPr>
          <a:xfrm>
            <a:off x="0"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Programming</a:t>
            </a:r>
            <a:r>
              <a:rPr lang="fr-FR" dirty="0" smtClean="0">
                <a:solidFill>
                  <a:srgbClr val="FFFFFF"/>
                </a:solidFill>
              </a:rPr>
              <a:t> translates </a:t>
            </a:r>
            <a:r>
              <a:rPr lang="fr-FR" dirty="0" err="1" smtClean="0">
                <a:solidFill>
                  <a:srgbClr val="FFFFFF"/>
                </a:solidFill>
              </a:rPr>
              <a:t>wishes</a:t>
            </a:r>
            <a:r>
              <a:rPr lang="fr-FR" dirty="0" smtClean="0">
                <a:solidFill>
                  <a:srgbClr val="FFFFFF"/>
                </a:solidFill>
              </a:rPr>
              <a:t> to </a:t>
            </a:r>
            <a:r>
              <a:rPr lang="fr-FR" dirty="0" err="1" smtClean="0">
                <a:solidFill>
                  <a:srgbClr val="FFFFFF"/>
                </a:solidFill>
              </a:rPr>
              <a:t>commands</a:t>
            </a:r>
            <a:r>
              <a:rPr lang="fr-FR" dirty="0" smtClean="0">
                <a:solidFill>
                  <a:srgbClr val="FFFFFF"/>
                </a:solidFill>
              </a:rPr>
              <a:t>. </a:t>
            </a:r>
            <a:r>
              <a:rPr lang="fr-FR" dirty="0" err="1" smtClean="0">
                <a:solidFill>
                  <a:srgbClr val="FFFFFF"/>
                </a:solidFill>
              </a:rPr>
              <a:t>Two</a:t>
            </a:r>
            <a:r>
              <a:rPr lang="fr-FR" dirty="0" smtClean="0">
                <a:solidFill>
                  <a:srgbClr val="FFFFFF"/>
                </a:solidFill>
              </a:rPr>
              <a:t> </a:t>
            </a:r>
            <a:r>
              <a:rPr lang="fr-FR" dirty="0" err="1" smtClean="0">
                <a:solidFill>
                  <a:srgbClr val="FFFFFF"/>
                </a:solidFill>
              </a:rPr>
              <a:t>shortcuts</a:t>
            </a:r>
            <a:r>
              <a:rPr lang="fr-FR" dirty="0" smtClean="0">
                <a:solidFill>
                  <a:srgbClr val="FFFFFF"/>
                </a:solidFill>
              </a:rPr>
              <a:t>: </a:t>
            </a:r>
            <a:r>
              <a:rPr lang="fr-FR" dirty="0" err="1" smtClean="0">
                <a:solidFill>
                  <a:srgbClr val="FFFFFF"/>
                </a:solidFill>
              </a:rPr>
              <a:t>Programming</a:t>
            </a:r>
            <a:r>
              <a:rPr lang="fr-FR" dirty="0" smtClean="0">
                <a:solidFill>
                  <a:srgbClr val="FFFFFF"/>
                </a:solidFill>
              </a:rPr>
              <a:t> </a:t>
            </a:r>
            <a:r>
              <a:rPr lang="fr-FR" dirty="0" err="1" smtClean="0">
                <a:solidFill>
                  <a:srgbClr val="FFFFFF"/>
                </a:solidFill>
              </a:rPr>
              <a:t>languages</a:t>
            </a:r>
            <a:r>
              <a:rPr lang="fr-FR" dirty="0">
                <a:solidFill>
                  <a:srgbClr val="FFFFFF"/>
                </a:solidFill>
              </a:rPr>
              <a:t> </a:t>
            </a:r>
            <a:r>
              <a:rPr lang="fr-FR" dirty="0" smtClean="0">
                <a:solidFill>
                  <a:srgbClr val="FFFFFF"/>
                </a:solidFill>
              </a:rPr>
              <a:t>(</a:t>
            </a:r>
            <a:r>
              <a:rPr lang="fr-FR" dirty="0" err="1" smtClean="0">
                <a:solidFill>
                  <a:srgbClr val="FFFFFF"/>
                </a:solidFill>
              </a:rPr>
              <a:t>with</a:t>
            </a:r>
            <a:r>
              <a:rPr lang="fr-FR" dirty="0" smtClean="0">
                <a:solidFill>
                  <a:srgbClr val="FFFFFF"/>
                </a:solidFill>
              </a:rPr>
              <a:t> </a:t>
            </a:r>
            <a:r>
              <a:rPr lang="fr-FR" dirty="0" err="1" smtClean="0">
                <a:solidFill>
                  <a:srgbClr val="FFFFFF"/>
                </a:solidFill>
              </a:rPr>
              <a:t>compilers</a:t>
            </a:r>
            <a:r>
              <a:rPr lang="fr-FR" dirty="0" smtClean="0">
                <a:solidFill>
                  <a:srgbClr val="FFFFFF"/>
                </a:solidFill>
              </a:rPr>
              <a:t>) and </a:t>
            </a:r>
            <a:r>
              <a:rPr lang="fr-FR" dirty="0" err="1" smtClean="0">
                <a:solidFill>
                  <a:srgbClr val="FFFFFF"/>
                </a:solidFill>
              </a:rPr>
              <a:t>Specifications</a:t>
            </a:r>
            <a:r>
              <a:rPr lang="fr-FR" dirty="0" smtClean="0">
                <a:solidFill>
                  <a:srgbClr val="FFFFFF"/>
                </a:solidFill>
              </a:rPr>
              <a:t> (</a:t>
            </a:r>
            <a:r>
              <a:rPr lang="fr-FR" dirty="0" err="1" smtClean="0">
                <a:solidFill>
                  <a:srgbClr val="FFFFFF"/>
                </a:solidFill>
              </a:rPr>
              <a:t>with</a:t>
            </a:r>
            <a:r>
              <a:rPr lang="fr-FR" dirty="0" smtClean="0">
                <a:solidFill>
                  <a:srgbClr val="FFFFFF"/>
                </a:solidFill>
              </a:rPr>
              <a:t> </a:t>
            </a:r>
            <a:r>
              <a:rPr lang="fr-FR" dirty="0" err="1" smtClean="0">
                <a:solidFill>
                  <a:srgbClr val="FFFFFF"/>
                </a:solidFill>
              </a:rPr>
              <a:t>Verification</a:t>
            </a:r>
            <a:r>
              <a:rPr lang="fr-FR" dirty="0" smtClean="0">
                <a:solidFill>
                  <a:srgbClr val="FFFFFF"/>
                </a:solidFill>
              </a:rPr>
              <a:t>, </a:t>
            </a:r>
            <a:r>
              <a:rPr lang="fr-FR" dirty="0" err="1" smtClean="0">
                <a:solidFill>
                  <a:srgbClr val="FFFFFF"/>
                </a:solidFill>
              </a:rPr>
              <a:t>Synthesis</a:t>
            </a:r>
            <a:r>
              <a:rPr lang="fr-FR" dirty="0">
                <a:solidFill>
                  <a:srgbClr val="FFFFFF"/>
                </a:solidFill>
              </a:rPr>
              <a:t>)</a:t>
            </a:r>
            <a:endParaRPr lang="en-US" dirty="0">
              <a:solidFill>
                <a:srgbClr val="FFFFFF"/>
              </a:solidFill>
            </a:endParaRPr>
          </a:p>
        </p:txBody>
      </p:sp>
      <p:pic>
        <p:nvPicPr>
          <p:cNvPr id="14" name="Image 13" descr="File:2000px-&lt;strong&gt;ok&lt;/strong&gt; x nuvola green.pn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8311" y="3490401"/>
            <a:ext cx="1360242" cy="1360242"/>
          </a:xfrm>
          <a:prstGeom prst="rect">
            <a:avLst/>
          </a:prstGeom>
        </p:spPr>
      </p:pic>
      <p:pic>
        <p:nvPicPr>
          <p:cNvPr id="60" name="Image 59" descr="File:2000px-&lt;strong&gt;ok&lt;/strong&gt; x nuvola green.pn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1016" y="3179055"/>
            <a:ext cx="1360242" cy="1360242"/>
          </a:xfrm>
          <a:prstGeom prst="rect">
            <a:avLst/>
          </a:prstGeom>
        </p:spPr>
      </p:pic>
      <p:pic>
        <p:nvPicPr>
          <p:cNvPr id="17" name="Image 16" descr="Clipart - &lt;strong&gt;Thumbs&lt;/strong&gt; Down Circl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7218" y="2214198"/>
            <a:ext cx="1032138" cy="1028144"/>
          </a:xfrm>
          <a:prstGeom prst="rect">
            <a:avLst/>
          </a:prstGeom>
        </p:spPr>
      </p:pic>
      <p:grpSp>
        <p:nvGrpSpPr>
          <p:cNvPr id="64" name="Groupe 63"/>
          <p:cNvGrpSpPr/>
          <p:nvPr/>
        </p:nvGrpSpPr>
        <p:grpSpPr>
          <a:xfrm>
            <a:off x="-4299947" y="1476339"/>
            <a:ext cx="4163410" cy="4173845"/>
            <a:chOff x="1323368" y="1300983"/>
            <a:chExt cx="4163410" cy="4173845"/>
          </a:xfrm>
        </p:grpSpPr>
        <p:pic>
          <p:nvPicPr>
            <p:cNvPr id="65" name="Picture 8" descr="Résultat de recherche d'images pour &quot;loupe dessin&quo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3368" y="1300983"/>
              <a:ext cx="4163410" cy="4173845"/>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p:cNvSpPr txBox="1"/>
            <p:nvPr/>
          </p:nvSpPr>
          <p:spPr>
            <a:xfrm>
              <a:off x="1786847" y="1933311"/>
              <a:ext cx="1685860" cy="1323439"/>
            </a:xfrm>
            <a:prstGeom prst="rect">
              <a:avLst/>
            </a:prstGeom>
            <a:gradFill flip="none" rotWithShape="1">
              <a:gsLst>
                <a:gs pos="0">
                  <a:schemeClr val="accent1">
                    <a:lumMod val="5000"/>
                    <a:lumOff val="95000"/>
                  </a:schemeClr>
                </a:gs>
                <a:gs pos="83000">
                  <a:srgbClr val="FFFFFF">
                    <a:alpha val="90000"/>
                  </a:srgbClr>
                </a:gs>
                <a:gs pos="100000">
                  <a:srgbClr val="FFFFFF">
                    <a:alpha val="0"/>
                  </a:srgbClr>
                </a:gs>
              </a:gsLst>
              <a:path path="circle">
                <a:fillToRect l="50000" t="50000" r="50000" b="50000"/>
              </a:path>
              <a:tileRect/>
            </a:gradFill>
          </p:spPr>
          <p:txBody>
            <a:bodyPr wrap="square" rtlCol="0">
              <a:spAutoFit/>
            </a:bodyPr>
            <a:lstStyle/>
            <a:p>
              <a:pPr algn="ctr"/>
              <a:r>
                <a:rPr lang="fr-FR" sz="4000" dirty="0" smtClean="0">
                  <a:solidFill>
                    <a:srgbClr val="FF0000"/>
                  </a:solidFill>
                </a:rPr>
                <a:t>Cette</a:t>
              </a:r>
            </a:p>
            <a:p>
              <a:pPr algn="ctr"/>
              <a:r>
                <a:rPr lang="fr-FR" sz="4000" dirty="0" smtClean="0">
                  <a:solidFill>
                    <a:srgbClr val="FF0000"/>
                  </a:solidFill>
                </a:rPr>
                <a:t>thèse</a:t>
              </a:r>
              <a:endParaRPr lang="fr-CH" sz="4000" dirty="0">
                <a:solidFill>
                  <a:srgbClr val="FF0000"/>
                </a:solidFill>
              </a:endParaRPr>
            </a:p>
          </p:txBody>
        </p:sp>
      </p:grpSp>
      <p:sp>
        <p:nvSpPr>
          <p:cNvPr id="67" name="ZoneTexte 66"/>
          <p:cNvSpPr txBox="1"/>
          <p:nvPr/>
        </p:nvSpPr>
        <p:spPr>
          <a:xfrm>
            <a:off x="-1" y="-16834"/>
            <a:ext cx="9143999" cy="646331"/>
          </a:xfrm>
          <a:prstGeom prst="rect">
            <a:avLst/>
          </a:prstGeom>
          <a:solidFill>
            <a:schemeClr val="tx1"/>
          </a:solidFill>
        </p:spPr>
        <p:txBody>
          <a:bodyPr wrap="square" rtlCol="0">
            <a:spAutoFit/>
          </a:bodyPr>
          <a:lstStyle/>
          <a:p>
            <a:pPr algn="ctr"/>
            <a:r>
              <a:rPr lang="fr-FR" dirty="0" smtClean="0">
                <a:solidFill>
                  <a:srgbClr val="FFFFFF"/>
                </a:solidFill>
              </a:rPr>
              <a:t>Compilation </a:t>
            </a:r>
            <a:r>
              <a:rPr lang="fr-FR" dirty="0" err="1" smtClean="0">
                <a:solidFill>
                  <a:srgbClr val="FFFFFF"/>
                </a:solidFill>
              </a:rPr>
              <a:t>is</a:t>
            </a:r>
            <a:r>
              <a:rPr lang="fr-FR" dirty="0" smtClean="0">
                <a:solidFill>
                  <a:srgbClr val="FFFFFF"/>
                </a:solidFill>
              </a:rPr>
              <a:t> </a:t>
            </a:r>
            <a:r>
              <a:rPr lang="fr-FR" dirty="0" err="1" smtClean="0">
                <a:solidFill>
                  <a:srgbClr val="FFFFFF"/>
                </a:solidFill>
              </a:rPr>
              <a:t>extensively</a:t>
            </a:r>
            <a:r>
              <a:rPr lang="fr-FR" dirty="0" smtClean="0">
                <a:solidFill>
                  <a:srgbClr val="FFFFFF"/>
                </a:solidFill>
              </a:rPr>
              <a:t> </a:t>
            </a:r>
            <a:r>
              <a:rPr lang="fr-FR" dirty="0" err="1" smtClean="0">
                <a:solidFill>
                  <a:srgbClr val="FFFFFF"/>
                </a:solidFill>
              </a:rPr>
              <a:t>verified</a:t>
            </a:r>
            <a:r>
              <a:rPr lang="fr-FR" dirty="0" smtClean="0">
                <a:solidFill>
                  <a:srgbClr val="FFFFFF"/>
                </a:solidFill>
              </a:rPr>
              <a:t> and </a:t>
            </a:r>
            <a:r>
              <a:rPr lang="fr-FR" dirty="0" err="1" smtClean="0">
                <a:solidFill>
                  <a:srgbClr val="FFFFFF"/>
                </a:solidFill>
              </a:rPr>
              <a:t>can</a:t>
            </a:r>
            <a:r>
              <a:rPr lang="fr-FR" dirty="0" smtClean="0">
                <a:solidFill>
                  <a:srgbClr val="FFFFFF"/>
                </a:solidFill>
              </a:rPr>
              <a:t> </a:t>
            </a:r>
            <a:r>
              <a:rPr lang="fr-FR" dirty="0" err="1" smtClean="0">
                <a:solidFill>
                  <a:srgbClr val="FFFFFF"/>
                </a:solidFill>
              </a:rPr>
              <a:t>be</a:t>
            </a:r>
            <a:r>
              <a:rPr lang="fr-FR" dirty="0" smtClean="0">
                <a:solidFill>
                  <a:srgbClr val="FFFFFF"/>
                </a:solidFill>
              </a:rPr>
              <a:t> </a:t>
            </a:r>
            <a:r>
              <a:rPr lang="fr-FR" dirty="0" err="1" smtClean="0">
                <a:solidFill>
                  <a:srgbClr val="FFFFFF"/>
                </a:solidFill>
              </a:rPr>
              <a:t>trusted</a:t>
            </a:r>
            <a:r>
              <a:rPr lang="fr-FR" dirty="0" smtClean="0">
                <a:solidFill>
                  <a:srgbClr val="FFFFFF"/>
                </a:solidFill>
              </a:rPr>
              <a:t>. </a:t>
            </a:r>
            <a:r>
              <a:rPr lang="fr-FR" dirty="0" err="1" smtClean="0">
                <a:solidFill>
                  <a:srgbClr val="FFFFFF"/>
                </a:solidFill>
              </a:rPr>
              <a:t>Same</a:t>
            </a:r>
            <a:r>
              <a:rPr lang="fr-FR" dirty="0" smtClean="0">
                <a:solidFill>
                  <a:srgbClr val="FFFFFF"/>
                </a:solidFill>
              </a:rPr>
              <a:t> for the </a:t>
            </a:r>
            <a:r>
              <a:rPr lang="fr-FR" dirty="0" err="1" smtClean="0">
                <a:solidFill>
                  <a:srgbClr val="FFFFFF"/>
                </a:solidFill>
              </a:rPr>
              <a:t>verification</a:t>
            </a:r>
            <a:r>
              <a:rPr lang="fr-FR" dirty="0" smtClean="0">
                <a:solidFill>
                  <a:srgbClr val="FFFFFF"/>
                </a:solidFill>
              </a:rPr>
              <a:t> and </a:t>
            </a:r>
            <a:r>
              <a:rPr lang="fr-FR" dirty="0" err="1" smtClean="0">
                <a:solidFill>
                  <a:srgbClr val="FFFFFF"/>
                </a:solidFill>
              </a:rPr>
              <a:t>synthesis</a:t>
            </a:r>
            <a:r>
              <a:rPr lang="fr-FR" dirty="0" smtClean="0">
                <a:solidFill>
                  <a:srgbClr val="FFFFFF"/>
                </a:solidFill>
              </a:rPr>
              <a:t> </a:t>
            </a:r>
            <a:r>
              <a:rPr lang="fr-FR" dirty="0" err="1" smtClean="0">
                <a:solidFill>
                  <a:srgbClr val="FFFFFF"/>
                </a:solidFill>
              </a:rPr>
              <a:t>processes</a:t>
            </a:r>
            <a:r>
              <a:rPr lang="fr-FR" dirty="0" smtClean="0">
                <a:solidFill>
                  <a:srgbClr val="FFFFFF"/>
                </a:solidFill>
              </a:rPr>
              <a:t>. This </a:t>
            </a:r>
            <a:r>
              <a:rPr lang="fr-FR" dirty="0" err="1" smtClean="0">
                <a:solidFill>
                  <a:srgbClr val="FFFFFF"/>
                </a:solidFill>
              </a:rPr>
              <a:t>thesis</a:t>
            </a:r>
            <a:r>
              <a:rPr lang="fr-FR" dirty="0" smtClean="0">
                <a:solidFill>
                  <a:srgbClr val="FFFFFF"/>
                </a:solidFill>
              </a:rPr>
              <a:t> </a:t>
            </a:r>
            <a:r>
              <a:rPr lang="fr-FR" dirty="0" err="1" smtClean="0">
                <a:solidFill>
                  <a:srgbClr val="FFFFFF"/>
                </a:solidFill>
              </a:rPr>
              <a:t>focuses</a:t>
            </a:r>
            <a:r>
              <a:rPr lang="fr-FR" dirty="0" smtClean="0">
                <a:solidFill>
                  <a:srgbClr val="FFFFFF"/>
                </a:solidFill>
              </a:rPr>
              <a:t> on </a:t>
            </a:r>
            <a:r>
              <a:rPr lang="fr-FR" dirty="0" err="1" smtClean="0">
                <a:solidFill>
                  <a:srgbClr val="FFFFFF"/>
                </a:solidFill>
              </a:rPr>
              <a:t>correctly</a:t>
            </a:r>
            <a:r>
              <a:rPr lang="fr-FR" dirty="0" smtClean="0">
                <a:solidFill>
                  <a:srgbClr val="FFFFFF"/>
                </a:solidFill>
              </a:rPr>
              <a:t> </a:t>
            </a:r>
            <a:r>
              <a:rPr lang="fr-FR" dirty="0" err="1" smtClean="0">
                <a:solidFill>
                  <a:srgbClr val="FFFFFF"/>
                </a:solidFill>
              </a:rPr>
              <a:t>translating</a:t>
            </a:r>
            <a:r>
              <a:rPr lang="fr-FR" dirty="0" smtClean="0">
                <a:solidFill>
                  <a:srgbClr val="FFFFFF"/>
                </a:solidFill>
              </a:rPr>
              <a:t> </a:t>
            </a:r>
            <a:r>
              <a:rPr lang="fr-FR" dirty="0" err="1" smtClean="0">
                <a:solidFill>
                  <a:srgbClr val="FFFFFF"/>
                </a:solidFill>
              </a:rPr>
              <a:t>wishes</a:t>
            </a:r>
            <a:r>
              <a:rPr lang="fr-FR" dirty="0" smtClean="0">
                <a:solidFill>
                  <a:srgbClr val="FFFFFF"/>
                </a:solidFill>
              </a:rPr>
              <a:t> to </a:t>
            </a:r>
            <a:r>
              <a:rPr lang="fr-FR" dirty="0" err="1" smtClean="0">
                <a:solidFill>
                  <a:srgbClr val="FFFFFF"/>
                </a:solidFill>
              </a:rPr>
              <a:t>specifications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10246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00"/>
                                        <p:tgtEl>
                                          <p:spTgt spid="15"/>
                                        </p:tgtEl>
                                      </p:cBhvr>
                                    </p:animEffect>
                                  </p:childTnLst>
                                </p:cTn>
                              </p:par>
                            </p:childTnLst>
                          </p:cTn>
                        </p:par>
                        <p:par>
                          <p:cTn id="25" fill="hold">
                            <p:stCondLst>
                              <p:cond delay="100"/>
                            </p:stCondLst>
                            <p:childTnLst>
                              <p:par>
                                <p:cTn id="26" presetID="22" presetClass="entr" presetSubtype="4"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100"/>
                                        <p:tgtEl>
                                          <p:spTgt spid="25"/>
                                        </p:tgtEl>
                                      </p:cBhvr>
                                    </p:animEffect>
                                  </p:childTnLst>
                                </p:cTn>
                              </p:par>
                            </p:childTnLst>
                          </p:cTn>
                        </p:par>
                        <p:par>
                          <p:cTn id="29" fill="hold">
                            <p:stCondLst>
                              <p:cond delay="200"/>
                            </p:stCondLst>
                            <p:childTnLst>
                              <p:par>
                                <p:cTn id="30" presetID="22" presetClass="entr" presetSubtype="2"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100"/>
                                        <p:tgtEl>
                                          <p:spTgt spid="27"/>
                                        </p:tgtEl>
                                      </p:cBhvr>
                                    </p:animEffect>
                                  </p:childTnLst>
                                </p:cTn>
                              </p:par>
                            </p:childTnLst>
                          </p:cTn>
                        </p:par>
                        <p:par>
                          <p:cTn id="33" fill="hold">
                            <p:stCondLst>
                              <p:cond delay="300"/>
                            </p:stCondLst>
                            <p:childTnLst>
                              <p:par>
                                <p:cTn id="34" presetID="2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100"/>
                                        <p:tgtEl>
                                          <p:spTgt spid="28"/>
                                        </p:tgtEl>
                                      </p:cBhvr>
                                    </p:animEffect>
                                  </p:childTnLst>
                                </p:cTn>
                              </p:par>
                            </p:childTnLst>
                          </p:cTn>
                        </p:par>
                        <p:par>
                          <p:cTn id="37" fill="hold">
                            <p:stCondLst>
                              <p:cond delay="400"/>
                            </p:stCondLst>
                            <p:childTnLst>
                              <p:par>
                                <p:cTn id="38" presetID="22" presetClass="entr" presetSubtype="8"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100"/>
                                        <p:tgtEl>
                                          <p:spTgt spid="30"/>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100"/>
                                        <p:tgtEl>
                                          <p:spTgt spid="31"/>
                                        </p:tgtEl>
                                      </p:cBhvr>
                                    </p:animEffect>
                                  </p:childTnLst>
                                </p:cTn>
                              </p:par>
                            </p:childTnLst>
                          </p:cTn>
                        </p:par>
                        <p:par>
                          <p:cTn id="45" fill="hold">
                            <p:stCondLst>
                              <p:cond delay="600"/>
                            </p:stCondLst>
                            <p:childTnLst>
                              <p:par>
                                <p:cTn id="46" presetID="22" presetClass="entr" presetSubtype="1"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100"/>
                                        <p:tgtEl>
                                          <p:spTgt spid="29"/>
                                        </p:tgtEl>
                                      </p:cBhvr>
                                    </p:animEffect>
                                  </p:childTnLst>
                                </p:cTn>
                              </p:par>
                            </p:childTnLst>
                          </p:cTn>
                        </p:par>
                        <p:par>
                          <p:cTn id="49" fill="hold">
                            <p:stCondLst>
                              <p:cond delay="700"/>
                            </p:stCondLst>
                            <p:childTnLst>
                              <p:par>
                                <p:cTn id="50" presetID="22" presetClass="entr" presetSubtype="1"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100"/>
                                        <p:tgtEl>
                                          <p:spTgt spid="32"/>
                                        </p:tgtEl>
                                      </p:cBhvr>
                                    </p:animEffect>
                                  </p:childTnLst>
                                </p:cTn>
                              </p:par>
                            </p:childTnLst>
                          </p:cTn>
                        </p:par>
                        <p:par>
                          <p:cTn id="53" fill="hold">
                            <p:stCondLst>
                              <p:cond delay="800"/>
                            </p:stCondLst>
                            <p:childTnLst>
                              <p:par>
                                <p:cTn id="54" presetID="22" presetClass="entr" presetSubtype="1"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up)">
                                      <p:cBhvr>
                                        <p:cTn id="56" dur="100"/>
                                        <p:tgtEl>
                                          <p:spTgt spid="33"/>
                                        </p:tgtEl>
                                      </p:cBhvr>
                                    </p:animEffect>
                                  </p:childTnLst>
                                </p:cTn>
                              </p:par>
                            </p:childTnLst>
                          </p:cTn>
                        </p:par>
                        <p:par>
                          <p:cTn id="57" fill="hold">
                            <p:stCondLst>
                              <p:cond delay="900"/>
                            </p:stCondLst>
                            <p:childTnLst>
                              <p:par>
                                <p:cTn id="58" presetID="22" presetClass="entr" presetSubtype="1"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up)">
                                      <p:cBhvr>
                                        <p:cTn id="60" dur="100"/>
                                        <p:tgtEl>
                                          <p:spTgt spid="34"/>
                                        </p:tgtEl>
                                      </p:cBhvr>
                                    </p:animEffect>
                                  </p:childTnLst>
                                </p:cTn>
                              </p:par>
                            </p:childTnLst>
                          </p:cTn>
                        </p:par>
                        <p:par>
                          <p:cTn id="61" fill="hold">
                            <p:stCondLst>
                              <p:cond delay="1000"/>
                            </p:stCondLst>
                            <p:childTnLst>
                              <p:par>
                                <p:cTn id="62" presetID="22" presetClass="entr" presetSubtype="2"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right)">
                                      <p:cBhvr>
                                        <p:cTn id="64" dur="100"/>
                                        <p:tgtEl>
                                          <p:spTgt spid="35"/>
                                        </p:tgtEl>
                                      </p:cBhvr>
                                    </p:animEffect>
                                  </p:childTnLst>
                                </p:cTn>
                              </p:par>
                            </p:childTnLst>
                          </p:cTn>
                        </p:par>
                        <p:par>
                          <p:cTn id="65" fill="hold">
                            <p:stCondLst>
                              <p:cond delay="1100"/>
                            </p:stCondLst>
                            <p:childTnLst>
                              <p:par>
                                <p:cTn id="66" presetID="22" presetClass="entr" presetSubtype="1" fill="hold" nodeType="after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up)">
                                      <p:cBhvr>
                                        <p:cTn id="68" dur="100"/>
                                        <p:tgtEl>
                                          <p:spTgt spid="37"/>
                                        </p:tgtEl>
                                      </p:cBhvr>
                                    </p:animEffect>
                                  </p:childTnLst>
                                </p:cTn>
                              </p:par>
                            </p:childTnLst>
                          </p:cTn>
                        </p:par>
                        <p:par>
                          <p:cTn id="69" fill="hold">
                            <p:stCondLst>
                              <p:cond delay="1200"/>
                            </p:stCondLst>
                            <p:childTnLst>
                              <p:par>
                                <p:cTn id="70" presetID="22" presetClass="entr" presetSubtype="8" fill="hold"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100"/>
                                        <p:tgtEl>
                                          <p:spTgt spid="36"/>
                                        </p:tgtEl>
                                      </p:cBhvr>
                                    </p:animEffect>
                                  </p:childTnLst>
                                </p:cTn>
                              </p:par>
                            </p:childTnLst>
                          </p:cTn>
                        </p:par>
                        <p:par>
                          <p:cTn id="73" fill="hold">
                            <p:stCondLst>
                              <p:cond delay="1300"/>
                            </p:stCondLst>
                            <p:childTnLst>
                              <p:par>
                                <p:cTn id="74" presetID="22" presetClass="entr" presetSubtype="8"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left)">
                                      <p:cBhvr>
                                        <p:cTn id="76" dur="100"/>
                                        <p:tgtEl>
                                          <p:spTgt spid="38"/>
                                        </p:tgtEl>
                                      </p:cBhvr>
                                    </p:animEffect>
                                  </p:childTnLst>
                                </p:cTn>
                              </p:par>
                            </p:childTnLst>
                          </p:cTn>
                        </p:par>
                        <p:par>
                          <p:cTn id="77" fill="hold">
                            <p:stCondLst>
                              <p:cond delay="1400"/>
                            </p:stCondLst>
                            <p:childTnLst>
                              <p:par>
                                <p:cTn id="78" presetID="22" presetClass="entr" presetSubtype="8" fill="hold"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left)">
                                      <p:cBhvr>
                                        <p:cTn id="80" dur="100"/>
                                        <p:tgtEl>
                                          <p:spTgt spid="39"/>
                                        </p:tgtEl>
                                      </p:cBhvr>
                                    </p:animEffect>
                                  </p:childTnLst>
                                </p:cTn>
                              </p:par>
                            </p:childTnLst>
                          </p:cTn>
                        </p:par>
                        <p:par>
                          <p:cTn id="81" fill="hold">
                            <p:stCondLst>
                              <p:cond delay="1500"/>
                            </p:stCondLst>
                            <p:childTnLst>
                              <p:par>
                                <p:cTn id="82" presetID="22" presetClass="entr" presetSubtype="8" fill="hold"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left)">
                                      <p:cBhvr>
                                        <p:cTn id="84" dur="100"/>
                                        <p:tgtEl>
                                          <p:spTgt spid="40"/>
                                        </p:tgtEl>
                                      </p:cBhvr>
                                    </p:animEffect>
                                  </p:childTnLst>
                                </p:cTn>
                              </p:par>
                            </p:childTnLst>
                          </p:cTn>
                        </p:par>
                        <p:par>
                          <p:cTn id="85" fill="hold">
                            <p:stCondLst>
                              <p:cond delay="1600"/>
                            </p:stCondLst>
                            <p:childTnLst>
                              <p:par>
                                <p:cTn id="86" presetID="22" presetClass="entr" presetSubtype="4"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down)">
                                      <p:cBhvr>
                                        <p:cTn id="88" dur="100"/>
                                        <p:tgtEl>
                                          <p:spTgt spid="41"/>
                                        </p:tgtEl>
                                      </p:cBhvr>
                                    </p:animEffect>
                                  </p:childTnLst>
                                </p:cTn>
                              </p:par>
                            </p:childTnLst>
                          </p:cTn>
                        </p:par>
                        <p:par>
                          <p:cTn id="89" fill="hold">
                            <p:stCondLst>
                              <p:cond delay="1700"/>
                            </p:stCondLst>
                            <p:childTnLst>
                              <p:par>
                                <p:cTn id="90" presetID="22" presetClass="entr" presetSubtype="2" fill="hold" nodeType="after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wipe(right)">
                                      <p:cBhvr>
                                        <p:cTn id="92" dur="100"/>
                                        <p:tgtEl>
                                          <p:spTgt spid="42"/>
                                        </p:tgtEl>
                                      </p:cBhvr>
                                    </p:animEffect>
                                  </p:childTnLst>
                                </p:cTn>
                              </p:par>
                            </p:childTnLst>
                          </p:cTn>
                        </p:par>
                        <p:par>
                          <p:cTn id="93" fill="hold">
                            <p:stCondLst>
                              <p:cond delay="1800"/>
                            </p:stCondLst>
                            <p:childTnLst>
                              <p:par>
                                <p:cTn id="94" presetID="22" presetClass="entr" presetSubtype="2" fill="hold"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right)">
                                      <p:cBhvr>
                                        <p:cTn id="96" dur="100"/>
                                        <p:tgtEl>
                                          <p:spTgt spid="43"/>
                                        </p:tgtEl>
                                      </p:cBhvr>
                                    </p:animEffect>
                                  </p:childTnLst>
                                </p:cTn>
                              </p:par>
                            </p:childTnLst>
                          </p:cTn>
                        </p:par>
                        <p:par>
                          <p:cTn id="97" fill="hold">
                            <p:stCondLst>
                              <p:cond delay="1900"/>
                            </p:stCondLst>
                            <p:childTnLst>
                              <p:par>
                                <p:cTn id="98" presetID="22" presetClass="entr" presetSubtype="4" fill="hold" nodeType="after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wipe(down)">
                                      <p:cBhvr>
                                        <p:cTn id="100" dur="100"/>
                                        <p:tgtEl>
                                          <p:spTgt spid="44"/>
                                        </p:tgtEl>
                                      </p:cBhvr>
                                    </p:animEffect>
                                  </p:childTnLst>
                                </p:cTn>
                              </p:par>
                            </p:childTnLst>
                          </p:cTn>
                        </p:par>
                        <p:par>
                          <p:cTn id="101" fill="hold">
                            <p:stCondLst>
                              <p:cond delay="2000"/>
                            </p:stCondLst>
                            <p:childTnLst>
                              <p:par>
                                <p:cTn id="102" presetID="22" presetClass="entr" presetSubtype="8" fill="hold"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left)">
                                      <p:cBhvr>
                                        <p:cTn id="104" dur="100"/>
                                        <p:tgtEl>
                                          <p:spTgt spid="46"/>
                                        </p:tgtEl>
                                      </p:cBhvr>
                                    </p:animEffect>
                                  </p:childTnLst>
                                </p:cTn>
                              </p:par>
                            </p:childTnLst>
                          </p:cTn>
                        </p:par>
                        <p:par>
                          <p:cTn id="105" fill="hold">
                            <p:stCondLst>
                              <p:cond delay="2100"/>
                            </p:stCondLst>
                            <p:childTnLst>
                              <p:par>
                                <p:cTn id="106" presetID="22" presetClass="entr" presetSubtype="4" fill="hold" nodeType="after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wipe(down)">
                                      <p:cBhvr>
                                        <p:cTn id="108" dur="100"/>
                                        <p:tgtEl>
                                          <p:spTgt spid="47"/>
                                        </p:tgtEl>
                                      </p:cBhvr>
                                    </p:animEffect>
                                  </p:childTnLst>
                                </p:cTn>
                              </p:par>
                            </p:childTnLst>
                          </p:cTn>
                        </p:par>
                        <p:par>
                          <p:cTn id="109" fill="hold">
                            <p:stCondLst>
                              <p:cond delay="2200"/>
                            </p:stCondLst>
                            <p:childTnLst>
                              <p:par>
                                <p:cTn id="110" presetID="22" presetClass="entr" presetSubtype="8" fill="hold" nodeType="after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left)">
                                      <p:cBhvr>
                                        <p:cTn id="112" dur="100"/>
                                        <p:tgtEl>
                                          <p:spTgt spid="49"/>
                                        </p:tgtEl>
                                      </p:cBhvr>
                                    </p:animEffect>
                                  </p:childTnLst>
                                </p:cTn>
                              </p:par>
                            </p:childTnLst>
                          </p:cTn>
                        </p:par>
                        <p:par>
                          <p:cTn id="113" fill="hold">
                            <p:stCondLst>
                              <p:cond delay="2300"/>
                            </p:stCondLst>
                            <p:childTnLst>
                              <p:par>
                                <p:cTn id="114" presetID="22" presetClass="entr" presetSubtype="4" fill="hold" nodeType="after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down)">
                                      <p:cBhvr>
                                        <p:cTn id="116" dur="100"/>
                                        <p:tgtEl>
                                          <p:spTgt spid="50"/>
                                        </p:tgtEl>
                                      </p:cBhvr>
                                    </p:animEffect>
                                  </p:childTnLst>
                                </p:cTn>
                              </p:par>
                            </p:childTnLst>
                          </p:cTn>
                        </p:par>
                        <p:par>
                          <p:cTn id="117" fill="hold">
                            <p:stCondLst>
                              <p:cond delay="2400"/>
                            </p:stCondLst>
                            <p:childTnLst>
                              <p:par>
                                <p:cTn id="118" presetID="22" presetClass="entr" presetSubtype="2" fill="hold" nodeType="after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wipe(right)">
                                      <p:cBhvr>
                                        <p:cTn id="120" dur="100"/>
                                        <p:tgtEl>
                                          <p:spTgt spid="51"/>
                                        </p:tgtEl>
                                      </p:cBhvr>
                                    </p:animEffect>
                                  </p:childTnLst>
                                </p:cTn>
                              </p:par>
                            </p:childTnLst>
                          </p:cTn>
                        </p:par>
                        <p:par>
                          <p:cTn id="121" fill="hold">
                            <p:stCondLst>
                              <p:cond delay="2500"/>
                            </p:stCondLst>
                            <p:childTnLst>
                              <p:par>
                                <p:cTn id="122" presetID="22" presetClass="entr" presetSubtype="2" fill="hold" nodeType="after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wipe(right)">
                                      <p:cBhvr>
                                        <p:cTn id="124" dur="100"/>
                                        <p:tgtEl>
                                          <p:spTgt spid="52"/>
                                        </p:tgtEl>
                                      </p:cBhvr>
                                    </p:animEffect>
                                  </p:childTnLst>
                                </p:cTn>
                              </p:par>
                            </p:childTnLst>
                          </p:cTn>
                        </p:par>
                        <p:par>
                          <p:cTn id="125" fill="hold">
                            <p:stCondLst>
                              <p:cond delay="2600"/>
                            </p:stCondLst>
                            <p:childTnLst>
                              <p:par>
                                <p:cTn id="126" presetID="22" presetClass="entr" presetSubtype="4" fill="hold" nodeType="afterEffect">
                                  <p:stCondLst>
                                    <p:cond delay="0"/>
                                  </p:stCondLst>
                                  <p:childTnLst>
                                    <p:set>
                                      <p:cBhvr>
                                        <p:cTn id="127" dur="1" fill="hold">
                                          <p:stCondLst>
                                            <p:cond delay="0"/>
                                          </p:stCondLst>
                                        </p:cTn>
                                        <p:tgtEl>
                                          <p:spTgt spid="53"/>
                                        </p:tgtEl>
                                        <p:attrNameLst>
                                          <p:attrName>style.visibility</p:attrName>
                                        </p:attrNameLst>
                                      </p:cBhvr>
                                      <p:to>
                                        <p:strVal val="visible"/>
                                      </p:to>
                                    </p:set>
                                    <p:animEffect transition="in" filter="wipe(down)">
                                      <p:cBhvr>
                                        <p:cTn id="128" dur="100"/>
                                        <p:tgtEl>
                                          <p:spTgt spid="53"/>
                                        </p:tgtEl>
                                      </p:cBhvr>
                                    </p:animEffect>
                                  </p:childTnLst>
                                </p:cTn>
                              </p:par>
                            </p:childTnLst>
                          </p:cTn>
                        </p:par>
                        <p:par>
                          <p:cTn id="129" fill="hold">
                            <p:stCondLst>
                              <p:cond delay="2700"/>
                            </p:stCondLst>
                            <p:childTnLst>
                              <p:par>
                                <p:cTn id="130" presetID="22" presetClass="entr" presetSubtype="8" fill="hold" nodeType="afterEffect">
                                  <p:stCondLst>
                                    <p:cond delay="0"/>
                                  </p:stCondLst>
                                  <p:childTnLst>
                                    <p:set>
                                      <p:cBhvr>
                                        <p:cTn id="131" dur="1" fill="hold">
                                          <p:stCondLst>
                                            <p:cond delay="0"/>
                                          </p:stCondLst>
                                        </p:cTn>
                                        <p:tgtEl>
                                          <p:spTgt spid="54"/>
                                        </p:tgtEl>
                                        <p:attrNameLst>
                                          <p:attrName>style.visibility</p:attrName>
                                        </p:attrNameLst>
                                      </p:cBhvr>
                                      <p:to>
                                        <p:strVal val="visible"/>
                                      </p:to>
                                    </p:set>
                                    <p:animEffect transition="in" filter="wipe(left)">
                                      <p:cBhvr>
                                        <p:cTn id="132" dur="100"/>
                                        <p:tgtEl>
                                          <p:spTgt spid="54"/>
                                        </p:tgtEl>
                                      </p:cBhvr>
                                    </p:animEffect>
                                  </p:childTnLst>
                                </p:cTn>
                              </p:par>
                            </p:childTnLst>
                          </p:cTn>
                        </p:par>
                        <p:par>
                          <p:cTn id="133" fill="hold">
                            <p:stCondLst>
                              <p:cond delay="2800"/>
                            </p:stCondLst>
                            <p:childTnLst>
                              <p:par>
                                <p:cTn id="134" presetID="22" presetClass="entr" presetSubtype="8" fill="hold" nodeType="after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wipe(left)">
                                      <p:cBhvr>
                                        <p:cTn id="136" dur="100"/>
                                        <p:tgtEl>
                                          <p:spTgt spid="55"/>
                                        </p:tgtEl>
                                      </p:cBhvr>
                                    </p:animEffect>
                                  </p:childTnLst>
                                </p:cTn>
                              </p:par>
                            </p:childTnLst>
                          </p:cTn>
                        </p:par>
                        <p:par>
                          <p:cTn id="137" fill="hold">
                            <p:stCondLst>
                              <p:cond delay="2900"/>
                            </p:stCondLst>
                            <p:childTnLst>
                              <p:par>
                                <p:cTn id="138" presetID="22" presetClass="entr" presetSubtype="8" fill="hold" nodeType="afterEffect">
                                  <p:stCondLst>
                                    <p:cond delay="0"/>
                                  </p:stCondLst>
                                  <p:childTnLst>
                                    <p:set>
                                      <p:cBhvr>
                                        <p:cTn id="139" dur="1" fill="hold">
                                          <p:stCondLst>
                                            <p:cond delay="0"/>
                                          </p:stCondLst>
                                        </p:cTn>
                                        <p:tgtEl>
                                          <p:spTgt spid="56"/>
                                        </p:tgtEl>
                                        <p:attrNameLst>
                                          <p:attrName>style.visibility</p:attrName>
                                        </p:attrNameLst>
                                      </p:cBhvr>
                                      <p:to>
                                        <p:strVal val="visible"/>
                                      </p:to>
                                    </p:set>
                                    <p:animEffect transition="in" filter="wipe(left)">
                                      <p:cBhvr>
                                        <p:cTn id="140" dur="100"/>
                                        <p:tgtEl>
                                          <p:spTgt spid="56"/>
                                        </p:tgtEl>
                                      </p:cBhvr>
                                    </p:animEffect>
                                  </p:childTnLst>
                                </p:cTn>
                              </p:par>
                            </p:childTnLst>
                          </p:cTn>
                        </p:par>
                        <p:par>
                          <p:cTn id="141" fill="hold">
                            <p:stCondLst>
                              <p:cond delay="3000"/>
                            </p:stCondLst>
                            <p:childTnLst>
                              <p:par>
                                <p:cTn id="142" presetID="22" presetClass="entr" presetSubtype="1" fill="hold" nodeType="afterEffect">
                                  <p:stCondLst>
                                    <p:cond delay="0"/>
                                  </p:stCondLst>
                                  <p:childTnLst>
                                    <p:set>
                                      <p:cBhvr>
                                        <p:cTn id="143" dur="1" fill="hold">
                                          <p:stCondLst>
                                            <p:cond delay="0"/>
                                          </p:stCondLst>
                                        </p:cTn>
                                        <p:tgtEl>
                                          <p:spTgt spid="70"/>
                                        </p:tgtEl>
                                        <p:attrNameLst>
                                          <p:attrName>style.visibility</p:attrName>
                                        </p:attrNameLst>
                                      </p:cBhvr>
                                      <p:to>
                                        <p:strVal val="visible"/>
                                      </p:to>
                                    </p:set>
                                    <p:animEffect transition="in" filter="wipe(up)">
                                      <p:cBhvr>
                                        <p:cTn id="144" dur="100"/>
                                        <p:tgtEl>
                                          <p:spTgt spid="70"/>
                                        </p:tgtEl>
                                      </p:cBhvr>
                                    </p:animEffect>
                                  </p:childTnLst>
                                </p:cTn>
                              </p:par>
                            </p:childTnLst>
                          </p:cTn>
                        </p:par>
                        <p:par>
                          <p:cTn id="145" fill="hold">
                            <p:stCondLst>
                              <p:cond delay="3100"/>
                            </p:stCondLst>
                            <p:childTnLst>
                              <p:par>
                                <p:cTn id="146" presetID="22" presetClass="entr" presetSubtype="1" fill="hold" nodeType="afterEffect">
                                  <p:stCondLst>
                                    <p:cond delay="0"/>
                                  </p:stCondLst>
                                  <p:childTnLst>
                                    <p:set>
                                      <p:cBhvr>
                                        <p:cTn id="147" dur="1" fill="hold">
                                          <p:stCondLst>
                                            <p:cond delay="0"/>
                                          </p:stCondLst>
                                        </p:cTn>
                                        <p:tgtEl>
                                          <p:spTgt spid="71"/>
                                        </p:tgtEl>
                                        <p:attrNameLst>
                                          <p:attrName>style.visibility</p:attrName>
                                        </p:attrNameLst>
                                      </p:cBhvr>
                                      <p:to>
                                        <p:strVal val="visible"/>
                                      </p:to>
                                    </p:set>
                                    <p:animEffect transition="in" filter="wipe(up)">
                                      <p:cBhvr>
                                        <p:cTn id="148" dur="100"/>
                                        <p:tgtEl>
                                          <p:spTgt spid="71"/>
                                        </p:tgtEl>
                                      </p:cBhvr>
                                    </p:animEffect>
                                  </p:childTnLst>
                                </p:cTn>
                              </p:par>
                            </p:childTnLst>
                          </p:cTn>
                        </p:par>
                        <p:par>
                          <p:cTn id="149" fill="hold">
                            <p:stCondLst>
                              <p:cond delay="3200"/>
                            </p:stCondLst>
                            <p:childTnLst>
                              <p:par>
                                <p:cTn id="150" presetID="22" presetClass="entr" presetSubtype="8" fill="hold" nodeType="after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left)">
                                      <p:cBhvr>
                                        <p:cTn id="152" dur="1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42"/>
                                        </p:tgtEl>
                                      </p:cBhvr>
                                    </p:animEffect>
                                    <p:set>
                                      <p:cBhvr>
                                        <p:cTn id="157" dur="1" fill="hold">
                                          <p:stCondLst>
                                            <p:cond delay="499"/>
                                          </p:stCondLst>
                                        </p:cTn>
                                        <p:tgtEl>
                                          <p:spTgt spid="42"/>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43"/>
                                        </p:tgtEl>
                                      </p:cBhvr>
                                    </p:animEffect>
                                    <p:set>
                                      <p:cBhvr>
                                        <p:cTn id="160" dur="1" fill="hold">
                                          <p:stCondLst>
                                            <p:cond delay="499"/>
                                          </p:stCondLst>
                                        </p:cTn>
                                        <p:tgtEl>
                                          <p:spTgt spid="43"/>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44"/>
                                        </p:tgtEl>
                                      </p:cBhvr>
                                    </p:animEffect>
                                    <p:set>
                                      <p:cBhvr>
                                        <p:cTn id="163" dur="1" fill="hold">
                                          <p:stCondLst>
                                            <p:cond delay="499"/>
                                          </p:stCondLst>
                                        </p:cTn>
                                        <p:tgtEl>
                                          <p:spTgt spid="44"/>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46"/>
                                        </p:tgtEl>
                                      </p:cBhvr>
                                    </p:animEffect>
                                    <p:set>
                                      <p:cBhvr>
                                        <p:cTn id="166" dur="1" fill="hold">
                                          <p:stCondLst>
                                            <p:cond delay="499"/>
                                          </p:stCondLst>
                                        </p:cTn>
                                        <p:tgtEl>
                                          <p:spTgt spid="4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49"/>
                                        </p:tgtEl>
                                      </p:cBhvr>
                                    </p:animEffect>
                                    <p:set>
                                      <p:cBhvr>
                                        <p:cTn id="172" dur="1" fill="hold">
                                          <p:stCondLst>
                                            <p:cond delay="499"/>
                                          </p:stCondLst>
                                        </p:cTn>
                                        <p:tgtEl>
                                          <p:spTgt spid="49"/>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50"/>
                                        </p:tgtEl>
                                      </p:cBhvr>
                                    </p:animEffect>
                                    <p:set>
                                      <p:cBhvr>
                                        <p:cTn id="175" dur="1" fill="hold">
                                          <p:stCondLst>
                                            <p:cond delay="499"/>
                                          </p:stCondLst>
                                        </p:cTn>
                                        <p:tgtEl>
                                          <p:spTgt spid="50"/>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51"/>
                                        </p:tgtEl>
                                      </p:cBhvr>
                                    </p:animEffect>
                                    <p:set>
                                      <p:cBhvr>
                                        <p:cTn id="178" dur="1" fill="hold">
                                          <p:stCondLst>
                                            <p:cond delay="499"/>
                                          </p:stCondLst>
                                        </p:cTn>
                                        <p:tgtEl>
                                          <p:spTgt spid="51"/>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52"/>
                                        </p:tgtEl>
                                      </p:cBhvr>
                                    </p:animEffect>
                                    <p:set>
                                      <p:cBhvr>
                                        <p:cTn id="181" dur="1" fill="hold">
                                          <p:stCondLst>
                                            <p:cond delay="499"/>
                                          </p:stCondLst>
                                        </p:cTn>
                                        <p:tgtEl>
                                          <p:spTgt spid="52"/>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53"/>
                                        </p:tgtEl>
                                      </p:cBhvr>
                                    </p:animEffect>
                                    <p:set>
                                      <p:cBhvr>
                                        <p:cTn id="184" dur="1" fill="hold">
                                          <p:stCondLst>
                                            <p:cond delay="499"/>
                                          </p:stCondLst>
                                        </p:cTn>
                                        <p:tgtEl>
                                          <p:spTgt spid="53"/>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54"/>
                                        </p:tgtEl>
                                      </p:cBhvr>
                                    </p:animEffect>
                                    <p:set>
                                      <p:cBhvr>
                                        <p:cTn id="187" dur="1" fill="hold">
                                          <p:stCondLst>
                                            <p:cond delay="499"/>
                                          </p:stCondLst>
                                        </p:cTn>
                                        <p:tgtEl>
                                          <p:spTgt spid="54"/>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55"/>
                                        </p:tgtEl>
                                      </p:cBhvr>
                                    </p:animEffect>
                                    <p:set>
                                      <p:cBhvr>
                                        <p:cTn id="190" dur="1" fill="hold">
                                          <p:stCondLst>
                                            <p:cond delay="499"/>
                                          </p:stCondLst>
                                        </p:cTn>
                                        <p:tgtEl>
                                          <p:spTgt spid="55"/>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56"/>
                                        </p:tgtEl>
                                      </p:cBhvr>
                                    </p:animEffect>
                                    <p:set>
                                      <p:cBhvr>
                                        <p:cTn id="193" dur="1" fill="hold">
                                          <p:stCondLst>
                                            <p:cond delay="499"/>
                                          </p:stCondLst>
                                        </p:cTn>
                                        <p:tgtEl>
                                          <p:spTgt spid="56"/>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70"/>
                                        </p:tgtEl>
                                      </p:cBhvr>
                                    </p:animEffect>
                                    <p:set>
                                      <p:cBhvr>
                                        <p:cTn id="196" dur="1" fill="hold">
                                          <p:stCondLst>
                                            <p:cond delay="499"/>
                                          </p:stCondLst>
                                        </p:cTn>
                                        <p:tgtEl>
                                          <p:spTgt spid="70"/>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71"/>
                                        </p:tgtEl>
                                      </p:cBhvr>
                                    </p:animEffect>
                                    <p:set>
                                      <p:cBhvr>
                                        <p:cTn id="199" dur="1" fill="hold">
                                          <p:stCondLst>
                                            <p:cond delay="499"/>
                                          </p:stCondLst>
                                        </p:cTn>
                                        <p:tgtEl>
                                          <p:spTgt spid="71"/>
                                        </p:tgtEl>
                                        <p:attrNameLst>
                                          <p:attrName>style.visibility</p:attrName>
                                        </p:attrNameLst>
                                      </p:cBhvr>
                                      <p:to>
                                        <p:strVal val="hidden"/>
                                      </p:to>
                                    </p:set>
                                  </p:childTnLst>
                                </p:cTn>
                              </p:par>
                            </p:childTnLst>
                          </p:cTn>
                        </p:par>
                        <p:par>
                          <p:cTn id="200" fill="hold">
                            <p:stCondLst>
                              <p:cond delay="500"/>
                            </p:stCondLst>
                            <p:childTnLst>
                              <p:par>
                                <p:cTn id="201" presetID="22" presetClass="entr" presetSubtype="8" fill="hold" nodeType="afterEffect">
                                  <p:stCondLst>
                                    <p:cond delay="0"/>
                                  </p:stCondLst>
                                  <p:childTnLst>
                                    <p:set>
                                      <p:cBhvr>
                                        <p:cTn id="202" dur="1" fill="hold">
                                          <p:stCondLst>
                                            <p:cond delay="0"/>
                                          </p:stCondLst>
                                        </p:cTn>
                                        <p:tgtEl>
                                          <p:spTgt spid="79"/>
                                        </p:tgtEl>
                                        <p:attrNameLst>
                                          <p:attrName>style.visibility</p:attrName>
                                        </p:attrNameLst>
                                      </p:cBhvr>
                                      <p:to>
                                        <p:strVal val="visible"/>
                                      </p:to>
                                    </p:set>
                                    <p:animEffect transition="in" filter="wipe(left)">
                                      <p:cBhvr>
                                        <p:cTn id="203" dur="100"/>
                                        <p:tgtEl>
                                          <p:spTgt spid="79"/>
                                        </p:tgtEl>
                                      </p:cBhvr>
                                    </p:animEffect>
                                  </p:childTnLst>
                                </p:cTn>
                              </p:par>
                            </p:childTnLst>
                          </p:cTn>
                        </p:par>
                        <p:par>
                          <p:cTn id="204" fill="hold">
                            <p:stCondLst>
                              <p:cond delay="600"/>
                            </p:stCondLst>
                            <p:childTnLst>
                              <p:par>
                                <p:cTn id="205" presetID="1" presetClass="entr" presetSubtype="0" fill="hold" nodeType="afterEffect">
                                  <p:stCondLst>
                                    <p:cond delay="0"/>
                                  </p:stCondLst>
                                  <p:childTnLst>
                                    <p:set>
                                      <p:cBhvr>
                                        <p:cTn id="206" dur="1" fill="hold">
                                          <p:stCondLst>
                                            <p:cond delay="0"/>
                                          </p:stCondLst>
                                        </p:cTn>
                                        <p:tgtEl>
                                          <p:spTgt spid="13"/>
                                        </p:tgtEl>
                                        <p:attrNameLst>
                                          <p:attrName>style.visibility</p:attrName>
                                        </p:attrNameLst>
                                      </p:cBhvr>
                                      <p:to>
                                        <p:strVal val="visible"/>
                                      </p:to>
                                    </p:set>
                                  </p:childTnLst>
                                </p:cTn>
                              </p:par>
                            </p:childTnLst>
                          </p:cTn>
                        </p:par>
                        <p:par>
                          <p:cTn id="207" fill="hold">
                            <p:stCondLst>
                              <p:cond delay="600"/>
                            </p:stCondLst>
                            <p:childTnLst>
                              <p:par>
                                <p:cTn id="208" presetID="10" presetClass="entr" presetSubtype="0" fill="hold" grpId="0" nodeType="afterEffect">
                                  <p:stCondLst>
                                    <p:cond delay="0"/>
                                  </p:stCondLst>
                                  <p:childTnLst>
                                    <p:set>
                                      <p:cBhvr>
                                        <p:cTn id="209" dur="1" fill="hold">
                                          <p:stCondLst>
                                            <p:cond delay="0"/>
                                          </p:stCondLst>
                                        </p:cTn>
                                        <p:tgtEl>
                                          <p:spTgt spid="93"/>
                                        </p:tgtEl>
                                        <p:attrNameLst>
                                          <p:attrName>style.visibility</p:attrName>
                                        </p:attrNameLst>
                                      </p:cBhvr>
                                      <p:to>
                                        <p:strVal val="visible"/>
                                      </p:to>
                                    </p:set>
                                    <p:animEffect transition="in" filter="fade">
                                      <p:cBhvr>
                                        <p:cTn id="210" dur="500"/>
                                        <p:tgtEl>
                                          <p:spTgt spid="93"/>
                                        </p:tgtEl>
                                      </p:cBhvr>
                                    </p:animEffect>
                                  </p:childTnLst>
                                </p:cTn>
                              </p:par>
                            </p:childTnLst>
                          </p:cTn>
                        </p:par>
                        <p:par>
                          <p:cTn id="211" fill="hold">
                            <p:stCondLst>
                              <p:cond delay="1100"/>
                            </p:stCondLst>
                            <p:childTnLst>
                              <p:par>
                                <p:cTn id="212" presetID="10" presetClass="entr" presetSubtype="0" fill="hold" grpId="0" nodeType="afterEffect">
                                  <p:stCondLst>
                                    <p:cond delay="0"/>
                                  </p:stCondLst>
                                  <p:childTnLst>
                                    <p:set>
                                      <p:cBhvr>
                                        <p:cTn id="213" dur="1" fill="hold">
                                          <p:stCondLst>
                                            <p:cond delay="0"/>
                                          </p:stCondLst>
                                        </p:cTn>
                                        <p:tgtEl>
                                          <p:spTgt spid="1048"/>
                                        </p:tgtEl>
                                        <p:attrNameLst>
                                          <p:attrName>style.visibility</p:attrName>
                                        </p:attrNameLst>
                                      </p:cBhvr>
                                      <p:to>
                                        <p:strVal val="visible"/>
                                      </p:to>
                                    </p:set>
                                    <p:animEffect transition="in" filter="fade">
                                      <p:cBhvr>
                                        <p:cTn id="214" dur="500"/>
                                        <p:tgtEl>
                                          <p:spTgt spid="1048"/>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500"/>
                                        <p:tgtEl>
                                          <p:spTgt spid="32"/>
                                        </p:tgtEl>
                                      </p:cBhvr>
                                    </p:animEffect>
                                    <p:set>
                                      <p:cBhvr>
                                        <p:cTn id="219" dur="1" fill="hold">
                                          <p:stCondLst>
                                            <p:cond delay="499"/>
                                          </p:stCondLst>
                                        </p:cTn>
                                        <p:tgtEl>
                                          <p:spTgt spid="32"/>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33"/>
                                        </p:tgtEl>
                                      </p:cBhvr>
                                    </p:animEffect>
                                    <p:set>
                                      <p:cBhvr>
                                        <p:cTn id="222" dur="1" fill="hold">
                                          <p:stCondLst>
                                            <p:cond delay="499"/>
                                          </p:stCondLst>
                                        </p:cTn>
                                        <p:tgtEl>
                                          <p:spTgt spid="33"/>
                                        </p:tgtEl>
                                        <p:attrNameLst>
                                          <p:attrName>style.visibility</p:attrName>
                                        </p:attrNameLst>
                                      </p:cBhvr>
                                      <p:to>
                                        <p:strVal val="hidden"/>
                                      </p:to>
                                    </p:set>
                                  </p:childTnLst>
                                </p:cTn>
                              </p:par>
                              <p:par>
                                <p:cTn id="223" presetID="10" presetClass="exit" presetSubtype="0" fill="hold" nodeType="withEffect">
                                  <p:stCondLst>
                                    <p:cond delay="0"/>
                                  </p:stCondLst>
                                  <p:childTnLst>
                                    <p:animEffect transition="out" filter="fade">
                                      <p:cBhvr>
                                        <p:cTn id="224" dur="500"/>
                                        <p:tgtEl>
                                          <p:spTgt spid="34"/>
                                        </p:tgtEl>
                                      </p:cBhvr>
                                    </p:animEffect>
                                    <p:set>
                                      <p:cBhvr>
                                        <p:cTn id="225" dur="1" fill="hold">
                                          <p:stCondLst>
                                            <p:cond delay="499"/>
                                          </p:stCondLst>
                                        </p:cTn>
                                        <p:tgtEl>
                                          <p:spTgt spid="34"/>
                                        </p:tgtEl>
                                        <p:attrNameLst>
                                          <p:attrName>style.visibility</p:attrName>
                                        </p:attrNameLst>
                                      </p:cBhvr>
                                      <p:to>
                                        <p:strVal val="hidden"/>
                                      </p:to>
                                    </p:set>
                                  </p:childTnLst>
                                </p:cTn>
                              </p:par>
                              <p:par>
                                <p:cTn id="226" presetID="10" presetClass="exit" presetSubtype="0" fill="hold" nodeType="withEffect">
                                  <p:stCondLst>
                                    <p:cond delay="0"/>
                                  </p:stCondLst>
                                  <p:childTnLst>
                                    <p:animEffect transition="out" filter="fade">
                                      <p:cBhvr>
                                        <p:cTn id="227" dur="500"/>
                                        <p:tgtEl>
                                          <p:spTgt spid="35"/>
                                        </p:tgtEl>
                                      </p:cBhvr>
                                    </p:animEffect>
                                    <p:set>
                                      <p:cBhvr>
                                        <p:cTn id="228" dur="1" fill="hold">
                                          <p:stCondLst>
                                            <p:cond delay="499"/>
                                          </p:stCondLst>
                                        </p:cTn>
                                        <p:tgtEl>
                                          <p:spTgt spid="35"/>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500"/>
                                        <p:tgtEl>
                                          <p:spTgt spid="37"/>
                                        </p:tgtEl>
                                      </p:cBhvr>
                                    </p:animEffect>
                                    <p:set>
                                      <p:cBhvr>
                                        <p:cTn id="231" dur="1" fill="hold">
                                          <p:stCondLst>
                                            <p:cond delay="499"/>
                                          </p:stCondLst>
                                        </p:cTn>
                                        <p:tgtEl>
                                          <p:spTgt spid="37"/>
                                        </p:tgtEl>
                                        <p:attrNameLst>
                                          <p:attrName>style.visibility</p:attrName>
                                        </p:attrNameLst>
                                      </p:cBhvr>
                                      <p:to>
                                        <p:strVal val="hidden"/>
                                      </p:to>
                                    </p:set>
                                  </p:childTnLst>
                                </p:cTn>
                              </p:par>
                              <p:par>
                                <p:cTn id="232" presetID="10" presetClass="exit" presetSubtype="0" fill="hold" nodeType="withEffect">
                                  <p:stCondLst>
                                    <p:cond delay="0"/>
                                  </p:stCondLst>
                                  <p:childTnLst>
                                    <p:animEffect transition="out" filter="fade">
                                      <p:cBhvr>
                                        <p:cTn id="233" dur="500"/>
                                        <p:tgtEl>
                                          <p:spTgt spid="36"/>
                                        </p:tgtEl>
                                      </p:cBhvr>
                                    </p:animEffect>
                                    <p:set>
                                      <p:cBhvr>
                                        <p:cTn id="234" dur="1" fill="hold">
                                          <p:stCondLst>
                                            <p:cond delay="499"/>
                                          </p:stCondLst>
                                        </p:cTn>
                                        <p:tgtEl>
                                          <p:spTgt spid="36"/>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38"/>
                                        </p:tgtEl>
                                      </p:cBhvr>
                                    </p:animEffect>
                                    <p:set>
                                      <p:cBhvr>
                                        <p:cTn id="237" dur="1" fill="hold">
                                          <p:stCondLst>
                                            <p:cond delay="499"/>
                                          </p:stCondLst>
                                        </p:cTn>
                                        <p:tgtEl>
                                          <p:spTgt spid="38"/>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39"/>
                                        </p:tgtEl>
                                      </p:cBhvr>
                                    </p:animEffect>
                                    <p:set>
                                      <p:cBhvr>
                                        <p:cTn id="240" dur="1" fill="hold">
                                          <p:stCondLst>
                                            <p:cond delay="499"/>
                                          </p:stCondLst>
                                        </p:cTn>
                                        <p:tgtEl>
                                          <p:spTgt spid="39"/>
                                        </p:tgtEl>
                                        <p:attrNameLst>
                                          <p:attrName>style.visibility</p:attrName>
                                        </p:attrNameLst>
                                      </p:cBhvr>
                                      <p:to>
                                        <p:strVal val="hidden"/>
                                      </p:to>
                                    </p:set>
                                  </p:childTnLst>
                                </p:cTn>
                              </p:par>
                            </p:childTnLst>
                          </p:cTn>
                        </p:par>
                        <p:par>
                          <p:cTn id="241" fill="hold">
                            <p:stCondLst>
                              <p:cond delay="500"/>
                            </p:stCondLst>
                            <p:childTnLst>
                              <p:par>
                                <p:cTn id="242" presetID="22" presetClass="entr" presetSubtype="1" fill="hold" nodeType="afterEffect">
                                  <p:stCondLst>
                                    <p:cond delay="0"/>
                                  </p:stCondLst>
                                  <p:childTnLst>
                                    <p:set>
                                      <p:cBhvr>
                                        <p:cTn id="243" dur="1" fill="hold">
                                          <p:stCondLst>
                                            <p:cond delay="0"/>
                                          </p:stCondLst>
                                        </p:cTn>
                                        <p:tgtEl>
                                          <p:spTgt spid="96"/>
                                        </p:tgtEl>
                                        <p:attrNameLst>
                                          <p:attrName>style.visibility</p:attrName>
                                        </p:attrNameLst>
                                      </p:cBhvr>
                                      <p:to>
                                        <p:strVal val="visible"/>
                                      </p:to>
                                    </p:set>
                                    <p:animEffect transition="in" filter="wipe(up)">
                                      <p:cBhvr>
                                        <p:cTn id="244" dur="100"/>
                                        <p:tgtEl>
                                          <p:spTgt spid="96"/>
                                        </p:tgtEl>
                                      </p:cBhvr>
                                    </p:animEffect>
                                  </p:childTnLst>
                                </p:cTn>
                              </p:par>
                            </p:childTnLst>
                          </p:cTn>
                        </p:par>
                        <p:par>
                          <p:cTn id="245" fill="hold">
                            <p:stCondLst>
                              <p:cond delay="600"/>
                            </p:stCondLst>
                            <p:childTnLst>
                              <p:par>
                                <p:cTn id="246" presetID="1" presetClass="entr" presetSubtype="0" fill="hold" nodeType="afterEffect">
                                  <p:stCondLst>
                                    <p:cond delay="0"/>
                                  </p:stCondLst>
                                  <p:childTnLst>
                                    <p:set>
                                      <p:cBhvr>
                                        <p:cTn id="247" dur="1" fill="hold">
                                          <p:stCondLst>
                                            <p:cond delay="0"/>
                                          </p:stCondLst>
                                        </p:cTn>
                                        <p:tgtEl>
                                          <p:spTgt spid="10"/>
                                        </p:tgtEl>
                                        <p:attrNameLst>
                                          <p:attrName>style.visibility</p:attrName>
                                        </p:attrNameLst>
                                      </p:cBhvr>
                                      <p:to>
                                        <p:strVal val="visible"/>
                                      </p:to>
                                    </p:set>
                                  </p:childTnLst>
                                </p:cTn>
                              </p:par>
                            </p:childTnLst>
                          </p:cTn>
                        </p:par>
                        <p:par>
                          <p:cTn id="248" fill="hold">
                            <p:stCondLst>
                              <p:cond delay="600"/>
                            </p:stCondLst>
                            <p:childTnLst>
                              <p:par>
                                <p:cTn id="249" presetID="10" presetClass="entr" presetSubtype="0" fill="hold" grpId="0" nodeType="afterEffect">
                                  <p:stCondLst>
                                    <p:cond delay="0"/>
                                  </p:stCondLst>
                                  <p:childTnLst>
                                    <p:set>
                                      <p:cBhvr>
                                        <p:cTn id="250" dur="1" fill="hold">
                                          <p:stCondLst>
                                            <p:cond delay="0"/>
                                          </p:stCondLst>
                                        </p:cTn>
                                        <p:tgtEl>
                                          <p:spTgt spid="101"/>
                                        </p:tgtEl>
                                        <p:attrNameLst>
                                          <p:attrName>style.visibility</p:attrName>
                                        </p:attrNameLst>
                                      </p:cBhvr>
                                      <p:to>
                                        <p:strVal val="visible"/>
                                      </p:to>
                                    </p:set>
                                    <p:animEffect transition="in" filter="fade">
                                      <p:cBhvr>
                                        <p:cTn id="251" dur="500"/>
                                        <p:tgtEl>
                                          <p:spTgt spid="101"/>
                                        </p:tgtEl>
                                      </p:cBhvr>
                                    </p:animEffect>
                                  </p:childTnLst>
                                </p:cTn>
                              </p:par>
                            </p:childTnLst>
                          </p:cTn>
                        </p:par>
                        <p:par>
                          <p:cTn id="252" fill="hold">
                            <p:stCondLst>
                              <p:cond delay="1100"/>
                            </p:stCondLst>
                            <p:childTnLst>
                              <p:par>
                                <p:cTn id="253" presetID="10" presetClass="entr" presetSubtype="0" fill="hold" grpId="0" nodeType="afterEffect">
                                  <p:stCondLst>
                                    <p:cond delay="0"/>
                                  </p:stCondLst>
                                  <p:childTnLst>
                                    <p:set>
                                      <p:cBhvr>
                                        <p:cTn id="254" dur="1" fill="hold">
                                          <p:stCondLst>
                                            <p:cond delay="0"/>
                                          </p:stCondLst>
                                        </p:cTn>
                                        <p:tgtEl>
                                          <p:spTgt spid="104"/>
                                        </p:tgtEl>
                                        <p:attrNameLst>
                                          <p:attrName>style.visibility</p:attrName>
                                        </p:attrNameLst>
                                      </p:cBhvr>
                                      <p:to>
                                        <p:strVal val="visible"/>
                                      </p:to>
                                    </p:set>
                                    <p:animEffect transition="in" filter="fade">
                                      <p:cBhvr>
                                        <p:cTn id="255" dur="500"/>
                                        <p:tgtEl>
                                          <p:spTgt spid="104"/>
                                        </p:tgtEl>
                                      </p:cBhvr>
                                    </p:animEffect>
                                  </p:childTnLst>
                                </p:cTn>
                              </p:par>
                            </p:childTnLst>
                          </p:cTn>
                        </p:par>
                        <p:par>
                          <p:cTn id="256" fill="hold">
                            <p:stCondLst>
                              <p:cond delay="1600"/>
                            </p:stCondLst>
                            <p:childTnLst>
                              <p:par>
                                <p:cTn id="257" presetID="10" presetClass="entr" presetSubtype="0" fill="hold" grpId="0" nodeType="afterEffect">
                                  <p:stCondLst>
                                    <p:cond delay="0"/>
                                  </p:stCondLst>
                                  <p:childTnLst>
                                    <p:set>
                                      <p:cBhvr>
                                        <p:cTn id="258" dur="1" fill="hold">
                                          <p:stCondLst>
                                            <p:cond delay="0"/>
                                          </p:stCondLst>
                                        </p:cTn>
                                        <p:tgtEl>
                                          <p:spTgt spid="105"/>
                                        </p:tgtEl>
                                        <p:attrNameLst>
                                          <p:attrName>style.visibility</p:attrName>
                                        </p:attrNameLst>
                                      </p:cBhvr>
                                      <p:to>
                                        <p:strVal val="visible"/>
                                      </p:to>
                                    </p:set>
                                    <p:animEffect transition="in" filter="fade">
                                      <p:cBhvr>
                                        <p:cTn id="259" dur="500"/>
                                        <p:tgtEl>
                                          <p:spTgt spid="105"/>
                                        </p:tgtEl>
                                      </p:cBhvr>
                                    </p:animEffect>
                                  </p:childTnLst>
                                </p:cTn>
                              </p:par>
                            </p:childTnLst>
                          </p:cTn>
                        </p:par>
                      </p:childTnLst>
                    </p:cTn>
                  </p:par>
                  <p:par>
                    <p:cTn id="260" fill="hold">
                      <p:stCondLst>
                        <p:cond delay="indefinite"/>
                      </p:stCondLst>
                      <p:childTnLst>
                        <p:par>
                          <p:cTn id="261" fill="hold">
                            <p:stCondLst>
                              <p:cond delay="0"/>
                            </p:stCondLst>
                            <p:childTnLst>
                              <p:par>
                                <p:cTn id="262" presetID="2" presetClass="entr" presetSubtype="1" fill="hold" grpId="0" nodeType="clickEffect">
                                  <p:stCondLst>
                                    <p:cond delay="0"/>
                                  </p:stCondLst>
                                  <p:childTnLst>
                                    <p:set>
                                      <p:cBhvr>
                                        <p:cTn id="263" dur="1" fill="hold">
                                          <p:stCondLst>
                                            <p:cond delay="0"/>
                                          </p:stCondLst>
                                        </p:cTn>
                                        <p:tgtEl>
                                          <p:spTgt spid="67"/>
                                        </p:tgtEl>
                                        <p:attrNameLst>
                                          <p:attrName>style.visibility</p:attrName>
                                        </p:attrNameLst>
                                      </p:cBhvr>
                                      <p:to>
                                        <p:strVal val="visible"/>
                                      </p:to>
                                    </p:set>
                                    <p:anim calcmode="lin" valueType="num">
                                      <p:cBhvr additive="base">
                                        <p:cTn id="264" dur="500" fill="hold"/>
                                        <p:tgtEl>
                                          <p:spTgt spid="67"/>
                                        </p:tgtEl>
                                        <p:attrNameLst>
                                          <p:attrName>ppt_x</p:attrName>
                                        </p:attrNameLst>
                                      </p:cBhvr>
                                      <p:tavLst>
                                        <p:tav tm="0">
                                          <p:val>
                                            <p:strVal val="#ppt_x"/>
                                          </p:val>
                                        </p:tav>
                                        <p:tav tm="100000">
                                          <p:val>
                                            <p:strVal val="#ppt_x"/>
                                          </p:val>
                                        </p:tav>
                                      </p:tavLst>
                                    </p:anim>
                                    <p:anim calcmode="lin" valueType="num">
                                      <p:cBhvr additive="base">
                                        <p:cTn id="265"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266" fill="hold">
                      <p:stCondLst>
                        <p:cond delay="indefinite"/>
                      </p:stCondLst>
                      <p:childTnLst>
                        <p:par>
                          <p:cTn id="267" fill="hold">
                            <p:stCondLst>
                              <p:cond delay="0"/>
                            </p:stCondLst>
                            <p:childTnLst>
                              <p:par>
                                <p:cTn id="268" presetID="1" presetClass="entr" presetSubtype="0" fill="hold" nodeType="clickEffect">
                                  <p:stCondLst>
                                    <p:cond delay="0"/>
                                  </p:stCondLst>
                                  <p:childTnLst>
                                    <p:set>
                                      <p:cBhvr>
                                        <p:cTn id="269" dur="1" fill="hold">
                                          <p:stCondLst>
                                            <p:cond delay="0"/>
                                          </p:stCondLst>
                                        </p:cTn>
                                        <p:tgtEl>
                                          <p:spTgt spid="14"/>
                                        </p:tgtEl>
                                        <p:attrNameLst>
                                          <p:attrName>style.visibility</p:attrName>
                                        </p:attrNameLst>
                                      </p:cBhvr>
                                      <p:to>
                                        <p:strVal val="visible"/>
                                      </p:to>
                                    </p:set>
                                  </p:childTnLst>
                                </p:cTn>
                              </p:par>
                            </p:childTnLst>
                          </p:cTn>
                        </p:par>
                      </p:childTnLst>
                    </p:cTn>
                  </p:par>
                  <p:par>
                    <p:cTn id="270" fill="hold">
                      <p:stCondLst>
                        <p:cond delay="indefinite"/>
                      </p:stCondLst>
                      <p:childTnLst>
                        <p:par>
                          <p:cTn id="271" fill="hold">
                            <p:stCondLst>
                              <p:cond delay="0"/>
                            </p:stCondLst>
                            <p:childTnLst>
                              <p:par>
                                <p:cTn id="272" presetID="1" presetClass="entr" presetSubtype="0" fill="hold" nodeType="clickEffect">
                                  <p:stCondLst>
                                    <p:cond delay="0"/>
                                  </p:stCondLst>
                                  <p:childTnLst>
                                    <p:set>
                                      <p:cBhvr>
                                        <p:cTn id="273" dur="1" fill="hold">
                                          <p:stCondLst>
                                            <p:cond delay="0"/>
                                          </p:stCondLst>
                                        </p:cTn>
                                        <p:tgtEl>
                                          <p:spTgt spid="60"/>
                                        </p:tgtEl>
                                        <p:attrNameLst>
                                          <p:attrName>style.visibility</p:attrName>
                                        </p:attrNameLst>
                                      </p:cBhvr>
                                      <p:to>
                                        <p:strVal val="visible"/>
                                      </p:to>
                                    </p:set>
                                  </p:childTnLst>
                                </p:cTn>
                              </p:par>
                            </p:childTnLst>
                          </p:cTn>
                        </p:par>
                      </p:childTnLst>
                    </p:cTn>
                  </p:par>
                  <p:par>
                    <p:cTn id="274" fill="hold">
                      <p:stCondLst>
                        <p:cond delay="indefinite"/>
                      </p:stCondLst>
                      <p:childTnLst>
                        <p:par>
                          <p:cTn id="275" fill="hold">
                            <p:stCondLst>
                              <p:cond delay="0"/>
                            </p:stCondLst>
                            <p:childTnLst>
                              <p:par>
                                <p:cTn id="276" presetID="1" presetClass="entr" presetSubtype="0" fill="hold" nodeType="clickEffect">
                                  <p:stCondLst>
                                    <p:cond delay="0"/>
                                  </p:stCondLst>
                                  <p:childTnLst>
                                    <p:set>
                                      <p:cBhvr>
                                        <p:cTn id="277" dur="1" fill="hold">
                                          <p:stCondLst>
                                            <p:cond delay="0"/>
                                          </p:stCondLst>
                                        </p:cTn>
                                        <p:tgtEl>
                                          <p:spTgt spid="17"/>
                                        </p:tgtEl>
                                        <p:attrNameLst>
                                          <p:attrName>style.visibility</p:attrName>
                                        </p:attrNameLst>
                                      </p:cBhvr>
                                      <p:to>
                                        <p:strVal val="visible"/>
                                      </p:to>
                                    </p:set>
                                  </p:childTnLst>
                                </p:cTn>
                              </p:par>
                            </p:childTnLst>
                          </p:cTn>
                        </p:par>
                      </p:childTnLst>
                    </p:cTn>
                  </p:par>
                  <p:par>
                    <p:cTn id="278" fill="hold">
                      <p:stCondLst>
                        <p:cond delay="indefinite"/>
                      </p:stCondLst>
                      <p:childTnLst>
                        <p:par>
                          <p:cTn id="279" fill="hold">
                            <p:stCondLst>
                              <p:cond delay="0"/>
                            </p:stCondLst>
                            <p:childTnLst>
                              <p:par>
                                <p:cTn id="280" presetID="42" presetClass="path" presetSubtype="0" accel="50000" decel="50000" fill="hold" nodeType="clickEffect">
                                  <p:stCondLst>
                                    <p:cond delay="0"/>
                                  </p:stCondLst>
                                  <p:childTnLst>
                                    <p:animMotion origin="layout" path="M 4.72222E-6 -4.44444E-6 L 0.58368 -0.02546 " pathEditMode="relative" rAng="0" ptsTypes="AA">
                                      <p:cBhvr>
                                        <p:cTn id="281" dur="2000" fill="hold"/>
                                        <p:tgtEl>
                                          <p:spTgt spid="64"/>
                                        </p:tgtEl>
                                        <p:attrNameLst>
                                          <p:attrName>ppt_x</p:attrName>
                                          <p:attrName>ppt_y</p:attrName>
                                        </p:attrNameLst>
                                      </p:cBhvr>
                                      <p:rCtr x="29184" y="-1273"/>
                                    </p:animMotion>
                                  </p:childTnLst>
                                </p:cTn>
                              </p:par>
                              <p:par>
                                <p:cTn id="282" presetID="10" presetClass="exit" presetSubtype="0" fill="hold" nodeType="withEffect">
                                  <p:stCondLst>
                                    <p:cond delay="1250"/>
                                  </p:stCondLst>
                                  <p:childTnLst>
                                    <p:animEffect transition="out" filter="fade">
                                      <p:cBhvr>
                                        <p:cTn id="283" dur="500"/>
                                        <p:tgtEl>
                                          <p:spTgt spid="17"/>
                                        </p:tgtEl>
                                      </p:cBhvr>
                                    </p:animEffect>
                                    <p:set>
                                      <p:cBhvr>
                                        <p:cTn id="28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048" grpId="0"/>
      <p:bldP spid="93" grpId="0"/>
      <p:bldP spid="101" grpId="0"/>
      <p:bldP spid="104" grpId="0"/>
      <p:bldP spid="105" grpId="0"/>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Etude utilisateur</a:t>
            </a:r>
            <a:endParaRPr lang="fr-CH" dirty="0"/>
          </a:p>
        </p:txBody>
      </p:sp>
      <p:sp>
        <p:nvSpPr>
          <p:cNvPr id="3" name="Espace réservé du contenu 2"/>
          <p:cNvSpPr>
            <a:spLocks noGrp="1"/>
          </p:cNvSpPr>
          <p:nvPr>
            <p:ph idx="1"/>
          </p:nvPr>
        </p:nvSpPr>
        <p:spPr/>
        <p:txBody>
          <a:bodyPr/>
          <a:lstStyle/>
          <a:p>
            <a:r>
              <a:rPr lang="fr-FR" dirty="0" smtClean="0"/>
              <a:t>StriSynth versus PowerShell.</a:t>
            </a:r>
          </a:p>
          <a:p>
            <a:r>
              <a:rPr lang="fr-FR" dirty="0" smtClean="0"/>
              <a:t>Experts en PowerShell</a:t>
            </a:r>
          </a:p>
          <a:p>
            <a:endParaRPr lang="fr-FR" dirty="0"/>
          </a:p>
          <a:p>
            <a:pPr marL="0" indent="0">
              <a:buNone/>
            </a:pPr>
            <a:r>
              <a:rPr lang="fr-FR" dirty="0" smtClean="0"/>
              <a:t>3 tâches à accomplir dans les deux </a:t>
            </a:r>
            <a:r>
              <a:rPr lang="fr-FR" dirty="0" err="1" smtClean="0"/>
              <a:t>environments</a:t>
            </a:r>
            <a:r>
              <a:rPr lang="fr-FR" dirty="0" smtClean="0"/>
              <a:t>.</a:t>
            </a:r>
          </a:p>
          <a:p>
            <a:pPr marL="0" indent="0">
              <a:buNone/>
            </a:pPr>
            <a:r>
              <a:rPr lang="fr-FR" dirty="0" smtClean="0"/>
              <a:t>Préférence pour 11 autres tâches.</a:t>
            </a:r>
          </a:p>
          <a:p>
            <a:endParaRPr lang="fr-CH"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30</a:t>
            </a:fld>
            <a:endParaRPr lang="fr-FR"/>
          </a:p>
        </p:txBody>
      </p:sp>
      <p:sp>
        <p:nvSpPr>
          <p:cNvPr id="5" name="ZoneTexte 4"/>
          <p:cNvSpPr txBox="1"/>
          <p:nvPr/>
        </p:nvSpPr>
        <p:spPr>
          <a:xfrm>
            <a:off x="0"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did</a:t>
            </a:r>
            <a:r>
              <a:rPr lang="fr-FR" dirty="0" smtClean="0">
                <a:solidFill>
                  <a:srgbClr val="FFFFFF"/>
                </a:solidFill>
              </a:rPr>
              <a:t> a User </a:t>
            </a:r>
            <a:r>
              <a:rPr lang="fr-FR" dirty="0" err="1" smtClean="0">
                <a:solidFill>
                  <a:srgbClr val="FFFFFF"/>
                </a:solidFill>
              </a:rPr>
              <a:t>Study</a:t>
            </a:r>
            <a:r>
              <a:rPr lang="fr-FR" dirty="0" smtClean="0">
                <a:solidFill>
                  <a:srgbClr val="FFFFFF"/>
                </a:solidFill>
              </a:rPr>
              <a:t>, </a:t>
            </a:r>
            <a:r>
              <a:rPr lang="fr-FR" dirty="0" err="1" smtClean="0">
                <a:solidFill>
                  <a:srgbClr val="FFFFFF"/>
                </a:solidFill>
              </a:rPr>
              <a:t>where</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ask</a:t>
            </a:r>
            <a:r>
              <a:rPr lang="fr-FR" dirty="0" smtClean="0">
                <a:solidFill>
                  <a:srgbClr val="FFFFFF"/>
                </a:solidFill>
              </a:rPr>
              <a:t> a </a:t>
            </a:r>
            <a:r>
              <a:rPr lang="fr-FR" dirty="0" err="1" smtClean="0">
                <a:solidFill>
                  <a:srgbClr val="FFFFFF"/>
                </a:solidFill>
              </a:rPr>
              <a:t>bunch</a:t>
            </a:r>
            <a:r>
              <a:rPr lang="fr-FR" dirty="0" smtClean="0">
                <a:solidFill>
                  <a:srgbClr val="FFFFFF"/>
                </a:solidFill>
              </a:rPr>
              <a:t> of PowerShell experts to </a:t>
            </a:r>
            <a:r>
              <a:rPr lang="fr-FR" dirty="0" err="1" smtClean="0">
                <a:solidFill>
                  <a:srgbClr val="FFFFFF"/>
                </a:solidFill>
              </a:rPr>
              <a:t>perform</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tasks</a:t>
            </a:r>
            <a:r>
              <a:rPr lang="fr-FR" dirty="0" smtClean="0">
                <a:solidFill>
                  <a:srgbClr val="FFFFFF"/>
                </a:solidFill>
              </a:rPr>
              <a:t> in </a:t>
            </a:r>
            <a:r>
              <a:rPr lang="fr-FR" dirty="0" err="1" smtClean="0">
                <a:solidFill>
                  <a:srgbClr val="FFFFFF"/>
                </a:solidFill>
              </a:rPr>
              <a:t>both</a:t>
            </a:r>
            <a:r>
              <a:rPr lang="fr-FR" dirty="0" smtClean="0">
                <a:solidFill>
                  <a:srgbClr val="FFFFFF"/>
                </a:solidFill>
              </a:rPr>
              <a:t> </a:t>
            </a:r>
            <a:r>
              <a:rPr lang="fr-FR" dirty="0" err="1" smtClean="0">
                <a:solidFill>
                  <a:srgbClr val="FFFFFF"/>
                </a:solidFill>
              </a:rPr>
              <a:t>our</a:t>
            </a:r>
            <a:r>
              <a:rPr lang="fr-FR" dirty="0" smtClean="0">
                <a:solidFill>
                  <a:srgbClr val="FFFFFF"/>
                </a:solidFill>
              </a:rPr>
              <a:t> </a:t>
            </a:r>
            <a:r>
              <a:rPr lang="fr-FR" dirty="0" err="1" smtClean="0">
                <a:solidFill>
                  <a:srgbClr val="FFFFFF"/>
                </a:solidFill>
              </a:rPr>
              <a:t>tool</a:t>
            </a:r>
            <a:r>
              <a:rPr lang="fr-FR" dirty="0" smtClean="0">
                <a:solidFill>
                  <a:srgbClr val="FFFFFF"/>
                </a:solidFill>
              </a:rPr>
              <a:t> and PowerShell, and </a:t>
            </a:r>
            <a:r>
              <a:rPr lang="fr-FR" dirty="0" err="1" smtClean="0">
                <a:solidFill>
                  <a:srgbClr val="FFFFFF"/>
                </a:solidFill>
              </a:rPr>
              <a:t>we</a:t>
            </a:r>
            <a:r>
              <a:rPr lang="fr-FR" dirty="0" smtClean="0">
                <a:solidFill>
                  <a:srgbClr val="FFFFFF"/>
                </a:solidFill>
              </a:rPr>
              <a:t> </a:t>
            </a:r>
            <a:r>
              <a:rPr lang="fr-FR" dirty="0" err="1" smtClean="0">
                <a:solidFill>
                  <a:srgbClr val="FFFFFF"/>
                </a:solidFill>
              </a:rPr>
              <a:t>then</a:t>
            </a:r>
            <a:r>
              <a:rPr lang="fr-FR" dirty="0" smtClean="0">
                <a:solidFill>
                  <a:srgbClr val="FFFFFF"/>
                </a:solidFill>
              </a:rPr>
              <a:t> </a:t>
            </a:r>
            <a:r>
              <a:rPr lang="fr-FR" dirty="0" err="1" smtClean="0">
                <a:solidFill>
                  <a:srgbClr val="FFFFFF"/>
                </a:solidFill>
              </a:rPr>
              <a:t>asked</a:t>
            </a:r>
            <a:r>
              <a:rPr lang="fr-FR" dirty="0" smtClean="0">
                <a:solidFill>
                  <a:srgbClr val="FFFFFF"/>
                </a:solidFill>
              </a:rPr>
              <a:t> </a:t>
            </a:r>
            <a:r>
              <a:rPr lang="fr-FR" dirty="0" err="1" smtClean="0">
                <a:solidFill>
                  <a:srgbClr val="FFFFFF"/>
                </a:solidFill>
              </a:rPr>
              <a:t>what</a:t>
            </a:r>
            <a:r>
              <a:rPr lang="fr-FR" dirty="0" smtClean="0">
                <a:solidFill>
                  <a:srgbClr val="FFFFFF"/>
                </a:solidFill>
              </a:rPr>
              <a:t> </a:t>
            </a:r>
            <a:r>
              <a:rPr lang="fr-FR" dirty="0" err="1" smtClean="0">
                <a:solidFill>
                  <a:srgbClr val="FFFFFF"/>
                </a:solidFill>
              </a:rPr>
              <a:t>they</a:t>
            </a:r>
            <a:r>
              <a:rPr lang="fr-FR" dirty="0" smtClean="0">
                <a:solidFill>
                  <a:srgbClr val="FFFFFF"/>
                </a:solidFill>
              </a:rPr>
              <a:t> </a:t>
            </a:r>
            <a:r>
              <a:rPr lang="fr-FR" dirty="0" err="1" smtClean="0">
                <a:solidFill>
                  <a:srgbClr val="FFFFFF"/>
                </a:solidFill>
              </a:rPr>
              <a:t>would</a:t>
            </a:r>
            <a:r>
              <a:rPr lang="fr-FR" dirty="0" smtClean="0">
                <a:solidFill>
                  <a:srgbClr val="FFFFFF"/>
                </a:solidFill>
              </a:rPr>
              <a:t> </a:t>
            </a:r>
            <a:r>
              <a:rPr lang="fr-FR" dirty="0" err="1" smtClean="0">
                <a:solidFill>
                  <a:srgbClr val="FFFFFF"/>
                </a:solidFill>
              </a:rPr>
              <a:t>prefer</a:t>
            </a:r>
            <a:r>
              <a:rPr lang="fr-FR" dirty="0" smtClean="0">
                <a:solidFill>
                  <a:srgbClr val="FFFFFF"/>
                </a:solidFill>
              </a:rPr>
              <a:t> for 11 </a:t>
            </a:r>
            <a:r>
              <a:rPr lang="fr-FR" dirty="0" err="1" smtClean="0">
                <a:solidFill>
                  <a:srgbClr val="FFFFFF"/>
                </a:solidFill>
              </a:rPr>
              <a:t>other</a:t>
            </a:r>
            <a:r>
              <a:rPr lang="fr-FR" dirty="0" smtClean="0">
                <a:solidFill>
                  <a:srgbClr val="FFFFFF"/>
                </a:solidFill>
              </a:rPr>
              <a:t> </a:t>
            </a:r>
            <a:r>
              <a:rPr lang="fr-FR" dirty="0" err="1" smtClean="0">
                <a:solidFill>
                  <a:srgbClr val="FFFFFF"/>
                </a:solidFill>
              </a:rPr>
              <a:t>tasks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23937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endParaRPr lang="fr-CH"/>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47" y="148047"/>
            <a:ext cx="8761905" cy="6561905"/>
          </a:xfrm>
          <a:prstGeom prst="rect">
            <a:avLst/>
          </a:prstGeom>
        </p:spPr>
      </p:pic>
      <p:sp>
        <p:nvSpPr>
          <p:cNvPr id="5" name="Espace réservé du numéro de diapositive 4"/>
          <p:cNvSpPr>
            <a:spLocks noGrp="1"/>
          </p:cNvSpPr>
          <p:nvPr>
            <p:ph type="sldNum" sz="quarter" idx="12"/>
          </p:nvPr>
        </p:nvSpPr>
        <p:spPr/>
        <p:txBody>
          <a:bodyPr/>
          <a:lstStyle/>
          <a:p>
            <a:fld id="{184B21AF-DDF4-4F06-BD45-FE9B9C28C734}" type="slidenum">
              <a:rPr lang="fr-FR" smtClean="0"/>
              <a:t>31</a:t>
            </a:fld>
            <a:endParaRPr lang="fr-FR"/>
          </a:p>
        </p:txBody>
      </p:sp>
      <p:sp>
        <p:nvSpPr>
          <p:cNvPr id="6" name="ZoneTexte 5"/>
          <p:cNvSpPr txBox="1"/>
          <p:nvPr/>
        </p:nvSpPr>
        <p:spPr>
          <a:xfrm>
            <a:off x="0"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Each</a:t>
            </a:r>
            <a:r>
              <a:rPr lang="fr-FR" dirty="0" smtClean="0">
                <a:solidFill>
                  <a:srgbClr val="FFFFFF"/>
                </a:solidFill>
              </a:rPr>
              <a:t> user </a:t>
            </a:r>
            <a:r>
              <a:rPr lang="fr-FR" dirty="0" err="1" smtClean="0">
                <a:solidFill>
                  <a:srgbClr val="FFFFFF"/>
                </a:solidFill>
              </a:rPr>
              <a:t>marked</a:t>
            </a:r>
            <a:r>
              <a:rPr lang="fr-FR" dirty="0" smtClean="0">
                <a:solidFill>
                  <a:srgbClr val="FFFFFF"/>
                </a:solidFill>
              </a:rPr>
              <a:t> </a:t>
            </a:r>
            <a:r>
              <a:rPr lang="fr-FR" dirty="0" err="1" smtClean="0">
                <a:solidFill>
                  <a:srgbClr val="FFFFFF"/>
                </a:solidFill>
              </a:rPr>
              <a:t>his</a:t>
            </a:r>
            <a:r>
              <a:rPr lang="fr-FR" dirty="0" smtClean="0">
                <a:solidFill>
                  <a:srgbClr val="FFFFFF"/>
                </a:solidFill>
              </a:rPr>
              <a:t> </a:t>
            </a:r>
            <a:r>
              <a:rPr lang="fr-FR" dirty="0" err="1" smtClean="0">
                <a:solidFill>
                  <a:srgbClr val="FFFFFF"/>
                </a:solidFill>
              </a:rPr>
              <a:t>preferences</a:t>
            </a:r>
            <a:r>
              <a:rPr lang="fr-FR" dirty="0" smtClean="0">
                <a:solidFill>
                  <a:srgbClr val="FFFFFF"/>
                </a:solidFill>
              </a:rPr>
              <a:t> </a:t>
            </a:r>
            <a:r>
              <a:rPr lang="fr-FR" dirty="0" err="1" smtClean="0">
                <a:solidFill>
                  <a:srgbClr val="FFFFFF"/>
                </a:solidFill>
              </a:rPr>
              <a:t>vertically</a:t>
            </a:r>
            <a:r>
              <a:rPr lang="fr-FR" dirty="0" smtClean="0">
                <a:solidFill>
                  <a:srgbClr val="FFFFFF"/>
                </a:solidFill>
              </a:rPr>
              <a:t>. One line </a:t>
            </a:r>
            <a:r>
              <a:rPr lang="fr-FR" dirty="0" err="1" smtClean="0">
                <a:solidFill>
                  <a:srgbClr val="FFFFFF"/>
                </a:solidFill>
              </a:rPr>
              <a:t>is</a:t>
            </a:r>
            <a:r>
              <a:rPr lang="fr-FR" dirty="0" smtClean="0">
                <a:solidFill>
                  <a:srgbClr val="FFFFFF"/>
                </a:solidFill>
              </a:rPr>
              <a:t> one </a:t>
            </a:r>
            <a:r>
              <a:rPr lang="fr-FR" dirty="0" err="1" smtClean="0">
                <a:solidFill>
                  <a:srgbClr val="FFFFFF"/>
                </a:solidFill>
              </a:rPr>
              <a:t>task</a:t>
            </a:r>
            <a:r>
              <a:rPr lang="fr-FR" dirty="0" smtClean="0">
                <a:solidFill>
                  <a:srgbClr val="FFFFFF"/>
                </a:solidFill>
              </a:rPr>
              <a:t>. Black dots </a:t>
            </a:r>
            <a:r>
              <a:rPr lang="fr-FR" dirty="0" err="1" smtClean="0">
                <a:solidFill>
                  <a:srgbClr val="FFFFFF"/>
                </a:solidFill>
              </a:rPr>
              <a:t>meant</a:t>
            </a:r>
            <a:r>
              <a:rPr lang="fr-FR" dirty="0" smtClean="0">
                <a:solidFill>
                  <a:srgbClr val="FFFFFF"/>
                </a:solidFill>
              </a:rPr>
              <a:t> </a:t>
            </a:r>
            <a:r>
              <a:rPr lang="fr-FR" dirty="0" err="1" smtClean="0">
                <a:solidFill>
                  <a:srgbClr val="FFFFFF"/>
                </a:solidFill>
              </a:rPr>
              <a:t>that</a:t>
            </a:r>
            <a:r>
              <a:rPr lang="fr-FR" dirty="0" smtClean="0">
                <a:solidFill>
                  <a:srgbClr val="FFFFFF"/>
                </a:solidFill>
              </a:rPr>
              <a:t> the (vertical) user </a:t>
            </a:r>
            <a:r>
              <a:rPr lang="fr-FR" dirty="0" err="1" smtClean="0">
                <a:solidFill>
                  <a:srgbClr val="FFFFFF"/>
                </a:solidFill>
              </a:rPr>
              <a:t>would</a:t>
            </a:r>
            <a:r>
              <a:rPr lang="fr-FR" dirty="0" smtClean="0">
                <a:solidFill>
                  <a:srgbClr val="FFFFFF"/>
                </a:solidFill>
              </a:rPr>
              <a:t> have </a:t>
            </a:r>
            <a:r>
              <a:rPr lang="fr-FR" dirty="0" err="1" smtClean="0">
                <a:solidFill>
                  <a:srgbClr val="FFFFFF"/>
                </a:solidFill>
              </a:rPr>
              <a:t>preferred</a:t>
            </a:r>
            <a:r>
              <a:rPr lang="fr-FR" dirty="0" smtClean="0">
                <a:solidFill>
                  <a:srgbClr val="FFFFFF"/>
                </a:solidFill>
              </a:rPr>
              <a:t> StriSynth over PS, </a:t>
            </a:r>
            <a:r>
              <a:rPr lang="fr-FR" dirty="0" err="1" smtClean="0">
                <a:solidFill>
                  <a:srgbClr val="FFFFFF"/>
                </a:solidFill>
              </a:rPr>
              <a:t>blue</a:t>
            </a:r>
            <a:r>
              <a:rPr lang="fr-FR" dirty="0" smtClean="0">
                <a:solidFill>
                  <a:srgbClr val="FFFFFF"/>
                </a:solidFill>
              </a:rPr>
              <a:t> the </a:t>
            </a:r>
            <a:r>
              <a:rPr lang="fr-FR" dirty="0" err="1" smtClean="0">
                <a:solidFill>
                  <a:srgbClr val="FFFFFF"/>
                </a:solidFill>
              </a:rPr>
              <a:t>contrary</a:t>
            </a:r>
            <a:r>
              <a:rPr lang="fr-FR" dirty="0" smtClean="0">
                <a:solidFill>
                  <a:srgbClr val="FFFFFF"/>
                </a:solidFill>
              </a:rPr>
              <a:t>, white </a:t>
            </a:r>
            <a:r>
              <a:rPr lang="fr-FR" dirty="0" err="1" smtClean="0">
                <a:solidFill>
                  <a:srgbClr val="FFFFFF"/>
                </a:solidFill>
              </a:rPr>
              <a:t>other</a:t>
            </a:r>
            <a:r>
              <a:rPr lang="fr-FR"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2141269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Épilogue </a:t>
            </a:r>
            <a:r>
              <a:rPr lang="fr-FR" dirty="0" smtClean="0"/>
              <a:t>– StriSynth</a:t>
            </a:r>
            <a:endParaRPr lang="fr-CH" dirty="0"/>
          </a:p>
        </p:txBody>
      </p:sp>
      <p:sp>
        <p:nvSpPr>
          <p:cNvPr id="3" name="Espace réservé du contenu 2"/>
          <p:cNvSpPr>
            <a:spLocks noGrp="1"/>
          </p:cNvSpPr>
          <p:nvPr>
            <p:ph idx="1"/>
          </p:nvPr>
        </p:nvSpPr>
        <p:spPr/>
        <p:txBody>
          <a:bodyPr/>
          <a:lstStyle/>
          <a:p>
            <a:r>
              <a:rPr lang="fr-FR" dirty="0" smtClean="0"/>
              <a:t>Une idée géniale, scripts réutilisables</a:t>
            </a:r>
          </a:p>
          <a:p>
            <a:pPr marL="0" indent="0">
              <a:buNone/>
            </a:pPr>
            <a:endParaRPr lang="fr-FR" dirty="0" smtClean="0"/>
          </a:p>
          <a:p>
            <a:r>
              <a:rPr lang="fr-FR" b="1" dirty="0" smtClean="0">
                <a:solidFill>
                  <a:srgbClr val="ED7D31"/>
                </a:solidFill>
              </a:rPr>
              <a:t>Retour sortie : </a:t>
            </a:r>
            <a:r>
              <a:rPr lang="fr-FR" dirty="0" smtClean="0"/>
              <a:t>Un peu</a:t>
            </a:r>
          </a:p>
          <a:p>
            <a:r>
              <a:rPr lang="fr-FR" b="1" dirty="0" smtClean="0">
                <a:solidFill>
                  <a:srgbClr val="ED7D31"/>
                </a:solidFill>
              </a:rPr>
              <a:t>Retour programme : </a:t>
            </a:r>
            <a:r>
              <a:rPr lang="fr-FR" dirty="0" smtClean="0"/>
              <a:t>Paraphrasé</a:t>
            </a:r>
          </a:p>
          <a:p>
            <a:r>
              <a:rPr lang="fr-FR" b="1" dirty="0" smtClean="0">
                <a:solidFill>
                  <a:srgbClr val="ED7D31"/>
                </a:solidFill>
              </a:rPr>
              <a:t>Retour spécification: </a:t>
            </a:r>
            <a:r>
              <a:rPr lang="fr-FR" dirty="0" smtClean="0"/>
              <a:t>Aucun</a:t>
            </a:r>
          </a:p>
          <a:p>
            <a:pPr marL="0" indent="0">
              <a:buNone/>
            </a:pPr>
            <a:r>
              <a:rPr lang="fr-FR" dirty="0" smtClean="0"/>
              <a:t>Difficile à avoir confiance au système</a:t>
            </a:r>
          </a:p>
          <a:p>
            <a:pPr marL="0" indent="0">
              <a:buNone/>
            </a:pPr>
            <a:endParaRPr lang="fr-CH"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32</a:t>
            </a:fld>
            <a:endParaRPr lang="fr-FR"/>
          </a:p>
        </p:txBody>
      </p:sp>
      <p:sp>
        <p:nvSpPr>
          <p:cNvPr id="5" name="ZoneTexte 4"/>
          <p:cNvSpPr txBox="1"/>
          <p:nvPr/>
        </p:nvSpPr>
        <p:spPr>
          <a:xfrm>
            <a:off x="0"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This </a:t>
            </a:r>
            <a:r>
              <a:rPr lang="fr-FR" dirty="0" err="1" smtClean="0">
                <a:solidFill>
                  <a:srgbClr val="FFFFFF"/>
                </a:solidFill>
              </a:rPr>
              <a:t>idea</a:t>
            </a:r>
            <a:r>
              <a:rPr lang="fr-FR" dirty="0" smtClean="0">
                <a:solidFill>
                  <a:srgbClr val="FFFFFF"/>
                </a:solidFill>
              </a:rPr>
              <a:t> </a:t>
            </a:r>
            <a:r>
              <a:rPr lang="fr-FR" dirty="0" err="1" smtClean="0">
                <a:solidFill>
                  <a:srgbClr val="FFFFFF"/>
                </a:solidFill>
              </a:rPr>
              <a:t>was</a:t>
            </a:r>
            <a:r>
              <a:rPr lang="fr-FR" dirty="0" smtClean="0">
                <a:solidFill>
                  <a:srgbClr val="FFFFFF"/>
                </a:solidFill>
              </a:rPr>
              <a:t> </a:t>
            </a:r>
            <a:r>
              <a:rPr lang="fr-FR" dirty="0" err="1" smtClean="0">
                <a:solidFill>
                  <a:srgbClr val="FFFFFF"/>
                </a:solidFill>
              </a:rPr>
              <a:t>awesome</a:t>
            </a:r>
            <a:r>
              <a:rPr lang="fr-FR" dirty="0" smtClean="0">
                <a:solidFill>
                  <a:srgbClr val="FFFFFF"/>
                </a:solidFill>
              </a:rPr>
              <a:t>, </a:t>
            </a:r>
            <a:r>
              <a:rPr lang="fr-FR" dirty="0" err="1" smtClean="0">
                <a:solidFill>
                  <a:srgbClr val="FFFFFF"/>
                </a:solidFill>
              </a:rPr>
              <a:t>we</a:t>
            </a:r>
            <a:r>
              <a:rPr lang="fr-FR" dirty="0">
                <a:solidFill>
                  <a:srgbClr val="FFFFFF"/>
                </a:solidFill>
              </a:rPr>
              <a:t> </a:t>
            </a:r>
            <a:r>
              <a:rPr lang="fr-FR" dirty="0" err="1" smtClean="0">
                <a:solidFill>
                  <a:srgbClr val="FFFFFF"/>
                </a:solidFill>
              </a:rPr>
              <a:t>could</a:t>
            </a:r>
            <a:r>
              <a:rPr lang="fr-FR" dirty="0" smtClean="0">
                <a:solidFill>
                  <a:srgbClr val="FFFFFF"/>
                </a:solidFill>
              </a:rPr>
              <a:t> </a:t>
            </a:r>
            <a:r>
              <a:rPr lang="fr-FR" dirty="0" err="1" smtClean="0">
                <a:solidFill>
                  <a:srgbClr val="FFFFFF"/>
                </a:solidFill>
              </a:rPr>
              <a:t>produce</a:t>
            </a:r>
            <a:r>
              <a:rPr lang="fr-FR" dirty="0" smtClean="0">
                <a:solidFill>
                  <a:srgbClr val="FFFFFF"/>
                </a:solidFill>
              </a:rPr>
              <a:t> </a:t>
            </a:r>
            <a:r>
              <a:rPr lang="fr-FR" dirty="0" err="1" smtClean="0">
                <a:solidFill>
                  <a:srgbClr val="FFFFFF"/>
                </a:solidFill>
              </a:rPr>
              <a:t>reusable</a:t>
            </a:r>
            <a:r>
              <a:rPr lang="fr-FR" dirty="0" smtClean="0">
                <a:solidFill>
                  <a:srgbClr val="FFFFFF"/>
                </a:solidFill>
              </a:rPr>
              <a:t> scripts and programs. </a:t>
            </a:r>
            <a:r>
              <a:rPr lang="fr-FR" dirty="0" err="1" smtClean="0">
                <a:solidFill>
                  <a:srgbClr val="FFFFFF"/>
                </a:solidFill>
              </a:rPr>
              <a:t>We</a:t>
            </a:r>
            <a:r>
              <a:rPr lang="fr-FR" dirty="0" smtClean="0">
                <a:solidFill>
                  <a:srgbClr val="FFFFFF"/>
                </a:solidFill>
              </a:rPr>
              <a:t> </a:t>
            </a:r>
            <a:r>
              <a:rPr lang="fr-FR" dirty="0" err="1" smtClean="0">
                <a:solidFill>
                  <a:srgbClr val="FFFFFF"/>
                </a:solidFill>
              </a:rPr>
              <a:t>did</a:t>
            </a:r>
            <a:r>
              <a:rPr lang="fr-FR" dirty="0" smtClean="0">
                <a:solidFill>
                  <a:srgbClr val="FFFFFF"/>
                </a:solidFill>
              </a:rPr>
              <a:t> </a:t>
            </a:r>
            <a:r>
              <a:rPr lang="fr-FR" dirty="0" err="1" smtClean="0">
                <a:solidFill>
                  <a:srgbClr val="FFFFFF"/>
                </a:solidFill>
              </a:rPr>
              <a:t>little</a:t>
            </a:r>
            <a:r>
              <a:rPr lang="fr-FR" dirty="0" smtClean="0">
                <a:solidFill>
                  <a:srgbClr val="FFFFFF"/>
                </a:solidFill>
              </a:rPr>
              <a:t> effort to </a:t>
            </a:r>
            <a:r>
              <a:rPr lang="fr-FR" dirty="0" err="1" smtClean="0">
                <a:solidFill>
                  <a:srgbClr val="FFFFFF"/>
                </a:solidFill>
              </a:rPr>
              <a:t>present</a:t>
            </a:r>
            <a:r>
              <a:rPr lang="fr-FR" dirty="0">
                <a:solidFill>
                  <a:srgbClr val="FFFFFF"/>
                </a:solidFill>
              </a:rPr>
              <a:t> </a:t>
            </a:r>
            <a:r>
              <a:rPr lang="fr-FR" dirty="0" smtClean="0">
                <a:solidFill>
                  <a:srgbClr val="FFFFFF"/>
                </a:solidFill>
              </a:rPr>
              <a:t>output feedback, more for program feedback, but no </a:t>
            </a:r>
            <a:r>
              <a:rPr lang="fr-FR" dirty="0" err="1" smtClean="0">
                <a:solidFill>
                  <a:srgbClr val="FFFFFF"/>
                </a:solidFill>
              </a:rPr>
              <a:t>questioning</a:t>
            </a:r>
            <a:r>
              <a:rPr lang="fr-FR" dirty="0">
                <a:solidFill>
                  <a:srgbClr val="FFFFFF"/>
                </a:solidFill>
              </a:rPr>
              <a:t> </a:t>
            </a:r>
            <a:r>
              <a:rPr lang="fr-FR" dirty="0" smtClean="0">
                <a:solidFill>
                  <a:srgbClr val="FFFFFF"/>
                </a:solidFill>
              </a:rPr>
              <a:t>(</a:t>
            </a:r>
            <a:r>
              <a:rPr lang="fr-FR" dirty="0" err="1" smtClean="0">
                <a:solidFill>
                  <a:srgbClr val="FFFFFF"/>
                </a:solidFill>
              </a:rPr>
              <a:t>specification</a:t>
            </a:r>
            <a:r>
              <a:rPr lang="fr-FR" dirty="0" smtClean="0">
                <a:solidFill>
                  <a:srgbClr val="FFFFFF"/>
                </a:solidFill>
              </a:rPr>
              <a:t>)</a:t>
            </a:r>
            <a:endParaRPr lang="en-US" dirty="0">
              <a:solidFill>
                <a:srgbClr val="FFFFFF"/>
              </a:solidFill>
            </a:endParaRPr>
          </a:p>
        </p:txBody>
      </p:sp>
      <p:sp>
        <p:nvSpPr>
          <p:cNvPr id="6" name="ZoneTexte 5"/>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As a </a:t>
            </a:r>
            <a:r>
              <a:rPr lang="fr-FR" dirty="0" err="1" smtClean="0">
                <a:solidFill>
                  <a:srgbClr val="FFFFFF"/>
                </a:solidFill>
              </a:rPr>
              <a:t>result</a:t>
            </a:r>
            <a:r>
              <a:rPr lang="fr-FR" dirty="0" smtClean="0">
                <a:solidFill>
                  <a:srgbClr val="FFFFFF"/>
                </a:solidFill>
              </a:rPr>
              <a:t>, </a:t>
            </a:r>
            <a:r>
              <a:rPr lang="fr-FR" dirty="0" err="1" smtClean="0">
                <a:solidFill>
                  <a:srgbClr val="FFFFFF"/>
                </a:solidFill>
              </a:rPr>
              <a:t>my</a:t>
            </a:r>
            <a:r>
              <a:rPr lang="fr-FR" dirty="0" smtClean="0">
                <a:solidFill>
                  <a:srgbClr val="FFFFFF"/>
                </a:solidFill>
              </a:rPr>
              <a:t> </a:t>
            </a:r>
            <a:r>
              <a:rPr lang="fr-FR" dirty="0" err="1" smtClean="0">
                <a:solidFill>
                  <a:srgbClr val="FFFFFF"/>
                </a:solidFill>
              </a:rPr>
              <a:t>father</a:t>
            </a:r>
            <a:r>
              <a:rPr lang="fr-FR" dirty="0" smtClean="0">
                <a:solidFill>
                  <a:srgbClr val="FFFFFF"/>
                </a:solidFill>
              </a:rPr>
              <a:t> </a:t>
            </a:r>
            <a:r>
              <a:rPr lang="fr-FR" dirty="0" err="1" smtClean="0">
                <a:solidFill>
                  <a:srgbClr val="FFFFFF"/>
                </a:solidFill>
              </a:rPr>
              <a:t>asked</a:t>
            </a:r>
            <a:r>
              <a:rPr lang="fr-FR" dirty="0" smtClean="0">
                <a:solidFill>
                  <a:srgbClr val="FFFFFF"/>
                </a:solidFill>
              </a:rPr>
              <a:t> me to </a:t>
            </a:r>
            <a:r>
              <a:rPr lang="fr-FR" dirty="0" err="1" smtClean="0">
                <a:solidFill>
                  <a:srgbClr val="FFFFFF"/>
                </a:solidFill>
              </a:rPr>
              <a:t>rename</a:t>
            </a:r>
            <a:r>
              <a:rPr lang="fr-FR" dirty="0" smtClean="0">
                <a:solidFill>
                  <a:srgbClr val="FFFFFF"/>
                </a:solidFill>
              </a:rPr>
              <a:t> 40 files on Dropbox for </a:t>
            </a:r>
            <a:r>
              <a:rPr lang="fr-FR" dirty="0" err="1" smtClean="0">
                <a:solidFill>
                  <a:srgbClr val="FFFFFF"/>
                </a:solidFill>
              </a:rPr>
              <a:t>him</a:t>
            </a:r>
            <a:r>
              <a:rPr lang="fr-FR" dirty="0" smtClean="0">
                <a:solidFill>
                  <a:srgbClr val="FFFFFF"/>
                </a:solidFill>
              </a:rPr>
              <a:t>. I </a:t>
            </a:r>
            <a:r>
              <a:rPr lang="fr-FR" dirty="0" err="1" smtClean="0">
                <a:solidFill>
                  <a:srgbClr val="FFFFFF"/>
                </a:solidFill>
              </a:rPr>
              <a:t>remember</a:t>
            </a:r>
            <a:r>
              <a:rPr lang="fr-FR" dirty="0" smtClean="0">
                <a:solidFill>
                  <a:srgbClr val="FFFFFF"/>
                </a:solidFill>
              </a:rPr>
              <a:t> </a:t>
            </a:r>
            <a:r>
              <a:rPr lang="fr-FR" dirty="0" err="1" smtClean="0">
                <a:solidFill>
                  <a:srgbClr val="FFFFFF"/>
                </a:solidFill>
              </a:rPr>
              <a:t>that</a:t>
            </a:r>
            <a:r>
              <a:rPr lang="fr-FR" dirty="0" smtClean="0">
                <a:solidFill>
                  <a:srgbClr val="FFFFFF"/>
                </a:solidFill>
              </a:rPr>
              <a:t> I </a:t>
            </a:r>
            <a:r>
              <a:rPr lang="fr-FR" dirty="0" err="1" smtClean="0">
                <a:solidFill>
                  <a:srgbClr val="FFFFFF"/>
                </a:solidFill>
              </a:rPr>
              <a:t>created</a:t>
            </a:r>
            <a:r>
              <a:rPr lang="fr-FR" dirty="0" smtClean="0">
                <a:solidFill>
                  <a:srgbClr val="FFFFFF"/>
                </a:solidFill>
              </a:rPr>
              <a:t> a copy of </a:t>
            </a:r>
            <a:r>
              <a:rPr lang="fr-FR" dirty="0" err="1" smtClean="0">
                <a:solidFill>
                  <a:srgbClr val="FFFFFF"/>
                </a:solidFill>
              </a:rPr>
              <a:t>these</a:t>
            </a:r>
            <a:r>
              <a:rPr lang="fr-FR" dirty="0" smtClean="0">
                <a:solidFill>
                  <a:srgbClr val="FFFFFF"/>
                </a:solidFill>
              </a:rPr>
              <a:t> files, in case the computer </a:t>
            </a:r>
            <a:r>
              <a:rPr lang="fr-FR" dirty="0" err="1" smtClean="0">
                <a:solidFill>
                  <a:srgbClr val="FFFFFF"/>
                </a:solidFill>
              </a:rPr>
              <a:t>renamed</a:t>
            </a:r>
            <a:r>
              <a:rPr lang="fr-FR" dirty="0" smtClean="0">
                <a:solidFill>
                  <a:srgbClr val="FFFFFF"/>
                </a:solidFill>
              </a:rPr>
              <a:t> </a:t>
            </a:r>
            <a:r>
              <a:rPr lang="fr-FR" dirty="0" err="1" smtClean="0">
                <a:solidFill>
                  <a:srgbClr val="FFFFFF"/>
                </a:solidFill>
              </a:rPr>
              <a:t>them</a:t>
            </a:r>
            <a:r>
              <a:rPr lang="fr-FR" dirty="0" smtClean="0">
                <a:solidFill>
                  <a:srgbClr val="FFFFFF"/>
                </a:solidFill>
              </a:rPr>
              <a:t> </a:t>
            </a:r>
            <a:r>
              <a:rPr lang="fr-FR" dirty="0" err="1" smtClean="0">
                <a:solidFill>
                  <a:srgbClr val="FFFFFF"/>
                </a:solidFill>
              </a:rPr>
              <a:t>badly</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7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6121" y="1033141"/>
            <a:ext cx="7886700" cy="1325563"/>
          </a:xfrm>
        </p:spPr>
        <p:txBody>
          <a:bodyPr>
            <a:normAutofit/>
          </a:bodyPr>
          <a:lstStyle/>
          <a:p>
            <a:r>
              <a:rPr lang="fr-FR" dirty="0" smtClean="0"/>
              <a:t>3. </a:t>
            </a:r>
            <a:r>
              <a:rPr lang="fr-FR" b="1" dirty="0" smtClean="0"/>
              <a:t>FlashProg: </a:t>
            </a:r>
            <a:r>
              <a:rPr lang="fr-FR" dirty="0"/>
              <a:t>Extraire un tableau d’un texte avec  </a:t>
            </a:r>
            <a:r>
              <a:rPr lang="en-US" dirty="0" smtClean="0"/>
              <a:t>🖰</a:t>
            </a:r>
            <a:r>
              <a:rPr lang="fr-FR" dirty="0" smtClean="0"/>
              <a:t>  </a:t>
            </a:r>
            <a:endParaRPr lang="fr-FR" dirty="0"/>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33</a:t>
            </a:fld>
            <a:endParaRPr lang="fr-FR"/>
          </a:p>
        </p:txBody>
      </p:sp>
      <p:pic>
        <p:nvPicPr>
          <p:cNvPr id="5" name="Image 4"/>
          <p:cNvPicPr>
            <a:picLocks noChangeAspect="1"/>
          </p:cNvPicPr>
          <p:nvPr/>
        </p:nvPicPr>
        <p:blipFill>
          <a:blip r:embed="rId2"/>
          <a:stretch>
            <a:fillRect/>
          </a:stretch>
        </p:blipFill>
        <p:spPr>
          <a:xfrm>
            <a:off x="1294926" y="2544537"/>
            <a:ext cx="6539563" cy="3966153"/>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FlashProg: </a:t>
            </a:r>
            <a:r>
              <a:rPr lang="fr-FR" dirty="0" err="1" smtClean="0">
                <a:solidFill>
                  <a:srgbClr val="FFFFFF"/>
                </a:solidFill>
              </a:rPr>
              <a:t>Extract</a:t>
            </a:r>
            <a:r>
              <a:rPr lang="fr-FR" dirty="0" smtClean="0">
                <a:solidFill>
                  <a:srgbClr val="FFFFFF"/>
                </a:solidFill>
              </a:rPr>
              <a:t> a table out of a </a:t>
            </a:r>
            <a:r>
              <a:rPr lang="fr-FR" dirty="0" err="1" smtClean="0">
                <a:solidFill>
                  <a:srgbClr val="FFFFFF"/>
                </a:solidFill>
              </a:rPr>
              <a:t>text</a:t>
            </a:r>
            <a:r>
              <a:rPr lang="fr-FR" dirty="0" smtClean="0">
                <a:solidFill>
                  <a:srgbClr val="FFFFFF"/>
                </a:solidFill>
              </a:rPr>
              <a:t> </a:t>
            </a:r>
            <a:r>
              <a:rPr lang="fr-FR" dirty="0" err="1" smtClean="0">
                <a:solidFill>
                  <a:srgbClr val="FFFFFF"/>
                </a:solidFill>
              </a:rPr>
              <a:t>using</a:t>
            </a:r>
            <a:r>
              <a:rPr lang="fr-FR" dirty="0" smtClean="0">
                <a:solidFill>
                  <a:srgbClr val="FFFFFF"/>
                </a:solidFill>
              </a:rPr>
              <a:t> the mouse</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1760213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34</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This </a:t>
            </a:r>
            <a:r>
              <a:rPr lang="fr-FR" dirty="0" err="1" smtClean="0">
                <a:solidFill>
                  <a:srgbClr val="FFFFFF"/>
                </a:solidFill>
              </a:rPr>
              <a:t>is</a:t>
            </a:r>
            <a:r>
              <a:rPr lang="fr-FR" dirty="0" smtClean="0">
                <a:solidFill>
                  <a:srgbClr val="FFFFFF"/>
                </a:solidFill>
              </a:rPr>
              <a:t> the interface of Microsoft Prose, in </a:t>
            </a:r>
            <a:r>
              <a:rPr lang="fr-FR" dirty="0" err="1" smtClean="0">
                <a:solidFill>
                  <a:srgbClr val="FFFFFF"/>
                </a:solidFill>
              </a:rPr>
              <a:t>which</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perform</a:t>
            </a:r>
            <a:r>
              <a:rPr lang="fr-FR" dirty="0" smtClean="0">
                <a:solidFill>
                  <a:srgbClr val="FFFFFF"/>
                </a:solidFill>
              </a:rPr>
              <a:t> extraction </a:t>
            </a:r>
            <a:r>
              <a:rPr lang="fr-FR" dirty="0" err="1" smtClean="0">
                <a:solidFill>
                  <a:srgbClr val="FFFFFF"/>
                </a:solidFill>
              </a:rPr>
              <a:t>operations</a:t>
            </a:r>
            <a:r>
              <a:rPr lang="fr-FR" dirty="0" smtClean="0">
                <a:solidFill>
                  <a:srgbClr val="FFFFFF"/>
                </a:solidFill>
              </a:rPr>
              <a:t>. </a:t>
            </a:r>
            <a:r>
              <a:rPr lang="fr-FR" dirty="0" err="1" smtClean="0">
                <a:solidFill>
                  <a:srgbClr val="FFFFFF"/>
                </a:solidFill>
              </a:rPr>
              <a:t>We</a:t>
            </a:r>
            <a:r>
              <a:rPr lang="fr-FR" dirty="0" smtClean="0">
                <a:solidFill>
                  <a:srgbClr val="FFFFFF"/>
                </a:solidFill>
              </a:rPr>
              <a:t> first </a:t>
            </a:r>
            <a:r>
              <a:rPr lang="fr-FR" dirty="0" err="1" smtClean="0">
                <a:solidFill>
                  <a:srgbClr val="FFFFFF"/>
                </a:solidFill>
              </a:rPr>
              <a:t>load</a:t>
            </a:r>
            <a:r>
              <a:rPr lang="fr-FR" dirty="0" smtClean="0">
                <a:solidFill>
                  <a:srgbClr val="FFFFFF"/>
                </a:solidFill>
              </a:rPr>
              <a:t> a </a:t>
            </a:r>
            <a:r>
              <a:rPr lang="fr-FR" dirty="0" err="1" smtClean="0">
                <a:solidFill>
                  <a:srgbClr val="FFFFFF"/>
                </a:solidFill>
              </a:rPr>
              <a:t>text</a:t>
            </a:r>
            <a:r>
              <a:rPr lang="fr-FR" dirty="0" smtClean="0">
                <a:solidFill>
                  <a:srgbClr val="FFFFFF"/>
                </a:solidFill>
              </a:rPr>
              <a:t>, and select the portions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want</a:t>
            </a:r>
            <a:r>
              <a:rPr lang="fr-FR" dirty="0" smtClean="0">
                <a:solidFill>
                  <a:srgbClr val="FFFFFF"/>
                </a:solidFill>
              </a:rPr>
              <a:t> to </a:t>
            </a:r>
            <a:r>
              <a:rPr lang="fr-FR" dirty="0" err="1" smtClean="0">
                <a:solidFill>
                  <a:srgbClr val="FFFFFF"/>
                </a:solidFill>
              </a:rPr>
              <a:t>extract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8486146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35</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This </a:t>
            </a:r>
            <a:r>
              <a:rPr lang="fr-FR" dirty="0" err="1" smtClean="0">
                <a:solidFill>
                  <a:srgbClr val="FFFFFF"/>
                </a:solidFill>
              </a:rPr>
              <a:t>is</a:t>
            </a:r>
            <a:r>
              <a:rPr lang="fr-FR" dirty="0" smtClean="0">
                <a:solidFill>
                  <a:srgbClr val="FFFFFF"/>
                </a:solidFill>
              </a:rPr>
              <a:t> the interface of Microsoft Prose, in </a:t>
            </a:r>
            <a:r>
              <a:rPr lang="fr-FR" dirty="0" err="1" smtClean="0">
                <a:solidFill>
                  <a:srgbClr val="FFFFFF"/>
                </a:solidFill>
              </a:rPr>
              <a:t>which</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perform</a:t>
            </a:r>
            <a:r>
              <a:rPr lang="fr-FR" dirty="0" smtClean="0">
                <a:solidFill>
                  <a:srgbClr val="FFFFFF"/>
                </a:solidFill>
              </a:rPr>
              <a:t> extraction </a:t>
            </a:r>
            <a:r>
              <a:rPr lang="fr-FR" dirty="0" err="1" smtClean="0">
                <a:solidFill>
                  <a:srgbClr val="FFFFFF"/>
                </a:solidFill>
              </a:rPr>
              <a:t>operations</a:t>
            </a:r>
            <a:r>
              <a:rPr lang="fr-FR" dirty="0" smtClean="0">
                <a:solidFill>
                  <a:srgbClr val="FFFFFF"/>
                </a:solidFill>
              </a:rPr>
              <a:t>. </a:t>
            </a:r>
            <a:r>
              <a:rPr lang="fr-FR" dirty="0" err="1" smtClean="0">
                <a:solidFill>
                  <a:srgbClr val="FFFFFF"/>
                </a:solidFill>
              </a:rPr>
              <a:t>We</a:t>
            </a:r>
            <a:r>
              <a:rPr lang="fr-FR" dirty="0" smtClean="0">
                <a:solidFill>
                  <a:srgbClr val="FFFFFF"/>
                </a:solidFill>
              </a:rPr>
              <a:t> first </a:t>
            </a:r>
            <a:r>
              <a:rPr lang="fr-FR" dirty="0" err="1" smtClean="0">
                <a:solidFill>
                  <a:srgbClr val="FFFFFF"/>
                </a:solidFill>
              </a:rPr>
              <a:t>load</a:t>
            </a:r>
            <a:r>
              <a:rPr lang="fr-FR" dirty="0" smtClean="0">
                <a:solidFill>
                  <a:srgbClr val="FFFFFF"/>
                </a:solidFill>
              </a:rPr>
              <a:t> a </a:t>
            </a:r>
            <a:r>
              <a:rPr lang="fr-FR" dirty="0" err="1" smtClean="0">
                <a:solidFill>
                  <a:srgbClr val="FFFFFF"/>
                </a:solidFill>
              </a:rPr>
              <a:t>text</a:t>
            </a:r>
            <a:r>
              <a:rPr lang="fr-FR" dirty="0" smtClean="0">
                <a:solidFill>
                  <a:srgbClr val="FFFFFF"/>
                </a:solidFill>
              </a:rPr>
              <a:t>, and select the portions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want</a:t>
            </a:r>
            <a:r>
              <a:rPr lang="fr-FR" dirty="0" smtClean="0">
                <a:solidFill>
                  <a:srgbClr val="FFFFFF"/>
                </a:solidFill>
              </a:rPr>
              <a:t> to </a:t>
            </a:r>
            <a:r>
              <a:rPr lang="fr-FR" dirty="0" err="1" smtClean="0">
                <a:solidFill>
                  <a:srgbClr val="FFFFFF"/>
                </a:solidFill>
              </a:rPr>
              <a:t>extract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61810302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36</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This </a:t>
            </a:r>
            <a:r>
              <a:rPr lang="fr-FR" dirty="0" err="1" smtClean="0">
                <a:solidFill>
                  <a:srgbClr val="FFFFFF"/>
                </a:solidFill>
              </a:rPr>
              <a:t>is</a:t>
            </a:r>
            <a:r>
              <a:rPr lang="fr-FR" dirty="0" smtClean="0">
                <a:solidFill>
                  <a:srgbClr val="FFFFFF"/>
                </a:solidFill>
              </a:rPr>
              <a:t> the interface of Microsoft Prose, in </a:t>
            </a:r>
            <a:r>
              <a:rPr lang="fr-FR" dirty="0" err="1" smtClean="0">
                <a:solidFill>
                  <a:srgbClr val="FFFFFF"/>
                </a:solidFill>
              </a:rPr>
              <a:t>which</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perform</a:t>
            </a:r>
            <a:r>
              <a:rPr lang="fr-FR" dirty="0" smtClean="0">
                <a:solidFill>
                  <a:srgbClr val="FFFFFF"/>
                </a:solidFill>
              </a:rPr>
              <a:t> extraction </a:t>
            </a:r>
            <a:r>
              <a:rPr lang="fr-FR" dirty="0" err="1" smtClean="0">
                <a:solidFill>
                  <a:srgbClr val="FFFFFF"/>
                </a:solidFill>
              </a:rPr>
              <a:t>operations</a:t>
            </a:r>
            <a:r>
              <a:rPr lang="fr-FR" dirty="0" smtClean="0">
                <a:solidFill>
                  <a:srgbClr val="FFFFFF"/>
                </a:solidFill>
              </a:rPr>
              <a:t>. </a:t>
            </a:r>
            <a:r>
              <a:rPr lang="fr-FR" dirty="0" err="1" smtClean="0">
                <a:solidFill>
                  <a:srgbClr val="FFFFFF"/>
                </a:solidFill>
              </a:rPr>
              <a:t>We</a:t>
            </a:r>
            <a:r>
              <a:rPr lang="fr-FR" dirty="0" smtClean="0">
                <a:solidFill>
                  <a:srgbClr val="FFFFFF"/>
                </a:solidFill>
              </a:rPr>
              <a:t> first </a:t>
            </a:r>
            <a:r>
              <a:rPr lang="fr-FR" dirty="0" err="1" smtClean="0">
                <a:solidFill>
                  <a:srgbClr val="FFFFFF"/>
                </a:solidFill>
              </a:rPr>
              <a:t>load</a:t>
            </a:r>
            <a:r>
              <a:rPr lang="fr-FR" dirty="0" smtClean="0">
                <a:solidFill>
                  <a:srgbClr val="FFFFFF"/>
                </a:solidFill>
              </a:rPr>
              <a:t> a </a:t>
            </a:r>
            <a:r>
              <a:rPr lang="fr-FR" dirty="0" err="1" smtClean="0">
                <a:solidFill>
                  <a:srgbClr val="FFFFFF"/>
                </a:solidFill>
              </a:rPr>
              <a:t>text</a:t>
            </a:r>
            <a:r>
              <a:rPr lang="fr-FR" dirty="0" smtClean="0">
                <a:solidFill>
                  <a:srgbClr val="FFFFFF"/>
                </a:solidFill>
              </a:rPr>
              <a:t>, and select the portions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want</a:t>
            </a:r>
            <a:r>
              <a:rPr lang="fr-FR" dirty="0" smtClean="0">
                <a:solidFill>
                  <a:srgbClr val="FFFFFF"/>
                </a:solidFill>
              </a:rPr>
              <a:t> to </a:t>
            </a:r>
            <a:r>
              <a:rPr lang="fr-FR" dirty="0" err="1" smtClean="0">
                <a:solidFill>
                  <a:srgbClr val="FFFFFF"/>
                </a:solidFill>
              </a:rPr>
              <a:t>extract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5378190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
                                        </p:tgtEl>
                                      </p:cBhvr>
                                      <p:by x="150000" y="150000"/>
                                    </p:animScale>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37</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This </a:t>
            </a:r>
            <a:r>
              <a:rPr lang="fr-FR" dirty="0" err="1" smtClean="0">
                <a:solidFill>
                  <a:srgbClr val="FFFFFF"/>
                </a:solidFill>
              </a:rPr>
              <a:t>is</a:t>
            </a:r>
            <a:r>
              <a:rPr lang="fr-FR" dirty="0" smtClean="0">
                <a:solidFill>
                  <a:srgbClr val="FFFFFF"/>
                </a:solidFill>
              </a:rPr>
              <a:t> the interface of Microsoft Prose, in </a:t>
            </a:r>
            <a:r>
              <a:rPr lang="fr-FR" dirty="0" err="1" smtClean="0">
                <a:solidFill>
                  <a:srgbClr val="FFFFFF"/>
                </a:solidFill>
              </a:rPr>
              <a:t>which</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perform</a:t>
            </a:r>
            <a:r>
              <a:rPr lang="fr-FR" dirty="0" smtClean="0">
                <a:solidFill>
                  <a:srgbClr val="FFFFFF"/>
                </a:solidFill>
              </a:rPr>
              <a:t> extraction </a:t>
            </a:r>
            <a:r>
              <a:rPr lang="fr-FR" dirty="0" err="1" smtClean="0">
                <a:solidFill>
                  <a:srgbClr val="FFFFFF"/>
                </a:solidFill>
              </a:rPr>
              <a:t>operations</a:t>
            </a:r>
            <a:r>
              <a:rPr lang="fr-FR" dirty="0" smtClean="0">
                <a:solidFill>
                  <a:srgbClr val="FFFFFF"/>
                </a:solidFill>
              </a:rPr>
              <a:t>. </a:t>
            </a:r>
            <a:r>
              <a:rPr lang="fr-FR" dirty="0" err="1" smtClean="0">
                <a:solidFill>
                  <a:srgbClr val="FFFFFF"/>
                </a:solidFill>
              </a:rPr>
              <a:t>We</a:t>
            </a:r>
            <a:r>
              <a:rPr lang="fr-FR" dirty="0" smtClean="0">
                <a:solidFill>
                  <a:srgbClr val="FFFFFF"/>
                </a:solidFill>
              </a:rPr>
              <a:t> first </a:t>
            </a:r>
            <a:r>
              <a:rPr lang="fr-FR" dirty="0" err="1" smtClean="0">
                <a:solidFill>
                  <a:srgbClr val="FFFFFF"/>
                </a:solidFill>
              </a:rPr>
              <a:t>load</a:t>
            </a:r>
            <a:r>
              <a:rPr lang="fr-FR" dirty="0" smtClean="0">
                <a:solidFill>
                  <a:srgbClr val="FFFFFF"/>
                </a:solidFill>
              </a:rPr>
              <a:t> a </a:t>
            </a:r>
            <a:r>
              <a:rPr lang="fr-FR" dirty="0" err="1" smtClean="0">
                <a:solidFill>
                  <a:srgbClr val="FFFFFF"/>
                </a:solidFill>
              </a:rPr>
              <a:t>text</a:t>
            </a:r>
            <a:r>
              <a:rPr lang="fr-FR" dirty="0" smtClean="0">
                <a:solidFill>
                  <a:srgbClr val="FFFFFF"/>
                </a:solidFill>
              </a:rPr>
              <a:t>, and select the portions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want</a:t>
            </a:r>
            <a:r>
              <a:rPr lang="fr-FR" dirty="0" smtClean="0">
                <a:solidFill>
                  <a:srgbClr val="FFFFFF"/>
                </a:solidFill>
              </a:rPr>
              <a:t> to </a:t>
            </a:r>
            <a:r>
              <a:rPr lang="fr-FR" dirty="0" err="1" smtClean="0">
                <a:solidFill>
                  <a:srgbClr val="FFFFFF"/>
                </a:solidFill>
              </a:rPr>
              <a:t>extract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43275351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
                                        </p:tgtEl>
                                      </p:cBhvr>
                                      <p:by x="150000" y="150000"/>
                                    </p:animScale>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38</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This </a:t>
            </a:r>
            <a:r>
              <a:rPr lang="fr-FR" dirty="0" err="1" smtClean="0">
                <a:solidFill>
                  <a:srgbClr val="FFFFFF"/>
                </a:solidFill>
              </a:rPr>
              <a:t>is</a:t>
            </a:r>
            <a:r>
              <a:rPr lang="fr-FR" dirty="0" smtClean="0">
                <a:solidFill>
                  <a:srgbClr val="FFFFFF"/>
                </a:solidFill>
              </a:rPr>
              <a:t> the interface of Microsoft Prose, in </a:t>
            </a:r>
            <a:r>
              <a:rPr lang="fr-FR" dirty="0" err="1" smtClean="0">
                <a:solidFill>
                  <a:srgbClr val="FFFFFF"/>
                </a:solidFill>
              </a:rPr>
              <a:t>which</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perform</a:t>
            </a:r>
            <a:r>
              <a:rPr lang="fr-FR" dirty="0" smtClean="0">
                <a:solidFill>
                  <a:srgbClr val="FFFFFF"/>
                </a:solidFill>
              </a:rPr>
              <a:t> extraction </a:t>
            </a:r>
            <a:r>
              <a:rPr lang="fr-FR" dirty="0" err="1" smtClean="0">
                <a:solidFill>
                  <a:srgbClr val="FFFFFF"/>
                </a:solidFill>
              </a:rPr>
              <a:t>operations</a:t>
            </a:r>
            <a:r>
              <a:rPr lang="fr-FR" dirty="0" smtClean="0">
                <a:solidFill>
                  <a:srgbClr val="FFFFFF"/>
                </a:solidFill>
              </a:rPr>
              <a:t>. </a:t>
            </a:r>
            <a:r>
              <a:rPr lang="fr-FR" dirty="0" err="1" smtClean="0">
                <a:solidFill>
                  <a:srgbClr val="FFFFFF"/>
                </a:solidFill>
              </a:rPr>
              <a:t>We</a:t>
            </a:r>
            <a:r>
              <a:rPr lang="fr-FR" dirty="0" smtClean="0">
                <a:solidFill>
                  <a:srgbClr val="FFFFFF"/>
                </a:solidFill>
              </a:rPr>
              <a:t> first </a:t>
            </a:r>
            <a:r>
              <a:rPr lang="fr-FR" dirty="0" err="1" smtClean="0">
                <a:solidFill>
                  <a:srgbClr val="FFFFFF"/>
                </a:solidFill>
              </a:rPr>
              <a:t>load</a:t>
            </a:r>
            <a:r>
              <a:rPr lang="fr-FR" dirty="0" smtClean="0">
                <a:solidFill>
                  <a:srgbClr val="FFFFFF"/>
                </a:solidFill>
              </a:rPr>
              <a:t> a </a:t>
            </a:r>
            <a:r>
              <a:rPr lang="fr-FR" dirty="0" err="1" smtClean="0">
                <a:solidFill>
                  <a:srgbClr val="FFFFFF"/>
                </a:solidFill>
              </a:rPr>
              <a:t>text</a:t>
            </a:r>
            <a:r>
              <a:rPr lang="fr-FR" dirty="0" smtClean="0">
                <a:solidFill>
                  <a:srgbClr val="FFFFFF"/>
                </a:solidFill>
              </a:rPr>
              <a:t>, and select the portions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want</a:t>
            </a:r>
            <a:r>
              <a:rPr lang="fr-FR" dirty="0" smtClean="0">
                <a:solidFill>
                  <a:srgbClr val="FFFFFF"/>
                </a:solidFill>
              </a:rPr>
              <a:t> to </a:t>
            </a:r>
            <a:r>
              <a:rPr lang="fr-FR" dirty="0" err="1" smtClean="0">
                <a:solidFill>
                  <a:srgbClr val="FFFFFF"/>
                </a:solidFill>
              </a:rPr>
              <a:t>extract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0115064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
                                        </p:tgtEl>
                                      </p:cBhvr>
                                      <p:by x="150000" y="150000"/>
                                    </p:animScale>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Rectangle à coins arrondis 2"/>
          <p:cNvSpPr/>
          <p:nvPr/>
        </p:nvSpPr>
        <p:spPr>
          <a:xfrm>
            <a:off x="4706007" y="2016016"/>
            <a:ext cx="1170590" cy="8158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ZoneTexte 3"/>
          <p:cNvSpPr txBox="1"/>
          <p:nvPr/>
        </p:nvSpPr>
        <p:spPr>
          <a:xfrm>
            <a:off x="5987143" y="2217965"/>
            <a:ext cx="2906486" cy="2123658"/>
          </a:xfrm>
          <a:prstGeom prst="rect">
            <a:avLst/>
          </a:prstGeom>
          <a:noFill/>
        </p:spPr>
        <p:txBody>
          <a:bodyPr wrap="square" rtlCol="0">
            <a:spAutoFit/>
          </a:bodyPr>
          <a:lstStyle/>
          <a:p>
            <a:r>
              <a:rPr lang="fr-FR" sz="4400" b="1" dirty="0">
                <a:solidFill>
                  <a:srgbClr val="FF0000"/>
                </a:solidFill>
              </a:rPr>
              <a:t>Super </a:t>
            </a:r>
            <a:r>
              <a:rPr lang="fr-FR" sz="4400" b="1" dirty="0" err="1">
                <a:solidFill>
                  <a:srgbClr val="FF0000"/>
                </a:solidFill>
              </a:rPr>
              <a:t>Bowl</a:t>
            </a:r>
            <a:r>
              <a:rPr lang="fr-FR" sz="4400" b="1" dirty="0">
                <a:solidFill>
                  <a:srgbClr val="FF0000"/>
                </a:solidFill>
              </a:rPr>
              <a:t> III, IV, V </a:t>
            </a:r>
            <a:r>
              <a:rPr lang="fr-FR" sz="4400" b="1" dirty="0" smtClean="0">
                <a:solidFill>
                  <a:srgbClr val="FF0000"/>
                </a:solidFill>
              </a:rPr>
              <a:t>ne sont pas là</a:t>
            </a:r>
            <a:endParaRPr lang="fr-FR" sz="4400" b="1" dirty="0">
              <a:solidFill>
                <a:srgbClr val="FF0000"/>
              </a:solidFill>
            </a:endParaRPr>
          </a:p>
        </p:txBody>
      </p:sp>
      <p:sp>
        <p:nvSpPr>
          <p:cNvPr id="5" name="Espace réservé du numéro de diapositive 4"/>
          <p:cNvSpPr>
            <a:spLocks noGrp="1"/>
          </p:cNvSpPr>
          <p:nvPr>
            <p:ph type="sldNum" sz="quarter" idx="12"/>
          </p:nvPr>
        </p:nvSpPr>
        <p:spPr/>
        <p:txBody>
          <a:bodyPr/>
          <a:lstStyle/>
          <a:p>
            <a:fld id="{184B21AF-DDF4-4F06-BD45-FE9B9C28C734}" type="slidenum">
              <a:rPr lang="fr-FR" smtClean="0"/>
              <a:t>39</a:t>
            </a:fld>
            <a:endParaRPr lang="fr-FR"/>
          </a:p>
        </p:txBody>
      </p:sp>
      <p:sp>
        <p:nvSpPr>
          <p:cNvPr id="6" name="ZoneTexte 5"/>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It </a:t>
            </a:r>
            <a:r>
              <a:rPr lang="fr-FR" dirty="0" err="1" smtClean="0">
                <a:solidFill>
                  <a:srgbClr val="FFFFFF"/>
                </a:solidFill>
              </a:rPr>
              <a:t>learns</a:t>
            </a:r>
            <a:r>
              <a:rPr lang="fr-FR" dirty="0" smtClean="0">
                <a:solidFill>
                  <a:srgbClr val="FFFFFF"/>
                </a:solidFill>
              </a:rPr>
              <a:t> a program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generalizes</a:t>
            </a:r>
            <a:r>
              <a:rPr lang="fr-FR" dirty="0" smtClean="0">
                <a:solidFill>
                  <a:srgbClr val="FFFFFF"/>
                </a:solidFill>
              </a:rPr>
              <a:t> the set of </a:t>
            </a:r>
            <a:r>
              <a:rPr lang="fr-FR" dirty="0" err="1" smtClean="0">
                <a:solidFill>
                  <a:srgbClr val="FFFFFF"/>
                </a:solidFill>
              </a:rPr>
              <a:t>start</a:t>
            </a:r>
            <a:r>
              <a:rPr lang="fr-FR" dirty="0" smtClean="0">
                <a:solidFill>
                  <a:srgbClr val="FFFFFF"/>
                </a:solidFill>
              </a:rPr>
              <a:t>/end positions </a:t>
            </a:r>
            <a:r>
              <a:rPr lang="fr-FR" dirty="0" err="1" smtClean="0">
                <a:solidFill>
                  <a:srgbClr val="FFFFFF"/>
                </a:solidFill>
              </a:rPr>
              <a:t>using</a:t>
            </a:r>
            <a:r>
              <a:rPr lang="fr-FR" dirty="0" smtClean="0">
                <a:solidFill>
                  <a:srgbClr val="FFFFFF"/>
                </a:solidFill>
              </a:rPr>
              <a:t> </a:t>
            </a:r>
            <a:r>
              <a:rPr lang="fr-FR" dirty="0" err="1" smtClean="0">
                <a:solidFill>
                  <a:srgbClr val="FFFFFF"/>
                </a:solidFill>
              </a:rPr>
              <a:t>regular</a:t>
            </a:r>
            <a:r>
              <a:rPr lang="fr-FR" dirty="0" smtClean="0">
                <a:solidFill>
                  <a:srgbClr val="FFFFFF"/>
                </a:solidFill>
              </a:rPr>
              <a:t> expressions and </a:t>
            </a:r>
            <a:r>
              <a:rPr lang="fr-FR" dirty="0" err="1" smtClean="0">
                <a:solidFill>
                  <a:srgbClr val="FFFFFF"/>
                </a:solidFill>
              </a:rPr>
              <a:t>finishes</a:t>
            </a:r>
            <a:r>
              <a:rPr lang="fr-FR" dirty="0" smtClean="0">
                <a:solidFill>
                  <a:srgbClr val="FFFFFF"/>
                </a:solidFill>
              </a:rPr>
              <a:t> </a:t>
            </a:r>
            <a:r>
              <a:rPr lang="fr-FR" dirty="0" err="1" smtClean="0">
                <a:solidFill>
                  <a:srgbClr val="FFFFFF"/>
                </a:solidFill>
              </a:rPr>
              <a:t>extracting</a:t>
            </a:r>
            <a:r>
              <a:rPr lang="fr-FR" dirty="0" smtClean="0">
                <a:solidFill>
                  <a:srgbClr val="FFFFFF"/>
                </a:solidFill>
              </a:rPr>
              <a:t> </a:t>
            </a:r>
            <a:r>
              <a:rPr lang="fr-FR" dirty="0" err="1" smtClean="0">
                <a:solidFill>
                  <a:srgbClr val="FFFFFF"/>
                </a:solidFill>
              </a:rPr>
              <a:t>them</a:t>
            </a:r>
            <a:r>
              <a:rPr lang="fr-FR" dirty="0" smtClean="0">
                <a:solidFill>
                  <a:srgbClr val="FFFFFF"/>
                </a:solidFill>
              </a:rPr>
              <a:t> </a:t>
            </a:r>
            <a:r>
              <a:rPr lang="fr-FR" dirty="0" err="1" smtClean="0">
                <a:solidFill>
                  <a:srgbClr val="FFFFFF"/>
                </a:solidFill>
              </a:rPr>
              <a:t>from</a:t>
            </a:r>
            <a:r>
              <a:rPr lang="fr-FR" dirty="0" smtClean="0">
                <a:solidFill>
                  <a:srgbClr val="FFFFFF"/>
                </a:solidFill>
              </a:rPr>
              <a:t> the </a:t>
            </a:r>
            <a:r>
              <a:rPr lang="fr-FR" dirty="0" err="1" smtClean="0">
                <a:solidFill>
                  <a:srgbClr val="FFFFFF"/>
                </a:solidFill>
              </a:rPr>
              <a:t>text</a:t>
            </a:r>
            <a:r>
              <a:rPr lang="fr-FR" dirty="0" smtClean="0">
                <a:solidFill>
                  <a:srgbClr val="FFFFFF"/>
                </a:solidFill>
              </a:rPr>
              <a:t>. </a:t>
            </a:r>
            <a:r>
              <a:rPr lang="fr-FR" dirty="0" err="1" smtClean="0">
                <a:solidFill>
                  <a:srgbClr val="FFFFFF"/>
                </a:solidFill>
              </a:rPr>
              <a:t>However</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fail</a:t>
            </a:r>
            <a:r>
              <a:rPr lang="fr-FR" dirty="0" smtClean="0">
                <a:solidFill>
                  <a:srgbClr val="FFFFFF"/>
                </a:solidFill>
              </a:rPr>
              <a:t>. </a:t>
            </a:r>
            <a:r>
              <a:rPr lang="fr-FR" dirty="0" err="1" smtClean="0">
                <a:solidFill>
                  <a:srgbClr val="FFFFFF"/>
                </a:solidFill>
              </a:rPr>
              <a:t>Here</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missed</a:t>
            </a:r>
            <a:r>
              <a:rPr lang="fr-FR" dirty="0" smtClean="0">
                <a:solidFill>
                  <a:srgbClr val="FFFFFF"/>
                </a:solidFill>
              </a:rPr>
              <a:t> Super </a:t>
            </a:r>
            <a:r>
              <a:rPr lang="fr-FR" dirty="0" err="1" smtClean="0">
                <a:solidFill>
                  <a:srgbClr val="FFFFFF"/>
                </a:solidFill>
              </a:rPr>
              <a:t>Bowl</a:t>
            </a:r>
            <a:r>
              <a:rPr lang="fr-FR" dirty="0" smtClean="0">
                <a:solidFill>
                  <a:srgbClr val="FFFFFF"/>
                </a:solidFill>
              </a:rPr>
              <a:t> III to V</a:t>
            </a:r>
            <a:endParaRPr lang="en-US" dirty="0">
              <a:solidFill>
                <a:srgbClr val="FFFFFF"/>
              </a:solidFill>
            </a:endParaRPr>
          </a:p>
        </p:txBody>
      </p:sp>
    </p:spTree>
    <p:extLst>
      <p:ext uri="{BB962C8B-B14F-4D97-AF65-F5344CB8AC3E}">
        <p14:creationId xmlns:p14="http://schemas.microsoft.com/office/powerpoint/2010/main" val="251593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4000" decel="34000" fill="hold" nodeType="clickEffect">
                                  <p:stCondLst>
                                    <p:cond delay="0"/>
                                  </p:stCondLst>
                                  <p:childTnLst>
                                    <p:animScale>
                                      <p:cBhvr>
                                        <p:cTn id="6" dur="500" fill="hold"/>
                                        <p:tgtEl>
                                          <p:spTgt spid="2"/>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decel="42000" fill="hold" nodeType="clickEffect">
                                  <p:stCondLst>
                                    <p:cond delay="0"/>
                                  </p:stCondLst>
                                  <p:childTnLst>
                                    <p:animScale>
                                      <p:cBhvr>
                                        <p:cTn id="10" dur="500" fill="hold"/>
                                        <p:tgtEl>
                                          <p:spTgt spid="2"/>
                                        </p:tgtEl>
                                      </p:cBhvr>
                                      <p:by x="50000" y="50000"/>
                                    </p:animScale>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4.16667E-6 -2.22222E-6 L 0.07604 -0.11065 " pathEditMode="relative" rAng="0" ptsTypes="AA">
                                      <p:cBhvr>
                                        <p:cTn id="19" dur="1000" fill="hold"/>
                                        <p:tgtEl>
                                          <p:spTgt spid="3"/>
                                        </p:tgtEl>
                                        <p:attrNameLst>
                                          <p:attrName>ppt_x</p:attrName>
                                          <p:attrName>ppt_y</p:attrName>
                                        </p:attrNameLst>
                                      </p:cBhvr>
                                      <p:rCtr x="3802"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812" y="776771"/>
            <a:ext cx="4768605" cy="4702311"/>
          </a:xfrm>
          <a:prstGeom prst="rect">
            <a:avLst/>
          </a:prstGeom>
        </p:spPr>
      </p:pic>
      <p:sp>
        <p:nvSpPr>
          <p:cNvPr id="6" name="ZoneTexte 5"/>
          <p:cNvSpPr txBox="1"/>
          <p:nvPr/>
        </p:nvSpPr>
        <p:spPr>
          <a:xfrm>
            <a:off x="1144277" y="2284140"/>
            <a:ext cx="3448157" cy="1107996"/>
          </a:xfrm>
          <a:prstGeom prst="rect">
            <a:avLst/>
          </a:prstGeom>
          <a:noFill/>
          <a:ln>
            <a:noFill/>
          </a:ln>
        </p:spPr>
        <p:txBody>
          <a:bodyPr wrap="square" rtlCol="0">
            <a:spAutoFit/>
          </a:bodyPr>
          <a:lstStyle/>
          <a:p>
            <a:r>
              <a:rPr lang="fr-FR" sz="6600" b="1" dirty="0" smtClean="0">
                <a:solidFill>
                  <a:srgbClr val="0070C0"/>
                </a:solidFill>
                <a:effectLst>
                  <a:glow rad="266700">
                    <a:schemeClr val="bg1">
                      <a:alpha val="90000"/>
                    </a:schemeClr>
                  </a:glow>
                </a:effectLst>
              </a:rPr>
              <a:t>Souhaits</a:t>
            </a:r>
            <a:endParaRPr lang="fr-CH" sz="6600" b="1" dirty="0">
              <a:solidFill>
                <a:srgbClr val="0070C0"/>
              </a:solidFill>
              <a:effectLst>
                <a:glow rad="266700">
                  <a:schemeClr val="bg1">
                    <a:alpha val="90000"/>
                  </a:schemeClr>
                </a:glow>
              </a:effectLst>
            </a:endParaRPr>
          </a:p>
        </p:txBody>
      </p:sp>
      <p:sp>
        <p:nvSpPr>
          <p:cNvPr id="7" name="ZoneTexte 6"/>
          <p:cNvSpPr txBox="1"/>
          <p:nvPr/>
        </p:nvSpPr>
        <p:spPr>
          <a:xfrm>
            <a:off x="2868355" y="5248355"/>
            <a:ext cx="5220346" cy="1107996"/>
          </a:xfrm>
          <a:prstGeom prst="rect">
            <a:avLst/>
          </a:prstGeom>
          <a:noFill/>
        </p:spPr>
        <p:txBody>
          <a:bodyPr wrap="square" rtlCol="0">
            <a:spAutoFit/>
          </a:bodyPr>
          <a:lstStyle/>
          <a:p>
            <a:r>
              <a:rPr lang="fr-FR" sz="6600" b="1" dirty="0" smtClean="0">
                <a:solidFill>
                  <a:srgbClr val="0070C0"/>
                </a:solidFill>
              </a:rPr>
              <a:t>Spécifications</a:t>
            </a:r>
            <a:endParaRPr lang="fr-CH" sz="6600" b="1" dirty="0">
              <a:solidFill>
                <a:srgbClr val="0070C0"/>
              </a:solidFill>
            </a:endParaRPr>
          </a:p>
        </p:txBody>
      </p:sp>
      <p:sp>
        <p:nvSpPr>
          <p:cNvPr id="2" name="Espace réservé du numéro de diapositive 1"/>
          <p:cNvSpPr>
            <a:spLocks noGrp="1"/>
          </p:cNvSpPr>
          <p:nvPr>
            <p:ph type="sldNum" sz="quarter" idx="12"/>
          </p:nvPr>
        </p:nvSpPr>
        <p:spPr/>
        <p:txBody>
          <a:bodyPr/>
          <a:lstStyle/>
          <a:p>
            <a:fld id="{184B21AF-DDF4-4F06-BD45-FE9B9C28C734}" type="slidenum">
              <a:rPr lang="fr-FR" smtClean="0"/>
              <a:t>4</a:t>
            </a:fld>
            <a:endParaRPr lang="fr-FR"/>
          </a:p>
        </p:txBody>
      </p:sp>
      <p:sp>
        <p:nvSpPr>
          <p:cNvPr id="8" name="ZoneTexte 7"/>
          <p:cNvSpPr txBox="1"/>
          <p:nvPr/>
        </p:nvSpPr>
        <p:spPr>
          <a:xfrm>
            <a:off x="-1" y="-16834"/>
            <a:ext cx="9143999" cy="646331"/>
          </a:xfrm>
          <a:prstGeom prst="rect">
            <a:avLst/>
          </a:prstGeom>
          <a:solidFill>
            <a:schemeClr val="tx1"/>
          </a:solidFill>
        </p:spPr>
        <p:txBody>
          <a:bodyPr wrap="square" rtlCol="0">
            <a:spAutoFit/>
          </a:bodyPr>
          <a:lstStyle/>
          <a:p>
            <a:pPr algn="ctr"/>
            <a:r>
              <a:rPr lang="fr-FR" dirty="0" smtClean="0">
                <a:solidFill>
                  <a:srgbClr val="FFFFFF"/>
                </a:solidFill>
              </a:rPr>
              <a:t>This </a:t>
            </a:r>
            <a:r>
              <a:rPr lang="fr-FR" dirty="0" err="1" smtClean="0">
                <a:solidFill>
                  <a:srgbClr val="FFFFFF"/>
                </a:solidFill>
              </a:rPr>
              <a:t>thesis</a:t>
            </a:r>
            <a:r>
              <a:rPr lang="fr-FR" dirty="0" smtClean="0">
                <a:solidFill>
                  <a:srgbClr val="FFFFFF"/>
                </a:solidFill>
              </a:rPr>
              <a:t> </a:t>
            </a:r>
            <a:r>
              <a:rPr lang="fr-FR" dirty="0" err="1" smtClean="0">
                <a:solidFill>
                  <a:srgbClr val="FFFFFF"/>
                </a:solidFill>
              </a:rPr>
              <a:t>is</a:t>
            </a:r>
            <a:r>
              <a:rPr lang="fr-FR" dirty="0" smtClean="0">
                <a:solidFill>
                  <a:srgbClr val="FFFFFF"/>
                </a:solidFill>
              </a:rPr>
              <a:t> not a neuroscience </a:t>
            </a:r>
            <a:r>
              <a:rPr lang="fr-FR" dirty="0" err="1" smtClean="0">
                <a:solidFill>
                  <a:srgbClr val="FFFFFF"/>
                </a:solidFill>
              </a:rPr>
              <a:t>experiment</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recovers</a:t>
            </a:r>
            <a:r>
              <a:rPr lang="fr-FR" dirty="0" smtClean="0">
                <a:solidFill>
                  <a:srgbClr val="FFFFFF"/>
                </a:solidFill>
              </a:rPr>
              <a:t> </a:t>
            </a:r>
            <a:r>
              <a:rPr lang="fr-FR" dirty="0" err="1" smtClean="0">
                <a:solidFill>
                  <a:srgbClr val="FFFFFF"/>
                </a:solidFill>
              </a:rPr>
              <a:t>specifications</a:t>
            </a:r>
            <a:r>
              <a:rPr lang="fr-FR" dirty="0">
                <a:solidFill>
                  <a:srgbClr val="FFFFFF"/>
                </a:solidFill>
              </a:rPr>
              <a:t> </a:t>
            </a:r>
            <a:r>
              <a:rPr lang="fr-FR" dirty="0" err="1" smtClean="0">
                <a:solidFill>
                  <a:srgbClr val="FFFFFF"/>
                </a:solidFill>
              </a:rPr>
              <a:t>after</a:t>
            </a:r>
            <a:r>
              <a:rPr lang="fr-FR" dirty="0" smtClean="0">
                <a:solidFill>
                  <a:srgbClr val="FFFFFF"/>
                </a:solidFill>
              </a:rPr>
              <a:t> </a:t>
            </a:r>
            <a:r>
              <a:rPr lang="fr-FR" dirty="0" err="1" smtClean="0">
                <a:solidFill>
                  <a:srgbClr val="FFFFFF"/>
                </a:solidFill>
              </a:rPr>
              <a:t>reading</a:t>
            </a:r>
            <a:r>
              <a:rPr lang="fr-FR" dirty="0" smtClean="0">
                <a:solidFill>
                  <a:srgbClr val="FFFFFF"/>
                </a:solidFill>
              </a:rPr>
              <a:t> the </a:t>
            </a:r>
            <a:r>
              <a:rPr lang="fr-FR" dirty="0" err="1" smtClean="0">
                <a:solidFill>
                  <a:srgbClr val="FFFFFF"/>
                </a:solidFill>
              </a:rPr>
              <a:t>brain</a:t>
            </a:r>
            <a:r>
              <a:rPr lang="fr-FR" dirty="0" smtClean="0">
                <a:solidFill>
                  <a:srgbClr val="FFFFFF"/>
                </a:solidFill>
              </a:rPr>
              <a:t>.</a:t>
            </a:r>
          </a:p>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were</a:t>
            </a:r>
            <a:r>
              <a:rPr lang="fr-FR" dirty="0" smtClean="0">
                <a:solidFill>
                  <a:srgbClr val="FFFFFF"/>
                </a:solidFill>
              </a:rPr>
              <a:t> not </a:t>
            </a:r>
            <a:r>
              <a:rPr lang="fr-FR" dirty="0" err="1" smtClean="0">
                <a:solidFill>
                  <a:srgbClr val="FFFFFF"/>
                </a:solidFill>
              </a:rPr>
              <a:t>allowed</a:t>
            </a:r>
            <a:r>
              <a:rPr lang="fr-FR" dirty="0" smtClean="0">
                <a:solidFill>
                  <a:srgbClr val="FFFFFF"/>
                </a:solidFill>
              </a:rPr>
              <a:t> to do </a:t>
            </a:r>
            <a:r>
              <a:rPr lang="fr-FR" dirty="0" err="1" smtClean="0">
                <a:solidFill>
                  <a:srgbClr val="FFFFFF"/>
                </a:solidFill>
              </a:rPr>
              <a:t>so</a:t>
            </a:r>
            <a:r>
              <a:rPr lang="fr-FR" dirty="0" smtClean="0">
                <a:solidFill>
                  <a:srgbClr val="FFFFFF"/>
                </a:solidFill>
              </a:rPr>
              <a:t>. And </a:t>
            </a:r>
            <a:r>
              <a:rPr lang="fr-FR" dirty="0" err="1" smtClean="0">
                <a:solidFill>
                  <a:srgbClr val="FFFFFF"/>
                </a:solidFill>
              </a:rPr>
              <a:t>we</a:t>
            </a:r>
            <a:r>
              <a:rPr lang="fr-FR" dirty="0" smtClean="0">
                <a:solidFill>
                  <a:srgbClr val="FFFFFF"/>
                </a:solidFill>
              </a:rPr>
              <a:t> </a:t>
            </a:r>
            <a:r>
              <a:rPr lang="fr-FR" dirty="0" err="1" smtClean="0">
                <a:solidFill>
                  <a:srgbClr val="FFFFFF"/>
                </a:solidFill>
              </a:rPr>
              <a:t>don’t</a:t>
            </a:r>
            <a:r>
              <a:rPr lang="fr-FR" dirty="0" smtClean="0">
                <a:solidFill>
                  <a:srgbClr val="FFFFFF"/>
                </a:solidFill>
              </a:rPr>
              <a:t> know how to do </a:t>
            </a:r>
            <a:r>
              <a:rPr lang="fr-FR" dirty="0" err="1" smtClean="0">
                <a:solidFill>
                  <a:srgbClr val="FFFFFF"/>
                </a:solidFill>
              </a:rPr>
              <a:t>so</a:t>
            </a:r>
            <a:r>
              <a:rPr lang="fr-FR" dirty="0">
                <a:solidFill>
                  <a:srgbClr val="FFFFFF"/>
                </a:solidFill>
              </a:rPr>
              <a:t> </a:t>
            </a:r>
            <a:r>
              <a:rPr lang="fr-FR" dirty="0" err="1" smtClean="0">
                <a:solidFill>
                  <a:srgbClr val="FFFFFF"/>
                </a:solidFill>
              </a:rPr>
              <a:t>either</a:t>
            </a:r>
            <a:r>
              <a:rPr lang="fr-FR" dirty="0" smtClean="0">
                <a:solidFill>
                  <a:srgbClr val="FFFFFF"/>
                </a:solidFill>
              </a:rPr>
              <a:t>.</a:t>
            </a:r>
            <a:endParaRPr lang="en-US" dirty="0">
              <a:solidFill>
                <a:srgbClr val="FFFFFF"/>
              </a:solidFill>
            </a:endParaRPr>
          </a:p>
        </p:txBody>
      </p:sp>
      <p:pic>
        <p:nvPicPr>
          <p:cNvPr id="10" name="Image 9"/>
          <p:cNvPicPr>
            <a:picLocks noChangeAspect="1"/>
          </p:cNvPicPr>
          <p:nvPr/>
        </p:nvPicPr>
        <p:blipFill>
          <a:blip r:embed="rId3">
            <a:extLst>
              <a:ext uri="{BEBA8EAE-BF5A-486C-A8C5-ECC9F3942E4B}">
                <a14:imgProps xmlns:a14="http://schemas.microsoft.com/office/drawing/2010/main">
                  <a14:imgLayer r:embed="rId4">
                    <a14:imgEffect>
                      <a14:backgroundRemoval t="7668" b="92652" l="7188" r="91534">
                        <a14:foregroundMark x1="37700" y1="35463" x2="43610" y2="25879"/>
                        <a14:foregroundMark x1="39457" y1="24121" x2="46805" y2="26518"/>
                        <a14:foregroundMark x1="51278" y1="39457" x2="51597" y2="39936"/>
                        <a14:foregroundMark x1="53355" y1="29073" x2="56390" y2="24441"/>
                        <a14:foregroundMark x1="62300" y1="23323" x2="63578" y2="23323"/>
                        <a14:foregroundMark x1="73642" y1="29712" x2="73003" y2="31629"/>
                        <a14:foregroundMark x1="59904" y1="38179" x2="59904" y2="38179"/>
                        <a14:foregroundMark x1="59105" y1="62780" x2="59585" y2="63898"/>
                        <a14:foregroundMark x1="54153" y1="76997" x2="54153" y2="76997"/>
                        <a14:foregroundMark x1="43930" y1="61502" x2="43930" y2="61502"/>
                        <a14:foregroundMark x1="17572" y1="21565" x2="17572" y2="21565"/>
                        <a14:foregroundMark x1="55112" y1="7827" x2="55112" y2="7827"/>
                        <a14:foregroundMark x1="91693" y1="42332" x2="91693" y2="42332"/>
                        <a14:foregroundMark x1="54792" y1="92652" x2="54792" y2="92652"/>
                        <a14:foregroundMark x1="7188" y1="51917" x2="7188" y2="51917"/>
                        <a14:foregroundMark x1="46326" y1="42652" x2="46326" y2="42652"/>
                        <a14:foregroundMark x1="37061" y1="39137" x2="37061" y2="39137"/>
                        <a14:foregroundMark x1="48243" y1="51917" x2="48243" y2="51917"/>
                        <a14:foregroundMark x1="38818" y1="62780" x2="38658" y2="63099"/>
                        <a14:foregroundMark x1="36581" y1="67412" x2="36581" y2="67412"/>
                        <a14:foregroundMark x1="71725" y1="68850" x2="71725" y2="68850"/>
                        <a14:foregroundMark x1="63259" y1="71246" x2="63259" y2="71246"/>
                        <a14:foregroundMark x1="34505" y1="35942" x2="53195" y2="47764"/>
                        <a14:foregroundMark x1="64537" y1="29393" x2="44569" y2="56550"/>
                        <a14:foregroundMark x1="66613" y1="71086" x2="34984" y2="29712"/>
                        <a14:foregroundMark x1="37380" y1="66454" x2="57508" y2="53035"/>
                        <a14:foregroundMark x1="59904" y1="73163" x2="62300" y2="56709"/>
                        <a14:foregroundMark x1="37061" y1="9744" x2="37061" y2="9744"/>
                        <a14:foregroundMark x1="21725" y1="18211" x2="21725" y2="18211"/>
                      </a14:backgroundRemoval>
                    </a14:imgEffect>
                  </a14:imgLayer>
                </a14:imgProps>
              </a:ext>
              <a:ext uri="{28A0092B-C50C-407E-A947-70E740481C1C}">
                <a14:useLocalDpi xmlns:a14="http://schemas.microsoft.com/office/drawing/2010/main" val="0"/>
              </a:ext>
            </a:extLst>
          </a:blip>
          <a:stretch>
            <a:fillRect/>
          </a:stretch>
        </p:blipFill>
        <p:spPr>
          <a:xfrm>
            <a:off x="4571998" y="1370989"/>
            <a:ext cx="3513874" cy="3513874"/>
          </a:xfrm>
          <a:prstGeom prst="rect">
            <a:avLst/>
          </a:prstGeom>
        </p:spPr>
      </p:pic>
      <p:sp>
        <p:nvSpPr>
          <p:cNvPr id="5" name="Ellipse 4"/>
          <p:cNvSpPr/>
          <p:nvPr/>
        </p:nvSpPr>
        <p:spPr>
          <a:xfrm>
            <a:off x="-418887" y="4193980"/>
            <a:ext cx="255419" cy="245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1165155" y="4296147"/>
            <a:ext cx="255419" cy="245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845379" y="5248355"/>
            <a:ext cx="255419" cy="245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32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fill="hold" grpId="0" nodeType="clickEffect">
                                  <p:stCondLst>
                                    <p:cond delay="0"/>
                                  </p:stCondLst>
                                  <p:childTnLst>
                                    <p:animMotion origin="layout" path="M 0.29774 -0.30486 L 0.29774 -0.30463 L 0.30937 -0.47546 L 0.40052 -0.50509 L 0.49149 -0.46273 L 0.49653 -0.45671 L 0.5559 -0.35764 L 0.59219 -0.21181 L 0.6033 0.0118 L 0.60955 0.10347 " pathEditMode="relative" rAng="0" ptsTypes="AAAAAAAAAA">
                                      <p:cBhvr>
                                        <p:cTn id="13" dur="2000" fill="hold"/>
                                        <p:tgtEl>
                                          <p:spTgt spid="5"/>
                                        </p:tgtEl>
                                        <p:attrNameLst>
                                          <p:attrName>ppt_x</p:attrName>
                                          <p:attrName>ppt_y</p:attrName>
                                        </p:attrNameLst>
                                      </p:cBhvr>
                                      <p:rCtr x="15590" y="10394"/>
                                    </p:animMotion>
                                  </p:childTnLst>
                                </p:cTn>
                              </p:par>
                              <p:par>
                                <p:cTn id="14" presetID="10" presetClass="exit" presetSubtype="0" fill="hold" grpId="1" nodeType="withEffect">
                                  <p:stCondLst>
                                    <p:cond delay="150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6" presetClass="emph" presetSubtype="0" fill="hold" grpId="2" nodeType="withEffect">
                                  <p:stCondLst>
                                    <p:cond delay="1250"/>
                                  </p:stCondLst>
                                  <p:childTnLst>
                                    <p:animScale>
                                      <p:cBhvr>
                                        <p:cTn id="18" dur="750" fill="hold"/>
                                        <p:tgtEl>
                                          <p:spTgt spid="5"/>
                                        </p:tgtEl>
                                      </p:cBhvr>
                                      <p:by x="400000" y="400000"/>
                                    </p:animScale>
                                  </p:childTnLst>
                                </p:cTn>
                              </p:par>
                              <p:par>
                                <p:cTn id="19" presetID="0" presetClass="path" presetSubtype="0" accel="50000" fill="hold" grpId="0" nodeType="withEffect">
                                  <p:stCondLst>
                                    <p:cond delay="250"/>
                                  </p:stCondLst>
                                  <p:childTnLst>
                                    <p:animMotion origin="layout" path="M 0.2974 -0.30694 L 0.2974 -0.30671 L 0.23889 -0.39421 C 0.27084 -0.47037 0.30018 -0.47847 0.35417 -0.51574 C 0.44757 -0.52014 0.46788 -0.52662 0.51354 -0.50972 C 0.51528 -0.50717 0.56511 -0.47685 0.5665 -0.47477 L 0.63889 -0.37268 C 0.65104 -0.32407 0.66441 -0.21065 0.67639 -0.16227 C 0.68021 -0.08796 0.67344 -0.04768 0.67709 0.02685 C 0.67934 0.05764 0.67465 0.08403 0.67674 0.11505 " pathEditMode="relative" rAng="0" ptsTypes="AAAAAAAAAA">
                                      <p:cBhvr>
                                        <p:cTn id="20" dur="1750" fill="hold"/>
                                        <p:tgtEl>
                                          <p:spTgt spid="11"/>
                                        </p:tgtEl>
                                        <p:attrNameLst>
                                          <p:attrName>ppt_x</p:attrName>
                                          <p:attrName>ppt_y</p:attrName>
                                        </p:attrNameLst>
                                      </p:cBhvr>
                                      <p:rCtr x="16094" y="10417"/>
                                    </p:animMotion>
                                  </p:childTnLst>
                                </p:cTn>
                              </p:par>
                              <p:par>
                                <p:cTn id="21" presetID="10" presetClass="exit" presetSubtype="0" fill="hold" grpId="1" nodeType="withEffect">
                                  <p:stCondLst>
                                    <p:cond delay="150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6" presetClass="emph" presetSubtype="0" fill="hold" grpId="2" nodeType="withEffect">
                                  <p:stCondLst>
                                    <p:cond delay="1250"/>
                                  </p:stCondLst>
                                  <p:childTnLst>
                                    <p:animScale>
                                      <p:cBhvr>
                                        <p:cTn id="25" dur="750" fill="hold"/>
                                        <p:tgtEl>
                                          <p:spTgt spid="11"/>
                                        </p:tgtEl>
                                      </p:cBhvr>
                                      <p:by x="400000" y="400000"/>
                                    </p:animScale>
                                  </p:childTnLst>
                                </p:cTn>
                              </p:par>
                              <p:par>
                                <p:cTn id="26" presetID="0" presetClass="path" presetSubtype="0" accel="50000" fill="hold" grpId="0" nodeType="withEffect">
                                  <p:stCondLst>
                                    <p:cond delay="500"/>
                                  </p:stCondLst>
                                  <p:childTnLst>
                                    <p:animMotion origin="layout" path="M 0.37725 -0.32824 C 0.38524 -0.31991 0.34236 -0.29954 0.32135 -0.2831 C 0.30173 -0.3125 0.49201 -0.35278 0.47274 -0.38194 C 0.50486 -0.4581 0.52135 -0.39907 0.57517 -0.43634 C 0.60052 -0.4412 0.61337 -0.42153 0.62396 -0.41111 C 0.63455 -0.40069 0.61475 -0.40787 0.63871 -0.37384 C 0.65104 -0.32523 0.62118 -0.21041 0.63333 -0.16204 C 0.63698 -0.0875 0.62482 -0.09028 0.62847 -0.01643 C 0.63073 0.01459 0.67465 0.08357 0.67673 0.11505 " pathEditMode="relative" rAng="0" ptsTypes="AAAAAAAAA">
                                      <p:cBhvr>
                                        <p:cTn id="27" dur="1500" fill="hold"/>
                                        <p:tgtEl>
                                          <p:spTgt spid="12"/>
                                        </p:tgtEl>
                                        <p:attrNameLst>
                                          <p:attrName>ppt_x</p:attrName>
                                          <p:attrName>ppt_y</p:attrName>
                                        </p:attrNameLst>
                                      </p:cBhvr>
                                      <p:rCtr x="12101" y="16713"/>
                                    </p:animMotion>
                                  </p:childTnLst>
                                </p:cTn>
                              </p:par>
                              <p:par>
                                <p:cTn id="28" presetID="10" presetClass="exit" presetSubtype="0" fill="hold" grpId="1" nodeType="withEffect">
                                  <p:stCondLst>
                                    <p:cond delay="150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6" presetClass="emph" presetSubtype="0" fill="hold" grpId="2" nodeType="withEffect">
                                  <p:stCondLst>
                                    <p:cond delay="1250"/>
                                  </p:stCondLst>
                                  <p:childTnLst>
                                    <p:animScale>
                                      <p:cBhvr>
                                        <p:cTn id="32" dur="750" fill="hold"/>
                                        <p:tgtEl>
                                          <p:spTgt spid="12"/>
                                        </p:tgtEl>
                                      </p:cBhvr>
                                      <p:by x="400000" y="400000"/>
                                    </p:animScale>
                                  </p:childTnLst>
                                </p:cTn>
                              </p:par>
                              <p:par>
                                <p:cTn id="33" presetID="47" presetClass="entr" presetSubtype="0" fill="hold" grpId="0" nodeType="withEffect">
                                  <p:stCondLst>
                                    <p:cond delay="17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anim calcmode="lin" valueType="num">
                                      <p:cBhvr>
                                        <p:cTn id="36" dur="250" fill="hold"/>
                                        <p:tgtEl>
                                          <p:spTgt spid="7"/>
                                        </p:tgtEl>
                                        <p:attrNameLst>
                                          <p:attrName>ppt_x</p:attrName>
                                        </p:attrNameLst>
                                      </p:cBhvr>
                                      <p:tavLst>
                                        <p:tav tm="0">
                                          <p:val>
                                            <p:strVal val="#ppt_x"/>
                                          </p:val>
                                        </p:tav>
                                        <p:tav tm="100000">
                                          <p:val>
                                            <p:strVal val="#ppt_x"/>
                                          </p:val>
                                        </p:tav>
                                      </p:tavLst>
                                    </p:anim>
                                    <p:anim calcmode="lin" valueType="num">
                                      <p:cBhvr>
                                        <p:cTn id="37"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P spid="5" grpId="1" animBg="1"/>
      <p:bldP spid="5" grpId="2" animBg="1"/>
      <p:bldP spid="11" grpId="0" animBg="1"/>
      <p:bldP spid="11" grpId="1" animBg="1"/>
      <p:bldP spid="11" grpId="2" animBg="1"/>
      <p:bldP spid="12" grpId="0" animBg="1"/>
      <p:bldP spid="12" grpId="1" animBg="1"/>
      <p:bldP spid="12"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40</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designed</a:t>
            </a:r>
            <a:r>
              <a:rPr lang="fr-FR" dirty="0" smtClean="0">
                <a:solidFill>
                  <a:srgbClr val="FFFFFF"/>
                </a:solidFill>
              </a:rPr>
              <a:t> a program </a:t>
            </a:r>
            <a:r>
              <a:rPr lang="fr-FR" dirty="0" err="1" smtClean="0">
                <a:solidFill>
                  <a:srgbClr val="FFFFFF"/>
                </a:solidFill>
              </a:rPr>
              <a:t>view</a:t>
            </a:r>
            <a:r>
              <a:rPr lang="fr-FR" dirty="0" smtClean="0">
                <a:solidFill>
                  <a:srgbClr val="FFFFFF"/>
                </a:solidFill>
              </a:rPr>
              <a:t> </a:t>
            </a:r>
            <a:r>
              <a:rPr lang="fr-FR" dirty="0" err="1" smtClean="0">
                <a:solidFill>
                  <a:srgbClr val="FFFFFF"/>
                </a:solidFill>
              </a:rPr>
              <a:t>that</a:t>
            </a:r>
            <a:r>
              <a:rPr lang="fr-FR" dirty="0" smtClean="0">
                <a:solidFill>
                  <a:srgbClr val="FFFFFF"/>
                </a:solidFill>
              </a:rPr>
              <a:t> display the program in an interactive </a:t>
            </a:r>
            <a:r>
              <a:rPr lang="fr-FR" dirty="0" err="1" smtClean="0">
                <a:solidFill>
                  <a:srgbClr val="FFFFFF"/>
                </a:solidFill>
              </a:rPr>
              <a:t>way</a:t>
            </a:r>
            <a:r>
              <a:rPr lang="fr-FR" dirty="0" smtClean="0">
                <a:solidFill>
                  <a:srgbClr val="FFFFFF"/>
                </a:solidFill>
              </a:rPr>
              <a:t>. </a:t>
            </a:r>
            <a:r>
              <a:rPr lang="fr-FR" dirty="0" err="1" smtClean="0">
                <a:solidFill>
                  <a:srgbClr val="FFFFFF"/>
                </a:solidFill>
              </a:rPr>
              <a:t>Hovering</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with</a:t>
            </a:r>
            <a:r>
              <a:rPr lang="fr-FR" dirty="0" smtClean="0">
                <a:solidFill>
                  <a:srgbClr val="FFFFFF"/>
                </a:solidFill>
              </a:rPr>
              <a:t> the mouse, </a:t>
            </a:r>
            <a:r>
              <a:rPr lang="fr-FR" dirty="0" err="1" smtClean="0">
                <a:solidFill>
                  <a:srgbClr val="FFFFFF"/>
                </a:solidFill>
              </a:rPr>
              <a:t>it</a:t>
            </a:r>
            <a:r>
              <a:rPr lang="fr-FR" dirty="0" smtClean="0">
                <a:solidFill>
                  <a:srgbClr val="FFFFFF"/>
                </a:solidFill>
              </a:rPr>
              <a:t> </a:t>
            </a:r>
            <a:r>
              <a:rPr lang="fr-FR" dirty="0" err="1" smtClean="0">
                <a:solidFill>
                  <a:srgbClr val="FFFFFF"/>
                </a:solidFill>
              </a:rPr>
              <a:t>highlights</a:t>
            </a:r>
            <a:r>
              <a:rPr lang="fr-FR" dirty="0" smtClean="0">
                <a:solidFill>
                  <a:srgbClr val="FFFFFF"/>
                </a:solidFill>
              </a:rPr>
              <a:t> </a:t>
            </a:r>
            <a:r>
              <a:rPr lang="fr-FR" dirty="0" err="1" smtClean="0">
                <a:solidFill>
                  <a:srgbClr val="FFFFFF"/>
                </a:solidFill>
              </a:rPr>
              <a:t>its</a:t>
            </a:r>
            <a:r>
              <a:rPr lang="fr-FR" dirty="0" smtClean="0">
                <a:solidFill>
                  <a:srgbClr val="FFFFFF"/>
                </a:solidFill>
              </a:rPr>
              <a:t> structure. Regular expressions </a:t>
            </a:r>
            <a:r>
              <a:rPr lang="fr-FR" dirty="0" err="1" smtClean="0">
                <a:solidFill>
                  <a:srgbClr val="FFFFFF"/>
                </a:solidFill>
              </a:rPr>
              <a:t>highlight</a:t>
            </a:r>
            <a:r>
              <a:rPr lang="fr-FR" dirty="0" smtClean="0">
                <a:solidFill>
                  <a:srgbClr val="FFFFFF"/>
                </a:solidFill>
              </a:rPr>
              <a:t> the </a:t>
            </a:r>
            <a:r>
              <a:rPr lang="fr-FR" dirty="0" err="1" smtClean="0">
                <a:solidFill>
                  <a:srgbClr val="FFFFFF"/>
                </a:solidFill>
              </a:rPr>
              <a:t>text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0699030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41</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designed</a:t>
            </a:r>
            <a:r>
              <a:rPr lang="fr-FR" dirty="0" smtClean="0">
                <a:solidFill>
                  <a:srgbClr val="FFFFFF"/>
                </a:solidFill>
              </a:rPr>
              <a:t> a program </a:t>
            </a:r>
            <a:r>
              <a:rPr lang="fr-FR" dirty="0" err="1" smtClean="0">
                <a:solidFill>
                  <a:srgbClr val="FFFFFF"/>
                </a:solidFill>
              </a:rPr>
              <a:t>view</a:t>
            </a:r>
            <a:r>
              <a:rPr lang="fr-FR" dirty="0" smtClean="0">
                <a:solidFill>
                  <a:srgbClr val="FFFFFF"/>
                </a:solidFill>
              </a:rPr>
              <a:t> </a:t>
            </a:r>
            <a:r>
              <a:rPr lang="fr-FR" dirty="0" err="1" smtClean="0">
                <a:solidFill>
                  <a:srgbClr val="FFFFFF"/>
                </a:solidFill>
              </a:rPr>
              <a:t>that</a:t>
            </a:r>
            <a:r>
              <a:rPr lang="fr-FR" dirty="0" smtClean="0">
                <a:solidFill>
                  <a:srgbClr val="FFFFFF"/>
                </a:solidFill>
              </a:rPr>
              <a:t> display the program in an interactive </a:t>
            </a:r>
            <a:r>
              <a:rPr lang="fr-FR" dirty="0" err="1" smtClean="0">
                <a:solidFill>
                  <a:srgbClr val="FFFFFF"/>
                </a:solidFill>
              </a:rPr>
              <a:t>way</a:t>
            </a:r>
            <a:r>
              <a:rPr lang="fr-FR" dirty="0" smtClean="0">
                <a:solidFill>
                  <a:srgbClr val="FFFFFF"/>
                </a:solidFill>
              </a:rPr>
              <a:t>. </a:t>
            </a:r>
            <a:r>
              <a:rPr lang="fr-FR" dirty="0" err="1" smtClean="0">
                <a:solidFill>
                  <a:srgbClr val="FFFFFF"/>
                </a:solidFill>
              </a:rPr>
              <a:t>Hovering</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with</a:t>
            </a:r>
            <a:r>
              <a:rPr lang="fr-FR" dirty="0" smtClean="0">
                <a:solidFill>
                  <a:srgbClr val="FFFFFF"/>
                </a:solidFill>
              </a:rPr>
              <a:t> the mouse, </a:t>
            </a:r>
            <a:r>
              <a:rPr lang="fr-FR" dirty="0" err="1" smtClean="0">
                <a:solidFill>
                  <a:srgbClr val="FFFFFF"/>
                </a:solidFill>
              </a:rPr>
              <a:t>it</a:t>
            </a:r>
            <a:r>
              <a:rPr lang="fr-FR" dirty="0" smtClean="0">
                <a:solidFill>
                  <a:srgbClr val="FFFFFF"/>
                </a:solidFill>
              </a:rPr>
              <a:t> </a:t>
            </a:r>
            <a:r>
              <a:rPr lang="fr-FR" dirty="0" err="1" smtClean="0">
                <a:solidFill>
                  <a:srgbClr val="FFFFFF"/>
                </a:solidFill>
              </a:rPr>
              <a:t>highlights</a:t>
            </a:r>
            <a:r>
              <a:rPr lang="fr-FR" dirty="0" smtClean="0">
                <a:solidFill>
                  <a:srgbClr val="FFFFFF"/>
                </a:solidFill>
              </a:rPr>
              <a:t> </a:t>
            </a:r>
            <a:r>
              <a:rPr lang="fr-FR" dirty="0" err="1" smtClean="0">
                <a:solidFill>
                  <a:srgbClr val="FFFFFF"/>
                </a:solidFill>
              </a:rPr>
              <a:t>its</a:t>
            </a:r>
            <a:r>
              <a:rPr lang="fr-FR" dirty="0" smtClean="0">
                <a:solidFill>
                  <a:srgbClr val="FFFFFF"/>
                </a:solidFill>
              </a:rPr>
              <a:t> structure. Regular expressions </a:t>
            </a:r>
            <a:r>
              <a:rPr lang="fr-FR" dirty="0" err="1" smtClean="0">
                <a:solidFill>
                  <a:srgbClr val="FFFFFF"/>
                </a:solidFill>
              </a:rPr>
              <a:t>highlight</a:t>
            </a:r>
            <a:r>
              <a:rPr lang="fr-FR" dirty="0" smtClean="0">
                <a:solidFill>
                  <a:srgbClr val="FFFFFF"/>
                </a:solidFill>
              </a:rPr>
              <a:t> the </a:t>
            </a:r>
            <a:r>
              <a:rPr lang="fr-FR" dirty="0" err="1" smtClean="0">
                <a:solidFill>
                  <a:srgbClr val="FFFFFF"/>
                </a:solidFill>
              </a:rPr>
              <a:t>text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04187078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42</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designed</a:t>
            </a:r>
            <a:r>
              <a:rPr lang="fr-FR" dirty="0" smtClean="0">
                <a:solidFill>
                  <a:srgbClr val="FFFFFF"/>
                </a:solidFill>
              </a:rPr>
              <a:t> a program </a:t>
            </a:r>
            <a:r>
              <a:rPr lang="fr-FR" dirty="0" err="1" smtClean="0">
                <a:solidFill>
                  <a:srgbClr val="FFFFFF"/>
                </a:solidFill>
              </a:rPr>
              <a:t>view</a:t>
            </a:r>
            <a:r>
              <a:rPr lang="fr-FR" dirty="0" smtClean="0">
                <a:solidFill>
                  <a:srgbClr val="FFFFFF"/>
                </a:solidFill>
              </a:rPr>
              <a:t> </a:t>
            </a:r>
            <a:r>
              <a:rPr lang="fr-FR" dirty="0" err="1" smtClean="0">
                <a:solidFill>
                  <a:srgbClr val="FFFFFF"/>
                </a:solidFill>
              </a:rPr>
              <a:t>that</a:t>
            </a:r>
            <a:r>
              <a:rPr lang="fr-FR" dirty="0" smtClean="0">
                <a:solidFill>
                  <a:srgbClr val="FFFFFF"/>
                </a:solidFill>
              </a:rPr>
              <a:t> display the program in an interactive </a:t>
            </a:r>
            <a:r>
              <a:rPr lang="fr-FR" dirty="0" err="1" smtClean="0">
                <a:solidFill>
                  <a:srgbClr val="FFFFFF"/>
                </a:solidFill>
              </a:rPr>
              <a:t>way</a:t>
            </a:r>
            <a:r>
              <a:rPr lang="fr-FR" dirty="0" smtClean="0">
                <a:solidFill>
                  <a:srgbClr val="FFFFFF"/>
                </a:solidFill>
              </a:rPr>
              <a:t>. </a:t>
            </a:r>
            <a:r>
              <a:rPr lang="fr-FR" dirty="0" err="1" smtClean="0">
                <a:solidFill>
                  <a:srgbClr val="FFFFFF"/>
                </a:solidFill>
              </a:rPr>
              <a:t>Hovering</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with</a:t>
            </a:r>
            <a:r>
              <a:rPr lang="fr-FR" dirty="0" smtClean="0">
                <a:solidFill>
                  <a:srgbClr val="FFFFFF"/>
                </a:solidFill>
              </a:rPr>
              <a:t> the mouse, </a:t>
            </a:r>
            <a:r>
              <a:rPr lang="fr-FR" dirty="0" err="1" smtClean="0">
                <a:solidFill>
                  <a:srgbClr val="FFFFFF"/>
                </a:solidFill>
              </a:rPr>
              <a:t>it</a:t>
            </a:r>
            <a:r>
              <a:rPr lang="fr-FR" dirty="0" smtClean="0">
                <a:solidFill>
                  <a:srgbClr val="FFFFFF"/>
                </a:solidFill>
              </a:rPr>
              <a:t> </a:t>
            </a:r>
            <a:r>
              <a:rPr lang="fr-FR" dirty="0" err="1" smtClean="0">
                <a:solidFill>
                  <a:srgbClr val="FFFFFF"/>
                </a:solidFill>
              </a:rPr>
              <a:t>highlights</a:t>
            </a:r>
            <a:r>
              <a:rPr lang="fr-FR" dirty="0" smtClean="0">
                <a:solidFill>
                  <a:srgbClr val="FFFFFF"/>
                </a:solidFill>
              </a:rPr>
              <a:t> </a:t>
            </a:r>
            <a:r>
              <a:rPr lang="fr-FR" dirty="0" err="1" smtClean="0">
                <a:solidFill>
                  <a:srgbClr val="FFFFFF"/>
                </a:solidFill>
              </a:rPr>
              <a:t>its</a:t>
            </a:r>
            <a:r>
              <a:rPr lang="fr-FR" dirty="0" smtClean="0">
                <a:solidFill>
                  <a:srgbClr val="FFFFFF"/>
                </a:solidFill>
              </a:rPr>
              <a:t> structure. Regular expressions </a:t>
            </a:r>
            <a:r>
              <a:rPr lang="fr-FR" dirty="0" err="1" smtClean="0">
                <a:solidFill>
                  <a:srgbClr val="FFFFFF"/>
                </a:solidFill>
              </a:rPr>
              <a:t>highlight</a:t>
            </a:r>
            <a:r>
              <a:rPr lang="fr-FR" dirty="0" smtClean="0">
                <a:solidFill>
                  <a:srgbClr val="FFFFFF"/>
                </a:solidFill>
              </a:rPr>
              <a:t> the </a:t>
            </a:r>
            <a:r>
              <a:rPr lang="fr-FR" dirty="0" err="1" smtClean="0">
                <a:solidFill>
                  <a:srgbClr val="FFFFFF"/>
                </a:solidFill>
              </a:rPr>
              <a:t>text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5848755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Rectangle à coins arrondis 2"/>
          <p:cNvSpPr/>
          <p:nvPr/>
        </p:nvSpPr>
        <p:spPr>
          <a:xfrm>
            <a:off x="1668892" y="4068535"/>
            <a:ext cx="2652736" cy="3918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ZoneTexte 3"/>
          <p:cNvSpPr txBox="1"/>
          <p:nvPr/>
        </p:nvSpPr>
        <p:spPr>
          <a:xfrm>
            <a:off x="4321628" y="3999021"/>
            <a:ext cx="3325617" cy="784830"/>
          </a:xfrm>
          <a:prstGeom prst="rect">
            <a:avLst/>
          </a:prstGeom>
          <a:noFill/>
        </p:spPr>
        <p:txBody>
          <a:bodyPr wrap="square" rtlCol="0">
            <a:spAutoFit/>
          </a:bodyPr>
          <a:lstStyle/>
          <a:p>
            <a:r>
              <a:rPr lang="fr-FR" sz="1500" b="1" dirty="0" smtClean="0">
                <a:solidFill>
                  <a:srgbClr val="FF0000"/>
                </a:solidFill>
              </a:rPr>
              <a:t>Il y avait un commentaire HTML &lt;!--  qui fait que la ligne ne terminait pas pareil qu’avant</a:t>
            </a:r>
            <a:endParaRPr lang="fr-FR" sz="1500" b="1" dirty="0">
              <a:solidFill>
                <a:srgbClr val="FF0000"/>
              </a:solidFill>
            </a:endParaRPr>
          </a:p>
        </p:txBody>
      </p:sp>
      <p:sp>
        <p:nvSpPr>
          <p:cNvPr id="5" name="Espace réservé du numéro de diapositive 4"/>
          <p:cNvSpPr>
            <a:spLocks noGrp="1"/>
          </p:cNvSpPr>
          <p:nvPr>
            <p:ph type="sldNum" sz="quarter" idx="12"/>
          </p:nvPr>
        </p:nvSpPr>
        <p:spPr/>
        <p:txBody>
          <a:bodyPr/>
          <a:lstStyle/>
          <a:p>
            <a:fld id="{184B21AF-DDF4-4F06-BD45-FE9B9C28C734}" type="slidenum">
              <a:rPr lang="fr-FR" smtClean="0"/>
              <a:t>43</a:t>
            </a:fld>
            <a:endParaRPr lang="fr-FR"/>
          </a:p>
        </p:txBody>
      </p:sp>
      <p:sp>
        <p:nvSpPr>
          <p:cNvPr id="6" name="ZoneTexte 5"/>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Using</a:t>
            </a:r>
            <a:r>
              <a:rPr lang="fr-FR" dirty="0" smtClean="0">
                <a:solidFill>
                  <a:srgbClr val="FFFFFF"/>
                </a:solidFill>
              </a:rPr>
              <a:t> </a:t>
            </a:r>
            <a:r>
              <a:rPr lang="fr-FR" dirty="0" err="1" smtClean="0">
                <a:solidFill>
                  <a:srgbClr val="FFFFFF"/>
                </a:solidFill>
              </a:rPr>
              <a:t>this</a:t>
            </a:r>
            <a:r>
              <a:rPr lang="fr-FR" dirty="0" smtClean="0">
                <a:solidFill>
                  <a:srgbClr val="FFFFFF"/>
                </a:solidFill>
              </a:rPr>
              <a:t> information, </a:t>
            </a:r>
            <a:r>
              <a:rPr lang="fr-FR" dirty="0" err="1" smtClean="0">
                <a:solidFill>
                  <a:srgbClr val="FFFFFF"/>
                </a:solidFill>
              </a:rPr>
              <a:t>we</a:t>
            </a:r>
            <a:r>
              <a:rPr lang="fr-FR" dirty="0" smtClean="0">
                <a:solidFill>
                  <a:srgbClr val="FFFFFF"/>
                </a:solidFill>
              </a:rPr>
              <a:t> </a:t>
            </a:r>
            <a:r>
              <a:rPr lang="fr-FR" dirty="0" err="1" smtClean="0">
                <a:solidFill>
                  <a:srgbClr val="FFFFFF"/>
                </a:solidFill>
              </a:rPr>
              <a:t>understand</a:t>
            </a:r>
            <a:r>
              <a:rPr lang="fr-FR" dirty="0" smtClean="0">
                <a:solidFill>
                  <a:srgbClr val="FFFFFF"/>
                </a:solidFill>
              </a:rPr>
              <a:t> </a:t>
            </a:r>
            <a:r>
              <a:rPr lang="fr-FR" dirty="0" err="1" smtClean="0">
                <a:solidFill>
                  <a:srgbClr val="FFFFFF"/>
                </a:solidFill>
              </a:rPr>
              <a:t>that</a:t>
            </a:r>
            <a:r>
              <a:rPr lang="fr-FR" dirty="0" smtClean="0">
                <a:solidFill>
                  <a:srgbClr val="FFFFFF"/>
                </a:solidFill>
              </a:rPr>
              <a:t> the </a:t>
            </a:r>
            <a:r>
              <a:rPr lang="fr-FR" dirty="0" err="1" smtClean="0">
                <a:solidFill>
                  <a:srgbClr val="FFFFFF"/>
                </a:solidFill>
              </a:rPr>
              <a:t>third</a:t>
            </a:r>
            <a:r>
              <a:rPr lang="fr-FR" dirty="0" smtClean="0">
                <a:solidFill>
                  <a:srgbClr val="FFFFFF"/>
                </a:solidFill>
              </a:rPr>
              <a:t> occurrence of Super </a:t>
            </a:r>
            <a:r>
              <a:rPr lang="fr-FR" dirty="0" err="1" smtClean="0">
                <a:solidFill>
                  <a:srgbClr val="FFFFFF"/>
                </a:solidFill>
              </a:rPr>
              <a:t>Bowl</a:t>
            </a:r>
            <a:r>
              <a:rPr lang="fr-FR" dirty="0" smtClean="0">
                <a:solidFill>
                  <a:srgbClr val="FFFFFF"/>
                </a:solidFill>
              </a:rPr>
              <a:t> </a:t>
            </a:r>
            <a:r>
              <a:rPr lang="fr-FR" dirty="0" err="1" smtClean="0">
                <a:solidFill>
                  <a:srgbClr val="FFFFFF"/>
                </a:solidFill>
              </a:rPr>
              <a:t>was</a:t>
            </a:r>
            <a:r>
              <a:rPr lang="fr-FR" dirty="0" smtClean="0">
                <a:solidFill>
                  <a:srgbClr val="FFFFFF"/>
                </a:solidFill>
              </a:rPr>
              <a:t> not </a:t>
            </a:r>
            <a:r>
              <a:rPr lang="fr-FR" dirty="0" err="1" smtClean="0">
                <a:solidFill>
                  <a:srgbClr val="FFFFFF"/>
                </a:solidFill>
              </a:rPr>
              <a:t>selected</a:t>
            </a:r>
            <a:r>
              <a:rPr lang="fr-FR" dirty="0" smtClean="0">
                <a:solidFill>
                  <a:srgbClr val="FFFFFF"/>
                </a:solidFill>
              </a:rPr>
              <a:t> </a:t>
            </a:r>
            <a:r>
              <a:rPr lang="fr-FR" dirty="0" err="1" smtClean="0">
                <a:solidFill>
                  <a:srgbClr val="FFFFFF"/>
                </a:solidFill>
              </a:rPr>
              <a:t>because</a:t>
            </a:r>
            <a:r>
              <a:rPr lang="fr-FR" dirty="0" smtClean="0">
                <a:solidFill>
                  <a:srgbClr val="FFFFFF"/>
                </a:solidFill>
              </a:rPr>
              <a:t> </a:t>
            </a:r>
            <a:r>
              <a:rPr lang="fr-FR" dirty="0" err="1" smtClean="0">
                <a:solidFill>
                  <a:srgbClr val="FFFFFF"/>
                </a:solidFill>
              </a:rPr>
              <a:t>lines</a:t>
            </a:r>
            <a:r>
              <a:rPr lang="fr-FR" dirty="0" smtClean="0">
                <a:solidFill>
                  <a:srgbClr val="FFFFFF"/>
                </a:solidFill>
              </a:rPr>
              <a:t> </a:t>
            </a:r>
            <a:r>
              <a:rPr lang="fr-FR" dirty="0" err="1" smtClean="0">
                <a:solidFill>
                  <a:srgbClr val="FFFFFF"/>
                </a:solidFill>
              </a:rPr>
              <a:t>were</a:t>
            </a:r>
            <a:r>
              <a:rPr lang="fr-FR" dirty="0" smtClean="0">
                <a:solidFill>
                  <a:srgbClr val="FFFFFF"/>
                </a:solidFill>
              </a:rPr>
              <a:t> </a:t>
            </a:r>
            <a:r>
              <a:rPr lang="fr-FR" dirty="0" err="1" smtClean="0">
                <a:solidFill>
                  <a:srgbClr val="FFFFFF"/>
                </a:solidFill>
              </a:rPr>
              <a:t>extracted</a:t>
            </a:r>
            <a:r>
              <a:rPr lang="fr-FR" dirty="0" smtClean="0">
                <a:solidFill>
                  <a:srgbClr val="FFFFFF"/>
                </a:solidFill>
              </a:rPr>
              <a:t> </a:t>
            </a:r>
            <a:r>
              <a:rPr lang="fr-FR" dirty="0" err="1" smtClean="0">
                <a:solidFill>
                  <a:srgbClr val="FFFFFF"/>
                </a:solidFill>
              </a:rPr>
              <a:t>based</a:t>
            </a:r>
            <a:r>
              <a:rPr lang="fr-FR" dirty="0" smtClean="0">
                <a:solidFill>
                  <a:srgbClr val="FFFFFF"/>
                </a:solidFill>
              </a:rPr>
              <a:t> on the end of the line, </a:t>
            </a:r>
            <a:r>
              <a:rPr lang="fr-FR" dirty="0" err="1" smtClean="0">
                <a:solidFill>
                  <a:srgbClr val="FFFFFF"/>
                </a:solidFill>
              </a:rPr>
              <a:t>which</a:t>
            </a:r>
            <a:r>
              <a:rPr lang="fr-FR" dirty="0" smtClean="0">
                <a:solidFill>
                  <a:srgbClr val="FFFFFF"/>
                </a:solidFill>
              </a:rPr>
              <a:t> </a:t>
            </a:r>
            <a:r>
              <a:rPr lang="fr-FR" dirty="0" err="1" smtClean="0">
                <a:solidFill>
                  <a:srgbClr val="FFFFFF"/>
                </a:solidFill>
              </a:rPr>
              <a:t>differ</a:t>
            </a:r>
            <a:r>
              <a:rPr lang="fr-FR" dirty="0" smtClean="0">
                <a:solidFill>
                  <a:srgbClr val="FFFFFF"/>
                </a:solidFill>
              </a:rPr>
              <a:t> the </a:t>
            </a:r>
            <a:r>
              <a:rPr lang="fr-FR" dirty="0" err="1" smtClean="0">
                <a:solidFill>
                  <a:srgbClr val="FFFFFF"/>
                </a:solidFill>
              </a:rPr>
              <a:t>third</a:t>
            </a:r>
            <a:r>
              <a:rPr lang="fr-FR" dirty="0" smtClean="0">
                <a:solidFill>
                  <a:srgbClr val="FFFFFF"/>
                </a:solidFill>
              </a:rPr>
              <a:t> time.</a:t>
            </a:r>
            <a:endParaRPr lang="en-US" dirty="0">
              <a:solidFill>
                <a:srgbClr val="FFFFFF"/>
              </a:solidFill>
            </a:endParaRPr>
          </a:p>
        </p:txBody>
      </p:sp>
    </p:spTree>
    <p:extLst>
      <p:ext uri="{BB962C8B-B14F-4D97-AF65-F5344CB8AC3E}">
        <p14:creationId xmlns:p14="http://schemas.microsoft.com/office/powerpoint/2010/main" val="533922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2"/>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2"/>
                                        </p:tgtEl>
                                      </p:cBhvr>
                                      <p:by x="50000" y="50000"/>
                                    </p:animScale>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44</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manually</a:t>
            </a:r>
            <a:r>
              <a:rPr lang="fr-FR" dirty="0" smtClean="0">
                <a:solidFill>
                  <a:srgbClr val="FFFFFF"/>
                </a:solidFill>
              </a:rPr>
              <a:t> the </a:t>
            </a:r>
            <a:r>
              <a:rPr lang="fr-FR" dirty="0" err="1" smtClean="0">
                <a:solidFill>
                  <a:srgbClr val="FFFFFF"/>
                </a:solidFill>
              </a:rPr>
              <a:t>missing</a:t>
            </a:r>
            <a:r>
              <a:rPr lang="fr-FR" dirty="0" smtClean="0">
                <a:solidFill>
                  <a:srgbClr val="FFFFFF"/>
                </a:solidFill>
              </a:rPr>
              <a:t> occurrence to </a:t>
            </a:r>
            <a:r>
              <a:rPr lang="fr-FR" dirty="0" err="1" smtClean="0">
                <a:solidFill>
                  <a:srgbClr val="FFFFFF"/>
                </a:solidFill>
              </a:rPr>
              <a:t>fix</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problem</a:t>
            </a:r>
            <a:r>
              <a:rPr lang="fr-FR" dirty="0">
                <a:solidFill>
                  <a:srgbClr val="FFFFFF"/>
                </a:solidFill>
              </a:rPr>
              <a:t> </a:t>
            </a:r>
            <a:r>
              <a:rPr lang="fr-FR" dirty="0" err="1" smtClean="0">
                <a:solidFill>
                  <a:srgbClr val="FFFFFF"/>
                </a:solidFill>
              </a:rPr>
              <a:t>indirectly</a:t>
            </a:r>
            <a:r>
              <a:rPr lang="fr-FR" dirty="0" smtClean="0">
                <a:solidFill>
                  <a:srgbClr val="FFFFFF"/>
                </a:solidFill>
              </a:rPr>
              <a:t>.</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24370694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45</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manually</a:t>
            </a:r>
            <a:r>
              <a:rPr lang="fr-FR" dirty="0" smtClean="0">
                <a:solidFill>
                  <a:srgbClr val="FFFFFF"/>
                </a:solidFill>
              </a:rPr>
              <a:t> the </a:t>
            </a:r>
            <a:r>
              <a:rPr lang="fr-FR" dirty="0" err="1" smtClean="0">
                <a:solidFill>
                  <a:srgbClr val="FFFFFF"/>
                </a:solidFill>
              </a:rPr>
              <a:t>missing</a:t>
            </a:r>
            <a:r>
              <a:rPr lang="fr-FR" dirty="0" smtClean="0">
                <a:solidFill>
                  <a:srgbClr val="FFFFFF"/>
                </a:solidFill>
              </a:rPr>
              <a:t> occurrence to </a:t>
            </a:r>
            <a:r>
              <a:rPr lang="fr-FR" dirty="0" err="1" smtClean="0">
                <a:solidFill>
                  <a:srgbClr val="FFFFFF"/>
                </a:solidFill>
              </a:rPr>
              <a:t>fix</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problem</a:t>
            </a:r>
            <a:r>
              <a:rPr lang="fr-FR" dirty="0">
                <a:solidFill>
                  <a:srgbClr val="FFFFFF"/>
                </a:solidFill>
              </a:rPr>
              <a:t> </a:t>
            </a:r>
            <a:r>
              <a:rPr lang="fr-FR" dirty="0" err="1" smtClean="0">
                <a:solidFill>
                  <a:srgbClr val="FFFFFF"/>
                </a:solidFill>
              </a:rPr>
              <a:t>indirectly</a:t>
            </a:r>
            <a:r>
              <a:rPr lang="fr-FR" dirty="0" smtClean="0">
                <a:solidFill>
                  <a:srgbClr val="FFFFFF"/>
                </a:solidFill>
              </a:rPr>
              <a:t>.</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227021067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46</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The computer </a:t>
            </a:r>
            <a:r>
              <a:rPr lang="fr-FR" dirty="0" err="1" smtClean="0">
                <a:solidFill>
                  <a:srgbClr val="FFFFFF"/>
                </a:solidFill>
              </a:rPr>
              <a:t>finds</a:t>
            </a:r>
            <a:r>
              <a:rPr lang="fr-FR" dirty="0" smtClean="0">
                <a:solidFill>
                  <a:srgbClr val="FFFFFF"/>
                </a:solidFill>
              </a:rPr>
              <a:t> </a:t>
            </a:r>
            <a:r>
              <a:rPr lang="fr-FR" dirty="0" err="1" smtClean="0">
                <a:solidFill>
                  <a:srgbClr val="FFFFFF"/>
                </a:solidFill>
              </a:rPr>
              <a:t>another</a:t>
            </a:r>
            <a:r>
              <a:rPr lang="fr-FR" dirty="0" smtClean="0">
                <a:solidFill>
                  <a:srgbClr val="FFFFFF"/>
                </a:solidFill>
              </a:rPr>
              <a:t> program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this</a:t>
            </a:r>
            <a:r>
              <a:rPr lang="fr-FR" dirty="0" smtClean="0">
                <a:solidFill>
                  <a:srgbClr val="FFFFFF"/>
                </a:solidFill>
              </a:rPr>
              <a:t> time, </a:t>
            </a:r>
            <a:r>
              <a:rPr lang="fr-FR" dirty="0" err="1" smtClean="0">
                <a:solidFill>
                  <a:srgbClr val="FFFFFF"/>
                </a:solidFill>
              </a:rPr>
              <a:t>depend</a:t>
            </a:r>
            <a:r>
              <a:rPr lang="fr-FR" dirty="0" smtClean="0">
                <a:solidFill>
                  <a:srgbClr val="FFFFFF"/>
                </a:solidFill>
              </a:rPr>
              <a:t> on the </a:t>
            </a:r>
            <a:r>
              <a:rPr lang="fr-FR" dirty="0" err="1" smtClean="0">
                <a:solidFill>
                  <a:srgbClr val="FFFFFF"/>
                </a:solidFill>
              </a:rPr>
              <a:t>next</a:t>
            </a:r>
            <a:r>
              <a:rPr lang="fr-FR" dirty="0" smtClean="0">
                <a:solidFill>
                  <a:srgbClr val="FFFFFF"/>
                </a:solidFill>
              </a:rPr>
              <a:t> line. It </a:t>
            </a:r>
            <a:r>
              <a:rPr lang="fr-FR" dirty="0" err="1" smtClean="0">
                <a:solidFill>
                  <a:srgbClr val="FFFFFF"/>
                </a:solidFill>
              </a:rPr>
              <a:t>might</a:t>
            </a:r>
            <a:r>
              <a:rPr lang="fr-FR" dirty="0" smtClean="0">
                <a:solidFill>
                  <a:srgbClr val="FFFFFF"/>
                </a:solidFill>
              </a:rPr>
              <a:t> </a:t>
            </a:r>
            <a:r>
              <a:rPr lang="fr-FR" dirty="0" err="1" smtClean="0">
                <a:solidFill>
                  <a:srgbClr val="FFFFFF"/>
                </a:solidFill>
              </a:rPr>
              <a:t>be</a:t>
            </a:r>
            <a:r>
              <a:rPr lang="fr-FR" dirty="0" smtClean="0">
                <a:solidFill>
                  <a:srgbClr val="FFFFFF"/>
                </a:solidFill>
              </a:rPr>
              <a:t> more </a:t>
            </a:r>
            <a:r>
              <a:rPr lang="fr-FR" dirty="0" err="1" smtClean="0">
                <a:solidFill>
                  <a:srgbClr val="FFFFFF"/>
                </a:solidFill>
              </a:rPr>
              <a:t>secure</a:t>
            </a:r>
            <a:r>
              <a:rPr lang="fr-FR" dirty="0" smtClean="0">
                <a:solidFill>
                  <a:srgbClr val="FFFFFF"/>
                </a:solidFill>
              </a:rPr>
              <a:t>. At least if </a:t>
            </a:r>
            <a:r>
              <a:rPr lang="fr-FR" dirty="0" err="1" smtClean="0">
                <a:solidFill>
                  <a:srgbClr val="FFFFFF"/>
                </a:solidFill>
              </a:rPr>
              <a:t>we</a:t>
            </a:r>
            <a:r>
              <a:rPr lang="fr-FR" dirty="0" smtClean="0">
                <a:solidFill>
                  <a:srgbClr val="FFFFFF"/>
                </a:solidFill>
              </a:rPr>
              <a:t> look at the output, </a:t>
            </a:r>
            <a:r>
              <a:rPr lang="fr-FR" dirty="0" err="1" smtClean="0">
                <a:solidFill>
                  <a:srgbClr val="FFFFFF"/>
                </a:solidFill>
              </a:rPr>
              <a:t>it</a:t>
            </a:r>
            <a:r>
              <a:rPr lang="fr-FR" dirty="0" smtClean="0">
                <a:solidFill>
                  <a:srgbClr val="FFFFFF"/>
                </a:solidFill>
              </a:rPr>
              <a:t> </a:t>
            </a:r>
            <a:r>
              <a:rPr lang="fr-FR" dirty="0" err="1" smtClean="0">
                <a:solidFill>
                  <a:srgbClr val="FFFFFF"/>
                </a:solidFill>
              </a:rPr>
              <a:t>extracted</a:t>
            </a:r>
            <a:r>
              <a:rPr lang="fr-FR" dirty="0" smtClean="0">
                <a:solidFill>
                  <a:srgbClr val="FFFFFF"/>
                </a:solidFill>
              </a:rPr>
              <a:t> </a:t>
            </a:r>
            <a:r>
              <a:rPr lang="fr-FR" dirty="0" err="1" smtClean="0">
                <a:solidFill>
                  <a:srgbClr val="FFFFFF"/>
                </a:solidFill>
              </a:rPr>
              <a:t>everything</a:t>
            </a:r>
            <a:r>
              <a:rPr lang="fr-FR" dirty="0" smtClean="0">
                <a:solidFill>
                  <a:srgbClr val="FFFFFF"/>
                </a:solidFill>
              </a:rPr>
              <a:t> </a:t>
            </a:r>
            <a:r>
              <a:rPr lang="fr-FR" dirty="0" err="1" smtClean="0">
                <a:solidFill>
                  <a:srgbClr val="FFFFFF"/>
                </a:solidFill>
              </a:rPr>
              <a:t>correctly</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6821487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47</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The computer </a:t>
            </a:r>
            <a:r>
              <a:rPr lang="fr-FR" dirty="0" err="1" smtClean="0">
                <a:solidFill>
                  <a:srgbClr val="FFFFFF"/>
                </a:solidFill>
              </a:rPr>
              <a:t>finds</a:t>
            </a:r>
            <a:r>
              <a:rPr lang="fr-FR" dirty="0" smtClean="0">
                <a:solidFill>
                  <a:srgbClr val="FFFFFF"/>
                </a:solidFill>
              </a:rPr>
              <a:t> </a:t>
            </a:r>
            <a:r>
              <a:rPr lang="fr-FR" dirty="0" err="1" smtClean="0">
                <a:solidFill>
                  <a:srgbClr val="FFFFFF"/>
                </a:solidFill>
              </a:rPr>
              <a:t>another</a:t>
            </a:r>
            <a:r>
              <a:rPr lang="fr-FR" dirty="0" smtClean="0">
                <a:solidFill>
                  <a:srgbClr val="FFFFFF"/>
                </a:solidFill>
              </a:rPr>
              <a:t> program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this</a:t>
            </a:r>
            <a:r>
              <a:rPr lang="fr-FR" dirty="0" smtClean="0">
                <a:solidFill>
                  <a:srgbClr val="FFFFFF"/>
                </a:solidFill>
              </a:rPr>
              <a:t> time, </a:t>
            </a:r>
            <a:r>
              <a:rPr lang="fr-FR" dirty="0" err="1" smtClean="0">
                <a:solidFill>
                  <a:srgbClr val="FFFFFF"/>
                </a:solidFill>
              </a:rPr>
              <a:t>depend</a:t>
            </a:r>
            <a:r>
              <a:rPr lang="fr-FR" dirty="0" smtClean="0">
                <a:solidFill>
                  <a:srgbClr val="FFFFFF"/>
                </a:solidFill>
              </a:rPr>
              <a:t> on the </a:t>
            </a:r>
            <a:r>
              <a:rPr lang="fr-FR" dirty="0" err="1" smtClean="0">
                <a:solidFill>
                  <a:srgbClr val="FFFFFF"/>
                </a:solidFill>
              </a:rPr>
              <a:t>next</a:t>
            </a:r>
            <a:r>
              <a:rPr lang="fr-FR" dirty="0" smtClean="0">
                <a:solidFill>
                  <a:srgbClr val="FFFFFF"/>
                </a:solidFill>
              </a:rPr>
              <a:t> line. It </a:t>
            </a:r>
            <a:r>
              <a:rPr lang="fr-FR" dirty="0" err="1" smtClean="0">
                <a:solidFill>
                  <a:srgbClr val="FFFFFF"/>
                </a:solidFill>
              </a:rPr>
              <a:t>might</a:t>
            </a:r>
            <a:r>
              <a:rPr lang="fr-FR" dirty="0" smtClean="0">
                <a:solidFill>
                  <a:srgbClr val="FFFFFF"/>
                </a:solidFill>
              </a:rPr>
              <a:t> </a:t>
            </a:r>
            <a:r>
              <a:rPr lang="fr-FR" dirty="0" err="1" smtClean="0">
                <a:solidFill>
                  <a:srgbClr val="FFFFFF"/>
                </a:solidFill>
              </a:rPr>
              <a:t>be</a:t>
            </a:r>
            <a:r>
              <a:rPr lang="fr-FR" dirty="0" smtClean="0">
                <a:solidFill>
                  <a:srgbClr val="FFFFFF"/>
                </a:solidFill>
              </a:rPr>
              <a:t> more </a:t>
            </a:r>
            <a:r>
              <a:rPr lang="fr-FR" dirty="0" err="1" smtClean="0">
                <a:solidFill>
                  <a:srgbClr val="FFFFFF"/>
                </a:solidFill>
              </a:rPr>
              <a:t>secure</a:t>
            </a:r>
            <a:r>
              <a:rPr lang="fr-FR" dirty="0" smtClean="0">
                <a:solidFill>
                  <a:srgbClr val="FFFFFF"/>
                </a:solidFill>
              </a:rPr>
              <a:t>. At least if </a:t>
            </a:r>
            <a:r>
              <a:rPr lang="fr-FR" dirty="0" err="1" smtClean="0">
                <a:solidFill>
                  <a:srgbClr val="FFFFFF"/>
                </a:solidFill>
              </a:rPr>
              <a:t>we</a:t>
            </a:r>
            <a:r>
              <a:rPr lang="fr-FR" dirty="0" smtClean="0">
                <a:solidFill>
                  <a:srgbClr val="FFFFFF"/>
                </a:solidFill>
              </a:rPr>
              <a:t> look at the output, </a:t>
            </a:r>
            <a:r>
              <a:rPr lang="fr-FR" dirty="0" err="1" smtClean="0">
                <a:solidFill>
                  <a:srgbClr val="FFFFFF"/>
                </a:solidFill>
              </a:rPr>
              <a:t>it</a:t>
            </a:r>
            <a:r>
              <a:rPr lang="fr-FR" dirty="0" smtClean="0">
                <a:solidFill>
                  <a:srgbClr val="FFFFFF"/>
                </a:solidFill>
              </a:rPr>
              <a:t> </a:t>
            </a:r>
            <a:r>
              <a:rPr lang="fr-FR" dirty="0" err="1" smtClean="0">
                <a:solidFill>
                  <a:srgbClr val="FFFFFF"/>
                </a:solidFill>
              </a:rPr>
              <a:t>extracted</a:t>
            </a:r>
            <a:r>
              <a:rPr lang="fr-FR" dirty="0" smtClean="0">
                <a:solidFill>
                  <a:srgbClr val="FFFFFF"/>
                </a:solidFill>
              </a:rPr>
              <a:t> </a:t>
            </a:r>
            <a:r>
              <a:rPr lang="fr-FR" dirty="0" err="1" smtClean="0">
                <a:solidFill>
                  <a:srgbClr val="FFFFFF"/>
                </a:solidFill>
              </a:rPr>
              <a:t>everything</a:t>
            </a:r>
            <a:r>
              <a:rPr lang="fr-FR" dirty="0" smtClean="0">
                <a:solidFill>
                  <a:srgbClr val="FFFFFF"/>
                </a:solidFill>
              </a:rPr>
              <a:t> </a:t>
            </a:r>
            <a:r>
              <a:rPr lang="fr-FR" dirty="0" err="1" smtClean="0">
                <a:solidFill>
                  <a:srgbClr val="FFFFFF"/>
                </a:solidFill>
              </a:rPr>
              <a:t>correctly</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5929481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Rectangle à coins arrondis 2"/>
          <p:cNvSpPr/>
          <p:nvPr/>
        </p:nvSpPr>
        <p:spPr>
          <a:xfrm>
            <a:off x="1668892" y="4068535"/>
            <a:ext cx="2652736" cy="3918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Espace réservé du numéro de diapositive 5"/>
          <p:cNvSpPr>
            <a:spLocks noGrp="1"/>
          </p:cNvSpPr>
          <p:nvPr>
            <p:ph type="sldNum" sz="quarter" idx="12"/>
          </p:nvPr>
        </p:nvSpPr>
        <p:spPr/>
        <p:txBody>
          <a:bodyPr/>
          <a:lstStyle/>
          <a:p>
            <a:fld id="{184B21AF-DDF4-4F06-BD45-FE9B9C28C734}" type="slidenum">
              <a:rPr lang="fr-FR" smtClean="0"/>
              <a:t>48</a:t>
            </a:fld>
            <a:endParaRPr lang="fr-FR"/>
          </a:p>
        </p:txBody>
      </p:sp>
      <p:sp>
        <p:nvSpPr>
          <p:cNvPr id="7" name="ZoneTexte 6"/>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Let’s</a:t>
            </a:r>
            <a:r>
              <a:rPr lang="fr-FR" dirty="0" smtClean="0">
                <a:solidFill>
                  <a:srgbClr val="FFFFFF"/>
                </a:solidFill>
              </a:rPr>
              <a:t> come back to the time </a:t>
            </a:r>
            <a:r>
              <a:rPr lang="fr-FR" dirty="0" err="1" smtClean="0">
                <a:solidFill>
                  <a:srgbClr val="FFFFFF"/>
                </a:solidFill>
              </a:rPr>
              <a:t>when</a:t>
            </a:r>
            <a:r>
              <a:rPr lang="fr-FR" dirty="0" smtClean="0">
                <a:solidFill>
                  <a:srgbClr val="FFFFFF"/>
                </a:solidFill>
              </a:rPr>
              <a:t> </a:t>
            </a:r>
            <a:r>
              <a:rPr lang="fr-FR" dirty="0" err="1" smtClean="0">
                <a:solidFill>
                  <a:srgbClr val="FFFFFF"/>
                </a:solidFill>
              </a:rPr>
              <a:t>we</a:t>
            </a:r>
            <a:r>
              <a:rPr lang="fr-FR" dirty="0">
                <a:solidFill>
                  <a:srgbClr val="FFFFFF"/>
                </a:solidFill>
              </a:rPr>
              <a:t> </a:t>
            </a:r>
            <a:r>
              <a:rPr lang="fr-FR" dirty="0" err="1" smtClean="0">
                <a:solidFill>
                  <a:srgbClr val="FFFFFF"/>
                </a:solidFill>
              </a:rPr>
              <a:t>were</a:t>
            </a:r>
            <a:r>
              <a:rPr lang="fr-FR" dirty="0" smtClean="0">
                <a:solidFill>
                  <a:srgbClr val="FFFFFF"/>
                </a:solidFill>
              </a:rPr>
              <a:t> </a:t>
            </a:r>
            <a:r>
              <a:rPr lang="fr-FR" dirty="0" err="1" smtClean="0">
                <a:solidFill>
                  <a:srgbClr val="FFFFFF"/>
                </a:solidFill>
              </a:rPr>
              <a:t>stuck</a:t>
            </a:r>
            <a:r>
              <a:rPr lang="fr-FR" dirty="0" smtClean="0">
                <a:solidFill>
                  <a:srgbClr val="FFFFFF"/>
                </a:solidFill>
              </a:rPr>
              <a:t> </a:t>
            </a:r>
            <a:r>
              <a:rPr lang="fr-FR" dirty="0" err="1" smtClean="0">
                <a:solidFill>
                  <a:srgbClr val="FFFFFF"/>
                </a:solidFill>
              </a:rPr>
              <a:t>with</a:t>
            </a:r>
            <a:r>
              <a:rPr lang="fr-FR" dirty="0" smtClean="0">
                <a:solidFill>
                  <a:srgbClr val="FFFFFF"/>
                </a:solidFill>
              </a:rPr>
              <a:t> the </a:t>
            </a:r>
            <a:r>
              <a:rPr lang="fr-FR" dirty="0" err="1" smtClean="0">
                <a:solidFill>
                  <a:srgbClr val="FFFFFF"/>
                </a:solidFill>
              </a:rPr>
              <a:t>wrong</a:t>
            </a:r>
            <a:r>
              <a:rPr lang="fr-FR" dirty="0" smtClean="0">
                <a:solidFill>
                  <a:srgbClr val="FFFFFF"/>
                </a:solidFill>
              </a:rPr>
              <a:t> program. This time, </a:t>
            </a:r>
            <a:r>
              <a:rPr lang="fr-FR" dirty="0" err="1" smtClean="0">
                <a:solidFill>
                  <a:srgbClr val="FFFFFF"/>
                </a:solidFill>
              </a:rPr>
              <a:t>we</a:t>
            </a:r>
            <a:r>
              <a:rPr lang="fr-FR" dirty="0" smtClean="0">
                <a:solidFill>
                  <a:srgbClr val="FFFFFF"/>
                </a:solidFill>
              </a:rPr>
              <a:t> select the </a:t>
            </a:r>
            <a:r>
              <a:rPr lang="fr-FR" dirty="0" err="1" smtClean="0">
                <a:solidFill>
                  <a:srgbClr val="FFFFFF"/>
                </a:solidFill>
              </a:rPr>
              <a:t>faulty</a:t>
            </a:r>
            <a:r>
              <a:rPr lang="fr-FR" dirty="0" smtClean="0">
                <a:solidFill>
                  <a:srgbClr val="FFFFFF"/>
                </a:solidFill>
              </a:rPr>
              <a:t> program, and the computer proposes alternatives. </a:t>
            </a:r>
            <a:r>
              <a:rPr lang="fr-FR" dirty="0" err="1" smtClean="0">
                <a:solidFill>
                  <a:srgbClr val="FFFFFF"/>
                </a:solidFill>
              </a:rPr>
              <a:t>Hovering</a:t>
            </a:r>
            <a:r>
              <a:rPr lang="fr-FR" dirty="0" smtClean="0">
                <a:solidFill>
                  <a:srgbClr val="FFFFFF"/>
                </a:solidFill>
              </a:rPr>
              <a:t> </a:t>
            </a:r>
            <a:r>
              <a:rPr lang="fr-FR" dirty="0" err="1" smtClean="0">
                <a:solidFill>
                  <a:srgbClr val="FFFFFF"/>
                </a:solidFill>
              </a:rPr>
              <a:t>them</a:t>
            </a:r>
            <a:r>
              <a:rPr lang="fr-FR" dirty="0">
                <a:solidFill>
                  <a:srgbClr val="FFFFFF"/>
                </a:solidFill>
              </a:rPr>
              <a:t> </a:t>
            </a:r>
            <a:r>
              <a:rPr lang="fr-FR" dirty="0" smtClean="0">
                <a:solidFill>
                  <a:srgbClr val="FFFFFF"/>
                </a:solidFill>
              </a:rPr>
              <a:t>displays </a:t>
            </a:r>
            <a:r>
              <a:rPr lang="fr-FR" dirty="0" err="1" smtClean="0">
                <a:solidFill>
                  <a:srgbClr val="FFFFFF"/>
                </a:solidFill>
              </a:rPr>
              <a:t>differences</a:t>
            </a:r>
            <a:endParaRPr lang="en-US" dirty="0">
              <a:solidFill>
                <a:srgbClr val="FFFFFF"/>
              </a:solidFill>
            </a:endParaRPr>
          </a:p>
        </p:txBody>
      </p:sp>
      <p:sp>
        <p:nvSpPr>
          <p:cNvPr id="8" name="ZoneTexte 7"/>
          <p:cNvSpPr txBox="1"/>
          <p:nvPr/>
        </p:nvSpPr>
        <p:spPr>
          <a:xfrm>
            <a:off x="4321628" y="3999021"/>
            <a:ext cx="3325617" cy="784830"/>
          </a:xfrm>
          <a:prstGeom prst="rect">
            <a:avLst/>
          </a:prstGeom>
          <a:noFill/>
        </p:spPr>
        <p:txBody>
          <a:bodyPr wrap="square" rtlCol="0">
            <a:spAutoFit/>
          </a:bodyPr>
          <a:lstStyle/>
          <a:p>
            <a:r>
              <a:rPr lang="fr-FR" sz="1500" b="1" dirty="0" smtClean="0">
                <a:solidFill>
                  <a:srgbClr val="FF0000"/>
                </a:solidFill>
              </a:rPr>
              <a:t>Il y avait un commentaire HTML &lt;!--  qui fait que la ligne ne terminait pas pareil qu’avant</a:t>
            </a:r>
            <a:endParaRPr lang="fr-FR" sz="1500" b="1" dirty="0">
              <a:solidFill>
                <a:srgbClr val="FF0000"/>
              </a:solidFill>
            </a:endParaRPr>
          </a:p>
        </p:txBody>
      </p:sp>
    </p:spTree>
    <p:extLst>
      <p:ext uri="{BB962C8B-B14F-4D97-AF65-F5344CB8AC3E}">
        <p14:creationId xmlns:p14="http://schemas.microsoft.com/office/powerpoint/2010/main" val="3460067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49</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Let’s</a:t>
            </a:r>
            <a:r>
              <a:rPr lang="fr-FR" dirty="0" smtClean="0">
                <a:solidFill>
                  <a:srgbClr val="FFFFFF"/>
                </a:solidFill>
              </a:rPr>
              <a:t> come back to the time </a:t>
            </a:r>
            <a:r>
              <a:rPr lang="fr-FR" dirty="0" err="1" smtClean="0">
                <a:solidFill>
                  <a:srgbClr val="FFFFFF"/>
                </a:solidFill>
              </a:rPr>
              <a:t>when</a:t>
            </a:r>
            <a:r>
              <a:rPr lang="fr-FR" dirty="0" smtClean="0">
                <a:solidFill>
                  <a:srgbClr val="FFFFFF"/>
                </a:solidFill>
              </a:rPr>
              <a:t> </a:t>
            </a:r>
            <a:r>
              <a:rPr lang="fr-FR" dirty="0" err="1" smtClean="0">
                <a:solidFill>
                  <a:srgbClr val="FFFFFF"/>
                </a:solidFill>
              </a:rPr>
              <a:t>we</a:t>
            </a:r>
            <a:r>
              <a:rPr lang="fr-FR" dirty="0">
                <a:solidFill>
                  <a:srgbClr val="FFFFFF"/>
                </a:solidFill>
              </a:rPr>
              <a:t> </a:t>
            </a:r>
            <a:r>
              <a:rPr lang="fr-FR" dirty="0" err="1" smtClean="0">
                <a:solidFill>
                  <a:srgbClr val="FFFFFF"/>
                </a:solidFill>
              </a:rPr>
              <a:t>were</a:t>
            </a:r>
            <a:r>
              <a:rPr lang="fr-FR" dirty="0" smtClean="0">
                <a:solidFill>
                  <a:srgbClr val="FFFFFF"/>
                </a:solidFill>
              </a:rPr>
              <a:t> </a:t>
            </a:r>
            <a:r>
              <a:rPr lang="fr-FR" dirty="0" err="1" smtClean="0">
                <a:solidFill>
                  <a:srgbClr val="FFFFFF"/>
                </a:solidFill>
              </a:rPr>
              <a:t>stuck</a:t>
            </a:r>
            <a:r>
              <a:rPr lang="fr-FR" dirty="0" smtClean="0">
                <a:solidFill>
                  <a:srgbClr val="FFFFFF"/>
                </a:solidFill>
              </a:rPr>
              <a:t> </a:t>
            </a:r>
            <a:r>
              <a:rPr lang="fr-FR" dirty="0" err="1" smtClean="0">
                <a:solidFill>
                  <a:srgbClr val="FFFFFF"/>
                </a:solidFill>
              </a:rPr>
              <a:t>with</a:t>
            </a:r>
            <a:r>
              <a:rPr lang="fr-FR" dirty="0" smtClean="0">
                <a:solidFill>
                  <a:srgbClr val="FFFFFF"/>
                </a:solidFill>
              </a:rPr>
              <a:t> the </a:t>
            </a:r>
            <a:r>
              <a:rPr lang="fr-FR" dirty="0" err="1" smtClean="0">
                <a:solidFill>
                  <a:srgbClr val="FFFFFF"/>
                </a:solidFill>
              </a:rPr>
              <a:t>wrong</a:t>
            </a:r>
            <a:r>
              <a:rPr lang="fr-FR" dirty="0" smtClean="0">
                <a:solidFill>
                  <a:srgbClr val="FFFFFF"/>
                </a:solidFill>
              </a:rPr>
              <a:t> program. This time, </a:t>
            </a:r>
            <a:r>
              <a:rPr lang="fr-FR" dirty="0" err="1" smtClean="0">
                <a:solidFill>
                  <a:srgbClr val="FFFFFF"/>
                </a:solidFill>
              </a:rPr>
              <a:t>we</a:t>
            </a:r>
            <a:r>
              <a:rPr lang="fr-FR" dirty="0" smtClean="0">
                <a:solidFill>
                  <a:srgbClr val="FFFFFF"/>
                </a:solidFill>
              </a:rPr>
              <a:t> select the </a:t>
            </a:r>
            <a:r>
              <a:rPr lang="fr-FR" dirty="0" err="1" smtClean="0">
                <a:solidFill>
                  <a:srgbClr val="FFFFFF"/>
                </a:solidFill>
              </a:rPr>
              <a:t>faulty</a:t>
            </a:r>
            <a:r>
              <a:rPr lang="fr-FR" dirty="0" smtClean="0">
                <a:solidFill>
                  <a:srgbClr val="FFFFFF"/>
                </a:solidFill>
              </a:rPr>
              <a:t> program, and the computer proposes alternatives. </a:t>
            </a:r>
            <a:r>
              <a:rPr lang="fr-FR" dirty="0" err="1" smtClean="0">
                <a:solidFill>
                  <a:srgbClr val="FFFFFF"/>
                </a:solidFill>
              </a:rPr>
              <a:t>Hovering</a:t>
            </a:r>
            <a:r>
              <a:rPr lang="fr-FR" dirty="0" smtClean="0">
                <a:solidFill>
                  <a:srgbClr val="FFFFFF"/>
                </a:solidFill>
              </a:rPr>
              <a:t> </a:t>
            </a:r>
            <a:r>
              <a:rPr lang="fr-FR" dirty="0" err="1" smtClean="0">
                <a:solidFill>
                  <a:srgbClr val="FFFFFF"/>
                </a:solidFill>
              </a:rPr>
              <a:t>them</a:t>
            </a:r>
            <a:r>
              <a:rPr lang="fr-FR" dirty="0">
                <a:solidFill>
                  <a:srgbClr val="FFFFFF"/>
                </a:solidFill>
              </a:rPr>
              <a:t> </a:t>
            </a:r>
            <a:r>
              <a:rPr lang="fr-FR" dirty="0" smtClean="0">
                <a:solidFill>
                  <a:srgbClr val="FFFFFF"/>
                </a:solidFill>
              </a:rPr>
              <a:t>displays </a:t>
            </a:r>
            <a:r>
              <a:rPr lang="fr-FR" dirty="0" err="1" smtClean="0">
                <a:solidFill>
                  <a:srgbClr val="FFFFFF"/>
                </a:solidFill>
              </a:rPr>
              <a:t>differences</a:t>
            </a:r>
            <a:endParaRPr lang="en-US" dirty="0">
              <a:solidFill>
                <a:srgbClr val="FFFFFF"/>
              </a:solidFill>
            </a:endParaRPr>
          </a:p>
        </p:txBody>
      </p:sp>
    </p:spTree>
    <p:extLst>
      <p:ext uri="{BB962C8B-B14F-4D97-AF65-F5344CB8AC3E}">
        <p14:creationId xmlns:p14="http://schemas.microsoft.com/office/powerpoint/2010/main" val="416713531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Virage 46"/>
          <p:cNvSpPr/>
          <p:nvPr/>
        </p:nvSpPr>
        <p:spPr>
          <a:xfrm rot="16200000">
            <a:off x="3837861" y="658398"/>
            <a:ext cx="1232427" cy="7650846"/>
          </a:xfrm>
          <a:prstGeom prst="bentArrow">
            <a:avLst>
              <a:gd name="adj1" fmla="val 25000"/>
              <a:gd name="adj2" fmla="val 25000"/>
              <a:gd name="adj3" fmla="val 25000"/>
              <a:gd name="adj4" fmla="val 7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1" name="Rectangle à coins arrondis 10"/>
          <p:cNvSpPr/>
          <p:nvPr/>
        </p:nvSpPr>
        <p:spPr>
          <a:xfrm>
            <a:off x="6518930" y="4220827"/>
            <a:ext cx="1815657" cy="145531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5" name="Rectangle à coins arrondis 44"/>
          <p:cNvSpPr/>
          <p:nvPr/>
        </p:nvSpPr>
        <p:spPr>
          <a:xfrm>
            <a:off x="4522771" y="4220827"/>
            <a:ext cx="1815657" cy="145531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6" name="Rectangle à coins arrondis 45"/>
          <p:cNvSpPr/>
          <p:nvPr/>
        </p:nvSpPr>
        <p:spPr>
          <a:xfrm>
            <a:off x="2526611" y="4220827"/>
            <a:ext cx="1815657" cy="145531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 name="Titre 1"/>
          <p:cNvSpPr>
            <a:spLocks noGrp="1"/>
          </p:cNvSpPr>
          <p:nvPr>
            <p:ph type="title"/>
          </p:nvPr>
        </p:nvSpPr>
        <p:spPr/>
        <p:txBody>
          <a:bodyPr/>
          <a:lstStyle/>
          <a:p>
            <a:r>
              <a:rPr lang="fr-FR" dirty="0" smtClean="0"/>
              <a:t>Programmation par l’Exemple</a:t>
            </a:r>
            <a:endParaRPr lang="fr-CH"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5</a:t>
            </a:fld>
            <a:endParaRPr lang="fr-FR"/>
          </a:p>
        </p:txBody>
      </p:sp>
      <p:sp>
        <p:nvSpPr>
          <p:cNvPr id="3" name="Flèche droite 2"/>
          <p:cNvSpPr/>
          <p:nvPr/>
        </p:nvSpPr>
        <p:spPr>
          <a:xfrm>
            <a:off x="4305511" y="3291390"/>
            <a:ext cx="2233088"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5" name="Picture 2" descr="Nuage de mot abstrait conceptuel en forme de cerveau — Image vectorielle #64115497"/>
          <p:cNvPicPr>
            <a:picLocks noChangeAspect="1" noChangeArrowheads="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203" y="2569660"/>
            <a:ext cx="1841679" cy="17393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a:off x="2605436" y="2909255"/>
            <a:ext cx="1701405" cy="1202510"/>
          </a:xfrm>
          <a:prstGeom prst="rect">
            <a:avLst/>
          </a:prstGeom>
          <a:solidFill>
            <a:srgbClr val="FFFFFF"/>
          </a:solidFill>
          <a:ln>
            <a:solidFill>
              <a:schemeClr val="bg1">
                <a:lumMod val="50000"/>
              </a:schemeClr>
            </a:solidFill>
          </a:ln>
          <a:effectLst>
            <a:outerShdw blurRad="50800" dist="38100" dir="2700000" algn="tl" rotWithShape="0">
              <a:prstClr val="black">
                <a:alpha val="40000"/>
              </a:prstClr>
            </a:outerShdw>
          </a:effectLst>
        </p:spPr>
        <p:txBody>
          <a:bodyPr vert="horz" wrap="none" lIns="90000" tIns="46800" rIns="90000" bIns="46800" numCol="1" anchor="ctr" anchorCtr="0" compatLnSpc="1">
            <a:prstTxWarp prst="textNoShape">
              <a:avLst/>
            </a:prstTxWarp>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Mikael Mayer</a:t>
            </a:r>
          </a:p>
          <a:p>
            <a:pPr lvl="0" algn="ctr" defTabSz="914400" eaLnBrk="0" fontAlgn="base" hangingPunct="0">
              <a:spcBef>
                <a:spcPct val="0"/>
              </a:spcBef>
              <a:spcAft>
                <a:spcPct val="0"/>
              </a:spcAft>
            </a:pPr>
            <a:endParaRPr lang="fr-FR" altLang="fr-FR" dirty="0">
              <a:solidFill>
                <a:srgbClr val="000000"/>
              </a:solidFill>
              <a:latin typeface="Consolas" panose="020B0609020204030204" pitchFamily="49" charset="0"/>
            </a:endParaRPr>
          </a:p>
          <a:p>
            <a:pPr lvl="0" algn="ctr" defTabSz="914400" eaLnBrk="0" fontAlgn="base" hangingPunct="0">
              <a:spcBef>
                <a:spcPct val="0"/>
              </a:spcBef>
              <a:spcAft>
                <a:spcPct val="0"/>
              </a:spcAft>
            </a:pPr>
            <a:endParaRPr lang="fr-FR" altLang="fr-FR" dirty="0" smtClean="0">
              <a:solidFill>
                <a:srgbClr val="000000"/>
              </a:solidFill>
              <a:latin typeface="Consolas" panose="020B0609020204030204" pitchFamily="49" charset="0"/>
            </a:endParaRPr>
          </a:p>
          <a:p>
            <a:pPr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MM</a:t>
            </a:r>
            <a:endParaRPr lang="fr-FR" altLang="fr-FR" dirty="0">
              <a:solidFill>
                <a:srgbClr val="000000"/>
              </a:solidFill>
              <a:latin typeface="Consolas" panose="020B0609020204030204" pitchFamily="49" charset="0"/>
            </a:endParaRPr>
          </a:p>
        </p:txBody>
      </p:sp>
      <p:sp>
        <p:nvSpPr>
          <p:cNvPr id="6" name="Arc 5"/>
          <p:cNvSpPr/>
          <p:nvPr/>
        </p:nvSpPr>
        <p:spPr>
          <a:xfrm>
            <a:off x="1654802" y="3342276"/>
            <a:ext cx="476922" cy="384046"/>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1425110" y="3149557"/>
            <a:ext cx="916812" cy="738272"/>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1201878" y="2961948"/>
            <a:ext cx="1382770" cy="1113490"/>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lèche droite 25"/>
          <p:cNvSpPr/>
          <p:nvPr/>
        </p:nvSpPr>
        <p:spPr>
          <a:xfrm rot="5400000">
            <a:off x="3257349" y="3281029"/>
            <a:ext cx="466996" cy="506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Imag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4642293" y="3046410"/>
            <a:ext cx="1314898" cy="1065355"/>
          </a:xfrm>
          <a:prstGeom prst="rect">
            <a:avLst/>
          </a:prstGeom>
        </p:spPr>
      </p:pic>
      <p:sp>
        <p:nvSpPr>
          <p:cNvPr id="7" name="Rectangle 6"/>
          <p:cNvSpPr/>
          <p:nvPr/>
        </p:nvSpPr>
        <p:spPr>
          <a:xfrm>
            <a:off x="6601917" y="2143762"/>
            <a:ext cx="1577676"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Leo Da </a:t>
            </a:r>
            <a:r>
              <a:rPr lang="fr-FR" altLang="fr-FR" dirty="0" err="1" smtClean="0">
                <a:solidFill>
                  <a:srgbClr val="000000"/>
                </a:solidFill>
                <a:latin typeface="Consolas" panose="020B0609020204030204" pitchFamily="49" charset="0"/>
              </a:rPr>
              <a:t>Vinc</a:t>
            </a:r>
            <a:endParaRPr lang="fr-FR" altLang="fr-FR" dirty="0">
              <a:solidFill>
                <a:srgbClr val="000000"/>
              </a:solidFill>
              <a:latin typeface="Consolas" panose="020B0609020204030204" pitchFamily="49" charset="0"/>
            </a:endParaRPr>
          </a:p>
        </p:txBody>
      </p:sp>
      <p:sp>
        <p:nvSpPr>
          <p:cNvPr id="30" name="Rectangle 29"/>
          <p:cNvSpPr/>
          <p:nvPr/>
        </p:nvSpPr>
        <p:spPr>
          <a:xfrm>
            <a:off x="6538599" y="2457897"/>
            <a:ext cx="1704313"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a:solidFill>
                  <a:srgbClr val="000000"/>
                </a:solidFill>
                <a:latin typeface="Consolas" panose="020B0609020204030204" pitchFamily="49" charset="0"/>
              </a:rPr>
              <a:t>Mikael Mayer</a:t>
            </a:r>
          </a:p>
        </p:txBody>
      </p:sp>
      <p:sp>
        <p:nvSpPr>
          <p:cNvPr id="31" name="Rectangle 30"/>
          <p:cNvSpPr/>
          <p:nvPr/>
        </p:nvSpPr>
        <p:spPr>
          <a:xfrm>
            <a:off x="6791873" y="1829627"/>
            <a:ext cx="1197764"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Mme. </a:t>
            </a:r>
            <a:r>
              <a:rPr lang="fr-FR" altLang="fr-FR" dirty="0" err="1" smtClean="0">
                <a:solidFill>
                  <a:srgbClr val="000000"/>
                </a:solidFill>
                <a:latin typeface="Consolas" panose="020B0609020204030204" pitchFamily="49" charset="0"/>
              </a:rPr>
              <a:t>Cic</a:t>
            </a:r>
            <a:endParaRPr lang="fr-FR" altLang="fr-FR" dirty="0">
              <a:solidFill>
                <a:srgbClr val="000000"/>
              </a:solidFill>
              <a:latin typeface="Consolas" panose="020B0609020204030204" pitchFamily="49" charset="0"/>
            </a:endParaRPr>
          </a:p>
        </p:txBody>
      </p:sp>
      <p:sp>
        <p:nvSpPr>
          <p:cNvPr id="32" name="Rectangle 31"/>
          <p:cNvSpPr/>
          <p:nvPr/>
        </p:nvSpPr>
        <p:spPr>
          <a:xfrm>
            <a:off x="7218170" y="3710210"/>
            <a:ext cx="437941"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MM</a:t>
            </a:r>
            <a:endParaRPr lang="fr-FR" altLang="fr-FR" dirty="0">
              <a:solidFill>
                <a:srgbClr val="000000"/>
              </a:solidFill>
              <a:latin typeface="Consolas" panose="020B0609020204030204" pitchFamily="49" charset="0"/>
            </a:endParaRPr>
          </a:p>
        </p:txBody>
      </p:sp>
      <p:sp>
        <p:nvSpPr>
          <p:cNvPr id="33" name="Rectangle 32"/>
          <p:cNvSpPr/>
          <p:nvPr/>
        </p:nvSpPr>
        <p:spPr>
          <a:xfrm>
            <a:off x="6538599" y="2464191"/>
            <a:ext cx="1704313"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a:solidFill>
                  <a:schemeClr val="bg1">
                    <a:lumMod val="65000"/>
                  </a:schemeClr>
                </a:solidFill>
                <a:latin typeface="Consolas" panose="020B0609020204030204" pitchFamily="49" charset="0"/>
              </a:rPr>
              <a:t>Mikael Mayer</a:t>
            </a:r>
          </a:p>
        </p:txBody>
      </p:sp>
      <p:sp>
        <p:nvSpPr>
          <p:cNvPr id="35" name="Rectangle 34"/>
          <p:cNvSpPr/>
          <p:nvPr/>
        </p:nvSpPr>
        <p:spPr>
          <a:xfrm>
            <a:off x="6601917" y="2143762"/>
            <a:ext cx="1577676"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smtClean="0">
                <a:solidFill>
                  <a:schemeClr val="bg1">
                    <a:lumMod val="65000"/>
                  </a:schemeClr>
                </a:solidFill>
                <a:latin typeface="Consolas" panose="020B0609020204030204" pitchFamily="49" charset="0"/>
              </a:rPr>
              <a:t>Leo Da </a:t>
            </a:r>
            <a:r>
              <a:rPr lang="fr-FR" altLang="fr-FR" dirty="0" err="1" smtClean="0">
                <a:solidFill>
                  <a:schemeClr val="bg1">
                    <a:lumMod val="65000"/>
                  </a:schemeClr>
                </a:solidFill>
                <a:latin typeface="Consolas" panose="020B0609020204030204" pitchFamily="49" charset="0"/>
              </a:rPr>
              <a:t>Vinc</a:t>
            </a:r>
            <a:endParaRPr lang="fr-FR" altLang="fr-FR" dirty="0">
              <a:solidFill>
                <a:schemeClr val="bg1">
                  <a:lumMod val="65000"/>
                </a:schemeClr>
              </a:solidFill>
              <a:latin typeface="Consolas" panose="020B0609020204030204" pitchFamily="49" charset="0"/>
            </a:endParaRPr>
          </a:p>
        </p:txBody>
      </p:sp>
      <p:sp>
        <p:nvSpPr>
          <p:cNvPr id="36" name="Rectangle 35"/>
          <p:cNvSpPr/>
          <p:nvPr/>
        </p:nvSpPr>
        <p:spPr>
          <a:xfrm>
            <a:off x="6791873" y="1834170"/>
            <a:ext cx="1197764"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smtClean="0">
                <a:solidFill>
                  <a:schemeClr val="bg1">
                    <a:lumMod val="65000"/>
                  </a:schemeClr>
                </a:solidFill>
                <a:latin typeface="Consolas" panose="020B0609020204030204" pitchFamily="49" charset="0"/>
              </a:rPr>
              <a:t>Mme. </a:t>
            </a:r>
            <a:r>
              <a:rPr lang="fr-FR" altLang="fr-FR" dirty="0" err="1" smtClean="0">
                <a:solidFill>
                  <a:schemeClr val="bg1">
                    <a:lumMod val="65000"/>
                  </a:schemeClr>
                </a:solidFill>
                <a:latin typeface="Consolas" panose="020B0609020204030204" pitchFamily="49" charset="0"/>
              </a:rPr>
              <a:t>Cic</a:t>
            </a:r>
            <a:endParaRPr lang="fr-FR" altLang="fr-FR" dirty="0">
              <a:solidFill>
                <a:schemeClr val="bg1">
                  <a:lumMod val="65000"/>
                </a:schemeClr>
              </a:solidFill>
              <a:latin typeface="Consolas" panose="020B0609020204030204" pitchFamily="49" charset="0"/>
            </a:endParaRPr>
          </a:p>
        </p:txBody>
      </p:sp>
      <p:sp>
        <p:nvSpPr>
          <p:cNvPr id="37" name="Rectangle 36"/>
          <p:cNvSpPr/>
          <p:nvPr/>
        </p:nvSpPr>
        <p:spPr>
          <a:xfrm>
            <a:off x="7218170" y="3710210"/>
            <a:ext cx="437941"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LV</a:t>
            </a:r>
            <a:endParaRPr lang="fr-FR" altLang="fr-FR" dirty="0">
              <a:solidFill>
                <a:srgbClr val="000000"/>
              </a:solidFill>
              <a:latin typeface="Consolas" panose="020B0609020204030204" pitchFamily="49" charset="0"/>
            </a:endParaRPr>
          </a:p>
        </p:txBody>
      </p:sp>
      <p:sp>
        <p:nvSpPr>
          <p:cNvPr id="38" name="Rectangle 37"/>
          <p:cNvSpPr/>
          <p:nvPr/>
        </p:nvSpPr>
        <p:spPr>
          <a:xfrm>
            <a:off x="7218170" y="3710210"/>
            <a:ext cx="437941" cy="369332"/>
          </a:xfrm>
          <a:prstGeom prst="rect">
            <a:avLst/>
          </a:prstGeom>
        </p:spPr>
        <p:txBody>
          <a:bodyPr wrap="none">
            <a:spAutoFit/>
          </a:bodyPr>
          <a:lstStyle/>
          <a:p>
            <a:pPr lvl="0" algn="ctr"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MC</a:t>
            </a:r>
            <a:endParaRPr lang="fr-FR" altLang="fr-FR" dirty="0">
              <a:solidFill>
                <a:srgbClr val="000000"/>
              </a:solidFill>
              <a:latin typeface="Consolas" panose="020B0609020204030204" pitchFamily="49" charset="0"/>
            </a:endParaRPr>
          </a:p>
        </p:txBody>
      </p:sp>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017" y="2901748"/>
            <a:ext cx="1797484" cy="1173690"/>
          </a:xfrm>
          <a:prstGeom prst="rect">
            <a:avLst/>
          </a:prstGeom>
        </p:spPr>
      </p:pic>
      <p:sp>
        <p:nvSpPr>
          <p:cNvPr id="19" name="ZoneTexte 18"/>
          <p:cNvSpPr txBox="1"/>
          <p:nvPr/>
        </p:nvSpPr>
        <p:spPr>
          <a:xfrm>
            <a:off x="6634493" y="3235354"/>
            <a:ext cx="1645002" cy="461665"/>
          </a:xfrm>
          <a:prstGeom prst="rect">
            <a:avLst/>
          </a:prstGeom>
          <a:noFill/>
        </p:spPr>
        <p:txBody>
          <a:bodyPr wrap="none" rtlCol="0">
            <a:spAutoFit/>
          </a:bodyPr>
          <a:lstStyle/>
          <a:p>
            <a:r>
              <a:rPr lang="fr-FR" sz="2400" dirty="0" smtClean="0">
                <a:solidFill>
                  <a:srgbClr val="0070C0"/>
                </a:solidFill>
                <a:effectLst>
                  <a:glow rad="520700">
                    <a:schemeClr val="bg1">
                      <a:alpha val="79000"/>
                    </a:schemeClr>
                  </a:glow>
                </a:effectLst>
              </a:rPr>
              <a:t>Programme</a:t>
            </a:r>
            <a:endParaRPr lang="fr-CH" sz="2400" dirty="0">
              <a:solidFill>
                <a:srgbClr val="0070C0"/>
              </a:solidFill>
              <a:effectLst>
                <a:glow rad="520700">
                  <a:schemeClr val="bg1">
                    <a:alpha val="79000"/>
                  </a:schemeClr>
                </a:glow>
              </a:effectLst>
            </a:endParaRPr>
          </a:p>
        </p:txBody>
      </p:sp>
      <p:sp>
        <p:nvSpPr>
          <p:cNvPr id="42" name="ZoneTexte 41"/>
          <p:cNvSpPr txBox="1"/>
          <p:nvPr/>
        </p:nvSpPr>
        <p:spPr>
          <a:xfrm>
            <a:off x="-1" y="-16834"/>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Let’s</a:t>
            </a:r>
            <a:r>
              <a:rPr lang="fr-FR" dirty="0" smtClean="0">
                <a:solidFill>
                  <a:srgbClr val="FFFFFF"/>
                </a:solidFill>
              </a:rPr>
              <a:t> </a:t>
            </a:r>
            <a:r>
              <a:rPr lang="fr-FR" dirty="0" err="1" smtClean="0">
                <a:solidFill>
                  <a:srgbClr val="FFFFFF"/>
                </a:solidFill>
              </a:rPr>
              <a:t>take</a:t>
            </a:r>
            <a:r>
              <a:rPr lang="fr-FR" dirty="0" smtClean="0">
                <a:solidFill>
                  <a:srgbClr val="FFFFFF"/>
                </a:solidFill>
              </a:rPr>
              <a:t> an </a:t>
            </a:r>
            <a:r>
              <a:rPr lang="fr-FR" dirty="0" err="1" smtClean="0">
                <a:solidFill>
                  <a:srgbClr val="FFFFFF"/>
                </a:solidFill>
              </a:rPr>
              <a:t>example</a:t>
            </a:r>
            <a:r>
              <a:rPr lang="fr-FR" dirty="0" smtClean="0">
                <a:solidFill>
                  <a:srgbClr val="FFFFFF"/>
                </a:solidFill>
              </a:rPr>
              <a:t>: </a:t>
            </a:r>
            <a:r>
              <a:rPr lang="fr-FR" dirty="0" err="1" smtClean="0">
                <a:solidFill>
                  <a:srgbClr val="FFFFFF"/>
                </a:solidFill>
              </a:rPr>
              <a:t>specifications</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also</a:t>
            </a:r>
            <a:r>
              <a:rPr lang="fr-FR" dirty="0" smtClean="0">
                <a:solidFill>
                  <a:srgbClr val="FFFFFF"/>
                </a:solidFill>
              </a:rPr>
              <a:t> </a:t>
            </a:r>
            <a:r>
              <a:rPr lang="fr-FR" dirty="0" err="1" smtClean="0">
                <a:solidFill>
                  <a:srgbClr val="FFFFFF"/>
                </a:solidFill>
              </a:rPr>
              <a:t>be</a:t>
            </a:r>
            <a:r>
              <a:rPr lang="fr-FR" dirty="0" smtClean="0">
                <a:solidFill>
                  <a:srgbClr val="FFFFFF"/>
                </a:solidFill>
              </a:rPr>
              <a:t> </a:t>
            </a:r>
            <a:r>
              <a:rPr lang="fr-FR" dirty="0" err="1" smtClean="0">
                <a:solidFill>
                  <a:srgbClr val="FFFFFF"/>
                </a:solidFill>
              </a:rPr>
              <a:t>examples</a:t>
            </a:r>
            <a:r>
              <a:rPr lang="fr-FR" dirty="0" smtClean="0">
                <a:solidFill>
                  <a:srgbClr val="FFFFFF"/>
                </a:solidFill>
              </a:rPr>
              <a:t>. If </a:t>
            </a:r>
            <a:r>
              <a:rPr lang="fr-FR" dirty="0" err="1" smtClean="0">
                <a:solidFill>
                  <a:srgbClr val="FFFFFF"/>
                </a:solidFill>
              </a:rPr>
              <a:t>we</a:t>
            </a:r>
            <a:r>
              <a:rPr lang="fr-FR" dirty="0" smtClean="0">
                <a:solidFill>
                  <a:srgbClr val="FFFFFF"/>
                </a:solidFill>
              </a:rPr>
              <a:t> </a:t>
            </a:r>
            <a:r>
              <a:rPr lang="fr-FR" dirty="0" err="1" smtClean="0">
                <a:solidFill>
                  <a:srgbClr val="FFFFFF"/>
                </a:solidFill>
              </a:rPr>
              <a:t>constrain</a:t>
            </a:r>
            <a:r>
              <a:rPr lang="fr-FR" dirty="0" smtClean="0">
                <a:solidFill>
                  <a:srgbClr val="FFFFFF"/>
                </a:solidFill>
              </a:rPr>
              <a:t> the computer to use a certain type of programs, </a:t>
            </a:r>
            <a:r>
              <a:rPr lang="fr-FR" dirty="0" err="1" smtClean="0">
                <a:solidFill>
                  <a:srgbClr val="FFFFFF"/>
                </a:solidFill>
              </a:rPr>
              <a:t>it</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find</a:t>
            </a:r>
            <a:r>
              <a:rPr lang="fr-FR" dirty="0" smtClean="0">
                <a:solidFill>
                  <a:srgbClr val="FFFFFF"/>
                </a:solidFill>
              </a:rPr>
              <a:t> </a:t>
            </a:r>
            <a:r>
              <a:rPr lang="fr-FR" dirty="0" err="1" smtClean="0">
                <a:solidFill>
                  <a:srgbClr val="FFFFFF"/>
                </a:solidFill>
              </a:rPr>
              <a:t>almost</a:t>
            </a:r>
            <a:r>
              <a:rPr lang="fr-FR" dirty="0" smtClean="0">
                <a:solidFill>
                  <a:srgbClr val="FFFFFF"/>
                </a:solidFill>
              </a:rPr>
              <a:t> all the programs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work</a:t>
            </a:r>
            <a:r>
              <a:rPr lang="fr-FR" dirty="0" smtClean="0">
                <a:solidFill>
                  <a:srgbClr val="FFFFFF"/>
                </a:solidFill>
              </a:rPr>
              <a:t>.</a:t>
            </a:r>
            <a:endParaRPr lang="en-US" dirty="0">
              <a:solidFill>
                <a:srgbClr val="FFFFFF"/>
              </a:solidFill>
            </a:endParaRPr>
          </a:p>
        </p:txBody>
      </p:sp>
      <p:sp>
        <p:nvSpPr>
          <p:cNvPr id="43" name="ZoneTexte 42"/>
          <p:cNvSpPr txBox="1"/>
          <p:nvPr/>
        </p:nvSpPr>
        <p:spPr>
          <a:xfrm>
            <a:off x="-2" y="4701"/>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choosing</a:t>
            </a:r>
            <a:r>
              <a:rPr lang="fr-FR" dirty="0" smtClean="0">
                <a:solidFill>
                  <a:srgbClr val="FFFFFF"/>
                </a:solidFill>
              </a:rPr>
              <a:t> the best program </a:t>
            </a:r>
            <a:r>
              <a:rPr lang="fr-FR" dirty="0" err="1" smtClean="0">
                <a:solidFill>
                  <a:srgbClr val="FFFFFF"/>
                </a:solidFill>
              </a:rPr>
              <a:t>according</a:t>
            </a:r>
            <a:r>
              <a:rPr lang="fr-FR" dirty="0" smtClean="0">
                <a:solidFill>
                  <a:srgbClr val="FFFFFF"/>
                </a:solidFill>
              </a:rPr>
              <a:t> to </a:t>
            </a:r>
            <a:r>
              <a:rPr lang="fr-FR" dirty="0" err="1" smtClean="0">
                <a:solidFill>
                  <a:srgbClr val="FFFFFF"/>
                </a:solidFill>
              </a:rPr>
              <a:t>some</a:t>
            </a:r>
            <a:r>
              <a:rPr lang="fr-FR" dirty="0" smtClean="0">
                <a:solidFill>
                  <a:srgbClr val="FFFFFF"/>
                </a:solidFill>
              </a:rPr>
              <a:t> </a:t>
            </a:r>
            <a:r>
              <a:rPr lang="fr-FR" dirty="0" err="1" smtClean="0">
                <a:solidFill>
                  <a:srgbClr val="FFFFFF"/>
                </a:solidFill>
              </a:rPr>
              <a:t>rules</a:t>
            </a:r>
            <a:r>
              <a:rPr lang="fr-FR" dirty="0" smtClean="0">
                <a:solidFill>
                  <a:srgbClr val="FFFFFF"/>
                </a:solidFill>
              </a:rPr>
              <a:t> of the </a:t>
            </a:r>
            <a:r>
              <a:rPr lang="fr-FR" dirty="0" err="1" smtClean="0">
                <a:solidFill>
                  <a:srgbClr val="FFFFFF"/>
                </a:solidFill>
              </a:rPr>
              <a:t>thumb</a:t>
            </a:r>
            <a:r>
              <a:rPr lang="fr-FR" dirty="0" smtClean="0">
                <a:solidFill>
                  <a:srgbClr val="FFFFFF"/>
                </a:solidFill>
              </a:rPr>
              <a:t>, the </a:t>
            </a:r>
            <a:r>
              <a:rPr lang="fr-FR" dirty="0" err="1" smtClean="0">
                <a:solidFill>
                  <a:srgbClr val="FFFFFF"/>
                </a:solidFill>
              </a:rPr>
              <a:t>resulting</a:t>
            </a:r>
            <a:r>
              <a:rPr lang="fr-FR" dirty="0" smtClean="0">
                <a:solidFill>
                  <a:srgbClr val="FFFFFF"/>
                </a:solidFill>
              </a:rPr>
              <a:t> program </a:t>
            </a:r>
            <a:r>
              <a:rPr lang="fr-FR" dirty="0" err="1" smtClean="0">
                <a:solidFill>
                  <a:srgbClr val="FFFFFF"/>
                </a:solidFill>
              </a:rPr>
              <a:t>is</a:t>
            </a:r>
            <a:r>
              <a:rPr lang="fr-FR" dirty="0" smtClean="0">
                <a:solidFill>
                  <a:srgbClr val="FFFFFF"/>
                </a:solidFill>
              </a:rPr>
              <a:t> consistent </a:t>
            </a:r>
            <a:r>
              <a:rPr lang="fr-FR" dirty="0" err="1" smtClean="0">
                <a:solidFill>
                  <a:srgbClr val="FFFFFF"/>
                </a:solidFill>
              </a:rPr>
              <a:t>with</a:t>
            </a:r>
            <a:r>
              <a:rPr lang="fr-FR" dirty="0" smtClean="0">
                <a:solidFill>
                  <a:srgbClr val="FFFFFF"/>
                </a:solidFill>
              </a:rPr>
              <a:t> the </a:t>
            </a:r>
            <a:r>
              <a:rPr lang="fr-FR" dirty="0" err="1" smtClean="0">
                <a:solidFill>
                  <a:srgbClr val="FFFFFF"/>
                </a:solidFill>
              </a:rPr>
              <a:t>examples</a:t>
            </a:r>
            <a:r>
              <a:rPr lang="fr-FR" dirty="0" smtClean="0">
                <a:solidFill>
                  <a:srgbClr val="FFFFFF"/>
                </a:solidFill>
              </a:rPr>
              <a:t>, and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process</a:t>
            </a:r>
            <a:r>
              <a:rPr lang="fr-FR" dirty="0" smtClean="0">
                <a:solidFill>
                  <a:srgbClr val="FFFFFF"/>
                </a:solidFill>
              </a:rPr>
              <a:t> </a:t>
            </a:r>
            <a:r>
              <a:rPr lang="fr-FR" dirty="0" err="1" smtClean="0">
                <a:solidFill>
                  <a:srgbClr val="FFFFFF"/>
                </a:solidFill>
              </a:rPr>
              <a:t>other</a:t>
            </a:r>
            <a:r>
              <a:rPr lang="fr-FR" dirty="0" smtClean="0">
                <a:solidFill>
                  <a:srgbClr val="FFFFFF"/>
                </a:solidFill>
              </a:rPr>
              <a:t> </a:t>
            </a:r>
            <a:r>
              <a:rPr lang="fr-FR" dirty="0" err="1" smtClean="0">
                <a:solidFill>
                  <a:srgbClr val="FFFFFF"/>
                </a:solidFill>
              </a:rPr>
              <a:t>unseen</a:t>
            </a:r>
            <a:r>
              <a:rPr lang="fr-FR" dirty="0" smtClean="0">
                <a:solidFill>
                  <a:srgbClr val="FFFFFF"/>
                </a:solidFill>
              </a:rPr>
              <a:t> inputs</a:t>
            </a:r>
            <a:endParaRPr lang="en-US" dirty="0">
              <a:solidFill>
                <a:srgbClr val="FFFFFF"/>
              </a:solidFill>
            </a:endParaRPr>
          </a:p>
        </p:txBody>
      </p:sp>
      <p:sp>
        <p:nvSpPr>
          <p:cNvPr id="44" name="ZoneTexte 43"/>
          <p:cNvSpPr txBox="1"/>
          <p:nvPr/>
        </p:nvSpPr>
        <p:spPr>
          <a:xfrm>
            <a:off x="-3" y="-10239"/>
            <a:ext cx="9143999" cy="646331"/>
          </a:xfrm>
          <a:prstGeom prst="rect">
            <a:avLst/>
          </a:prstGeom>
          <a:solidFill>
            <a:schemeClr val="tx1"/>
          </a:solidFill>
        </p:spPr>
        <p:txBody>
          <a:bodyPr wrap="square" rtlCol="0">
            <a:spAutoFit/>
          </a:bodyPr>
          <a:lstStyle/>
          <a:p>
            <a:pPr algn="ctr"/>
            <a:r>
              <a:rPr lang="fr-FR" dirty="0" smtClean="0">
                <a:solidFill>
                  <a:srgbClr val="FFFFFF"/>
                </a:solidFill>
              </a:rPr>
              <a:t>How </a:t>
            </a:r>
            <a:r>
              <a:rPr lang="fr-FR" dirty="0" err="1" smtClean="0">
                <a:solidFill>
                  <a:srgbClr val="FFFFFF"/>
                </a:solidFill>
              </a:rPr>
              <a:t>can</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make</a:t>
            </a:r>
            <a:r>
              <a:rPr lang="fr-FR" dirty="0" smtClean="0">
                <a:solidFill>
                  <a:srgbClr val="FFFFFF"/>
                </a:solidFill>
              </a:rPr>
              <a:t> sure </a:t>
            </a:r>
            <a:r>
              <a:rPr lang="fr-FR" dirty="0" err="1" smtClean="0">
                <a:solidFill>
                  <a:srgbClr val="FFFFFF"/>
                </a:solidFill>
              </a:rPr>
              <a:t>that</a:t>
            </a:r>
            <a:r>
              <a:rPr lang="fr-FR" dirty="0" smtClean="0">
                <a:solidFill>
                  <a:srgbClr val="FFFFFF"/>
                </a:solidFill>
              </a:rPr>
              <a:t> the program </a:t>
            </a:r>
            <a:r>
              <a:rPr lang="fr-FR" dirty="0" err="1" smtClean="0">
                <a:solidFill>
                  <a:srgbClr val="FFFFFF"/>
                </a:solidFill>
              </a:rPr>
              <a:t>is</a:t>
            </a:r>
            <a:r>
              <a:rPr lang="fr-FR" dirty="0" smtClean="0">
                <a:solidFill>
                  <a:srgbClr val="FFFFFF"/>
                </a:solidFill>
              </a:rPr>
              <a:t> correct? To </a:t>
            </a:r>
            <a:r>
              <a:rPr lang="fr-FR" dirty="0" err="1" smtClean="0">
                <a:solidFill>
                  <a:srgbClr val="FFFFFF"/>
                </a:solidFill>
              </a:rPr>
              <a:t>bring</a:t>
            </a:r>
            <a:r>
              <a:rPr lang="fr-FR" dirty="0" smtClean="0">
                <a:solidFill>
                  <a:srgbClr val="FFFFFF"/>
                </a:solidFill>
              </a:rPr>
              <a:t> trust to the user,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provide</a:t>
            </a:r>
            <a:r>
              <a:rPr lang="fr-FR" dirty="0" smtClean="0">
                <a:solidFill>
                  <a:srgbClr val="FFFFFF"/>
                </a:solidFill>
              </a:rPr>
              <a:t> feedback.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kinds</a:t>
            </a:r>
            <a:r>
              <a:rPr lang="fr-FR" dirty="0" smtClean="0">
                <a:solidFill>
                  <a:srgbClr val="FFFFFF"/>
                </a:solidFill>
              </a:rPr>
              <a:t> of feedback, </a:t>
            </a:r>
            <a:r>
              <a:rPr lang="fr-FR" dirty="0" err="1" smtClean="0">
                <a:solidFill>
                  <a:srgbClr val="FFFFFF"/>
                </a:solidFill>
              </a:rPr>
              <a:t>from</a:t>
            </a:r>
            <a:r>
              <a:rPr lang="fr-FR" dirty="0" smtClean="0">
                <a:solidFill>
                  <a:srgbClr val="FFFFFF"/>
                </a:solidFill>
              </a:rPr>
              <a:t> simple to </a:t>
            </a:r>
            <a:r>
              <a:rPr lang="fr-FR" dirty="0" err="1" smtClean="0">
                <a:solidFill>
                  <a:srgbClr val="FFFFFF"/>
                </a:solidFill>
              </a:rPr>
              <a:t>complex</a:t>
            </a:r>
            <a:r>
              <a:rPr lang="fr-FR" dirty="0" smtClean="0">
                <a:solidFill>
                  <a:srgbClr val="FFFFFF"/>
                </a:solidFill>
              </a:rPr>
              <a:t>: Output, Program, </a:t>
            </a:r>
            <a:r>
              <a:rPr lang="fr-FR" dirty="0" err="1" smtClean="0">
                <a:solidFill>
                  <a:srgbClr val="FFFFFF"/>
                </a:solidFill>
              </a:rPr>
              <a:t>Specification</a:t>
            </a:r>
            <a:endParaRPr lang="en-US" dirty="0">
              <a:solidFill>
                <a:srgbClr val="FFFFFF"/>
              </a:solidFill>
            </a:endParaRPr>
          </a:p>
        </p:txBody>
      </p:sp>
      <p:sp>
        <p:nvSpPr>
          <p:cNvPr id="12" name="ZoneTexte 11"/>
          <p:cNvSpPr txBox="1"/>
          <p:nvPr/>
        </p:nvSpPr>
        <p:spPr>
          <a:xfrm>
            <a:off x="281191" y="5180728"/>
            <a:ext cx="1850533" cy="523220"/>
          </a:xfrm>
          <a:prstGeom prst="rect">
            <a:avLst/>
          </a:prstGeom>
          <a:noFill/>
        </p:spPr>
        <p:txBody>
          <a:bodyPr wrap="square" rtlCol="0">
            <a:spAutoFit/>
          </a:bodyPr>
          <a:lstStyle/>
          <a:p>
            <a:pPr algn="r"/>
            <a:r>
              <a:rPr lang="fr-FR" sz="2800" dirty="0" smtClean="0">
                <a:solidFill>
                  <a:srgbClr val="ED7D31"/>
                </a:solidFill>
              </a:rPr>
              <a:t>Retour</a:t>
            </a:r>
            <a:endParaRPr lang="en-US" sz="2800" dirty="0">
              <a:solidFill>
                <a:srgbClr val="ED7D31"/>
              </a:solidFill>
            </a:endParaRPr>
          </a:p>
        </p:txBody>
      </p:sp>
      <p:sp>
        <p:nvSpPr>
          <p:cNvPr id="48" name="Rectangle 47"/>
          <p:cNvSpPr/>
          <p:nvPr/>
        </p:nvSpPr>
        <p:spPr>
          <a:xfrm>
            <a:off x="2507956" y="4237392"/>
            <a:ext cx="1709876" cy="1477328"/>
          </a:xfrm>
          <a:prstGeom prst="rect">
            <a:avLst/>
          </a:prstGeom>
        </p:spPr>
        <p:txBody>
          <a:bodyPr wrap="square">
            <a:spAutoFit/>
          </a:bodyPr>
          <a:lstStyle/>
          <a:p>
            <a:pPr lvl="0" algn="ctr" defTabSz="914400" eaLnBrk="0" fontAlgn="base" hangingPunct="0">
              <a:spcBef>
                <a:spcPct val="0"/>
              </a:spcBef>
              <a:spcAft>
                <a:spcPct val="0"/>
              </a:spcAft>
            </a:pPr>
            <a:r>
              <a:rPr lang="fr-FR" altLang="fr-FR" dirty="0" smtClean="0">
                <a:latin typeface="Consolas" panose="020B0609020204030204" pitchFamily="49" charset="0"/>
              </a:rPr>
              <a:t>Leo Da </a:t>
            </a:r>
            <a:r>
              <a:rPr lang="fr-FR" altLang="fr-FR" dirty="0" err="1" smtClean="0">
                <a:latin typeface="Consolas" panose="020B0609020204030204" pitchFamily="49" charset="0"/>
              </a:rPr>
              <a:t>Vinc</a:t>
            </a:r>
            <a:endParaRPr lang="fr-FR" altLang="fr-FR" dirty="0" smtClean="0">
              <a:latin typeface="Consolas" panose="020B0609020204030204" pitchFamily="49" charset="0"/>
            </a:endParaRPr>
          </a:p>
          <a:p>
            <a:pPr lvl="0" algn="ctr" defTabSz="914400" eaLnBrk="0" fontAlgn="base" hangingPunct="0">
              <a:spcBef>
                <a:spcPct val="0"/>
              </a:spcBef>
              <a:spcAft>
                <a:spcPct val="0"/>
              </a:spcAft>
            </a:pPr>
            <a:endParaRPr lang="fr-FR" altLang="fr-FR" dirty="0">
              <a:latin typeface="Consolas" panose="020B0609020204030204" pitchFamily="49" charset="0"/>
            </a:endParaRPr>
          </a:p>
          <a:p>
            <a:pPr lvl="0" algn="ctr" defTabSz="914400" eaLnBrk="0" fontAlgn="base" hangingPunct="0">
              <a:spcBef>
                <a:spcPct val="0"/>
              </a:spcBef>
              <a:spcAft>
                <a:spcPct val="0"/>
              </a:spcAft>
            </a:pPr>
            <a:endParaRPr lang="fr-FR" altLang="fr-FR" dirty="0" smtClean="0">
              <a:latin typeface="Consolas" panose="020B0609020204030204" pitchFamily="49" charset="0"/>
            </a:endParaRPr>
          </a:p>
          <a:p>
            <a:pPr lvl="0" algn="ctr" defTabSz="914400" eaLnBrk="0" fontAlgn="base" hangingPunct="0">
              <a:spcBef>
                <a:spcPct val="0"/>
              </a:spcBef>
              <a:spcAft>
                <a:spcPct val="0"/>
              </a:spcAft>
            </a:pPr>
            <a:r>
              <a:rPr lang="fr-FR" altLang="fr-FR" dirty="0" smtClean="0">
                <a:latin typeface="Consolas" panose="020B0609020204030204" pitchFamily="49" charset="0"/>
              </a:rPr>
              <a:t>LV, LDV, LD, DV, </a:t>
            </a:r>
            <a:r>
              <a:rPr lang="fr-FR" altLang="fr-FR" dirty="0" err="1" smtClean="0">
                <a:latin typeface="Consolas" panose="020B0609020204030204" pitchFamily="49" charset="0"/>
              </a:rPr>
              <a:t>LDa</a:t>
            </a:r>
            <a:r>
              <a:rPr lang="fr-FR" altLang="fr-FR" dirty="0" smtClean="0">
                <a:latin typeface="Consolas" panose="020B0609020204030204" pitchFamily="49" charset="0"/>
              </a:rPr>
              <a:t> V ?</a:t>
            </a:r>
          </a:p>
        </p:txBody>
      </p:sp>
      <p:sp>
        <p:nvSpPr>
          <p:cNvPr id="49" name="Flèche droite 48"/>
          <p:cNvSpPr/>
          <p:nvPr/>
        </p:nvSpPr>
        <p:spPr>
          <a:xfrm rot="5400000">
            <a:off x="3200940" y="4578977"/>
            <a:ext cx="466996" cy="506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0" name="ZoneTexte 49"/>
          <p:cNvSpPr txBox="1"/>
          <p:nvPr/>
        </p:nvSpPr>
        <p:spPr>
          <a:xfrm>
            <a:off x="6501491" y="5694064"/>
            <a:ext cx="1850533" cy="523220"/>
          </a:xfrm>
          <a:prstGeom prst="rect">
            <a:avLst/>
          </a:prstGeom>
          <a:noFill/>
        </p:spPr>
        <p:txBody>
          <a:bodyPr wrap="square" rtlCol="0">
            <a:spAutoFit/>
          </a:bodyPr>
          <a:lstStyle/>
          <a:p>
            <a:pPr algn="ctr"/>
            <a:r>
              <a:rPr lang="fr-FR" sz="2800" dirty="0" smtClean="0">
                <a:solidFill>
                  <a:srgbClr val="ED7D31"/>
                </a:solidFill>
              </a:rPr>
              <a:t>Sortie</a:t>
            </a:r>
            <a:endParaRPr lang="en-US" sz="2800" dirty="0">
              <a:solidFill>
                <a:srgbClr val="ED7D31"/>
              </a:solidFill>
            </a:endParaRPr>
          </a:p>
        </p:txBody>
      </p:sp>
      <p:sp>
        <p:nvSpPr>
          <p:cNvPr id="51" name="ZoneTexte 50"/>
          <p:cNvSpPr txBox="1"/>
          <p:nvPr/>
        </p:nvSpPr>
        <p:spPr>
          <a:xfrm>
            <a:off x="4307393" y="5694064"/>
            <a:ext cx="2211538" cy="523220"/>
          </a:xfrm>
          <a:prstGeom prst="rect">
            <a:avLst/>
          </a:prstGeom>
          <a:noFill/>
        </p:spPr>
        <p:txBody>
          <a:bodyPr wrap="square" rtlCol="0">
            <a:spAutoFit/>
          </a:bodyPr>
          <a:lstStyle/>
          <a:p>
            <a:pPr algn="ctr"/>
            <a:r>
              <a:rPr lang="fr-FR" sz="2800" dirty="0" smtClean="0">
                <a:solidFill>
                  <a:srgbClr val="ED7D31"/>
                </a:solidFill>
              </a:rPr>
              <a:t>Programme</a:t>
            </a:r>
            <a:endParaRPr lang="en-US" sz="2800" dirty="0">
              <a:solidFill>
                <a:srgbClr val="ED7D31"/>
              </a:solidFill>
            </a:endParaRPr>
          </a:p>
        </p:txBody>
      </p:sp>
      <p:sp>
        <p:nvSpPr>
          <p:cNvPr id="52" name="ZoneTexte 51"/>
          <p:cNvSpPr txBox="1"/>
          <p:nvPr/>
        </p:nvSpPr>
        <p:spPr>
          <a:xfrm>
            <a:off x="2297558" y="5694064"/>
            <a:ext cx="2211538" cy="523220"/>
          </a:xfrm>
          <a:prstGeom prst="rect">
            <a:avLst/>
          </a:prstGeom>
          <a:noFill/>
        </p:spPr>
        <p:txBody>
          <a:bodyPr wrap="square" rtlCol="0">
            <a:spAutoFit/>
          </a:bodyPr>
          <a:lstStyle/>
          <a:p>
            <a:pPr algn="ctr"/>
            <a:r>
              <a:rPr lang="fr-FR" sz="2800" dirty="0" smtClean="0">
                <a:solidFill>
                  <a:srgbClr val="ED7D31"/>
                </a:solidFill>
              </a:rPr>
              <a:t>Spécification</a:t>
            </a:r>
            <a:endParaRPr lang="en-US" sz="2800" dirty="0">
              <a:solidFill>
                <a:srgbClr val="ED7D31"/>
              </a:solidFill>
            </a:endParaRPr>
          </a:p>
        </p:txBody>
      </p:sp>
      <p:pic>
        <p:nvPicPr>
          <p:cNvPr id="53" name="Imag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1857" y="4353710"/>
            <a:ext cx="1797484" cy="1173690"/>
          </a:xfrm>
          <a:prstGeom prst="rect">
            <a:avLst/>
          </a:prstGeom>
        </p:spPr>
      </p:pic>
    </p:spTree>
    <p:extLst>
      <p:ext uri="{BB962C8B-B14F-4D97-AF65-F5344CB8AC3E}">
        <p14:creationId xmlns:p14="http://schemas.microsoft.com/office/powerpoint/2010/main" val="101848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250"/>
                                        <p:tgtEl>
                                          <p:spTgt spid="3"/>
                                        </p:tgtEl>
                                      </p:cBhvr>
                                    </p:animEffect>
                                  </p:childTnLst>
                                </p:cTn>
                              </p:par>
                            </p:childTnLst>
                          </p:cTn>
                        </p:par>
                        <p:par>
                          <p:cTn id="27" fill="hold">
                            <p:stCondLst>
                              <p:cond delay="250"/>
                            </p:stCondLst>
                            <p:childTnLst>
                              <p:par>
                                <p:cTn id="28" presetID="22" presetClass="entr" presetSubtype="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2" nodeType="with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 nodeType="after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2" presetClass="entr" presetSubtype="9"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0-#ppt_w/2"/>
                                          </p:val>
                                        </p:tav>
                                        <p:tav tm="100000">
                                          <p:val>
                                            <p:strVal val="#ppt_x"/>
                                          </p:val>
                                        </p:tav>
                                      </p:tavLst>
                                    </p:anim>
                                    <p:anim calcmode="lin" valueType="num">
                                      <p:cBhvr additive="base">
                                        <p:cTn id="52"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2.77778E-7 4.81481E-6 L 0.00017 0.11759 " pathEditMode="relative" rAng="0" ptsTypes="AA">
                                      <p:cBhvr>
                                        <p:cTn id="56" dur="2000" fill="hold"/>
                                        <p:tgtEl>
                                          <p:spTgt spid="30"/>
                                        </p:tgtEl>
                                        <p:attrNameLst>
                                          <p:attrName>ppt_x</p:attrName>
                                          <p:attrName>ppt_y</p:attrName>
                                        </p:attrNameLst>
                                      </p:cBhvr>
                                      <p:rCtr x="0" y="5880"/>
                                    </p:animMotion>
                                  </p:childTnLst>
                                </p:cTn>
                              </p:par>
                              <p:par>
                                <p:cTn id="57" presetID="10" presetClass="entr" presetSubtype="0" fill="hold" grpId="1"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8" presetClass="emph" presetSubtype="0" fill="hold" grpId="1" nodeType="withEffect">
                                  <p:stCondLst>
                                    <p:cond delay="800"/>
                                  </p:stCondLst>
                                  <p:childTnLst>
                                    <p:animRot by="21600000">
                                      <p:cBhvr>
                                        <p:cTn id="61" dur="1200" fill="hold"/>
                                        <p:tgtEl>
                                          <p:spTgt spid="19"/>
                                        </p:tgtEl>
                                        <p:attrNameLst>
                                          <p:attrName>r</p:attrName>
                                        </p:attrNameLst>
                                      </p:cBhvr>
                                    </p:animRot>
                                  </p:childTnLst>
                                </p:cTn>
                              </p:par>
                              <p:par>
                                <p:cTn id="62" presetID="42" presetClass="path" presetSubtype="0" accel="50000" decel="50000" fill="hold" grpId="0" nodeType="withEffect">
                                  <p:stCondLst>
                                    <p:cond delay="1500"/>
                                  </p:stCondLst>
                                  <p:childTnLst>
                                    <p:animMotion origin="layout" path="M 0.00069 -4.07407E-6 L -0.00035 0.18797 " pathEditMode="relative" rAng="0" ptsTypes="AA">
                                      <p:cBhvr>
                                        <p:cTn id="63" dur="1500" fill="hold"/>
                                        <p:tgtEl>
                                          <p:spTgt spid="32"/>
                                        </p:tgtEl>
                                        <p:attrNameLst>
                                          <p:attrName>ppt_x</p:attrName>
                                          <p:attrName>ppt_y</p:attrName>
                                        </p:attrNameLst>
                                      </p:cBhvr>
                                      <p:rCtr x="-52" y="9398"/>
                                    </p:animMotion>
                                  </p:childTnLst>
                                </p:cTn>
                              </p:par>
                            </p:childTnLst>
                          </p:cTn>
                        </p:par>
                        <p:par>
                          <p:cTn id="64" fill="hold">
                            <p:stCondLst>
                              <p:cond delay="3000"/>
                            </p:stCondLst>
                            <p:childTnLst>
                              <p:par>
                                <p:cTn id="65" presetID="42" presetClass="path" presetSubtype="0" accel="50000" decel="50000" fill="hold" grpId="0" nodeType="afterEffect">
                                  <p:stCondLst>
                                    <p:cond delay="0"/>
                                  </p:stCondLst>
                                  <p:childTnLst>
                                    <p:animMotion origin="layout" path="M 2.77778E-7 -1.85185E-6 L 0.00156 0.16644 " pathEditMode="relative" rAng="0" ptsTypes="AA">
                                      <p:cBhvr>
                                        <p:cTn id="66" dur="2000" fill="hold"/>
                                        <p:tgtEl>
                                          <p:spTgt spid="7"/>
                                        </p:tgtEl>
                                        <p:attrNameLst>
                                          <p:attrName>ppt_x</p:attrName>
                                          <p:attrName>ppt_y</p:attrName>
                                        </p:attrNameLst>
                                      </p:cBhvr>
                                      <p:rCtr x="69" y="8310"/>
                                    </p:animMotion>
                                  </p:childTnLst>
                                </p:cTn>
                              </p:par>
                              <p:par>
                                <p:cTn id="67" presetID="10"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par>
                                <p:cTn id="70" presetID="8" presetClass="emph" presetSubtype="0" fill="hold" grpId="2" nodeType="withEffect">
                                  <p:stCondLst>
                                    <p:cond delay="900"/>
                                  </p:stCondLst>
                                  <p:childTnLst>
                                    <p:animRot by="21600000">
                                      <p:cBhvr>
                                        <p:cTn id="71" dur="1100" fill="hold"/>
                                        <p:tgtEl>
                                          <p:spTgt spid="19"/>
                                        </p:tgtEl>
                                        <p:attrNameLst>
                                          <p:attrName>r</p:attrName>
                                        </p:attrNameLst>
                                      </p:cBhvr>
                                    </p:animRot>
                                  </p:childTnLst>
                                </p:cTn>
                              </p:par>
                              <p:par>
                                <p:cTn id="72" presetID="42" presetClass="path" presetSubtype="0" accel="50000" decel="50000" fill="hold" grpId="0" nodeType="withEffect">
                                  <p:stCondLst>
                                    <p:cond delay="1500"/>
                                  </p:stCondLst>
                                  <p:childTnLst>
                                    <p:animMotion origin="layout" path="M 1.94444E-6 -4.07407E-6 L -0.00087 0.14584 " pathEditMode="relative" rAng="0" ptsTypes="AA">
                                      <p:cBhvr>
                                        <p:cTn id="73" dur="1000" fill="hold"/>
                                        <p:tgtEl>
                                          <p:spTgt spid="37"/>
                                        </p:tgtEl>
                                        <p:attrNameLst>
                                          <p:attrName>ppt_x</p:attrName>
                                          <p:attrName>ppt_y</p:attrName>
                                        </p:attrNameLst>
                                      </p:cBhvr>
                                      <p:rCtr x="-52" y="7292"/>
                                    </p:animMotion>
                                  </p:childTnLst>
                                </p:cTn>
                              </p:par>
                            </p:childTnLst>
                          </p:cTn>
                        </p:par>
                        <p:par>
                          <p:cTn id="74" fill="hold">
                            <p:stCondLst>
                              <p:cond delay="5500"/>
                            </p:stCondLst>
                            <p:childTnLst>
                              <p:par>
                                <p:cTn id="75" presetID="42" presetClass="path" presetSubtype="0" accel="50000" decel="50000" fill="hold" grpId="0" nodeType="afterEffect">
                                  <p:stCondLst>
                                    <p:cond delay="0"/>
                                  </p:stCondLst>
                                  <p:childTnLst>
                                    <p:animMotion origin="layout" path="M 2.77778E-7 0 L 0.00017 0.22106 " pathEditMode="relative" rAng="0" ptsTypes="AA">
                                      <p:cBhvr>
                                        <p:cTn id="76" dur="2000" fill="hold"/>
                                        <p:tgtEl>
                                          <p:spTgt spid="31"/>
                                        </p:tgtEl>
                                        <p:attrNameLst>
                                          <p:attrName>ppt_x</p:attrName>
                                          <p:attrName>ppt_y</p:attrName>
                                        </p:attrNameLst>
                                      </p:cBhvr>
                                      <p:rCtr x="0" y="11042"/>
                                    </p:animMotion>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8" presetClass="emph" presetSubtype="0" fill="hold" grpId="3" nodeType="withEffect">
                                  <p:stCondLst>
                                    <p:cond delay="1100"/>
                                  </p:stCondLst>
                                  <p:childTnLst>
                                    <p:animRot by="21600000">
                                      <p:cBhvr>
                                        <p:cTn id="81" dur="1200" fill="hold"/>
                                        <p:tgtEl>
                                          <p:spTgt spid="19"/>
                                        </p:tgtEl>
                                        <p:attrNameLst>
                                          <p:attrName>r</p:attrName>
                                        </p:attrNameLst>
                                      </p:cBhvr>
                                    </p:animRot>
                                  </p:childTnLst>
                                </p:cTn>
                              </p:par>
                              <p:par>
                                <p:cTn id="82" presetID="42" presetClass="path" presetSubtype="0" accel="50000" decel="50000" fill="hold" grpId="0" nodeType="withEffect">
                                  <p:stCondLst>
                                    <p:cond delay="2000"/>
                                  </p:stCondLst>
                                  <p:childTnLst>
                                    <p:animMotion origin="layout" path="M 1.94444E-6 -4.07407E-6 L 1.94444E-6 0.11019 " pathEditMode="relative" rAng="0" ptsTypes="AA">
                                      <p:cBhvr>
                                        <p:cTn id="83" dur="1000" fill="hold"/>
                                        <p:tgtEl>
                                          <p:spTgt spid="38"/>
                                        </p:tgtEl>
                                        <p:attrNameLst>
                                          <p:attrName>ppt_x</p:attrName>
                                          <p:attrName>ppt_y</p:attrName>
                                        </p:attrNameLst>
                                      </p:cBhvr>
                                      <p:rCtr x="0" y="5509"/>
                                    </p:animMotion>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par>
                          <p:cTn id="89" fill="hold">
                            <p:stCondLst>
                              <p:cond delay="500"/>
                            </p:stCondLst>
                            <p:childTnLst>
                              <p:par>
                                <p:cTn id="90" presetID="2" presetClass="entr" presetSubtype="9" fill="hold" grpId="0" nodeType="after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additive="base">
                                        <p:cTn id="92" dur="500" fill="hold"/>
                                        <p:tgtEl>
                                          <p:spTgt spid="44"/>
                                        </p:tgtEl>
                                        <p:attrNameLst>
                                          <p:attrName>ppt_x</p:attrName>
                                        </p:attrNameLst>
                                      </p:cBhvr>
                                      <p:tavLst>
                                        <p:tav tm="0">
                                          <p:val>
                                            <p:strVal val="0-#ppt_w/2"/>
                                          </p:val>
                                        </p:tav>
                                        <p:tav tm="100000">
                                          <p:val>
                                            <p:strVal val="#ppt_x"/>
                                          </p:val>
                                        </p:tav>
                                      </p:tavLst>
                                    </p:anim>
                                    <p:anim calcmode="lin" valueType="num">
                                      <p:cBhvr additive="base">
                                        <p:cTn id="93" dur="500" fill="hold"/>
                                        <p:tgtEl>
                                          <p:spTgt spid="44"/>
                                        </p:tgtEl>
                                        <p:attrNameLst>
                                          <p:attrName>ppt_y</p:attrName>
                                        </p:attrNameLst>
                                      </p:cBhvr>
                                      <p:tavLst>
                                        <p:tav tm="0">
                                          <p:val>
                                            <p:strVal val="0-#ppt_h/2"/>
                                          </p:val>
                                        </p:tav>
                                        <p:tav tm="100000">
                                          <p:val>
                                            <p:strVal val="#ppt_y"/>
                                          </p:val>
                                        </p:tav>
                                      </p:tavLst>
                                    </p:anim>
                                  </p:childTnLst>
                                </p:cTn>
                              </p:par>
                              <p:par>
                                <p:cTn id="94" presetID="1"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childTnLst>
                                </p:cTn>
                              </p:par>
                            </p:childTnLst>
                          </p:cTn>
                        </p:par>
                        <p:par>
                          <p:cTn id="96" fill="hold">
                            <p:stCondLst>
                              <p:cond delay="1000"/>
                            </p:stCondLst>
                            <p:childTnLst>
                              <p:par>
                                <p:cTn id="97" presetID="22" presetClass="entr" presetSubtype="2" fill="hold" grpId="0" nodeType="after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right)">
                                      <p:cBhvr>
                                        <p:cTn id="99" dur="500"/>
                                        <p:tgtEl>
                                          <p:spTgt spid="47"/>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par>
                                <p:cTn id="107" presetID="1" presetClass="entr" presetSubtype="0"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fade">
                                      <p:cBhvr>
                                        <p:cTn id="112" dur="500"/>
                                        <p:tgtEl>
                                          <p:spTgt spid="5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500"/>
                                        <p:tgtEl>
                                          <p:spTgt spid="4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fade">
                                      <p:cBhvr>
                                        <p:cTn id="120" dur="500"/>
                                        <p:tgtEl>
                                          <p:spTgt spid="48"/>
                                        </p:tgtEl>
                                      </p:cBhvr>
                                    </p:animEffect>
                                  </p:childTnLst>
                                </p:cTn>
                              </p:par>
                              <p:par>
                                <p:cTn id="121" presetID="1" presetClass="entr" presetSubtype="0"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1" grpId="0" animBg="1"/>
      <p:bldP spid="45" grpId="0" animBg="1"/>
      <p:bldP spid="46" grpId="0" animBg="1"/>
      <p:bldP spid="3" grpId="0" animBg="1"/>
      <p:bldP spid="17" grpId="0" animBg="1"/>
      <p:bldP spid="6" grpId="0" animBg="1"/>
      <p:bldP spid="15" grpId="0" animBg="1"/>
      <p:bldP spid="20" grpId="0" animBg="1"/>
      <p:bldP spid="26" grpId="0" animBg="1"/>
      <p:bldP spid="7" grpId="0"/>
      <p:bldP spid="7" grpId="1"/>
      <p:bldP spid="30" grpId="0"/>
      <p:bldP spid="30" grpId="1"/>
      <p:bldP spid="31" grpId="0"/>
      <p:bldP spid="31" grpId="1"/>
      <p:bldP spid="32" grpId="0"/>
      <p:bldP spid="32" grpId="2"/>
      <p:bldP spid="33" grpId="1"/>
      <p:bldP spid="35" grpId="0"/>
      <p:bldP spid="36" grpId="0"/>
      <p:bldP spid="37" grpId="0"/>
      <p:bldP spid="37" grpId="1"/>
      <p:bldP spid="38" grpId="0"/>
      <p:bldP spid="38" grpId="1"/>
      <p:bldP spid="19" grpId="0"/>
      <p:bldP spid="19" grpId="1"/>
      <p:bldP spid="19" grpId="2"/>
      <p:bldP spid="19" grpId="3"/>
      <p:bldP spid="43" grpId="0" animBg="1"/>
      <p:bldP spid="44" grpId="0" animBg="1"/>
      <p:bldP spid="12" grpId="0"/>
      <p:bldP spid="48" grpId="0"/>
      <p:bldP spid="49" grpId="0" animBg="1"/>
      <p:bldP spid="50" grpId="0"/>
      <p:bldP spid="51" grpId="0"/>
      <p:bldP spid="5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50</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Let’s</a:t>
            </a:r>
            <a:r>
              <a:rPr lang="fr-FR" dirty="0" smtClean="0">
                <a:solidFill>
                  <a:srgbClr val="FFFFFF"/>
                </a:solidFill>
              </a:rPr>
              <a:t> come back to the time </a:t>
            </a:r>
            <a:r>
              <a:rPr lang="fr-FR" dirty="0" err="1" smtClean="0">
                <a:solidFill>
                  <a:srgbClr val="FFFFFF"/>
                </a:solidFill>
              </a:rPr>
              <a:t>when</a:t>
            </a:r>
            <a:r>
              <a:rPr lang="fr-FR" dirty="0" smtClean="0">
                <a:solidFill>
                  <a:srgbClr val="FFFFFF"/>
                </a:solidFill>
              </a:rPr>
              <a:t> </a:t>
            </a:r>
            <a:r>
              <a:rPr lang="fr-FR" dirty="0" err="1" smtClean="0">
                <a:solidFill>
                  <a:srgbClr val="FFFFFF"/>
                </a:solidFill>
              </a:rPr>
              <a:t>we</a:t>
            </a:r>
            <a:r>
              <a:rPr lang="fr-FR" dirty="0">
                <a:solidFill>
                  <a:srgbClr val="FFFFFF"/>
                </a:solidFill>
              </a:rPr>
              <a:t> </a:t>
            </a:r>
            <a:r>
              <a:rPr lang="fr-FR" dirty="0" err="1" smtClean="0">
                <a:solidFill>
                  <a:srgbClr val="FFFFFF"/>
                </a:solidFill>
              </a:rPr>
              <a:t>were</a:t>
            </a:r>
            <a:r>
              <a:rPr lang="fr-FR" dirty="0" smtClean="0">
                <a:solidFill>
                  <a:srgbClr val="FFFFFF"/>
                </a:solidFill>
              </a:rPr>
              <a:t> </a:t>
            </a:r>
            <a:r>
              <a:rPr lang="fr-FR" dirty="0" err="1" smtClean="0">
                <a:solidFill>
                  <a:srgbClr val="FFFFFF"/>
                </a:solidFill>
              </a:rPr>
              <a:t>stuck</a:t>
            </a:r>
            <a:r>
              <a:rPr lang="fr-FR" dirty="0" smtClean="0">
                <a:solidFill>
                  <a:srgbClr val="FFFFFF"/>
                </a:solidFill>
              </a:rPr>
              <a:t> </a:t>
            </a:r>
            <a:r>
              <a:rPr lang="fr-FR" dirty="0" err="1" smtClean="0">
                <a:solidFill>
                  <a:srgbClr val="FFFFFF"/>
                </a:solidFill>
              </a:rPr>
              <a:t>with</a:t>
            </a:r>
            <a:r>
              <a:rPr lang="fr-FR" dirty="0" smtClean="0">
                <a:solidFill>
                  <a:srgbClr val="FFFFFF"/>
                </a:solidFill>
              </a:rPr>
              <a:t> the </a:t>
            </a:r>
            <a:r>
              <a:rPr lang="fr-FR" dirty="0" err="1" smtClean="0">
                <a:solidFill>
                  <a:srgbClr val="FFFFFF"/>
                </a:solidFill>
              </a:rPr>
              <a:t>wrong</a:t>
            </a:r>
            <a:r>
              <a:rPr lang="fr-FR" dirty="0" smtClean="0">
                <a:solidFill>
                  <a:srgbClr val="FFFFFF"/>
                </a:solidFill>
              </a:rPr>
              <a:t> program. This time, </a:t>
            </a:r>
            <a:r>
              <a:rPr lang="fr-FR" dirty="0" err="1" smtClean="0">
                <a:solidFill>
                  <a:srgbClr val="FFFFFF"/>
                </a:solidFill>
              </a:rPr>
              <a:t>we</a:t>
            </a:r>
            <a:r>
              <a:rPr lang="fr-FR" dirty="0" smtClean="0">
                <a:solidFill>
                  <a:srgbClr val="FFFFFF"/>
                </a:solidFill>
              </a:rPr>
              <a:t> select the </a:t>
            </a:r>
            <a:r>
              <a:rPr lang="fr-FR" dirty="0" err="1" smtClean="0">
                <a:solidFill>
                  <a:srgbClr val="FFFFFF"/>
                </a:solidFill>
              </a:rPr>
              <a:t>faulty</a:t>
            </a:r>
            <a:r>
              <a:rPr lang="fr-FR" dirty="0" smtClean="0">
                <a:solidFill>
                  <a:srgbClr val="FFFFFF"/>
                </a:solidFill>
              </a:rPr>
              <a:t> program, and the computer proposes alternatives. </a:t>
            </a:r>
            <a:r>
              <a:rPr lang="fr-FR" dirty="0" err="1" smtClean="0">
                <a:solidFill>
                  <a:srgbClr val="FFFFFF"/>
                </a:solidFill>
              </a:rPr>
              <a:t>Hovering</a:t>
            </a:r>
            <a:r>
              <a:rPr lang="fr-FR" dirty="0" smtClean="0">
                <a:solidFill>
                  <a:srgbClr val="FFFFFF"/>
                </a:solidFill>
              </a:rPr>
              <a:t> </a:t>
            </a:r>
            <a:r>
              <a:rPr lang="fr-FR" dirty="0" err="1" smtClean="0">
                <a:solidFill>
                  <a:srgbClr val="FFFFFF"/>
                </a:solidFill>
              </a:rPr>
              <a:t>them</a:t>
            </a:r>
            <a:r>
              <a:rPr lang="fr-FR" dirty="0">
                <a:solidFill>
                  <a:srgbClr val="FFFFFF"/>
                </a:solidFill>
              </a:rPr>
              <a:t> </a:t>
            </a:r>
            <a:r>
              <a:rPr lang="fr-FR" dirty="0" smtClean="0">
                <a:solidFill>
                  <a:srgbClr val="FFFFFF"/>
                </a:solidFill>
              </a:rPr>
              <a:t>displays </a:t>
            </a:r>
            <a:r>
              <a:rPr lang="fr-FR" dirty="0" err="1" smtClean="0">
                <a:solidFill>
                  <a:srgbClr val="FFFFFF"/>
                </a:solidFill>
              </a:rPr>
              <a:t>differences</a:t>
            </a:r>
            <a:endParaRPr lang="en-US" dirty="0">
              <a:solidFill>
                <a:srgbClr val="FFFFFF"/>
              </a:solidFill>
            </a:endParaRPr>
          </a:p>
        </p:txBody>
      </p:sp>
    </p:spTree>
    <p:extLst>
      <p:ext uri="{BB962C8B-B14F-4D97-AF65-F5344CB8AC3E}">
        <p14:creationId xmlns:p14="http://schemas.microsoft.com/office/powerpoint/2010/main" val="391803045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51</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Let’s</a:t>
            </a:r>
            <a:r>
              <a:rPr lang="fr-FR" dirty="0" smtClean="0">
                <a:solidFill>
                  <a:srgbClr val="FFFFFF"/>
                </a:solidFill>
              </a:rPr>
              <a:t> come back to the time </a:t>
            </a:r>
            <a:r>
              <a:rPr lang="fr-FR" dirty="0" err="1" smtClean="0">
                <a:solidFill>
                  <a:srgbClr val="FFFFFF"/>
                </a:solidFill>
              </a:rPr>
              <a:t>when</a:t>
            </a:r>
            <a:r>
              <a:rPr lang="fr-FR" dirty="0" smtClean="0">
                <a:solidFill>
                  <a:srgbClr val="FFFFFF"/>
                </a:solidFill>
              </a:rPr>
              <a:t> </a:t>
            </a:r>
            <a:r>
              <a:rPr lang="fr-FR" dirty="0" err="1" smtClean="0">
                <a:solidFill>
                  <a:srgbClr val="FFFFFF"/>
                </a:solidFill>
              </a:rPr>
              <a:t>we</a:t>
            </a:r>
            <a:r>
              <a:rPr lang="fr-FR" dirty="0">
                <a:solidFill>
                  <a:srgbClr val="FFFFFF"/>
                </a:solidFill>
              </a:rPr>
              <a:t> </a:t>
            </a:r>
            <a:r>
              <a:rPr lang="fr-FR" dirty="0" err="1" smtClean="0">
                <a:solidFill>
                  <a:srgbClr val="FFFFFF"/>
                </a:solidFill>
              </a:rPr>
              <a:t>were</a:t>
            </a:r>
            <a:r>
              <a:rPr lang="fr-FR" dirty="0" smtClean="0">
                <a:solidFill>
                  <a:srgbClr val="FFFFFF"/>
                </a:solidFill>
              </a:rPr>
              <a:t> </a:t>
            </a:r>
            <a:r>
              <a:rPr lang="fr-FR" dirty="0" err="1" smtClean="0">
                <a:solidFill>
                  <a:srgbClr val="FFFFFF"/>
                </a:solidFill>
              </a:rPr>
              <a:t>stuck</a:t>
            </a:r>
            <a:r>
              <a:rPr lang="fr-FR" dirty="0" smtClean="0">
                <a:solidFill>
                  <a:srgbClr val="FFFFFF"/>
                </a:solidFill>
              </a:rPr>
              <a:t> </a:t>
            </a:r>
            <a:r>
              <a:rPr lang="fr-FR" dirty="0" err="1" smtClean="0">
                <a:solidFill>
                  <a:srgbClr val="FFFFFF"/>
                </a:solidFill>
              </a:rPr>
              <a:t>with</a:t>
            </a:r>
            <a:r>
              <a:rPr lang="fr-FR" dirty="0" smtClean="0">
                <a:solidFill>
                  <a:srgbClr val="FFFFFF"/>
                </a:solidFill>
              </a:rPr>
              <a:t> the </a:t>
            </a:r>
            <a:r>
              <a:rPr lang="fr-FR" dirty="0" err="1" smtClean="0">
                <a:solidFill>
                  <a:srgbClr val="FFFFFF"/>
                </a:solidFill>
              </a:rPr>
              <a:t>wrong</a:t>
            </a:r>
            <a:r>
              <a:rPr lang="fr-FR" dirty="0" smtClean="0">
                <a:solidFill>
                  <a:srgbClr val="FFFFFF"/>
                </a:solidFill>
              </a:rPr>
              <a:t> program. This time, </a:t>
            </a:r>
            <a:r>
              <a:rPr lang="fr-FR" dirty="0" err="1" smtClean="0">
                <a:solidFill>
                  <a:srgbClr val="FFFFFF"/>
                </a:solidFill>
              </a:rPr>
              <a:t>we</a:t>
            </a:r>
            <a:r>
              <a:rPr lang="fr-FR" dirty="0" smtClean="0">
                <a:solidFill>
                  <a:srgbClr val="FFFFFF"/>
                </a:solidFill>
              </a:rPr>
              <a:t> select the </a:t>
            </a:r>
            <a:r>
              <a:rPr lang="fr-FR" dirty="0" err="1" smtClean="0">
                <a:solidFill>
                  <a:srgbClr val="FFFFFF"/>
                </a:solidFill>
              </a:rPr>
              <a:t>faulty</a:t>
            </a:r>
            <a:r>
              <a:rPr lang="fr-FR" dirty="0" smtClean="0">
                <a:solidFill>
                  <a:srgbClr val="FFFFFF"/>
                </a:solidFill>
              </a:rPr>
              <a:t> program, and the computer proposes alternatives. </a:t>
            </a:r>
            <a:r>
              <a:rPr lang="fr-FR" dirty="0" err="1" smtClean="0">
                <a:solidFill>
                  <a:srgbClr val="FFFFFF"/>
                </a:solidFill>
              </a:rPr>
              <a:t>Hovering</a:t>
            </a:r>
            <a:r>
              <a:rPr lang="fr-FR" dirty="0" smtClean="0">
                <a:solidFill>
                  <a:srgbClr val="FFFFFF"/>
                </a:solidFill>
              </a:rPr>
              <a:t> </a:t>
            </a:r>
            <a:r>
              <a:rPr lang="fr-FR" dirty="0" err="1" smtClean="0">
                <a:solidFill>
                  <a:srgbClr val="FFFFFF"/>
                </a:solidFill>
              </a:rPr>
              <a:t>them</a:t>
            </a:r>
            <a:r>
              <a:rPr lang="fr-FR" dirty="0">
                <a:solidFill>
                  <a:srgbClr val="FFFFFF"/>
                </a:solidFill>
              </a:rPr>
              <a:t> </a:t>
            </a:r>
            <a:r>
              <a:rPr lang="fr-FR" dirty="0" smtClean="0">
                <a:solidFill>
                  <a:srgbClr val="FFFFFF"/>
                </a:solidFill>
              </a:rPr>
              <a:t>displays </a:t>
            </a:r>
            <a:r>
              <a:rPr lang="fr-FR" dirty="0" err="1" smtClean="0">
                <a:solidFill>
                  <a:srgbClr val="FFFFFF"/>
                </a:solidFill>
              </a:rPr>
              <a:t>differences</a:t>
            </a:r>
            <a:endParaRPr lang="en-US" dirty="0">
              <a:solidFill>
                <a:srgbClr val="FFFFFF"/>
              </a:solidFill>
            </a:endParaRPr>
          </a:p>
        </p:txBody>
      </p:sp>
    </p:spTree>
    <p:extLst>
      <p:ext uri="{BB962C8B-B14F-4D97-AF65-F5344CB8AC3E}">
        <p14:creationId xmlns:p14="http://schemas.microsoft.com/office/powerpoint/2010/main" val="316195931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52</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clicking</a:t>
            </a:r>
            <a:r>
              <a:rPr lang="fr-FR" dirty="0" smtClean="0">
                <a:solidFill>
                  <a:srgbClr val="FFFFFF"/>
                </a:solidFill>
              </a:rPr>
              <a:t> on one of </a:t>
            </a:r>
            <a:r>
              <a:rPr lang="fr-FR" dirty="0" err="1" smtClean="0">
                <a:solidFill>
                  <a:srgbClr val="FFFFFF"/>
                </a:solidFill>
              </a:rPr>
              <a:t>them</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add</a:t>
            </a:r>
            <a:r>
              <a:rPr lang="fr-FR" dirty="0" smtClean="0">
                <a:solidFill>
                  <a:srgbClr val="FFFFFF"/>
                </a:solidFill>
              </a:rPr>
              <a:t> the first </a:t>
            </a:r>
            <a:r>
              <a:rPr lang="fr-FR" dirty="0" err="1" smtClean="0">
                <a:solidFill>
                  <a:srgbClr val="FFFFFF"/>
                </a:solidFill>
              </a:rPr>
              <a:t>discrepancy</a:t>
            </a:r>
            <a:r>
              <a:rPr lang="fr-FR" dirty="0" smtClean="0">
                <a:solidFill>
                  <a:srgbClr val="FFFFFF"/>
                </a:solidFill>
              </a:rPr>
              <a:t> as an </a:t>
            </a:r>
            <a:r>
              <a:rPr lang="fr-FR" dirty="0" err="1" smtClean="0">
                <a:solidFill>
                  <a:srgbClr val="FFFFFF"/>
                </a:solidFill>
              </a:rPr>
              <a:t>example</a:t>
            </a:r>
            <a:r>
              <a:rPr lang="fr-FR" dirty="0" smtClean="0">
                <a:solidFill>
                  <a:srgbClr val="FFFFFF"/>
                </a:solidFill>
              </a:rPr>
              <a:t>, as if the user </a:t>
            </a:r>
            <a:r>
              <a:rPr lang="fr-FR" dirty="0" err="1" smtClean="0">
                <a:solidFill>
                  <a:srgbClr val="FFFFFF"/>
                </a:solidFill>
              </a:rPr>
              <a:t>had</a:t>
            </a:r>
            <a:r>
              <a:rPr lang="fr-FR" dirty="0" smtClean="0">
                <a:solidFill>
                  <a:srgbClr val="FFFFFF"/>
                </a:solidFill>
              </a:rPr>
              <a:t> </a:t>
            </a:r>
            <a:r>
              <a:rPr lang="fr-FR" dirty="0" err="1" smtClean="0">
                <a:solidFill>
                  <a:srgbClr val="FFFFFF"/>
                </a:solidFill>
              </a:rPr>
              <a:t>highlighted</a:t>
            </a:r>
            <a:r>
              <a:rPr lang="fr-FR" dirty="0" smtClean="0">
                <a:solidFill>
                  <a:srgbClr val="FFFFFF"/>
                </a:solidFill>
              </a:rPr>
              <a:t> the </a:t>
            </a:r>
            <a:r>
              <a:rPr lang="fr-FR" dirty="0" err="1" smtClean="0">
                <a:solidFill>
                  <a:srgbClr val="FFFFFF"/>
                </a:solidFill>
              </a:rPr>
              <a:t>text</a:t>
            </a:r>
            <a:r>
              <a:rPr lang="fr-FR" dirty="0" smtClean="0">
                <a:solidFill>
                  <a:srgbClr val="FFFFFF"/>
                </a:solidFill>
              </a:rPr>
              <a:t> </a:t>
            </a:r>
            <a:r>
              <a:rPr lang="fr-FR" dirty="0" err="1" smtClean="0">
                <a:solidFill>
                  <a:srgbClr val="FFFFFF"/>
                </a:solidFill>
              </a:rPr>
              <a:t>himself</a:t>
            </a:r>
            <a:r>
              <a:rPr lang="fr-FR" dirty="0" smtClean="0">
                <a:solidFill>
                  <a:srgbClr val="FFFFFF"/>
                </a:solidFill>
              </a:rPr>
              <a:t>. But </a:t>
            </a:r>
            <a:r>
              <a:rPr lang="fr-FR" dirty="0" err="1" smtClean="0">
                <a:solidFill>
                  <a:srgbClr val="FFFFFF"/>
                </a:solidFill>
              </a:rPr>
              <a:t>it</a:t>
            </a:r>
            <a:r>
              <a:rPr lang="fr-FR" dirty="0" smtClean="0">
                <a:solidFill>
                  <a:srgbClr val="FFFFFF"/>
                </a:solidFill>
              </a:rPr>
              <a:t> </a:t>
            </a:r>
            <a:r>
              <a:rPr lang="fr-FR" dirty="0" err="1" smtClean="0">
                <a:solidFill>
                  <a:srgbClr val="FFFFFF"/>
                </a:solidFill>
              </a:rPr>
              <a:t>took</a:t>
            </a:r>
            <a:r>
              <a:rPr lang="fr-FR" dirty="0" smtClean="0">
                <a:solidFill>
                  <a:srgbClr val="FFFFFF"/>
                </a:solidFill>
              </a:rPr>
              <a:t> </a:t>
            </a:r>
            <a:r>
              <a:rPr lang="fr-FR" dirty="0" err="1" smtClean="0">
                <a:solidFill>
                  <a:srgbClr val="FFFFFF"/>
                </a:solidFill>
              </a:rPr>
              <a:t>only</a:t>
            </a:r>
            <a:r>
              <a:rPr lang="fr-FR" dirty="0" smtClean="0">
                <a:solidFill>
                  <a:srgbClr val="FFFFFF"/>
                </a:solidFill>
              </a:rPr>
              <a:t> </a:t>
            </a:r>
            <a:r>
              <a:rPr lang="fr-FR" dirty="0" err="1" smtClean="0">
                <a:solidFill>
                  <a:srgbClr val="FFFFFF"/>
                </a:solidFill>
              </a:rPr>
              <a:t>two</a:t>
            </a:r>
            <a:r>
              <a:rPr lang="fr-FR" dirty="0" smtClean="0">
                <a:solidFill>
                  <a:srgbClr val="FFFFFF"/>
                </a:solidFill>
              </a:rPr>
              <a:t> </a:t>
            </a:r>
            <a:r>
              <a:rPr lang="fr-FR" dirty="0" err="1" smtClean="0">
                <a:solidFill>
                  <a:srgbClr val="FFFFFF"/>
                </a:solidFill>
              </a:rPr>
              <a:t>imprecise</a:t>
            </a:r>
            <a:r>
              <a:rPr lang="fr-FR" dirty="0" smtClean="0">
                <a:solidFill>
                  <a:srgbClr val="FFFFFF"/>
                </a:solidFill>
              </a:rPr>
              <a:t> clicks, </a:t>
            </a:r>
            <a:r>
              <a:rPr lang="fr-FR" dirty="0" err="1" smtClean="0">
                <a:solidFill>
                  <a:srgbClr val="FFFFFF"/>
                </a:solidFill>
              </a:rPr>
              <a:t>much</a:t>
            </a:r>
            <a:r>
              <a:rPr lang="fr-FR" dirty="0" smtClean="0">
                <a:solidFill>
                  <a:srgbClr val="FFFFFF"/>
                </a:solidFill>
              </a:rPr>
              <a:t> </a:t>
            </a:r>
            <a:r>
              <a:rPr lang="fr-FR" dirty="0" err="1" smtClean="0">
                <a:solidFill>
                  <a:srgbClr val="FFFFFF"/>
                </a:solidFill>
              </a:rPr>
              <a:t>better</a:t>
            </a:r>
            <a:r>
              <a:rPr lang="fr-FR" dirty="0" smtClean="0">
                <a:solidFill>
                  <a:srgbClr val="FFFFFF"/>
                </a:solidFill>
              </a:rPr>
              <a:t> </a:t>
            </a:r>
            <a:r>
              <a:rPr lang="fr-FR" dirty="0" err="1" smtClean="0">
                <a:solidFill>
                  <a:srgbClr val="FFFFFF"/>
                </a:solidFill>
              </a:rPr>
              <a:t>than</a:t>
            </a:r>
            <a:r>
              <a:rPr lang="fr-FR" dirty="0" smtClean="0">
                <a:solidFill>
                  <a:srgbClr val="FFFFFF"/>
                </a:solidFill>
              </a:rPr>
              <a:t> </a:t>
            </a:r>
            <a:r>
              <a:rPr lang="fr-FR" dirty="0" err="1" smtClean="0">
                <a:solidFill>
                  <a:srgbClr val="FFFFFF"/>
                </a:solidFill>
              </a:rPr>
              <a:t>before</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0503190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53</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clicking</a:t>
            </a:r>
            <a:r>
              <a:rPr lang="fr-FR" dirty="0" smtClean="0">
                <a:solidFill>
                  <a:srgbClr val="FFFFFF"/>
                </a:solidFill>
              </a:rPr>
              <a:t> on one of </a:t>
            </a:r>
            <a:r>
              <a:rPr lang="fr-FR" dirty="0" err="1" smtClean="0">
                <a:solidFill>
                  <a:srgbClr val="FFFFFF"/>
                </a:solidFill>
              </a:rPr>
              <a:t>them</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add</a:t>
            </a:r>
            <a:r>
              <a:rPr lang="fr-FR" dirty="0" smtClean="0">
                <a:solidFill>
                  <a:srgbClr val="FFFFFF"/>
                </a:solidFill>
              </a:rPr>
              <a:t> the first </a:t>
            </a:r>
            <a:r>
              <a:rPr lang="fr-FR" dirty="0" err="1" smtClean="0">
                <a:solidFill>
                  <a:srgbClr val="FFFFFF"/>
                </a:solidFill>
              </a:rPr>
              <a:t>discrepancy</a:t>
            </a:r>
            <a:r>
              <a:rPr lang="fr-FR" dirty="0" smtClean="0">
                <a:solidFill>
                  <a:srgbClr val="FFFFFF"/>
                </a:solidFill>
              </a:rPr>
              <a:t> as an </a:t>
            </a:r>
            <a:r>
              <a:rPr lang="fr-FR" dirty="0" err="1" smtClean="0">
                <a:solidFill>
                  <a:srgbClr val="FFFFFF"/>
                </a:solidFill>
              </a:rPr>
              <a:t>example</a:t>
            </a:r>
            <a:r>
              <a:rPr lang="fr-FR" dirty="0" smtClean="0">
                <a:solidFill>
                  <a:srgbClr val="FFFFFF"/>
                </a:solidFill>
              </a:rPr>
              <a:t>, as if the user </a:t>
            </a:r>
            <a:r>
              <a:rPr lang="fr-FR" dirty="0" err="1" smtClean="0">
                <a:solidFill>
                  <a:srgbClr val="FFFFFF"/>
                </a:solidFill>
              </a:rPr>
              <a:t>had</a:t>
            </a:r>
            <a:r>
              <a:rPr lang="fr-FR" dirty="0" smtClean="0">
                <a:solidFill>
                  <a:srgbClr val="FFFFFF"/>
                </a:solidFill>
              </a:rPr>
              <a:t> </a:t>
            </a:r>
            <a:r>
              <a:rPr lang="fr-FR" dirty="0" err="1" smtClean="0">
                <a:solidFill>
                  <a:srgbClr val="FFFFFF"/>
                </a:solidFill>
              </a:rPr>
              <a:t>highlighted</a:t>
            </a:r>
            <a:r>
              <a:rPr lang="fr-FR" dirty="0" smtClean="0">
                <a:solidFill>
                  <a:srgbClr val="FFFFFF"/>
                </a:solidFill>
              </a:rPr>
              <a:t> the </a:t>
            </a:r>
            <a:r>
              <a:rPr lang="fr-FR" dirty="0" err="1" smtClean="0">
                <a:solidFill>
                  <a:srgbClr val="FFFFFF"/>
                </a:solidFill>
              </a:rPr>
              <a:t>text</a:t>
            </a:r>
            <a:r>
              <a:rPr lang="fr-FR" dirty="0" smtClean="0">
                <a:solidFill>
                  <a:srgbClr val="FFFFFF"/>
                </a:solidFill>
              </a:rPr>
              <a:t> </a:t>
            </a:r>
            <a:r>
              <a:rPr lang="fr-FR" dirty="0" err="1" smtClean="0">
                <a:solidFill>
                  <a:srgbClr val="FFFFFF"/>
                </a:solidFill>
              </a:rPr>
              <a:t>himself</a:t>
            </a:r>
            <a:r>
              <a:rPr lang="fr-FR" dirty="0" smtClean="0">
                <a:solidFill>
                  <a:srgbClr val="FFFFFF"/>
                </a:solidFill>
              </a:rPr>
              <a:t>. But </a:t>
            </a:r>
            <a:r>
              <a:rPr lang="fr-FR" dirty="0" err="1" smtClean="0">
                <a:solidFill>
                  <a:srgbClr val="FFFFFF"/>
                </a:solidFill>
              </a:rPr>
              <a:t>it</a:t>
            </a:r>
            <a:r>
              <a:rPr lang="fr-FR" dirty="0" smtClean="0">
                <a:solidFill>
                  <a:srgbClr val="FFFFFF"/>
                </a:solidFill>
              </a:rPr>
              <a:t> </a:t>
            </a:r>
            <a:r>
              <a:rPr lang="fr-FR" dirty="0" err="1" smtClean="0">
                <a:solidFill>
                  <a:srgbClr val="FFFFFF"/>
                </a:solidFill>
              </a:rPr>
              <a:t>took</a:t>
            </a:r>
            <a:r>
              <a:rPr lang="fr-FR" dirty="0" smtClean="0">
                <a:solidFill>
                  <a:srgbClr val="FFFFFF"/>
                </a:solidFill>
              </a:rPr>
              <a:t> </a:t>
            </a:r>
            <a:r>
              <a:rPr lang="fr-FR" dirty="0" err="1" smtClean="0">
                <a:solidFill>
                  <a:srgbClr val="FFFFFF"/>
                </a:solidFill>
              </a:rPr>
              <a:t>only</a:t>
            </a:r>
            <a:r>
              <a:rPr lang="fr-FR" dirty="0" smtClean="0">
                <a:solidFill>
                  <a:srgbClr val="FFFFFF"/>
                </a:solidFill>
              </a:rPr>
              <a:t> </a:t>
            </a:r>
            <a:r>
              <a:rPr lang="fr-FR" dirty="0" err="1" smtClean="0">
                <a:solidFill>
                  <a:srgbClr val="FFFFFF"/>
                </a:solidFill>
              </a:rPr>
              <a:t>two</a:t>
            </a:r>
            <a:r>
              <a:rPr lang="fr-FR" dirty="0" smtClean="0">
                <a:solidFill>
                  <a:srgbClr val="FFFFFF"/>
                </a:solidFill>
              </a:rPr>
              <a:t> </a:t>
            </a:r>
            <a:r>
              <a:rPr lang="fr-FR" dirty="0" err="1" smtClean="0">
                <a:solidFill>
                  <a:srgbClr val="FFFFFF"/>
                </a:solidFill>
              </a:rPr>
              <a:t>imprecise</a:t>
            </a:r>
            <a:r>
              <a:rPr lang="fr-FR" dirty="0" smtClean="0">
                <a:solidFill>
                  <a:srgbClr val="FFFFFF"/>
                </a:solidFill>
              </a:rPr>
              <a:t> clicks, </a:t>
            </a:r>
            <a:r>
              <a:rPr lang="fr-FR" dirty="0" err="1" smtClean="0">
                <a:solidFill>
                  <a:srgbClr val="FFFFFF"/>
                </a:solidFill>
              </a:rPr>
              <a:t>much</a:t>
            </a:r>
            <a:r>
              <a:rPr lang="fr-FR" dirty="0" smtClean="0">
                <a:solidFill>
                  <a:srgbClr val="FFFFFF"/>
                </a:solidFill>
              </a:rPr>
              <a:t> </a:t>
            </a:r>
            <a:r>
              <a:rPr lang="fr-FR" dirty="0" err="1" smtClean="0">
                <a:solidFill>
                  <a:srgbClr val="FFFFFF"/>
                </a:solidFill>
              </a:rPr>
              <a:t>better</a:t>
            </a:r>
            <a:r>
              <a:rPr lang="fr-FR" dirty="0" smtClean="0">
                <a:solidFill>
                  <a:srgbClr val="FFFFFF"/>
                </a:solidFill>
              </a:rPr>
              <a:t> </a:t>
            </a:r>
            <a:r>
              <a:rPr lang="fr-FR" dirty="0" err="1" smtClean="0">
                <a:solidFill>
                  <a:srgbClr val="FFFFFF"/>
                </a:solidFill>
              </a:rPr>
              <a:t>than</a:t>
            </a:r>
            <a:r>
              <a:rPr lang="fr-FR" dirty="0" smtClean="0">
                <a:solidFill>
                  <a:srgbClr val="FFFFFF"/>
                </a:solidFill>
              </a:rPr>
              <a:t> </a:t>
            </a:r>
            <a:r>
              <a:rPr lang="fr-FR" dirty="0" err="1" smtClean="0">
                <a:solidFill>
                  <a:srgbClr val="FFFFFF"/>
                </a:solidFill>
              </a:rPr>
              <a:t>before</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450631923"/>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Rectangle à coins arrondis 2"/>
          <p:cNvSpPr/>
          <p:nvPr/>
        </p:nvSpPr>
        <p:spPr>
          <a:xfrm>
            <a:off x="1668892" y="4068535"/>
            <a:ext cx="2652736" cy="3918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à coins arrondis 4"/>
          <p:cNvSpPr/>
          <p:nvPr/>
        </p:nvSpPr>
        <p:spPr>
          <a:xfrm>
            <a:off x="1624097" y="4103293"/>
            <a:ext cx="1148442" cy="3918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Espace réservé du numéro de diapositive 5"/>
          <p:cNvSpPr>
            <a:spLocks noGrp="1"/>
          </p:cNvSpPr>
          <p:nvPr>
            <p:ph type="sldNum" sz="quarter" idx="12"/>
          </p:nvPr>
        </p:nvSpPr>
        <p:spPr/>
        <p:txBody>
          <a:bodyPr/>
          <a:lstStyle/>
          <a:p>
            <a:fld id="{184B21AF-DDF4-4F06-BD45-FE9B9C28C734}" type="slidenum">
              <a:rPr lang="fr-FR" smtClean="0"/>
              <a:t>54</a:t>
            </a:fld>
            <a:endParaRPr lang="fr-FR"/>
          </a:p>
        </p:txBody>
      </p:sp>
      <p:sp>
        <p:nvSpPr>
          <p:cNvPr id="7" name="ZoneTexte 6"/>
          <p:cNvSpPr txBox="1"/>
          <p:nvPr/>
        </p:nvSpPr>
        <p:spPr>
          <a:xfrm>
            <a:off x="4321628" y="3999021"/>
            <a:ext cx="3325617" cy="784830"/>
          </a:xfrm>
          <a:prstGeom prst="rect">
            <a:avLst/>
          </a:prstGeom>
          <a:noFill/>
        </p:spPr>
        <p:txBody>
          <a:bodyPr wrap="square" rtlCol="0">
            <a:spAutoFit/>
          </a:bodyPr>
          <a:lstStyle/>
          <a:p>
            <a:r>
              <a:rPr lang="fr-FR" sz="1500" b="1" dirty="0" smtClean="0">
                <a:solidFill>
                  <a:srgbClr val="FF0000"/>
                </a:solidFill>
              </a:rPr>
              <a:t>Il y avait un commentaire HTML &lt;!--  qui fait que la ligne ne terminait pas pareil qu’avant</a:t>
            </a:r>
            <a:endParaRPr lang="fr-FR" sz="1500" b="1" dirty="0">
              <a:solidFill>
                <a:srgbClr val="FF0000"/>
              </a:solidFill>
            </a:endParaRPr>
          </a:p>
        </p:txBody>
      </p:sp>
      <p:sp>
        <p:nvSpPr>
          <p:cNvPr id="8" name="ZoneTexte 7"/>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even</a:t>
            </a:r>
            <a:r>
              <a:rPr lang="fr-FR" dirty="0" smtClean="0">
                <a:solidFill>
                  <a:srgbClr val="FFFFFF"/>
                </a:solidFill>
              </a:rPr>
              <a:t> </a:t>
            </a:r>
            <a:r>
              <a:rPr lang="fr-FR" dirty="0" err="1" smtClean="0">
                <a:solidFill>
                  <a:srgbClr val="FFFFFF"/>
                </a:solidFill>
              </a:rPr>
              <a:t>automated</a:t>
            </a:r>
            <a:r>
              <a:rPr lang="fr-FR" dirty="0" smtClean="0">
                <a:solidFill>
                  <a:srgbClr val="FFFFFF"/>
                </a:solidFill>
              </a:rPr>
              <a:t> </a:t>
            </a:r>
            <a:r>
              <a:rPr lang="fr-FR" dirty="0" err="1" smtClean="0">
                <a:solidFill>
                  <a:srgbClr val="FFFFFF"/>
                </a:solidFill>
              </a:rPr>
              <a:t>this</a:t>
            </a:r>
            <a:r>
              <a:rPr lang="fr-FR" dirty="0" smtClean="0">
                <a:solidFill>
                  <a:srgbClr val="FFFFFF"/>
                </a:solidFill>
              </a:rPr>
              <a:t> </a:t>
            </a:r>
            <a:r>
              <a:rPr lang="fr-FR" dirty="0" err="1" smtClean="0">
                <a:solidFill>
                  <a:srgbClr val="FFFFFF"/>
                </a:solidFill>
              </a:rPr>
              <a:t>process</a:t>
            </a:r>
            <a:r>
              <a:rPr lang="fr-FR" dirty="0" smtClean="0">
                <a:solidFill>
                  <a:srgbClr val="FFFFFF"/>
                </a:solidFill>
              </a:rPr>
              <a:t> </a:t>
            </a:r>
            <a:r>
              <a:rPr lang="fr-FR" dirty="0" err="1" smtClean="0">
                <a:solidFill>
                  <a:srgbClr val="FFFFFF"/>
                </a:solidFill>
              </a:rPr>
              <a:t>further</a:t>
            </a:r>
            <a:r>
              <a:rPr lang="fr-FR" dirty="0" smtClean="0">
                <a:solidFill>
                  <a:srgbClr val="FFFFFF"/>
                </a:solidFill>
              </a:rPr>
              <a:t> by </a:t>
            </a:r>
            <a:r>
              <a:rPr lang="fr-FR" dirty="0" err="1" smtClean="0">
                <a:solidFill>
                  <a:srgbClr val="FFFFFF"/>
                </a:solidFill>
              </a:rPr>
              <a:t>automatically</a:t>
            </a:r>
            <a:r>
              <a:rPr lang="fr-FR" dirty="0" smtClean="0">
                <a:solidFill>
                  <a:srgbClr val="FFFFFF"/>
                </a:solidFill>
              </a:rPr>
              <a:t> </a:t>
            </a:r>
            <a:r>
              <a:rPr lang="fr-FR" dirty="0" err="1" smtClean="0">
                <a:solidFill>
                  <a:srgbClr val="FFFFFF"/>
                </a:solidFill>
              </a:rPr>
              <a:t>comparing</a:t>
            </a:r>
            <a:r>
              <a:rPr lang="fr-FR" dirty="0" smtClean="0">
                <a:solidFill>
                  <a:srgbClr val="FFFFFF"/>
                </a:solidFill>
              </a:rPr>
              <a:t> programs, and </a:t>
            </a:r>
            <a:r>
              <a:rPr lang="fr-FR" dirty="0" err="1" smtClean="0">
                <a:solidFill>
                  <a:srgbClr val="FFFFFF"/>
                </a:solidFill>
              </a:rPr>
              <a:t>only</a:t>
            </a:r>
            <a:r>
              <a:rPr lang="fr-FR" dirty="0" smtClean="0">
                <a:solidFill>
                  <a:srgbClr val="FFFFFF"/>
                </a:solidFill>
              </a:rPr>
              <a:t> </a:t>
            </a:r>
            <a:r>
              <a:rPr lang="fr-FR" dirty="0" err="1" smtClean="0">
                <a:solidFill>
                  <a:srgbClr val="FFFFFF"/>
                </a:solidFill>
              </a:rPr>
              <a:t>asking</a:t>
            </a:r>
            <a:r>
              <a:rPr lang="fr-FR" dirty="0" smtClean="0">
                <a:solidFill>
                  <a:srgbClr val="FFFFFF"/>
                </a:solidFill>
              </a:rPr>
              <a:t> about the </a:t>
            </a:r>
            <a:r>
              <a:rPr lang="fr-FR" dirty="0" err="1" smtClean="0">
                <a:solidFill>
                  <a:srgbClr val="FFFFFF"/>
                </a:solidFill>
              </a:rPr>
              <a:t>differences</a:t>
            </a:r>
            <a:r>
              <a:rPr lang="fr-FR" dirty="0" smtClean="0">
                <a:solidFill>
                  <a:srgbClr val="FFFFFF"/>
                </a:solidFill>
              </a:rPr>
              <a:t> in </a:t>
            </a:r>
            <a:r>
              <a:rPr lang="fr-FR" dirty="0" err="1" smtClean="0">
                <a:solidFill>
                  <a:srgbClr val="FFFFFF"/>
                </a:solidFill>
              </a:rPr>
              <a:t>highlights</a:t>
            </a:r>
            <a:r>
              <a:rPr lang="fr-FR" dirty="0" smtClean="0">
                <a:solidFill>
                  <a:srgbClr val="FFFFFF"/>
                </a:solidFill>
              </a:rPr>
              <a:t>, not the programs </a:t>
            </a:r>
            <a:r>
              <a:rPr lang="fr-FR" dirty="0" err="1" smtClean="0">
                <a:solidFill>
                  <a:srgbClr val="FFFFFF"/>
                </a:solidFill>
              </a:rPr>
              <a:t>themselves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66840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1" nodeType="afterEffect">
                                  <p:stCondLst>
                                    <p:cond delay="0"/>
                                  </p:stCondLst>
                                  <p:childTnLst>
                                    <p:animMotion origin="layout" path="M 2.22222E-6 -1.85185E-6 L 0.52743 -0.39467 " pathEditMode="relative" rAng="0" ptsTypes="AA">
                                      <p:cBhvr>
                                        <p:cTn id="9" dur="1250" fill="hold"/>
                                        <p:tgtEl>
                                          <p:spTgt spid="5"/>
                                        </p:tgtEl>
                                        <p:attrNameLst>
                                          <p:attrName>ppt_x</p:attrName>
                                          <p:attrName>ppt_y</p:attrName>
                                        </p:attrNameLst>
                                      </p:cBhvr>
                                      <p:rCtr x="26372" y="-19745"/>
                                    </p:animMotion>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55</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even</a:t>
            </a:r>
            <a:r>
              <a:rPr lang="fr-FR" dirty="0" smtClean="0">
                <a:solidFill>
                  <a:srgbClr val="FFFFFF"/>
                </a:solidFill>
              </a:rPr>
              <a:t> </a:t>
            </a:r>
            <a:r>
              <a:rPr lang="fr-FR" dirty="0" err="1" smtClean="0">
                <a:solidFill>
                  <a:srgbClr val="FFFFFF"/>
                </a:solidFill>
              </a:rPr>
              <a:t>automated</a:t>
            </a:r>
            <a:r>
              <a:rPr lang="fr-FR" dirty="0" smtClean="0">
                <a:solidFill>
                  <a:srgbClr val="FFFFFF"/>
                </a:solidFill>
              </a:rPr>
              <a:t> </a:t>
            </a:r>
            <a:r>
              <a:rPr lang="fr-FR" dirty="0" err="1" smtClean="0">
                <a:solidFill>
                  <a:srgbClr val="FFFFFF"/>
                </a:solidFill>
              </a:rPr>
              <a:t>this</a:t>
            </a:r>
            <a:r>
              <a:rPr lang="fr-FR" dirty="0" smtClean="0">
                <a:solidFill>
                  <a:srgbClr val="FFFFFF"/>
                </a:solidFill>
              </a:rPr>
              <a:t> </a:t>
            </a:r>
            <a:r>
              <a:rPr lang="fr-FR" dirty="0" err="1" smtClean="0">
                <a:solidFill>
                  <a:srgbClr val="FFFFFF"/>
                </a:solidFill>
              </a:rPr>
              <a:t>process</a:t>
            </a:r>
            <a:r>
              <a:rPr lang="fr-FR" dirty="0" smtClean="0">
                <a:solidFill>
                  <a:srgbClr val="FFFFFF"/>
                </a:solidFill>
              </a:rPr>
              <a:t> </a:t>
            </a:r>
            <a:r>
              <a:rPr lang="fr-FR" dirty="0" err="1" smtClean="0">
                <a:solidFill>
                  <a:srgbClr val="FFFFFF"/>
                </a:solidFill>
              </a:rPr>
              <a:t>further</a:t>
            </a:r>
            <a:r>
              <a:rPr lang="fr-FR" dirty="0" smtClean="0">
                <a:solidFill>
                  <a:srgbClr val="FFFFFF"/>
                </a:solidFill>
              </a:rPr>
              <a:t> by </a:t>
            </a:r>
            <a:r>
              <a:rPr lang="fr-FR" dirty="0" err="1" smtClean="0">
                <a:solidFill>
                  <a:srgbClr val="FFFFFF"/>
                </a:solidFill>
              </a:rPr>
              <a:t>automatically</a:t>
            </a:r>
            <a:r>
              <a:rPr lang="fr-FR" dirty="0" smtClean="0">
                <a:solidFill>
                  <a:srgbClr val="FFFFFF"/>
                </a:solidFill>
              </a:rPr>
              <a:t> </a:t>
            </a:r>
            <a:r>
              <a:rPr lang="fr-FR" dirty="0" err="1" smtClean="0">
                <a:solidFill>
                  <a:srgbClr val="FFFFFF"/>
                </a:solidFill>
              </a:rPr>
              <a:t>comparing</a:t>
            </a:r>
            <a:r>
              <a:rPr lang="fr-FR" dirty="0" smtClean="0">
                <a:solidFill>
                  <a:srgbClr val="FFFFFF"/>
                </a:solidFill>
              </a:rPr>
              <a:t> programs, and </a:t>
            </a:r>
            <a:r>
              <a:rPr lang="fr-FR" dirty="0" err="1" smtClean="0">
                <a:solidFill>
                  <a:srgbClr val="FFFFFF"/>
                </a:solidFill>
              </a:rPr>
              <a:t>only</a:t>
            </a:r>
            <a:r>
              <a:rPr lang="fr-FR" dirty="0" smtClean="0">
                <a:solidFill>
                  <a:srgbClr val="FFFFFF"/>
                </a:solidFill>
              </a:rPr>
              <a:t> </a:t>
            </a:r>
            <a:r>
              <a:rPr lang="fr-FR" dirty="0" err="1" smtClean="0">
                <a:solidFill>
                  <a:srgbClr val="FFFFFF"/>
                </a:solidFill>
              </a:rPr>
              <a:t>asking</a:t>
            </a:r>
            <a:r>
              <a:rPr lang="fr-FR" dirty="0" smtClean="0">
                <a:solidFill>
                  <a:srgbClr val="FFFFFF"/>
                </a:solidFill>
              </a:rPr>
              <a:t> about the </a:t>
            </a:r>
            <a:r>
              <a:rPr lang="fr-FR" dirty="0" err="1" smtClean="0">
                <a:solidFill>
                  <a:srgbClr val="FFFFFF"/>
                </a:solidFill>
              </a:rPr>
              <a:t>differences</a:t>
            </a:r>
            <a:r>
              <a:rPr lang="fr-FR" dirty="0" smtClean="0">
                <a:solidFill>
                  <a:srgbClr val="FFFFFF"/>
                </a:solidFill>
              </a:rPr>
              <a:t> in </a:t>
            </a:r>
            <a:r>
              <a:rPr lang="fr-FR" dirty="0" err="1" smtClean="0">
                <a:solidFill>
                  <a:srgbClr val="FFFFFF"/>
                </a:solidFill>
              </a:rPr>
              <a:t>highlights</a:t>
            </a:r>
            <a:r>
              <a:rPr lang="fr-FR" dirty="0" smtClean="0">
                <a:solidFill>
                  <a:srgbClr val="FFFFFF"/>
                </a:solidFill>
              </a:rPr>
              <a:t>, not the programs </a:t>
            </a:r>
            <a:r>
              <a:rPr lang="fr-FR" dirty="0" err="1" smtClean="0">
                <a:solidFill>
                  <a:srgbClr val="FFFFFF"/>
                </a:solidFill>
              </a:rPr>
              <a:t>themselves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6531246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56</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Highlighting</a:t>
            </a:r>
            <a:r>
              <a:rPr lang="fr-FR" dirty="0" smtClean="0">
                <a:solidFill>
                  <a:srgbClr val="FFFFFF"/>
                </a:solidFill>
              </a:rPr>
              <a:t> </a:t>
            </a:r>
            <a:r>
              <a:rPr lang="fr-FR" dirty="0" err="1" smtClean="0">
                <a:solidFill>
                  <a:srgbClr val="FFFFFF"/>
                </a:solidFill>
              </a:rPr>
              <a:t>answers</a:t>
            </a:r>
            <a:r>
              <a:rPr lang="fr-FR" dirty="0" smtClean="0">
                <a:solidFill>
                  <a:srgbClr val="FFFFFF"/>
                </a:solidFill>
              </a:rPr>
              <a:t> </a:t>
            </a:r>
            <a:r>
              <a:rPr lang="fr-FR" dirty="0" err="1" smtClean="0">
                <a:solidFill>
                  <a:srgbClr val="FFFFFF"/>
                </a:solidFill>
              </a:rPr>
              <a:t>highlights</a:t>
            </a:r>
            <a:r>
              <a:rPr lang="fr-FR" dirty="0" smtClean="0">
                <a:solidFill>
                  <a:srgbClr val="FFFFFF"/>
                </a:solidFill>
              </a:rPr>
              <a:t> </a:t>
            </a:r>
            <a:r>
              <a:rPr lang="fr-FR" dirty="0" err="1" smtClean="0">
                <a:solidFill>
                  <a:srgbClr val="FFFFFF"/>
                </a:solidFill>
              </a:rPr>
              <a:t>them</a:t>
            </a:r>
            <a:r>
              <a:rPr lang="fr-FR" dirty="0" smtClean="0">
                <a:solidFill>
                  <a:srgbClr val="FFFFFF"/>
                </a:solidFill>
              </a:rPr>
              <a:t> in the </a:t>
            </a:r>
            <a:r>
              <a:rPr lang="fr-FR" dirty="0" err="1" smtClean="0">
                <a:solidFill>
                  <a:srgbClr val="FFFFFF"/>
                </a:solidFill>
              </a:rPr>
              <a:t>text</a:t>
            </a:r>
            <a:r>
              <a:rPr lang="fr-FR" dirty="0" smtClean="0">
                <a:solidFill>
                  <a:srgbClr val="FFFFFF"/>
                </a:solidFill>
              </a:rPr>
              <a:t>, </a:t>
            </a:r>
            <a:r>
              <a:rPr lang="fr-FR" dirty="0" err="1" smtClean="0">
                <a:solidFill>
                  <a:srgbClr val="FFFFFF"/>
                </a:solidFill>
              </a:rPr>
              <a:t>so</a:t>
            </a:r>
            <a:r>
              <a:rPr lang="fr-FR" dirty="0" smtClean="0">
                <a:solidFill>
                  <a:srgbClr val="FFFFFF"/>
                </a:solidFill>
              </a:rPr>
              <a:t> the user </a:t>
            </a:r>
            <a:r>
              <a:rPr lang="fr-FR" dirty="0" err="1" smtClean="0">
                <a:solidFill>
                  <a:srgbClr val="FFFFFF"/>
                </a:solidFill>
              </a:rPr>
              <a:t>can</a:t>
            </a:r>
            <a:r>
              <a:rPr lang="fr-FR" dirty="0" smtClean="0">
                <a:solidFill>
                  <a:srgbClr val="FFFFFF"/>
                </a:solidFill>
              </a:rPr>
              <a:t> compare and </a:t>
            </a:r>
            <a:r>
              <a:rPr lang="fr-FR" dirty="0" err="1" smtClean="0">
                <a:solidFill>
                  <a:srgbClr val="FFFFFF"/>
                </a:solidFill>
              </a:rPr>
              <a:t>choose</a:t>
            </a:r>
            <a:r>
              <a:rPr lang="fr-FR" dirty="0">
                <a:solidFill>
                  <a:srgbClr val="FFFFFF"/>
                </a:solidFill>
              </a:rPr>
              <a:t> </a:t>
            </a:r>
            <a:r>
              <a:rPr lang="fr-FR" dirty="0" err="1" smtClean="0">
                <a:solidFill>
                  <a:srgbClr val="FFFFFF"/>
                </a:solidFill>
              </a:rPr>
              <a:t>wisely</a:t>
            </a:r>
            <a:r>
              <a:rPr lang="fr-FR" dirty="0" smtClean="0">
                <a:solidFill>
                  <a:srgbClr val="FFFFFF"/>
                </a:solidFill>
              </a:rPr>
              <a:t>.</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691237990"/>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57</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Highlighting</a:t>
            </a:r>
            <a:r>
              <a:rPr lang="fr-FR" dirty="0" smtClean="0">
                <a:solidFill>
                  <a:srgbClr val="FFFFFF"/>
                </a:solidFill>
              </a:rPr>
              <a:t> </a:t>
            </a:r>
            <a:r>
              <a:rPr lang="fr-FR" dirty="0" err="1" smtClean="0">
                <a:solidFill>
                  <a:srgbClr val="FFFFFF"/>
                </a:solidFill>
              </a:rPr>
              <a:t>answers</a:t>
            </a:r>
            <a:r>
              <a:rPr lang="fr-FR" dirty="0" smtClean="0">
                <a:solidFill>
                  <a:srgbClr val="FFFFFF"/>
                </a:solidFill>
              </a:rPr>
              <a:t> </a:t>
            </a:r>
            <a:r>
              <a:rPr lang="fr-FR" dirty="0" err="1" smtClean="0">
                <a:solidFill>
                  <a:srgbClr val="FFFFFF"/>
                </a:solidFill>
              </a:rPr>
              <a:t>highlights</a:t>
            </a:r>
            <a:r>
              <a:rPr lang="fr-FR" dirty="0" smtClean="0">
                <a:solidFill>
                  <a:srgbClr val="FFFFFF"/>
                </a:solidFill>
              </a:rPr>
              <a:t> </a:t>
            </a:r>
            <a:r>
              <a:rPr lang="fr-FR" dirty="0" err="1" smtClean="0">
                <a:solidFill>
                  <a:srgbClr val="FFFFFF"/>
                </a:solidFill>
              </a:rPr>
              <a:t>them</a:t>
            </a:r>
            <a:r>
              <a:rPr lang="fr-FR" dirty="0" smtClean="0">
                <a:solidFill>
                  <a:srgbClr val="FFFFFF"/>
                </a:solidFill>
              </a:rPr>
              <a:t> in the </a:t>
            </a:r>
            <a:r>
              <a:rPr lang="fr-FR" dirty="0" err="1" smtClean="0">
                <a:solidFill>
                  <a:srgbClr val="FFFFFF"/>
                </a:solidFill>
              </a:rPr>
              <a:t>text</a:t>
            </a:r>
            <a:r>
              <a:rPr lang="fr-FR" dirty="0" smtClean="0">
                <a:solidFill>
                  <a:srgbClr val="FFFFFF"/>
                </a:solidFill>
              </a:rPr>
              <a:t>, </a:t>
            </a:r>
            <a:r>
              <a:rPr lang="fr-FR" dirty="0" err="1" smtClean="0">
                <a:solidFill>
                  <a:srgbClr val="FFFFFF"/>
                </a:solidFill>
              </a:rPr>
              <a:t>so</a:t>
            </a:r>
            <a:r>
              <a:rPr lang="fr-FR" dirty="0" smtClean="0">
                <a:solidFill>
                  <a:srgbClr val="FFFFFF"/>
                </a:solidFill>
              </a:rPr>
              <a:t> the user </a:t>
            </a:r>
            <a:r>
              <a:rPr lang="fr-FR" dirty="0" err="1" smtClean="0">
                <a:solidFill>
                  <a:srgbClr val="FFFFFF"/>
                </a:solidFill>
              </a:rPr>
              <a:t>can</a:t>
            </a:r>
            <a:r>
              <a:rPr lang="fr-FR" dirty="0" smtClean="0">
                <a:solidFill>
                  <a:srgbClr val="FFFFFF"/>
                </a:solidFill>
              </a:rPr>
              <a:t> compare and </a:t>
            </a:r>
            <a:r>
              <a:rPr lang="fr-FR" dirty="0" err="1" smtClean="0">
                <a:solidFill>
                  <a:srgbClr val="FFFFFF"/>
                </a:solidFill>
              </a:rPr>
              <a:t>choose</a:t>
            </a:r>
            <a:r>
              <a:rPr lang="fr-FR" dirty="0">
                <a:solidFill>
                  <a:srgbClr val="FFFFFF"/>
                </a:solidFill>
              </a:rPr>
              <a:t> </a:t>
            </a:r>
            <a:r>
              <a:rPr lang="fr-FR" dirty="0" err="1" smtClean="0">
                <a:solidFill>
                  <a:srgbClr val="FFFFFF"/>
                </a:solidFill>
              </a:rPr>
              <a:t>wisely</a:t>
            </a:r>
            <a:r>
              <a:rPr lang="fr-FR" dirty="0" smtClean="0">
                <a:solidFill>
                  <a:srgbClr val="FFFFFF"/>
                </a:solidFill>
              </a:rPr>
              <a:t>.</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2345797771"/>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58</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clicking</a:t>
            </a:r>
            <a:r>
              <a:rPr lang="fr-FR" dirty="0" smtClean="0">
                <a:solidFill>
                  <a:srgbClr val="FFFFFF"/>
                </a:solidFill>
              </a:rPr>
              <a:t>, the computer looks for </a:t>
            </a:r>
            <a:r>
              <a:rPr lang="fr-FR" dirty="0" err="1" smtClean="0">
                <a:solidFill>
                  <a:srgbClr val="FFFFFF"/>
                </a:solidFill>
              </a:rPr>
              <a:t>other</a:t>
            </a:r>
            <a:r>
              <a:rPr lang="fr-FR" dirty="0" smtClean="0">
                <a:solidFill>
                  <a:srgbClr val="FFFFFF"/>
                </a:solidFill>
              </a:rPr>
              <a:t> </a:t>
            </a:r>
            <a:r>
              <a:rPr lang="fr-FR" dirty="0" err="1" smtClean="0">
                <a:solidFill>
                  <a:srgbClr val="FFFFFF"/>
                </a:solidFill>
              </a:rPr>
              <a:t>discrepancies</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will</a:t>
            </a:r>
            <a:r>
              <a:rPr lang="fr-FR" dirty="0" smtClean="0">
                <a:solidFill>
                  <a:srgbClr val="FFFFFF"/>
                </a:solidFill>
              </a:rPr>
              <a:t> </a:t>
            </a:r>
            <a:r>
              <a:rPr lang="fr-FR" dirty="0" err="1" smtClean="0">
                <a:solidFill>
                  <a:srgbClr val="FFFFFF"/>
                </a:solidFill>
              </a:rPr>
              <a:t>see</a:t>
            </a:r>
            <a:r>
              <a:rPr lang="fr-FR" dirty="0" smtClean="0">
                <a:solidFill>
                  <a:srgbClr val="FFFFFF"/>
                </a:solidFill>
              </a:rPr>
              <a:t> more of </a:t>
            </a:r>
            <a:r>
              <a:rPr lang="fr-FR" dirty="0" err="1" smtClean="0">
                <a:solidFill>
                  <a:srgbClr val="FFFFFF"/>
                </a:solidFill>
              </a:rPr>
              <a:t>them</a:t>
            </a:r>
            <a:r>
              <a:rPr lang="fr-FR" dirty="0" smtClean="0">
                <a:solidFill>
                  <a:srgbClr val="FFFFFF"/>
                </a:solidFill>
              </a:rPr>
              <a:t> </a:t>
            </a:r>
            <a:r>
              <a:rPr lang="fr-FR" dirty="0" err="1" smtClean="0">
                <a:solidFill>
                  <a:srgbClr val="FFFFFF"/>
                </a:solidFill>
              </a:rPr>
              <a:t>later</a:t>
            </a:r>
            <a:r>
              <a:rPr lang="fr-FR" dirty="0" smtClean="0">
                <a:solidFill>
                  <a:srgbClr val="FFFFFF"/>
                </a:solidFill>
              </a:rPr>
              <a:t>.</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159924606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59</a:t>
            </a:fld>
            <a:endParaRPr lang="fr-FR"/>
          </a:p>
        </p:txBody>
      </p:sp>
    </p:spTree>
    <p:extLst>
      <p:ext uri="{BB962C8B-B14F-4D97-AF65-F5344CB8AC3E}">
        <p14:creationId xmlns:p14="http://schemas.microsoft.com/office/powerpoint/2010/main" val="419371324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4324" y="451187"/>
            <a:ext cx="7886700" cy="1325563"/>
          </a:xfrm>
        </p:spPr>
        <p:txBody>
          <a:bodyPr/>
          <a:lstStyle/>
          <a:p>
            <a:r>
              <a:rPr lang="fr-FR" dirty="0" smtClean="0"/>
              <a:t>Feuille de route</a:t>
            </a:r>
            <a:endParaRPr lang="fr-FR" dirty="0"/>
          </a:p>
        </p:txBody>
      </p:sp>
      <p:sp>
        <p:nvSpPr>
          <p:cNvPr id="3" name="Espace réservé du contenu 2"/>
          <p:cNvSpPr>
            <a:spLocks noGrp="1"/>
          </p:cNvSpPr>
          <p:nvPr>
            <p:ph idx="1"/>
          </p:nvPr>
        </p:nvSpPr>
        <p:spPr>
          <a:xfrm>
            <a:off x="314324" y="1857898"/>
            <a:ext cx="8515351" cy="2906607"/>
          </a:xfrm>
        </p:spPr>
        <p:txBody>
          <a:bodyPr>
            <a:normAutofit/>
          </a:bodyPr>
          <a:lstStyle/>
          <a:p>
            <a:pPr marL="514350" indent="-514350">
              <a:buFont typeface="+mj-lt"/>
              <a:buAutoNum type="arabicPeriod"/>
            </a:pPr>
            <a:endParaRPr lang="fr-FR" dirty="0" smtClean="0"/>
          </a:p>
          <a:p>
            <a:pPr marL="514350" indent="-514350">
              <a:buFont typeface="+mj-lt"/>
              <a:buAutoNum type="arabicPeriod"/>
            </a:pPr>
            <a:r>
              <a:rPr lang="fr-FR" b="1" dirty="0" err="1" smtClean="0"/>
              <a:t>Pong</a:t>
            </a:r>
            <a:r>
              <a:rPr lang="fr-FR" b="1" dirty="0" smtClean="0"/>
              <a:t> Designer: </a:t>
            </a:r>
            <a:r>
              <a:rPr lang="fr-FR" dirty="0" smtClean="0"/>
              <a:t>Programmer des jeux </a:t>
            </a:r>
            <a:r>
              <a:rPr lang="fr-FR" dirty="0" err="1" smtClean="0"/>
              <a:t>android</a:t>
            </a:r>
            <a:r>
              <a:rPr lang="fr-FR" dirty="0" smtClean="0"/>
              <a:t> avec </a:t>
            </a:r>
            <a:r>
              <a:rPr lang="fr-FR" sz="3600" dirty="0" smtClean="0">
                <a:sym typeface="Wingdings 2" panose="05020102010507070707" pitchFamily="18" charset="2"/>
              </a:rPr>
              <a:t></a:t>
            </a:r>
            <a:endParaRPr lang="fr-FR" dirty="0" smtClean="0"/>
          </a:p>
          <a:p>
            <a:pPr marL="514350" indent="-514350">
              <a:buFont typeface="+mj-lt"/>
              <a:buAutoNum type="arabicPeriod"/>
            </a:pPr>
            <a:r>
              <a:rPr lang="fr-FR" b="1" dirty="0" smtClean="0"/>
              <a:t>StriSynth: </a:t>
            </a:r>
            <a:r>
              <a:rPr lang="fr-FR" dirty="0" smtClean="0"/>
              <a:t>Renommer des millions de fichiers avec </a:t>
            </a:r>
            <a:r>
              <a:rPr lang="en-US" dirty="0" smtClean="0">
                <a:solidFill>
                  <a:srgbClr val="333333"/>
                </a:solidFill>
                <a:latin typeface="Open Sans"/>
              </a:rPr>
              <a:t>⌨</a:t>
            </a:r>
            <a:r>
              <a:rPr lang="fr-FR" dirty="0" smtClean="0"/>
              <a:t> </a:t>
            </a:r>
          </a:p>
          <a:p>
            <a:pPr marL="514350" indent="-514350">
              <a:buFont typeface="+mj-lt"/>
              <a:buAutoNum type="arabicPeriod"/>
            </a:pPr>
            <a:r>
              <a:rPr lang="fr-FR" b="1" dirty="0" smtClean="0"/>
              <a:t>FlashProg: </a:t>
            </a:r>
            <a:r>
              <a:rPr lang="fr-FR" dirty="0" smtClean="0"/>
              <a:t>Extraire un tableau d’un texte avec  </a:t>
            </a:r>
            <a:r>
              <a:rPr lang="en-US" dirty="0"/>
              <a:t>🖰</a:t>
            </a:r>
            <a:endParaRPr lang="fr-FR" dirty="0" smtClean="0"/>
          </a:p>
          <a:p>
            <a:pPr marL="514350" indent="-514350">
              <a:buFont typeface="+mj-lt"/>
              <a:buAutoNum type="arabicPeriod"/>
            </a:pPr>
            <a:r>
              <a:rPr lang="fr-FR" b="1" dirty="0" err="1" smtClean="0"/>
              <a:t>Prosy</a:t>
            </a:r>
            <a:r>
              <a:rPr lang="fr-FR" b="1" dirty="0" smtClean="0"/>
              <a:t>: </a:t>
            </a:r>
            <a:r>
              <a:rPr lang="fr-FR" dirty="0" smtClean="0"/>
              <a:t>Comment poser des questions précises</a:t>
            </a:r>
          </a:p>
        </p:txBody>
      </p:sp>
      <p:pic>
        <p:nvPicPr>
          <p:cNvPr id="4" name="Image 3" descr="&lt;strong&gt;Carte Au Trésor&lt;/strong&gt;, Chasse &lt;strong&gt;Au Trésor&lt;/strong&gt;, &lt;strong&gt;Trésor&lt;/strong&gt; De Pira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0228" y="981765"/>
            <a:ext cx="1432672" cy="1118789"/>
          </a:xfrm>
          <a:prstGeom prst="rect">
            <a:avLst/>
          </a:prstGeom>
        </p:spPr>
      </p:pic>
      <p:sp>
        <p:nvSpPr>
          <p:cNvPr id="5" name="Espace réservé du numéro de diapositive 4"/>
          <p:cNvSpPr>
            <a:spLocks noGrp="1"/>
          </p:cNvSpPr>
          <p:nvPr>
            <p:ph type="sldNum" sz="quarter" idx="12"/>
          </p:nvPr>
        </p:nvSpPr>
        <p:spPr/>
        <p:txBody>
          <a:bodyPr/>
          <a:lstStyle/>
          <a:p>
            <a:fld id="{184B21AF-DDF4-4F06-BD45-FE9B9C28C734}" type="slidenum">
              <a:rPr lang="fr-FR" smtClean="0"/>
              <a:t>6</a:t>
            </a:fld>
            <a:endParaRPr lang="fr-FR"/>
          </a:p>
        </p:txBody>
      </p:sp>
      <p:sp>
        <p:nvSpPr>
          <p:cNvPr id="7" name="ZoneTexte 6"/>
          <p:cNvSpPr txBox="1"/>
          <p:nvPr/>
        </p:nvSpPr>
        <p:spPr>
          <a:xfrm>
            <a:off x="-3" y="-10239"/>
            <a:ext cx="9143999" cy="646331"/>
          </a:xfrm>
          <a:prstGeom prst="rect">
            <a:avLst/>
          </a:prstGeom>
          <a:solidFill>
            <a:schemeClr val="tx1"/>
          </a:solidFill>
        </p:spPr>
        <p:txBody>
          <a:bodyPr wrap="square" rtlCol="0">
            <a:spAutoFit/>
          </a:bodyPr>
          <a:lstStyle/>
          <a:p>
            <a:pPr algn="ctr"/>
            <a:r>
              <a:rPr lang="fr-FR" dirty="0" smtClean="0">
                <a:solidFill>
                  <a:srgbClr val="FFFFFF"/>
                </a:solidFill>
              </a:rPr>
              <a:t>Roadmap: 1. Program </a:t>
            </a:r>
            <a:r>
              <a:rPr lang="fr-FR" dirty="0" err="1" smtClean="0">
                <a:solidFill>
                  <a:srgbClr val="FFFFFF"/>
                </a:solidFill>
              </a:rPr>
              <a:t>android</a:t>
            </a:r>
            <a:r>
              <a:rPr lang="fr-FR" dirty="0" smtClean="0">
                <a:solidFill>
                  <a:srgbClr val="FFFFFF"/>
                </a:solidFill>
              </a:rPr>
              <a:t> </a:t>
            </a:r>
            <a:r>
              <a:rPr lang="fr-FR" dirty="0" err="1" smtClean="0">
                <a:solidFill>
                  <a:srgbClr val="FFFFFF"/>
                </a:solidFill>
              </a:rPr>
              <a:t>games</a:t>
            </a:r>
            <a:r>
              <a:rPr lang="fr-FR" dirty="0" smtClean="0">
                <a:solidFill>
                  <a:srgbClr val="FFFFFF"/>
                </a:solidFill>
              </a:rPr>
              <a:t> </a:t>
            </a:r>
            <a:r>
              <a:rPr lang="fr-FR" dirty="0" err="1" smtClean="0">
                <a:solidFill>
                  <a:srgbClr val="FFFFFF"/>
                </a:solidFill>
              </a:rPr>
              <a:t>with</a:t>
            </a:r>
            <a:r>
              <a:rPr lang="fr-FR" dirty="0" smtClean="0">
                <a:solidFill>
                  <a:srgbClr val="FFFFFF"/>
                </a:solidFill>
              </a:rPr>
              <a:t> the </a:t>
            </a:r>
            <a:r>
              <a:rPr lang="fr-FR" dirty="0" err="1" smtClean="0">
                <a:solidFill>
                  <a:srgbClr val="FFFFFF"/>
                </a:solidFill>
              </a:rPr>
              <a:t>finger</a:t>
            </a:r>
            <a:r>
              <a:rPr lang="fr-FR" dirty="0" smtClean="0">
                <a:solidFill>
                  <a:srgbClr val="FFFFFF"/>
                </a:solidFill>
              </a:rPr>
              <a:t>.  2. </a:t>
            </a:r>
            <a:r>
              <a:rPr lang="fr-FR" dirty="0" err="1" smtClean="0">
                <a:solidFill>
                  <a:srgbClr val="FFFFFF"/>
                </a:solidFill>
              </a:rPr>
              <a:t>Rename</a:t>
            </a:r>
            <a:r>
              <a:rPr lang="fr-FR" dirty="0" smtClean="0">
                <a:solidFill>
                  <a:srgbClr val="FFFFFF"/>
                </a:solidFill>
              </a:rPr>
              <a:t> a million file </a:t>
            </a:r>
            <a:r>
              <a:rPr lang="fr-FR" dirty="0" err="1" smtClean="0">
                <a:solidFill>
                  <a:srgbClr val="FFFFFF"/>
                </a:solidFill>
              </a:rPr>
              <a:t>without</a:t>
            </a:r>
            <a:r>
              <a:rPr lang="fr-FR" dirty="0" smtClean="0">
                <a:solidFill>
                  <a:srgbClr val="FFFFFF"/>
                </a:solidFill>
              </a:rPr>
              <a:t> </a:t>
            </a:r>
            <a:r>
              <a:rPr lang="fr-FR" dirty="0" err="1" smtClean="0">
                <a:solidFill>
                  <a:srgbClr val="FFFFFF"/>
                </a:solidFill>
              </a:rPr>
              <a:t>coding</a:t>
            </a:r>
            <a:r>
              <a:rPr lang="fr-FR" dirty="0" smtClean="0">
                <a:solidFill>
                  <a:srgbClr val="FFFFFF"/>
                </a:solidFill>
              </a:rPr>
              <a:t>.  3. </a:t>
            </a:r>
            <a:r>
              <a:rPr lang="fr-FR" dirty="0" err="1" smtClean="0">
                <a:solidFill>
                  <a:srgbClr val="FFFFFF"/>
                </a:solidFill>
              </a:rPr>
              <a:t>Extract</a:t>
            </a:r>
            <a:r>
              <a:rPr lang="fr-FR" dirty="0" smtClean="0">
                <a:solidFill>
                  <a:srgbClr val="FFFFFF"/>
                </a:solidFill>
              </a:rPr>
              <a:t> table </a:t>
            </a:r>
            <a:r>
              <a:rPr lang="fr-FR" dirty="0" err="1" smtClean="0">
                <a:solidFill>
                  <a:srgbClr val="FFFFFF"/>
                </a:solidFill>
              </a:rPr>
              <a:t>from</a:t>
            </a:r>
            <a:r>
              <a:rPr lang="fr-FR" dirty="0" smtClean="0">
                <a:solidFill>
                  <a:srgbClr val="FFFFFF"/>
                </a:solidFill>
              </a:rPr>
              <a:t> </a:t>
            </a:r>
            <a:r>
              <a:rPr lang="fr-FR" dirty="0" err="1" smtClean="0">
                <a:solidFill>
                  <a:srgbClr val="FFFFFF"/>
                </a:solidFill>
              </a:rPr>
              <a:t>text</a:t>
            </a:r>
            <a:r>
              <a:rPr lang="fr-FR" dirty="0" smtClean="0">
                <a:solidFill>
                  <a:srgbClr val="FFFFFF"/>
                </a:solidFill>
              </a:rPr>
              <a:t> </a:t>
            </a:r>
            <a:r>
              <a:rPr lang="fr-FR" dirty="0" err="1" smtClean="0">
                <a:solidFill>
                  <a:srgbClr val="FFFFFF"/>
                </a:solidFill>
              </a:rPr>
              <a:t>using</a:t>
            </a:r>
            <a:r>
              <a:rPr lang="fr-FR" dirty="0" smtClean="0">
                <a:solidFill>
                  <a:srgbClr val="FFFFFF"/>
                </a:solidFill>
              </a:rPr>
              <a:t> the mouse.  4. How to </a:t>
            </a:r>
            <a:r>
              <a:rPr lang="fr-FR" dirty="0" err="1" smtClean="0">
                <a:solidFill>
                  <a:srgbClr val="FFFFFF"/>
                </a:solidFill>
              </a:rPr>
              <a:t>ask</a:t>
            </a:r>
            <a:r>
              <a:rPr lang="fr-FR" dirty="0" smtClean="0">
                <a:solidFill>
                  <a:srgbClr val="FFFFFF"/>
                </a:solidFill>
              </a:rPr>
              <a:t> </a:t>
            </a:r>
            <a:r>
              <a:rPr lang="fr-FR" dirty="0" err="1" smtClean="0">
                <a:solidFill>
                  <a:srgbClr val="FFFFFF"/>
                </a:solidFill>
              </a:rPr>
              <a:t>precise</a:t>
            </a:r>
            <a:r>
              <a:rPr lang="fr-FR" dirty="0" smtClean="0">
                <a:solidFill>
                  <a:srgbClr val="FFFFFF"/>
                </a:solidFill>
              </a:rPr>
              <a:t> questions.</a:t>
            </a:r>
            <a:endParaRPr lang="en-US" dirty="0">
              <a:solidFill>
                <a:srgbClr val="FFFFFF"/>
              </a:solidFill>
            </a:endParaRPr>
          </a:p>
        </p:txBody>
      </p:sp>
      <p:sp>
        <p:nvSpPr>
          <p:cNvPr id="8" name="ZoneTexte 7"/>
          <p:cNvSpPr txBox="1"/>
          <p:nvPr/>
        </p:nvSpPr>
        <p:spPr>
          <a:xfrm>
            <a:off x="852416" y="4533672"/>
            <a:ext cx="1704313" cy="461665"/>
          </a:xfrm>
          <a:prstGeom prst="rect">
            <a:avLst/>
          </a:prstGeom>
          <a:noFill/>
        </p:spPr>
        <p:txBody>
          <a:bodyPr wrap="none" rtlCol="0">
            <a:spAutoFit/>
          </a:bodyPr>
          <a:lstStyle/>
          <a:p>
            <a:r>
              <a:rPr lang="fr-FR" sz="2400" dirty="0" smtClean="0">
                <a:solidFill>
                  <a:srgbClr val="0070C0"/>
                </a:solidFill>
              </a:rPr>
              <a:t>+ de théorie</a:t>
            </a:r>
            <a:endParaRPr lang="en-US" sz="2400" dirty="0">
              <a:solidFill>
                <a:srgbClr val="0070C0"/>
              </a:solidFill>
            </a:endParaRPr>
          </a:p>
        </p:txBody>
      </p:sp>
      <p:sp>
        <p:nvSpPr>
          <p:cNvPr id="9" name="ZoneTexte 8"/>
          <p:cNvSpPr txBox="1"/>
          <p:nvPr/>
        </p:nvSpPr>
        <p:spPr>
          <a:xfrm>
            <a:off x="852416" y="1907793"/>
            <a:ext cx="1850635" cy="461665"/>
          </a:xfrm>
          <a:prstGeom prst="rect">
            <a:avLst/>
          </a:prstGeom>
          <a:noFill/>
        </p:spPr>
        <p:txBody>
          <a:bodyPr wrap="none" rtlCol="0">
            <a:spAutoFit/>
          </a:bodyPr>
          <a:lstStyle/>
          <a:p>
            <a:r>
              <a:rPr lang="fr-FR" sz="2400" dirty="0" smtClean="0">
                <a:solidFill>
                  <a:srgbClr val="0070C0"/>
                </a:solidFill>
              </a:rPr>
              <a:t>+ de pratique</a:t>
            </a:r>
            <a:endParaRPr lang="en-US" sz="2400" dirty="0">
              <a:solidFill>
                <a:srgbClr val="0070C0"/>
              </a:solidFill>
            </a:endParaRPr>
          </a:p>
        </p:txBody>
      </p:sp>
      <p:sp>
        <p:nvSpPr>
          <p:cNvPr id="10" name="ZoneTexte 9"/>
          <p:cNvSpPr txBox="1"/>
          <p:nvPr/>
        </p:nvSpPr>
        <p:spPr>
          <a:xfrm>
            <a:off x="3087616" y="1907792"/>
            <a:ext cx="1107996" cy="461665"/>
          </a:xfrm>
          <a:prstGeom prst="rect">
            <a:avLst/>
          </a:prstGeom>
          <a:noFill/>
        </p:spPr>
        <p:txBody>
          <a:bodyPr wrap="none" rtlCol="0">
            <a:spAutoFit/>
          </a:bodyPr>
          <a:lstStyle/>
          <a:p>
            <a:r>
              <a:rPr lang="fr-FR" sz="2400" dirty="0" smtClean="0">
                <a:solidFill>
                  <a:schemeClr val="accent6">
                    <a:lumMod val="75000"/>
                  </a:schemeClr>
                </a:solidFill>
              </a:rPr>
              <a:t>+ social</a:t>
            </a:r>
            <a:endParaRPr lang="en-US" sz="2400" dirty="0">
              <a:solidFill>
                <a:schemeClr val="accent6">
                  <a:lumMod val="75000"/>
                </a:schemeClr>
              </a:solidFill>
            </a:endParaRPr>
          </a:p>
        </p:txBody>
      </p:sp>
      <p:sp>
        <p:nvSpPr>
          <p:cNvPr id="11" name="ZoneTexte 10"/>
          <p:cNvSpPr txBox="1"/>
          <p:nvPr/>
        </p:nvSpPr>
        <p:spPr>
          <a:xfrm>
            <a:off x="3087616" y="4533671"/>
            <a:ext cx="1259897" cy="461665"/>
          </a:xfrm>
          <a:prstGeom prst="rect">
            <a:avLst/>
          </a:prstGeom>
          <a:noFill/>
        </p:spPr>
        <p:txBody>
          <a:bodyPr wrap="none" rtlCol="0">
            <a:spAutoFit/>
          </a:bodyPr>
          <a:lstStyle/>
          <a:p>
            <a:r>
              <a:rPr lang="fr-FR" sz="2400" dirty="0" smtClean="0">
                <a:solidFill>
                  <a:schemeClr val="accent6">
                    <a:lumMod val="75000"/>
                  </a:schemeClr>
                </a:solidFill>
              </a:rPr>
              <a:t>+ autiste</a:t>
            </a:r>
            <a:endParaRPr lang="en-US" sz="2400" dirty="0">
              <a:solidFill>
                <a:schemeClr val="accent6">
                  <a:lumMod val="75000"/>
                </a:schemeClr>
              </a:solidFill>
            </a:endParaRPr>
          </a:p>
        </p:txBody>
      </p:sp>
      <p:sp>
        <p:nvSpPr>
          <p:cNvPr id="12" name="ZoneTexte 11"/>
          <p:cNvSpPr txBox="1"/>
          <p:nvPr/>
        </p:nvSpPr>
        <p:spPr>
          <a:xfrm>
            <a:off x="4729671" y="1907792"/>
            <a:ext cx="1668727" cy="461665"/>
          </a:xfrm>
          <a:prstGeom prst="rect">
            <a:avLst/>
          </a:prstGeom>
          <a:noFill/>
        </p:spPr>
        <p:txBody>
          <a:bodyPr wrap="none" rtlCol="0">
            <a:spAutoFit/>
          </a:bodyPr>
          <a:lstStyle/>
          <a:p>
            <a:r>
              <a:rPr lang="fr-FR" sz="2400" dirty="0" smtClean="0">
                <a:solidFill>
                  <a:srgbClr val="7030A0"/>
                </a:solidFill>
              </a:rPr>
              <a:t>+ organique</a:t>
            </a:r>
            <a:endParaRPr lang="en-US" sz="2400" dirty="0">
              <a:solidFill>
                <a:srgbClr val="7030A0"/>
              </a:solidFill>
            </a:endParaRPr>
          </a:p>
        </p:txBody>
      </p:sp>
      <p:sp>
        <p:nvSpPr>
          <p:cNvPr id="13" name="ZoneTexte 12"/>
          <p:cNvSpPr txBox="1"/>
          <p:nvPr/>
        </p:nvSpPr>
        <p:spPr>
          <a:xfrm>
            <a:off x="4729671" y="4533671"/>
            <a:ext cx="2003754" cy="461665"/>
          </a:xfrm>
          <a:prstGeom prst="rect">
            <a:avLst/>
          </a:prstGeom>
          <a:noFill/>
        </p:spPr>
        <p:txBody>
          <a:bodyPr wrap="none" rtlCol="0">
            <a:spAutoFit/>
          </a:bodyPr>
          <a:lstStyle/>
          <a:p>
            <a:r>
              <a:rPr lang="fr-FR" sz="2400" dirty="0" smtClean="0">
                <a:solidFill>
                  <a:srgbClr val="7030A0"/>
                </a:solidFill>
              </a:rPr>
              <a:t>+ fondamental</a:t>
            </a:r>
            <a:endParaRPr lang="en-US" sz="2400" dirty="0">
              <a:solidFill>
                <a:srgbClr val="7030A0"/>
              </a:solidFill>
            </a:endParaRPr>
          </a:p>
        </p:txBody>
      </p:sp>
      <p:cxnSp>
        <p:nvCxnSpPr>
          <p:cNvPr id="15" name="Connecteur droit avec flèche 14"/>
          <p:cNvCxnSpPr>
            <a:stCxn id="9" idx="1"/>
            <a:endCxn id="8" idx="1"/>
          </p:cNvCxnSpPr>
          <p:nvPr/>
        </p:nvCxnSpPr>
        <p:spPr>
          <a:xfrm>
            <a:off x="852416" y="2138626"/>
            <a:ext cx="0" cy="26258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647" y="-21908"/>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identified</a:t>
            </a:r>
            <a:r>
              <a:rPr lang="fr-FR" dirty="0" smtClean="0">
                <a:solidFill>
                  <a:srgbClr val="FFFFFF"/>
                </a:solidFill>
              </a:rPr>
              <a:t> </a:t>
            </a:r>
            <a:r>
              <a:rPr lang="fr-FR" dirty="0" err="1" smtClean="0">
                <a:solidFill>
                  <a:srgbClr val="FFFFFF"/>
                </a:solidFill>
              </a:rPr>
              <a:t>that</a:t>
            </a:r>
            <a:r>
              <a:rPr lang="fr-FR" dirty="0" smtClean="0">
                <a:solidFill>
                  <a:srgbClr val="FFFFFF"/>
                </a:solidFill>
              </a:rPr>
              <a:t> the first </a:t>
            </a:r>
            <a:r>
              <a:rPr lang="fr-FR" dirty="0" err="1" smtClean="0">
                <a:solidFill>
                  <a:srgbClr val="FFFFFF"/>
                </a:solidFill>
              </a:rPr>
              <a:t>works</a:t>
            </a:r>
            <a:r>
              <a:rPr lang="fr-FR" dirty="0" smtClean="0">
                <a:solidFill>
                  <a:srgbClr val="FFFFFF"/>
                </a:solidFill>
              </a:rPr>
              <a:t> are more </a:t>
            </a:r>
            <a:r>
              <a:rPr lang="fr-FR" dirty="0" err="1" smtClean="0">
                <a:solidFill>
                  <a:srgbClr val="FFFFFF"/>
                </a:solidFill>
              </a:rPr>
              <a:t>practical</a:t>
            </a:r>
            <a:r>
              <a:rPr lang="fr-FR" dirty="0" smtClean="0">
                <a:solidFill>
                  <a:srgbClr val="FFFFFF"/>
                </a:solidFill>
              </a:rPr>
              <a:t> and the last one more </a:t>
            </a:r>
            <a:r>
              <a:rPr lang="fr-FR" dirty="0" err="1" smtClean="0">
                <a:solidFill>
                  <a:srgbClr val="FFFFFF"/>
                </a:solidFill>
              </a:rPr>
              <a:t>theoretical</a:t>
            </a:r>
            <a:r>
              <a:rPr lang="fr-FR" dirty="0" smtClean="0">
                <a:solidFill>
                  <a:srgbClr val="FFFFFF"/>
                </a:solidFill>
              </a:rPr>
              <a:t>. </a:t>
            </a:r>
            <a:r>
              <a:rPr lang="fr-FR" dirty="0" err="1" smtClean="0">
                <a:solidFill>
                  <a:srgbClr val="FFFFFF"/>
                </a:solidFill>
              </a:rPr>
              <a:t>Although</a:t>
            </a:r>
            <a:r>
              <a:rPr lang="fr-FR" dirty="0" smtClean="0">
                <a:solidFill>
                  <a:srgbClr val="FFFFFF"/>
                </a:solidFill>
              </a:rPr>
              <a:t> the first </a:t>
            </a:r>
            <a:r>
              <a:rPr lang="fr-FR" dirty="0" err="1" smtClean="0">
                <a:solidFill>
                  <a:srgbClr val="FFFFFF"/>
                </a:solidFill>
              </a:rPr>
              <a:t>works</a:t>
            </a:r>
            <a:r>
              <a:rPr lang="fr-FR" dirty="0" smtClean="0">
                <a:solidFill>
                  <a:srgbClr val="FFFFFF"/>
                </a:solidFill>
              </a:rPr>
              <a:t> are more social </a:t>
            </a:r>
            <a:r>
              <a:rPr lang="fr-FR" dirty="0" err="1" smtClean="0">
                <a:solidFill>
                  <a:srgbClr val="FFFFFF"/>
                </a:solidFill>
              </a:rPr>
              <a:t>than</a:t>
            </a:r>
            <a:r>
              <a:rPr lang="fr-FR" dirty="0" smtClean="0">
                <a:solidFill>
                  <a:srgbClr val="FFFFFF"/>
                </a:solidFill>
              </a:rPr>
              <a:t> </a:t>
            </a:r>
            <a:r>
              <a:rPr lang="fr-FR" dirty="0" err="1" smtClean="0">
                <a:solidFill>
                  <a:srgbClr val="FFFFFF"/>
                </a:solidFill>
              </a:rPr>
              <a:t>autistic</a:t>
            </a:r>
            <a:r>
              <a:rPr lang="fr-FR" dirty="0" smtClean="0">
                <a:solidFill>
                  <a:srgbClr val="FFFFFF"/>
                </a:solidFill>
              </a:rPr>
              <a:t>, the last </a:t>
            </a:r>
            <a:r>
              <a:rPr lang="fr-FR" dirty="0" err="1" smtClean="0">
                <a:solidFill>
                  <a:srgbClr val="FFFFFF"/>
                </a:solidFill>
              </a:rPr>
              <a:t>works</a:t>
            </a:r>
            <a:r>
              <a:rPr lang="fr-FR" dirty="0" smtClean="0">
                <a:solidFill>
                  <a:srgbClr val="FFFFFF"/>
                </a:solidFill>
              </a:rPr>
              <a:t> are more </a:t>
            </a:r>
            <a:r>
              <a:rPr lang="fr-FR" dirty="0" err="1" smtClean="0">
                <a:solidFill>
                  <a:srgbClr val="FFFFFF"/>
                </a:solidFill>
              </a:rPr>
              <a:t>fundamental</a:t>
            </a:r>
            <a:r>
              <a:rPr lang="fr-FR" dirty="0" smtClean="0">
                <a:solidFill>
                  <a:srgbClr val="FFFFFF"/>
                </a:solidFill>
              </a:rPr>
              <a:t> contributions.</a:t>
            </a:r>
            <a:endParaRPr lang="en-US" dirty="0">
              <a:solidFill>
                <a:srgbClr val="FFFFFF"/>
              </a:solidFill>
            </a:endParaRPr>
          </a:p>
        </p:txBody>
      </p:sp>
    </p:spTree>
    <p:extLst>
      <p:ext uri="{BB962C8B-B14F-4D97-AF65-F5344CB8AC3E}">
        <p14:creationId xmlns:p14="http://schemas.microsoft.com/office/powerpoint/2010/main" val="115584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2"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p:bldP spid="11" grpId="0"/>
      <p:bldP spid="12" grpId="0"/>
      <p:bldP spid="13" grpId="0"/>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60</a:t>
            </a:fld>
            <a:endParaRPr lang="fr-FR"/>
          </a:p>
        </p:txBody>
      </p:sp>
    </p:spTree>
    <p:extLst>
      <p:ext uri="{BB962C8B-B14F-4D97-AF65-F5344CB8AC3E}">
        <p14:creationId xmlns:p14="http://schemas.microsoft.com/office/powerpoint/2010/main" val="1945214807"/>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61</a:t>
            </a:fld>
            <a:endParaRPr lang="fr-FR"/>
          </a:p>
        </p:txBody>
      </p:sp>
    </p:spTree>
    <p:extLst>
      <p:ext uri="{BB962C8B-B14F-4D97-AF65-F5344CB8AC3E}">
        <p14:creationId xmlns:p14="http://schemas.microsoft.com/office/powerpoint/2010/main" val="347895588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62</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3265004295"/>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63</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346298520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64</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2423257590"/>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65</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387247401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66</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260730474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67</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1649342278"/>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68</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410043066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69</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Now</a:t>
            </a:r>
            <a:r>
              <a:rPr lang="fr-FR" dirty="0" smtClean="0">
                <a:solidFill>
                  <a:srgbClr val="FFFFFF"/>
                </a:solidFill>
              </a:rPr>
              <a:t> </a:t>
            </a:r>
            <a:r>
              <a:rPr lang="fr-FR" dirty="0" err="1" smtClean="0">
                <a:solidFill>
                  <a:srgbClr val="FFFFFF"/>
                </a:solidFill>
              </a:rPr>
              <a:t>let’s</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a:t>
            </a:r>
            <a:r>
              <a:rPr lang="fr-FR" dirty="0" err="1" smtClean="0">
                <a:solidFill>
                  <a:srgbClr val="FFFFFF"/>
                </a:solidFill>
              </a:rPr>
              <a:t>winning</a:t>
            </a:r>
            <a:r>
              <a:rPr lang="fr-FR" dirty="0" smtClean="0">
                <a:solidFill>
                  <a:srgbClr val="FFFFFF"/>
                </a:solidFill>
              </a:rPr>
              <a:t> teams out of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superbowls</a:t>
            </a:r>
            <a:r>
              <a:rPr lang="fr-FR" dirty="0" smtClean="0">
                <a:solidFill>
                  <a:srgbClr val="FFFFFF"/>
                </a:solidFill>
              </a:rPr>
              <a:t> </a:t>
            </a:r>
            <a:r>
              <a:rPr lang="fr-FR" dirty="0" err="1" smtClean="0">
                <a:solidFill>
                  <a:srgbClr val="FFFFFF"/>
                </a:solidFill>
              </a:rPr>
              <a:t>games</a:t>
            </a:r>
            <a:r>
              <a:rPr lang="fr-FR" dirty="0" smtClean="0">
                <a:solidFill>
                  <a:srgbClr val="FFFFFF"/>
                </a:solidFill>
              </a:rPr>
              <a:t>. For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we</a:t>
            </a:r>
            <a:r>
              <a:rPr lang="fr-FR" dirty="0" smtClean="0">
                <a:solidFill>
                  <a:srgbClr val="FFFFFF"/>
                </a:solidFill>
              </a:rPr>
              <a:t> select a new label, a green one, and </a:t>
            </a:r>
            <a:r>
              <a:rPr lang="fr-FR" dirty="0" err="1" smtClean="0">
                <a:solidFill>
                  <a:srgbClr val="FFFFFF"/>
                </a:solidFill>
              </a:rPr>
              <a:t>highlight</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examples</a:t>
            </a:r>
            <a:r>
              <a:rPr lang="fr-FR" dirty="0">
                <a:solidFill>
                  <a:srgbClr val="FFFFFF"/>
                </a:solidFill>
              </a:rPr>
              <a:t> </a:t>
            </a:r>
            <a:r>
              <a:rPr lang="fr-FR" dirty="0" smtClean="0">
                <a:solidFill>
                  <a:srgbClr val="FFFFFF"/>
                </a:solidFill>
              </a:rPr>
              <a:t>of </a:t>
            </a:r>
            <a:r>
              <a:rPr lang="fr-FR" dirty="0" err="1" smtClean="0">
                <a:solidFill>
                  <a:srgbClr val="FFFFFF"/>
                </a:solidFill>
              </a:rPr>
              <a:t>winning</a:t>
            </a:r>
            <a:r>
              <a:rPr lang="fr-FR" dirty="0" smtClean="0">
                <a:solidFill>
                  <a:srgbClr val="FFFFFF"/>
                </a:solidFill>
              </a:rPr>
              <a:t> teams.</a:t>
            </a:r>
            <a:endParaRPr lang="en-US" dirty="0">
              <a:solidFill>
                <a:srgbClr val="FFFFFF"/>
              </a:solidFill>
            </a:endParaRPr>
          </a:p>
        </p:txBody>
      </p:sp>
    </p:spTree>
    <p:extLst>
      <p:ext uri="{BB962C8B-B14F-4D97-AF65-F5344CB8AC3E}">
        <p14:creationId xmlns:p14="http://schemas.microsoft.com/office/powerpoint/2010/main" val="6587243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790" y="1648075"/>
            <a:ext cx="8627633" cy="1325563"/>
          </a:xfrm>
        </p:spPr>
        <p:txBody>
          <a:bodyPr>
            <a:normAutofit fontScale="90000"/>
          </a:bodyPr>
          <a:lstStyle/>
          <a:p>
            <a:pPr marL="514350" indent="-514350">
              <a:buFont typeface="+mj-lt"/>
              <a:buAutoNum type="arabicPeriod"/>
            </a:pPr>
            <a:r>
              <a:rPr lang="fr-FR" b="1" dirty="0" err="1" smtClean="0"/>
              <a:t>Pong</a:t>
            </a:r>
            <a:r>
              <a:rPr lang="fr-FR" b="1" dirty="0" smtClean="0"/>
              <a:t> Designer: </a:t>
            </a:r>
            <a:r>
              <a:rPr lang="fr-FR" dirty="0"/>
              <a:t>Programmer des jeux </a:t>
            </a:r>
            <a:r>
              <a:rPr lang="fr-FR" dirty="0" err="1"/>
              <a:t>android</a:t>
            </a:r>
            <a:r>
              <a:rPr lang="fr-FR" dirty="0"/>
              <a:t> avec </a:t>
            </a:r>
            <a:r>
              <a:rPr lang="fr-FR" sz="5400" dirty="0" smtClean="0">
                <a:sym typeface="Wingdings 2" panose="05020102010507070707" pitchFamily="18" charset="2"/>
              </a:rPr>
              <a:t></a:t>
            </a:r>
            <a:endParaRPr lang="fr-FR" dirty="0"/>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7</a:t>
            </a:fld>
            <a:endParaRPr lang="fr-FR"/>
          </a:p>
        </p:txBody>
      </p:sp>
      <p:pic>
        <p:nvPicPr>
          <p:cNvPr id="5" name="Image 4"/>
          <p:cNvPicPr>
            <a:picLocks noChangeAspect="1"/>
          </p:cNvPicPr>
          <p:nvPr/>
        </p:nvPicPr>
        <p:blipFill>
          <a:blip r:embed="rId2"/>
          <a:stretch>
            <a:fillRect/>
          </a:stretch>
        </p:blipFill>
        <p:spPr>
          <a:xfrm>
            <a:off x="649110" y="3459060"/>
            <a:ext cx="5063067" cy="2808695"/>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stretch>
            <a:fillRect/>
          </a:stretch>
        </p:blipFill>
        <p:spPr>
          <a:xfrm flipH="1">
            <a:off x="6599237" y="3459060"/>
            <a:ext cx="1715030" cy="2846846"/>
          </a:xfrm>
          <a:prstGeom prst="rect">
            <a:avLst/>
          </a:prstGeom>
        </p:spPr>
      </p:pic>
      <p:sp>
        <p:nvSpPr>
          <p:cNvPr id="9" name="ZoneTexte 8"/>
          <p:cNvSpPr txBox="1"/>
          <p:nvPr/>
        </p:nvSpPr>
        <p:spPr>
          <a:xfrm>
            <a:off x="-5647" y="-21908"/>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Pong</a:t>
            </a:r>
            <a:r>
              <a:rPr lang="fr-FR" dirty="0" smtClean="0">
                <a:solidFill>
                  <a:srgbClr val="FFFFFF"/>
                </a:solidFill>
              </a:rPr>
              <a:t> Designer: Program </a:t>
            </a:r>
            <a:r>
              <a:rPr lang="fr-FR" dirty="0" err="1" smtClean="0">
                <a:solidFill>
                  <a:srgbClr val="FFFFFF"/>
                </a:solidFill>
              </a:rPr>
              <a:t>android</a:t>
            </a:r>
            <a:r>
              <a:rPr lang="fr-FR" dirty="0" smtClean="0">
                <a:solidFill>
                  <a:srgbClr val="FFFFFF"/>
                </a:solidFill>
              </a:rPr>
              <a:t> </a:t>
            </a:r>
            <a:r>
              <a:rPr lang="fr-FR" dirty="0" err="1" smtClean="0">
                <a:solidFill>
                  <a:srgbClr val="FFFFFF"/>
                </a:solidFill>
              </a:rPr>
              <a:t>games</a:t>
            </a:r>
            <a:r>
              <a:rPr lang="fr-FR" dirty="0" smtClean="0">
                <a:solidFill>
                  <a:srgbClr val="FFFFFF"/>
                </a:solidFill>
              </a:rPr>
              <a:t> </a:t>
            </a:r>
            <a:r>
              <a:rPr lang="fr-FR" dirty="0" err="1" smtClean="0">
                <a:solidFill>
                  <a:srgbClr val="FFFFFF"/>
                </a:solidFill>
              </a:rPr>
              <a:t>with</a:t>
            </a:r>
            <a:r>
              <a:rPr lang="fr-FR" dirty="0" smtClean="0">
                <a:solidFill>
                  <a:srgbClr val="FFFFFF"/>
                </a:solidFill>
              </a:rPr>
              <a:t> the </a:t>
            </a:r>
            <a:r>
              <a:rPr lang="fr-FR" dirty="0" err="1" smtClean="0">
                <a:solidFill>
                  <a:srgbClr val="FFFFFF"/>
                </a:solidFill>
              </a:rPr>
              <a:t>finger</a:t>
            </a:r>
            <a:r>
              <a:rPr lang="fr-FR" dirty="0" smtClean="0">
                <a:solidFill>
                  <a:srgbClr val="FFFFFF"/>
                </a:solidFill>
              </a:rPr>
              <a:t/>
            </a:r>
            <a:br>
              <a:rPr lang="fr-FR"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34379176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70</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learning</a:t>
            </a:r>
            <a:r>
              <a:rPr lang="fr-FR" dirty="0" smtClean="0">
                <a:solidFill>
                  <a:srgbClr val="FFFFFF"/>
                </a:solidFill>
              </a:rPr>
              <a:t>, the output </a:t>
            </a:r>
            <a:r>
              <a:rPr lang="fr-FR" dirty="0" err="1" smtClean="0">
                <a:solidFill>
                  <a:srgbClr val="FFFFFF"/>
                </a:solidFill>
              </a:rPr>
              <a:t>seems</a:t>
            </a:r>
            <a:r>
              <a:rPr lang="fr-FR" dirty="0" smtClean="0">
                <a:solidFill>
                  <a:srgbClr val="FFFFFF"/>
                </a:solidFill>
              </a:rPr>
              <a:t> correct. </a:t>
            </a:r>
            <a:r>
              <a:rPr lang="fr-FR" dirty="0" err="1" smtClean="0">
                <a:solidFill>
                  <a:srgbClr val="FFFFFF"/>
                </a:solidFill>
              </a:rPr>
              <a:t>Investigating</a:t>
            </a:r>
            <a:r>
              <a:rPr lang="fr-FR" dirty="0" smtClean="0">
                <a:solidFill>
                  <a:srgbClr val="FFFFFF"/>
                </a:solidFill>
              </a:rPr>
              <a:t> the program </a:t>
            </a:r>
            <a:r>
              <a:rPr lang="fr-FR" dirty="0" err="1" smtClean="0">
                <a:solidFill>
                  <a:srgbClr val="FFFFFF"/>
                </a:solidFill>
              </a:rPr>
              <a:t>would</a:t>
            </a:r>
            <a:r>
              <a:rPr lang="fr-FR" dirty="0" smtClean="0">
                <a:solidFill>
                  <a:srgbClr val="FFFFFF"/>
                </a:solidFill>
              </a:rPr>
              <a:t> not </a:t>
            </a:r>
            <a:r>
              <a:rPr lang="fr-FR" dirty="0" err="1" smtClean="0">
                <a:solidFill>
                  <a:srgbClr val="FFFFFF"/>
                </a:solidFill>
              </a:rPr>
              <a:t>give</a:t>
            </a:r>
            <a:r>
              <a:rPr lang="fr-FR" dirty="0" smtClean="0">
                <a:solidFill>
                  <a:srgbClr val="FFFFFF"/>
                </a:solidFill>
              </a:rPr>
              <a:t> us </a:t>
            </a:r>
            <a:r>
              <a:rPr lang="fr-FR" dirty="0" err="1" smtClean="0">
                <a:solidFill>
                  <a:srgbClr val="FFFFFF"/>
                </a:solidFill>
              </a:rPr>
              <a:t>much</a:t>
            </a:r>
            <a:r>
              <a:rPr lang="fr-FR" dirty="0" smtClean="0">
                <a:solidFill>
                  <a:srgbClr val="FFFFFF"/>
                </a:solidFill>
              </a:rPr>
              <a:t> of a clue. </a:t>
            </a:r>
            <a:r>
              <a:rPr lang="fr-FR" dirty="0" err="1" smtClean="0">
                <a:solidFill>
                  <a:srgbClr val="FFFFFF"/>
                </a:solidFill>
              </a:rPr>
              <a:t>However</a:t>
            </a:r>
            <a:r>
              <a:rPr lang="fr-FR" dirty="0" smtClean="0">
                <a:solidFill>
                  <a:srgbClr val="FFFFFF"/>
                </a:solidFill>
              </a:rPr>
              <a:t>, </a:t>
            </a:r>
            <a:r>
              <a:rPr lang="fr-FR" dirty="0" err="1" smtClean="0">
                <a:solidFill>
                  <a:srgbClr val="FFFFFF"/>
                </a:solidFill>
              </a:rPr>
              <a:t>there</a:t>
            </a:r>
            <a:r>
              <a:rPr lang="fr-FR" dirty="0" smtClean="0">
                <a:solidFill>
                  <a:srgbClr val="FFFFFF"/>
                </a:solidFill>
              </a:rPr>
              <a:t> </a:t>
            </a:r>
            <a:r>
              <a:rPr lang="fr-FR" dirty="0" err="1" smtClean="0">
                <a:solidFill>
                  <a:srgbClr val="FFFFFF"/>
                </a:solidFill>
              </a:rPr>
              <a:t>is</a:t>
            </a:r>
            <a:r>
              <a:rPr lang="fr-FR" dirty="0" smtClean="0">
                <a:solidFill>
                  <a:srgbClr val="FFFFFF"/>
                </a:solidFill>
              </a:rPr>
              <a:t> an </a:t>
            </a:r>
            <a:r>
              <a:rPr lang="fr-FR" dirty="0" err="1" smtClean="0">
                <a:solidFill>
                  <a:srgbClr val="FFFFFF"/>
                </a:solidFill>
              </a:rPr>
              <a:t>error</a:t>
            </a:r>
            <a:r>
              <a:rPr lang="fr-FR" dirty="0" smtClean="0">
                <a:solidFill>
                  <a:srgbClr val="FFFFFF"/>
                </a:solidFill>
              </a:rPr>
              <a:t> in the output. It </a:t>
            </a:r>
            <a:r>
              <a:rPr lang="fr-FR" dirty="0" err="1" smtClean="0">
                <a:solidFill>
                  <a:srgbClr val="FFFFFF"/>
                </a:solidFill>
              </a:rPr>
              <a:t>is</a:t>
            </a:r>
            <a:r>
              <a:rPr lang="fr-FR" dirty="0" smtClean="0">
                <a:solidFill>
                  <a:srgbClr val="FFFFFF"/>
                </a:solidFill>
              </a:rPr>
              <a:t> </a:t>
            </a:r>
            <a:r>
              <a:rPr lang="fr-FR" dirty="0" err="1" smtClean="0">
                <a:solidFill>
                  <a:srgbClr val="FFFFFF"/>
                </a:solidFill>
              </a:rPr>
              <a:t>very</a:t>
            </a:r>
            <a:r>
              <a:rPr lang="fr-FR" dirty="0" smtClean="0">
                <a:solidFill>
                  <a:srgbClr val="FFFFFF"/>
                </a:solidFill>
              </a:rPr>
              <a:t> hard to spot.</a:t>
            </a:r>
            <a:endParaRPr lang="en-US" dirty="0">
              <a:solidFill>
                <a:srgbClr val="FFFFFF"/>
              </a:solidFill>
            </a:endParaRPr>
          </a:p>
        </p:txBody>
      </p:sp>
    </p:spTree>
    <p:extLst>
      <p:ext uri="{BB962C8B-B14F-4D97-AF65-F5344CB8AC3E}">
        <p14:creationId xmlns:p14="http://schemas.microsoft.com/office/powerpoint/2010/main" val="1620049723"/>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71</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learning</a:t>
            </a:r>
            <a:r>
              <a:rPr lang="fr-FR" dirty="0" smtClean="0">
                <a:solidFill>
                  <a:srgbClr val="FFFFFF"/>
                </a:solidFill>
              </a:rPr>
              <a:t>, the output </a:t>
            </a:r>
            <a:r>
              <a:rPr lang="fr-FR" dirty="0" err="1" smtClean="0">
                <a:solidFill>
                  <a:srgbClr val="FFFFFF"/>
                </a:solidFill>
              </a:rPr>
              <a:t>seems</a:t>
            </a:r>
            <a:r>
              <a:rPr lang="fr-FR" dirty="0" smtClean="0">
                <a:solidFill>
                  <a:srgbClr val="FFFFFF"/>
                </a:solidFill>
              </a:rPr>
              <a:t> correct. </a:t>
            </a:r>
            <a:r>
              <a:rPr lang="fr-FR" dirty="0" err="1" smtClean="0">
                <a:solidFill>
                  <a:srgbClr val="FFFFFF"/>
                </a:solidFill>
              </a:rPr>
              <a:t>Investigating</a:t>
            </a:r>
            <a:r>
              <a:rPr lang="fr-FR" dirty="0" smtClean="0">
                <a:solidFill>
                  <a:srgbClr val="FFFFFF"/>
                </a:solidFill>
              </a:rPr>
              <a:t> the program </a:t>
            </a:r>
            <a:r>
              <a:rPr lang="fr-FR" dirty="0" err="1" smtClean="0">
                <a:solidFill>
                  <a:srgbClr val="FFFFFF"/>
                </a:solidFill>
              </a:rPr>
              <a:t>would</a:t>
            </a:r>
            <a:r>
              <a:rPr lang="fr-FR" dirty="0" smtClean="0">
                <a:solidFill>
                  <a:srgbClr val="FFFFFF"/>
                </a:solidFill>
              </a:rPr>
              <a:t> not </a:t>
            </a:r>
            <a:r>
              <a:rPr lang="fr-FR" dirty="0" err="1" smtClean="0">
                <a:solidFill>
                  <a:srgbClr val="FFFFFF"/>
                </a:solidFill>
              </a:rPr>
              <a:t>give</a:t>
            </a:r>
            <a:r>
              <a:rPr lang="fr-FR" dirty="0" smtClean="0">
                <a:solidFill>
                  <a:srgbClr val="FFFFFF"/>
                </a:solidFill>
              </a:rPr>
              <a:t> us </a:t>
            </a:r>
            <a:r>
              <a:rPr lang="fr-FR" dirty="0" err="1" smtClean="0">
                <a:solidFill>
                  <a:srgbClr val="FFFFFF"/>
                </a:solidFill>
              </a:rPr>
              <a:t>much</a:t>
            </a:r>
            <a:r>
              <a:rPr lang="fr-FR" dirty="0" smtClean="0">
                <a:solidFill>
                  <a:srgbClr val="FFFFFF"/>
                </a:solidFill>
              </a:rPr>
              <a:t> of a clue. </a:t>
            </a:r>
            <a:r>
              <a:rPr lang="fr-FR" dirty="0" err="1" smtClean="0">
                <a:solidFill>
                  <a:srgbClr val="FFFFFF"/>
                </a:solidFill>
              </a:rPr>
              <a:t>However</a:t>
            </a:r>
            <a:r>
              <a:rPr lang="fr-FR" dirty="0" smtClean="0">
                <a:solidFill>
                  <a:srgbClr val="FFFFFF"/>
                </a:solidFill>
              </a:rPr>
              <a:t>, </a:t>
            </a:r>
            <a:r>
              <a:rPr lang="fr-FR" dirty="0" err="1" smtClean="0">
                <a:solidFill>
                  <a:srgbClr val="FFFFFF"/>
                </a:solidFill>
              </a:rPr>
              <a:t>there</a:t>
            </a:r>
            <a:r>
              <a:rPr lang="fr-FR" dirty="0" smtClean="0">
                <a:solidFill>
                  <a:srgbClr val="FFFFFF"/>
                </a:solidFill>
              </a:rPr>
              <a:t> </a:t>
            </a:r>
            <a:r>
              <a:rPr lang="fr-FR" dirty="0" err="1" smtClean="0">
                <a:solidFill>
                  <a:srgbClr val="FFFFFF"/>
                </a:solidFill>
              </a:rPr>
              <a:t>is</a:t>
            </a:r>
            <a:r>
              <a:rPr lang="fr-FR" dirty="0" smtClean="0">
                <a:solidFill>
                  <a:srgbClr val="FFFFFF"/>
                </a:solidFill>
              </a:rPr>
              <a:t> an </a:t>
            </a:r>
            <a:r>
              <a:rPr lang="fr-FR" dirty="0" err="1" smtClean="0">
                <a:solidFill>
                  <a:srgbClr val="FFFFFF"/>
                </a:solidFill>
              </a:rPr>
              <a:t>error</a:t>
            </a:r>
            <a:r>
              <a:rPr lang="fr-FR" dirty="0" smtClean="0">
                <a:solidFill>
                  <a:srgbClr val="FFFFFF"/>
                </a:solidFill>
              </a:rPr>
              <a:t> in the output. It </a:t>
            </a:r>
            <a:r>
              <a:rPr lang="fr-FR" dirty="0" err="1" smtClean="0">
                <a:solidFill>
                  <a:srgbClr val="FFFFFF"/>
                </a:solidFill>
              </a:rPr>
              <a:t>is</a:t>
            </a:r>
            <a:r>
              <a:rPr lang="fr-FR" dirty="0" smtClean="0">
                <a:solidFill>
                  <a:srgbClr val="FFFFFF"/>
                </a:solidFill>
              </a:rPr>
              <a:t> </a:t>
            </a:r>
            <a:r>
              <a:rPr lang="fr-FR" dirty="0" err="1" smtClean="0">
                <a:solidFill>
                  <a:srgbClr val="FFFFFF"/>
                </a:solidFill>
              </a:rPr>
              <a:t>very</a:t>
            </a:r>
            <a:r>
              <a:rPr lang="fr-FR" dirty="0" smtClean="0">
                <a:solidFill>
                  <a:srgbClr val="FFFFFF"/>
                </a:solidFill>
              </a:rPr>
              <a:t> hard to spot.</a:t>
            </a:r>
            <a:endParaRPr lang="en-US" dirty="0">
              <a:solidFill>
                <a:srgbClr val="FFFFFF"/>
              </a:solidFill>
            </a:endParaRPr>
          </a:p>
        </p:txBody>
      </p:sp>
    </p:spTree>
    <p:extLst>
      <p:ext uri="{BB962C8B-B14F-4D97-AF65-F5344CB8AC3E}">
        <p14:creationId xmlns:p14="http://schemas.microsoft.com/office/powerpoint/2010/main" val="2166627455"/>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72</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By </a:t>
            </a:r>
            <a:r>
              <a:rPr lang="fr-FR" dirty="0" err="1" smtClean="0">
                <a:solidFill>
                  <a:srgbClr val="FFFFFF"/>
                </a:solidFill>
              </a:rPr>
              <a:t>going</a:t>
            </a:r>
            <a:r>
              <a:rPr lang="fr-FR" dirty="0" smtClean="0">
                <a:solidFill>
                  <a:srgbClr val="FFFFFF"/>
                </a:solidFill>
              </a:rPr>
              <a:t> to the </a:t>
            </a:r>
            <a:r>
              <a:rPr lang="fr-FR" dirty="0" err="1" smtClean="0">
                <a:solidFill>
                  <a:srgbClr val="FFFFFF"/>
                </a:solidFill>
              </a:rPr>
              <a:t>Disambiguation</a:t>
            </a:r>
            <a:r>
              <a:rPr lang="fr-FR" dirty="0" smtClean="0">
                <a:solidFill>
                  <a:srgbClr val="FFFFFF"/>
                </a:solidFill>
              </a:rPr>
              <a:t> </a:t>
            </a:r>
            <a:r>
              <a:rPr lang="fr-FR" dirty="0" err="1" smtClean="0">
                <a:solidFill>
                  <a:srgbClr val="FFFFFF"/>
                </a:solidFill>
              </a:rPr>
              <a:t>view</a:t>
            </a:r>
            <a:r>
              <a:rPr lang="fr-FR" dirty="0" smtClean="0">
                <a:solidFill>
                  <a:srgbClr val="FFFFFF"/>
                </a:solidFill>
              </a:rPr>
              <a:t>, alias </a:t>
            </a:r>
            <a:r>
              <a:rPr lang="fr-FR" dirty="0" err="1" smtClean="0">
                <a:solidFill>
                  <a:srgbClr val="FFFFFF"/>
                </a:solidFill>
              </a:rPr>
              <a:t>Conversational</a:t>
            </a:r>
            <a:r>
              <a:rPr lang="fr-FR" dirty="0" smtClean="0">
                <a:solidFill>
                  <a:srgbClr val="FFFFFF"/>
                </a:solidFill>
              </a:rPr>
              <a:t> Clarification,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answer</a:t>
            </a:r>
            <a:r>
              <a:rPr lang="fr-FR" dirty="0" smtClean="0">
                <a:solidFill>
                  <a:srgbClr val="FFFFFF"/>
                </a:solidFill>
              </a:rPr>
              <a:t> the question. The team </a:t>
            </a:r>
            <a:r>
              <a:rPr lang="fr-FR" dirty="0" err="1" smtClean="0">
                <a:solidFill>
                  <a:srgbClr val="FFFFFF"/>
                </a:solidFill>
              </a:rPr>
              <a:t>name</a:t>
            </a:r>
            <a:r>
              <a:rPr lang="fr-FR" dirty="0" smtClean="0">
                <a:solidFill>
                  <a:srgbClr val="FFFFFF"/>
                </a:solidFill>
              </a:rPr>
              <a:t> </a:t>
            </a:r>
            <a:r>
              <a:rPr lang="fr-FR" dirty="0" err="1" smtClean="0">
                <a:solidFill>
                  <a:srgbClr val="FFFFFF"/>
                </a:solidFill>
              </a:rPr>
              <a:t>had</a:t>
            </a:r>
            <a:r>
              <a:rPr lang="fr-FR" dirty="0" smtClean="0">
                <a:solidFill>
                  <a:srgbClr val="FFFFFF"/>
                </a:solidFill>
              </a:rPr>
              <a:t> a </a:t>
            </a:r>
            <a:r>
              <a:rPr lang="fr-FR" dirty="0" err="1" smtClean="0">
                <a:solidFill>
                  <a:srgbClr val="FFFFFF"/>
                </a:solidFill>
              </a:rPr>
              <a:t>number</a:t>
            </a:r>
            <a:r>
              <a:rPr lang="fr-FR" dirty="0" smtClean="0">
                <a:solidFill>
                  <a:srgbClr val="FFFFFF"/>
                </a:solidFill>
              </a:rPr>
              <a:t> in </a:t>
            </a:r>
            <a:r>
              <a:rPr lang="fr-FR" dirty="0" err="1" smtClean="0">
                <a:solidFill>
                  <a:srgbClr val="FFFFFF"/>
                </a:solidFill>
              </a:rPr>
              <a:t>it</a:t>
            </a:r>
            <a:r>
              <a:rPr lang="fr-FR" dirty="0" smtClean="0">
                <a:solidFill>
                  <a:srgbClr val="FFFFFF"/>
                </a:solidFill>
              </a:rPr>
              <a:t>, and the programs </a:t>
            </a:r>
            <a:r>
              <a:rPr lang="fr-FR" dirty="0" err="1" smtClean="0">
                <a:solidFill>
                  <a:srgbClr val="FFFFFF"/>
                </a:solidFill>
              </a:rPr>
              <a:t>extracts</a:t>
            </a:r>
            <a:r>
              <a:rPr lang="fr-FR" dirty="0" smtClean="0">
                <a:solidFill>
                  <a:srgbClr val="FFFFFF"/>
                </a:solidFill>
              </a:rPr>
              <a:t> </a:t>
            </a:r>
            <a:r>
              <a:rPr lang="fr-FR" dirty="0" err="1" smtClean="0">
                <a:solidFill>
                  <a:srgbClr val="FFFFFF"/>
                </a:solidFill>
              </a:rPr>
              <a:t>until</a:t>
            </a:r>
            <a:r>
              <a:rPr lang="fr-FR" dirty="0" smtClean="0">
                <a:solidFill>
                  <a:srgbClr val="FFFFFF"/>
                </a:solidFill>
              </a:rPr>
              <a:t> the first </a:t>
            </a:r>
            <a:r>
              <a:rPr lang="fr-FR" dirty="0" err="1" smtClean="0">
                <a:solidFill>
                  <a:srgbClr val="FFFFFF"/>
                </a:solidFill>
              </a:rPr>
              <a:t>number</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20075940"/>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73</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By </a:t>
            </a:r>
            <a:r>
              <a:rPr lang="fr-FR" dirty="0" err="1" smtClean="0">
                <a:solidFill>
                  <a:srgbClr val="FFFFFF"/>
                </a:solidFill>
              </a:rPr>
              <a:t>going</a:t>
            </a:r>
            <a:r>
              <a:rPr lang="fr-FR" dirty="0" smtClean="0">
                <a:solidFill>
                  <a:srgbClr val="FFFFFF"/>
                </a:solidFill>
              </a:rPr>
              <a:t> to the </a:t>
            </a:r>
            <a:r>
              <a:rPr lang="fr-FR" dirty="0" err="1" smtClean="0">
                <a:solidFill>
                  <a:srgbClr val="FFFFFF"/>
                </a:solidFill>
              </a:rPr>
              <a:t>Disambiguation</a:t>
            </a:r>
            <a:r>
              <a:rPr lang="fr-FR" dirty="0" smtClean="0">
                <a:solidFill>
                  <a:srgbClr val="FFFFFF"/>
                </a:solidFill>
              </a:rPr>
              <a:t> </a:t>
            </a:r>
            <a:r>
              <a:rPr lang="fr-FR" dirty="0" err="1" smtClean="0">
                <a:solidFill>
                  <a:srgbClr val="FFFFFF"/>
                </a:solidFill>
              </a:rPr>
              <a:t>view</a:t>
            </a:r>
            <a:r>
              <a:rPr lang="fr-FR" dirty="0" smtClean="0">
                <a:solidFill>
                  <a:srgbClr val="FFFFFF"/>
                </a:solidFill>
              </a:rPr>
              <a:t>, alias </a:t>
            </a:r>
            <a:r>
              <a:rPr lang="fr-FR" dirty="0" err="1" smtClean="0">
                <a:solidFill>
                  <a:srgbClr val="FFFFFF"/>
                </a:solidFill>
              </a:rPr>
              <a:t>Conversational</a:t>
            </a:r>
            <a:r>
              <a:rPr lang="fr-FR" dirty="0" smtClean="0">
                <a:solidFill>
                  <a:srgbClr val="FFFFFF"/>
                </a:solidFill>
              </a:rPr>
              <a:t> Clarification,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answer</a:t>
            </a:r>
            <a:r>
              <a:rPr lang="fr-FR" dirty="0" smtClean="0">
                <a:solidFill>
                  <a:srgbClr val="FFFFFF"/>
                </a:solidFill>
              </a:rPr>
              <a:t> the question. The team </a:t>
            </a:r>
            <a:r>
              <a:rPr lang="fr-FR" dirty="0" err="1" smtClean="0">
                <a:solidFill>
                  <a:srgbClr val="FFFFFF"/>
                </a:solidFill>
              </a:rPr>
              <a:t>name</a:t>
            </a:r>
            <a:r>
              <a:rPr lang="fr-FR" dirty="0" smtClean="0">
                <a:solidFill>
                  <a:srgbClr val="FFFFFF"/>
                </a:solidFill>
              </a:rPr>
              <a:t> </a:t>
            </a:r>
            <a:r>
              <a:rPr lang="fr-FR" dirty="0" err="1" smtClean="0">
                <a:solidFill>
                  <a:srgbClr val="FFFFFF"/>
                </a:solidFill>
              </a:rPr>
              <a:t>had</a:t>
            </a:r>
            <a:r>
              <a:rPr lang="fr-FR" dirty="0" smtClean="0">
                <a:solidFill>
                  <a:srgbClr val="FFFFFF"/>
                </a:solidFill>
              </a:rPr>
              <a:t> a </a:t>
            </a:r>
            <a:r>
              <a:rPr lang="fr-FR" dirty="0" err="1" smtClean="0">
                <a:solidFill>
                  <a:srgbClr val="FFFFFF"/>
                </a:solidFill>
              </a:rPr>
              <a:t>number</a:t>
            </a:r>
            <a:r>
              <a:rPr lang="fr-FR" dirty="0" smtClean="0">
                <a:solidFill>
                  <a:srgbClr val="FFFFFF"/>
                </a:solidFill>
              </a:rPr>
              <a:t> in </a:t>
            </a:r>
            <a:r>
              <a:rPr lang="fr-FR" dirty="0" err="1" smtClean="0">
                <a:solidFill>
                  <a:srgbClr val="FFFFFF"/>
                </a:solidFill>
              </a:rPr>
              <a:t>it</a:t>
            </a:r>
            <a:r>
              <a:rPr lang="fr-FR" dirty="0" smtClean="0">
                <a:solidFill>
                  <a:srgbClr val="FFFFFF"/>
                </a:solidFill>
              </a:rPr>
              <a:t>, and the programs </a:t>
            </a:r>
            <a:r>
              <a:rPr lang="fr-FR" dirty="0" err="1" smtClean="0">
                <a:solidFill>
                  <a:srgbClr val="FFFFFF"/>
                </a:solidFill>
              </a:rPr>
              <a:t>extracts</a:t>
            </a:r>
            <a:r>
              <a:rPr lang="fr-FR" dirty="0" smtClean="0">
                <a:solidFill>
                  <a:srgbClr val="FFFFFF"/>
                </a:solidFill>
              </a:rPr>
              <a:t> </a:t>
            </a:r>
            <a:r>
              <a:rPr lang="fr-FR" dirty="0" err="1" smtClean="0">
                <a:solidFill>
                  <a:srgbClr val="FFFFFF"/>
                </a:solidFill>
              </a:rPr>
              <a:t>until</a:t>
            </a:r>
            <a:r>
              <a:rPr lang="fr-FR" dirty="0" smtClean="0">
                <a:solidFill>
                  <a:srgbClr val="FFFFFF"/>
                </a:solidFill>
              </a:rPr>
              <a:t> the first </a:t>
            </a:r>
            <a:r>
              <a:rPr lang="fr-FR" dirty="0" err="1" smtClean="0">
                <a:solidFill>
                  <a:srgbClr val="FFFFFF"/>
                </a:solidFill>
              </a:rPr>
              <a:t>number</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910619674"/>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74</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answering</a:t>
            </a:r>
            <a:r>
              <a:rPr lang="fr-FR" dirty="0" smtClean="0">
                <a:solidFill>
                  <a:srgbClr val="FFFFFF"/>
                </a:solidFill>
              </a:rPr>
              <a:t> </a:t>
            </a:r>
            <a:r>
              <a:rPr lang="fr-FR" dirty="0" err="1" smtClean="0">
                <a:solidFill>
                  <a:srgbClr val="FFFFFF"/>
                </a:solidFill>
              </a:rPr>
              <a:t>this</a:t>
            </a:r>
            <a:r>
              <a:rPr lang="fr-FR" dirty="0" smtClean="0">
                <a:solidFill>
                  <a:srgbClr val="FFFFFF"/>
                </a:solidFill>
              </a:rPr>
              <a:t> question, </a:t>
            </a:r>
            <a:r>
              <a:rPr lang="fr-FR" dirty="0" err="1" smtClean="0">
                <a:solidFill>
                  <a:srgbClr val="FFFFFF"/>
                </a:solidFill>
              </a:rPr>
              <a:t>it</a:t>
            </a:r>
            <a:r>
              <a:rPr lang="fr-FR" dirty="0" smtClean="0">
                <a:solidFill>
                  <a:srgbClr val="FFFFFF"/>
                </a:solidFill>
              </a:rPr>
              <a:t> </a:t>
            </a:r>
            <a:r>
              <a:rPr lang="fr-FR" dirty="0" err="1" smtClean="0">
                <a:solidFill>
                  <a:srgbClr val="FFFFFF"/>
                </a:solidFill>
              </a:rPr>
              <a:t>asks</a:t>
            </a:r>
            <a:r>
              <a:rPr lang="fr-FR" dirty="0" smtClean="0">
                <a:solidFill>
                  <a:srgbClr val="FFFFFF"/>
                </a:solidFill>
              </a:rPr>
              <a:t> for </a:t>
            </a:r>
            <a:r>
              <a:rPr lang="fr-FR" dirty="0" err="1" smtClean="0">
                <a:solidFill>
                  <a:srgbClr val="FFFFFF"/>
                </a:solidFill>
              </a:rPr>
              <a:t>another</a:t>
            </a:r>
            <a:r>
              <a:rPr lang="fr-FR" dirty="0" smtClean="0">
                <a:solidFill>
                  <a:srgbClr val="FFFFFF"/>
                </a:solidFill>
              </a:rPr>
              <a:t> </a:t>
            </a:r>
            <a:r>
              <a:rPr lang="fr-FR" dirty="0" err="1" smtClean="0">
                <a:solidFill>
                  <a:srgbClr val="FFFFFF"/>
                </a:solidFill>
              </a:rPr>
              <a:t>ambiguity</a:t>
            </a:r>
            <a:r>
              <a:rPr lang="fr-FR" dirty="0" smtClean="0">
                <a:solidFill>
                  <a:srgbClr val="FFFFFF"/>
                </a:solidFill>
              </a:rPr>
              <a:t>. This time </a:t>
            </a:r>
            <a:r>
              <a:rPr lang="fr-FR" dirty="0" err="1" smtClean="0">
                <a:solidFill>
                  <a:srgbClr val="FFFFFF"/>
                </a:solidFill>
              </a:rPr>
              <a:t>it</a:t>
            </a:r>
            <a:r>
              <a:rPr lang="fr-FR" dirty="0" smtClean="0">
                <a:solidFill>
                  <a:srgbClr val="FFFFFF"/>
                </a:solidFill>
              </a:rPr>
              <a:t> </a:t>
            </a:r>
            <a:r>
              <a:rPr lang="fr-FR" dirty="0" err="1" smtClean="0">
                <a:solidFill>
                  <a:srgbClr val="FFFFFF"/>
                </a:solidFill>
              </a:rPr>
              <a:t>got</a:t>
            </a:r>
            <a:r>
              <a:rPr lang="fr-FR" dirty="0" smtClean="0">
                <a:solidFill>
                  <a:srgbClr val="FFFFFF"/>
                </a:solidFill>
              </a:rPr>
              <a:t> </a:t>
            </a:r>
            <a:r>
              <a:rPr lang="fr-FR" dirty="0" err="1" smtClean="0">
                <a:solidFill>
                  <a:srgbClr val="FFFFFF"/>
                </a:solidFill>
              </a:rPr>
              <a:t>it</a:t>
            </a:r>
            <a:r>
              <a:rPr lang="fr-FR" dirty="0" smtClean="0">
                <a:solidFill>
                  <a:srgbClr val="FFFFFF"/>
                </a:solidFill>
              </a:rPr>
              <a:t> right, but </a:t>
            </a:r>
            <a:r>
              <a:rPr lang="fr-FR" dirty="0" err="1" smtClean="0">
                <a:solidFill>
                  <a:srgbClr val="FFFFFF"/>
                </a:solidFill>
              </a:rPr>
              <a:t>still</a:t>
            </a:r>
            <a:r>
              <a:rPr lang="fr-FR" dirty="0" smtClean="0">
                <a:solidFill>
                  <a:srgbClr val="FFFFFF"/>
                </a:solidFill>
              </a:rPr>
              <a:t> </a:t>
            </a:r>
            <a:r>
              <a:rPr lang="fr-FR" dirty="0" err="1" smtClean="0">
                <a:solidFill>
                  <a:srgbClr val="FFFFFF"/>
                </a:solidFill>
              </a:rPr>
              <a:t>ask</a:t>
            </a:r>
            <a:r>
              <a:rPr lang="fr-FR" dirty="0" smtClean="0">
                <a:solidFill>
                  <a:srgbClr val="FFFFFF"/>
                </a:solidFill>
              </a:rPr>
              <a:t> for confirmation. The program </a:t>
            </a:r>
            <a:r>
              <a:rPr lang="fr-FR" dirty="0" err="1" smtClean="0">
                <a:solidFill>
                  <a:srgbClr val="FFFFFF"/>
                </a:solidFill>
              </a:rPr>
              <a:t>would</a:t>
            </a:r>
            <a:r>
              <a:rPr lang="fr-FR" dirty="0" smtClean="0">
                <a:solidFill>
                  <a:srgbClr val="FFFFFF"/>
                </a:solidFill>
              </a:rPr>
              <a:t> </a:t>
            </a:r>
            <a:r>
              <a:rPr lang="fr-FR" dirty="0" err="1" smtClean="0">
                <a:solidFill>
                  <a:srgbClr val="FFFFFF"/>
                </a:solidFill>
              </a:rPr>
              <a:t>reveal</a:t>
            </a:r>
            <a:r>
              <a:rPr lang="fr-FR" dirty="0" smtClean="0">
                <a:solidFill>
                  <a:srgbClr val="FFFFFF"/>
                </a:solidFill>
              </a:rPr>
              <a:t> </a:t>
            </a:r>
            <a:r>
              <a:rPr lang="fr-FR" dirty="0" err="1" smtClean="0">
                <a:solidFill>
                  <a:srgbClr val="FFFFFF"/>
                </a:solidFill>
              </a:rPr>
              <a:t>that</a:t>
            </a:r>
            <a:r>
              <a:rPr lang="fr-FR" dirty="0" smtClean="0">
                <a:solidFill>
                  <a:srgbClr val="FFFFFF"/>
                </a:solidFill>
              </a:rPr>
              <a:t> the dot in the </a:t>
            </a:r>
            <a:r>
              <a:rPr lang="fr-FR" dirty="0" err="1" smtClean="0">
                <a:solidFill>
                  <a:srgbClr val="FFFFFF"/>
                </a:solidFill>
              </a:rPr>
              <a:t>name</a:t>
            </a:r>
            <a:r>
              <a:rPr lang="fr-FR" dirty="0" smtClean="0">
                <a:solidFill>
                  <a:srgbClr val="FFFFFF"/>
                </a:solidFill>
              </a:rPr>
              <a:t> </a:t>
            </a:r>
            <a:r>
              <a:rPr lang="fr-FR" dirty="0" err="1" smtClean="0">
                <a:solidFill>
                  <a:srgbClr val="FFFFFF"/>
                </a:solidFill>
              </a:rPr>
              <a:t>is</a:t>
            </a:r>
            <a:r>
              <a:rPr lang="fr-FR" dirty="0" smtClean="0">
                <a:solidFill>
                  <a:srgbClr val="FFFFFF"/>
                </a:solidFill>
              </a:rPr>
              <a:t> the cause of </a:t>
            </a:r>
            <a:r>
              <a:rPr lang="fr-FR" dirty="0" err="1" smtClean="0">
                <a:solidFill>
                  <a:srgbClr val="FFFFFF"/>
                </a:solidFill>
              </a:rPr>
              <a:t>conflict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47748923"/>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75</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After</a:t>
            </a:r>
            <a:r>
              <a:rPr lang="fr-FR" dirty="0" smtClean="0">
                <a:solidFill>
                  <a:srgbClr val="FFFFFF"/>
                </a:solidFill>
              </a:rPr>
              <a:t> </a:t>
            </a:r>
            <a:r>
              <a:rPr lang="fr-FR" dirty="0" err="1" smtClean="0">
                <a:solidFill>
                  <a:srgbClr val="FFFFFF"/>
                </a:solidFill>
              </a:rPr>
              <a:t>answering</a:t>
            </a:r>
            <a:r>
              <a:rPr lang="fr-FR" dirty="0" smtClean="0">
                <a:solidFill>
                  <a:srgbClr val="FFFFFF"/>
                </a:solidFill>
              </a:rPr>
              <a:t> </a:t>
            </a:r>
            <a:r>
              <a:rPr lang="fr-FR" dirty="0" err="1" smtClean="0">
                <a:solidFill>
                  <a:srgbClr val="FFFFFF"/>
                </a:solidFill>
              </a:rPr>
              <a:t>this</a:t>
            </a:r>
            <a:r>
              <a:rPr lang="fr-FR" dirty="0" smtClean="0">
                <a:solidFill>
                  <a:srgbClr val="FFFFFF"/>
                </a:solidFill>
              </a:rPr>
              <a:t> question, </a:t>
            </a:r>
            <a:r>
              <a:rPr lang="fr-FR" dirty="0" err="1" smtClean="0">
                <a:solidFill>
                  <a:srgbClr val="FFFFFF"/>
                </a:solidFill>
              </a:rPr>
              <a:t>it</a:t>
            </a:r>
            <a:r>
              <a:rPr lang="fr-FR" dirty="0" smtClean="0">
                <a:solidFill>
                  <a:srgbClr val="FFFFFF"/>
                </a:solidFill>
              </a:rPr>
              <a:t> </a:t>
            </a:r>
            <a:r>
              <a:rPr lang="fr-FR" dirty="0" err="1" smtClean="0">
                <a:solidFill>
                  <a:srgbClr val="FFFFFF"/>
                </a:solidFill>
              </a:rPr>
              <a:t>asks</a:t>
            </a:r>
            <a:r>
              <a:rPr lang="fr-FR" dirty="0" smtClean="0">
                <a:solidFill>
                  <a:srgbClr val="FFFFFF"/>
                </a:solidFill>
              </a:rPr>
              <a:t> for </a:t>
            </a:r>
            <a:r>
              <a:rPr lang="fr-FR" dirty="0" err="1" smtClean="0">
                <a:solidFill>
                  <a:srgbClr val="FFFFFF"/>
                </a:solidFill>
              </a:rPr>
              <a:t>another</a:t>
            </a:r>
            <a:r>
              <a:rPr lang="fr-FR" dirty="0" smtClean="0">
                <a:solidFill>
                  <a:srgbClr val="FFFFFF"/>
                </a:solidFill>
              </a:rPr>
              <a:t> </a:t>
            </a:r>
            <a:r>
              <a:rPr lang="fr-FR" dirty="0" err="1" smtClean="0">
                <a:solidFill>
                  <a:srgbClr val="FFFFFF"/>
                </a:solidFill>
              </a:rPr>
              <a:t>ambiguity</a:t>
            </a:r>
            <a:r>
              <a:rPr lang="fr-FR" dirty="0" smtClean="0">
                <a:solidFill>
                  <a:srgbClr val="FFFFFF"/>
                </a:solidFill>
              </a:rPr>
              <a:t>. This time </a:t>
            </a:r>
            <a:r>
              <a:rPr lang="fr-FR" dirty="0" err="1" smtClean="0">
                <a:solidFill>
                  <a:srgbClr val="FFFFFF"/>
                </a:solidFill>
              </a:rPr>
              <a:t>it</a:t>
            </a:r>
            <a:r>
              <a:rPr lang="fr-FR" dirty="0" smtClean="0">
                <a:solidFill>
                  <a:srgbClr val="FFFFFF"/>
                </a:solidFill>
              </a:rPr>
              <a:t> </a:t>
            </a:r>
            <a:r>
              <a:rPr lang="fr-FR" dirty="0" err="1" smtClean="0">
                <a:solidFill>
                  <a:srgbClr val="FFFFFF"/>
                </a:solidFill>
              </a:rPr>
              <a:t>got</a:t>
            </a:r>
            <a:r>
              <a:rPr lang="fr-FR" dirty="0" smtClean="0">
                <a:solidFill>
                  <a:srgbClr val="FFFFFF"/>
                </a:solidFill>
              </a:rPr>
              <a:t> </a:t>
            </a:r>
            <a:r>
              <a:rPr lang="fr-FR" dirty="0" err="1" smtClean="0">
                <a:solidFill>
                  <a:srgbClr val="FFFFFF"/>
                </a:solidFill>
              </a:rPr>
              <a:t>it</a:t>
            </a:r>
            <a:r>
              <a:rPr lang="fr-FR" dirty="0" smtClean="0">
                <a:solidFill>
                  <a:srgbClr val="FFFFFF"/>
                </a:solidFill>
              </a:rPr>
              <a:t> right, but </a:t>
            </a:r>
            <a:r>
              <a:rPr lang="fr-FR" dirty="0" err="1" smtClean="0">
                <a:solidFill>
                  <a:srgbClr val="FFFFFF"/>
                </a:solidFill>
              </a:rPr>
              <a:t>still</a:t>
            </a:r>
            <a:r>
              <a:rPr lang="fr-FR" dirty="0" smtClean="0">
                <a:solidFill>
                  <a:srgbClr val="FFFFFF"/>
                </a:solidFill>
              </a:rPr>
              <a:t> </a:t>
            </a:r>
            <a:r>
              <a:rPr lang="fr-FR" dirty="0" err="1" smtClean="0">
                <a:solidFill>
                  <a:srgbClr val="FFFFFF"/>
                </a:solidFill>
              </a:rPr>
              <a:t>ask</a:t>
            </a:r>
            <a:r>
              <a:rPr lang="fr-FR" dirty="0" smtClean="0">
                <a:solidFill>
                  <a:srgbClr val="FFFFFF"/>
                </a:solidFill>
              </a:rPr>
              <a:t> for confirmation. The program </a:t>
            </a:r>
            <a:r>
              <a:rPr lang="fr-FR" dirty="0" err="1" smtClean="0">
                <a:solidFill>
                  <a:srgbClr val="FFFFFF"/>
                </a:solidFill>
              </a:rPr>
              <a:t>would</a:t>
            </a:r>
            <a:r>
              <a:rPr lang="fr-FR" dirty="0" smtClean="0">
                <a:solidFill>
                  <a:srgbClr val="FFFFFF"/>
                </a:solidFill>
              </a:rPr>
              <a:t> </a:t>
            </a:r>
            <a:r>
              <a:rPr lang="fr-FR" dirty="0" err="1" smtClean="0">
                <a:solidFill>
                  <a:srgbClr val="FFFFFF"/>
                </a:solidFill>
              </a:rPr>
              <a:t>reveal</a:t>
            </a:r>
            <a:r>
              <a:rPr lang="fr-FR" dirty="0" smtClean="0">
                <a:solidFill>
                  <a:srgbClr val="FFFFFF"/>
                </a:solidFill>
              </a:rPr>
              <a:t> </a:t>
            </a:r>
            <a:r>
              <a:rPr lang="fr-FR" dirty="0" err="1" smtClean="0">
                <a:solidFill>
                  <a:srgbClr val="FFFFFF"/>
                </a:solidFill>
              </a:rPr>
              <a:t>that</a:t>
            </a:r>
            <a:r>
              <a:rPr lang="fr-FR" dirty="0" smtClean="0">
                <a:solidFill>
                  <a:srgbClr val="FFFFFF"/>
                </a:solidFill>
              </a:rPr>
              <a:t> the dot in the </a:t>
            </a:r>
            <a:r>
              <a:rPr lang="fr-FR" dirty="0" err="1" smtClean="0">
                <a:solidFill>
                  <a:srgbClr val="FFFFFF"/>
                </a:solidFill>
              </a:rPr>
              <a:t>name</a:t>
            </a:r>
            <a:r>
              <a:rPr lang="fr-FR" dirty="0" smtClean="0">
                <a:solidFill>
                  <a:srgbClr val="FFFFFF"/>
                </a:solidFill>
              </a:rPr>
              <a:t> </a:t>
            </a:r>
            <a:r>
              <a:rPr lang="fr-FR" dirty="0" err="1" smtClean="0">
                <a:solidFill>
                  <a:srgbClr val="FFFFFF"/>
                </a:solidFill>
              </a:rPr>
              <a:t>is</a:t>
            </a:r>
            <a:r>
              <a:rPr lang="fr-FR" dirty="0" smtClean="0">
                <a:solidFill>
                  <a:srgbClr val="FFFFFF"/>
                </a:solidFill>
              </a:rPr>
              <a:t> the cause of </a:t>
            </a:r>
            <a:r>
              <a:rPr lang="fr-FR" dirty="0" err="1" smtClean="0">
                <a:solidFill>
                  <a:srgbClr val="FFFFFF"/>
                </a:solidFill>
              </a:rPr>
              <a:t>conflict</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64014405"/>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76</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also</a:t>
            </a:r>
            <a:r>
              <a:rPr lang="fr-FR" dirty="0" smtClean="0">
                <a:solidFill>
                  <a:srgbClr val="FFFFFF"/>
                </a:solidFill>
              </a:rPr>
              <a:t> have one more </a:t>
            </a:r>
            <a:r>
              <a:rPr lang="fr-FR" dirty="0" err="1" smtClean="0">
                <a:solidFill>
                  <a:srgbClr val="FFFFFF"/>
                </a:solidFill>
              </a:rPr>
              <a:t>ambiguity</a:t>
            </a:r>
            <a:r>
              <a:rPr lang="fr-FR" dirty="0" smtClean="0">
                <a:solidFill>
                  <a:srgbClr val="FFFFFF"/>
                </a:solidFill>
              </a:rPr>
              <a:t> for the </a:t>
            </a:r>
            <a:r>
              <a:rPr lang="fr-FR" dirty="0" err="1" smtClean="0">
                <a:solidFill>
                  <a:srgbClr val="FFFFFF"/>
                </a:solidFill>
              </a:rPr>
              <a:t>blue</a:t>
            </a:r>
            <a:r>
              <a:rPr lang="fr-FR" dirty="0" smtClean="0">
                <a:solidFill>
                  <a:srgbClr val="FFFFFF"/>
                </a:solidFill>
              </a:rPr>
              <a:t> label. </a:t>
            </a:r>
            <a:r>
              <a:rPr lang="fr-FR" dirty="0" err="1" smtClean="0">
                <a:solidFill>
                  <a:srgbClr val="FFFFFF"/>
                </a:solidFill>
              </a:rPr>
              <a:t>Since</a:t>
            </a:r>
            <a:r>
              <a:rPr lang="fr-FR" dirty="0" smtClean="0">
                <a:solidFill>
                  <a:srgbClr val="FFFFFF"/>
                </a:solidFill>
              </a:rPr>
              <a:t> I, II, III, IV in roman </a:t>
            </a:r>
            <a:r>
              <a:rPr lang="fr-FR" dirty="0" err="1" smtClean="0">
                <a:solidFill>
                  <a:srgbClr val="FFFFFF"/>
                </a:solidFill>
              </a:rPr>
              <a:t>letters</a:t>
            </a:r>
            <a:r>
              <a:rPr lang="fr-FR" dirty="0" smtClean="0">
                <a:solidFill>
                  <a:srgbClr val="FFFFFF"/>
                </a:solidFill>
              </a:rPr>
              <a:t> </a:t>
            </a:r>
            <a:r>
              <a:rPr lang="fr-FR" dirty="0" err="1" smtClean="0">
                <a:solidFill>
                  <a:srgbClr val="FFFFFF"/>
                </a:solidFill>
              </a:rPr>
              <a:t>start</a:t>
            </a:r>
            <a:r>
              <a:rPr lang="fr-FR" dirty="0" smtClean="0">
                <a:solidFill>
                  <a:srgbClr val="FFFFFF"/>
                </a:solidFill>
              </a:rPr>
              <a:t> </a:t>
            </a:r>
            <a:r>
              <a:rPr lang="fr-FR" dirty="0" err="1" smtClean="0">
                <a:solidFill>
                  <a:srgbClr val="FFFFFF"/>
                </a:solidFill>
              </a:rPr>
              <a:t>with</a:t>
            </a:r>
            <a:r>
              <a:rPr lang="fr-FR" dirty="0" smtClean="0">
                <a:solidFill>
                  <a:srgbClr val="FFFFFF"/>
                </a:solidFill>
              </a:rPr>
              <a:t> I, </a:t>
            </a:r>
            <a:r>
              <a:rPr lang="fr-FR" dirty="0" err="1" smtClean="0">
                <a:solidFill>
                  <a:srgbClr val="FFFFFF"/>
                </a:solidFill>
              </a:rPr>
              <a:t>it</a:t>
            </a:r>
            <a:r>
              <a:rPr lang="fr-FR" dirty="0" smtClean="0">
                <a:solidFill>
                  <a:srgbClr val="FFFFFF"/>
                </a:solidFill>
              </a:rPr>
              <a:t> </a:t>
            </a:r>
            <a:r>
              <a:rPr lang="fr-FR" dirty="0" err="1" smtClean="0">
                <a:solidFill>
                  <a:srgbClr val="FFFFFF"/>
                </a:solidFill>
              </a:rPr>
              <a:t>was</a:t>
            </a:r>
            <a:r>
              <a:rPr lang="fr-FR" dirty="0" smtClean="0">
                <a:solidFill>
                  <a:srgbClr val="FFFFFF"/>
                </a:solidFill>
              </a:rPr>
              <a:t> </a:t>
            </a:r>
            <a:r>
              <a:rPr lang="fr-FR" dirty="0" err="1" smtClean="0">
                <a:solidFill>
                  <a:srgbClr val="FFFFFF"/>
                </a:solidFill>
              </a:rPr>
              <a:t>unsure</a:t>
            </a:r>
            <a:r>
              <a:rPr lang="fr-FR" dirty="0" smtClean="0">
                <a:solidFill>
                  <a:srgbClr val="FFFFFF"/>
                </a:solidFill>
              </a:rPr>
              <a:t> if </a:t>
            </a:r>
            <a:r>
              <a:rPr lang="fr-FR" dirty="0" err="1" smtClean="0">
                <a:solidFill>
                  <a:srgbClr val="FFFFFF"/>
                </a:solidFill>
              </a:rPr>
              <a:t>it</a:t>
            </a:r>
            <a:r>
              <a:rPr lang="fr-FR" dirty="0" smtClean="0">
                <a:solidFill>
                  <a:srgbClr val="FFFFFF"/>
                </a:solidFill>
              </a:rPr>
              <a:t> </a:t>
            </a:r>
            <a:r>
              <a:rPr lang="fr-FR" dirty="0" err="1" smtClean="0">
                <a:solidFill>
                  <a:srgbClr val="FFFFFF"/>
                </a:solidFill>
              </a:rPr>
              <a:t>should</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V or not.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confirm</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is</a:t>
            </a:r>
            <a:r>
              <a:rPr lang="fr-FR" dirty="0" smtClean="0">
                <a:solidFill>
                  <a:srgbClr val="FFFFFF"/>
                </a:solidFill>
              </a:rPr>
              <a:t> correct by </a:t>
            </a:r>
            <a:r>
              <a:rPr lang="fr-FR" dirty="0" err="1" smtClean="0">
                <a:solidFill>
                  <a:srgbClr val="FFFFFF"/>
                </a:solidFill>
              </a:rPr>
              <a:t>clicking</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6790643"/>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77</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also</a:t>
            </a:r>
            <a:r>
              <a:rPr lang="fr-FR" dirty="0" smtClean="0">
                <a:solidFill>
                  <a:srgbClr val="FFFFFF"/>
                </a:solidFill>
              </a:rPr>
              <a:t> have one more </a:t>
            </a:r>
            <a:r>
              <a:rPr lang="fr-FR" dirty="0" err="1" smtClean="0">
                <a:solidFill>
                  <a:srgbClr val="FFFFFF"/>
                </a:solidFill>
              </a:rPr>
              <a:t>ambiguity</a:t>
            </a:r>
            <a:r>
              <a:rPr lang="fr-FR" dirty="0" smtClean="0">
                <a:solidFill>
                  <a:srgbClr val="FFFFFF"/>
                </a:solidFill>
              </a:rPr>
              <a:t> for the </a:t>
            </a:r>
            <a:r>
              <a:rPr lang="fr-FR" dirty="0" err="1" smtClean="0">
                <a:solidFill>
                  <a:srgbClr val="FFFFFF"/>
                </a:solidFill>
              </a:rPr>
              <a:t>blue</a:t>
            </a:r>
            <a:r>
              <a:rPr lang="fr-FR" dirty="0" smtClean="0">
                <a:solidFill>
                  <a:srgbClr val="FFFFFF"/>
                </a:solidFill>
              </a:rPr>
              <a:t> label. </a:t>
            </a:r>
            <a:r>
              <a:rPr lang="fr-FR" dirty="0" err="1" smtClean="0">
                <a:solidFill>
                  <a:srgbClr val="FFFFFF"/>
                </a:solidFill>
              </a:rPr>
              <a:t>Since</a:t>
            </a:r>
            <a:r>
              <a:rPr lang="fr-FR" dirty="0" smtClean="0">
                <a:solidFill>
                  <a:srgbClr val="FFFFFF"/>
                </a:solidFill>
              </a:rPr>
              <a:t> I, II, III, IV in roman </a:t>
            </a:r>
            <a:r>
              <a:rPr lang="fr-FR" dirty="0" err="1" smtClean="0">
                <a:solidFill>
                  <a:srgbClr val="FFFFFF"/>
                </a:solidFill>
              </a:rPr>
              <a:t>letters</a:t>
            </a:r>
            <a:r>
              <a:rPr lang="fr-FR" dirty="0" smtClean="0">
                <a:solidFill>
                  <a:srgbClr val="FFFFFF"/>
                </a:solidFill>
              </a:rPr>
              <a:t> </a:t>
            </a:r>
            <a:r>
              <a:rPr lang="fr-FR" dirty="0" err="1" smtClean="0">
                <a:solidFill>
                  <a:srgbClr val="FFFFFF"/>
                </a:solidFill>
              </a:rPr>
              <a:t>start</a:t>
            </a:r>
            <a:r>
              <a:rPr lang="fr-FR" dirty="0" smtClean="0">
                <a:solidFill>
                  <a:srgbClr val="FFFFFF"/>
                </a:solidFill>
              </a:rPr>
              <a:t> </a:t>
            </a:r>
            <a:r>
              <a:rPr lang="fr-FR" dirty="0" err="1" smtClean="0">
                <a:solidFill>
                  <a:srgbClr val="FFFFFF"/>
                </a:solidFill>
              </a:rPr>
              <a:t>with</a:t>
            </a:r>
            <a:r>
              <a:rPr lang="fr-FR" dirty="0" smtClean="0">
                <a:solidFill>
                  <a:srgbClr val="FFFFFF"/>
                </a:solidFill>
              </a:rPr>
              <a:t> I, </a:t>
            </a:r>
            <a:r>
              <a:rPr lang="fr-FR" dirty="0" err="1" smtClean="0">
                <a:solidFill>
                  <a:srgbClr val="FFFFFF"/>
                </a:solidFill>
              </a:rPr>
              <a:t>it</a:t>
            </a:r>
            <a:r>
              <a:rPr lang="fr-FR" dirty="0" smtClean="0">
                <a:solidFill>
                  <a:srgbClr val="FFFFFF"/>
                </a:solidFill>
              </a:rPr>
              <a:t> </a:t>
            </a:r>
            <a:r>
              <a:rPr lang="fr-FR" dirty="0" err="1" smtClean="0">
                <a:solidFill>
                  <a:srgbClr val="FFFFFF"/>
                </a:solidFill>
              </a:rPr>
              <a:t>was</a:t>
            </a:r>
            <a:r>
              <a:rPr lang="fr-FR" dirty="0" smtClean="0">
                <a:solidFill>
                  <a:srgbClr val="FFFFFF"/>
                </a:solidFill>
              </a:rPr>
              <a:t> </a:t>
            </a:r>
            <a:r>
              <a:rPr lang="fr-FR" dirty="0" err="1" smtClean="0">
                <a:solidFill>
                  <a:srgbClr val="FFFFFF"/>
                </a:solidFill>
              </a:rPr>
              <a:t>unsure</a:t>
            </a:r>
            <a:r>
              <a:rPr lang="fr-FR" dirty="0" smtClean="0">
                <a:solidFill>
                  <a:srgbClr val="FFFFFF"/>
                </a:solidFill>
              </a:rPr>
              <a:t> if </a:t>
            </a:r>
            <a:r>
              <a:rPr lang="fr-FR" dirty="0" err="1" smtClean="0">
                <a:solidFill>
                  <a:srgbClr val="FFFFFF"/>
                </a:solidFill>
              </a:rPr>
              <a:t>it</a:t>
            </a:r>
            <a:r>
              <a:rPr lang="fr-FR" dirty="0" smtClean="0">
                <a:solidFill>
                  <a:srgbClr val="FFFFFF"/>
                </a:solidFill>
              </a:rPr>
              <a:t> </a:t>
            </a:r>
            <a:r>
              <a:rPr lang="fr-FR" dirty="0" err="1" smtClean="0">
                <a:solidFill>
                  <a:srgbClr val="FFFFFF"/>
                </a:solidFill>
              </a:rPr>
              <a:t>should</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V or not.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confirm</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is</a:t>
            </a:r>
            <a:r>
              <a:rPr lang="fr-FR" dirty="0" smtClean="0">
                <a:solidFill>
                  <a:srgbClr val="FFFFFF"/>
                </a:solidFill>
              </a:rPr>
              <a:t> correct by </a:t>
            </a:r>
            <a:r>
              <a:rPr lang="fr-FR" dirty="0" err="1" smtClean="0">
                <a:solidFill>
                  <a:srgbClr val="FFFFFF"/>
                </a:solidFill>
              </a:rPr>
              <a:t>clicking</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3759874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78</a:t>
            </a:fld>
            <a:endParaRPr lang="fr-FR"/>
          </a:p>
        </p:txBody>
      </p:sp>
      <p:sp>
        <p:nvSpPr>
          <p:cNvPr id="4" name="ZoneTexte 3"/>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also</a:t>
            </a:r>
            <a:r>
              <a:rPr lang="fr-FR" dirty="0" smtClean="0">
                <a:solidFill>
                  <a:srgbClr val="FFFFFF"/>
                </a:solidFill>
              </a:rPr>
              <a:t> have one more </a:t>
            </a:r>
            <a:r>
              <a:rPr lang="fr-FR" dirty="0" err="1" smtClean="0">
                <a:solidFill>
                  <a:srgbClr val="FFFFFF"/>
                </a:solidFill>
              </a:rPr>
              <a:t>ambiguity</a:t>
            </a:r>
            <a:r>
              <a:rPr lang="fr-FR" dirty="0" smtClean="0">
                <a:solidFill>
                  <a:srgbClr val="FFFFFF"/>
                </a:solidFill>
              </a:rPr>
              <a:t> for the </a:t>
            </a:r>
            <a:r>
              <a:rPr lang="fr-FR" dirty="0" err="1" smtClean="0">
                <a:solidFill>
                  <a:srgbClr val="FFFFFF"/>
                </a:solidFill>
              </a:rPr>
              <a:t>blue</a:t>
            </a:r>
            <a:r>
              <a:rPr lang="fr-FR" dirty="0" smtClean="0">
                <a:solidFill>
                  <a:srgbClr val="FFFFFF"/>
                </a:solidFill>
              </a:rPr>
              <a:t> label. </a:t>
            </a:r>
            <a:r>
              <a:rPr lang="fr-FR" dirty="0" err="1" smtClean="0">
                <a:solidFill>
                  <a:srgbClr val="FFFFFF"/>
                </a:solidFill>
              </a:rPr>
              <a:t>Since</a:t>
            </a:r>
            <a:r>
              <a:rPr lang="fr-FR" dirty="0" smtClean="0">
                <a:solidFill>
                  <a:srgbClr val="FFFFFF"/>
                </a:solidFill>
              </a:rPr>
              <a:t> I, II, III, IV in roman </a:t>
            </a:r>
            <a:r>
              <a:rPr lang="fr-FR" dirty="0" err="1" smtClean="0">
                <a:solidFill>
                  <a:srgbClr val="FFFFFF"/>
                </a:solidFill>
              </a:rPr>
              <a:t>letters</a:t>
            </a:r>
            <a:r>
              <a:rPr lang="fr-FR" dirty="0" smtClean="0">
                <a:solidFill>
                  <a:srgbClr val="FFFFFF"/>
                </a:solidFill>
              </a:rPr>
              <a:t> </a:t>
            </a:r>
            <a:r>
              <a:rPr lang="fr-FR" dirty="0" err="1" smtClean="0">
                <a:solidFill>
                  <a:srgbClr val="FFFFFF"/>
                </a:solidFill>
              </a:rPr>
              <a:t>start</a:t>
            </a:r>
            <a:r>
              <a:rPr lang="fr-FR" dirty="0" smtClean="0">
                <a:solidFill>
                  <a:srgbClr val="FFFFFF"/>
                </a:solidFill>
              </a:rPr>
              <a:t> </a:t>
            </a:r>
            <a:r>
              <a:rPr lang="fr-FR" dirty="0" err="1" smtClean="0">
                <a:solidFill>
                  <a:srgbClr val="FFFFFF"/>
                </a:solidFill>
              </a:rPr>
              <a:t>with</a:t>
            </a:r>
            <a:r>
              <a:rPr lang="fr-FR" dirty="0" smtClean="0">
                <a:solidFill>
                  <a:srgbClr val="FFFFFF"/>
                </a:solidFill>
              </a:rPr>
              <a:t> I, </a:t>
            </a:r>
            <a:r>
              <a:rPr lang="fr-FR" dirty="0" err="1" smtClean="0">
                <a:solidFill>
                  <a:srgbClr val="FFFFFF"/>
                </a:solidFill>
              </a:rPr>
              <a:t>it</a:t>
            </a:r>
            <a:r>
              <a:rPr lang="fr-FR" dirty="0" smtClean="0">
                <a:solidFill>
                  <a:srgbClr val="FFFFFF"/>
                </a:solidFill>
              </a:rPr>
              <a:t> </a:t>
            </a:r>
            <a:r>
              <a:rPr lang="fr-FR" dirty="0" err="1" smtClean="0">
                <a:solidFill>
                  <a:srgbClr val="FFFFFF"/>
                </a:solidFill>
              </a:rPr>
              <a:t>was</a:t>
            </a:r>
            <a:r>
              <a:rPr lang="fr-FR" dirty="0" smtClean="0">
                <a:solidFill>
                  <a:srgbClr val="FFFFFF"/>
                </a:solidFill>
              </a:rPr>
              <a:t> </a:t>
            </a:r>
            <a:r>
              <a:rPr lang="fr-FR" dirty="0" err="1" smtClean="0">
                <a:solidFill>
                  <a:srgbClr val="FFFFFF"/>
                </a:solidFill>
              </a:rPr>
              <a:t>unsure</a:t>
            </a:r>
            <a:r>
              <a:rPr lang="fr-FR" dirty="0" smtClean="0">
                <a:solidFill>
                  <a:srgbClr val="FFFFFF"/>
                </a:solidFill>
              </a:rPr>
              <a:t> if </a:t>
            </a:r>
            <a:r>
              <a:rPr lang="fr-FR" dirty="0" err="1" smtClean="0">
                <a:solidFill>
                  <a:srgbClr val="FFFFFF"/>
                </a:solidFill>
              </a:rPr>
              <a:t>it</a:t>
            </a:r>
            <a:r>
              <a:rPr lang="fr-FR" dirty="0" smtClean="0">
                <a:solidFill>
                  <a:srgbClr val="FFFFFF"/>
                </a:solidFill>
              </a:rPr>
              <a:t> </a:t>
            </a:r>
            <a:r>
              <a:rPr lang="fr-FR" dirty="0" err="1" smtClean="0">
                <a:solidFill>
                  <a:srgbClr val="FFFFFF"/>
                </a:solidFill>
              </a:rPr>
              <a:t>should</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V or not.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confirm</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is</a:t>
            </a:r>
            <a:r>
              <a:rPr lang="fr-FR" dirty="0" smtClean="0">
                <a:solidFill>
                  <a:srgbClr val="FFFFFF"/>
                </a:solidFill>
              </a:rPr>
              <a:t> correct by </a:t>
            </a:r>
            <a:r>
              <a:rPr lang="fr-FR" dirty="0" err="1" smtClean="0">
                <a:solidFill>
                  <a:srgbClr val="FFFFFF"/>
                </a:solidFill>
              </a:rPr>
              <a:t>clicking</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83633572"/>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0" y="896541"/>
            <a:ext cx="8993981" cy="5064919"/>
          </a:xfrm>
          <a:prstGeom prst="rect">
            <a:avLst/>
          </a:prstGeom>
        </p:spPr>
      </p:pic>
      <p:sp>
        <p:nvSpPr>
          <p:cNvPr id="3" name="Espace réservé du numéro de diapositive 2"/>
          <p:cNvSpPr>
            <a:spLocks noGrp="1"/>
          </p:cNvSpPr>
          <p:nvPr>
            <p:ph type="sldNum" sz="quarter" idx="12"/>
          </p:nvPr>
        </p:nvSpPr>
        <p:spPr/>
        <p:txBody>
          <a:bodyPr/>
          <a:lstStyle/>
          <a:p>
            <a:fld id="{184B21AF-DDF4-4F06-BD45-FE9B9C28C734}" type="slidenum">
              <a:rPr lang="fr-FR" smtClean="0"/>
              <a:t>79</a:t>
            </a:fld>
            <a:endParaRPr lang="fr-FR"/>
          </a:p>
        </p:txBody>
      </p:sp>
      <p:sp>
        <p:nvSpPr>
          <p:cNvPr id="4" name="Rectangle 3">
            <a:hlinkClick r:id="rId3" action="ppaction://hlinksldjump"/>
          </p:cNvPr>
          <p:cNvSpPr/>
          <p:nvPr/>
        </p:nvSpPr>
        <p:spPr>
          <a:xfrm>
            <a:off x="354596" y="6113279"/>
            <a:ext cx="3887346" cy="400110"/>
          </a:xfrm>
          <a:prstGeom prst="rect">
            <a:avLst/>
          </a:prstGeom>
        </p:spPr>
        <p:txBody>
          <a:bodyPr wrap="none">
            <a:spAutoFit/>
          </a:bodyPr>
          <a:lstStyle/>
          <a:p>
            <a:r>
              <a:rPr lang="en-US" sz="1600" i="1" dirty="0" smtClean="0">
                <a:solidFill>
                  <a:schemeClr val="bg1">
                    <a:lumMod val="75000"/>
                  </a:schemeClr>
                </a:solidFill>
                <a:latin typeface="Consolas" panose="020B0609020204030204" pitchFamily="49" charset="0"/>
              </a:rPr>
              <a:t>(</a:t>
            </a:r>
            <a:r>
              <a:rPr lang="en-US" sz="2000" i="1" dirty="0" smtClean="0">
                <a:solidFill>
                  <a:schemeClr val="bg1">
                    <a:lumMod val="75000"/>
                  </a:schemeClr>
                </a:solidFill>
              </a:rPr>
              <a:t>Paraphrasing explanation skipped</a:t>
            </a:r>
            <a:r>
              <a:rPr lang="en-US" sz="2000" i="1" dirty="0">
                <a:solidFill>
                  <a:schemeClr val="bg1">
                    <a:lumMod val="75000"/>
                  </a:schemeClr>
                </a:solidFill>
              </a:rPr>
              <a:t>)</a:t>
            </a:r>
          </a:p>
        </p:txBody>
      </p:sp>
      <p:sp>
        <p:nvSpPr>
          <p:cNvPr id="5" name="ZoneTexte 4"/>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We</a:t>
            </a:r>
            <a:r>
              <a:rPr lang="fr-FR" dirty="0" smtClean="0">
                <a:solidFill>
                  <a:srgbClr val="FFFFFF"/>
                </a:solidFill>
              </a:rPr>
              <a:t> </a:t>
            </a:r>
            <a:r>
              <a:rPr lang="fr-FR" dirty="0" err="1" smtClean="0">
                <a:solidFill>
                  <a:srgbClr val="FFFFFF"/>
                </a:solidFill>
              </a:rPr>
              <a:t>also</a:t>
            </a:r>
            <a:r>
              <a:rPr lang="fr-FR" dirty="0" smtClean="0">
                <a:solidFill>
                  <a:srgbClr val="FFFFFF"/>
                </a:solidFill>
              </a:rPr>
              <a:t> have one more </a:t>
            </a:r>
            <a:r>
              <a:rPr lang="fr-FR" dirty="0" err="1" smtClean="0">
                <a:solidFill>
                  <a:srgbClr val="FFFFFF"/>
                </a:solidFill>
              </a:rPr>
              <a:t>ambiguity</a:t>
            </a:r>
            <a:r>
              <a:rPr lang="fr-FR" dirty="0" smtClean="0">
                <a:solidFill>
                  <a:srgbClr val="FFFFFF"/>
                </a:solidFill>
              </a:rPr>
              <a:t> for the </a:t>
            </a:r>
            <a:r>
              <a:rPr lang="fr-FR" dirty="0" err="1" smtClean="0">
                <a:solidFill>
                  <a:srgbClr val="FFFFFF"/>
                </a:solidFill>
              </a:rPr>
              <a:t>blue</a:t>
            </a:r>
            <a:r>
              <a:rPr lang="fr-FR" dirty="0" smtClean="0">
                <a:solidFill>
                  <a:srgbClr val="FFFFFF"/>
                </a:solidFill>
              </a:rPr>
              <a:t> label. </a:t>
            </a:r>
            <a:r>
              <a:rPr lang="fr-FR" dirty="0" err="1" smtClean="0">
                <a:solidFill>
                  <a:srgbClr val="FFFFFF"/>
                </a:solidFill>
              </a:rPr>
              <a:t>Since</a:t>
            </a:r>
            <a:r>
              <a:rPr lang="fr-FR" dirty="0" smtClean="0">
                <a:solidFill>
                  <a:srgbClr val="FFFFFF"/>
                </a:solidFill>
              </a:rPr>
              <a:t> I, II, III, IV in roman </a:t>
            </a:r>
            <a:r>
              <a:rPr lang="fr-FR" dirty="0" err="1" smtClean="0">
                <a:solidFill>
                  <a:srgbClr val="FFFFFF"/>
                </a:solidFill>
              </a:rPr>
              <a:t>letters</a:t>
            </a:r>
            <a:r>
              <a:rPr lang="fr-FR" dirty="0" smtClean="0">
                <a:solidFill>
                  <a:srgbClr val="FFFFFF"/>
                </a:solidFill>
              </a:rPr>
              <a:t> </a:t>
            </a:r>
            <a:r>
              <a:rPr lang="fr-FR" dirty="0" err="1" smtClean="0">
                <a:solidFill>
                  <a:srgbClr val="FFFFFF"/>
                </a:solidFill>
              </a:rPr>
              <a:t>start</a:t>
            </a:r>
            <a:r>
              <a:rPr lang="fr-FR" dirty="0" smtClean="0">
                <a:solidFill>
                  <a:srgbClr val="FFFFFF"/>
                </a:solidFill>
              </a:rPr>
              <a:t> </a:t>
            </a:r>
            <a:r>
              <a:rPr lang="fr-FR" dirty="0" err="1" smtClean="0">
                <a:solidFill>
                  <a:srgbClr val="FFFFFF"/>
                </a:solidFill>
              </a:rPr>
              <a:t>with</a:t>
            </a:r>
            <a:r>
              <a:rPr lang="fr-FR" dirty="0" smtClean="0">
                <a:solidFill>
                  <a:srgbClr val="FFFFFF"/>
                </a:solidFill>
              </a:rPr>
              <a:t> I, </a:t>
            </a:r>
            <a:r>
              <a:rPr lang="fr-FR" dirty="0" err="1" smtClean="0">
                <a:solidFill>
                  <a:srgbClr val="FFFFFF"/>
                </a:solidFill>
              </a:rPr>
              <a:t>it</a:t>
            </a:r>
            <a:r>
              <a:rPr lang="fr-FR" dirty="0" smtClean="0">
                <a:solidFill>
                  <a:srgbClr val="FFFFFF"/>
                </a:solidFill>
              </a:rPr>
              <a:t> </a:t>
            </a:r>
            <a:r>
              <a:rPr lang="fr-FR" dirty="0" err="1" smtClean="0">
                <a:solidFill>
                  <a:srgbClr val="FFFFFF"/>
                </a:solidFill>
              </a:rPr>
              <a:t>was</a:t>
            </a:r>
            <a:r>
              <a:rPr lang="fr-FR" dirty="0" smtClean="0">
                <a:solidFill>
                  <a:srgbClr val="FFFFFF"/>
                </a:solidFill>
              </a:rPr>
              <a:t> </a:t>
            </a:r>
            <a:r>
              <a:rPr lang="fr-FR" dirty="0" err="1" smtClean="0">
                <a:solidFill>
                  <a:srgbClr val="FFFFFF"/>
                </a:solidFill>
              </a:rPr>
              <a:t>unsure</a:t>
            </a:r>
            <a:r>
              <a:rPr lang="fr-FR" dirty="0" smtClean="0">
                <a:solidFill>
                  <a:srgbClr val="FFFFFF"/>
                </a:solidFill>
              </a:rPr>
              <a:t> if </a:t>
            </a:r>
            <a:r>
              <a:rPr lang="fr-FR" dirty="0" err="1" smtClean="0">
                <a:solidFill>
                  <a:srgbClr val="FFFFFF"/>
                </a:solidFill>
              </a:rPr>
              <a:t>it</a:t>
            </a:r>
            <a:r>
              <a:rPr lang="fr-FR" dirty="0" smtClean="0">
                <a:solidFill>
                  <a:srgbClr val="FFFFFF"/>
                </a:solidFill>
              </a:rPr>
              <a:t> </a:t>
            </a:r>
            <a:r>
              <a:rPr lang="fr-FR" dirty="0" err="1" smtClean="0">
                <a:solidFill>
                  <a:srgbClr val="FFFFFF"/>
                </a:solidFill>
              </a:rPr>
              <a:t>should</a:t>
            </a:r>
            <a:r>
              <a:rPr lang="fr-FR" dirty="0" smtClean="0">
                <a:solidFill>
                  <a:srgbClr val="FFFFFF"/>
                </a:solidFill>
              </a:rPr>
              <a:t> </a:t>
            </a:r>
            <a:r>
              <a:rPr lang="fr-FR" dirty="0" err="1" smtClean="0">
                <a:solidFill>
                  <a:srgbClr val="FFFFFF"/>
                </a:solidFill>
              </a:rPr>
              <a:t>extract</a:t>
            </a:r>
            <a:r>
              <a:rPr lang="fr-FR" dirty="0" smtClean="0">
                <a:solidFill>
                  <a:srgbClr val="FFFFFF"/>
                </a:solidFill>
              </a:rPr>
              <a:t> the V or not. </a:t>
            </a:r>
            <a:r>
              <a:rPr lang="fr-FR" dirty="0" err="1" smtClean="0">
                <a:solidFill>
                  <a:srgbClr val="FFFFFF"/>
                </a:solidFill>
              </a:rPr>
              <a:t>We</a:t>
            </a:r>
            <a:r>
              <a:rPr lang="fr-FR" dirty="0" smtClean="0">
                <a:solidFill>
                  <a:srgbClr val="FFFFFF"/>
                </a:solidFill>
              </a:rPr>
              <a:t> </a:t>
            </a:r>
            <a:r>
              <a:rPr lang="fr-FR" dirty="0" err="1" smtClean="0">
                <a:solidFill>
                  <a:srgbClr val="FFFFFF"/>
                </a:solidFill>
              </a:rPr>
              <a:t>can</a:t>
            </a:r>
            <a:r>
              <a:rPr lang="fr-FR" dirty="0" smtClean="0">
                <a:solidFill>
                  <a:srgbClr val="FFFFFF"/>
                </a:solidFill>
              </a:rPr>
              <a:t> </a:t>
            </a:r>
            <a:r>
              <a:rPr lang="fr-FR" dirty="0" err="1" smtClean="0">
                <a:solidFill>
                  <a:srgbClr val="FFFFFF"/>
                </a:solidFill>
              </a:rPr>
              <a:t>confirm</a:t>
            </a:r>
            <a:r>
              <a:rPr lang="fr-FR" dirty="0" smtClean="0">
                <a:solidFill>
                  <a:srgbClr val="FFFFFF"/>
                </a:solidFill>
              </a:rPr>
              <a:t> </a:t>
            </a:r>
            <a:r>
              <a:rPr lang="fr-FR" dirty="0" err="1" smtClean="0">
                <a:solidFill>
                  <a:srgbClr val="FFFFFF"/>
                </a:solidFill>
              </a:rPr>
              <a:t>that</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is</a:t>
            </a:r>
            <a:r>
              <a:rPr lang="fr-FR" dirty="0" smtClean="0">
                <a:solidFill>
                  <a:srgbClr val="FFFFFF"/>
                </a:solidFill>
              </a:rPr>
              <a:t> correct by </a:t>
            </a:r>
            <a:r>
              <a:rPr lang="fr-FR" dirty="0" err="1" smtClean="0">
                <a:solidFill>
                  <a:srgbClr val="FFFFFF"/>
                </a:solidFill>
              </a:rPr>
              <a:t>clicking</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10327917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Tutori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354" y="766764"/>
            <a:ext cx="9007291" cy="5067507"/>
          </a:xfrm>
        </p:spPr>
      </p:pic>
      <p:sp>
        <p:nvSpPr>
          <p:cNvPr id="2" name="Espace réservé du numéro de diapositive 1"/>
          <p:cNvSpPr>
            <a:spLocks noGrp="1"/>
          </p:cNvSpPr>
          <p:nvPr>
            <p:ph type="sldNum" sz="quarter" idx="12"/>
          </p:nvPr>
        </p:nvSpPr>
        <p:spPr/>
        <p:txBody>
          <a:bodyPr/>
          <a:lstStyle/>
          <a:p>
            <a:fld id="{184B21AF-DDF4-4F06-BD45-FE9B9C28C734}" type="slidenum">
              <a:rPr lang="fr-FR" smtClean="0"/>
              <a:t>8</a:t>
            </a:fld>
            <a:endParaRPr lang="fr-FR"/>
          </a:p>
        </p:txBody>
      </p:sp>
    </p:spTree>
    <p:extLst>
      <p:ext uri="{BB962C8B-B14F-4D97-AF65-F5344CB8AC3E}">
        <p14:creationId xmlns:p14="http://schemas.microsoft.com/office/powerpoint/2010/main" val="5900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err="1" smtClean="0"/>
              <a:t>Paraphrasing</a:t>
            </a:r>
            <a:r>
              <a:rPr lang="fr-FR" dirty="0" smtClean="0"/>
              <a:t> challenges</a:t>
            </a:r>
            <a:endParaRPr lang="en-US" dirty="0"/>
          </a:p>
        </p:txBody>
      </p:sp>
      <p:sp>
        <p:nvSpPr>
          <p:cNvPr id="5" name="Espace réservé du contenu 4"/>
          <p:cNvSpPr>
            <a:spLocks noGrp="1"/>
          </p:cNvSpPr>
          <p:nvPr>
            <p:ph idx="1"/>
          </p:nvPr>
        </p:nvSpPr>
        <p:spPr>
          <a:xfrm>
            <a:off x="633845" y="2228851"/>
            <a:ext cx="8510155" cy="3771899"/>
          </a:xfrm>
        </p:spPr>
        <p:txBody>
          <a:bodyPr>
            <a:normAutofit/>
          </a:bodyPr>
          <a:lstStyle/>
          <a:p>
            <a:pPr marL="0" indent="0">
              <a:buNone/>
            </a:pPr>
            <a:r>
              <a:rPr lang="fr-FR" sz="2100" dirty="0"/>
              <a:t>T. Lau, 2009:</a:t>
            </a:r>
            <a:endParaRPr lang="en-US" sz="2100" dirty="0"/>
          </a:p>
          <a:p>
            <a:pPr marL="0" indent="0">
              <a:buNone/>
            </a:pPr>
            <a:r>
              <a:rPr lang="en-US" sz="3200" dirty="0" smtClean="0"/>
              <a:t>Get </a:t>
            </a:r>
            <a:r>
              <a:rPr lang="en-US" sz="3200" dirty="0"/>
              <a:t>rid of arcane instructions (“The char 1”)</a:t>
            </a:r>
            <a:endParaRPr lang="en-US" sz="1800" dirty="0"/>
          </a:p>
          <a:p>
            <a:pPr lvl="1"/>
            <a:endParaRPr lang="en-US" sz="1800" dirty="0">
              <a:latin typeface="Consolas" panose="020B0609020204030204" pitchFamily="49" charset="0"/>
              <a:cs typeface="Consolas" panose="020B0609020204030204" pitchFamily="49" charset="0"/>
            </a:endParaRPr>
          </a:p>
          <a:p>
            <a:pPr marL="0" indent="0">
              <a:buNone/>
            </a:pPr>
            <a:r>
              <a:rPr lang="en-US" sz="1800" b="1" dirty="0">
                <a:solidFill>
                  <a:schemeClr val="accent5">
                    <a:lumMod val="75000"/>
                  </a:schemeClr>
                </a:solidFill>
                <a:latin typeface="Consolas" panose="020B0609020204030204" pitchFamily="49" charset="0"/>
                <a:cs typeface="Consolas" panose="020B0609020204030204" pitchFamily="49" charset="0"/>
              </a:rPr>
              <a:t>Char</a:t>
            </a:r>
            <a:r>
              <a:rPr lang="en-US" sz="2025" dirty="0">
                <a:latin typeface="Consolas" panose="020B0609020204030204" pitchFamily="49" charset="0"/>
                <a:cs typeface="Consolas" panose="020B0609020204030204" pitchFamily="49" charset="0"/>
              </a:rPr>
              <a:t>(n) </a:t>
            </a:r>
            <a:r>
              <a:rPr lang="en-US" sz="2025" dirty="0">
                <a:latin typeface="Consolas" panose="020B0609020204030204" pitchFamily="49" charset="0"/>
                <a:cs typeface="Consolas" panose="020B0609020204030204" pitchFamily="49" charset="0"/>
                <a:sym typeface="Wingdings" panose="05000000000000000000" pitchFamily="2" charset="2"/>
              </a:rPr>
              <a:t></a:t>
            </a:r>
            <a:r>
              <a:rPr lang="en-US" sz="2025" dirty="0">
                <a:latin typeface="Consolas" panose="020B0609020204030204" pitchFamily="49" charset="0"/>
                <a:cs typeface="Consolas" panose="020B0609020204030204" pitchFamily="49" charset="0"/>
              </a:rPr>
              <a:t> “The {:0.</a:t>
            </a:r>
            <a:r>
              <a:rPr lang="en-US" sz="2025" b="1" dirty="0">
                <a:solidFill>
                  <a:schemeClr val="accent2">
                    <a:lumMod val="75000"/>
                  </a:schemeClr>
                </a:solidFill>
                <a:latin typeface="Consolas" panose="020B0609020204030204" pitchFamily="49" charset="0"/>
                <a:cs typeface="Consolas" panose="020B0609020204030204" pitchFamily="49" charset="0"/>
              </a:rPr>
              <a:t>charNum</a:t>
            </a:r>
            <a:r>
              <a:rPr lang="en-US" sz="2025" dirty="0">
                <a:latin typeface="Consolas" panose="020B0609020204030204" pitchFamily="49" charset="0"/>
                <a:cs typeface="Consolas" panose="020B0609020204030204" pitchFamily="49" charset="0"/>
              </a:rPr>
              <a:t>}”</a:t>
            </a:r>
            <a:br>
              <a:rPr lang="en-US" sz="2025" dirty="0">
                <a:latin typeface="Consolas" panose="020B0609020204030204" pitchFamily="49" charset="0"/>
                <a:cs typeface="Consolas" panose="020B0609020204030204" pitchFamily="49" charset="0"/>
              </a:rPr>
            </a:br>
            <a:r>
              <a:rPr lang="en-US" sz="2025" b="1" dirty="0" err="1">
                <a:solidFill>
                  <a:schemeClr val="accent2">
                    <a:lumMod val="75000"/>
                  </a:schemeClr>
                </a:solidFill>
                <a:latin typeface="Consolas" panose="020B0609020204030204" pitchFamily="49" charset="0"/>
                <a:cs typeface="Consolas" panose="020B0609020204030204" pitchFamily="49" charset="0"/>
              </a:rPr>
              <a:t>charNum</a:t>
            </a:r>
            <a:r>
              <a:rPr lang="en-US" sz="2025" dirty="0">
                <a:latin typeface="Consolas" panose="020B0609020204030204" pitchFamily="49" charset="0"/>
                <a:cs typeface="Consolas" panose="020B0609020204030204" pitchFamily="49" charset="0"/>
              </a:rPr>
              <a:t>: [{</a:t>
            </a:r>
            <a:r>
              <a:rPr lang="en-US" sz="2025" b="1" dirty="0">
                <a:solidFill>
                  <a:schemeClr val="accent6">
                    <a:lumMod val="75000"/>
                  </a:schemeClr>
                </a:solidFill>
                <a:latin typeface="Consolas" panose="020B0609020204030204" pitchFamily="49" charset="0"/>
                <a:cs typeface="Consolas" panose="020B0609020204030204" pitchFamily="49" charset="0"/>
              </a:rPr>
              <a:t>regex</a:t>
            </a:r>
            <a:r>
              <a:rPr lang="en-US" sz="2025" dirty="0">
                <a:latin typeface="Consolas" panose="020B0609020204030204" pitchFamily="49" charset="0"/>
                <a:cs typeface="Consolas" panose="020B0609020204030204" pitchFamily="49" charset="0"/>
              </a:rPr>
              <a:t>: "^1$",     </a:t>
            </a:r>
            <a:r>
              <a:rPr lang="en-US" sz="2025" b="1" dirty="0">
                <a:solidFill>
                  <a:schemeClr val="accent6">
                    <a:lumMod val="75000"/>
                  </a:schemeClr>
                </a:solidFill>
                <a:latin typeface="Consolas" panose="020B0609020204030204" pitchFamily="49" charset="0"/>
                <a:cs typeface="Consolas" panose="020B0609020204030204" pitchFamily="49" charset="0"/>
              </a:rPr>
              <a:t>result</a:t>
            </a:r>
            <a:r>
              <a:rPr lang="en-US" sz="2025" dirty="0">
                <a:latin typeface="Consolas" panose="020B0609020204030204" pitchFamily="49" charset="0"/>
                <a:cs typeface="Consolas" panose="020B0609020204030204" pitchFamily="49" charset="0"/>
              </a:rPr>
              <a:t>: "beginning“},</a:t>
            </a:r>
            <a:br>
              <a:rPr lang="en-US" sz="2025" dirty="0">
                <a:latin typeface="Consolas" panose="020B0609020204030204" pitchFamily="49" charset="0"/>
                <a:cs typeface="Consolas" panose="020B0609020204030204" pitchFamily="49" charset="0"/>
              </a:rPr>
            </a:br>
            <a:r>
              <a:rPr lang="en-US" sz="2025" dirty="0">
                <a:latin typeface="Consolas" panose="020B0609020204030204" pitchFamily="49" charset="0"/>
                <a:cs typeface="Consolas" panose="020B0609020204030204" pitchFamily="49" charset="0"/>
              </a:rPr>
              <a:t>          {</a:t>
            </a:r>
            <a:r>
              <a:rPr lang="en-US" sz="2025" b="1" dirty="0">
                <a:solidFill>
                  <a:schemeClr val="accent6">
                    <a:lumMod val="75000"/>
                  </a:schemeClr>
                </a:solidFill>
                <a:latin typeface="Consolas" panose="020B0609020204030204" pitchFamily="49" charset="0"/>
                <a:cs typeface="Consolas" panose="020B0609020204030204" pitchFamily="49" charset="0"/>
              </a:rPr>
              <a:t>regex</a:t>
            </a:r>
            <a:r>
              <a:rPr lang="en-US" sz="2025" dirty="0">
                <a:latin typeface="Consolas" panose="020B0609020204030204" pitchFamily="49" charset="0"/>
                <a:cs typeface="Consolas" panose="020B0609020204030204" pitchFamily="49" charset="0"/>
              </a:rPr>
              <a:t>: "^(\d+)$", </a:t>
            </a:r>
            <a:r>
              <a:rPr lang="en-US" sz="2025" b="1" dirty="0">
                <a:solidFill>
                  <a:schemeClr val="accent6">
                    <a:lumMod val="75000"/>
                  </a:schemeClr>
                </a:solidFill>
                <a:latin typeface="Consolas" panose="020B0609020204030204" pitchFamily="49" charset="0"/>
                <a:cs typeface="Consolas" panose="020B0609020204030204" pitchFamily="49" charset="0"/>
              </a:rPr>
              <a:t>result</a:t>
            </a:r>
            <a:r>
              <a:rPr lang="en-US" sz="2025" dirty="0">
                <a:latin typeface="Consolas" panose="020B0609020204030204" pitchFamily="49" charset="0"/>
                <a:cs typeface="Consolas" panose="020B0609020204030204" pitchFamily="49" charset="0"/>
              </a:rPr>
              <a:t>: “{:1.ordinal} char“}],</a:t>
            </a:r>
          </a:p>
          <a:p>
            <a:pPr marL="0" indent="0">
              <a:buNone/>
            </a:pPr>
            <a:endParaRPr lang="en-US" sz="2025" dirty="0">
              <a:latin typeface="Consolas" panose="020B0609020204030204" pitchFamily="49" charset="0"/>
              <a:cs typeface="Consolas" panose="020B0609020204030204" pitchFamily="49" charset="0"/>
            </a:endParaRPr>
          </a:p>
          <a:p>
            <a:pPr marL="0" indent="0">
              <a:buNone/>
            </a:pPr>
            <a:r>
              <a:rPr lang="en-US" sz="1800" b="1" dirty="0">
                <a:solidFill>
                  <a:schemeClr val="accent5">
                    <a:lumMod val="75000"/>
                  </a:schemeClr>
                </a:solidFill>
                <a:latin typeface="Consolas" panose="020B0609020204030204" pitchFamily="49" charset="0"/>
                <a:cs typeface="Consolas" panose="020B0609020204030204" pitchFamily="49" charset="0"/>
              </a:rPr>
              <a:t>Char</a:t>
            </a:r>
            <a:r>
              <a:rPr lang="en-US" sz="2025" dirty="0">
                <a:latin typeface="Consolas" panose="020B0609020204030204" pitchFamily="49" charset="0"/>
                <a:cs typeface="Consolas" panose="020B0609020204030204" pitchFamily="49" charset="0"/>
              </a:rPr>
              <a:t>(1) </a:t>
            </a:r>
            <a:r>
              <a:rPr lang="en-US" sz="1800" dirty="0">
                <a:latin typeface="Consolas" panose="020B0609020204030204" pitchFamily="49" charset="0"/>
                <a:cs typeface="Consolas" panose="020B0609020204030204" pitchFamily="49" charset="0"/>
                <a:sym typeface="Wingdings" panose="05000000000000000000" pitchFamily="2" charset="2"/>
              </a:rPr>
              <a:t></a:t>
            </a:r>
            <a:r>
              <a:rPr lang="en-US" sz="1800" dirty="0"/>
              <a:t>“The beginning”</a:t>
            </a:r>
            <a:endParaRPr lang="fr-FR" sz="1800" dirty="0"/>
          </a:p>
          <a:p>
            <a:endParaRPr lang="en-US" sz="2100" dirty="0"/>
          </a:p>
        </p:txBody>
      </p:sp>
      <p:sp>
        <p:nvSpPr>
          <p:cNvPr id="2" name="ZoneTexte 1"/>
          <p:cNvSpPr txBox="1"/>
          <p:nvPr/>
        </p:nvSpPr>
        <p:spPr>
          <a:xfrm>
            <a:off x="628650" y="5502529"/>
            <a:ext cx="3795281" cy="403957"/>
          </a:xfrm>
          <a:prstGeom prst="rect">
            <a:avLst/>
          </a:prstGeom>
          <a:noFill/>
        </p:spPr>
        <p:txBody>
          <a:bodyPr wrap="square" rtlCol="0">
            <a:spAutoFit/>
          </a:bodyPr>
          <a:lstStyle/>
          <a:p>
            <a:r>
              <a:rPr lang="en-US" b="1" dirty="0">
                <a:solidFill>
                  <a:schemeClr val="accent5">
                    <a:lumMod val="75000"/>
                  </a:schemeClr>
                </a:solidFill>
                <a:latin typeface="Consolas" panose="020B0609020204030204" pitchFamily="49" charset="0"/>
                <a:cs typeface="Consolas" panose="020B0609020204030204" pitchFamily="49" charset="0"/>
              </a:rPr>
              <a:t>Char</a:t>
            </a:r>
            <a:r>
              <a:rPr lang="en-US" sz="2025" dirty="0">
                <a:latin typeface="Consolas" panose="020B0609020204030204" pitchFamily="49" charset="0"/>
                <a:cs typeface="Consolas" panose="020B0609020204030204" pitchFamily="49" charset="0"/>
              </a:rPr>
              <a:t>(2) </a:t>
            </a:r>
            <a:r>
              <a:rPr lang="en-US" dirty="0">
                <a:latin typeface="Consolas" panose="020B0609020204030204" pitchFamily="49" charset="0"/>
                <a:cs typeface="Consolas" panose="020B0609020204030204" pitchFamily="49" charset="0"/>
                <a:sym typeface="Wingdings" panose="05000000000000000000" pitchFamily="2" charset="2"/>
              </a:rPr>
              <a:t> </a:t>
            </a:r>
            <a:r>
              <a:rPr lang="en-US" dirty="0"/>
              <a:t>“The second char”</a:t>
            </a:r>
            <a:endParaRPr lang="fr-FR" dirty="0"/>
          </a:p>
        </p:txBody>
      </p:sp>
      <p:sp>
        <p:nvSpPr>
          <p:cNvPr id="10" name="ZoneTexte 9"/>
          <p:cNvSpPr txBox="1"/>
          <p:nvPr/>
        </p:nvSpPr>
        <p:spPr>
          <a:xfrm>
            <a:off x="628650" y="5906486"/>
            <a:ext cx="4966856" cy="403957"/>
          </a:xfrm>
          <a:prstGeom prst="rect">
            <a:avLst/>
          </a:prstGeom>
          <a:noFill/>
        </p:spPr>
        <p:txBody>
          <a:bodyPr wrap="square" rtlCol="0">
            <a:spAutoFit/>
          </a:bodyPr>
          <a:lstStyle/>
          <a:p>
            <a:r>
              <a:rPr lang="en-US" b="1" dirty="0">
                <a:solidFill>
                  <a:schemeClr val="accent5">
                    <a:lumMod val="75000"/>
                  </a:schemeClr>
                </a:solidFill>
                <a:latin typeface="Consolas" panose="020B0609020204030204" pitchFamily="49" charset="0"/>
                <a:cs typeface="Consolas" panose="020B0609020204030204" pitchFamily="49" charset="0"/>
              </a:rPr>
              <a:t>Char</a:t>
            </a:r>
            <a:r>
              <a:rPr lang="en-US" sz="2025" dirty="0">
                <a:latin typeface="Consolas" panose="020B0609020204030204" pitchFamily="49" charset="0"/>
                <a:cs typeface="Consolas" panose="020B0609020204030204" pitchFamily="49" charset="0"/>
              </a:rPr>
              <a:t>(-3) </a:t>
            </a:r>
            <a:r>
              <a:rPr lang="en-US" dirty="0">
                <a:latin typeface="Consolas" panose="020B0609020204030204" pitchFamily="49" charset="0"/>
                <a:cs typeface="Consolas" panose="020B0609020204030204" pitchFamily="49" charset="0"/>
                <a:sym typeface="Wingdings" panose="05000000000000000000" pitchFamily="2" charset="2"/>
              </a:rPr>
              <a:t> </a:t>
            </a:r>
            <a:r>
              <a:rPr lang="en-US" dirty="0"/>
              <a:t>“The third char from the end”</a:t>
            </a:r>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80</a:t>
            </a:fld>
            <a:endParaRPr lang="fr-FR"/>
          </a:p>
        </p:txBody>
      </p:sp>
    </p:spTree>
    <p:extLst>
      <p:ext uri="{BB962C8B-B14F-4D97-AF65-F5344CB8AC3E}">
        <p14:creationId xmlns:p14="http://schemas.microsoft.com/office/powerpoint/2010/main" val="2499299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5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25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25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250"/>
                            </p:stCondLst>
                            <p:childTnLst>
                              <p:par>
                                <p:cTn id="27" presetID="10"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err="1" smtClean="0"/>
              <a:t>Paraphrasing</a:t>
            </a:r>
            <a:r>
              <a:rPr lang="fr-FR" dirty="0" smtClean="0"/>
              <a:t> challenges</a:t>
            </a:r>
            <a:endParaRPr lang="en-US" dirty="0"/>
          </a:p>
        </p:txBody>
      </p:sp>
      <p:sp>
        <p:nvSpPr>
          <p:cNvPr id="5" name="Espace réservé du contenu 4"/>
          <p:cNvSpPr>
            <a:spLocks noGrp="1"/>
          </p:cNvSpPr>
          <p:nvPr>
            <p:ph idx="1"/>
          </p:nvPr>
        </p:nvSpPr>
        <p:spPr>
          <a:xfrm>
            <a:off x="633845" y="2228851"/>
            <a:ext cx="8510155" cy="4570960"/>
          </a:xfrm>
        </p:spPr>
        <p:txBody>
          <a:bodyPr>
            <a:normAutofit fontScale="92500"/>
          </a:bodyPr>
          <a:lstStyle/>
          <a:p>
            <a:pPr marL="0" indent="0">
              <a:buNone/>
            </a:pPr>
            <a:r>
              <a:rPr lang="en-US" sz="3900" dirty="0"/>
              <a:t>Higher-level </a:t>
            </a:r>
            <a:r>
              <a:rPr lang="en-US" sz="3900" dirty="0" smtClean="0"/>
              <a:t>description:</a:t>
            </a:r>
            <a:endParaRPr lang="en-US" sz="2025" dirty="0" smtClean="0"/>
          </a:p>
          <a:p>
            <a:endParaRPr lang="en-US" sz="1800" dirty="0"/>
          </a:p>
          <a:p>
            <a:pPr marL="0" indent="0">
              <a:buNone/>
            </a:pPr>
            <a:r>
              <a:rPr lang="en-US" sz="3000" b="1" dirty="0" err="1">
                <a:solidFill>
                  <a:schemeClr val="accent5">
                    <a:lumMod val="75000"/>
                  </a:schemeClr>
                </a:solidFill>
                <a:latin typeface="Consolas" panose="020B0609020204030204" pitchFamily="49" charset="0"/>
                <a:cs typeface="Consolas" panose="020B0609020204030204" pitchFamily="49" charset="0"/>
              </a:rPr>
              <a:t>PosPair</a:t>
            </a:r>
            <a:r>
              <a:rPr lang="en-US" sz="3000" dirty="0">
                <a:latin typeface="Consolas" panose="020B0609020204030204" pitchFamily="49" charset="0"/>
                <a:cs typeface="Consolas" panose="020B0609020204030204" pitchFamily="49" charset="0"/>
              </a:rPr>
              <a:t>(</a:t>
            </a:r>
            <a:r>
              <a:rPr lang="en-US" sz="3000" b="1" dirty="0" err="1">
                <a:solidFill>
                  <a:schemeClr val="accent5">
                    <a:lumMod val="75000"/>
                  </a:schemeClr>
                </a:solidFill>
                <a:latin typeface="Consolas" panose="020B0609020204030204" pitchFamily="49" charset="0"/>
                <a:cs typeface="Consolas" panose="020B0609020204030204" pitchFamily="49" charset="0"/>
              </a:rPr>
              <a:t>Pos</a:t>
            </a:r>
            <a:r>
              <a:rPr lang="en-US" sz="3000" dirty="0">
                <a:latin typeface="Consolas" panose="020B0609020204030204" pitchFamily="49" charset="0"/>
                <a:cs typeface="Consolas" panose="020B0609020204030204" pitchFamily="49" charset="0"/>
              </a:rPr>
              <a:t>(</a:t>
            </a:r>
            <a:r>
              <a:rPr lang="en-US" sz="3000" b="1" dirty="0">
                <a:solidFill>
                  <a:schemeClr val="accent5">
                    <a:lumMod val="75000"/>
                  </a:schemeClr>
                </a:solidFill>
                <a:latin typeface="Consolas" panose="020B0609020204030204" pitchFamily="49" charset="0"/>
                <a:cs typeface="Consolas" panose="020B0609020204030204" pitchFamily="49" charset="0"/>
              </a:rPr>
              <a:t>Line</a:t>
            </a:r>
            <a:r>
              <a:rPr lang="en-US" sz="3000" dirty="0">
                <a:latin typeface="Consolas" panose="020B0609020204030204" pitchFamily="49" charset="0"/>
                <a:cs typeface="Consolas" panose="020B0609020204030204" pitchFamily="49" charset="0"/>
              </a:rPr>
              <a:t>(1), 1), </a:t>
            </a:r>
            <a:r>
              <a:rPr lang="en-US" sz="3000" b="1" dirty="0" err="1">
                <a:solidFill>
                  <a:schemeClr val="accent5">
                    <a:lumMod val="75000"/>
                  </a:schemeClr>
                </a:solidFill>
                <a:latin typeface="Consolas" panose="020B0609020204030204" pitchFamily="49" charset="0"/>
                <a:cs typeface="Consolas" panose="020B0609020204030204" pitchFamily="49" charset="0"/>
              </a:rPr>
              <a:t>Pos</a:t>
            </a:r>
            <a:r>
              <a:rPr lang="en-US" sz="3000" dirty="0">
                <a:latin typeface="Consolas" panose="020B0609020204030204" pitchFamily="49" charset="0"/>
                <a:cs typeface="Consolas" panose="020B0609020204030204" pitchFamily="49" charset="0"/>
              </a:rPr>
              <a:t>(</a:t>
            </a:r>
            <a:r>
              <a:rPr lang="en-US" sz="3000" b="1" dirty="0">
                <a:solidFill>
                  <a:schemeClr val="accent5">
                    <a:lumMod val="75000"/>
                  </a:schemeClr>
                </a:solidFill>
                <a:latin typeface="Consolas" panose="020B0609020204030204" pitchFamily="49" charset="0"/>
                <a:cs typeface="Consolas" panose="020B0609020204030204" pitchFamily="49" charset="0"/>
              </a:rPr>
              <a:t>Line</a:t>
            </a:r>
            <a:r>
              <a:rPr lang="en-US" sz="3000" dirty="0">
                <a:latin typeface="Consolas" panose="020B0609020204030204" pitchFamily="49" charset="0"/>
                <a:cs typeface="Consolas" panose="020B0609020204030204" pitchFamily="49" charset="0"/>
              </a:rPr>
              <a:t>(1),-1))</a:t>
            </a:r>
            <a:endParaRPr lang="en-US" sz="1800" dirty="0">
              <a:latin typeface="Consolas" panose="020B0609020204030204" pitchFamily="49" charset="0"/>
              <a:cs typeface="Consolas" panose="020B0609020204030204" pitchFamily="49" charset="0"/>
            </a:endParaRPr>
          </a:p>
          <a:p>
            <a:pPr marL="0" indent="0">
              <a:buNone/>
            </a:pPr>
            <a:r>
              <a:rPr lang="en-US" sz="2600" dirty="0">
                <a:latin typeface="Consolas" panose="020B0609020204030204" pitchFamily="49" charset="0"/>
                <a:cs typeface="Consolas" panose="020B0609020204030204" pitchFamily="49" charset="0"/>
              </a:rPr>
              <a:t>“extract the string between (the (beginning) of (second line)) and (the (end) of (second line)))”</a:t>
            </a:r>
            <a:endParaRPr lang="en-US" sz="1800" dirty="0">
              <a:latin typeface="Consolas" panose="020B0609020204030204" pitchFamily="49" charset="0"/>
              <a:cs typeface="Consolas" panose="020B0609020204030204" pitchFamily="49" charset="0"/>
            </a:endParaRPr>
          </a:p>
          <a:p>
            <a:pPr marL="0" indent="0">
              <a:buNone/>
            </a:pPr>
            <a:endParaRPr lang="fr-FR" sz="1800" dirty="0">
              <a:latin typeface="Consolas" panose="020B0609020204030204" pitchFamily="49" charset="0"/>
              <a:cs typeface="Consolas" panose="020B0609020204030204" pitchFamily="49" charset="0"/>
            </a:endParaRPr>
          </a:p>
          <a:p>
            <a:pPr marL="0" indent="0">
              <a:buNone/>
            </a:pPr>
            <a:r>
              <a:rPr lang="en-US" sz="1800" b="1" dirty="0">
                <a:solidFill>
                  <a:schemeClr val="accent5">
                    <a:lumMod val="75000"/>
                  </a:schemeClr>
                </a:solidFill>
                <a:latin typeface="Consolas" panose="020B0609020204030204" pitchFamily="49" charset="0"/>
                <a:cs typeface="Consolas" panose="020B0609020204030204" pitchFamily="49" charset="0"/>
              </a:rPr>
              <a:t>  </a:t>
            </a:r>
            <a:r>
              <a:rPr lang="en-US" sz="2400" b="1" dirty="0" err="1">
                <a:solidFill>
                  <a:schemeClr val="accent2">
                    <a:lumMod val="75000"/>
                  </a:schemeClr>
                </a:solidFill>
                <a:latin typeface="Consolas" panose="020B0609020204030204" pitchFamily="49" charset="0"/>
                <a:cs typeface="Consolas" panose="020B0609020204030204" pitchFamily="49" charset="0"/>
              </a:rPr>
              <a:t>PosPair</a:t>
            </a:r>
            <a:r>
              <a:rPr lang="en-US" sz="2400" dirty="0">
                <a:latin typeface="Consolas" panose="020B0609020204030204" pitchFamily="49" charset="0"/>
                <a:cs typeface="Consolas" panose="020B0609020204030204" pitchFamily="49" charset="0"/>
              </a:rPr>
              <a:t>(</a:t>
            </a:r>
            <a:r>
              <a:rPr lang="en-US" sz="2400" b="1" dirty="0" err="1">
                <a:solidFill>
                  <a:schemeClr val="accent2">
                    <a:lumMod val="75000"/>
                  </a:schemeClr>
                </a:solidFill>
                <a:latin typeface="Consolas" panose="020B0609020204030204" pitchFamily="49" charset="0"/>
                <a:cs typeface="Consolas" panose="020B0609020204030204" pitchFamily="49" charset="0"/>
              </a:rPr>
              <a:t>Pos</a:t>
            </a:r>
            <a:r>
              <a:rPr lang="en-US" sz="2400" dirty="0">
                <a:latin typeface="Consolas" panose="020B0609020204030204" pitchFamily="49" charset="0"/>
                <a:cs typeface="Consolas" panose="020B0609020204030204" pitchFamily="49" charset="0"/>
              </a:rPr>
              <a:t>(</a:t>
            </a:r>
            <a:r>
              <a:rPr lang="en-US" sz="2400" b="1" dirty="0">
                <a:solidFill>
                  <a:schemeClr val="accent2">
                    <a:lumMod val="75000"/>
                  </a:schemeClr>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L, 1), </a:t>
            </a:r>
            <a:r>
              <a:rPr lang="en-US" sz="2400" b="1" dirty="0" err="1">
                <a:solidFill>
                  <a:schemeClr val="accent2">
                    <a:lumMod val="75000"/>
                  </a:schemeClr>
                </a:solidFill>
                <a:latin typeface="Consolas" panose="020B0609020204030204" pitchFamily="49" charset="0"/>
                <a:cs typeface="Consolas" panose="020B0609020204030204" pitchFamily="49" charset="0"/>
              </a:rPr>
              <a:t>Pos</a:t>
            </a:r>
            <a:r>
              <a:rPr lang="en-US" sz="2400" dirty="0">
                <a:latin typeface="Consolas" panose="020B0609020204030204" pitchFamily="49" charset="0"/>
                <a:cs typeface="Consolas" panose="020B0609020204030204" pitchFamily="49" charset="0"/>
              </a:rPr>
              <a:t>(</a:t>
            </a:r>
            <a:r>
              <a:rPr lang="en-US" sz="2400" b="1" dirty="0">
                <a:solidFill>
                  <a:schemeClr val="accent2">
                    <a:lumMod val="75000"/>
                  </a:schemeClr>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L, -1)) </a:t>
            </a:r>
            <a:r>
              <a:rPr lang="en-US" sz="2400" b="1" dirty="0">
                <a:solidFill>
                  <a:schemeClr val="accent2">
                    <a:lumMod val="75000"/>
                  </a:schemeClr>
                </a:solidFill>
                <a:latin typeface="Consolas" panose="020B0609020204030204" pitchFamily="49" charset="0"/>
                <a:cs typeface="Consolas" panose="020B0609020204030204" pitchFamily="49" charset="0"/>
              </a:rPr>
              <a:t>when</a:t>
            </a:r>
            <a:r>
              <a:rPr lang="en-US" sz="2400" dirty="0">
                <a:latin typeface="Consolas" panose="020B0609020204030204" pitchFamily="49" charset="0"/>
                <a:cs typeface="Consolas" panose="020B0609020204030204" pitchFamily="49" charset="0"/>
              </a:rPr>
              <a:t> {:0:L}={:1:L}</a:t>
            </a:r>
            <a:endParaRPr lang="en-US" sz="1800" dirty="0">
              <a:latin typeface="Consolas" panose="020B0609020204030204" pitchFamily="49" charset="0"/>
              <a:cs typeface="Consolas" panose="020B0609020204030204" pitchFamily="49" charset="0"/>
            </a:endParaRPr>
          </a:p>
          <a:p>
            <a:pPr marL="0" indent="0">
              <a:buNone/>
            </a:pPr>
            <a:r>
              <a:rPr lang="en-US" sz="1800" dirty="0">
                <a:latin typeface="Consolas" panose="020B0609020204030204" pitchFamily="49" charset="0"/>
                <a:cs typeface="Consolas" panose="020B0609020204030204" pitchFamily="49" charset="0"/>
                <a:sym typeface="Wingdings" panose="05000000000000000000" pitchFamily="2" charset="2"/>
              </a:rPr>
              <a:t>   </a:t>
            </a:r>
            <a:r>
              <a:rPr lang="en-US" dirty="0">
                <a:latin typeface="Consolas" panose="020B0609020204030204" pitchFamily="49" charset="0"/>
                <a:cs typeface="Consolas" panose="020B0609020204030204" pitchFamily="49" charset="0"/>
                <a:sym typeface="Wingdings" panose="05000000000000000000" pitchFamily="2" charset="2"/>
              </a:rPr>
              <a:t>“extract the {:L}”</a:t>
            </a:r>
            <a:endParaRPr lang="fr-FR" sz="1800" dirty="0">
              <a:latin typeface="Consolas" panose="020B0609020204030204" pitchFamily="49" charset="0"/>
              <a:cs typeface="Consolas" panose="020B0609020204030204" pitchFamily="49" charset="0"/>
            </a:endParaRPr>
          </a:p>
          <a:p>
            <a:pPr marL="0" indent="0">
              <a:buNone/>
            </a:pPr>
            <a:endParaRPr lang="en-US" sz="1800" dirty="0">
              <a:latin typeface="Consolas" panose="020B0609020204030204" pitchFamily="49" charset="0"/>
              <a:cs typeface="Consolas" panose="020B0609020204030204" pitchFamily="49" charset="0"/>
            </a:endParaRPr>
          </a:p>
          <a:p>
            <a:pPr marL="0" indent="0">
              <a:buNone/>
            </a:pPr>
            <a:r>
              <a:rPr lang="en-US" dirty="0">
                <a:latin typeface="Consolas" panose="020B0609020204030204" pitchFamily="49" charset="0"/>
                <a:cs typeface="Consolas" panose="020B0609020204030204" pitchFamily="49" charset="0"/>
              </a:rPr>
              <a:t>“extract the (second line</a:t>
            </a:r>
            <a:r>
              <a:rPr lang="en-US" dirty="0" smtClean="0">
                <a:latin typeface="Consolas" panose="020B0609020204030204" pitchFamily="49" charset="0"/>
                <a:cs typeface="Consolas" panose="020B0609020204030204" pitchFamily="49" charset="0"/>
              </a:rPr>
              <a:t>)”</a:t>
            </a:r>
          </a:p>
          <a:p>
            <a:pPr marL="0" indent="0">
              <a:buNone/>
            </a:pPr>
            <a:endParaRPr lang="en-US" sz="1800" dirty="0">
              <a:latin typeface="Consolas" panose="020B0609020204030204" pitchFamily="49" charset="0"/>
            </a:endParaRPr>
          </a:p>
          <a:p>
            <a:endParaRPr lang="en-US" sz="2100" dirty="0"/>
          </a:p>
        </p:txBody>
      </p:sp>
      <p:sp>
        <p:nvSpPr>
          <p:cNvPr id="2" name="Espace réservé du numéro de diapositive 1"/>
          <p:cNvSpPr>
            <a:spLocks noGrp="1"/>
          </p:cNvSpPr>
          <p:nvPr>
            <p:ph type="sldNum" sz="quarter" idx="12"/>
          </p:nvPr>
        </p:nvSpPr>
        <p:spPr/>
        <p:txBody>
          <a:bodyPr/>
          <a:lstStyle/>
          <a:p>
            <a:fld id="{184B21AF-DDF4-4F06-BD45-FE9B9C28C734}" type="slidenum">
              <a:rPr lang="fr-FR" smtClean="0"/>
              <a:t>81</a:t>
            </a:fld>
            <a:endParaRPr lang="fr-FR"/>
          </a:p>
        </p:txBody>
      </p:sp>
    </p:spTree>
    <p:extLst>
      <p:ext uri="{BB962C8B-B14F-4D97-AF65-F5344CB8AC3E}">
        <p14:creationId xmlns:p14="http://schemas.microsoft.com/office/powerpoint/2010/main" val="1921957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324155" y="3572933"/>
            <a:ext cx="744475" cy="184111"/>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3323411" y="3874347"/>
            <a:ext cx="744475" cy="189653"/>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6"/>
          <p:cNvSpPr>
            <a:spLocks noChangeArrowheads="1"/>
          </p:cNvSpPr>
          <p:nvPr/>
        </p:nvSpPr>
        <p:spPr bwMode="auto">
          <a:xfrm>
            <a:off x="2485000" y="3486769"/>
            <a:ext cx="2067682" cy="925511"/>
          </a:xfrm>
          <a:prstGeom prst="rect">
            <a:avLst/>
          </a:prstGeom>
          <a:noFill/>
          <a:ln>
            <a:solidFill>
              <a:schemeClr val="bg1">
                <a:lumMod val="50000"/>
              </a:schemeClr>
            </a:solidFill>
          </a:ln>
          <a:effectLst/>
        </p:spPr>
        <p:txBody>
          <a:bodyPr vert="horz" wrap="square" lIns="90000" tIns="46800" rIns="90000" bIns="46800" numCol="1" anchor="ctr" anchorCtr="0" compatLnSpc="1">
            <a:prstTxWarp prst="textNoShape">
              <a:avLst/>
            </a:prstTxWarp>
            <a:spAutoFit/>
          </a:bodyPr>
          <a:lstStyle/>
          <a:p>
            <a:pPr lvl="0"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Name: Mikael</a:t>
            </a:r>
          </a:p>
          <a:p>
            <a:pPr lvl="0"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Name: Marion</a:t>
            </a:r>
          </a:p>
          <a:p>
            <a:pPr lvl="0" defTabSz="914400" eaLnBrk="0" fontAlgn="base" hangingPunct="0">
              <a:spcBef>
                <a:spcPct val="0"/>
              </a:spcBef>
              <a:spcAft>
                <a:spcPct val="0"/>
              </a:spcAft>
            </a:pPr>
            <a:r>
              <a:rPr lang="fr-FR" altLang="fr-FR" dirty="0" smtClean="0">
                <a:solidFill>
                  <a:srgbClr val="000000"/>
                </a:solidFill>
                <a:latin typeface="Consolas" panose="020B0609020204030204" pitchFamily="49" charset="0"/>
              </a:rPr>
              <a:t>Name: </a:t>
            </a:r>
            <a:r>
              <a:rPr lang="fr-FR" altLang="fr-FR" dirty="0" err="1" smtClean="0">
                <a:solidFill>
                  <a:srgbClr val="000000"/>
                </a:solidFill>
                <a:latin typeface="Consolas" panose="020B0609020204030204" pitchFamily="49" charset="0"/>
              </a:rPr>
              <a:t>McLeo</a:t>
            </a:r>
            <a:endParaRPr lang="fr-FR" altLang="fr-FR" dirty="0">
              <a:solidFill>
                <a:srgbClr val="000000"/>
              </a:solidFill>
              <a:latin typeface="Consolas" panose="020B0609020204030204" pitchFamily="49" charset="0"/>
            </a:endParaRPr>
          </a:p>
        </p:txBody>
      </p:sp>
      <p:sp>
        <p:nvSpPr>
          <p:cNvPr id="55" name="ZoneTexte 54"/>
          <p:cNvSpPr txBox="1"/>
          <p:nvPr/>
        </p:nvSpPr>
        <p:spPr>
          <a:xfrm>
            <a:off x="1652402" y="3788226"/>
            <a:ext cx="1154008" cy="507831"/>
          </a:xfrm>
          <a:prstGeom prst="rect">
            <a:avLst/>
          </a:prstGeom>
          <a:noFill/>
        </p:spPr>
        <p:txBody>
          <a:bodyPr wrap="square" rtlCol="0">
            <a:spAutoFit/>
          </a:bodyPr>
          <a:lstStyle/>
          <a:p>
            <a:pPr algn="ctr"/>
            <a:r>
              <a:rPr lang="fr-FR" sz="2700" dirty="0">
                <a:solidFill>
                  <a:schemeClr val="bg1"/>
                </a:solidFill>
              </a:rPr>
              <a:t>Prog</a:t>
            </a:r>
          </a:p>
        </p:txBody>
      </p:sp>
      <p:sp>
        <p:nvSpPr>
          <p:cNvPr id="2" name="Espace réservé du numéro de diapositive 1"/>
          <p:cNvSpPr>
            <a:spLocks noGrp="1"/>
          </p:cNvSpPr>
          <p:nvPr>
            <p:ph type="sldNum" sz="quarter" idx="12"/>
          </p:nvPr>
        </p:nvSpPr>
        <p:spPr/>
        <p:txBody>
          <a:bodyPr/>
          <a:lstStyle/>
          <a:p>
            <a:fld id="{184B21AF-DDF4-4F06-BD45-FE9B9C28C734}" type="slidenum">
              <a:rPr lang="fr-FR" smtClean="0"/>
              <a:t>82</a:t>
            </a:fld>
            <a:endParaRPr lang="fr-F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396" y="3334729"/>
            <a:ext cx="1797484" cy="1173690"/>
          </a:xfrm>
          <a:prstGeom prst="rect">
            <a:avLst/>
          </a:prstGeom>
        </p:spPr>
      </p:pic>
      <p:sp>
        <p:nvSpPr>
          <p:cNvPr id="9" name="ZoneTexte 8"/>
          <p:cNvSpPr txBox="1"/>
          <p:nvPr/>
        </p:nvSpPr>
        <p:spPr>
          <a:xfrm>
            <a:off x="6513872" y="3668335"/>
            <a:ext cx="1645002" cy="461665"/>
          </a:xfrm>
          <a:prstGeom prst="rect">
            <a:avLst/>
          </a:prstGeom>
          <a:noFill/>
        </p:spPr>
        <p:txBody>
          <a:bodyPr wrap="none" rtlCol="0">
            <a:spAutoFit/>
          </a:bodyPr>
          <a:lstStyle/>
          <a:p>
            <a:r>
              <a:rPr lang="fr-FR" sz="2400" dirty="0" smtClean="0">
                <a:solidFill>
                  <a:srgbClr val="0070C0"/>
                </a:solidFill>
                <a:effectLst>
                  <a:glow rad="520700">
                    <a:schemeClr val="bg1">
                      <a:alpha val="79000"/>
                    </a:schemeClr>
                  </a:glow>
                </a:effectLst>
              </a:rPr>
              <a:t>Programme</a:t>
            </a:r>
            <a:endParaRPr lang="fr-CH" sz="2400" dirty="0">
              <a:solidFill>
                <a:srgbClr val="0070C0"/>
              </a:solidFill>
              <a:effectLst>
                <a:glow rad="520700">
                  <a:schemeClr val="bg1">
                    <a:alpha val="79000"/>
                  </a:schemeClr>
                </a:glow>
              </a:effectLst>
            </a:endParaRPr>
          </a:p>
        </p:txBody>
      </p:sp>
      <p:sp>
        <p:nvSpPr>
          <p:cNvPr id="10" name="Flèche droite 9"/>
          <p:cNvSpPr/>
          <p:nvPr/>
        </p:nvSpPr>
        <p:spPr>
          <a:xfrm>
            <a:off x="4511090" y="3730404"/>
            <a:ext cx="1896306"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Picture 2" descr="Nuage de mot abstrait conceptuel en forme de cerveau — Image vectorielle #64115497"/>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08674"/>
            <a:ext cx="1841679" cy="173936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6750" y1="34800" x2="73500" y2="30533"/>
                        <a14:foregroundMark x1="30500" y1="20533" x2="72083" y2="20267"/>
                        <a14:foregroundMark x1="25667" y1="52267" x2="75333" y2="44667"/>
                        <a14:foregroundMark x1="41917" y1="42000" x2="57917" y2="41867"/>
                        <a14:foregroundMark x1="33500" y1="64133" x2="68333" y2="60267"/>
                      </a14:backgroundRemoval>
                    </a14:imgEffect>
                  </a14:imgLayer>
                </a14:imgProps>
              </a:ext>
              <a:ext uri="{28A0092B-C50C-407E-A947-70E740481C1C}">
                <a14:useLocalDpi xmlns:a14="http://schemas.microsoft.com/office/drawing/2010/main" val="0"/>
              </a:ext>
            </a:extLst>
          </a:blip>
          <a:srcRect l="19609" t="10171" r="19162" b="10455"/>
          <a:stretch/>
        </p:blipFill>
        <p:spPr>
          <a:xfrm>
            <a:off x="4748556" y="3485425"/>
            <a:ext cx="1314898" cy="1065355"/>
          </a:xfrm>
          <a:prstGeom prst="rect">
            <a:avLst/>
          </a:prstGeom>
        </p:spPr>
      </p:pic>
      <p:grpSp>
        <p:nvGrpSpPr>
          <p:cNvPr id="14" name="Groupe 13"/>
          <p:cNvGrpSpPr/>
          <p:nvPr/>
        </p:nvGrpSpPr>
        <p:grpSpPr>
          <a:xfrm>
            <a:off x="1102229" y="3334729"/>
            <a:ext cx="1382770" cy="1113490"/>
            <a:chOff x="1102229" y="3334729"/>
            <a:chExt cx="1382770" cy="1113490"/>
          </a:xfrm>
        </p:grpSpPr>
        <p:sp>
          <p:nvSpPr>
            <p:cNvPr id="15" name="Arc 14"/>
            <p:cNvSpPr/>
            <p:nvPr/>
          </p:nvSpPr>
          <p:spPr>
            <a:xfrm>
              <a:off x="1555153" y="3715057"/>
              <a:ext cx="476922" cy="384046"/>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1325461" y="3522338"/>
              <a:ext cx="916812" cy="738272"/>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1102229" y="3334729"/>
              <a:ext cx="1382770" cy="1113490"/>
            </a:xfrm>
            <a:prstGeom prst="arc">
              <a:avLst>
                <a:gd name="adj1" fmla="val 16200000"/>
                <a:gd name="adj2" fmla="val 537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Image 20"/>
          <p:cNvPicPr>
            <a:picLocks noChangeAspect="1"/>
          </p:cNvPicPr>
          <p:nvPr/>
        </p:nvPicPr>
        <p:blipFill>
          <a:blip r:embed="rId7" cstate="print">
            <a:extLst>
              <a:ext uri="{BEBA8EAE-BF5A-486C-A8C5-ECC9F3942E4B}">
                <a14:imgProps xmlns:a14="http://schemas.microsoft.com/office/drawing/2010/main">
                  <a14:imgLayer r:embed="rId8">
                    <a14:imgEffect>
                      <a14:artisticLightScreen/>
                    </a14:imgEffect>
                  </a14:imgLayer>
                </a14:imgProps>
              </a:ext>
              <a:ext uri="{28A0092B-C50C-407E-A947-70E740481C1C}">
                <a14:useLocalDpi xmlns:a14="http://schemas.microsoft.com/office/drawing/2010/main" val="0"/>
              </a:ext>
            </a:extLst>
          </a:blip>
          <a:stretch>
            <a:fillRect/>
          </a:stretch>
        </p:blipFill>
        <p:spPr>
          <a:xfrm>
            <a:off x="5350230" y="2113898"/>
            <a:ext cx="1797484" cy="1173690"/>
          </a:xfrm>
          <a:prstGeom prst="rect">
            <a:avLst/>
          </a:prstGeom>
        </p:spPr>
      </p:pic>
      <p:pic>
        <p:nvPicPr>
          <p:cNvPr id="22" name="Image 21"/>
          <p:cNvPicPr>
            <a:picLocks noChangeAspect="1"/>
          </p:cNvPicPr>
          <p:nvPr/>
        </p:nvPicPr>
        <p:blipFill>
          <a:blip r:embed="rId9" cstate="print">
            <a:extLst>
              <a:ext uri="{BEBA8EAE-BF5A-486C-A8C5-ECC9F3942E4B}">
                <a14:imgProps xmlns:a14="http://schemas.microsoft.com/office/drawing/2010/main">
                  <a14:imgLayer r:embed="rId8">
                    <a14:imgEffect>
                      <a14:artisticPastelsSmooth/>
                    </a14:imgEffect>
                  </a14:imgLayer>
                </a14:imgProps>
              </a:ext>
              <a:ext uri="{28A0092B-C50C-407E-A947-70E740481C1C}">
                <a14:useLocalDpi xmlns:a14="http://schemas.microsoft.com/office/drawing/2010/main" val="0"/>
              </a:ext>
            </a:extLst>
          </a:blip>
          <a:stretch>
            <a:fillRect/>
          </a:stretch>
        </p:blipFill>
        <p:spPr>
          <a:xfrm>
            <a:off x="7199349" y="2125742"/>
            <a:ext cx="1797484" cy="1173690"/>
          </a:xfrm>
          <a:prstGeom prst="rect">
            <a:avLst/>
          </a:prstGeom>
        </p:spPr>
      </p:pic>
      <p:pic>
        <p:nvPicPr>
          <p:cNvPr id="23" name="Image 22"/>
          <p:cNvPicPr>
            <a:picLocks noChangeAspect="1"/>
          </p:cNvPicPr>
          <p:nvPr/>
        </p:nvPicPr>
        <p:blipFill>
          <a:blip r:embed="rId10" cstate="print">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tretch>
            <a:fillRect/>
          </a:stretch>
        </p:blipFill>
        <p:spPr>
          <a:xfrm>
            <a:off x="8245258" y="3334729"/>
            <a:ext cx="1797484" cy="1173690"/>
          </a:xfrm>
          <a:prstGeom prst="rect">
            <a:avLst/>
          </a:prstGeom>
        </p:spPr>
      </p:pic>
      <p:pic>
        <p:nvPicPr>
          <p:cNvPr id="24" name="Image 23"/>
          <p:cNvPicPr>
            <a:picLocks noChangeAspect="1"/>
          </p:cNvPicPr>
          <p:nvPr/>
        </p:nvPicPr>
        <p:blipFill>
          <a:blip r:embed="rId11" cstate="print">
            <a:extLst>
              <a:ext uri="{BEBA8EAE-BF5A-486C-A8C5-ECC9F3942E4B}">
                <a14:imgProps xmlns:a14="http://schemas.microsoft.com/office/drawing/2010/main">
                  <a14:imgLayer r:embed="rId8">
                    <a14:imgEffect>
                      <a14:artisticCutout/>
                    </a14:imgEffect>
                  </a14:imgLayer>
                </a14:imgProps>
              </a:ext>
              <a:ext uri="{28A0092B-C50C-407E-A947-70E740481C1C}">
                <a14:useLocalDpi xmlns:a14="http://schemas.microsoft.com/office/drawing/2010/main" val="0"/>
              </a:ext>
            </a:extLst>
          </a:blip>
          <a:stretch>
            <a:fillRect/>
          </a:stretch>
        </p:blipFill>
        <p:spPr>
          <a:xfrm>
            <a:off x="7195013" y="4540329"/>
            <a:ext cx="1797484" cy="1173690"/>
          </a:xfrm>
          <a:prstGeom prst="rect">
            <a:avLst/>
          </a:prstGeom>
        </p:spPr>
      </p:pic>
      <p:pic>
        <p:nvPicPr>
          <p:cNvPr id="25" name="Image 24"/>
          <p:cNvPicPr>
            <a:picLocks noChangeAspect="1"/>
          </p:cNvPicPr>
          <p:nvPr/>
        </p:nvPicPr>
        <p:blipFill>
          <a:blip r:embed="rId12" cstate="print">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tretch>
            <a:fillRect/>
          </a:stretch>
        </p:blipFill>
        <p:spPr>
          <a:xfrm>
            <a:off x="5350230" y="4550780"/>
            <a:ext cx="1797484" cy="1173690"/>
          </a:xfrm>
          <a:prstGeom prst="rect">
            <a:avLst/>
          </a:prstGeom>
        </p:spPr>
      </p:pic>
      <p:sp>
        <p:nvSpPr>
          <p:cNvPr id="3" name="Titre 2"/>
          <p:cNvSpPr>
            <a:spLocks noGrp="1"/>
          </p:cNvSpPr>
          <p:nvPr>
            <p:ph type="title"/>
          </p:nvPr>
        </p:nvSpPr>
        <p:spPr/>
        <p:txBody>
          <a:bodyPr/>
          <a:lstStyle/>
          <a:p>
            <a:r>
              <a:rPr lang="fr-FR" dirty="0" smtClean="0"/>
              <a:t>Clarification </a:t>
            </a:r>
            <a:r>
              <a:rPr lang="fr-FR" dirty="0" err="1" smtClean="0"/>
              <a:t>conversationelle</a:t>
            </a:r>
            <a:endParaRPr lang="en-US" dirty="0"/>
          </a:p>
        </p:txBody>
      </p:sp>
      <p:sp>
        <p:nvSpPr>
          <p:cNvPr id="27" name="ZoneTexte 26"/>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Our </a:t>
            </a:r>
            <a:r>
              <a:rPr lang="fr-FR" dirty="0" err="1" smtClean="0">
                <a:solidFill>
                  <a:srgbClr val="FFFFFF"/>
                </a:solidFill>
              </a:rPr>
              <a:t>strongest</a:t>
            </a:r>
            <a:r>
              <a:rPr lang="fr-FR" dirty="0" smtClean="0">
                <a:solidFill>
                  <a:srgbClr val="FFFFFF"/>
                </a:solidFill>
              </a:rPr>
              <a:t> </a:t>
            </a:r>
            <a:r>
              <a:rPr lang="fr-FR" dirty="0" err="1" smtClean="0">
                <a:solidFill>
                  <a:srgbClr val="FFFFFF"/>
                </a:solidFill>
              </a:rPr>
              <a:t>feature</a:t>
            </a:r>
            <a:r>
              <a:rPr lang="fr-FR" dirty="0" smtClean="0">
                <a:solidFill>
                  <a:srgbClr val="FFFFFF"/>
                </a:solidFill>
              </a:rPr>
              <a:t> </a:t>
            </a:r>
            <a:r>
              <a:rPr lang="fr-FR" dirty="0" err="1" smtClean="0">
                <a:solidFill>
                  <a:srgbClr val="FFFFFF"/>
                </a:solidFill>
              </a:rPr>
              <a:t>seems</a:t>
            </a:r>
            <a:r>
              <a:rPr lang="fr-FR" dirty="0" smtClean="0">
                <a:solidFill>
                  <a:srgbClr val="FFFFFF"/>
                </a:solidFill>
              </a:rPr>
              <a:t> to </a:t>
            </a:r>
            <a:r>
              <a:rPr lang="fr-FR" dirty="0" err="1" smtClean="0">
                <a:solidFill>
                  <a:srgbClr val="FFFFFF"/>
                </a:solidFill>
              </a:rPr>
              <a:t>be</a:t>
            </a:r>
            <a:r>
              <a:rPr lang="fr-FR" dirty="0" smtClean="0">
                <a:solidFill>
                  <a:srgbClr val="FFFFFF"/>
                </a:solidFill>
              </a:rPr>
              <a:t> the </a:t>
            </a:r>
            <a:r>
              <a:rPr lang="fr-FR" dirty="0" err="1" smtClean="0">
                <a:solidFill>
                  <a:srgbClr val="FFFFFF"/>
                </a:solidFill>
              </a:rPr>
              <a:t>conversational</a:t>
            </a:r>
            <a:r>
              <a:rPr lang="fr-FR" dirty="0" smtClean="0">
                <a:solidFill>
                  <a:srgbClr val="FFFFFF"/>
                </a:solidFill>
              </a:rPr>
              <a:t> clarification. This </a:t>
            </a:r>
            <a:r>
              <a:rPr lang="fr-FR" dirty="0" err="1" smtClean="0">
                <a:solidFill>
                  <a:srgbClr val="FFFFFF"/>
                </a:solidFill>
              </a:rPr>
              <a:t>works</a:t>
            </a:r>
            <a:r>
              <a:rPr lang="fr-FR" dirty="0" smtClean="0">
                <a:solidFill>
                  <a:srgbClr val="FFFFFF"/>
                </a:solidFill>
              </a:rPr>
              <a:t> the </a:t>
            </a:r>
            <a:r>
              <a:rPr lang="fr-FR" dirty="0" err="1" smtClean="0">
                <a:solidFill>
                  <a:srgbClr val="FFFFFF"/>
                </a:solidFill>
              </a:rPr>
              <a:t>following</a:t>
            </a:r>
            <a:r>
              <a:rPr lang="fr-FR" dirty="0" smtClean="0">
                <a:solidFill>
                  <a:srgbClr val="FFFFFF"/>
                </a:solidFill>
              </a:rPr>
              <a:t>. </a:t>
            </a:r>
            <a:r>
              <a:rPr lang="fr-FR" dirty="0" err="1" smtClean="0">
                <a:solidFill>
                  <a:srgbClr val="FFFFFF"/>
                </a:solidFill>
              </a:rPr>
              <a:t>Instead</a:t>
            </a:r>
            <a:r>
              <a:rPr lang="fr-FR" dirty="0" smtClean="0">
                <a:solidFill>
                  <a:srgbClr val="FFFFFF"/>
                </a:solidFill>
              </a:rPr>
              <a:t> of </a:t>
            </a:r>
            <a:r>
              <a:rPr lang="fr-FR" dirty="0" err="1" smtClean="0">
                <a:solidFill>
                  <a:srgbClr val="FFFFFF"/>
                </a:solidFill>
              </a:rPr>
              <a:t>generating</a:t>
            </a:r>
            <a:r>
              <a:rPr lang="fr-FR" dirty="0" smtClean="0">
                <a:solidFill>
                  <a:srgbClr val="FFFFFF"/>
                </a:solidFill>
              </a:rPr>
              <a:t> </a:t>
            </a:r>
            <a:r>
              <a:rPr lang="fr-FR" dirty="0" err="1" smtClean="0">
                <a:solidFill>
                  <a:srgbClr val="FFFFFF"/>
                </a:solidFill>
              </a:rPr>
              <a:t>only</a:t>
            </a:r>
            <a:r>
              <a:rPr lang="fr-FR" dirty="0" smtClean="0">
                <a:solidFill>
                  <a:srgbClr val="FFFFFF"/>
                </a:solidFill>
              </a:rPr>
              <a:t> one program, the computer </a:t>
            </a:r>
            <a:r>
              <a:rPr lang="fr-FR" dirty="0" err="1" smtClean="0">
                <a:solidFill>
                  <a:srgbClr val="FFFFFF"/>
                </a:solidFill>
              </a:rPr>
              <a:t>actually</a:t>
            </a:r>
            <a:r>
              <a:rPr lang="fr-FR" dirty="0" smtClean="0">
                <a:solidFill>
                  <a:srgbClr val="FFFFFF"/>
                </a:solidFill>
              </a:rPr>
              <a:t> </a:t>
            </a:r>
            <a:r>
              <a:rPr lang="fr-FR" dirty="0" err="1" smtClean="0">
                <a:solidFill>
                  <a:srgbClr val="FFFFFF"/>
                </a:solidFill>
              </a:rPr>
              <a:t>generates</a:t>
            </a:r>
            <a:r>
              <a:rPr lang="fr-FR" dirty="0" smtClean="0">
                <a:solidFill>
                  <a:srgbClr val="FFFFFF"/>
                </a:solidFill>
              </a:rPr>
              <a:t> </a:t>
            </a:r>
            <a:r>
              <a:rPr lang="fr-FR" dirty="0" err="1" smtClean="0">
                <a:solidFill>
                  <a:srgbClr val="FFFFFF"/>
                </a:solidFill>
              </a:rPr>
              <a:t>many</a:t>
            </a:r>
            <a:r>
              <a:rPr lang="fr-FR" dirty="0" smtClean="0">
                <a:solidFill>
                  <a:srgbClr val="FFFFFF"/>
                </a:solidFill>
              </a:rPr>
              <a:t> </a:t>
            </a:r>
            <a:r>
              <a:rPr lang="fr-FR" dirty="0" err="1" smtClean="0">
                <a:solidFill>
                  <a:srgbClr val="FFFFFF"/>
                </a:solidFill>
              </a:rPr>
              <a:t>variants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89404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25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250"/>
                                        <p:tgtEl>
                                          <p:spTgt spid="21"/>
                                        </p:tgtEl>
                                      </p:cBhvr>
                                    </p:animEffect>
                                  </p:childTnLst>
                                </p:cTn>
                              </p:par>
                            </p:childTnLst>
                          </p:cTn>
                        </p:par>
                        <p:par>
                          <p:cTn id="37" fill="hold">
                            <p:stCondLst>
                              <p:cond delay="250"/>
                            </p:stCondLst>
                            <p:childTnLst>
                              <p:par>
                                <p:cTn id="38" presetID="22" presetClass="entr" presetSubtype="8"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250"/>
                                        <p:tgtEl>
                                          <p:spTgt spid="22"/>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250"/>
                                        <p:tgtEl>
                                          <p:spTgt spid="23"/>
                                        </p:tgtEl>
                                      </p:cBhvr>
                                    </p:animEffect>
                                  </p:childTnLst>
                                </p:cTn>
                              </p:par>
                            </p:childTnLst>
                          </p:cTn>
                        </p:par>
                        <p:par>
                          <p:cTn id="45" fill="hold">
                            <p:stCondLst>
                              <p:cond delay="750"/>
                            </p:stCondLst>
                            <p:childTnLst>
                              <p:par>
                                <p:cTn id="46" presetID="22" presetClass="entr" presetSubtype="8"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250"/>
                                        <p:tgtEl>
                                          <p:spTgt spid="24"/>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2" grpId="0" animBg="1"/>
      <p:bldP spid="9" grpId="0"/>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à coins arrondis 22"/>
          <p:cNvSpPr/>
          <p:nvPr/>
        </p:nvSpPr>
        <p:spPr>
          <a:xfrm>
            <a:off x="7638661" y="2695418"/>
            <a:ext cx="1097879" cy="536972"/>
          </a:xfrm>
          <a:prstGeom prst="roundRect">
            <a:avLst/>
          </a:prstGeom>
          <a:noFill/>
          <a:ln w="76200">
            <a:solidFill>
              <a:srgbClr val="3B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7" name="Connecteur en arc 126"/>
          <p:cNvCxnSpPr>
            <a:stCxn id="37" idx="3"/>
          </p:cNvCxnSpPr>
          <p:nvPr/>
        </p:nvCxnSpPr>
        <p:spPr>
          <a:xfrm>
            <a:off x="1932892" y="2632083"/>
            <a:ext cx="1473809" cy="1224902"/>
          </a:xfrm>
          <a:prstGeom prst="curved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cxnSp>
        <p:nvCxnSpPr>
          <p:cNvPr id="20" name="Connecteur en arc 19"/>
          <p:cNvCxnSpPr>
            <a:stCxn id="37" idx="3"/>
            <a:endCxn id="53" idx="1"/>
          </p:cNvCxnSpPr>
          <p:nvPr/>
        </p:nvCxnSpPr>
        <p:spPr>
          <a:xfrm>
            <a:off x="1932891" y="2643624"/>
            <a:ext cx="1455405" cy="1547252"/>
          </a:xfrm>
          <a:prstGeom prst="curvedConnector3">
            <a:avLst/>
          </a:prstGeom>
          <a:ln w="76200">
            <a:tailEnd type="triangle"/>
          </a:ln>
        </p:spPr>
        <p:style>
          <a:lnRef idx="1">
            <a:schemeClr val="dk1"/>
          </a:lnRef>
          <a:fillRef idx="0">
            <a:schemeClr val="dk1"/>
          </a:fillRef>
          <a:effectRef idx="0">
            <a:schemeClr val="dk1"/>
          </a:effectRef>
          <a:fontRef idx="minor">
            <a:schemeClr val="tx1"/>
          </a:fontRef>
        </p:style>
      </p:cxnSp>
      <p:cxnSp>
        <p:nvCxnSpPr>
          <p:cNvPr id="128" name="Connecteur en arc 127"/>
          <p:cNvCxnSpPr>
            <a:stCxn id="37" idx="3"/>
          </p:cNvCxnSpPr>
          <p:nvPr/>
        </p:nvCxnSpPr>
        <p:spPr>
          <a:xfrm>
            <a:off x="1932891" y="2632083"/>
            <a:ext cx="1520362" cy="1080700"/>
          </a:xfrm>
          <a:prstGeom prst="curved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cxnSp>
        <p:nvCxnSpPr>
          <p:cNvPr id="129" name="Connecteur en arc 128"/>
          <p:cNvCxnSpPr>
            <a:stCxn id="37" idx="3"/>
          </p:cNvCxnSpPr>
          <p:nvPr/>
        </p:nvCxnSpPr>
        <p:spPr>
          <a:xfrm>
            <a:off x="1932891" y="2632083"/>
            <a:ext cx="1485571" cy="1376725"/>
          </a:xfrm>
          <a:prstGeom prst="curved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cxnSp>
        <p:nvCxnSpPr>
          <p:cNvPr id="19" name="Connecteur en arc 18"/>
          <p:cNvCxnSpPr>
            <a:stCxn id="37" idx="3"/>
            <a:endCxn id="50" idx="1"/>
          </p:cNvCxnSpPr>
          <p:nvPr/>
        </p:nvCxnSpPr>
        <p:spPr>
          <a:xfrm>
            <a:off x="1932891" y="2643624"/>
            <a:ext cx="1460513" cy="13032"/>
          </a:xfrm>
          <a:prstGeom prst="curvedConnector3">
            <a:avLst/>
          </a:prstGeom>
          <a:ln w="76200">
            <a:tailEnd type="triangle"/>
          </a:ln>
        </p:spPr>
        <p:style>
          <a:lnRef idx="1">
            <a:schemeClr val="dk1"/>
          </a:lnRef>
          <a:fillRef idx="0">
            <a:schemeClr val="dk1"/>
          </a:fillRef>
          <a:effectRef idx="0">
            <a:schemeClr val="dk1"/>
          </a:effectRef>
          <a:fontRef idx="minor">
            <a:schemeClr val="tx1"/>
          </a:fontRef>
        </p:style>
      </p:cxnSp>
      <p:sp>
        <p:nvSpPr>
          <p:cNvPr id="113" name="Rectangle 112"/>
          <p:cNvSpPr/>
          <p:nvPr/>
        </p:nvSpPr>
        <p:spPr>
          <a:xfrm>
            <a:off x="7838284" y="2820959"/>
            <a:ext cx="678700" cy="297689"/>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p:cNvSpPr/>
          <p:nvPr/>
        </p:nvSpPr>
        <p:spPr>
          <a:xfrm>
            <a:off x="7828770" y="2815060"/>
            <a:ext cx="678700" cy="297689"/>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p:cNvSpPr/>
          <p:nvPr/>
        </p:nvSpPr>
        <p:spPr>
          <a:xfrm>
            <a:off x="6529775" y="2815060"/>
            <a:ext cx="328657" cy="297689"/>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p:cNvSpPr/>
          <p:nvPr/>
        </p:nvSpPr>
        <p:spPr>
          <a:xfrm>
            <a:off x="907101" y="2509139"/>
            <a:ext cx="905164" cy="288711"/>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p:cNvSpPr/>
          <p:nvPr/>
        </p:nvSpPr>
        <p:spPr>
          <a:xfrm>
            <a:off x="907101" y="2148616"/>
            <a:ext cx="744475" cy="324617"/>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ZoneTexte 20"/>
          <p:cNvSpPr txBox="1"/>
          <p:nvPr/>
        </p:nvSpPr>
        <p:spPr>
          <a:xfrm>
            <a:off x="2083617" y="4518362"/>
            <a:ext cx="2003118" cy="1061829"/>
          </a:xfrm>
          <a:prstGeom prst="rect">
            <a:avLst/>
          </a:prstGeom>
          <a:noFill/>
        </p:spPr>
        <p:txBody>
          <a:bodyPr wrap="square" rtlCol="0">
            <a:spAutoFit/>
          </a:bodyPr>
          <a:lstStyle/>
          <a:p>
            <a:r>
              <a:rPr lang="fr-FR" sz="2100" dirty="0" smtClean="0"/>
              <a:t>Trouver et</a:t>
            </a:r>
            <a:br>
              <a:rPr lang="fr-FR" sz="2100" dirty="0" smtClean="0"/>
            </a:br>
            <a:r>
              <a:rPr lang="fr-FR" sz="2100" dirty="0" smtClean="0"/>
              <a:t>lancer les programmes</a:t>
            </a:r>
            <a:endParaRPr lang="en-US" sz="2100" dirty="0"/>
          </a:p>
        </p:txBody>
      </p:sp>
      <p:sp>
        <p:nvSpPr>
          <p:cNvPr id="37" name="ZoneTexte 36"/>
          <p:cNvSpPr txBox="1"/>
          <p:nvPr/>
        </p:nvSpPr>
        <p:spPr>
          <a:xfrm>
            <a:off x="146953" y="2112709"/>
            <a:ext cx="1785938" cy="1061829"/>
          </a:xfrm>
          <a:prstGeom prst="rect">
            <a:avLst/>
          </a:prstGeom>
          <a:noFill/>
          <a:ln>
            <a:solidFill>
              <a:schemeClr val="tx1"/>
            </a:solidFill>
          </a:ln>
        </p:spPr>
        <p:txBody>
          <a:bodyPr wrap="square" rtlCol="0">
            <a:spAutoFit/>
          </a:bodyPr>
          <a:lstStyle/>
          <a:p>
            <a:r>
              <a:rPr lang="fr-FR" sz="2100" dirty="0" smtClean="0"/>
              <a:t>Nom :Mikael</a:t>
            </a:r>
            <a:endParaRPr lang="fr-FR" sz="2100" dirty="0"/>
          </a:p>
          <a:p>
            <a:r>
              <a:rPr lang="fr-FR" sz="2100" dirty="0" smtClean="0"/>
              <a:t>Nom :Marion</a:t>
            </a:r>
            <a:endParaRPr lang="fr-FR" sz="2100" dirty="0"/>
          </a:p>
          <a:p>
            <a:r>
              <a:rPr lang="fr-FR" sz="2100" dirty="0" smtClean="0"/>
              <a:t>Nom :</a:t>
            </a:r>
            <a:r>
              <a:rPr lang="fr-FR" sz="2100" dirty="0" err="1" smtClean="0"/>
              <a:t>McLeo</a:t>
            </a:r>
            <a:endParaRPr lang="fr-FR" sz="2100" dirty="0"/>
          </a:p>
        </p:txBody>
      </p:sp>
      <p:grpSp>
        <p:nvGrpSpPr>
          <p:cNvPr id="18" name="Groupe 17"/>
          <p:cNvGrpSpPr/>
          <p:nvPr/>
        </p:nvGrpSpPr>
        <p:grpSpPr>
          <a:xfrm>
            <a:off x="3393404" y="2125741"/>
            <a:ext cx="1785938" cy="1061829"/>
            <a:chOff x="4524541" y="1691322"/>
            <a:chExt cx="2381250" cy="1415771"/>
          </a:xfrm>
        </p:grpSpPr>
        <p:sp>
          <p:nvSpPr>
            <p:cNvPr id="55" name="Rectangle 54"/>
            <p:cNvSpPr/>
            <p:nvPr/>
          </p:nvSpPr>
          <p:spPr>
            <a:xfrm>
              <a:off x="5543491" y="2634190"/>
              <a:ext cx="438209" cy="396918"/>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p:cNvSpPr/>
            <p:nvPr/>
          </p:nvSpPr>
          <p:spPr>
            <a:xfrm>
              <a:off x="5538068" y="2219895"/>
              <a:ext cx="1206885" cy="384948"/>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p:cNvSpPr/>
            <p:nvPr/>
          </p:nvSpPr>
          <p:spPr>
            <a:xfrm>
              <a:off x="5538068" y="1739197"/>
              <a:ext cx="992633" cy="432823"/>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ZoneTexte 49"/>
            <p:cNvSpPr txBox="1"/>
            <p:nvPr/>
          </p:nvSpPr>
          <p:spPr>
            <a:xfrm>
              <a:off x="4524541" y="1691322"/>
              <a:ext cx="2381250" cy="1415771"/>
            </a:xfrm>
            <a:prstGeom prst="rect">
              <a:avLst/>
            </a:prstGeom>
            <a:noFill/>
            <a:ln>
              <a:solidFill>
                <a:schemeClr val="tx1"/>
              </a:solidFill>
            </a:ln>
          </p:spPr>
          <p:txBody>
            <a:bodyPr wrap="square" rtlCol="0">
              <a:spAutoFit/>
            </a:bodyPr>
            <a:lstStyle/>
            <a:p>
              <a:r>
                <a:rPr lang="fr-FR" sz="2100" dirty="0" smtClean="0"/>
                <a:t>Nom :Mikael</a:t>
              </a:r>
              <a:endParaRPr lang="fr-FR" sz="2100" dirty="0"/>
            </a:p>
            <a:p>
              <a:r>
                <a:rPr lang="fr-FR" sz="2100" dirty="0"/>
                <a:t>Nom :</a:t>
              </a:r>
              <a:r>
                <a:rPr lang="fr-FR" sz="2100" dirty="0" smtClean="0"/>
                <a:t>Marion</a:t>
              </a:r>
              <a:endParaRPr lang="fr-FR" sz="2100" dirty="0"/>
            </a:p>
            <a:p>
              <a:r>
                <a:rPr lang="fr-FR" sz="2100" dirty="0"/>
                <a:t>Nom :</a:t>
              </a:r>
              <a:r>
                <a:rPr lang="fr-FR" sz="2100" dirty="0" err="1"/>
                <a:t>McFly</a:t>
              </a:r>
              <a:endParaRPr lang="fr-FR" sz="2100" dirty="0"/>
            </a:p>
          </p:txBody>
        </p:sp>
      </p:grpSp>
      <p:grpSp>
        <p:nvGrpSpPr>
          <p:cNvPr id="22" name="Groupe 21"/>
          <p:cNvGrpSpPr/>
          <p:nvPr/>
        </p:nvGrpSpPr>
        <p:grpSpPr>
          <a:xfrm>
            <a:off x="3388296" y="3659961"/>
            <a:ext cx="1785938" cy="1061829"/>
            <a:chOff x="4517730" y="3736946"/>
            <a:chExt cx="2381250" cy="1415772"/>
          </a:xfrm>
        </p:grpSpPr>
        <p:sp>
          <p:nvSpPr>
            <p:cNvPr id="54" name="Rectangle 53"/>
            <p:cNvSpPr/>
            <p:nvPr/>
          </p:nvSpPr>
          <p:spPr>
            <a:xfrm>
              <a:off x="5543492" y="4697687"/>
              <a:ext cx="904933" cy="396918"/>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p:cNvSpPr/>
            <p:nvPr/>
          </p:nvSpPr>
          <p:spPr>
            <a:xfrm>
              <a:off x="5538068" y="4265519"/>
              <a:ext cx="1206885" cy="384948"/>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p:nvSpPr>
          <p:spPr>
            <a:xfrm>
              <a:off x="5538068" y="3784821"/>
              <a:ext cx="992633" cy="432823"/>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ZoneTexte 52"/>
            <p:cNvSpPr txBox="1"/>
            <p:nvPr/>
          </p:nvSpPr>
          <p:spPr>
            <a:xfrm>
              <a:off x="4517730" y="3736946"/>
              <a:ext cx="2381250" cy="1415772"/>
            </a:xfrm>
            <a:prstGeom prst="rect">
              <a:avLst/>
            </a:prstGeom>
            <a:noFill/>
            <a:ln>
              <a:solidFill>
                <a:schemeClr val="tx1"/>
              </a:solidFill>
            </a:ln>
          </p:spPr>
          <p:txBody>
            <a:bodyPr wrap="square" rtlCol="0">
              <a:spAutoFit/>
            </a:bodyPr>
            <a:lstStyle/>
            <a:p>
              <a:r>
                <a:rPr lang="fr-FR" sz="2100" dirty="0"/>
                <a:t>Nom :Mikael</a:t>
              </a:r>
            </a:p>
            <a:p>
              <a:r>
                <a:rPr lang="fr-FR" sz="2100" dirty="0"/>
                <a:t>Nom :</a:t>
              </a:r>
              <a:r>
                <a:rPr lang="fr-FR" sz="2100" dirty="0" smtClean="0"/>
                <a:t>Marion</a:t>
              </a:r>
              <a:endParaRPr lang="fr-FR" sz="2100" dirty="0"/>
            </a:p>
            <a:p>
              <a:r>
                <a:rPr lang="fr-FR" sz="2100" dirty="0"/>
                <a:t>Nom :</a:t>
              </a:r>
              <a:r>
                <a:rPr lang="fr-FR" sz="2100" dirty="0" err="1"/>
                <a:t>McFly</a:t>
              </a:r>
              <a:endParaRPr lang="fr-FR" sz="2100" dirty="0"/>
            </a:p>
          </p:txBody>
        </p:sp>
      </p:grpSp>
      <p:sp>
        <p:nvSpPr>
          <p:cNvPr id="56" name="ZoneTexte 55"/>
          <p:cNvSpPr txBox="1"/>
          <p:nvPr/>
        </p:nvSpPr>
        <p:spPr>
          <a:xfrm>
            <a:off x="6458811" y="2762913"/>
            <a:ext cx="950679" cy="415498"/>
          </a:xfrm>
          <a:prstGeom prst="rect">
            <a:avLst/>
          </a:prstGeom>
          <a:noFill/>
          <a:ln>
            <a:solidFill>
              <a:schemeClr val="tx1"/>
            </a:solidFill>
          </a:ln>
        </p:spPr>
        <p:txBody>
          <a:bodyPr wrap="square" rtlCol="0">
            <a:spAutoFit/>
          </a:bodyPr>
          <a:lstStyle/>
          <a:p>
            <a:r>
              <a:rPr lang="fr-FR" sz="2100" dirty="0" err="1" smtClean="0"/>
              <a:t>McLeo</a:t>
            </a:r>
            <a:endParaRPr lang="fr-FR" sz="2100" dirty="0"/>
          </a:p>
        </p:txBody>
      </p:sp>
      <p:sp>
        <p:nvSpPr>
          <p:cNvPr id="57" name="ZoneTexte 56"/>
          <p:cNvSpPr txBox="1"/>
          <p:nvPr/>
        </p:nvSpPr>
        <p:spPr>
          <a:xfrm>
            <a:off x="7722959" y="2754534"/>
            <a:ext cx="934802" cy="415498"/>
          </a:xfrm>
          <a:prstGeom prst="rect">
            <a:avLst/>
          </a:prstGeom>
          <a:noFill/>
          <a:ln>
            <a:solidFill>
              <a:schemeClr val="tx1"/>
            </a:solidFill>
          </a:ln>
        </p:spPr>
        <p:txBody>
          <a:bodyPr wrap="square" rtlCol="0">
            <a:spAutoFit/>
          </a:bodyPr>
          <a:lstStyle/>
          <a:p>
            <a:r>
              <a:rPr lang="fr-FR" sz="2100" dirty="0" err="1" smtClean="0"/>
              <a:t>McLeo</a:t>
            </a:r>
            <a:endParaRPr lang="fr-FR" sz="2100" dirty="0"/>
          </a:p>
        </p:txBody>
      </p:sp>
      <p:sp>
        <p:nvSpPr>
          <p:cNvPr id="58" name="ZoneTexte 57"/>
          <p:cNvSpPr txBox="1"/>
          <p:nvPr/>
        </p:nvSpPr>
        <p:spPr>
          <a:xfrm>
            <a:off x="3834762" y="4822684"/>
            <a:ext cx="2126527" cy="738664"/>
          </a:xfrm>
          <a:prstGeom prst="rect">
            <a:avLst/>
          </a:prstGeom>
          <a:noFill/>
        </p:spPr>
        <p:txBody>
          <a:bodyPr wrap="square" rtlCol="0">
            <a:spAutoFit/>
          </a:bodyPr>
          <a:lstStyle/>
          <a:p>
            <a:r>
              <a:rPr lang="fr-FR" sz="2100" dirty="0" smtClean="0"/>
              <a:t>Comparer les sorties au 1</a:t>
            </a:r>
            <a:r>
              <a:rPr lang="fr-FR" sz="2100" baseline="30000" dirty="0" smtClean="0"/>
              <a:t>er</a:t>
            </a:r>
            <a:endParaRPr lang="en-US" sz="2100" dirty="0"/>
          </a:p>
        </p:txBody>
      </p:sp>
      <p:sp>
        <p:nvSpPr>
          <p:cNvPr id="59" name="ZoneTexte 58"/>
          <p:cNvSpPr txBox="1"/>
          <p:nvPr/>
        </p:nvSpPr>
        <p:spPr>
          <a:xfrm>
            <a:off x="6263116" y="4812497"/>
            <a:ext cx="2523263" cy="738664"/>
          </a:xfrm>
          <a:prstGeom prst="rect">
            <a:avLst/>
          </a:prstGeom>
          <a:noFill/>
        </p:spPr>
        <p:txBody>
          <a:bodyPr wrap="square" rtlCol="0">
            <a:spAutoFit/>
          </a:bodyPr>
          <a:lstStyle/>
          <a:p>
            <a:r>
              <a:rPr lang="fr-FR" sz="2100" dirty="0" smtClean="0"/>
              <a:t>Poser des questions cliquables</a:t>
            </a:r>
            <a:endParaRPr lang="en-US" sz="2100" dirty="0"/>
          </a:p>
        </p:txBody>
      </p:sp>
      <p:sp>
        <p:nvSpPr>
          <p:cNvPr id="63" name="ZoneTexte 62"/>
          <p:cNvSpPr txBox="1"/>
          <p:nvPr/>
        </p:nvSpPr>
        <p:spPr>
          <a:xfrm>
            <a:off x="7333037" y="2768950"/>
            <a:ext cx="465084" cy="415498"/>
          </a:xfrm>
          <a:prstGeom prst="rect">
            <a:avLst/>
          </a:prstGeom>
          <a:noFill/>
        </p:spPr>
        <p:txBody>
          <a:bodyPr wrap="square" rtlCol="0">
            <a:spAutoFit/>
          </a:bodyPr>
          <a:lstStyle/>
          <a:p>
            <a:r>
              <a:rPr lang="fr-FR" sz="2100" dirty="0" smtClean="0"/>
              <a:t>ou</a:t>
            </a:r>
            <a:endParaRPr lang="en-US" sz="2100" dirty="0"/>
          </a:p>
        </p:txBody>
      </p:sp>
      <p:sp>
        <p:nvSpPr>
          <p:cNvPr id="64" name="Rectangle 63"/>
          <p:cNvSpPr/>
          <p:nvPr/>
        </p:nvSpPr>
        <p:spPr>
          <a:xfrm>
            <a:off x="8188210" y="3290375"/>
            <a:ext cx="319260" cy="297689"/>
          </a:xfrm>
          <a:prstGeom prst="rect">
            <a:avLst/>
          </a:prstGeom>
          <a:solidFill>
            <a:srgbClr val="3B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ZoneTexte 64"/>
          <p:cNvSpPr txBox="1"/>
          <p:nvPr/>
        </p:nvSpPr>
        <p:spPr>
          <a:xfrm>
            <a:off x="7722959" y="3229849"/>
            <a:ext cx="934802" cy="415498"/>
          </a:xfrm>
          <a:prstGeom prst="rect">
            <a:avLst/>
          </a:prstGeom>
          <a:noFill/>
          <a:ln>
            <a:solidFill>
              <a:schemeClr val="tx1"/>
            </a:solidFill>
          </a:ln>
        </p:spPr>
        <p:txBody>
          <a:bodyPr wrap="square" rtlCol="0">
            <a:spAutoFit/>
          </a:bodyPr>
          <a:lstStyle/>
          <a:p>
            <a:r>
              <a:rPr lang="fr-FR" sz="2100" dirty="0" err="1" smtClean="0"/>
              <a:t>McLeo</a:t>
            </a:r>
            <a:endParaRPr lang="fr-FR" sz="2100" dirty="0"/>
          </a:p>
        </p:txBody>
      </p:sp>
      <p:sp>
        <p:nvSpPr>
          <p:cNvPr id="66" name="ZoneTexte 65"/>
          <p:cNvSpPr txBox="1"/>
          <p:nvPr/>
        </p:nvSpPr>
        <p:spPr>
          <a:xfrm>
            <a:off x="7323523" y="3244463"/>
            <a:ext cx="465084" cy="415498"/>
          </a:xfrm>
          <a:prstGeom prst="rect">
            <a:avLst/>
          </a:prstGeom>
          <a:noFill/>
        </p:spPr>
        <p:txBody>
          <a:bodyPr wrap="square" rtlCol="0">
            <a:spAutoFit/>
          </a:bodyPr>
          <a:lstStyle/>
          <a:p>
            <a:r>
              <a:rPr lang="fr-FR" sz="2100" dirty="0" smtClean="0"/>
              <a:t>ou</a:t>
            </a:r>
            <a:endParaRPr lang="en-US" sz="2100" dirty="0"/>
          </a:p>
        </p:txBody>
      </p:sp>
      <p:sp>
        <p:nvSpPr>
          <p:cNvPr id="67" name="ZoneTexte 66"/>
          <p:cNvSpPr txBox="1"/>
          <p:nvPr/>
        </p:nvSpPr>
        <p:spPr>
          <a:xfrm>
            <a:off x="7363686" y="3667042"/>
            <a:ext cx="1422694" cy="415498"/>
          </a:xfrm>
          <a:prstGeom prst="rect">
            <a:avLst/>
          </a:prstGeom>
          <a:noFill/>
        </p:spPr>
        <p:txBody>
          <a:bodyPr wrap="square" rtlCol="0">
            <a:spAutoFit/>
          </a:bodyPr>
          <a:lstStyle/>
          <a:p>
            <a:r>
              <a:rPr lang="fr-FR" sz="2100" dirty="0" smtClean="0"/>
              <a:t>ou perso?</a:t>
            </a:r>
            <a:endParaRPr lang="en-US" sz="2100" dirty="0"/>
          </a:p>
        </p:txBody>
      </p:sp>
      <p:cxnSp>
        <p:nvCxnSpPr>
          <p:cNvPr id="69" name="Connecteur en arc 68"/>
          <p:cNvCxnSpPr/>
          <p:nvPr/>
        </p:nvCxnSpPr>
        <p:spPr>
          <a:xfrm flipV="1">
            <a:off x="5148694" y="3416758"/>
            <a:ext cx="1097982" cy="592049"/>
          </a:xfrm>
          <a:prstGeom prst="curvedConnector3">
            <a:avLst>
              <a:gd name="adj1" fmla="val 29180"/>
            </a:avLst>
          </a:prstGeom>
          <a:ln w="76200">
            <a:tailEnd type="triangle"/>
          </a:ln>
        </p:spPr>
        <p:style>
          <a:lnRef idx="1">
            <a:schemeClr val="dk1"/>
          </a:lnRef>
          <a:fillRef idx="0">
            <a:schemeClr val="dk1"/>
          </a:fillRef>
          <a:effectRef idx="0">
            <a:schemeClr val="dk1"/>
          </a:effectRef>
          <a:fontRef idx="minor">
            <a:schemeClr val="tx1"/>
          </a:fontRef>
        </p:style>
      </p:cxnSp>
      <p:cxnSp>
        <p:nvCxnSpPr>
          <p:cNvPr id="74" name="Connecteur en arc 73"/>
          <p:cNvCxnSpPr/>
          <p:nvPr/>
        </p:nvCxnSpPr>
        <p:spPr>
          <a:xfrm>
            <a:off x="5158208" y="2833918"/>
            <a:ext cx="1097982" cy="592049"/>
          </a:xfrm>
          <a:prstGeom prst="curvedConnector3">
            <a:avLst>
              <a:gd name="adj1" fmla="val 29180"/>
            </a:avLst>
          </a:prstGeom>
          <a:ln w="76200">
            <a:tailEnd type="triangle"/>
          </a:ln>
        </p:spPr>
        <p:style>
          <a:lnRef idx="1">
            <a:schemeClr val="dk1"/>
          </a:lnRef>
          <a:fillRef idx="0">
            <a:schemeClr val="dk1"/>
          </a:fillRef>
          <a:effectRef idx="0">
            <a:schemeClr val="dk1"/>
          </a:effectRef>
          <a:fontRef idx="minor">
            <a:schemeClr val="tx1"/>
          </a:fontRef>
        </p:style>
      </p:cxnSp>
      <p:sp>
        <p:nvSpPr>
          <p:cNvPr id="75" name="Rectangle 74"/>
          <p:cNvSpPr/>
          <p:nvPr/>
        </p:nvSpPr>
        <p:spPr>
          <a:xfrm>
            <a:off x="6256189" y="2621314"/>
            <a:ext cx="2530190" cy="15125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83</a:t>
            </a:fld>
            <a:endParaRPr lang="fr-FR"/>
          </a:p>
        </p:txBody>
      </p:sp>
      <p:sp>
        <p:nvSpPr>
          <p:cNvPr id="4" name="Titre 3"/>
          <p:cNvSpPr>
            <a:spLocks noGrp="1"/>
          </p:cNvSpPr>
          <p:nvPr>
            <p:ph type="title"/>
          </p:nvPr>
        </p:nvSpPr>
        <p:spPr/>
        <p:txBody>
          <a:bodyPr/>
          <a:lstStyle/>
          <a:p>
            <a:r>
              <a:rPr lang="fr-FR" dirty="0" smtClean="0"/>
              <a:t>Clarification </a:t>
            </a:r>
            <a:r>
              <a:rPr lang="fr-FR" dirty="0" err="1" smtClean="0"/>
              <a:t>conversationelle</a:t>
            </a:r>
            <a:endParaRPr lang="en-US" dirty="0"/>
          </a:p>
        </p:txBody>
      </p:sp>
      <p:sp>
        <p:nvSpPr>
          <p:cNvPr id="70" name="ZoneTexte 69"/>
          <p:cNvSpPr txBox="1"/>
          <p:nvPr/>
        </p:nvSpPr>
        <p:spPr>
          <a:xfrm>
            <a:off x="-1" y="0"/>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Then</a:t>
            </a:r>
            <a:r>
              <a:rPr lang="fr-FR" dirty="0" smtClean="0">
                <a:solidFill>
                  <a:srgbClr val="FFFFFF"/>
                </a:solidFill>
              </a:rPr>
              <a:t> </a:t>
            </a:r>
            <a:r>
              <a:rPr lang="fr-FR" dirty="0" err="1" smtClean="0">
                <a:solidFill>
                  <a:srgbClr val="FFFFFF"/>
                </a:solidFill>
              </a:rPr>
              <a:t>we</a:t>
            </a:r>
            <a:r>
              <a:rPr lang="fr-FR" dirty="0" smtClean="0">
                <a:solidFill>
                  <a:srgbClr val="FFFFFF"/>
                </a:solidFill>
              </a:rPr>
              <a:t> compare the outputs of </a:t>
            </a:r>
            <a:r>
              <a:rPr lang="fr-FR" dirty="0" err="1" smtClean="0">
                <a:solidFill>
                  <a:srgbClr val="FFFFFF"/>
                </a:solidFill>
              </a:rPr>
              <a:t>these</a:t>
            </a:r>
            <a:r>
              <a:rPr lang="fr-FR" dirty="0" smtClean="0">
                <a:solidFill>
                  <a:srgbClr val="FFFFFF"/>
                </a:solidFill>
              </a:rPr>
              <a:t> programs on the original data, and </a:t>
            </a:r>
            <a:r>
              <a:rPr lang="fr-FR" dirty="0" err="1" smtClean="0">
                <a:solidFill>
                  <a:srgbClr val="FFFFFF"/>
                </a:solidFill>
              </a:rPr>
              <a:t>present</a:t>
            </a:r>
            <a:r>
              <a:rPr lang="fr-FR" dirty="0" smtClean="0">
                <a:solidFill>
                  <a:srgbClr val="FFFFFF"/>
                </a:solidFill>
              </a:rPr>
              <a:t> the </a:t>
            </a:r>
            <a:r>
              <a:rPr lang="fr-FR" dirty="0" err="1" smtClean="0">
                <a:solidFill>
                  <a:srgbClr val="FFFFFF"/>
                </a:solidFill>
              </a:rPr>
              <a:t>discrepancies</a:t>
            </a:r>
            <a:r>
              <a:rPr lang="fr-FR" dirty="0" smtClean="0">
                <a:solidFill>
                  <a:srgbClr val="FFFFFF"/>
                </a:solidFill>
              </a:rPr>
              <a:t>. This </a:t>
            </a:r>
            <a:r>
              <a:rPr lang="fr-FR" dirty="0" err="1" smtClean="0">
                <a:solidFill>
                  <a:srgbClr val="FFFFFF"/>
                </a:solidFill>
              </a:rPr>
              <a:t>may</a:t>
            </a:r>
            <a:r>
              <a:rPr lang="fr-FR" dirty="0" smtClean="0">
                <a:solidFill>
                  <a:srgbClr val="FFFFFF"/>
                </a:solidFill>
              </a:rPr>
              <a:t> lead to </a:t>
            </a:r>
            <a:r>
              <a:rPr lang="fr-FR" dirty="0" err="1" smtClean="0">
                <a:solidFill>
                  <a:srgbClr val="FFFFFF"/>
                </a:solidFill>
              </a:rPr>
              <a:t>many</a:t>
            </a:r>
            <a:r>
              <a:rPr lang="fr-FR" dirty="0" smtClean="0">
                <a:solidFill>
                  <a:srgbClr val="FFFFFF"/>
                </a:solidFill>
              </a:rPr>
              <a:t> questions. </a:t>
            </a:r>
            <a:r>
              <a:rPr lang="fr-FR" dirty="0" err="1" smtClean="0">
                <a:solidFill>
                  <a:srgbClr val="FFFFFF"/>
                </a:solidFill>
              </a:rPr>
              <a:t>From</a:t>
            </a:r>
            <a:r>
              <a:rPr lang="fr-FR" dirty="0" smtClean="0">
                <a:solidFill>
                  <a:srgbClr val="FFFFFF"/>
                </a:solidFill>
              </a:rPr>
              <a:t> the </a:t>
            </a:r>
            <a:r>
              <a:rPr lang="fr-FR" dirty="0" err="1" smtClean="0">
                <a:solidFill>
                  <a:srgbClr val="FFFFFF"/>
                </a:solidFill>
              </a:rPr>
              <a:t>user’s</a:t>
            </a:r>
            <a:r>
              <a:rPr lang="fr-FR" dirty="0" smtClean="0">
                <a:solidFill>
                  <a:srgbClr val="FFFFFF"/>
                </a:solidFill>
              </a:rPr>
              <a:t> aspect, </a:t>
            </a:r>
            <a:r>
              <a:rPr lang="fr-FR" dirty="0" err="1" smtClean="0">
                <a:solidFill>
                  <a:srgbClr val="FFFFFF"/>
                </a:solidFill>
              </a:rPr>
              <a:t>this</a:t>
            </a:r>
            <a:r>
              <a:rPr lang="fr-FR" dirty="0" smtClean="0">
                <a:solidFill>
                  <a:srgbClr val="FFFFFF"/>
                </a:solidFill>
              </a:rPr>
              <a:t> </a:t>
            </a:r>
            <a:r>
              <a:rPr lang="fr-FR" dirty="0" err="1" smtClean="0">
                <a:solidFill>
                  <a:srgbClr val="FFFFFF"/>
                </a:solidFill>
              </a:rPr>
              <a:t>is</a:t>
            </a:r>
            <a:r>
              <a:rPr lang="fr-FR" dirty="0" smtClean="0">
                <a:solidFill>
                  <a:srgbClr val="FFFFFF"/>
                </a:solidFill>
              </a:rPr>
              <a:t> a black box.</a:t>
            </a:r>
            <a:endParaRPr lang="en-US" dirty="0">
              <a:solidFill>
                <a:srgbClr val="FFFFFF"/>
              </a:solidFill>
            </a:endParaRPr>
          </a:p>
        </p:txBody>
      </p:sp>
      <p:pic>
        <p:nvPicPr>
          <p:cNvPr id="71" name="Imag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819" y="2453864"/>
            <a:ext cx="533205" cy="348163"/>
          </a:xfrm>
          <a:prstGeom prst="rect">
            <a:avLst/>
          </a:prstGeom>
        </p:spPr>
      </p:pic>
      <p:grpSp>
        <p:nvGrpSpPr>
          <p:cNvPr id="5" name="Groupe 4"/>
          <p:cNvGrpSpPr/>
          <p:nvPr/>
        </p:nvGrpSpPr>
        <p:grpSpPr>
          <a:xfrm>
            <a:off x="2305903" y="3081810"/>
            <a:ext cx="912886" cy="860438"/>
            <a:chOff x="5350230" y="2113898"/>
            <a:chExt cx="4692512" cy="3610572"/>
          </a:xfrm>
        </p:grpSpPr>
        <p:pic>
          <p:nvPicPr>
            <p:cNvPr id="72" name="Image 71"/>
            <p:cNvPicPr>
              <a:picLocks noChangeAspect="1"/>
            </p:cNvPicPr>
            <p:nvPr/>
          </p:nvPicPr>
          <p:blipFill>
            <a:blip r:embed="rId4" cstate="print">
              <a:extLst>
                <a:ext uri="{BEBA8EAE-BF5A-486C-A8C5-ECC9F3942E4B}">
                  <a14:imgProps xmlns:a14="http://schemas.microsoft.com/office/drawing/2010/main">
                    <a14:imgLayer r:embed="rId5">
                      <a14:imgEffect>
                        <a14:artisticLightScreen/>
                      </a14:imgEffect>
                    </a14:imgLayer>
                  </a14:imgProps>
                </a:ext>
                <a:ext uri="{28A0092B-C50C-407E-A947-70E740481C1C}">
                  <a14:useLocalDpi xmlns:a14="http://schemas.microsoft.com/office/drawing/2010/main" val="0"/>
                </a:ext>
              </a:extLst>
            </a:blip>
            <a:stretch>
              <a:fillRect/>
            </a:stretch>
          </p:blipFill>
          <p:spPr>
            <a:xfrm>
              <a:off x="5350230" y="2113898"/>
              <a:ext cx="1797484" cy="1173690"/>
            </a:xfrm>
            <a:prstGeom prst="rect">
              <a:avLst/>
            </a:prstGeom>
          </p:spPr>
        </p:pic>
        <p:pic>
          <p:nvPicPr>
            <p:cNvPr id="73" name="Image 72"/>
            <p:cNvPicPr>
              <a:picLocks noChangeAspect="1"/>
            </p:cNvPicPr>
            <p:nvPr/>
          </p:nvPicPr>
          <p:blipFill>
            <a:blip r:embed="rId6" cstate="print">
              <a:extLst>
                <a:ext uri="{BEBA8EAE-BF5A-486C-A8C5-ECC9F3942E4B}">
                  <a14:imgProps xmlns:a14="http://schemas.microsoft.com/office/drawing/2010/main">
                    <a14:imgLayer r:embed="rId5">
                      <a14:imgEffect>
                        <a14:artisticPastelsSmooth/>
                      </a14:imgEffect>
                    </a14:imgLayer>
                  </a14:imgProps>
                </a:ext>
                <a:ext uri="{28A0092B-C50C-407E-A947-70E740481C1C}">
                  <a14:useLocalDpi xmlns:a14="http://schemas.microsoft.com/office/drawing/2010/main" val="0"/>
                </a:ext>
              </a:extLst>
            </a:blip>
            <a:stretch>
              <a:fillRect/>
            </a:stretch>
          </p:blipFill>
          <p:spPr>
            <a:xfrm>
              <a:off x="7199349" y="2125742"/>
              <a:ext cx="1797484" cy="1173690"/>
            </a:xfrm>
            <a:prstGeom prst="rect">
              <a:avLst/>
            </a:prstGeom>
          </p:spPr>
        </p:pic>
        <p:pic>
          <p:nvPicPr>
            <p:cNvPr id="76" name="Image 75"/>
            <p:cNvPicPr>
              <a:picLocks noChangeAspect="1"/>
            </p:cNvPicPr>
            <p:nvPr/>
          </p:nvPicPr>
          <p:blipFill>
            <a:blip r:embed="rId7"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tretch>
              <a:fillRect/>
            </a:stretch>
          </p:blipFill>
          <p:spPr>
            <a:xfrm>
              <a:off x="8245258" y="3334729"/>
              <a:ext cx="1797484" cy="1173690"/>
            </a:xfrm>
            <a:prstGeom prst="rect">
              <a:avLst/>
            </a:prstGeom>
          </p:spPr>
        </p:pic>
        <p:pic>
          <p:nvPicPr>
            <p:cNvPr id="77" name="Image 76"/>
            <p:cNvPicPr>
              <a:picLocks noChangeAspect="1"/>
            </p:cNvPicPr>
            <p:nvPr/>
          </p:nvPicPr>
          <p:blipFill>
            <a:blip r:embed="rId8" cstate="print">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tretch>
              <a:fillRect/>
            </a:stretch>
          </p:blipFill>
          <p:spPr>
            <a:xfrm>
              <a:off x="7195013" y="4540329"/>
              <a:ext cx="1797484" cy="1173690"/>
            </a:xfrm>
            <a:prstGeom prst="rect">
              <a:avLst/>
            </a:prstGeom>
          </p:spPr>
        </p:pic>
        <p:pic>
          <p:nvPicPr>
            <p:cNvPr id="78" name="Image 77"/>
            <p:cNvPicPr>
              <a:picLocks noChangeAspect="1"/>
            </p:cNvPicPr>
            <p:nvPr/>
          </p:nvPicPr>
          <p:blipFill>
            <a:blip r:embed="rId9"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5350230" y="4550780"/>
              <a:ext cx="1797484" cy="1173690"/>
            </a:xfrm>
            <a:prstGeom prst="rect">
              <a:avLst/>
            </a:prstGeom>
          </p:spPr>
        </p:pic>
      </p:grpSp>
      <p:sp>
        <p:nvSpPr>
          <p:cNvPr id="107" name="Rectangle 106"/>
          <p:cNvSpPr/>
          <p:nvPr/>
        </p:nvSpPr>
        <p:spPr>
          <a:xfrm>
            <a:off x="1945785" y="6999413"/>
            <a:ext cx="4028872" cy="37991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3300" dirty="0" smtClean="0"/>
              <a:t>Boîte noire</a:t>
            </a:r>
            <a:endParaRPr lang="en-US" sz="3300" dirty="0"/>
          </a:p>
        </p:txBody>
      </p:sp>
    </p:spTree>
    <p:extLst>
      <p:ext uri="{BB962C8B-B14F-4D97-AF65-F5344CB8AC3E}">
        <p14:creationId xmlns:p14="http://schemas.microsoft.com/office/powerpoint/2010/main" val="2561294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par>
                                <p:cTn id="16" presetID="1"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wipe(left)">
                                      <p:cBhvr>
                                        <p:cTn id="25" dur="500"/>
                                        <p:tgtEl>
                                          <p:spTgt spid="127"/>
                                        </p:tgtEl>
                                      </p:cBhvr>
                                    </p:animEffect>
                                  </p:childTnLst>
                                </p:cTn>
                              </p:par>
                              <p:par>
                                <p:cTn id="26" presetID="22" presetClass="entr" presetSubtype="8" fill="hold"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wipe(left)">
                                      <p:cBhvr>
                                        <p:cTn id="28" dur="500"/>
                                        <p:tgtEl>
                                          <p:spTgt spid="128"/>
                                        </p:tgtEl>
                                      </p:cBhvr>
                                    </p:animEffect>
                                  </p:childTnLst>
                                </p:cTn>
                              </p:par>
                              <p:par>
                                <p:cTn id="29" presetID="22" presetClass="entr" presetSubtype="8"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wipe(left)">
                                      <p:cBhvr>
                                        <p:cTn id="31" dur="500"/>
                                        <p:tgtEl>
                                          <p:spTgt spid="129"/>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50"/>
                                        <p:tgtEl>
                                          <p:spTgt spid="22"/>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1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0" nodeType="clickEffect">
                                  <p:stCondLst>
                                    <p:cond delay="0"/>
                                  </p:stCondLst>
                                  <p:childTnLst>
                                    <p:animMotion origin="layout" path="M 0.00469 -0.00254 L 0.00139 -0.76088 " pathEditMode="relative" rAng="0" ptsTypes="AA">
                                      <p:cBhvr>
                                        <p:cTn id="81" dur="10" fill="hold"/>
                                        <p:tgtEl>
                                          <p:spTgt spid="107"/>
                                        </p:tgtEl>
                                        <p:attrNameLst>
                                          <p:attrName>ppt_x</p:attrName>
                                          <p:attrName>ppt_y</p:attrName>
                                        </p:attrNameLst>
                                      </p:cBhvr>
                                      <p:rCtr x="-174" y="-37917"/>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par>
                          <p:cTn id="86" fill="hold">
                            <p:stCondLst>
                              <p:cond delay="0"/>
                            </p:stCondLst>
                            <p:childTnLst>
                              <p:par>
                                <p:cTn id="87" presetID="23" presetClass="exit" presetSubtype="32" fill="hold" grpId="1" nodeType="afterEffect">
                                  <p:stCondLst>
                                    <p:cond delay="250"/>
                                  </p:stCondLst>
                                  <p:childTnLst>
                                    <p:anim calcmode="lin" valueType="num">
                                      <p:cBhvr>
                                        <p:cTn id="88" dur="500"/>
                                        <p:tgtEl>
                                          <p:spTgt spid="23"/>
                                        </p:tgtEl>
                                        <p:attrNameLst>
                                          <p:attrName>ppt_w</p:attrName>
                                        </p:attrNameLst>
                                      </p:cBhvr>
                                      <p:tavLst>
                                        <p:tav tm="0">
                                          <p:val>
                                            <p:strVal val="ppt_w"/>
                                          </p:val>
                                        </p:tav>
                                        <p:tav tm="100000">
                                          <p:val>
                                            <p:fltVal val="0"/>
                                          </p:val>
                                        </p:tav>
                                      </p:tavLst>
                                    </p:anim>
                                    <p:anim calcmode="lin" valueType="num">
                                      <p:cBhvr>
                                        <p:cTn id="89" dur="500"/>
                                        <p:tgtEl>
                                          <p:spTgt spid="23"/>
                                        </p:tgtEl>
                                        <p:attrNameLst>
                                          <p:attrName>ppt_h</p:attrName>
                                        </p:attrNameLst>
                                      </p:cBhvr>
                                      <p:tavLst>
                                        <p:tav tm="0">
                                          <p:val>
                                            <p:strVal val="ppt_h"/>
                                          </p:val>
                                        </p:tav>
                                        <p:tav tm="100000">
                                          <p:val>
                                            <p:fltVal val="0"/>
                                          </p:val>
                                        </p:tav>
                                      </p:tavLst>
                                    </p:anim>
                                    <p:set>
                                      <p:cBhvr>
                                        <p:cTn id="90" dur="1" fill="hold">
                                          <p:stCondLst>
                                            <p:cond delay="499"/>
                                          </p:stCondLst>
                                        </p:cTn>
                                        <p:tgtEl>
                                          <p:spTgt spid="23"/>
                                        </p:tgtEl>
                                        <p:attrNameLst>
                                          <p:attrName>style.visibility</p:attrName>
                                        </p:attrNameLst>
                                      </p:cBhvr>
                                      <p:to>
                                        <p:strVal val="hidden"/>
                                      </p:to>
                                    </p:set>
                                  </p:childTnLst>
                                </p:cTn>
                              </p:par>
                            </p:childTnLst>
                          </p:cTn>
                        </p:par>
                        <p:par>
                          <p:cTn id="91" fill="hold">
                            <p:stCondLst>
                              <p:cond delay="750"/>
                            </p:stCondLst>
                            <p:childTnLst>
                              <p:par>
                                <p:cTn id="92" presetID="0" presetClass="path" presetSubtype="0" accel="50000" decel="50000" fill="hold" grpId="1" nodeType="afterEffect">
                                  <p:stCondLst>
                                    <p:cond delay="0"/>
                                  </p:stCondLst>
                                  <p:childTnLst>
                                    <p:animMotion origin="layout" path="M -8.33333E-7 -0.00023 L -8.33333E-7 1.85185E-6 C -0.02357 0.09699 -0.13463 0.41273 -0.19128 0.47801 C -0.24818 0.54375 -0.4362 0.54977 -0.52096 0.5581 C -0.6056 0.56574 -0.65859 0.55092 -0.69935 0.52592 C -0.72292 0.51134 -0.74349 0.45926 -0.75182 0.39491 C -0.76055 0.33148 -0.75664 0.04791 -0.75768 1.85185E-6 " pathEditMode="relative" rAng="0" ptsTypes="AAAAAAA">
                                      <p:cBhvr>
                                        <p:cTn id="93" dur="2000" fill="hold"/>
                                        <p:tgtEl>
                                          <p:spTgt spid="113"/>
                                        </p:tgtEl>
                                        <p:attrNameLst>
                                          <p:attrName>ppt_x</p:attrName>
                                          <p:attrName>ppt_y</p:attrName>
                                        </p:attrNameLst>
                                      </p:cBhvr>
                                      <p:rCtr x="-37891" y="2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13" grpId="0" animBg="1"/>
      <p:bldP spid="113" grpId="1" animBg="1"/>
      <p:bldP spid="61" grpId="0" animBg="1"/>
      <p:bldP spid="60" grpId="0" animBg="1"/>
      <p:bldP spid="21" grpId="0"/>
      <p:bldP spid="56" grpId="0" animBg="1"/>
      <p:bldP spid="57" grpId="0" animBg="1"/>
      <p:bldP spid="58" grpId="0"/>
      <p:bldP spid="59" grpId="0"/>
      <p:bldP spid="63" grpId="0"/>
      <p:bldP spid="64" grpId="0" animBg="1"/>
      <p:bldP spid="65" grpId="0" animBg="1"/>
      <p:bldP spid="66" grpId="0"/>
      <p:bldP spid="67" grpId="0"/>
      <p:bldP spid="75" grpId="0" animBg="1"/>
      <p:bldP spid="10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633845" y="587284"/>
            <a:ext cx="7886700" cy="994172"/>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4400" dirty="0" smtClean="0"/>
              <a:t>Sur 29 participants…</a:t>
            </a:r>
            <a:endParaRPr lang="en-US" sz="4400" dirty="0"/>
          </a:p>
        </p:txBody>
      </p:sp>
      <p:sp>
        <p:nvSpPr>
          <p:cNvPr id="2" name="Espace réservé du numéro de diapositive 1"/>
          <p:cNvSpPr>
            <a:spLocks noGrp="1"/>
          </p:cNvSpPr>
          <p:nvPr>
            <p:ph type="sldNum" sz="quarter" idx="12"/>
          </p:nvPr>
        </p:nvSpPr>
        <p:spPr/>
        <p:txBody>
          <a:bodyPr/>
          <a:lstStyle/>
          <a:p>
            <a:fld id="{184B21AF-DDF4-4F06-BD45-FE9B9C28C734}" type="slidenum">
              <a:rPr lang="fr-FR" smtClean="0"/>
              <a:t>84</a:t>
            </a:fld>
            <a:endParaRPr lang="fr-FR"/>
          </a:p>
        </p:txBody>
      </p:sp>
      <p:sp>
        <p:nvSpPr>
          <p:cNvPr id="5" name="ZoneTexte 4"/>
          <p:cNvSpPr txBox="1"/>
          <p:nvPr/>
        </p:nvSpPr>
        <p:spPr>
          <a:xfrm>
            <a:off x="1299635" y="1374482"/>
            <a:ext cx="7276274" cy="830997"/>
          </a:xfrm>
          <a:prstGeom prst="rect">
            <a:avLst/>
          </a:prstGeom>
          <a:noFill/>
        </p:spPr>
        <p:txBody>
          <a:bodyPr wrap="square" rtlCol="0">
            <a:spAutoFit/>
          </a:bodyPr>
          <a:lstStyle/>
          <a:p>
            <a:r>
              <a:rPr lang="fr-FR" sz="2400" b="1" dirty="0" smtClean="0"/>
              <a:t>L’utilisation du programme ou des questions réduit le nombre d’erreurs au final</a:t>
            </a:r>
            <a:endParaRPr lang="en-US" sz="2400" b="1" dirty="0"/>
          </a:p>
        </p:txBody>
      </p:sp>
      <p:sp>
        <p:nvSpPr>
          <p:cNvPr id="6" name="ZoneTexte 5"/>
          <p:cNvSpPr txBox="1"/>
          <p:nvPr/>
        </p:nvSpPr>
        <p:spPr>
          <a:xfrm>
            <a:off x="734952" y="1488319"/>
            <a:ext cx="624504" cy="600164"/>
          </a:xfrm>
          <a:prstGeom prst="rect">
            <a:avLst/>
          </a:prstGeom>
          <a:noFill/>
        </p:spPr>
        <p:txBody>
          <a:bodyPr wrap="square" rtlCol="0">
            <a:spAutoFit/>
          </a:bodyPr>
          <a:lstStyle/>
          <a:p>
            <a:r>
              <a:rPr lang="fr-FR" sz="3300" dirty="0"/>
              <a:t>1.</a:t>
            </a:r>
            <a:endParaRPr lang="en-US" sz="3300" dirty="0"/>
          </a:p>
        </p:txBody>
      </p:sp>
      <p:sp>
        <p:nvSpPr>
          <p:cNvPr id="8" name="ZoneTexte 7"/>
          <p:cNvSpPr txBox="1"/>
          <p:nvPr/>
        </p:nvSpPr>
        <p:spPr>
          <a:xfrm>
            <a:off x="1299635" y="2235075"/>
            <a:ext cx="6901543" cy="830997"/>
          </a:xfrm>
          <a:prstGeom prst="rect">
            <a:avLst/>
          </a:prstGeom>
          <a:noFill/>
        </p:spPr>
        <p:txBody>
          <a:bodyPr wrap="square" rtlCol="0">
            <a:spAutoFit/>
          </a:bodyPr>
          <a:lstStyle/>
          <a:p>
            <a:r>
              <a:rPr lang="en-US" sz="2400" b="1" dirty="0" smtClean="0"/>
              <a:t>Les gens </a:t>
            </a:r>
            <a:r>
              <a:rPr lang="en-US" sz="2400" b="1" dirty="0" err="1" smtClean="0"/>
              <a:t>trouvent</a:t>
            </a:r>
            <a:r>
              <a:rPr lang="en-US" sz="2400" b="1" dirty="0" smtClean="0"/>
              <a:t> la conversation plus utile que le </a:t>
            </a:r>
            <a:r>
              <a:rPr lang="en-US" sz="2400" b="1" dirty="0" err="1" smtClean="0"/>
              <a:t>programme</a:t>
            </a:r>
            <a:endParaRPr lang="en-US" sz="2400" b="1" dirty="0"/>
          </a:p>
        </p:txBody>
      </p:sp>
      <p:sp>
        <p:nvSpPr>
          <p:cNvPr id="9" name="ZoneTexte 8"/>
          <p:cNvSpPr txBox="1"/>
          <p:nvPr/>
        </p:nvSpPr>
        <p:spPr>
          <a:xfrm>
            <a:off x="809778" y="2345117"/>
            <a:ext cx="660058" cy="3139321"/>
          </a:xfrm>
          <a:prstGeom prst="rect">
            <a:avLst/>
          </a:prstGeom>
          <a:noFill/>
        </p:spPr>
        <p:txBody>
          <a:bodyPr wrap="square" rtlCol="0">
            <a:spAutoFit/>
          </a:bodyPr>
          <a:lstStyle/>
          <a:p>
            <a:r>
              <a:rPr lang="fr-FR" sz="3300" dirty="0"/>
              <a:t>2.</a:t>
            </a:r>
          </a:p>
          <a:p>
            <a:endParaRPr lang="fr-FR" sz="3300" dirty="0"/>
          </a:p>
          <a:p>
            <a:endParaRPr lang="fr-FR" sz="3300" dirty="0"/>
          </a:p>
          <a:p>
            <a:endParaRPr lang="fr-FR" sz="3300" dirty="0"/>
          </a:p>
          <a:p>
            <a:endParaRPr lang="fr-FR" sz="3300" dirty="0"/>
          </a:p>
          <a:p>
            <a:r>
              <a:rPr lang="fr-FR" sz="3300" dirty="0"/>
              <a:t>3.</a:t>
            </a:r>
            <a:endParaRPr lang="en-US" sz="3300" dirty="0"/>
          </a:p>
        </p:txBody>
      </p:sp>
      <p:sp>
        <p:nvSpPr>
          <p:cNvPr id="10" name="ZoneTexte 9"/>
          <p:cNvSpPr txBox="1"/>
          <p:nvPr/>
        </p:nvSpPr>
        <p:spPr>
          <a:xfrm>
            <a:off x="1299634" y="4756194"/>
            <a:ext cx="6901543" cy="830997"/>
          </a:xfrm>
          <a:prstGeom prst="rect">
            <a:avLst/>
          </a:prstGeom>
          <a:noFill/>
        </p:spPr>
        <p:txBody>
          <a:bodyPr wrap="square" rtlCol="0">
            <a:spAutoFit/>
          </a:bodyPr>
          <a:lstStyle/>
          <a:p>
            <a:r>
              <a:rPr lang="en-US" sz="2400" b="1" dirty="0" smtClean="0"/>
              <a:t>La conversation </a:t>
            </a:r>
            <a:r>
              <a:rPr lang="en-US" sz="2400" b="1" dirty="0" err="1" smtClean="0"/>
              <a:t>augmente</a:t>
            </a:r>
            <a:r>
              <a:rPr lang="en-US" sz="2400" b="1" dirty="0" smtClean="0"/>
              <a:t> la </a:t>
            </a:r>
            <a:r>
              <a:rPr lang="en-US" sz="2400" b="1" dirty="0" err="1" smtClean="0"/>
              <a:t>confiance</a:t>
            </a:r>
            <a:r>
              <a:rPr lang="en-US" sz="2400" b="1" dirty="0" smtClean="0"/>
              <a:t> </a:t>
            </a:r>
            <a:r>
              <a:rPr lang="en-US" sz="2400" b="1" dirty="0" err="1" smtClean="0"/>
              <a:t>en</a:t>
            </a:r>
            <a:r>
              <a:rPr lang="en-US" sz="2400" b="1" dirty="0" smtClean="0"/>
              <a:t> le </a:t>
            </a:r>
            <a:r>
              <a:rPr lang="en-US" sz="2400" b="1" dirty="0" err="1" smtClean="0"/>
              <a:t>résultat</a:t>
            </a:r>
            <a:r>
              <a:rPr lang="en-US" sz="2400" b="1" dirty="0" smtClean="0"/>
              <a:t> final</a:t>
            </a:r>
            <a:endParaRPr lang="en-US" sz="2400" b="1" dirty="0"/>
          </a:p>
        </p:txBody>
      </p:sp>
      <p:sp>
        <p:nvSpPr>
          <p:cNvPr id="11" name="ZoneTexte 10"/>
          <p:cNvSpPr txBox="1"/>
          <p:nvPr/>
        </p:nvSpPr>
        <p:spPr>
          <a:xfrm>
            <a:off x="809778" y="3468018"/>
            <a:ext cx="3396344" cy="1200329"/>
          </a:xfrm>
          <a:prstGeom prst="rect">
            <a:avLst/>
          </a:prstGeom>
          <a:noFill/>
        </p:spPr>
        <p:txBody>
          <a:bodyPr wrap="square" rtlCol="0">
            <a:spAutoFit/>
          </a:bodyPr>
          <a:lstStyle/>
          <a:p>
            <a:r>
              <a:rPr lang="en-US" dirty="0" smtClean="0"/>
              <a:t>“Le program </a:t>
            </a:r>
            <a:r>
              <a:rPr lang="en-US" dirty="0" err="1" smtClean="0"/>
              <a:t>était</a:t>
            </a:r>
            <a:r>
              <a:rPr lang="en-US" dirty="0" smtClean="0"/>
              <a:t> </a:t>
            </a:r>
            <a:r>
              <a:rPr lang="en-US" dirty="0" err="1" smtClean="0"/>
              <a:t>assez</a:t>
            </a:r>
            <a:r>
              <a:rPr lang="en-US" dirty="0" smtClean="0"/>
              <a:t> comprehensible </a:t>
            </a:r>
            <a:r>
              <a:rPr lang="en-US" dirty="0" err="1" smtClean="0"/>
              <a:t>mais</a:t>
            </a:r>
            <a:r>
              <a:rPr lang="en-US" dirty="0" smtClean="0"/>
              <a:t> </a:t>
            </a:r>
            <a:r>
              <a:rPr lang="en-US" dirty="0" err="1" smtClean="0"/>
              <a:t>ce</a:t>
            </a:r>
            <a:r>
              <a:rPr lang="en-US" dirty="0" smtClean="0"/>
              <a:t> </a:t>
            </a:r>
            <a:r>
              <a:rPr lang="en-US" dirty="0" err="1" smtClean="0"/>
              <a:t>n’était</a:t>
            </a:r>
            <a:r>
              <a:rPr lang="en-US" dirty="0" smtClean="0"/>
              <a:t> pas </a:t>
            </a:r>
            <a:r>
              <a:rPr lang="en-US" dirty="0" err="1" smtClean="0"/>
              <a:t>clair</a:t>
            </a:r>
            <a:r>
              <a:rPr lang="en-US" dirty="0" smtClean="0"/>
              <a:t> comment modifier le </a:t>
            </a:r>
            <a:r>
              <a:rPr lang="en-US" dirty="0" err="1" smtClean="0"/>
              <a:t>programme</a:t>
            </a:r>
            <a:r>
              <a:rPr lang="en-US" dirty="0" smtClean="0"/>
              <a:t>”</a:t>
            </a:r>
            <a:endParaRPr lang="en-US" dirty="0"/>
          </a:p>
        </p:txBody>
      </p:sp>
      <p:sp>
        <p:nvSpPr>
          <p:cNvPr id="12" name="ZoneTexte 11"/>
          <p:cNvSpPr txBox="1"/>
          <p:nvPr/>
        </p:nvSpPr>
        <p:spPr>
          <a:xfrm>
            <a:off x="4410228" y="3507779"/>
            <a:ext cx="3396344" cy="923330"/>
          </a:xfrm>
          <a:prstGeom prst="rect">
            <a:avLst/>
          </a:prstGeom>
          <a:noFill/>
        </p:spPr>
        <p:txBody>
          <a:bodyPr wrap="square" rtlCol="0">
            <a:spAutoFit/>
          </a:bodyPr>
          <a:lstStyle/>
          <a:p>
            <a:r>
              <a:rPr lang="en-US" dirty="0" smtClean="0"/>
              <a:t>Sur 13 </a:t>
            </a:r>
            <a:r>
              <a:rPr lang="en-US" dirty="0" err="1" smtClean="0"/>
              <a:t>utilisateurs</a:t>
            </a:r>
            <a:r>
              <a:rPr lang="en-US" dirty="0" smtClean="0"/>
              <a:t> qui </a:t>
            </a:r>
            <a:r>
              <a:rPr lang="en-US" dirty="0" err="1" smtClean="0"/>
              <a:t>ont</a:t>
            </a:r>
            <a:r>
              <a:rPr lang="en-US" dirty="0" smtClean="0"/>
              <a:t> </a:t>
            </a:r>
            <a:r>
              <a:rPr lang="en-US" dirty="0" err="1" smtClean="0"/>
              <a:t>apprécié</a:t>
            </a:r>
            <a:r>
              <a:rPr lang="en-US" dirty="0" smtClean="0"/>
              <a:t> le </a:t>
            </a:r>
            <a:r>
              <a:rPr lang="en-US" dirty="0" err="1" smtClean="0"/>
              <a:t>programme</a:t>
            </a:r>
            <a:r>
              <a:rPr lang="en-US" dirty="0" smtClean="0"/>
              <a:t>, 9 </a:t>
            </a:r>
            <a:r>
              <a:rPr lang="en-US" dirty="0" err="1" smtClean="0"/>
              <a:t>n’ont</a:t>
            </a:r>
            <a:r>
              <a:rPr lang="en-US" dirty="0" smtClean="0"/>
              <a:t> </a:t>
            </a:r>
            <a:r>
              <a:rPr lang="en-US" dirty="0" err="1" smtClean="0"/>
              <a:t>même</a:t>
            </a:r>
            <a:r>
              <a:rPr lang="en-US" dirty="0" smtClean="0"/>
              <a:t> pas </a:t>
            </a:r>
            <a:r>
              <a:rPr lang="en-US" dirty="0" err="1" smtClean="0"/>
              <a:t>essayé</a:t>
            </a:r>
            <a:r>
              <a:rPr lang="en-US" dirty="0" smtClean="0"/>
              <a:t> de le modifier</a:t>
            </a:r>
            <a:endParaRPr lang="en-US" dirty="0"/>
          </a:p>
        </p:txBody>
      </p:sp>
      <p:sp>
        <p:nvSpPr>
          <p:cNvPr id="13" name="ZoneTexte 12"/>
          <p:cNvSpPr txBox="1"/>
          <p:nvPr/>
        </p:nvSpPr>
        <p:spPr>
          <a:xfrm>
            <a:off x="734952" y="5524975"/>
            <a:ext cx="4229101" cy="923330"/>
          </a:xfrm>
          <a:prstGeom prst="rect">
            <a:avLst/>
          </a:prstGeom>
          <a:noFill/>
        </p:spPr>
        <p:txBody>
          <a:bodyPr wrap="square" rtlCol="0">
            <a:spAutoFit/>
          </a:bodyPr>
          <a:lstStyle/>
          <a:p>
            <a:r>
              <a:rPr lang="en-US" dirty="0" smtClean="0"/>
              <a:t>“</a:t>
            </a:r>
            <a:r>
              <a:rPr lang="en-US" dirty="0" err="1" smtClean="0"/>
              <a:t>Dans</a:t>
            </a:r>
            <a:r>
              <a:rPr lang="en-US" dirty="0" smtClean="0"/>
              <a:t> la </a:t>
            </a:r>
            <a:r>
              <a:rPr lang="en-US" dirty="0" err="1" smtClean="0"/>
              <a:t>dernière</a:t>
            </a:r>
            <a:r>
              <a:rPr lang="en-US" dirty="0" smtClean="0"/>
              <a:t> </a:t>
            </a:r>
            <a:r>
              <a:rPr lang="en-US" dirty="0" err="1" smtClean="0"/>
              <a:t>tâche</a:t>
            </a:r>
            <a:r>
              <a:rPr lang="en-US" dirty="0" smtClean="0"/>
              <a:t>, je </a:t>
            </a:r>
            <a:r>
              <a:rPr lang="en-US" dirty="0" err="1" smtClean="0"/>
              <a:t>n’avais</a:t>
            </a:r>
            <a:r>
              <a:rPr lang="en-US" dirty="0" smtClean="0"/>
              <a:t> pas la conversation </a:t>
            </a:r>
            <a:r>
              <a:rPr lang="en-US" dirty="0" err="1" smtClean="0"/>
              <a:t>comme</a:t>
            </a:r>
            <a:r>
              <a:rPr lang="en-US" dirty="0" smtClean="0"/>
              <a:t> option, </a:t>
            </a:r>
            <a:r>
              <a:rPr lang="en-US" dirty="0" err="1" smtClean="0"/>
              <a:t>ça</a:t>
            </a:r>
            <a:r>
              <a:rPr lang="en-US" dirty="0" smtClean="0"/>
              <a:t> </a:t>
            </a:r>
            <a:r>
              <a:rPr lang="en-US" dirty="0" err="1" smtClean="0"/>
              <a:t>m’a</a:t>
            </a:r>
            <a:r>
              <a:rPr lang="en-US" dirty="0" smtClean="0"/>
              <a:t> trop manqué”</a:t>
            </a:r>
            <a:endParaRPr lang="en-US" dirty="0"/>
          </a:p>
        </p:txBody>
      </p:sp>
      <p:sp>
        <p:nvSpPr>
          <p:cNvPr id="14" name="ZoneTexte 13"/>
          <p:cNvSpPr txBox="1"/>
          <p:nvPr/>
        </p:nvSpPr>
        <p:spPr>
          <a:xfrm>
            <a:off x="4964053" y="5528528"/>
            <a:ext cx="4114799" cy="646331"/>
          </a:xfrm>
          <a:prstGeom prst="rect">
            <a:avLst/>
          </a:prstGeom>
          <a:noFill/>
        </p:spPr>
        <p:txBody>
          <a:bodyPr wrap="square" rtlCol="0">
            <a:spAutoFit/>
          </a:bodyPr>
          <a:lstStyle/>
          <a:p>
            <a:r>
              <a:rPr lang="en-US" dirty="0" smtClean="0"/>
              <a:t>“[la conversation] </a:t>
            </a:r>
            <a:r>
              <a:rPr lang="en-US" dirty="0" err="1" smtClean="0"/>
              <a:t>m’a</a:t>
            </a:r>
            <a:r>
              <a:rPr lang="en-US" dirty="0" smtClean="0"/>
              <a:t> </a:t>
            </a:r>
            <a:r>
              <a:rPr lang="en-US" dirty="0" err="1" smtClean="0"/>
              <a:t>toujours</a:t>
            </a:r>
            <a:r>
              <a:rPr lang="en-US" dirty="0" smtClean="0"/>
              <a:t> </a:t>
            </a:r>
            <a:r>
              <a:rPr lang="en-US" dirty="0" err="1" smtClean="0"/>
              <a:t>aidé</a:t>
            </a:r>
            <a:r>
              <a:rPr lang="en-US" dirty="0" smtClean="0"/>
              <a:t> à </a:t>
            </a:r>
            <a:r>
              <a:rPr lang="en-US" dirty="0" err="1" smtClean="0"/>
              <a:t>trouver</a:t>
            </a:r>
            <a:r>
              <a:rPr lang="en-US" dirty="0" smtClean="0"/>
              <a:t> la </a:t>
            </a:r>
            <a:r>
              <a:rPr lang="en-US" dirty="0" err="1" smtClean="0"/>
              <a:t>sélection</a:t>
            </a:r>
            <a:r>
              <a:rPr lang="en-US" dirty="0" smtClean="0"/>
              <a:t> </a:t>
            </a:r>
            <a:r>
              <a:rPr lang="en-US" dirty="0" err="1" smtClean="0"/>
              <a:t>correcte</a:t>
            </a:r>
            <a:r>
              <a:rPr lang="en-US" dirty="0" smtClean="0"/>
              <a:t>”</a:t>
            </a:r>
            <a:endParaRPr lang="en-US" dirty="0"/>
          </a:p>
        </p:txBody>
      </p:sp>
      <p:sp>
        <p:nvSpPr>
          <p:cNvPr id="15" name="ZoneTexte 14"/>
          <p:cNvSpPr txBox="1"/>
          <p:nvPr/>
        </p:nvSpPr>
        <p:spPr>
          <a:xfrm>
            <a:off x="3745301" y="2794411"/>
            <a:ext cx="3799113" cy="646331"/>
          </a:xfrm>
          <a:prstGeom prst="rect">
            <a:avLst/>
          </a:prstGeom>
          <a:noFill/>
        </p:spPr>
        <p:txBody>
          <a:bodyPr wrap="square" rtlCol="0">
            <a:spAutoFit/>
          </a:bodyPr>
          <a:lstStyle/>
          <a:p>
            <a:r>
              <a:rPr lang="fr-FR" dirty="0" smtClean="0"/>
              <a:t>Clarificatio</a:t>
            </a:r>
            <a:r>
              <a:rPr lang="fr-FR" dirty="0"/>
              <a:t>n</a:t>
            </a:r>
            <a:r>
              <a:rPr lang="fr-FR" dirty="0" smtClean="0"/>
              <a:t> </a:t>
            </a:r>
            <a:r>
              <a:rPr lang="fr-FR" dirty="0" err="1" smtClean="0"/>
              <a:t>conversationelle</a:t>
            </a:r>
            <a:r>
              <a:rPr lang="fr-FR" dirty="0" smtClean="0"/>
              <a:t>: </a:t>
            </a:r>
            <a:r>
              <a:rPr lang="fr-FR" dirty="0"/>
              <a:t>5.4 / 7</a:t>
            </a:r>
          </a:p>
          <a:p>
            <a:r>
              <a:rPr lang="fr-FR" dirty="0" smtClean="0"/>
              <a:t>Vue du programme:                 </a:t>
            </a:r>
            <a:r>
              <a:rPr lang="fr-FR" dirty="0"/>
              <a:t>4.2 / 7</a:t>
            </a:r>
            <a:endParaRPr lang="en-US" dirty="0"/>
          </a:p>
        </p:txBody>
      </p:sp>
      <p:sp>
        <p:nvSpPr>
          <p:cNvPr id="16" name="ZoneTexte 15"/>
          <p:cNvSpPr txBox="1"/>
          <p:nvPr/>
        </p:nvSpPr>
        <p:spPr>
          <a:xfrm>
            <a:off x="6108399" y="5115106"/>
            <a:ext cx="2139044" cy="369332"/>
          </a:xfrm>
          <a:prstGeom prst="rect">
            <a:avLst/>
          </a:prstGeom>
          <a:noFill/>
        </p:spPr>
        <p:txBody>
          <a:bodyPr wrap="square" rtlCol="0">
            <a:spAutoFit/>
          </a:bodyPr>
          <a:lstStyle/>
          <a:p>
            <a:r>
              <a:rPr lang="en-US" dirty="0"/>
              <a:t>W = 181.5, p = 0.07</a:t>
            </a:r>
          </a:p>
        </p:txBody>
      </p:sp>
      <p:sp>
        <p:nvSpPr>
          <p:cNvPr id="17" name="ZoneTexte 16"/>
          <p:cNvSpPr txBox="1"/>
          <p:nvPr/>
        </p:nvSpPr>
        <p:spPr>
          <a:xfrm>
            <a:off x="-1" y="0"/>
            <a:ext cx="9143999" cy="646331"/>
          </a:xfrm>
          <a:prstGeom prst="rect">
            <a:avLst/>
          </a:prstGeom>
          <a:solidFill>
            <a:schemeClr val="tx1"/>
          </a:solidFill>
        </p:spPr>
        <p:txBody>
          <a:bodyPr wrap="square" rtlCol="0">
            <a:spAutoFit/>
          </a:bodyPr>
          <a:lstStyle/>
          <a:p>
            <a:pPr algn="ctr"/>
            <a:r>
              <a:rPr lang="fr-FR" dirty="0" smtClean="0">
                <a:solidFill>
                  <a:srgbClr val="FFFFFF"/>
                </a:solidFill>
              </a:rPr>
              <a:t>Over 29 participants, </a:t>
            </a:r>
            <a:r>
              <a:rPr lang="fr-FR" dirty="0" err="1" smtClean="0">
                <a:solidFill>
                  <a:srgbClr val="FFFFFF"/>
                </a:solidFill>
              </a:rPr>
              <a:t>we</a:t>
            </a:r>
            <a:r>
              <a:rPr lang="fr-FR" dirty="0" smtClean="0">
                <a:solidFill>
                  <a:srgbClr val="FFFFFF"/>
                </a:solidFill>
              </a:rPr>
              <a:t> </a:t>
            </a:r>
            <a:r>
              <a:rPr lang="fr-FR" dirty="0" err="1" smtClean="0">
                <a:solidFill>
                  <a:srgbClr val="FFFFFF"/>
                </a:solidFill>
              </a:rPr>
              <a:t>obtained</a:t>
            </a:r>
            <a:r>
              <a:rPr lang="fr-FR" dirty="0" smtClean="0">
                <a:solidFill>
                  <a:srgbClr val="FFFFFF"/>
                </a:solidFill>
              </a:rPr>
              <a:t> </a:t>
            </a:r>
            <a:r>
              <a:rPr lang="fr-FR" dirty="0" err="1" smtClean="0">
                <a:solidFill>
                  <a:srgbClr val="FFFFFF"/>
                </a:solidFill>
              </a:rPr>
              <a:t>three</a:t>
            </a:r>
            <a:r>
              <a:rPr lang="fr-FR" dirty="0" smtClean="0">
                <a:solidFill>
                  <a:srgbClr val="FFFFFF"/>
                </a:solidFill>
              </a:rPr>
              <a:t> </a:t>
            </a:r>
            <a:r>
              <a:rPr lang="fr-FR" dirty="0" err="1" smtClean="0">
                <a:solidFill>
                  <a:srgbClr val="FFFFFF"/>
                </a:solidFill>
              </a:rPr>
              <a:t>results</a:t>
            </a:r>
            <a:r>
              <a:rPr lang="fr-FR" dirty="0" smtClean="0">
                <a:solidFill>
                  <a:srgbClr val="FFFFFF"/>
                </a:solidFill>
              </a:rPr>
              <a:t>. </a:t>
            </a:r>
            <a:r>
              <a:rPr lang="fr-FR" dirty="0" err="1" smtClean="0">
                <a:solidFill>
                  <a:srgbClr val="FFFFFF"/>
                </a:solidFill>
              </a:rPr>
              <a:t>Using</a:t>
            </a:r>
            <a:r>
              <a:rPr lang="fr-FR" dirty="0" smtClean="0">
                <a:solidFill>
                  <a:srgbClr val="FFFFFF"/>
                </a:solidFill>
              </a:rPr>
              <a:t> program navigation or </a:t>
            </a:r>
            <a:r>
              <a:rPr lang="fr-FR" dirty="0" err="1" smtClean="0">
                <a:solidFill>
                  <a:srgbClr val="FFFFFF"/>
                </a:solidFill>
              </a:rPr>
              <a:t>conversational</a:t>
            </a:r>
            <a:r>
              <a:rPr lang="fr-FR" dirty="0" smtClean="0">
                <a:solidFill>
                  <a:srgbClr val="FFFFFF"/>
                </a:solidFill>
              </a:rPr>
              <a:t> clarification </a:t>
            </a:r>
            <a:r>
              <a:rPr lang="fr-FR" dirty="0" err="1" smtClean="0">
                <a:solidFill>
                  <a:srgbClr val="FFFFFF"/>
                </a:solidFill>
              </a:rPr>
              <a:t>reduces</a:t>
            </a:r>
            <a:r>
              <a:rPr lang="fr-FR" dirty="0" smtClean="0">
                <a:solidFill>
                  <a:srgbClr val="FFFFFF"/>
                </a:solidFill>
              </a:rPr>
              <a:t> the </a:t>
            </a:r>
            <a:r>
              <a:rPr lang="fr-FR" dirty="0" err="1" smtClean="0">
                <a:solidFill>
                  <a:srgbClr val="FFFFFF"/>
                </a:solidFill>
              </a:rPr>
              <a:t>number</a:t>
            </a:r>
            <a:r>
              <a:rPr lang="fr-FR" dirty="0" smtClean="0">
                <a:solidFill>
                  <a:srgbClr val="FFFFFF"/>
                </a:solidFill>
              </a:rPr>
              <a:t> of </a:t>
            </a:r>
            <a:r>
              <a:rPr lang="fr-FR" dirty="0" err="1" smtClean="0">
                <a:solidFill>
                  <a:srgbClr val="FFFFFF"/>
                </a:solidFill>
              </a:rPr>
              <a:t>errors</a:t>
            </a:r>
            <a:r>
              <a:rPr lang="fr-FR" dirty="0" smtClean="0">
                <a:solidFill>
                  <a:srgbClr val="FFFFFF"/>
                </a:solidFill>
              </a:rPr>
              <a:t>. People </a:t>
            </a:r>
            <a:r>
              <a:rPr lang="fr-FR" dirty="0" err="1" smtClean="0">
                <a:solidFill>
                  <a:srgbClr val="FFFFFF"/>
                </a:solidFill>
              </a:rPr>
              <a:t>find</a:t>
            </a:r>
            <a:r>
              <a:rPr lang="fr-FR" dirty="0" smtClean="0">
                <a:solidFill>
                  <a:srgbClr val="FFFFFF"/>
                </a:solidFill>
              </a:rPr>
              <a:t> conversations more </a:t>
            </a:r>
            <a:r>
              <a:rPr lang="fr-FR" dirty="0" err="1" smtClean="0">
                <a:solidFill>
                  <a:srgbClr val="FFFFFF"/>
                </a:solidFill>
              </a:rPr>
              <a:t>useful</a:t>
            </a:r>
            <a:r>
              <a:rPr lang="fr-FR" dirty="0" smtClean="0">
                <a:solidFill>
                  <a:srgbClr val="FFFFFF"/>
                </a:solidFill>
              </a:rPr>
              <a:t> </a:t>
            </a:r>
            <a:r>
              <a:rPr lang="fr-FR" dirty="0" err="1" smtClean="0">
                <a:solidFill>
                  <a:srgbClr val="FFFFFF"/>
                </a:solidFill>
              </a:rPr>
              <a:t>than</a:t>
            </a:r>
            <a:r>
              <a:rPr lang="fr-FR" dirty="0" smtClean="0">
                <a:solidFill>
                  <a:srgbClr val="FFFFFF"/>
                </a:solidFill>
              </a:rPr>
              <a:t> program.</a:t>
            </a:r>
            <a:endParaRPr lang="en-US" dirty="0">
              <a:solidFill>
                <a:srgbClr val="FFFFFF"/>
              </a:solidFill>
            </a:endParaRPr>
          </a:p>
        </p:txBody>
      </p:sp>
      <p:sp>
        <p:nvSpPr>
          <p:cNvPr id="18" name="ZoneTexte 17"/>
          <p:cNvSpPr txBox="1"/>
          <p:nvPr/>
        </p:nvSpPr>
        <p:spPr>
          <a:xfrm>
            <a:off x="1" y="-11154"/>
            <a:ext cx="9143999" cy="646331"/>
          </a:xfrm>
          <a:prstGeom prst="rect">
            <a:avLst/>
          </a:prstGeom>
          <a:solidFill>
            <a:schemeClr val="tx1"/>
          </a:solidFill>
        </p:spPr>
        <p:txBody>
          <a:bodyPr wrap="square" rtlCol="0">
            <a:spAutoFit/>
          </a:bodyPr>
          <a:lstStyle/>
          <a:p>
            <a:pPr algn="ctr"/>
            <a:r>
              <a:rPr lang="fr-FR" dirty="0" smtClean="0">
                <a:solidFill>
                  <a:srgbClr val="FFFFFF"/>
                </a:solidFill>
              </a:rPr>
              <a:t>« the program </a:t>
            </a:r>
            <a:r>
              <a:rPr lang="fr-FR" dirty="0" err="1" smtClean="0">
                <a:solidFill>
                  <a:srgbClr val="FFFFFF"/>
                </a:solidFill>
              </a:rPr>
              <a:t>was</a:t>
            </a:r>
            <a:r>
              <a:rPr lang="fr-FR" dirty="0" smtClean="0">
                <a:solidFill>
                  <a:srgbClr val="FFFFFF"/>
                </a:solidFill>
              </a:rPr>
              <a:t> </a:t>
            </a:r>
            <a:r>
              <a:rPr lang="fr-FR" dirty="0" err="1" smtClean="0">
                <a:solidFill>
                  <a:srgbClr val="FFFFFF"/>
                </a:solidFill>
              </a:rPr>
              <a:t>quite</a:t>
            </a:r>
            <a:r>
              <a:rPr lang="fr-FR" dirty="0" smtClean="0">
                <a:solidFill>
                  <a:srgbClr val="FFFFFF"/>
                </a:solidFill>
              </a:rPr>
              <a:t> </a:t>
            </a:r>
            <a:r>
              <a:rPr lang="fr-FR" dirty="0" err="1" smtClean="0">
                <a:solidFill>
                  <a:srgbClr val="FFFFFF"/>
                </a:solidFill>
              </a:rPr>
              <a:t>understandable</a:t>
            </a:r>
            <a:r>
              <a:rPr lang="fr-FR" dirty="0" smtClean="0">
                <a:solidFill>
                  <a:srgbClr val="FFFFFF"/>
                </a:solidFill>
              </a:rPr>
              <a:t> but </a:t>
            </a:r>
            <a:r>
              <a:rPr lang="fr-FR" dirty="0" err="1" smtClean="0">
                <a:solidFill>
                  <a:srgbClr val="FFFFFF"/>
                </a:solidFill>
              </a:rPr>
              <a:t>it</a:t>
            </a:r>
            <a:r>
              <a:rPr lang="fr-FR" dirty="0" smtClean="0">
                <a:solidFill>
                  <a:srgbClr val="FFFFFF"/>
                </a:solidFill>
              </a:rPr>
              <a:t> </a:t>
            </a:r>
            <a:r>
              <a:rPr lang="fr-FR" dirty="0" err="1" smtClean="0">
                <a:solidFill>
                  <a:srgbClr val="FFFFFF"/>
                </a:solidFill>
              </a:rPr>
              <a:t>was</a:t>
            </a:r>
            <a:r>
              <a:rPr lang="fr-FR" dirty="0" smtClean="0">
                <a:solidFill>
                  <a:srgbClr val="FFFFFF"/>
                </a:solidFill>
              </a:rPr>
              <a:t> not </a:t>
            </a:r>
            <a:r>
              <a:rPr lang="fr-FR" dirty="0" err="1" smtClean="0">
                <a:solidFill>
                  <a:srgbClr val="FFFFFF"/>
                </a:solidFill>
              </a:rPr>
              <a:t>clear</a:t>
            </a:r>
            <a:r>
              <a:rPr lang="fr-FR" dirty="0" smtClean="0">
                <a:solidFill>
                  <a:srgbClr val="FFFFFF"/>
                </a:solidFill>
              </a:rPr>
              <a:t> how to </a:t>
            </a:r>
            <a:r>
              <a:rPr lang="fr-FR" dirty="0" err="1" smtClean="0">
                <a:solidFill>
                  <a:srgbClr val="FFFFFF"/>
                </a:solidFill>
              </a:rPr>
              <a:t>modify</a:t>
            </a:r>
            <a:r>
              <a:rPr lang="fr-FR" dirty="0" smtClean="0">
                <a:solidFill>
                  <a:srgbClr val="FFFFFF"/>
                </a:solidFill>
              </a:rPr>
              <a:t> the program »</a:t>
            </a:r>
            <a:br>
              <a:rPr lang="fr-FR" dirty="0" smtClean="0">
                <a:solidFill>
                  <a:srgbClr val="FFFFFF"/>
                </a:solidFill>
              </a:rPr>
            </a:br>
            <a:r>
              <a:rPr lang="fr-FR" dirty="0" smtClean="0">
                <a:solidFill>
                  <a:srgbClr val="FFFFFF"/>
                </a:solidFill>
              </a:rPr>
              <a:t>Over 13 </a:t>
            </a:r>
            <a:r>
              <a:rPr lang="fr-FR" dirty="0" err="1" smtClean="0">
                <a:solidFill>
                  <a:srgbClr val="FFFFFF"/>
                </a:solidFill>
              </a:rPr>
              <a:t>users</a:t>
            </a:r>
            <a:r>
              <a:rPr lang="fr-FR" dirty="0" smtClean="0">
                <a:solidFill>
                  <a:srgbClr val="FFFFFF"/>
                </a:solidFill>
              </a:rPr>
              <a:t> </a:t>
            </a:r>
            <a:r>
              <a:rPr lang="fr-FR" dirty="0" err="1" smtClean="0">
                <a:solidFill>
                  <a:srgbClr val="FFFFFF"/>
                </a:solidFill>
              </a:rPr>
              <a:t>who</a:t>
            </a:r>
            <a:r>
              <a:rPr lang="fr-FR" dirty="0" smtClean="0">
                <a:solidFill>
                  <a:srgbClr val="FFFFFF"/>
                </a:solidFill>
              </a:rPr>
              <a:t> </a:t>
            </a:r>
            <a:r>
              <a:rPr lang="fr-FR" dirty="0" err="1" smtClean="0">
                <a:solidFill>
                  <a:srgbClr val="FFFFFF"/>
                </a:solidFill>
              </a:rPr>
              <a:t>tested</a:t>
            </a:r>
            <a:r>
              <a:rPr lang="fr-FR" dirty="0" smtClean="0">
                <a:solidFill>
                  <a:srgbClr val="FFFFFF"/>
                </a:solidFill>
              </a:rPr>
              <a:t> the program, 9 </a:t>
            </a:r>
            <a:r>
              <a:rPr lang="fr-FR" dirty="0" err="1" smtClean="0">
                <a:solidFill>
                  <a:srgbClr val="FFFFFF"/>
                </a:solidFill>
              </a:rPr>
              <a:t>did</a:t>
            </a:r>
            <a:r>
              <a:rPr lang="fr-FR" dirty="0" smtClean="0">
                <a:solidFill>
                  <a:srgbClr val="FFFFFF"/>
                </a:solidFill>
              </a:rPr>
              <a:t> not </a:t>
            </a:r>
            <a:r>
              <a:rPr lang="fr-FR" dirty="0" err="1" smtClean="0">
                <a:solidFill>
                  <a:srgbClr val="FFFFFF"/>
                </a:solidFill>
              </a:rPr>
              <a:t>even</a:t>
            </a:r>
            <a:r>
              <a:rPr lang="fr-FR" dirty="0" smtClean="0">
                <a:solidFill>
                  <a:srgbClr val="FFFFFF"/>
                </a:solidFill>
              </a:rPr>
              <a:t> </a:t>
            </a:r>
            <a:r>
              <a:rPr lang="fr-FR" dirty="0" err="1" smtClean="0">
                <a:solidFill>
                  <a:srgbClr val="FFFFFF"/>
                </a:solidFill>
              </a:rPr>
              <a:t>try</a:t>
            </a:r>
            <a:r>
              <a:rPr lang="fr-FR" dirty="0" smtClean="0">
                <a:solidFill>
                  <a:srgbClr val="FFFFFF"/>
                </a:solidFill>
              </a:rPr>
              <a:t> to </a:t>
            </a:r>
            <a:r>
              <a:rPr lang="fr-FR" dirty="0" err="1" smtClean="0">
                <a:solidFill>
                  <a:srgbClr val="FFFFFF"/>
                </a:solidFill>
              </a:rPr>
              <a:t>modify</a:t>
            </a:r>
            <a:r>
              <a:rPr lang="fr-FR" dirty="0" smtClean="0">
                <a:solidFill>
                  <a:srgbClr val="FFFFFF"/>
                </a:solidFill>
              </a:rPr>
              <a:t> </a:t>
            </a:r>
            <a:r>
              <a:rPr lang="fr-FR" dirty="0" err="1" smtClean="0">
                <a:solidFill>
                  <a:srgbClr val="FFFFFF"/>
                </a:solidFill>
              </a:rPr>
              <a:t>it</a:t>
            </a:r>
            <a:r>
              <a:rPr lang="fr-FR" dirty="0" smtClean="0">
                <a:solidFill>
                  <a:srgbClr val="FFFFFF"/>
                </a:solidFill>
              </a:rPr>
              <a:t>.</a:t>
            </a:r>
            <a:endParaRPr lang="en-US" dirty="0">
              <a:solidFill>
                <a:srgbClr val="FFFFFF"/>
              </a:solidFill>
            </a:endParaRPr>
          </a:p>
        </p:txBody>
      </p:sp>
      <p:sp>
        <p:nvSpPr>
          <p:cNvPr id="19" name="ZoneTexte 18"/>
          <p:cNvSpPr txBox="1"/>
          <p:nvPr/>
        </p:nvSpPr>
        <p:spPr>
          <a:xfrm>
            <a:off x="-3" y="-11155"/>
            <a:ext cx="9143999" cy="646331"/>
          </a:xfrm>
          <a:prstGeom prst="rect">
            <a:avLst/>
          </a:prstGeom>
          <a:solidFill>
            <a:schemeClr val="tx1"/>
          </a:solidFill>
        </p:spPr>
        <p:txBody>
          <a:bodyPr wrap="square" rtlCol="0">
            <a:spAutoFit/>
          </a:bodyPr>
          <a:lstStyle/>
          <a:p>
            <a:pPr algn="ctr"/>
            <a:r>
              <a:rPr lang="fr-FR" dirty="0" smtClean="0">
                <a:solidFill>
                  <a:srgbClr val="FFFFFF"/>
                </a:solidFill>
              </a:rPr>
              <a:t>Conversation </a:t>
            </a:r>
            <a:r>
              <a:rPr lang="fr-FR" dirty="0" err="1" smtClean="0">
                <a:solidFill>
                  <a:srgbClr val="FFFFFF"/>
                </a:solidFill>
              </a:rPr>
              <a:t>increases</a:t>
            </a:r>
            <a:r>
              <a:rPr lang="fr-FR" dirty="0" smtClean="0">
                <a:solidFill>
                  <a:srgbClr val="FFFFFF"/>
                </a:solidFill>
              </a:rPr>
              <a:t> confidence in the </a:t>
            </a:r>
            <a:r>
              <a:rPr lang="fr-FR" dirty="0" err="1" smtClean="0">
                <a:solidFill>
                  <a:srgbClr val="FFFFFF"/>
                </a:solidFill>
              </a:rPr>
              <a:t>result</a:t>
            </a:r>
            <a:r>
              <a:rPr lang="fr-FR" dirty="0" smtClean="0">
                <a:solidFill>
                  <a:srgbClr val="FFFFFF"/>
                </a:solidFill>
              </a:rPr>
              <a:t> « In the last </a:t>
            </a:r>
            <a:r>
              <a:rPr lang="fr-FR" dirty="0" err="1" smtClean="0">
                <a:solidFill>
                  <a:srgbClr val="FFFFFF"/>
                </a:solidFill>
              </a:rPr>
              <a:t>task</a:t>
            </a:r>
            <a:r>
              <a:rPr lang="fr-FR" dirty="0" smtClean="0">
                <a:solidFill>
                  <a:srgbClr val="FFFFFF"/>
                </a:solidFill>
              </a:rPr>
              <a:t>, I </a:t>
            </a:r>
            <a:r>
              <a:rPr lang="fr-FR" dirty="0" err="1" smtClean="0">
                <a:solidFill>
                  <a:srgbClr val="FFFFFF"/>
                </a:solidFill>
              </a:rPr>
              <a:t>did</a:t>
            </a:r>
            <a:r>
              <a:rPr lang="fr-FR" dirty="0" smtClean="0">
                <a:solidFill>
                  <a:srgbClr val="FFFFFF"/>
                </a:solidFill>
              </a:rPr>
              <a:t> not have </a:t>
            </a:r>
            <a:r>
              <a:rPr lang="fr-FR" dirty="0" err="1" smtClean="0">
                <a:solidFill>
                  <a:srgbClr val="FFFFFF"/>
                </a:solidFill>
              </a:rPr>
              <a:t>conversational</a:t>
            </a:r>
            <a:r>
              <a:rPr lang="fr-FR" dirty="0" smtClean="0">
                <a:solidFill>
                  <a:srgbClr val="FFFFFF"/>
                </a:solidFill>
              </a:rPr>
              <a:t> clarification… I </a:t>
            </a:r>
            <a:r>
              <a:rPr lang="fr-FR" dirty="0" err="1" smtClean="0">
                <a:solidFill>
                  <a:srgbClr val="FFFFFF"/>
                </a:solidFill>
              </a:rPr>
              <a:t>missed</a:t>
            </a:r>
            <a:r>
              <a:rPr lang="fr-FR" dirty="0" smtClean="0">
                <a:solidFill>
                  <a:srgbClr val="FFFFFF"/>
                </a:solidFill>
              </a:rPr>
              <a:t> </a:t>
            </a:r>
            <a:r>
              <a:rPr lang="fr-FR" dirty="0" err="1" smtClean="0">
                <a:solidFill>
                  <a:srgbClr val="FFFFFF"/>
                </a:solidFill>
              </a:rPr>
              <a:t>it</a:t>
            </a:r>
            <a:r>
              <a:rPr lang="fr-FR" dirty="0" smtClean="0">
                <a:solidFill>
                  <a:srgbClr val="FFFFFF"/>
                </a:solidFill>
              </a:rPr>
              <a:t> </a:t>
            </a:r>
            <a:r>
              <a:rPr lang="fr-FR" dirty="0" err="1" smtClean="0">
                <a:solidFill>
                  <a:srgbClr val="FFFFFF"/>
                </a:solidFill>
              </a:rPr>
              <a:t>so</a:t>
            </a:r>
            <a:r>
              <a:rPr lang="fr-FR" dirty="0" smtClean="0">
                <a:solidFill>
                  <a:srgbClr val="FFFFFF"/>
                </a:solidFill>
              </a:rPr>
              <a:t> </a:t>
            </a:r>
            <a:r>
              <a:rPr lang="fr-FR" dirty="0" err="1" smtClean="0">
                <a:solidFill>
                  <a:srgbClr val="FFFFFF"/>
                </a:solidFill>
              </a:rPr>
              <a:t>much</a:t>
            </a:r>
            <a:r>
              <a:rPr lang="fr-FR" dirty="0" smtClean="0">
                <a:solidFill>
                  <a:srgbClr val="FFFFFF"/>
                </a:solidFill>
              </a:rPr>
              <a:t> »  «  It </a:t>
            </a:r>
            <a:r>
              <a:rPr lang="fr-FR" dirty="0" err="1" smtClean="0">
                <a:solidFill>
                  <a:srgbClr val="FFFFFF"/>
                </a:solidFill>
              </a:rPr>
              <a:t>always</a:t>
            </a:r>
            <a:r>
              <a:rPr lang="fr-FR" dirty="0" smtClean="0">
                <a:solidFill>
                  <a:srgbClr val="FFFFFF"/>
                </a:solidFill>
              </a:rPr>
              <a:t> </a:t>
            </a:r>
            <a:r>
              <a:rPr lang="fr-FR" dirty="0" err="1" smtClean="0">
                <a:solidFill>
                  <a:srgbClr val="FFFFFF"/>
                </a:solidFill>
              </a:rPr>
              <a:t>helped</a:t>
            </a:r>
            <a:r>
              <a:rPr lang="fr-FR" dirty="0" smtClean="0">
                <a:solidFill>
                  <a:srgbClr val="FFFFFF"/>
                </a:solidFill>
              </a:rPr>
              <a:t> me to </a:t>
            </a:r>
            <a:r>
              <a:rPr lang="fr-FR" dirty="0" err="1" smtClean="0">
                <a:solidFill>
                  <a:srgbClr val="FFFFFF"/>
                </a:solidFill>
              </a:rPr>
              <a:t>find</a:t>
            </a:r>
            <a:r>
              <a:rPr lang="fr-FR" dirty="0" smtClean="0">
                <a:solidFill>
                  <a:srgbClr val="FFFFFF"/>
                </a:solidFill>
              </a:rPr>
              <a:t> the right </a:t>
            </a:r>
            <a:r>
              <a:rPr lang="fr-FR" dirty="0" err="1" smtClean="0">
                <a:solidFill>
                  <a:srgbClr val="FFFFFF"/>
                </a:solidFill>
              </a:rPr>
              <a:t>matching</a:t>
            </a:r>
            <a:r>
              <a:rPr lang="fr-FR"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3225332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2" presetClass="entr" presetSubtype="9"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2" presetClass="entr" presetSubtype="9"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p:bldP spid="13" grpId="0"/>
      <p:bldP spid="14" grpId="0"/>
      <p:bldP spid="15" grpId="0"/>
      <p:bldP spid="16" grpId="0"/>
      <p:bldP spid="18" grpId="0" animBg="1"/>
      <p:bldP spid="1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Épilogue </a:t>
            </a:r>
            <a:r>
              <a:rPr lang="fr-FR" dirty="0" smtClean="0"/>
              <a:t>– FlashProg</a:t>
            </a:r>
            <a:endParaRPr lang="fr-CH" dirty="0"/>
          </a:p>
        </p:txBody>
      </p:sp>
      <p:sp>
        <p:nvSpPr>
          <p:cNvPr id="3" name="Espace réservé du contenu 2"/>
          <p:cNvSpPr>
            <a:spLocks noGrp="1"/>
          </p:cNvSpPr>
          <p:nvPr>
            <p:ph idx="1"/>
          </p:nvPr>
        </p:nvSpPr>
        <p:spPr>
          <a:xfrm>
            <a:off x="628650" y="1841667"/>
            <a:ext cx="7886700" cy="4719554"/>
          </a:xfrm>
        </p:spPr>
        <p:txBody>
          <a:bodyPr>
            <a:normAutofit fontScale="92500" lnSpcReduction="10000"/>
          </a:bodyPr>
          <a:lstStyle/>
          <a:p>
            <a:r>
              <a:rPr lang="fr-FR" dirty="0" smtClean="0"/>
              <a:t>Extensions avec les pages web et les feuilles </a:t>
            </a:r>
            <a:r>
              <a:rPr lang="fr-FR" dirty="0" err="1" smtClean="0"/>
              <a:t>excel</a:t>
            </a:r>
            <a:endParaRPr lang="fr-FR" dirty="0" smtClean="0"/>
          </a:p>
          <a:p>
            <a:pPr marL="0" indent="0">
              <a:buNone/>
            </a:pPr>
            <a:endParaRPr lang="fr-FR" dirty="0"/>
          </a:p>
          <a:p>
            <a:pPr marL="0" indent="0">
              <a:buNone/>
            </a:pPr>
            <a:r>
              <a:rPr lang="en-US" dirty="0" smtClean="0"/>
              <a:t>“</a:t>
            </a:r>
            <a:r>
              <a:rPr lang="en-US" dirty="0" err="1" smtClean="0"/>
              <a:t>Tu</a:t>
            </a:r>
            <a:r>
              <a:rPr lang="en-US" dirty="0" smtClean="0"/>
              <a:t> </a:t>
            </a:r>
            <a:r>
              <a:rPr lang="en-US" dirty="0" err="1" smtClean="0"/>
              <a:t>es</a:t>
            </a:r>
            <a:r>
              <a:rPr lang="en-US" dirty="0" smtClean="0"/>
              <a:t> </a:t>
            </a:r>
            <a:r>
              <a:rPr lang="en-US" dirty="0" err="1" smtClean="0"/>
              <a:t>celui</a:t>
            </a:r>
            <a:r>
              <a:rPr lang="en-US" dirty="0" smtClean="0"/>
              <a:t> qui, avec Gustavo, a </a:t>
            </a:r>
            <a:r>
              <a:rPr lang="en-US" dirty="0" err="1" smtClean="0"/>
              <a:t>fondé</a:t>
            </a:r>
            <a:r>
              <a:rPr lang="en-US" dirty="0" smtClean="0"/>
              <a:t> le site web de la </a:t>
            </a:r>
            <a:r>
              <a:rPr lang="fr-FR" dirty="0" smtClean="0"/>
              <a:t>démo</a:t>
            </a:r>
            <a:r>
              <a:rPr lang="en-US" dirty="0" smtClean="0"/>
              <a:t> </a:t>
            </a:r>
            <a:r>
              <a:rPr lang="fr-FR" dirty="0" smtClean="0"/>
              <a:t>de FlashProg, que nous continuons à utiliser encore aujourd’hui pour trouver des opportunités pour notre équipe ! Encore une fois, merci beaucoup pour toutes tes contributions” Sumit Gulwani</a:t>
            </a:r>
          </a:p>
          <a:p>
            <a:pPr marL="0" indent="0">
              <a:buNone/>
            </a:pPr>
            <a:endParaRPr lang="fr-FR" dirty="0" smtClean="0"/>
          </a:p>
          <a:p>
            <a:pPr marL="0" indent="0">
              <a:buNone/>
            </a:pPr>
            <a:r>
              <a:rPr lang="fr-FR" b="1" dirty="0" smtClean="0">
                <a:solidFill>
                  <a:srgbClr val="ED7D31"/>
                </a:solidFill>
              </a:rPr>
              <a:t>Retour Sortie : </a:t>
            </a:r>
            <a:r>
              <a:rPr lang="fr-FR" dirty="0" smtClean="0"/>
              <a:t>Total</a:t>
            </a:r>
          </a:p>
          <a:p>
            <a:pPr marL="0" indent="0">
              <a:buNone/>
            </a:pPr>
            <a:r>
              <a:rPr lang="fr-FR" b="1" dirty="0" smtClean="0">
                <a:solidFill>
                  <a:srgbClr val="ED7D31"/>
                </a:solidFill>
              </a:rPr>
              <a:t>Retour Programme : </a:t>
            </a:r>
            <a:r>
              <a:rPr lang="fr-FR" dirty="0" smtClean="0"/>
              <a:t>Code et paraphrasé</a:t>
            </a:r>
          </a:p>
          <a:p>
            <a:pPr marL="0" indent="0">
              <a:buNone/>
            </a:pPr>
            <a:r>
              <a:rPr lang="fr-FR" b="1" dirty="0" smtClean="0">
                <a:solidFill>
                  <a:srgbClr val="ED7D31"/>
                </a:solidFill>
              </a:rPr>
              <a:t>Retour Spécification : </a:t>
            </a:r>
            <a:r>
              <a:rPr lang="fr-FR" dirty="0" smtClean="0"/>
              <a:t>Implémenté pour la première fois</a:t>
            </a:r>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85</a:t>
            </a:fld>
            <a:endParaRPr lang="fr-FR"/>
          </a:p>
        </p:txBody>
      </p:sp>
      <p:sp>
        <p:nvSpPr>
          <p:cNvPr id="5" name="ZoneTexte 4"/>
          <p:cNvSpPr txBox="1"/>
          <p:nvPr/>
        </p:nvSpPr>
        <p:spPr>
          <a:xfrm>
            <a:off x="-3" y="-11155"/>
            <a:ext cx="9143999" cy="646331"/>
          </a:xfrm>
          <a:prstGeom prst="rect">
            <a:avLst/>
          </a:prstGeom>
          <a:solidFill>
            <a:schemeClr val="tx1"/>
          </a:solidFill>
        </p:spPr>
        <p:txBody>
          <a:bodyPr wrap="square" rtlCol="0">
            <a:spAutoFit/>
          </a:bodyPr>
          <a:lstStyle/>
          <a:p>
            <a:pPr algn="ctr"/>
            <a:r>
              <a:rPr lang="en-US" dirty="0" smtClean="0">
                <a:solidFill>
                  <a:schemeClr val="bg1"/>
                </a:solidFill>
              </a:rPr>
              <a:t>We developed extensions to deal with webpages and pivoting tables in spreadsheet</a:t>
            </a:r>
            <a:br>
              <a:rPr lang="en-US" dirty="0" smtClean="0">
                <a:solidFill>
                  <a:schemeClr val="bg1"/>
                </a:solidFill>
              </a:rPr>
            </a:br>
            <a:endParaRPr lang="fr-FR" dirty="0">
              <a:solidFill>
                <a:schemeClr val="bg1"/>
              </a:solidFill>
            </a:endParaRPr>
          </a:p>
        </p:txBody>
      </p:sp>
      <p:sp>
        <p:nvSpPr>
          <p:cNvPr id="6" name="ZoneTexte 5"/>
          <p:cNvSpPr txBox="1"/>
          <p:nvPr/>
        </p:nvSpPr>
        <p:spPr>
          <a:xfrm>
            <a:off x="-4" y="-11155"/>
            <a:ext cx="9143999" cy="646331"/>
          </a:xfrm>
          <a:prstGeom prst="rect">
            <a:avLst/>
          </a:prstGeom>
          <a:solidFill>
            <a:schemeClr val="tx1"/>
          </a:solidFill>
        </p:spPr>
        <p:txBody>
          <a:bodyPr wrap="square" rtlCol="0">
            <a:spAutoFit/>
          </a:bodyPr>
          <a:lstStyle/>
          <a:p>
            <a:r>
              <a:rPr lang="en-US" dirty="0">
                <a:solidFill>
                  <a:schemeClr val="bg1"/>
                </a:solidFill>
              </a:rPr>
              <a:t>You </a:t>
            </a:r>
            <a:r>
              <a:rPr lang="en-US" dirty="0" smtClean="0">
                <a:solidFill>
                  <a:schemeClr val="bg1"/>
                </a:solidFill>
              </a:rPr>
              <a:t>… </a:t>
            </a:r>
            <a:r>
              <a:rPr lang="en-US" dirty="0">
                <a:solidFill>
                  <a:schemeClr val="bg1"/>
                </a:solidFill>
              </a:rPr>
              <a:t>laid the foundation of the FlashProg demo site that we continue to use even today to find opportunities for our team! Once again, thanks a lot for all your contributions.“ Sumit Gulwani</a:t>
            </a:r>
            <a:endParaRPr lang="fr-FR" dirty="0">
              <a:solidFill>
                <a:schemeClr val="bg1"/>
              </a:solidFill>
            </a:endParaRPr>
          </a:p>
        </p:txBody>
      </p:sp>
      <p:sp>
        <p:nvSpPr>
          <p:cNvPr id="7" name="ZoneTexte 6"/>
          <p:cNvSpPr txBox="1"/>
          <p:nvPr/>
        </p:nvSpPr>
        <p:spPr>
          <a:xfrm>
            <a:off x="1" y="-3414"/>
            <a:ext cx="9143999" cy="646331"/>
          </a:xfrm>
          <a:prstGeom prst="rect">
            <a:avLst/>
          </a:prstGeom>
          <a:solidFill>
            <a:schemeClr val="tx1"/>
          </a:solidFill>
        </p:spPr>
        <p:txBody>
          <a:bodyPr wrap="square" rtlCol="0">
            <a:spAutoFit/>
          </a:bodyPr>
          <a:lstStyle/>
          <a:p>
            <a:r>
              <a:rPr lang="en-US" dirty="0" smtClean="0">
                <a:solidFill>
                  <a:schemeClr val="bg1"/>
                </a:solidFill>
              </a:rPr>
              <a:t>The output feedback was total here, we display all the result. We provide strong visualizations of the program, and for the first time, we implemented the specification feedback (conversation)</a:t>
            </a:r>
            <a:endParaRPr lang="fr-FR" dirty="0">
              <a:solidFill>
                <a:schemeClr val="bg1"/>
              </a:solidFill>
            </a:endParaRPr>
          </a:p>
        </p:txBody>
      </p:sp>
    </p:spTree>
    <p:extLst>
      <p:ext uri="{BB962C8B-B14F-4D97-AF65-F5344CB8AC3E}">
        <p14:creationId xmlns:p14="http://schemas.microsoft.com/office/powerpoint/2010/main" val="407157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2" presetClass="entr" presetSubtype="9"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2" presetClass="entr" presetSubtype="9"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176035"/>
            <a:ext cx="8641871" cy="1325563"/>
          </a:xfrm>
        </p:spPr>
        <p:txBody>
          <a:bodyPr>
            <a:normAutofit/>
          </a:bodyPr>
          <a:lstStyle/>
          <a:p>
            <a:r>
              <a:rPr lang="fr-FR" dirty="0" smtClean="0"/>
              <a:t>4. </a:t>
            </a:r>
            <a:r>
              <a:rPr lang="fr-FR" b="1" dirty="0" err="1" smtClean="0"/>
              <a:t>Prosy</a:t>
            </a:r>
            <a:r>
              <a:rPr lang="fr-FR" dirty="0" smtClean="0"/>
              <a:t>: Comment </a:t>
            </a:r>
            <a:r>
              <a:rPr lang="fr-FR" dirty="0"/>
              <a:t>poser des questions </a:t>
            </a:r>
            <a:r>
              <a:rPr lang="fr-FR" dirty="0" smtClean="0"/>
              <a:t>précises</a:t>
            </a:r>
            <a:endParaRPr lang="fr-FR" dirty="0"/>
          </a:p>
        </p:txBody>
      </p:sp>
      <p:sp>
        <p:nvSpPr>
          <p:cNvPr id="3" name="Espace réservé du numéro de diapositive 2"/>
          <p:cNvSpPr>
            <a:spLocks noGrp="1"/>
          </p:cNvSpPr>
          <p:nvPr>
            <p:ph type="sldNum" sz="quarter" idx="12"/>
          </p:nvPr>
        </p:nvSpPr>
        <p:spPr/>
        <p:txBody>
          <a:bodyPr/>
          <a:lstStyle/>
          <a:p>
            <a:fld id="{184B21AF-DDF4-4F06-BD45-FE9B9C28C734}" type="slidenum">
              <a:rPr lang="fr-FR" smtClean="0"/>
              <a:t>86</a:t>
            </a:fld>
            <a:endParaRPr lang="fr-FR"/>
          </a:p>
        </p:txBody>
      </p:sp>
      <p:pic>
        <p:nvPicPr>
          <p:cNvPr id="5" name="Image 4"/>
          <p:cNvPicPr>
            <a:picLocks noChangeAspect="1"/>
          </p:cNvPicPr>
          <p:nvPr/>
        </p:nvPicPr>
        <p:blipFill>
          <a:blip r:embed="rId2"/>
          <a:stretch>
            <a:fillRect/>
          </a:stretch>
        </p:blipFill>
        <p:spPr>
          <a:xfrm>
            <a:off x="1970467" y="2501598"/>
            <a:ext cx="5626592" cy="3981989"/>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Prosy: How to ask precise questions</a:t>
            </a:r>
            <a:br>
              <a:rPr lang="en-US" dirty="0" smtClean="0">
                <a:solidFill>
                  <a:schemeClr val="bg1"/>
                </a:solidFill>
              </a:rPr>
            </a:br>
            <a:endParaRPr lang="fr-FR" dirty="0">
              <a:solidFill>
                <a:schemeClr val="bg1"/>
              </a:solidFill>
            </a:endParaRPr>
          </a:p>
        </p:txBody>
      </p:sp>
    </p:spTree>
    <p:extLst>
      <p:ext uri="{BB962C8B-B14F-4D97-AF65-F5344CB8AC3E}">
        <p14:creationId xmlns:p14="http://schemas.microsoft.com/office/powerpoint/2010/main" val="35953444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87</a:t>
            </a:fld>
            <a:endParaRPr lang="fr-F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13408" t="37755" r="13296" b="36349"/>
          <a:stretch/>
        </p:blipFill>
        <p:spPr>
          <a:xfrm>
            <a:off x="1369045" y="2804500"/>
            <a:ext cx="6702196" cy="1363937"/>
          </a:xfrm>
          <a:prstGeom prst="rect">
            <a:avLst/>
          </a:prstGeom>
        </p:spPr>
      </p:pic>
      <p:sp>
        <p:nvSpPr>
          <p:cNvPr id="6" name="ZoneTexte 5"/>
          <p:cNvSpPr txBox="1"/>
          <p:nvPr/>
        </p:nvSpPr>
        <p:spPr>
          <a:xfrm>
            <a:off x="1" y="0"/>
            <a:ext cx="9143999" cy="646331"/>
          </a:xfrm>
          <a:prstGeom prst="rect">
            <a:avLst/>
          </a:prstGeom>
          <a:solidFill>
            <a:schemeClr val="tx1"/>
          </a:solidFill>
        </p:spPr>
        <p:txBody>
          <a:bodyPr wrap="square" rtlCol="0">
            <a:spAutoFit/>
          </a:bodyPr>
          <a:lstStyle/>
          <a:p>
            <a:pPr algn="ctr"/>
            <a:r>
              <a:rPr lang="en-US" dirty="0" smtClean="0">
                <a:solidFill>
                  <a:schemeClr val="bg1"/>
                </a:solidFill>
              </a:rPr>
              <a:t>Once upon a time…</a:t>
            </a:r>
            <a:br>
              <a:rPr lang="en-US" dirty="0" smtClean="0">
                <a:solidFill>
                  <a:schemeClr val="bg1"/>
                </a:solidFill>
              </a:rPr>
            </a:br>
            <a:endParaRPr lang="fr-FR" dirty="0">
              <a:solidFill>
                <a:schemeClr val="bg1"/>
              </a:solidFill>
            </a:endParaRPr>
          </a:p>
        </p:txBody>
      </p:sp>
    </p:spTree>
    <p:extLst>
      <p:ext uri="{BB962C8B-B14F-4D97-AF65-F5344CB8AC3E}">
        <p14:creationId xmlns:p14="http://schemas.microsoft.com/office/powerpoint/2010/main" val="11583024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002" y="5480092"/>
            <a:ext cx="2219710" cy="1284735"/>
          </a:xfrm>
          <a:prstGeom prst="rect">
            <a:avLst/>
          </a:prstGeom>
        </p:spPr>
      </p:pic>
      <p:pic>
        <p:nvPicPr>
          <p:cNvPr id="31" name="Imag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790" y="5234099"/>
            <a:ext cx="2210566" cy="1287021"/>
          </a:xfrm>
          <a:prstGeom prst="rect">
            <a:avLst/>
          </a:prstGeom>
        </p:spPr>
      </p:pic>
      <p:pic>
        <p:nvPicPr>
          <p:cNvPr id="26" name="Imag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0486" y="5082574"/>
            <a:ext cx="2219710" cy="1284735"/>
          </a:xfrm>
          <a:prstGeom prst="rect">
            <a:avLst/>
          </a:prstGeom>
        </p:spPr>
      </p:pic>
      <p:pic>
        <p:nvPicPr>
          <p:cNvPr id="27" name="Imag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3274" y="4836581"/>
            <a:ext cx="2210566" cy="1287021"/>
          </a:xfrm>
          <a:prstGeom prst="rect">
            <a:avLst/>
          </a:prstGeom>
        </p:spPr>
      </p:pic>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1874" y="4686200"/>
            <a:ext cx="2219710" cy="1284735"/>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662" y="4440207"/>
            <a:ext cx="2210566" cy="1287021"/>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874" y="4300784"/>
            <a:ext cx="2219710" cy="1284735"/>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589" y="4207702"/>
            <a:ext cx="2279147" cy="1223012"/>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9161" y="3986777"/>
            <a:ext cx="2219710" cy="1284735"/>
          </a:xfrm>
          <a:prstGeom prst="rect">
            <a:avLst/>
          </a:prstGeom>
        </p:spPr>
      </p:pic>
      <p:sp>
        <p:nvSpPr>
          <p:cNvPr id="4" name="Espace réservé du numéro de diapositive 3"/>
          <p:cNvSpPr>
            <a:spLocks noGrp="1"/>
          </p:cNvSpPr>
          <p:nvPr>
            <p:ph type="sldNum" sz="quarter" idx="12"/>
          </p:nvPr>
        </p:nvSpPr>
        <p:spPr/>
        <p:txBody>
          <a:bodyPr/>
          <a:lstStyle/>
          <a:p>
            <a:fld id="{184B21AF-DDF4-4F06-BD45-FE9B9C28C734}" type="slidenum">
              <a:rPr lang="fr-FR" smtClean="0"/>
              <a:t>88</a:t>
            </a:fld>
            <a:endParaRPr lang="fr-FR"/>
          </a:p>
        </p:txBody>
      </p:sp>
      <p:sp>
        <p:nvSpPr>
          <p:cNvPr id="6" name="ZoneTexte 5"/>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Someone invented simple sandwich machines, configurable by merchants. For 1 coin, you get one sandwich. For each additional coin, the machine would add sandwiches above and below</a:t>
            </a:r>
            <a:endParaRPr lang="fr-FR" dirty="0">
              <a:solidFill>
                <a:schemeClr val="bg1"/>
              </a:solidFill>
            </a:endParaRPr>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286" y="2274145"/>
            <a:ext cx="553213" cy="553213"/>
          </a:xfrm>
          <a:prstGeom prst="rect">
            <a:avLst/>
          </a:prstGeom>
        </p:spPr>
      </p:pic>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2253" y="2370352"/>
            <a:ext cx="553213" cy="553213"/>
          </a:xfrm>
          <a:prstGeom prst="rect">
            <a:avLst/>
          </a:prstGeom>
        </p:spPr>
      </p:pic>
      <p:pic>
        <p:nvPicPr>
          <p:cNvPr id="24" name="Imag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4220" y="2466559"/>
            <a:ext cx="553213" cy="553213"/>
          </a:xfrm>
          <a:prstGeom prst="rect">
            <a:avLst/>
          </a:prstGeom>
        </p:spPr>
      </p:pic>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842" y="2550751"/>
            <a:ext cx="553213" cy="553213"/>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9661" y="3927457"/>
            <a:ext cx="2279147" cy="1223012"/>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1233" y="3706532"/>
            <a:ext cx="2219710" cy="128473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6081" y="3583339"/>
            <a:ext cx="2279147" cy="1223012"/>
          </a:xfrm>
          <a:prstGeom prst="rect">
            <a:avLst/>
          </a:prstGeom>
        </p:spPr>
      </p:pic>
      <p:pic>
        <p:nvPicPr>
          <p:cNvPr id="33" name="Imag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7653" y="3362414"/>
            <a:ext cx="2219710" cy="1284735"/>
          </a:xfrm>
          <a:prstGeom prst="rect">
            <a:avLst/>
          </a:prstGeom>
        </p:spPr>
      </p:pic>
      <p:pic>
        <p:nvPicPr>
          <p:cNvPr id="5" name="Image 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3739852" y="1293780"/>
            <a:ext cx="1307993" cy="1877329"/>
          </a:xfrm>
          <a:prstGeom prst="rect">
            <a:avLst/>
          </a:prstGeom>
        </p:spPr>
      </p:pic>
      <p:grpSp>
        <p:nvGrpSpPr>
          <p:cNvPr id="43" name="Groupe 42"/>
          <p:cNvGrpSpPr/>
          <p:nvPr/>
        </p:nvGrpSpPr>
        <p:grpSpPr>
          <a:xfrm>
            <a:off x="7486650" y="842591"/>
            <a:ext cx="1423116" cy="3416320"/>
            <a:chOff x="7495504" y="2012026"/>
            <a:chExt cx="1423116" cy="3416320"/>
          </a:xfrm>
        </p:grpSpPr>
        <p:sp>
          <p:nvSpPr>
            <p:cNvPr id="41" name="ZoneTexte 40"/>
            <p:cNvSpPr txBox="1"/>
            <p:nvPr/>
          </p:nvSpPr>
          <p:spPr>
            <a:xfrm>
              <a:off x="7495504" y="2012026"/>
              <a:ext cx="1423116" cy="3416320"/>
            </a:xfrm>
            <a:prstGeom prst="rect">
              <a:avLst/>
            </a:prstGeom>
            <a:noFill/>
            <a:ln w="38100">
              <a:solidFill>
                <a:schemeClr val="tx1"/>
              </a:solidFill>
            </a:ln>
          </p:spPr>
          <p:txBody>
            <a:bodyPr wrap="square" rtlCol="0">
              <a:spAutoFit/>
            </a:bodyPr>
            <a:lstStyle/>
            <a:p>
              <a:r>
                <a:rPr lang="fr-FR" dirty="0" smtClean="0"/>
                <a:t>Dessus:</a:t>
              </a:r>
            </a:p>
            <a:p>
              <a:endParaRPr lang="fr-FR" dirty="0"/>
            </a:p>
            <a:p>
              <a:endParaRPr lang="fr-FR" dirty="0" smtClean="0"/>
            </a:p>
            <a:p>
              <a:endParaRPr lang="fr-FR" dirty="0"/>
            </a:p>
            <a:p>
              <a:r>
                <a:rPr lang="fr-FR" dirty="0" smtClean="0"/>
                <a:t>Milieu:</a:t>
              </a:r>
            </a:p>
            <a:p>
              <a:endParaRPr lang="fr-FR" dirty="0"/>
            </a:p>
            <a:p>
              <a:endParaRPr lang="fr-FR" dirty="0" smtClean="0"/>
            </a:p>
            <a:p>
              <a:endParaRPr lang="fr-FR" dirty="0" smtClean="0"/>
            </a:p>
            <a:p>
              <a:r>
                <a:rPr lang="fr-FR" dirty="0" smtClean="0"/>
                <a:t>Dessous:</a:t>
              </a:r>
            </a:p>
            <a:p>
              <a:endParaRPr lang="fr-FR" dirty="0"/>
            </a:p>
            <a:p>
              <a:endParaRPr lang="fr-FR" dirty="0" smtClean="0"/>
            </a:p>
            <a:p>
              <a:endParaRPr lang="en-US" dirty="0"/>
            </a:p>
          </p:txBody>
        </p:sp>
        <p:grpSp>
          <p:nvGrpSpPr>
            <p:cNvPr id="39" name="Groupe 38"/>
            <p:cNvGrpSpPr/>
            <p:nvPr/>
          </p:nvGrpSpPr>
          <p:grpSpPr>
            <a:xfrm>
              <a:off x="7613948" y="2344543"/>
              <a:ext cx="1304672" cy="826566"/>
              <a:chOff x="5894543" y="2922967"/>
              <a:chExt cx="2279147" cy="1443937"/>
            </a:xfrm>
          </p:grpSpPr>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4543" y="3143892"/>
                <a:ext cx="2279147" cy="1223012"/>
              </a:xfrm>
              <a:prstGeom prst="rect">
                <a:avLst/>
              </a:prstGeom>
            </p:spPr>
          </p:pic>
          <p:pic>
            <p:nvPicPr>
              <p:cNvPr id="35" name="Imag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6115" y="2922967"/>
                <a:ext cx="2219710" cy="1284735"/>
              </a:xfrm>
              <a:prstGeom prst="rect">
                <a:avLst/>
              </a:prstGeom>
            </p:spPr>
          </p:pic>
        </p:grpSp>
        <p:pic>
          <p:nvPicPr>
            <p:cNvPr id="36" name="Imag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71738" y="3492845"/>
              <a:ext cx="1270647" cy="735431"/>
            </a:xfrm>
            <a:prstGeom prst="rect">
              <a:avLst/>
            </a:prstGeom>
          </p:spPr>
        </p:pic>
        <p:grpSp>
          <p:nvGrpSpPr>
            <p:cNvPr id="42" name="Groupe 41"/>
            <p:cNvGrpSpPr/>
            <p:nvPr/>
          </p:nvGrpSpPr>
          <p:grpSpPr>
            <a:xfrm>
              <a:off x="7561496" y="4531610"/>
              <a:ext cx="1270647" cy="876247"/>
              <a:chOff x="6092437" y="3089285"/>
              <a:chExt cx="1270647" cy="876247"/>
            </a:xfrm>
          </p:grpSpPr>
          <p:pic>
            <p:nvPicPr>
              <p:cNvPr id="37" name="Imag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2437" y="3230101"/>
                <a:ext cx="1270647" cy="735431"/>
              </a:xfrm>
              <a:prstGeom prst="rect">
                <a:avLst/>
              </a:prstGeom>
            </p:spPr>
          </p:pic>
          <p:pic>
            <p:nvPicPr>
              <p:cNvPr id="38" name="Imag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4033" y="3089285"/>
                <a:ext cx="1265413" cy="736740"/>
              </a:xfrm>
              <a:prstGeom prst="rect">
                <a:avLst/>
              </a:prstGeom>
            </p:spPr>
          </p:pic>
        </p:grpSp>
      </p:grpSp>
      <p:grpSp>
        <p:nvGrpSpPr>
          <p:cNvPr id="51" name="Groupe 50"/>
          <p:cNvGrpSpPr/>
          <p:nvPr/>
        </p:nvGrpSpPr>
        <p:grpSpPr>
          <a:xfrm>
            <a:off x="4543778" y="842591"/>
            <a:ext cx="2942873" cy="3416321"/>
            <a:chOff x="4543778" y="842591"/>
            <a:chExt cx="2942873" cy="3416321"/>
          </a:xfrm>
        </p:grpSpPr>
        <p:cxnSp>
          <p:nvCxnSpPr>
            <p:cNvPr id="45" name="Connecteur droit 44"/>
            <p:cNvCxnSpPr/>
            <p:nvPr/>
          </p:nvCxnSpPr>
          <p:spPr>
            <a:xfrm flipH="1">
              <a:off x="4543778" y="842591"/>
              <a:ext cx="2942873" cy="901542"/>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Connecteur droit 45"/>
            <p:cNvCxnSpPr/>
            <p:nvPr/>
          </p:nvCxnSpPr>
          <p:spPr>
            <a:xfrm flipH="1" flipV="1">
              <a:off x="4543778" y="2150533"/>
              <a:ext cx="2942872" cy="2108379"/>
            </a:xfrm>
            <a:prstGeom prst="line">
              <a:avLst/>
            </a:prstGeom>
            <a:ln w="28575"/>
          </p:spPr>
          <p:style>
            <a:lnRef idx="1">
              <a:schemeClr val="dk1"/>
            </a:lnRef>
            <a:fillRef idx="0">
              <a:schemeClr val="dk1"/>
            </a:fillRef>
            <a:effectRef idx="0">
              <a:schemeClr val="dk1"/>
            </a:effectRef>
            <a:fontRef idx="minor">
              <a:schemeClr val="tx1"/>
            </a:fontRef>
          </p:style>
        </p:cxnSp>
      </p:grpSp>
      <p:sp>
        <p:nvSpPr>
          <p:cNvPr id="52" name="ZoneTexte 51"/>
          <p:cNvSpPr txBox="1"/>
          <p:nvPr/>
        </p:nvSpPr>
        <p:spPr>
          <a:xfrm>
            <a:off x="666045" y="4858081"/>
            <a:ext cx="2581156" cy="584775"/>
          </a:xfrm>
          <a:prstGeom prst="rect">
            <a:avLst/>
          </a:prstGeom>
          <a:noFill/>
        </p:spPr>
        <p:txBody>
          <a:bodyPr wrap="none" rtlCol="0">
            <a:spAutoFit/>
          </a:bodyPr>
          <a:lstStyle/>
          <a:p>
            <a:r>
              <a:rPr lang="fr-FR" sz="3200" dirty="0" smtClean="0"/>
              <a:t>Sandwich à 1€</a:t>
            </a:r>
            <a:endParaRPr lang="en-US" sz="3200" dirty="0"/>
          </a:p>
        </p:txBody>
      </p:sp>
      <p:sp>
        <p:nvSpPr>
          <p:cNvPr id="54" name="ZoneTexte 53"/>
          <p:cNvSpPr txBox="1"/>
          <p:nvPr/>
        </p:nvSpPr>
        <p:spPr>
          <a:xfrm>
            <a:off x="666045" y="4856820"/>
            <a:ext cx="2581156" cy="584775"/>
          </a:xfrm>
          <a:prstGeom prst="rect">
            <a:avLst/>
          </a:prstGeom>
          <a:noFill/>
        </p:spPr>
        <p:txBody>
          <a:bodyPr wrap="none" rtlCol="0">
            <a:spAutoFit/>
          </a:bodyPr>
          <a:lstStyle/>
          <a:p>
            <a:r>
              <a:rPr lang="fr-FR" sz="3200" dirty="0" smtClean="0"/>
              <a:t>Sandwich à 2€</a:t>
            </a:r>
            <a:endParaRPr lang="en-US" sz="3200" dirty="0"/>
          </a:p>
        </p:txBody>
      </p:sp>
      <p:sp>
        <p:nvSpPr>
          <p:cNvPr id="55" name="ZoneTexte 54"/>
          <p:cNvSpPr txBox="1"/>
          <p:nvPr/>
        </p:nvSpPr>
        <p:spPr>
          <a:xfrm>
            <a:off x="672110" y="4856820"/>
            <a:ext cx="2581156" cy="584775"/>
          </a:xfrm>
          <a:prstGeom prst="rect">
            <a:avLst/>
          </a:prstGeom>
          <a:noFill/>
        </p:spPr>
        <p:txBody>
          <a:bodyPr wrap="none" rtlCol="0">
            <a:spAutoFit/>
          </a:bodyPr>
          <a:lstStyle/>
          <a:p>
            <a:r>
              <a:rPr lang="fr-FR" sz="3200" dirty="0" smtClean="0"/>
              <a:t>Sandwich à 3€</a:t>
            </a:r>
            <a:endParaRPr lang="en-US" sz="3200" dirty="0"/>
          </a:p>
        </p:txBody>
      </p:sp>
      <p:sp>
        <p:nvSpPr>
          <p:cNvPr id="56" name="ZoneTexte 55"/>
          <p:cNvSpPr txBox="1"/>
          <p:nvPr/>
        </p:nvSpPr>
        <p:spPr>
          <a:xfrm>
            <a:off x="666045" y="4845939"/>
            <a:ext cx="2581156" cy="584775"/>
          </a:xfrm>
          <a:prstGeom prst="rect">
            <a:avLst/>
          </a:prstGeom>
          <a:solidFill>
            <a:schemeClr val="bg1"/>
          </a:solidFill>
        </p:spPr>
        <p:txBody>
          <a:bodyPr wrap="none" rtlCol="0">
            <a:spAutoFit/>
          </a:bodyPr>
          <a:lstStyle/>
          <a:p>
            <a:r>
              <a:rPr lang="fr-FR" sz="3200" dirty="0" smtClean="0"/>
              <a:t>Sandwich à 4€</a:t>
            </a:r>
            <a:endParaRPr lang="en-US" sz="3200" dirty="0"/>
          </a:p>
        </p:txBody>
      </p:sp>
    </p:spTree>
    <p:extLst>
      <p:ext uri="{BB962C8B-B14F-4D97-AF65-F5344CB8AC3E}">
        <p14:creationId xmlns:p14="http://schemas.microsoft.com/office/powerpoint/2010/main" val="148206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ox(in)">
                                      <p:cBhvr>
                                        <p:cTn id="11" dur="10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25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nodeType="afterEffect">
                                  <p:stCondLst>
                                    <p:cond delay="25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25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4" presetClass="path" presetSubtype="0" accel="50000" fill="hold" nodeType="clickEffect">
                                  <p:stCondLst>
                                    <p:cond delay="0"/>
                                  </p:stCondLst>
                                  <p:childTnLst>
                                    <p:animMotion origin="layout" path="M 4.72222E-6 1.48148E-6 L 0.05972 -0.13866 C 0.07222 -0.16991 0.09097 -0.18658 0.11041 -0.18658 C 0.13281 -0.18658 0.15069 -0.16991 0.16319 -0.13866 L 0.22309 1.48148E-6 " pathEditMode="relative" rAng="0" ptsTypes="AAAAA">
                                      <p:cBhvr>
                                        <p:cTn id="28" dur="2000" fill="hold"/>
                                        <p:tgtEl>
                                          <p:spTgt spid="25"/>
                                        </p:tgtEl>
                                        <p:attrNameLst>
                                          <p:attrName>ppt_x</p:attrName>
                                          <p:attrName>ppt_y</p:attrName>
                                        </p:attrNameLst>
                                      </p:cBhvr>
                                      <p:rCtr x="11146" y="-9329"/>
                                    </p:animMotion>
                                  </p:childTnLst>
                                </p:cTn>
                              </p:par>
                            </p:childTnLst>
                          </p:cTn>
                        </p:par>
                        <p:par>
                          <p:cTn id="29" fill="hold">
                            <p:stCondLst>
                              <p:cond delay="2000"/>
                            </p:stCondLst>
                            <p:childTnLst>
                              <p:par>
                                <p:cTn id="30" presetID="10" presetClass="exit" presetSubtype="0" fill="hold" nodeType="afterEffect">
                                  <p:stCondLst>
                                    <p:cond delay="0"/>
                                  </p:stCondLst>
                                  <p:childTnLst>
                                    <p:animEffect transition="out" filter="fade">
                                      <p:cBhvr>
                                        <p:cTn id="31" dur="250"/>
                                        <p:tgtEl>
                                          <p:spTgt spid="25"/>
                                        </p:tgtEl>
                                      </p:cBhvr>
                                    </p:animEffect>
                                    <p:set>
                                      <p:cBhvr>
                                        <p:cTn id="32" dur="1" fill="hold">
                                          <p:stCondLst>
                                            <p:cond delay="249"/>
                                          </p:stCondLst>
                                        </p:cTn>
                                        <p:tgtEl>
                                          <p:spTgt spid="25"/>
                                        </p:tgtEl>
                                        <p:attrNameLst>
                                          <p:attrName>style.visibility</p:attrName>
                                        </p:attrNameLst>
                                      </p:cBhvr>
                                      <p:to>
                                        <p:strVal val="hidden"/>
                                      </p:to>
                                    </p:set>
                                  </p:childTnLst>
                                </p:cTn>
                              </p:par>
                              <p:par>
                                <p:cTn id="33" presetID="42" presetClass="path" presetSubtype="0" accel="50000" decel="50000" autoRev="1" fill="hold" nodeType="withEffect">
                                  <p:stCondLst>
                                    <p:cond delay="0"/>
                                  </p:stCondLst>
                                  <p:childTnLst>
                                    <p:animMotion origin="layout" path="M 4.44444E-6 -2.96296E-6 L 4.44444E-6 0.25 " pathEditMode="relative" rAng="0" ptsTypes="AA">
                                      <p:cBhvr>
                                        <p:cTn id="34" dur="500" fill="hold"/>
                                        <p:tgtEl>
                                          <p:spTgt spid="5"/>
                                        </p:tgtEl>
                                        <p:attrNameLst>
                                          <p:attrName>ppt_x</p:attrName>
                                          <p:attrName>ppt_y</p:attrName>
                                        </p:attrNameLst>
                                      </p:cBhvr>
                                      <p:rCtr x="0" y="12500"/>
                                    </p:animMotion>
                                  </p:childTnLst>
                                </p:cTn>
                              </p:par>
                              <p:par>
                                <p:cTn id="35" presetID="10" presetClass="entr" presetSubtype="0" fill="hold" nodeType="withEffect">
                                  <p:stCondLst>
                                    <p:cond delay="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44" presetClass="path" presetSubtype="0" accel="50000" fill="hold" nodeType="clickEffect">
                                  <p:stCondLst>
                                    <p:cond delay="0"/>
                                  </p:stCondLst>
                                  <p:childTnLst>
                                    <p:animMotion origin="layout" path="M 3.61111E-6 0 L 0.0625 -0.13866 C 0.07552 -0.16991 0.09531 -0.18657 0.1158 -0.18657 C 0.13906 -0.18657 0.15781 -0.16991 0.17083 -0.13866 L 0.23368 0 " pathEditMode="relative" rAng="0" ptsTypes="AAAAA">
                                      <p:cBhvr>
                                        <p:cTn id="44" dur="2000" fill="hold"/>
                                        <p:tgtEl>
                                          <p:spTgt spid="24"/>
                                        </p:tgtEl>
                                        <p:attrNameLst>
                                          <p:attrName>ppt_x</p:attrName>
                                          <p:attrName>ppt_y</p:attrName>
                                        </p:attrNameLst>
                                      </p:cBhvr>
                                      <p:rCtr x="11684" y="-9329"/>
                                    </p:animMotion>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250"/>
                                        <p:tgtEl>
                                          <p:spTgt spid="24"/>
                                        </p:tgtEl>
                                      </p:cBhvr>
                                    </p:animEffect>
                                    <p:set>
                                      <p:cBhvr>
                                        <p:cTn id="48" dur="1" fill="hold">
                                          <p:stCondLst>
                                            <p:cond delay="249"/>
                                          </p:stCondLst>
                                        </p:cTn>
                                        <p:tgtEl>
                                          <p:spTgt spid="24"/>
                                        </p:tgtEl>
                                        <p:attrNameLst>
                                          <p:attrName>style.visibility</p:attrName>
                                        </p:attrNameLst>
                                      </p:cBhvr>
                                      <p:to>
                                        <p:strVal val="hidden"/>
                                      </p:to>
                                    </p:set>
                                  </p:childTnLst>
                                </p:cTn>
                              </p:par>
                              <p:par>
                                <p:cTn id="49" presetID="42" presetClass="path" presetSubtype="0" accel="50000" decel="50000" autoRev="1" fill="hold" nodeType="withEffect">
                                  <p:stCondLst>
                                    <p:cond delay="0"/>
                                  </p:stCondLst>
                                  <p:childTnLst>
                                    <p:animMotion origin="layout" path="M 4.44444E-6 -2.96296E-6 L 4.44444E-6 0.25 " pathEditMode="relative" rAng="0" ptsTypes="AA">
                                      <p:cBhvr>
                                        <p:cTn id="50" dur="500" fill="hold"/>
                                        <p:tgtEl>
                                          <p:spTgt spid="5"/>
                                        </p:tgtEl>
                                        <p:attrNameLst>
                                          <p:attrName>ppt_x</p:attrName>
                                          <p:attrName>ppt_y</p:attrName>
                                        </p:attrNameLst>
                                      </p:cBhvr>
                                      <p:rCtr x="0" y="12500"/>
                                    </p:animMotion>
                                  </p:childTnLst>
                                </p:cTn>
                              </p:par>
                              <p:par>
                                <p:cTn id="51" presetID="47" presetClass="entr" presetSubtype="0" fill="hold" nodeType="withEffect">
                                  <p:stCondLst>
                                    <p:cond delay="5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100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5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75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par>
                                <p:cTn id="71" presetID="10" presetClass="exit" presetSubtype="0" fill="hold" grpId="1" nodeType="withEffect">
                                  <p:stCondLst>
                                    <p:cond delay="75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par>
                                <p:cTn id="74" presetID="10" presetClass="entr" presetSubtype="0" fill="hold" grpId="0" nodeType="withEffect">
                                  <p:stCondLst>
                                    <p:cond delay="75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44" presetClass="path" presetSubtype="0" accel="50000" fill="hold" nodeType="clickEffect">
                                  <p:stCondLst>
                                    <p:cond delay="0"/>
                                  </p:stCondLst>
                                  <p:childTnLst>
                                    <p:animMotion origin="layout" path="M 3.33333E-6 3.7037E-7 L 0.07552 -0.13866 C 0.09132 -0.16991 0.1151 -0.18657 0.13975 -0.18657 C 0.16788 -0.18657 0.19045 -0.16991 0.20625 -0.13866 L 0.28194 3.7037E-7 " pathEditMode="relative" rAng="0" ptsTypes="AAAAA">
                                      <p:cBhvr>
                                        <p:cTn id="80" dur="2000" fill="hold"/>
                                        <p:tgtEl>
                                          <p:spTgt spid="23"/>
                                        </p:tgtEl>
                                        <p:attrNameLst>
                                          <p:attrName>ppt_x</p:attrName>
                                          <p:attrName>ppt_y</p:attrName>
                                        </p:attrNameLst>
                                      </p:cBhvr>
                                      <p:rCtr x="14097" y="-9329"/>
                                    </p:animMotion>
                                  </p:childTnLst>
                                </p:cTn>
                              </p:par>
                            </p:childTnLst>
                          </p:cTn>
                        </p:par>
                        <p:par>
                          <p:cTn id="81" fill="hold">
                            <p:stCondLst>
                              <p:cond delay="2000"/>
                            </p:stCondLst>
                            <p:childTnLst>
                              <p:par>
                                <p:cTn id="82" presetID="10" presetClass="exit" presetSubtype="0" fill="hold" nodeType="afterEffect">
                                  <p:stCondLst>
                                    <p:cond delay="0"/>
                                  </p:stCondLst>
                                  <p:childTnLst>
                                    <p:animEffect transition="out" filter="fade">
                                      <p:cBhvr>
                                        <p:cTn id="83" dur="250"/>
                                        <p:tgtEl>
                                          <p:spTgt spid="23"/>
                                        </p:tgtEl>
                                      </p:cBhvr>
                                    </p:animEffect>
                                    <p:set>
                                      <p:cBhvr>
                                        <p:cTn id="84" dur="1" fill="hold">
                                          <p:stCondLst>
                                            <p:cond delay="249"/>
                                          </p:stCondLst>
                                        </p:cTn>
                                        <p:tgtEl>
                                          <p:spTgt spid="23"/>
                                        </p:tgtEl>
                                        <p:attrNameLst>
                                          <p:attrName>style.visibility</p:attrName>
                                        </p:attrNameLst>
                                      </p:cBhvr>
                                      <p:to>
                                        <p:strVal val="hidden"/>
                                      </p:to>
                                    </p:set>
                                  </p:childTnLst>
                                </p:cTn>
                              </p:par>
                              <p:par>
                                <p:cTn id="85" presetID="42" presetClass="path" presetSubtype="0" accel="50000" decel="50000" autoRev="1" fill="hold" nodeType="withEffect">
                                  <p:stCondLst>
                                    <p:cond delay="0"/>
                                  </p:stCondLst>
                                  <p:childTnLst>
                                    <p:animMotion origin="layout" path="M 4.44444E-6 -2.96296E-6 L 4.44444E-6 0.25 " pathEditMode="relative" rAng="0" ptsTypes="AA">
                                      <p:cBhvr>
                                        <p:cTn id="86" dur="500" fill="hold"/>
                                        <p:tgtEl>
                                          <p:spTgt spid="5"/>
                                        </p:tgtEl>
                                        <p:attrNameLst>
                                          <p:attrName>ppt_x</p:attrName>
                                          <p:attrName>ppt_y</p:attrName>
                                        </p:attrNameLst>
                                      </p:cBhvr>
                                      <p:rCtr x="0" y="12500"/>
                                    </p:animMotion>
                                  </p:childTnLst>
                                </p:cTn>
                              </p:par>
                              <p:par>
                                <p:cTn id="87" presetID="47" presetClass="entr" presetSubtype="0"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7" presetClass="entr" presetSubtype="0" fill="hold" nodeType="withEffect">
                                  <p:stCondLst>
                                    <p:cond delay="50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1000"/>
                                        <p:tgtEl>
                                          <p:spTgt spid="29"/>
                                        </p:tgtEl>
                                      </p:cBhvr>
                                    </p:animEffect>
                                    <p:anim calcmode="lin" valueType="num">
                                      <p:cBhvr>
                                        <p:cTn id="95" dur="1000" fill="hold"/>
                                        <p:tgtEl>
                                          <p:spTgt spid="29"/>
                                        </p:tgtEl>
                                        <p:attrNameLst>
                                          <p:attrName>ppt_x</p:attrName>
                                        </p:attrNameLst>
                                      </p:cBhvr>
                                      <p:tavLst>
                                        <p:tav tm="0">
                                          <p:val>
                                            <p:strVal val="#ppt_x"/>
                                          </p:val>
                                        </p:tav>
                                        <p:tav tm="100000">
                                          <p:val>
                                            <p:strVal val="#ppt_x"/>
                                          </p:val>
                                        </p:tav>
                                      </p:tavLst>
                                    </p:anim>
                                    <p:anim calcmode="lin" valueType="num">
                                      <p:cBhvr>
                                        <p:cTn id="96" dur="1000" fill="hold"/>
                                        <p:tgtEl>
                                          <p:spTgt spid="29"/>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25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1000"/>
                                        <p:tgtEl>
                                          <p:spTgt spid="26"/>
                                        </p:tgtEl>
                                      </p:cBhvr>
                                    </p:animEffect>
                                    <p:anim calcmode="lin" valueType="num">
                                      <p:cBhvr>
                                        <p:cTn id="105" dur="1000" fill="hold"/>
                                        <p:tgtEl>
                                          <p:spTgt spid="26"/>
                                        </p:tgtEl>
                                        <p:attrNameLst>
                                          <p:attrName>ppt_x</p:attrName>
                                        </p:attrNameLst>
                                      </p:cBhvr>
                                      <p:tavLst>
                                        <p:tav tm="0">
                                          <p:val>
                                            <p:strVal val="#ppt_x"/>
                                          </p:val>
                                        </p:tav>
                                        <p:tav tm="100000">
                                          <p:val>
                                            <p:strVal val="#ppt_x"/>
                                          </p:val>
                                        </p:tav>
                                      </p:tavLst>
                                    </p:anim>
                                    <p:anim calcmode="lin" valueType="num">
                                      <p:cBhvr>
                                        <p:cTn id="106" dur="1000" fill="hold"/>
                                        <p:tgtEl>
                                          <p:spTgt spid="26"/>
                                        </p:tgtEl>
                                        <p:attrNameLst>
                                          <p:attrName>ppt_y</p:attrName>
                                        </p:attrNameLst>
                                      </p:cBhvr>
                                      <p:tavLst>
                                        <p:tav tm="0">
                                          <p:val>
                                            <p:strVal val="#ppt_y+.1"/>
                                          </p:val>
                                        </p:tav>
                                        <p:tav tm="100000">
                                          <p:val>
                                            <p:strVal val="#ppt_y"/>
                                          </p:val>
                                        </p:tav>
                                      </p:tavLst>
                                    </p:anim>
                                  </p:childTnLst>
                                </p:cTn>
                              </p:par>
                              <p:par>
                                <p:cTn id="107" presetID="10" presetClass="exit" presetSubtype="0" fill="hold" grpId="1" nodeType="withEffect">
                                  <p:stCondLst>
                                    <p:cond delay="250"/>
                                  </p:stCondLst>
                                  <p:childTnLst>
                                    <p:animEffect transition="out" filter="fade">
                                      <p:cBhvr>
                                        <p:cTn id="108" dur="500"/>
                                        <p:tgtEl>
                                          <p:spTgt spid="54"/>
                                        </p:tgtEl>
                                      </p:cBhvr>
                                    </p:animEffect>
                                    <p:set>
                                      <p:cBhvr>
                                        <p:cTn id="109" dur="1" fill="hold">
                                          <p:stCondLst>
                                            <p:cond delay="499"/>
                                          </p:stCondLst>
                                        </p:cTn>
                                        <p:tgtEl>
                                          <p:spTgt spid="54"/>
                                        </p:tgtEl>
                                        <p:attrNameLst>
                                          <p:attrName>style.visibility</p:attrName>
                                        </p:attrNameLst>
                                      </p:cBhvr>
                                      <p:to>
                                        <p:strVal val="hidden"/>
                                      </p:to>
                                    </p:set>
                                  </p:childTnLst>
                                </p:cTn>
                              </p:par>
                              <p:par>
                                <p:cTn id="110" presetID="10" presetClass="entr" presetSubtype="0" fill="hold" grpId="0" nodeType="withEffect">
                                  <p:stCondLst>
                                    <p:cond delay="250"/>
                                  </p:stCondLst>
                                  <p:childTnLst>
                                    <p:set>
                                      <p:cBhvr>
                                        <p:cTn id="111" dur="1" fill="hold">
                                          <p:stCondLst>
                                            <p:cond delay="0"/>
                                          </p:stCondLst>
                                        </p:cTn>
                                        <p:tgtEl>
                                          <p:spTgt spid="55"/>
                                        </p:tgtEl>
                                        <p:attrNameLst>
                                          <p:attrName>style.visibility</p:attrName>
                                        </p:attrNameLst>
                                      </p:cBhvr>
                                      <p:to>
                                        <p:strVal val="visible"/>
                                      </p:to>
                                    </p:set>
                                    <p:animEffect transition="in" filter="fade">
                                      <p:cBhvr>
                                        <p:cTn id="112" dur="500"/>
                                        <p:tgtEl>
                                          <p:spTgt spid="55"/>
                                        </p:tgtEl>
                                      </p:cBhvr>
                                    </p:animEffect>
                                  </p:childTnLst>
                                </p:cTn>
                              </p:par>
                            </p:childTnLst>
                          </p:cTn>
                        </p:par>
                      </p:childTnLst>
                    </p:cTn>
                  </p:par>
                  <p:par>
                    <p:cTn id="113" fill="hold">
                      <p:stCondLst>
                        <p:cond delay="indefinite"/>
                      </p:stCondLst>
                      <p:childTnLst>
                        <p:par>
                          <p:cTn id="114" fill="hold">
                            <p:stCondLst>
                              <p:cond delay="0"/>
                            </p:stCondLst>
                            <p:childTnLst>
                              <p:par>
                                <p:cTn id="115" presetID="44" presetClass="path" presetSubtype="0" accel="50000" fill="hold" nodeType="clickEffect">
                                  <p:stCondLst>
                                    <p:cond delay="0"/>
                                  </p:stCondLst>
                                  <p:childTnLst>
                                    <p:animMotion origin="layout" path="M -4.72222E-6 -2.96296E-6 L 0.07032 -0.12824 C 0.08507 -0.1574 0.1073 -0.17245 0.13021 -0.17245 C 0.1566 -0.17245 0.17761 -0.1574 0.19237 -0.12824 L 0.26303 -2.96296E-6 " pathEditMode="relative" rAng="0" ptsTypes="AAAAA">
                                      <p:cBhvr>
                                        <p:cTn id="116" dur="2000" fill="hold"/>
                                        <p:tgtEl>
                                          <p:spTgt spid="13"/>
                                        </p:tgtEl>
                                        <p:attrNameLst>
                                          <p:attrName>ppt_x</p:attrName>
                                          <p:attrName>ppt_y</p:attrName>
                                        </p:attrNameLst>
                                      </p:cBhvr>
                                      <p:rCtr x="13142" y="-8634"/>
                                    </p:animMotion>
                                  </p:childTnLst>
                                </p:cTn>
                              </p:par>
                            </p:childTnLst>
                          </p:cTn>
                        </p:par>
                        <p:par>
                          <p:cTn id="117" fill="hold">
                            <p:stCondLst>
                              <p:cond delay="2000"/>
                            </p:stCondLst>
                            <p:childTnLst>
                              <p:par>
                                <p:cTn id="118" presetID="10" presetClass="exit" presetSubtype="0" fill="hold" nodeType="afterEffect">
                                  <p:stCondLst>
                                    <p:cond delay="0"/>
                                  </p:stCondLst>
                                  <p:childTnLst>
                                    <p:animEffect transition="out" filter="fade">
                                      <p:cBhvr>
                                        <p:cTn id="119" dur="250"/>
                                        <p:tgtEl>
                                          <p:spTgt spid="13"/>
                                        </p:tgtEl>
                                      </p:cBhvr>
                                    </p:animEffect>
                                    <p:set>
                                      <p:cBhvr>
                                        <p:cTn id="120" dur="1" fill="hold">
                                          <p:stCondLst>
                                            <p:cond delay="249"/>
                                          </p:stCondLst>
                                        </p:cTn>
                                        <p:tgtEl>
                                          <p:spTgt spid="13"/>
                                        </p:tgtEl>
                                        <p:attrNameLst>
                                          <p:attrName>style.visibility</p:attrName>
                                        </p:attrNameLst>
                                      </p:cBhvr>
                                      <p:to>
                                        <p:strVal val="hidden"/>
                                      </p:to>
                                    </p:set>
                                  </p:childTnLst>
                                </p:cTn>
                              </p:par>
                              <p:par>
                                <p:cTn id="121" presetID="42" presetClass="path" presetSubtype="0" accel="50000" decel="50000" autoRev="1" fill="hold" nodeType="withEffect">
                                  <p:stCondLst>
                                    <p:cond delay="0"/>
                                  </p:stCondLst>
                                  <p:childTnLst>
                                    <p:animMotion origin="layout" path="M 4.44444E-6 -2.96296E-6 L 4.44444E-6 0.25 " pathEditMode="relative" rAng="0" ptsTypes="AA">
                                      <p:cBhvr>
                                        <p:cTn id="122" dur="500" fill="hold"/>
                                        <p:tgtEl>
                                          <p:spTgt spid="5"/>
                                        </p:tgtEl>
                                        <p:attrNameLst>
                                          <p:attrName>ppt_x</p:attrName>
                                          <p:attrName>ppt_y</p:attrName>
                                        </p:attrNameLst>
                                      </p:cBhvr>
                                      <p:rCtr x="0" y="12500"/>
                                    </p:animMotion>
                                  </p:childTnLst>
                                </p:cTn>
                              </p:par>
                              <p:par>
                                <p:cTn id="123" presetID="47" presetClass="entr" presetSubtype="0"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1000"/>
                                        <p:tgtEl>
                                          <p:spTgt spid="32"/>
                                        </p:tgtEl>
                                      </p:cBhvr>
                                    </p:animEffect>
                                    <p:anim calcmode="lin" valueType="num">
                                      <p:cBhvr>
                                        <p:cTn id="126" dur="1000" fill="hold"/>
                                        <p:tgtEl>
                                          <p:spTgt spid="32"/>
                                        </p:tgtEl>
                                        <p:attrNameLst>
                                          <p:attrName>ppt_x</p:attrName>
                                        </p:attrNameLst>
                                      </p:cBhvr>
                                      <p:tavLst>
                                        <p:tav tm="0">
                                          <p:val>
                                            <p:strVal val="#ppt_x"/>
                                          </p:val>
                                        </p:tav>
                                        <p:tav tm="100000">
                                          <p:val>
                                            <p:strVal val="#ppt_x"/>
                                          </p:val>
                                        </p:tav>
                                      </p:tavLst>
                                    </p:anim>
                                    <p:anim calcmode="lin" valueType="num">
                                      <p:cBhvr>
                                        <p:cTn id="127" dur="1000" fill="hold"/>
                                        <p:tgtEl>
                                          <p:spTgt spid="32"/>
                                        </p:tgtEl>
                                        <p:attrNameLst>
                                          <p:attrName>ppt_y</p:attrName>
                                        </p:attrNameLst>
                                      </p:cBhvr>
                                      <p:tavLst>
                                        <p:tav tm="0">
                                          <p:val>
                                            <p:strVal val="#ppt_y-.1"/>
                                          </p:val>
                                        </p:tav>
                                        <p:tav tm="100000">
                                          <p:val>
                                            <p:strVal val="#ppt_y"/>
                                          </p:val>
                                        </p:tav>
                                      </p:tavLst>
                                    </p:anim>
                                  </p:childTnLst>
                                </p:cTn>
                              </p:par>
                              <p:par>
                                <p:cTn id="128" presetID="47" presetClass="entr" presetSubtype="0" fill="hold" nodeType="withEffect">
                                  <p:stCondLst>
                                    <p:cond delay="500"/>
                                  </p:stCondLst>
                                  <p:childTnLst>
                                    <p:set>
                                      <p:cBhvr>
                                        <p:cTn id="129" dur="1" fill="hold">
                                          <p:stCondLst>
                                            <p:cond delay="0"/>
                                          </p:stCondLst>
                                        </p:cTn>
                                        <p:tgtEl>
                                          <p:spTgt spid="33"/>
                                        </p:tgtEl>
                                        <p:attrNameLst>
                                          <p:attrName>style.visibility</p:attrName>
                                        </p:attrNameLst>
                                      </p:cBhvr>
                                      <p:to>
                                        <p:strVal val="visible"/>
                                      </p:to>
                                    </p:set>
                                    <p:animEffect transition="in" filter="fade">
                                      <p:cBhvr>
                                        <p:cTn id="130" dur="1000"/>
                                        <p:tgtEl>
                                          <p:spTgt spid="33"/>
                                        </p:tgtEl>
                                      </p:cBhvr>
                                    </p:animEffect>
                                    <p:anim calcmode="lin" valueType="num">
                                      <p:cBhvr>
                                        <p:cTn id="131" dur="1000" fill="hold"/>
                                        <p:tgtEl>
                                          <p:spTgt spid="33"/>
                                        </p:tgtEl>
                                        <p:attrNameLst>
                                          <p:attrName>ppt_x</p:attrName>
                                        </p:attrNameLst>
                                      </p:cBhvr>
                                      <p:tavLst>
                                        <p:tav tm="0">
                                          <p:val>
                                            <p:strVal val="#ppt_x"/>
                                          </p:val>
                                        </p:tav>
                                        <p:tav tm="100000">
                                          <p:val>
                                            <p:strVal val="#ppt_x"/>
                                          </p:val>
                                        </p:tav>
                                      </p:tavLst>
                                    </p:anim>
                                    <p:anim calcmode="lin" valueType="num">
                                      <p:cBhvr>
                                        <p:cTn id="132" dur="1000" fill="hold"/>
                                        <p:tgtEl>
                                          <p:spTgt spid="33"/>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1000"/>
                                        <p:tgtEl>
                                          <p:spTgt spid="31"/>
                                        </p:tgtEl>
                                      </p:cBhvr>
                                    </p:animEffect>
                                    <p:anim calcmode="lin" valueType="num">
                                      <p:cBhvr>
                                        <p:cTn id="136" dur="1000" fill="hold"/>
                                        <p:tgtEl>
                                          <p:spTgt spid="31"/>
                                        </p:tgtEl>
                                        <p:attrNameLst>
                                          <p:attrName>ppt_x</p:attrName>
                                        </p:attrNameLst>
                                      </p:cBhvr>
                                      <p:tavLst>
                                        <p:tav tm="0">
                                          <p:val>
                                            <p:strVal val="#ppt_x"/>
                                          </p:val>
                                        </p:tav>
                                        <p:tav tm="100000">
                                          <p:val>
                                            <p:strVal val="#ppt_x"/>
                                          </p:val>
                                        </p:tav>
                                      </p:tavLst>
                                    </p:anim>
                                    <p:anim calcmode="lin" valueType="num">
                                      <p:cBhvr>
                                        <p:cTn id="137" dur="1000" fill="hold"/>
                                        <p:tgtEl>
                                          <p:spTgt spid="31"/>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250"/>
                                  </p:stCondLst>
                                  <p:childTnLst>
                                    <p:set>
                                      <p:cBhvr>
                                        <p:cTn id="139" dur="1" fill="hold">
                                          <p:stCondLst>
                                            <p:cond delay="0"/>
                                          </p:stCondLst>
                                        </p:cTn>
                                        <p:tgtEl>
                                          <p:spTgt spid="30"/>
                                        </p:tgtEl>
                                        <p:attrNameLst>
                                          <p:attrName>style.visibility</p:attrName>
                                        </p:attrNameLst>
                                      </p:cBhvr>
                                      <p:to>
                                        <p:strVal val="visible"/>
                                      </p:to>
                                    </p:set>
                                    <p:animEffect transition="in" filter="fade">
                                      <p:cBhvr>
                                        <p:cTn id="140" dur="1000"/>
                                        <p:tgtEl>
                                          <p:spTgt spid="30"/>
                                        </p:tgtEl>
                                      </p:cBhvr>
                                    </p:animEffect>
                                    <p:anim calcmode="lin" valueType="num">
                                      <p:cBhvr>
                                        <p:cTn id="141" dur="1000" fill="hold"/>
                                        <p:tgtEl>
                                          <p:spTgt spid="30"/>
                                        </p:tgtEl>
                                        <p:attrNameLst>
                                          <p:attrName>ppt_x</p:attrName>
                                        </p:attrNameLst>
                                      </p:cBhvr>
                                      <p:tavLst>
                                        <p:tav tm="0">
                                          <p:val>
                                            <p:strVal val="#ppt_x"/>
                                          </p:val>
                                        </p:tav>
                                        <p:tav tm="100000">
                                          <p:val>
                                            <p:strVal val="#ppt_x"/>
                                          </p:val>
                                        </p:tav>
                                      </p:tavLst>
                                    </p:anim>
                                    <p:anim calcmode="lin" valueType="num">
                                      <p:cBhvr>
                                        <p:cTn id="142" dur="1000" fill="hold"/>
                                        <p:tgtEl>
                                          <p:spTgt spid="30"/>
                                        </p:tgtEl>
                                        <p:attrNameLst>
                                          <p:attrName>ppt_y</p:attrName>
                                        </p:attrNameLst>
                                      </p:cBhvr>
                                      <p:tavLst>
                                        <p:tav tm="0">
                                          <p:val>
                                            <p:strVal val="#ppt_y+.1"/>
                                          </p:val>
                                        </p:tav>
                                        <p:tav tm="100000">
                                          <p:val>
                                            <p:strVal val="#ppt_y"/>
                                          </p:val>
                                        </p:tav>
                                      </p:tavLst>
                                    </p:anim>
                                  </p:childTnLst>
                                </p:cTn>
                              </p:par>
                              <p:par>
                                <p:cTn id="143" presetID="10" presetClass="exit" presetSubtype="0" fill="hold" grpId="1" nodeType="withEffect">
                                  <p:stCondLst>
                                    <p:cond delay="250"/>
                                  </p:stCondLst>
                                  <p:childTnLst>
                                    <p:animEffect transition="out" filter="fade">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0" presetClass="entr" presetSubtype="0" fill="hold" grpId="0" nodeType="withEffect">
                                  <p:stCondLst>
                                    <p:cond delay="250"/>
                                  </p:stCondLst>
                                  <p:childTnLst>
                                    <p:set>
                                      <p:cBhvr>
                                        <p:cTn id="147" dur="1" fill="hold">
                                          <p:stCondLst>
                                            <p:cond delay="0"/>
                                          </p:stCondLst>
                                        </p:cTn>
                                        <p:tgtEl>
                                          <p:spTgt spid="56"/>
                                        </p:tgtEl>
                                        <p:attrNameLst>
                                          <p:attrName>style.visibility</p:attrName>
                                        </p:attrNameLst>
                                      </p:cBhvr>
                                      <p:to>
                                        <p:strVal val="visible"/>
                                      </p:to>
                                    </p:set>
                                    <p:animEffect transition="in" filter="fade">
                                      <p:cBhvr>
                                        <p:cTn id="14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4" grpId="0"/>
      <p:bldP spid="54" grpId="1"/>
      <p:bldP spid="55" grpId="0"/>
      <p:bldP spid="55" grpId="1"/>
      <p:bldP spid="5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89</a:t>
            </a:fld>
            <a:endParaRPr lang="fr-FR"/>
          </a:p>
        </p:txBody>
      </p:sp>
      <p:pic>
        <p:nvPicPr>
          <p:cNvPr id="5" name="Espace réservé du contenu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915" y="2239800"/>
            <a:ext cx="2944125" cy="1920081"/>
          </a:xfrm>
          <a:prstGeom prst="rect">
            <a:avLst/>
          </a:prstGeom>
        </p:spPr>
      </p:pic>
      <p:sp>
        <p:nvSpPr>
          <p:cNvPr id="6" name="ZoneTexte 5"/>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But the merchants started to fight against each other, because as soon as a merchant configured the machine, it became automatically patented and should not be copied.</a:t>
            </a:r>
            <a:endParaRPr lang="fr-FR" dirty="0">
              <a:solidFill>
                <a:schemeClr val="bg1"/>
              </a:solidFill>
            </a:endParaRPr>
          </a:p>
        </p:txBody>
      </p:sp>
    </p:spTree>
    <p:extLst>
      <p:ext uri="{BB962C8B-B14F-4D97-AF65-F5344CB8AC3E}">
        <p14:creationId xmlns:p14="http://schemas.microsoft.com/office/powerpoint/2010/main" val="4261496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dirty="0" err="1" smtClean="0"/>
              <a:t>Possibilités</a:t>
            </a:r>
            <a:r>
              <a:rPr lang="en-US" noProof="0" dirty="0" smtClean="0"/>
              <a:t> </a:t>
            </a:r>
            <a:r>
              <a:rPr lang="en-US" noProof="0" dirty="0" err="1" smtClean="0"/>
              <a:t>infinies</a:t>
            </a:r>
            <a:endParaRPr lang="en-US" noProof="0" dirty="0"/>
          </a:p>
        </p:txBody>
      </p:sp>
      <p:sp>
        <p:nvSpPr>
          <p:cNvPr id="3" name="Espace réservé du contenu 2"/>
          <p:cNvSpPr>
            <a:spLocks noGrp="1"/>
          </p:cNvSpPr>
          <p:nvPr>
            <p:ph idx="1"/>
          </p:nvPr>
        </p:nvSpPr>
        <p:spPr/>
        <p:txBody>
          <a:bodyPr/>
          <a:lstStyle/>
          <a:p>
            <a:r>
              <a:rPr lang="en-US" noProof="0" dirty="0" err="1" smtClean="0"/>
              <a:t>Jeu</a:t>
            </a:r>
            <a:r>
              <a:rPr lang="en-US" noProof="0" dirty="0" smtClean="0"/>
              <a:t> de Pong</a:t>
            </a:r>
          </a:p>
          <a:p>
            <a:r>
              <a:rPr lang="en-US" noProof="0" dirty="0" err="1" smtClean="0"/>
              <a:t>Casse-Brique</a:t>
            </a:r>
            <a:endParaRPr lang="en-US" noProof="0" dirty="0" smtClean="0"/>
          </a:p>
          <a:p>
            <a:r>
              <a:rPr lang="en-US" noProof="0" dirty="0" err="1" smtClean="0"/>
              <a:t>Pacman</a:t>
            </a:r>
            <a:endParaRPr lang="en-US" noProof="0" dirty="0" smtClean="0"/>
          </a:p>
          <a:p>
            <a:r>
              <a:rPr lang="en-US" noProof="0" dirty="0" smtClean="0"/>
              <a:t>Space invaders</a:t>
            </a:r>
          </a:p>
          <a:p>
            <a:r>
              <a:rPr lang="en-US" noProof="0" dirty="0" err="1" smtClean="0"/>
              <a:t>Billard</a:t>
            </a:r>
            <a:endParaRPr lang="en-US" noProof="0" dirty="0" smtClean="0"/>
          </a:p>
          <a:p>
            <a:r>
              <a:rPr lang="fr-FR" dirty="0" smtClean="0"/>
              <a:t>Labyrinthe</a:t>
            </a:r>
            <a:endParaRPr lang="en-US" noProof="0" dirty="0" smtClean="0"/>
          </a:p>
          <a:p>
            <a:r>
              <a:rPr lang="fr-FR" dirty="0" smtClean="0"/>
              <a:t>Mario 2D…</a:t>
            </a:r>
            <a:endParaRPr lang="en-US" noProof="0" dirty="0" smtClean="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418" y="707581"/>
            <a:ext cx="3240763" cy="1822929"/>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418" y="2756881"/>
            <a:ext cx="3247429" cy="182668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9455" y="4809932"/>
            <a:ext cx="3239392" cy="1822157"/>
          </a:xfrm>
          <a:prstGeom prst="rect">
            <a:avLst/>
          </a:prstGeom>
        </p:spPr>
      </p:pic>
      <p:pic>
        <p:nvPicPr>
          <p:cNvPr id="4" name="Image 3"/>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45851" y="3590715"/>
            <a:ext cx="1900858" cy="3041374"/>
          </a:xfrm>
          <a:prstGeom prst="rect">
            <a:avLst/>
          </a:prstGeom>
        </p:spPr>
      </p:pic>
      <p:sp>
        <p:nvSpPr>
          <p:cNvPr id="8" name="Espace réservé du numéro de diapositive 7"/>
          <p:cNvSpPr>
            <a:spLocks noGrp="1"/>
          </p:cNvSpPr>
          <p:nvPr>
            <p:ph type="sldNum" sz="quarter" idx="12"/>
          </p:nvPr>
        </p:nvSpPr>
        <p:spPr/>
        <p:txBody>
          <a:bodyPr/>
          <a:lstStyle/>
          <a:p>
            <a:fld id="{184B21AF-DDF4-4F06-BD45-FE9B9C28C734}" type="slidenum">
              <a:rPr lang="fr-FR" smtClean="0"/>
              <a:t>9</a:t>
            </a:fld>
            <a:endParaRPr lang="fr-FR"/>
          </a:p>
        </p:txBody>
      </p:sp>
      <p:sp>
        <p:nvSpPr>
          <p:cNvPr id="9" name="ZoneTexte 8"/>
          <p:cNvSpPr txBox="1"/>
          <p:nvPr/>
        </p:nvSpPr>
        <p:spPr>
          <a:xfrm>
            <a:off x="1" y="-28444"/>
            <a:ext cx="9143999" cy="646331"/>
          </a:xfrm>
          <a:prstGeom prst="rect">
            <a:avLst/>
          </a:prstGeom>
          <a:solidFill>
            <a:schemeClr val="tx1"/>
          </a:solidFill>
        </p:spPr>
        <p:txBody>
          <a:bodyPr wrap="square" rtlCol="0">
            <a:spAutoFit/>
          </a:bodyPr>
          <a:lstStyle/>
          <a:p>
            <a:pPr algn="ctr"/>
            <a:r>
              <a:rPr lang="fr-FR" dirty="0" err="1" smtClean="0">
                <a:solidFill>
                  <a:srgbClr val="FFFFFF"/>
                </a:solidFill>
              </a:rPr>
              <a:t>Endless</a:t>
            </a:r>
            <a:r>
              <a:rPr lang="fr-FR" dirty="0" smtClean="0">
                <a:solidFill>
                  <a:srgbClr val="FFFFFF"/>
                </a:solidFill>
              </a:rPr>
              <a:t> </a:t>
            </a:r>
            <a:r>
              <a:rPr lang="fr-FR" dirty="0" err="1" smtClean="0">
                <a:solidFill>
                  <a:srgbClr val="FFFFFF"/>
                </a:solidFill>
              </a:rPr>
              <a:t>possibilities</a:t>
            </a:r>
            <a:r>
              <a:rPr lang="fr-FR" dirty="0" smtClean="0">
                <a:solidFill>
                  <a:srgbClr val="FFFFFF"/>
                </a:solidFill>
              </a:rPr>
              <a:t>: </a:t>
            </a:r>
            <a:r>
              <a:rPr lang="fr-FR" dirty="0" err="1" smtClean="0">
                <a:solidFill>
                  <a:srgbClr val="FFFFFF"/>
                </a:solidFill>
              </a:rPr>
              <a:t>We</a:t>
            </a:r>
            <a:r>
              <a:rPr lang="fr-FR" dirty="0" smtClean="0">
                <a:solidFill>
                  <a:srgbClr val="FFFFFF"/>
                </a:solidFill>
              </a:rPr>
              <a:t> </a:t>
            </a:r>
            <a:r>
              <a:rPr lang="fr-FR" dirty="0" err="1" smtClean="0">
                <a:solidFill>
                  <a:srgbClr val="FFFFFF"/>
                </a:solidFill>
              </a:rPr>
              <a:t>programmed</a:t>
            </a:r>
            <a:r>
              <a:rPr lang="fr-FR" dirty="0" smtClean="0">
                <a:solidFill>
                  <a:srgbClr val="FFFFFF"/>
                </a:solidFill>
              </a:rPr>
              <a:t> </a:t>
            </a:r>
            <a:r>
              <a:rPr lang="fr-FR" dirty="0" err="1" smtClean="0">
                <a:solidFill>
                  <a:srgbClr val="FFFFFF"/>
                </a:solidFill>
              </a:rPr>
              <a:t>pong</a:t>
            </a:r>
            <a:r>
              <a:rPr lang="fr-FR" dirty="0" smtClean="0">
                <a:solidFill>
                  <a:srgbClr val="FFFFFF"/>
                </a:solidFill>
              </a:rPr>
              <a:t> </a:t>
            </a:r>
            <a:r>
              <a:rPr lang="fr-FR" dirty="0" err="1" smtClean="0">
                <a:solidFill>
                  <a:srgbClr val="FFFFFF"/>
                </a:solidFill>
              </a:rPr>
              <a:t>games</a:t>
            </a:r>
            <a:r>
              <a:rPr lang="fr-FR" dirty="0" smtClean="0">
                <a:solidFill>
                  <a:srgbClr val="FFFFFF"/>
                </a:solidFill>
              </a:rPr>
              <a:t>, brick </a:t>
            </a:r>
            <a:r>
              <a:rPr lang="fr-FR" dirty="0" err="1" smtClean="0">
                <a:solidFill>
                  <a:srgbClr val="FFFFFF"/>
                </a:solidFill>
              </a:rPr>
              <a:t>breakers</a:t>
            </a:r>
            <a:r>
              <a:rPr lang="fr-FR" dirty="0" smtClean="0">
                <a:solidFill>
                  <a:srgbClr val="FFFFFF"/>
                </a:solidFill>
              </a:rPr>
              <a:t>, </a:t>
            </a:r>
            <a:r>
              <a:rPr lang="fr-FR" dirty="0" err="1" smtClean="0">
                <a:solidFill>
                  <a:srgbClr val="FFFFFF"/>
                </a:solidFill>
              </a:rPr>
              <a:t>pacman</a:t>
            </a:r>
            <a:r>
              <a:rPr lang="fr-FR" dirty="0" smtClean="0">
                <a:solidFill>
                  <a:srgbClr val="FFFFFF"/>
                </a:solidFill>
              </a:rPr>
              <a:t>, </a:t>
            </a:r>
            <a:r>
              <a:rPr lang="fr-FR" dirty="0" err="1" smtClean="0">
                <a:solidFill>
                  <a:srgbClr val="FFFFFF"/>
                </a:solidFill>
              </a:rPr>
              <a:t>space</a:t>
            </a:r>
            <a:r>
              <a:rPr lang="fr-FR" dirty="0" smtClean="0">
                <a:solidFill>
                  <a:srgbClr val="FFFFFF"/>
                </a:solidFill>
              </a:rPr>
              <a:t> </a:t>
            </a:r>
            <a:r>
              <a:rPr lang="fr-FR" dirty="0" err="1" smtClean="0">
                <a:solidFill>
                  <a:srgbClr val="FFFFFF"/>
                </a:solidFill>
              </a:rPr>
              <a:t>invaders</a:t>
            </a:r>
            <a:r>
              <a:rPr lang="fr-FR" dirty="0" smtClean="0">
                <a:solidFill>
                  <a:srgbClr val="FFFFFF"/>
                </a:solidFill>
              </a:rPr>
              <a:t>, pool, </a:t>
            </a:r>
            <a:r>
              <a:rPr lang="fr-FR" dirty="0" err="1" smtClean="0">
                <a:solidFill>
                  <a:srgbClr val="FFFFFF"/>
                </a:solidFill>
              </a:rPr>
              <a:t>tilting</a:t>
            </a:r>
            <a:r>
              <a:rPr lang="fr-FR" dirty="0" smtClean="0">
                <a:solidFill>
                  <a:srgbClr val="FFFFFF"/>
                </a:solidFill>
              </a:rPr>
              <a:t> maze, </a:t>
            </a:r>
            <a:r>
              <a:rPr lang="fr-FR" dirty="0" err="1" smtClean="0">
                <a:solidFill>
                  <a:srgbClr val="FFFFFF"/>
                </a:solidFill>
              </a:rPr>
              <a:t>platform</a:t>
            </a:r>
            <a:r>
              <a:rPr lang="fr-FR" dirty="0" smtClean="0">
                <a:solidFill>
                  <a:srgbClr val="FFFFFF"/>
                </a:solidFill>
              </a:rPr>
              <a:t> </a:t>
            </a:r>
            <a:r>
              <a:rPr lang="fr-FR" dirty="0" err="1" smtClean="0">
                <a:solidFill>
                  <a:srgbClr val="FFFFFF"/>
                </a:solidFill>
              </a:rPr>
              <a:t>games</a:t>
            </a:r>
            <a:r>
              <a:rPr lang="fr-F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8907805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4394386"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10" name="ZoneTexte 9"/>
          <p:cNvSpPr txBox="1"/>
          <p:nvPr/>
        </p:nvSpPr>
        <p:spPr>
          <a:xfrm>
            <a:off x="142415"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90</a:t>
            </a:fld>
            <a:endParaRPr lang="fr-FR"/>
          </a:p>
        </p:txBody>
      </p:sp>
      <p:grpSp>
        <p:nvGrpSpPr>
          <p:cNvPr id="27" name="Groupe 26"/>
          <p:cNvGrpSpPr/>
          <p:nvPr/>
        </p:nvGrpSpPr>
        <p:grpSpPr>
          <a:xfrm>
            <a:off x="501965" y="3304326"/>
            <a:ext cx="2241236" cy="1384448"/>
            <a:chOff x="1839570" y="2951618"/>
            <a:chExt cx="1270647" cy="784900"/>
          </a:xfrm>
        </p:grpSpPr>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sp>
        <p:nvSpPr>
          <p:cNvPr id="24" name="ZoneTexte 23"/>
          <p:cNvSpPr txBox="1"/>
          <p:nvPr/>
        </p:nvSpPr>
        <p:spPr>
          <a:xfrm>
            <a:off x="1" y="-3414"/>
            <a:ext cx="9143999" cy="646331"/>
          </a:xfrm>
          <a:prstGeom prst="rect">
            <a:avLst/>
          </a:prstGeom>
          <a:solidFill>
            <a:schemeClr val="tx1"/>
          </a:solidFill>
        </p:spPr>
        <p:txBody>
          <a:bodyPr wrap="square" rtlCol="0">
            <a:spAutoFit/>
          </a:bodyPr>
          <a:lstStyle/>
          <a:p>
            <a:pPr algn="ctr"/>
            <a:r>
              <a:rPr lang="fr-FR" dirty="0" smtClean="0">
                <a:solidFill>
                  <a:schemeClr val="bg1"/>
                </a:solidFill>
              </a:rPr>
              <a:t>For </a:t>
            </a:r>
            <a:r>
              <a:rPr lang="fr-FR" dirty="0" err="1" smtClean="0">
                <a:solidFill>
                  <a:schemeClr val="bg1"/>
                </a:solidFill>
              </a:rPr>
              <a:t>example</a:t>
            </a:r>
            <a:r>
              <a:rPr lang="fr-FR" dirty="0" smtClean="0">
                <a:solidFill>
                  <a:schemeClr val="bg1"/>
                </a:solidFill>
              </a:rPr>
              <a:t>, </a:t>
            </a:r>
            <a:r>
              <a:rPr lang="fr-FR" dirty="0" err="1" smtClean="0">
                <a:solidFill>
                  <a:schemeClr val="bg1"/>
                </a:solidFill>
              </a:rPr>
              <a:t>this</a:t>
            </a:r>
            <a:r>
              <a:rPr lang="fr-FR" dirty="0" smtClean="0">
                <a:solidFill>
                  <a:schemeClr val="bg1"/>
                </a:solidFill>
              </a:rPr>
              <a:t> </a:t>
            </a:r>
            <a:r>
              <a:rPr lang="fr-FR" dirty="0" err="1" smtClean="0">
                <a:solidFill>
                  <a:schemeClr val="bg1"/>
                </a:solidFill>
              </a:rPr>
              <a:t>is</a:t>
            </a:r>
            <a:r>
              <a:rPr lang="fr-FR" dirty="0" smtClean="0">
                <a:solidFill>
                  <a:schemeClr val="bg1"/>
                </a:solidFill>
              </a:rPr>
              <a:t> the first case </a:t>
            </a:r>
            <a:r>
              <a:rPr lang="fr-FR" dirty="0" err="1" smtClean="0">
                <a:solidFill>
                  <a:schemeClr val="bg1"/>
                </a:solidFill>
              </a:rPr>
              <a:t>that</a:t>
            </a:r>
            <a:r>
              <a:rPr lang="fr-FR" dirty="0" smtClean="0">
                <a:solidFill>
                  <a:schemeClr val="bg1"/>
                </a:solidFill>
              </a:rPr>
              <a:t> </a:t>
            </a:r>
            <a:r>
              <a:rPr lang="fr-FR" dirty="0" err="1" smtClean="0">
                <a:solidFill>
                  <a:schemeClr val="bg1"/>
                </a:solidFill>
              </a:rPr>
              <a:t>was</a:t>
            </a:r>
            <a:r>
              <a:rPr lang="fr-FR" dirty="0">
                <a:solidFill>
                  <a:schemeClr val="bg1"/>
                </a:solidFill>
              </a:rPr>
              <a:t> </a:t>
            </a:r>
            <a:r>
              <a:rPr lang="fr-FR" dirty="0" err="1" smtClean="0">
                <a:solidFill>
                  <a:schemeClr val="bg1"/>
                </a:solidFill>
              </a:rPr>
              <a:t>ruled</a:t>
            </a:r>
            <a:r>
              <a:rPr lang="fr-FR" dirty="0" smtClean="0">
                <a:solidFill>
                  <a:schemeClr val="bg1"/>
                </a:solidFill>
              </a:rPr>
              <a:t> by the court. </a:t>
            </a:r>
            <a:r>
              <a:rPr lang="fr-FR" dirty="0" err="1" smtClean="0">
                <a:solidFill>
                  <a:schemeClr val="bg1"/>
                </a:solidFill>
              </a:rPr>
              <a:t>After</a:t>
            </a:r>
            <a:r>
              <a:rPr lang="fr-FR" dirty="0" smtClean="0">
                <a:solidFill>
                  <a:schemeClr val="bg1"/>
                </a:solidFill>
              </a:rPr>
              <a:t> </a:t>
            </a:r>
            <a:r>
              <a:rPr lang="fr-FR" dirty="0" err="1" smtClean="0">
                <a:solidFill>
                  <a:schemeClr val="bg1"/>
                </a:solidFill>
              </a:rPr>
              <a:t>opening</a:t>
            </a:r>
            <a:r>
              <a:rPr lang="fr-FR" dirty="0" smtClean="0">
                <a:solidFill>
                  <a:schemeClr val="bg1"/>
                </a:solidFill>
              </a:rPr>
              <a:t> the machines, the </a:t>
            </a:r>
            <a:r>
              <a:rPr lang="fr-FR" dirty="0" err="1" smtClean="0">
                <a:solidFill>
                  <a:schemeClr val="bg1"/>
                </a:solidFill>
              </a:rPr>
              <a:t>judge</a:t>
            </a:r>
            <a:r>
              <a:rPr lang="fr-FR" dirty="0" smtClean="0">
                <a:solidFill>
                  <a:schemeClr val="bg1"/>
                </a:solidFill>
              </a:rPr>
              <a:t> </a:t>
            </a:r>
            <a:r>
              <a:rPr lang="fr-FR" dirty="0" err="1" smtClean="0">
                <a:solidFill>
                  <a:schemeClr val="bg1"/>
                </a:solidFill>
              </a:rPr>
              <a:t>discovered</a:t>
            </a:r>
            <a:r>
              <a:rPr lang="fr-FR" dirty="0" smtClean="0">
                <a:solidFill>
                  <a:schemeClr val="bg1"/>
                </a:solidFill>
              </a:rPr>
              <a:t> </a:t>
            </a:r>
            <a:r>
              <a:rPr lang="fr-FR" dirty="0" err="1" smtClean="0">
                <a:solidFill>
                  <a:schemeClr val="bg1"/>
                </a:solidFill>
              </a:rPr>
              <a:t>that</a:t>
            </a:r>
            <a:r>
              <a:rPr lang="fr-FR" dirty="0" smtClean="0">
                <a:solidFill>
                  <a:schemeClr val="bg1"/>
                </a:solidFill>
              </a:rPr>
              <a:t> the second machine </a:t>
            </a:r>
            <a:r>
              <a:rPr lang="fr-FR" dirty="0" err="1" smtClean="0">
                <a:solidFill>
                  <a:schemeClr val="bg1"/>
                </a:solidFill>
              </a:rPr>
              <a:t>copied</a:t>
            </a:r>
            <a:r>
              <a:rPr lang="fr-FR" dirty="0" smtClean="0">
                <a:solidFill>
                  <a:schemeClr val="bg1"/>
                </a:solidFill>
              </a:rPr>
              <a:t> the first and </a:t>
            </a:r>
            <a:r>
              <a:rPr lang="fr-FR" dirty="0" err="1" smtClean="0">
                <a:solidFill>
                  <a:schemeClr val="bg1"/>
                </a:solidFill>
              </a:rPr>
              <a:t>therefore</a:t>
            </a:r>
            <a:r>
              <a:rPr lang="fr-FR" dirty="0" smtClean="0">
                <a:solidFill>
                  <a:schemeClr val="bg1"/>
                </a:solidFill>
              </a:rPr>
              <a:t> </a:t>
            </a:r>
            <a:r>
              <a:rPr lang="fr-FR" dirty="0" err="1" smtClean="0">
                <a:solidFill>
                  <a:schemeClr val="bg1"/>
                </a:solidFill>
              </a:rPr>
              <a:t>violated</a:t>
            </a:r>
            <a:r>
              <a:rPr lang="fr-FR" dirty="0" smtClean="0">
                <a:solidFill>
                  <a:schemeClr val="bg1"/>
                </a:solidFill>
              </a:rPr>
              <a:t> the patent.</a:t>
            </a:r>
            <a:endParaRPr lang="fr-FR" dirty="0">
              <a:solidFill>
                <a:schemeClr val="bg1"/>
              </a:solidFill>
            </a:endParaRPr>
          </a:p>
        </p:txBody>
      </p:sp>
      <p:grpSp>
        <p:nvGrpSpPr>
          <p:cNvPr id="28" name="Groupe 27"/>
          <p:cNvGrpSpPr/>
          <p:nvPr/>
        </p:nvGrpSpPr>
        <p:grpSpPr>
          <a:xfrm>
            <a:off x="501965" y="1271624"/>
            <a:ext cx="2241236" cy="1384448"/>
            <a:chOff x="1839570" y="2951618"/>
            <a:chExt cx="1270647" cy="784900"/>
          </a:xfrm>
        </p:grpSpPr>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31" name="Groupe 30"/>
          <p:cNvGrpSpPr/>
          <p:nvPr/>
        </p:nvGrpSpPr>
        <p:grpSpPr>
          <a:xfrm>
            <a:off x="4966720" y="3190235"/>
            <a:ext cx="2241236" cy="1384448"/>
            <a:chOff x="1839570" y="2951618"/>
            <a:chExt cx="1270647" cy="784900"/>
          </a:xfrm>
        </p:grpSpPr>
        <p:pic>
          <p:nvPicPr>
            <p:cNvPr id="32" name="Imag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34" name="Groupe 33"/>
          <p:cNvGrpSpPr/>
          <p:nvPr/>
        </p:nvGrpSpPr>
        <p:grpSpPr>
          <a:xfrm>
            <a:off x="4964402" y="1219182"/>
            <a:ext cx="2241236" cy="1384448"/>
            <a:chOff x="1839570" y="2951618"/>
            <a:chExt cx="1270647" cy="784900"/>
          </a:xfrm>
        </p:grpSpPr>
        <p:pic>
          <p:nvPicPr>
            <p:cNvPr id="35" name="Imag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6" name="Imag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spTree>
    <p:extLst>
      <p:ext uri="{BB962C8B-B14F-4D97-AF65-F5344CB8AC3E}">
        <p14:creationId xmlns:p14="http://schemas.microsoft.com/office/powerpoint/2010/main" val="18354440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91</a:t>
            </a:fld>
            <a:endParaRPr lang="fr-FR"/>
          </a:p>
        </p:txBody>
      </p:sp>
      <p:sp>
        <p:nvSpPr>
          <p:cNvPr id="5" name="ZoneTexte 4"/>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Same machines, patent violation !</a:t>
            </a:r>
            <a:br>
              <a:rPr lang="en-US" dirty="0" smtClean="0">
                <a:solidFill>
                  <a:schemeClr val="bg1"/>
                </a:solidFill>
              </a:rPr>
            </a:br>
            <a:endParaRPr lang="fr-FR" dirty="0">
              <a:solidFill>
                <a:schemeClr val="bg1"/>
              </a:solidFill>
            </a:endParaRPr>
          </a:p>
        </p:txBody>
      </p:sp>
      <p:pic>
        <p:nvPicPr>
          <p:cNvPr id="6" name="Image 5" descr="&lt;strong&gt;Judge&lt;/strong&gt; | Desde el exili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38" y="1630251"/>
            <a:ext cx="3612857" cy="3857143"/>
          </a:xfrm>
          <a:prstGeom prst="rect">
            <a:avLst/>
          </a:prstGeom>
        </p:spPr>
      </p:pic>
      <p:sp>
        <p:nvSpPr>
          <p:cNvPr id="7" name="Bulle ronde 6"/>
          <p:cNvSpPr/>
          <p:nvPr/>
        </p:nvSpPr>
        <p:spPr>
          <a:xfrm>
            <a:off x="4634295" y="1823155"/>
            <a:ext cx="3307438" cy="1569156"/>
          </a:xfrm>
          <a:prstGeom prst="wedgeEllipseCallout">
            <a:avLst>
              <a:gd name="adj1" fmla="val -60916"/>
              <a:gd name="adj2" fmla="val 387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smtClean="0"/>
              <a:t>Mêmes machines, violation !</a:t>
            </a:r>
            <a:endParaRPr lang="en-US" sz="3200" dirty="0"/>
          </a:p>
        </p:txBody>
      </p:sp>
    </p:spTree>
    <p:extLst>
      <p:ext uri="{BB962C8B-B14F-4D97-AF65-F5344CB8AC3E}">
        <p14:creationId xmlns:p14="http://schemas.microsoft.com/office/powerpoint/2010/main" val="8144913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4394386"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10" name="ZoneTexte 9"/>
          <p:cNvSpPr txBox="1"/>
          <p:nvPr/>
        </p:nvSpPr>
        <p:spPr>
          <a:xfrm>
            <a:off x="142415"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92</a:t>
            </a:fld>
            <a:endParaRPr lang="fr-FR"/>
          </a:p>
        </p:txBody>
      </p:sp>
      <p:grpSp>
        <p:nvGrpSpPr>
          <p:cNvPr id="27" name="Groupe 26"/>
          <p:cNvGrpSpPr/>
          <p:nvPr/>
        </p:nvGrpSpPr>
        <p:grpSpPr>
          <a:xfrm>
            <a:off x="501965" y="3304326"/>
            <a:ext cx="2241236" cy="1384448"/>
            <a:chOff x="1839570" y="2951618"/>
            <a:chExt cx="1270647" cy="784900"/>
          </a:xfrm>
        </p:grpSpPr>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sp>
        <p:nvSpPr>
          <p:cNvPr id="24" name="ZoneTexte 23"/>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The second case was not so obvious. After opening the machines, the judge decided that because the second machines produced the same sandwiches anyway, it was a patent violation.</a:t>
            </a:r>
            <a:endParaRPr lang="fr-FR" dirty="0">
              <a:solidFill>
                <a:schemeClr val="bg1"/>
              </a:solidFill>
            </a:endParaRPr>
          </a:p>
        </p:txBody>
      </p:sp>
      <p:grpSp>
        <p:nvGrpSpPr>
          <p:cNvPr id="28" name="Groupe 27"/>
          <p:cNvGrpSpPr/>
          <p:nvPr/>
        </p:nvGrpSpPr>
        <p:grpSpPr>
          <a:xfrm>
            <a:off x="501965" y="1271624"/>
            <a:ext cx="2241236" cy="1384448"/>
            <a:chOff x="1839570" y="2951618"/>
            <a:chExt cx="1270647" cy="784900"/>
          </a:xfrm>
        </p:grpSpPr>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31" name="Groupe 30"/>
          <p:cNvGrpSpPr/>
          <p:nvPr/>
        </p:nvGrpSpPr>
        <p:grpSpPr>
          <a:xfrm>
            <a:off x="4966720" y="3190235"/>
            <a:ext cx="2241236" cy="1384448"/>
            <a:chOff x="1839570" y="2951618"/>
            <a:chExt cx="1270647" cy="784900"/>
          </a:xfrm>
        </p:grpSpPr>
        <p:pic>
          <p:nvPicPr>
            <p:cNvPr id="32" name="Imag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18" name="Groupe 17"/>
          <p:cNvGrpSpPr/>
          <p:nvPr/>
        </p:nvGrpSpPr>
        <p:grpSpPr>
          <a:xfrm>
            <a:off x="4996319" y="5243671"/>
            <a:ext cx="2241236" cy="1384448"/>
            <a:chOff x="1839570" y="2951618"/>
            <a:chExt cx="1270647" cy="784900"/>
          </a:xfrm>
        </p:grpSpPr>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spTree>
    <p:extLst>
      <p:ext uri="{BB962C8B-B14F-4D97-AF65-F5344CB8AC3E}">
        <p14:creationId xmlns:p14="http://schemas.microsoft.com/office/powerpoint/2010/main" val="9793870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93</a:t>
            </a:fld>
            <a:endParaRPr lang="fr-FR"/>
          </a:p>
        </p:txBody>
      </p:sp>
      <p:sp>
        <p:nvSpPr>
          <p:cNvPr id="5" name="ZoneTexte 4"/>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Same productions, patent violation !</a:t>
            </a:r>
            <a:br>
              <a:rPr lang="en-US" dirty="0" smtClean="0">
                <a:solidFill>
                  <a:schemeClr val="bg1"/>
                </a:solidFill>
              </a:rPr>
            </a:br>
            <a:endParaRPr lang="fr-FR" dirty="0">
              <a:solidFill>
                <a:schemeClr val="bg1"/>
              </a:solidFill>
            </a:endParaRPr>
          </a:p>
        </p:txBody>
      </p:sp>
      <p:pic>
        <p:nvPicPr>
          <p:cNvPr id="6" name="Image 5" descr="&lt;strong&gt;Judge&lt;/strong&gt; | Desde el exili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38" y="1630251"/>
            <a:ext cx="3612857" cy="3857143"/>
          </a:xfrm>
          <a:prstGeom prst="rect">
            <a:avLst/>
          </a:prstGeom>
        </p:spPr>
      </p:pic>
      <p:sp>
        <p:nvSpPr>
          <p:cNvPr id="7" name="Bulle ronde 6"/>
          <p:cNvSpPr/>
          <p:nvPr/>
        </p:nvSpPr>
        <p:spPr>
          <a:xfrm>
            <a:off x="4634295" y="1823155"/>
            <a:ext cx="3307438" cy="1569156"/>
          </a:xfrm>
          <a:prstGeom prst="wedgeEllipseCallout">
            <a:avLst>
              <a:gd name="adj1" fmla="val -60916"/>
              <a:gd name="adj2" fmla="val 387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smtClean="0"/>
              <a:t>Mêmes productions, violation !</a:t>
            </a:r>
            <a:endParaRPr lang="en-US" sz="3200" dirty="0"/>
          </a:p>
        </p:txBody>
      </p:sp>
    </p:spTree>
    <p:extLst>
      <p:ext uri="{BB962C8B-B14F-4D97-AF65-F5344CB8AC3E}">
        <p14:creationId xmlns:p14="http://schemas.microsoft.com/office/powerpoint/2010/main" val="9112595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94</a:t>
            </a:fld>
            <a:endParaRPr lang="fr-FR"/>
          </a:p>
        </p:txBody>
      </p:sp>
      <p:grpSp>
        <p:nvGrpSpPr>
          <p:cNvPr id="27" name="Groupe 26"/>
          <p:cNvGrpSpPr/>
          <p:nvPr/>
        </p:nvGrpSpPr>
        <p:grpSpPr>
          <a:xfrm>
            <a:off x="1714605" y="3251182"/>
            <a:ext cx="2241236" cy="1384448"/>
            <a:chOff x="1839570" y="2951618"/>
            <a:chExt cx="1270647" cy="784900"/>
          </a:xfrm>
        </p:grpSpPr>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sp>
        <p:nvSpPr>
          <p:cNvPr id="24" name="ZoneTexte 23"/>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Later, the green merchant found out that the blue merchant’s machine was producing the same sandwiches for one coin, and for two coins. He could not open it without the judge though.</a:t>
            </a:r>
            <a:endParaRPr lang="fr-FR" dirty="0">
              <a:solidFill>
                <a:schemeClr val="bg1"/>
              </a:solidFill>
            </a:endParaRPr>
          </a:p>
        </p:txBody>
      </p:sp>
      <p:grpSp>
        <p:nvGrpSpPr>
          <p:cNvPr id="31" name="Groupe 30"/>
          <p:cNvGrpSpPr/>
          <p:nvPr/>
        </p:nvGrpSpPr>
        <p:grpSpPr>
          <a:xfrm>
            <a:off x="5943209" y="3251182"/>
            <a:ext cx="2241236" cy="1384448"/>
            <a:chOff x="1839570" y="2951618"/>
            <a:chExt cx="1270647" cy="784900"/>
          </a:xfrm>
        </p:grpSpPr>
        <p:pic>
          <p:nvPicPr>
            <p:cNvPr id="32" name="Imag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25" name="Image 24"/>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1527230" y="1176656"/>
            <a:ext cx="1307993" cy="1877329"/>
          </a:xfrm>
          <a:prstGeom prst="rect">
            <a:avLst/>
          </a:prstGeom>
        </p:spPr>
      </p:pic>
      <p:pic>
        <p:nvPicPr>
          <p:cNvPr id="34" name="Image 33"/>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6279250" y="1156730"/>
            <a:ext cx="1307993" cy="1877329"/>
          </a:xfrm>
          <a:prstGeom prst="rect">
            <a:avLst/>
          </a:prstGeom>
        </p:spPr>
      </p:pic>
      <p:pic>
        <p:nvPicPr>
          <p:cNvPr id="35" name="Imag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790" y="3595615"/>
            <a:ext cx="553213" cy="553213"/>
          </a:xfrm>
          <a:prstGeom prst="rect">
            <a:avLst/>
          </a:prstGeom>
        </p:spPr>
      </p:pic>
      <p:grpSp>
        <p:nvGrpSpPr>
          <p:cNvPr id="36" name="Groupe 35"/>
          <p:cNvGrpSpPr/>
          <p:nvPr/>
        </p:nvGrpSpPr>
        <p:grpSpPr>
          <a:xfrm>
            <a:off x="1595802" y="5362245"/>
            <a:ext cx="2241236" cy="1384448"/>
            <a:chOff x="1839570" y="2951618"/>
            <a:chExt cx="1270647" cy="784900"/>
          </a:xfrm>
        </p:grpSpPr>
        <p:pic>
          <p:nvPicPr>
            <p:cNvPr id="37" name="Imag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39" name="Imag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454" y="5316336"/>
            <a:ext cx="553213" cy="553213"/>
          </a:xfrm>
          <a:prstGeom prst="rect">
            <a:avLst/>
          </a:prstGeom>
        </p:spPr>
      </p:pic>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522" y="5434869"/>
            <a:ext cx="553213" cy="553213"/>
          </a:xfrm>
          <a:prstGeom prst="rect">
            <a:avLst/>
          </a:prstGeom>
        </p:spPr>
      </p:pic>
      <p:grpSp>
        <p:nvGrpSpPr>
          <p:cNvPr id="41" name="Groupe 40"/>
          <p:cNvGrpSpPr/>
          <p:nvPr/>
        </p:nvGrpSpPr>
        <p:grpSpPr>
          <a:xfrm>
            <a:off x="1605485" y="5014454"/>
            <a:ext cx="2241236" cy="1384448"/>
            <a:chOff x="1839570" y="2951618"/>
            <a:chExt cx="1270647" cy="784900"/>
          </a:xfrm>
        </p:grpSpPr>
        <p:pic>
          <p:nvPicPr>
            <p:cNvPr id="42" name="Imag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43" name="Imag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44" name="Imag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269" y="4786273"/>
            <a:ext cx="2241236" cy="1297192"/>
          </a:xfrm>
          <a:prstGeom prst="rect">
            <a:avLst/>
          </a:prstGeom>
        </p:spPr>
      </p:pic>
      <p:grpSp>
        <p:nvGrpSpPr>
          <p:cNvPr id="45" name="Groupe 44"/>
          <p:cNvGrpSpPr/>
          <p:nvPr/>
        </p:nvGrpSpPr>
        <p:grpSpPr>
          <a:xfrm>
            <a:off x="5923341" y="5330752"/>
            <a:ext cx="2241236" cy="1384448"/>
            <a:chOff x="1839570" y="2951618"/>
            <a:chExt cx="1270647" cy="784900"/>
          </a:xfrm>
        </p:grpSpPr>
        <p:pic>
          <p:nvPicPr>
            <p:cNvPr id="46" name="Imag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48" name="Groupe 47"/>
          <p:cNvGrpSpPr/>
          <p:nvPr/>
        </p:nvGrpSpPr>
        <p:grpSpPr>
          <a:xfrm>
            <a:off x="5933024" y="4982961"/>
            <a:ext cx="2241236" cy="1384448"/>
            <a:chOff x="1839570" y="2951618"/>
            <a:chExt cx="1270647" cy="784900"/>
          </a:xfrm>
        </p:grpSpPr>
        <p:pic>
          <p:nvPicPr>
            <p:cNvPr id="49" name="Imag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50" name="Imag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51" name="Imag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808" y="4754780"/>
            <a:ext cx="2241236" cy="1297192"/>
          </a:xfrm>
          <a:prstGeom prst="rect">
            <a:avLst/>
          </a:prstGeom>
        </p:spPr>
      </p:pic>
    </p:spTree>
    <p:extLst>
      <p:ext uri="{BB962C8B-B14F-4D97-AF65-F5344CB8AC3E}">
        <p14:creationId xmlns:p14="http://schemas.microsoft.com/office/powerpoint/2010/main" val="23803010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4394386"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10" name="ZoneTexte 9"/>
          <p:cNvSpPr txBox="1"/>
          <p:nvPr/>
        </p:nvSpPr>
        <p:spPr>
          <a:xfrm>
            <a:off x="142415" y="719833"/>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95</a:t>
            </a:fld>
            <a:endParaRPr lang="fr-FR"/>
          </a:p>
        </p:txBody>
      </p:sp>
      <p:grpSp>
        <p:nvGrpSpPr>
          <p:cNvPr id="27" name="Groupe 26"/>
          <p:cNvGrpSpPr/>
          <p:nvPr/>
        </p:nvGrpSpPr>
        <p:grpSpPr>
          <a:xfrm>
            <a:off x="501965" y="3304326"/>
            <a:ext cx="2241236" cy="1384448"/>
            <a:chOff x="1839570" y="2951618"/>
            <a:chExt cx="1270647" cy="784900"/>
          </a:xfrm>
        </p:grpSpPr>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sp>
        <p:nvSpPr>
          <p:cNvPr id="24" name="ZoneTexte 23"/>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After opening the machines, the judge realized that the two configurations were not the same. And actually, with three coins, it would produce a different sandwich.</a:t>
            </a:r>
            <a:endParaRPr lang="fr-FR" dirty="0">
              <a:solidFill>
                <a:schemeClr val="bg1"/>
              </a:solidFill>
            </a:endParaRPr>
          </a:p>
        </p:txBody>
      </p:sp>
      <p:grpSp>
        <p:nvGrpSpPr>
          <p:cNvPr id="28" name="Groupe 27"/>
          <p:cNvGrpSpPr/>
          <p:nvPr/>
        </p:nvGrpSpPr>
        <p:grpSpPr>
          <a:xfrm>
            <a:off x="501965" y="1271624"/>
            <a:ext cx="2241236" cy="1384448"/>
            <a:chOff x="1839570" y="2951618"/>
            <a:chExt cx="1270647" cy="784900"/>
          </a:xfrm>
        </p:grpSpPr>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31" name="Groupe 30"/>
          <p:cNvGrpSpPr/>
          <p:nvPr/>
        </p:nvGrpSpPr>
        <p:grpSpPr>
          <a:xfrm>
            <a:off x="4966720" y="3190235"/>
            <a:ext cx="2241236" cy="1384448"/>
            <a:chOff x="1839570" y="2951618"/>
            <a:chExt cx="1270647" cy="784900"/>
          </a:xfrm>
        </p:grpSpPr>
        <p:pic>
          <p:nvPicPr>
            <p:cNvPr id="32" name="Imag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18" name="Groupe 17"/>
          <p:cNvGrpSpPr/>
          <p:nvPr/>
        </p:nvGrpSpPr>
        <p:grpSpPr>
          <a:xfrm>
            <a:off x="4996319" y="5243671"/>
            <a:ext cx="2241236" cy="1384448"/>
            <a:chOff x="1839570" y="2951618"/>
            <a:chExt cx="1270647" cy="784900"/>
          </a:xfrm>
        </p:grpSpPr>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21" name="Imag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965" y="1043443"/>
            <a:ext cx="2241236" cy="1297192"/>
          </a:xfrm>
          <a:prstGeom prst="rect">
            <a:avLst/>
          </a:prstGeom>
        </p:spPr>
      </p:pic>
      <p:pic>
        <p:nvPicPr>
          <p:cNvPr id="22" name="Imag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6983" y="1358880"/>
            <a:ext cx="2241236" cy="1297192"/>
          </a:xfrm>
          <a:prstGeom prst="rect">
            <a:avLst/>
          </a:prstGeom>
        </p:spPr>
      </p:pic>
    </p:spTree>
    <p:extLst>
      <p:ext uri="{BB962C8B-B14F-4D97-AF65-F5344CB8AC3E}">
        <p14:creationId xmlns:p14="http://schemas.microsoft.com/office/powerpoint/2010/main" val="23199897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e 57"/>
          <p:cNvGrpSpPr/>
          <p:nvPr/>
        </p:nvGrpSpPr>
        <p:grpSpPr>
          <a:xfrm>
            <a:off x="5895612" y="4255862"/>
            <a:ext cx="2241236" cy="1384448"/>
            <a:chOff x="1839570" y="2951618"/>
            <a:chExt cx="1270647" cy="784900"/>
          </a:xfrm>
        </p:grpSpPr>
        <p:pic>
          <p:nvPicPr>
            <p:cNvPr id="59" name="Imag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60" name="Imag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sp>
        <p:nvSpPr>
          <p:cNvPr id="4" name="Espace réservé du numéro de diapositive 3"/>
          <p:cNvSpPr>
            <a:spLocks noGrp="1"/>
          </p:cNvSpPr>
          <p:nvPr>
            <p:ph type="sldNum" sz="quarter" idx="12"/>
          </p:nvPr>
        </p:nvSpPr>
        <p:spPr>
          <a:xfrm>
            <a:off x="6452304" y="6357847"/>
            <a:ext cx="2057400" cy="365125"/>
          </a:xfrm>
        </p:spPr>
        <p:txBody>
          <a:bodyPr/>
          <a:lstStyle/>
          <a:p>
            <a:fld id="{184B21AF-DDF4-4F06-BD45-FE9B9C28C734}" type="slidenum">
              <a:rPr lang="fr-FR" smtClean="0"/>
              <a:t>96</a:t>
            </a:fld>
            <a:endParaRPr lang="fr-FR" dirty="0"/>
          </a:p>
        </p:txBody>
      </p:sp>
      <p:sp>
        <p:nvSpPr>
          <p:cNvPr id="24" name="ZoneTexte 23"/>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Indeed, the green machine always produced bread/chocolate on the top, whereas the blue machine produced two breads on the top. No patent violation.</a:t>
            </a:r>
            <a:endParaRPr lang="fr-FR" dirty="0">
              <a:solidFill>
                <a:schemeClr val="bg1"/>
              </a:solidFill>
            </a:endParaRPr>
          </a:p>
        </p:txBody>
      </p:sp>
      <p:pic>
        <p:nvPicPr>
          <p:cNvPr id="25" name="Image 24"/>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1527230" y="1176656"/>
            <a:ext cx="1307993" cy="1877329"/>
          </a:xfrm>
          <a:prstGeom prst="rect">
            <a:avLst/>
          </a:prstGeom>
        </p:spPr>
      </p:pic>
      <p:pic>
        <p:nvPicPr>
          <p:cNvPr id="34" name="Image 33"/>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6279250" y="1156730"/>
            <a:ext cx="1307993" cy="1877329"/>
          </a:xfrm>
          <a:prstGeom prst="rect">
            <a:avLst/>
          </a:prstGeom>
        </p:spPr>
      </p:pic>
      <p:pic>
        <p:nvPicPr>
          <p:cNvPr id="35" name="Imag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790" y="3595615"/>
            <a:ext cx="553213" cy="553213"/>
          </a:xfrm>
          <a:prstGeom prst="rect">
            <a:avLst/>
          </a:prstGeom>
        </p:spPr>
      </p:pic>
      <p:grpSp>
        <p:nvGrpSpPr>
          <p:cNvPr id="36" name="Groupe 35"/>
          <p:cNvGrpSpPr/>
          <p:nvPr/>
        </p:nvGrpSpPr>
        <p:grpSpPr>
          <a:xfrm>
            <a:off x="1467617" y="4168606"/>
            <a:ext cx="2241236" cy="1384448"/>
            <a:chOff x="1839570" y="2951618"/>
            <a:chExt cx="1270647" cy="784900"/>
          </a:xfrm>
        </p:grpSpPr>
        <p:pic>
          <p:nvPicPr>
            <p:cNvPr id="37" name="Imag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39" name="Imag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328" y="3662514"/>
            <a:ext cx="553213" cy="553213"/>
          </a:xfrm>
          <a:prstGeom prst="rect">
            <a:avLst/>
          </a:prstGeom>
        </p:spPr>
      </p:pic>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66" y="3739846"/>
            <a:ext cx="553213" cy="553213"/>
          </a:xfrm>
          <a:prstGeom prst="rect">
            <a:avLst/>
          </a:prstGeom>
        </p:spPr>
      </p:pic>
      <p:grpSp>
        <p:nvGrpSpPr>
          <p:cNvPr id="2" name="Groupe 1"/>
          <p:cNvGrpSpPr/>
          <p:nvPr/>
        </p:nvGrpSpPr>
        <p:grpSpPr>
          <a:xfrm>
            <a:off x="1477300" y="3592634"/>
            <a:ext cx="2281020" cy="1612629"/>
            <a:chOff x="1477300" y="3592634"/>
            <a:chExt cx="2281020" cy="1612629"/>
          </a:xfrm>
        </p:grpSpPr>
        <p:pic>
          <p:nvPicPr>
            <p:cNvPr id="42" name="Imag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300" y="3908071"/>
              <a:ext cx="2241236" cy="1297192"/>
            </a:xfrm>
            <a:prstGeom prst="rect">
              <a:avLst/>
            </a:prstGeom>
          </p:spPr>
        </p:pic>
        <p:pic>
          <p:nvPicPr>
            <p:cNvPr id="43" name="Imag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899" y="3820815"/>
              <a:ext cx="2142301" cy="1156267"/>
            </a:xfrm>
            <a:prstGeom prst="rect">
              <a:avLst/>
            </a:prstGeom>
          </p:spPr>
        </p:pic>
        <p:pic>
          <p:nvPicPr>
            <p:cNvPr id="44" name="Imag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084" y="3592634"/>
              <a:ext cx="2241236" cy="1297192"/>
            </a:xfrm>
            <a:prstGeom prst="rect">
              <a:avLst/>
            </a:prstGeom>
          </p:spPr>
        </p:pic>
      </p:grpSp>
      <p:grpSp>
        <p:nvGrpSpPr>
          <p:cNvPr id="45" name="Groupe 44"/>
          <p:cNvGrpSpPr/>
          <p:nvPr/>
        </p:nvGrpSpPr>
        <p:grpSpPr>
          <a:xfrm>
            <a:off x="5906407" y="3892635"/>
            <a:ext cx="2241236" cy="1384448"/>
            <a:chOff x="1839570" y="2951618"/>
            <a:chExt cx="1270647" cy="784900"/>
          </a:xfrm>
        </p:grpSpPr>
        <p:pic>
          <p:nvPicPr>
            <p:cNvPr id="46" name="Imag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grpSp>
        <p:nvGrpSpPr>
          <p:cNvPr id="48" name="Groupe 47"/>
          <p:cNvGrpSpPr/>
          <p:nvPr/>
        </p:nvGrpSpPr>
        <p:grpSpPr>
          <a:xfrm>
            <a:off x="5916090" y="3544844"/>
            <a:ext cx="2241236" cy="1384448"/>
            <a:chOff x="1839570" y="2951618"/>
            <a:chExt cx="1270647" cy="784900"/>
          </a:xfrm>
        </p:grpSpPr>
        <p:pic>
          <p:nvPicPr>
            <p:cNvPr id="49" name="Imag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50" name="Imag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51" name="Imag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5874" y="3316663"/>
            <a:ext cx="2241236" cy="1297192"/>
          </a:xfrm>
          <a:prstGeom prst="rect">
            <a:avLst/>
          </a:prstGeom>
        </p:spPr>
      </p:pic>
      <p:grpSp>
        <p:nvGrpSpPr>
          <p:cNvPr id="3" name="Groupe 2"/>
          <p:cNvGrpSpPr/>
          <p:nvPr/>
        </p:nvGrpSpPr>
        <p:grpSpPr>
          <a:xfrm>
            <a:off x="1506852" y="3161562"/>
            <a:ext cx="2281020" cy="1612629"/>
            <a:chOff x="1506852" y="3161562"/>
            <a:chExt cx="2281020" cy="1612629"/>
          </a:xfrm>
        </p:grpSpPr>
        <p:grpSp>
          <p:nvGrpSpPr>
            <p:cNvPr id="53" name="Groupe 52"/>
            <p:cNvGrpSpPr/>
            <p:nvPr/>
          </p:nvGrpSpPr>
          <p:grpSpPr>
            <a:xfrm>
              <a:off x="1506852" y="3389743"/>
              <a:ext cx="2241236" cy="1384448"/>
              <a:chOff x="1839570" y="2951618"/>
              <a:chExt cx="1270647" cy="784900"/>
            </a:xfrm>
          </p:grpSpPr>
          <p:pic>
            <p:nvPicPr>
              <p:cNvPr id="54" name="Imag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70" y="3001087"/>
                <a:ext cx="1270647" cy="735431"/>
              </a:xfrm>
              <a:prstGeom prst="rect">
                <a:avLst/>
              </a:prstGeom>
            </p:spPr>
          </p:pic>
          <p:pic>
            <p:nvPicPr>
              <p:cNvPr id="55" name="Imag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351" y="2951618"/>
                <a:ext cx="1214557" cy="655535"/>
              </a:xfrm>
              <a:prstGeom prst="rect">
                <a:avLst/>
              </a:prstGeom>
            </p:spPr>
          </p:pic>
        </p:grpSp>
        <p:pic>
          <p:nvPicPr>
            <p:cNvPr id="56" name="Imag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6636" y="3161562"/>
              <a:ext cx="2241236" cy="1297192"/>
            </a:xfrm>
            <a:prstGeom prst="rect">
              <a:avLst/>
            </a:prstGeom>
          </p:spPr>
        </p:pic>
      </p:grpSp>
      <p:pic>
        <p:nvPicPr>
          <p:cNvPr id="57" name="Imag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758" y="3176441"/>
            <a:ext cx="2241236" cy="1297192"/>
          </a:xfrm>
          <a:prstGeom prst="rect">
            <a:avLst/>
          </a:prstGeom>
        </p:spPr>
      </p:pic>
    </p:spTree>
    <p:extLst>
      <p:ext uri="{BB962C8B-B14F-4D97-AF65-F5344CB8AC3E}">
        <p14:creationId xmlns:p14="http://schemas.microsoft.com/office/powerpoint/2010/main" val="6061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1000"/>
                                        <p:tgtEl>
                                          <p:spTgt spid="45"/>
                                        </p:tgtEl>
                                      </p:cBhvr>
                                    </p:animEffec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1000"/>
                                        <p:tgtEl>
                                          <p:spTgt spid="58"/>
                                        </p:tgtEl>
                                      </p:cBhvr>
                                    </p:animEffect>
                                    <p:anim calcmode="lin" valueType="num">
                                      <p:cBhvr>
                                        <p:cTn id="36" dur="1000" fill="hold"/>
                                        <p:tgtEl>
                                          <p:spTgt spid="58"/>
                                        </p:tgtEl>
                                        <p:attrNameLst>
                                          <p:attrName>ppt_x</p:attrName>
                                        </p:attrNameLst>
                                      </p:cBhvr>
                                      <p:tavLst>
                                        <p:tav tm="0">
                                          <p:val>
                                            <p:strVal val="#ppt_x"/>
                                          </p:val>
                                        </p:tav>
                                        <p:tav tm="100000">
                                          <p:val>
                                            <p:strVal val="#ppt_x"/>
                                          </p:val>
                                        </p:tav>
                                      </p:tavLst>
                                    </p:anim>
                                    <p:anim calcmode="lin" valueType="num">
                                      <p:cBhvr>
                                        <p:cTn id="37" dur="1000" fill="hold"/>
                                        <p:tgtEl>
                                          <p:spTgt spid="58"/>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97</a:t>
            </a:fld>
            <a:endParaRPr lang="fr-FR"/>
          </a:p>
        </p:txBody>
      </p:sp>
      <p:sp>
        <p:nvSpPr>
          <p:cNvPr id="5" name="ZoneTexte 4"/>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The judge decided that, before coming to court, merchant had to test the other’s machine with at least up to three coins. Enough? This thesis proves that three coins are sufficient.</a:t>
            </a:r>
            <a:endParaRPr lang="fr-FR" dirty="0">
              <a:solidFill>
                <a:schemeClr val="bg1"/>
              </a:solidFill>
            </a:endParaRPr>
          </a:p>
        </p:txBody>
      </p:sp>
      <p:pic>
        <p:nvPicPr>
          <p:cNvPr id="6" name="Image 5" descr="&lt;strong&gt;Judge&lt;/strong&gt; | Desde el exili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38" y="1630251"/>
            <a:ext cx="3612857" cy="3857143"/>
          </a:xfrm>
          <a:prstGeom prst="rect">
            <a:avLst/>
          </a:prstGeom>
        </p:spPr>
      </p:pic>
      <p:sp>
        <p:nvSpPr>
          <p:cNvPr id="7" name="Bulle ronde 6"/>
          <p:cNvSpPr/>
          <p:nvPr/>
        </p:nvSpPr>
        <p:spPr>
          <a:xfrm>
            <a:off x="4634295" y="1823155"/>
            <a:ext cx="3307438" cy="1569156"/>
          </a:xfrm>
          <a:prstGeom prst="wedgeEllipseCallout">
            <a:avLst>
              <a:gd name="adj1" fmla="val -60916"/>
              <a:gd name="adj2" fmla="val 387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smtClean="0"/>
              <a:t>Jusqu’à trois pièces !</a:t>
            </a:r>
            <a:endParaRPr lang="en-US" sz="3200" dirty="0"/>
          </a:p>
        </p:txBody>
      </p:sp>
    </p:spTree>
    <p:extLst>
      <p:ext uri="{BB962C8B-B14F-4D97-AF65-F5344CB8AC3E}">
        <p14:creationId xmlns:p14="http://schemas.microsoft.com/office/powerpoint/2010/main" val="21669265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313" y="5373154"/>
            <a:ext cx="1321190" cy="756262"/>
          </a:xfrm>
          <a:prstGeom prst="rect">
            <a:avLst/>
          </a:prstGeom>
        </p:spPr>
      </p:pic>
      <p:pic>
        <p:nvPicPr>
          <p:cNvPr id="39" name="Imag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3561" y="5249881"/>
            <a:ext cx="1321190" cy="756262"/>
          </a:xfrm>
          <a:prstGeom prst="rect">
            <a:avLst/>
          </a:prstGeom>
        </p:spPr>
      </p:pic>
      <p:pic>
        <p:nvPicPr>
          <p:cNvPr id="34" name="Imag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8755" y="5154350"/>
            <a:ext cx="1270647" cy="735431"/>
          </a:xfrm>
          <a:prstGeom prst="rect">
            <a:avLst/>
          </a:prstGeom>
        </p:spPr>
      </p:pic>
      <p:pic>
        <p:nvPicPr>
          <p:cNvPr id="35" name="Imag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796" y="5024628"/>
            <a:ext cx="1265413" cy="736740"/>
          </a:xfrm>
          <a:prstGeom prst="rect">
            <a:avLst/>
          </a:prstGeom>
        </p:spPr>
      </p:pic>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4837" y="3975010"/>
            <a:ext cx="1270647" cy="735431"/>
          </a:xfrm>
          <a:prstGeom prst="rect">
            <a:avLst/>
          </a:prstGeom>
        </p:spPr>
      </p:pic>
      <p:sp>
        <p:nvSpPr>
          <p:cNvPr id="3" name="Espace réservé du contenu 2"/>
          <p:cNvSpPr>
            <a:spLocks noGrp="1"/>
          </p:cNvSpPr>
          <p:nvPr>
            <p:ph idx="1"/>
          </p:nvPr>
        </p:nvSpPr>
        <p:spPr>
          <a:xfrm>
            <a:off x="628650" y="970843"/>
            <a:ext cx="7886700" cy="5206119"/>
          </a:xfrm>
        </p:spPr>
        <p:txBody>
          <a:bodyPr/>
          <a:lstStyle/>
          <a:p>
            <a:pPr marL="0" indent="0">
              <a:buNone/>
            </a:pPr>
            <a:r>
              <a:rPr lang="fr-FR" dirty="0" smtClean="0"/>
              <a:t>Mais un jour….</a:t>
            </a:r>
            <a:endParaRPr lang="en-US" dirty="0"/>
          </a:p>
        </p:txBody>
      </p:sp>
      <p:sp>
        <p:nvSpPr>
          <p:cNvPr id="4" name="Espace réservé du numéro de diapositive 3"/>
          <p:cNvSpPr>
            <a:spLocks noGrp="1"/>
          </p:cNvSpPr>
          <p:nvPr>
            <p:ph type="sldNum" sz="quarter" idx="12"/>
          </p:nvPr>
        </p:nvSpPr>
        <p:spPr/>
        <p:txBody>
          <a:bodyPr/>
          <a:lstStyle/>
          <a:p>
            <a:fld id="{184B21AF-DDF4-4F06-BD45-FE9B9C28C734}" type="slidenum">
              <a:rPr lang="fr-FR" smtClean="0"/>
              <a:t>98</a:t>
            </a:fld>
            <a:endParaRPr lang="fr-FR"/>
          </a:p>
        </p:txBody>
      </p:sp>
      <p:sp>
        <p:nvSpPr>
          <p:cNvPr id="8" name="ZoneTexte 7"/>
          <p:cNvSpPr txBox="1"/>
          <p:nvPr/>
        </p:nvSpPr>
        <p:spPr>
          <a:xfrm>
            <a:off x="5109527" y="702885"/>
            <a:ext cx="3587750" cy="6001643"/>
          </a:xfrm>
          <a:prstGeom prst="rect">
            <a:avLst/>
          </a:prstGeom>
          <a:noFill/>
          <a:ln w="38100">
            <a:solidFill>
              <a:schemeClr val="tx1"/>
            </a:solidFill>
          </a:ln>
        </p:spPr>
        <p:txBody>
          <a:bodyPr wrap="square" rtlCol="0">
            <a:spAutoFit/>
          </a:bodyPr>
          <a:lstStyle/>
          <a:p>
            <a:r>
              <a:rPr lang="fr-FR" sz="3200" dirty="0" smtClean="0"/>
              <a:t>Dessus:</a:t>
            </a:r>
          </a:p>
          <a:p>
            <a:endParaRPr lang="fr-FR" sz="3200" dirty="0"/>
          </a:p>
          <a:p>
            <a:endParaRPr lang="fr-FR" sz="3200" dirty="0" smtClean="0"/>
          </a:p>
          <a:p>
            <a:endParaRPr lang="fr-FR" sz="3200" dirty="0"/>
          </a:p>
          <a:p>
            <a:r>
              <a:rPr lang="fr-FR" sz="3200" dirty="0" smtClean="0"/>
              <a:t>Milieu:</a:t>
            </a:r>
          </a:p>
          <a:p>
            <a:endParaRPr lang="fr-FR" sz="3200" dirty="0"/>
          </a:p>
          <a:p>
            <a:endParaRPr lang="fr-FR" sz="3200" dirty="0" smtClean="0"/>
          </a:p>
          <a:p>
            <a:endParaRPr lang="fr-FR" sz="3200" dirty="0" smtClean="0"/>
          </a:p>
          <a:p>
            <a:r>
              <a:rPr lang="fr-FR" sz="3200" dirty="0" smtClean="0"/>
              <a:t>Dessous:</a:t>
            </a:r>
          </a:p>
          <a:p>
            <a:endParaRPr lang="fr-FR" sz="3200" dirty="0"/>
          </a:p>
          <a:p>
            <a:endParaRPr lang="fr-FR" sz="3200" dirty="0" smtClean="0"/>
          </a:p>
          <a:p>
            <a:endParaRPr lang="en-US" sz="3200"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212" y="5802008"/>
            <a:ext cx="1321190" cy="756262"/>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9679" y="1275602"/>
            <a:ext cx="553213" cy="553213"/>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9978" y="1275602"/>
            <a:ext cx="553213" cy="553213"/>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613" y="3143914"/>
            <a:ext cx="553213" cy="553213"/>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6912" y="3143914"/>
            <a:ext cx="553213" cy="553213"/>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613" y="5102537"/>
            <a:ext cx="553213" cy="553213"/>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6912" y="5102537"/>
            <a:ext cx="553213" cy="553213"/>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1372" y="1873665"/>
            <a:ext cx="1262869" cy="674103"/>
          </a:xfrm>
          <a:prstGeom prst="rect">
            <a:avLst/>
          </a:prstGeom>
        </p:spPr>
      </p:pic>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3286" y="1992238"/>
            <a:ext cx="1304672" cy="700100"/>
          </a:xfrm>
          <a:prstGeom prst="rect">
            <a:avLst/>
          </a:prstGeom>
        </p:spPr>
      </p:pic>
      <p:pic>
        <p:nvPicPr>
          <p:cNvPr id="18" name="Imag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9910" y="1865772"/>
            <a:ext cx="1270648" cy="735433"/>
          </a:xfrm>
          <a:prstGeom prst="rect">
            <a:avLst/>
          </a:prstGeom>
        </p:spPr>
      </p:pic>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4837" y="5826548"/>
            <a:ext cx="1270647" cy="735431"/>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433" y="5685732"/>
            <a:ext cx="1265413" cy="736740"/>
          </a:xfrm>
          <a:prstGeom prst="rect">
            <a:avLst/>
          </a:prstGeom>
        </p:spPr>
      </p:pic>
      <p:pic>
        <p:nvPicPr>
          <p:cNvPr id="21" name="Imag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201" y="3993306"/>
            <a:ext cx="1321190" cy="756262"/>
          </a:xfrm>
          <a:prstGeom prst="rect">
            <a:avLst/>
          </a:prstGeom>
        </p:spPr>
      </p:pic>
      <p:pic>
        <p:nvPicPr>
          <p:cNvPr id="22" name="Imag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1784" y="3909070"/>
            <a:ext cx="1262869" cy="674103"/>
          </a:xfrm>
          <a:prstGeom prst="rect">
            <a:avLst/>
          </a:prstGeom>
        </p:spPr>
      </p:pic>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4837" y="3864357"/>
            <a:ext cx="1304672" cy="700100"/>
          </a:xfrm>
          <a:prstGeom prst="rect">
            <a:avLst/>
          </a:prstGeom>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24" y="2848757"/>
            <a:ext cx="553213" cy="553213"/>
          </a:xfrm>
          <a:prstGeom prst="rect">
            <a:avLst/>
          </a:prstGeom>
        </p:spPr>
      </p:pic>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198" y="3070191"/>
            <a:ext cx="553213" cy="553213"/>
          </a:xfrm>
          <a:prstGeom prst="rect">
            <a:avLst/>
          </a:prstGeom>
        </p:spPr>
      </p:pic>
      <p:pic>
        <p:nvPicPr>
          <p:cNvPr id="27" name="Imag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543" y="3311600"/>
            <a:ext cx="553213" cy="553213"/>
          </a:xfrm>
          <a:prstGeom prst="rect">
            <a:avLst/>
          </a:prstGeom>
        </p:spPr>
      </p:pic>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387" y="3530447"/>
            <a:ext cx="553213" cy="553213"/>
          </a:xfrm>
          <a:prstGeom prst="rect">
            <a:avLst/>
          </a:prstGeom>
        </p:spPr>
      </p:pic>
      <p:pic>
        <p:nvPicPr>
          <p:cNvPr id="30" name="Imag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6937" y="4909613"/>
            <a:ext cx="1321190" cy="756262"/>
          </a:xfrm>
          <a:prstGeom prst="rect">
            <a:avLst/>
          </a:prstGeom>
        </p:spPr>
      </p:pic>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2520" y="4825377"/>
            <a:ext cx="1262869" cy="674103"/>
          </a:xfrm>
          <a:prstGeom prst="rect">
            <a:avLst/>
          </a:prstGeom>
        </p:spPr>
      </p:pic>
      <p:pic>
        <p:nvPicPr>
          <p:cNvPr id="32" name="Imag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0313" y="4699795"/>
            <a:ext cx="1304672" cy="700100"/>
          </a:xfrm>
          <a:prstGeom prst="rect">
            <a:avLst/>
          </a:prstGeom>
        </p:spPr>
      </p:pic>
      <p:pic>
        <p:nvPicPr>
          <p:cNvPr id="33" name="Imag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6937" y="4573329"/>
            <a:ext cx="1270648" cy="735433"/>
          </a:xfrm>
          <a:prstGeom prst="rect">
            <a:avLst/>
          </a:prstGeom>
        </p:spPr>
      </p:pic>
      <p:pic>
        <p:nvPicPr>
          <p:cNvPr id="36" name="Imag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5104" y="4504740"/>
            <a:ext cx="1262869" cy="674103"/>
          </a:xfrm>
          <a:prstGeom prst="rect">
            <a:avLst/>
          </a:prstGeom>
        </p:spPr>
      </p:pic>
      <p:pic>
        <p:nvPicPr>
          <p:cNvPr id="37" name="Imag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3287" y="4325352"/>
            <a:ext cx="1262869" cy="674103"/>
          </a:xfrm>
          <a:prstGeom prst="rect">
            <a:avLst/>
          </a:prstGeom>
        </p:spPr>
      </p:pic>
      <p:pic>
        <p:nvPicPr>
          <p:cNvPr id="5" name="Image 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462" b="98846" l="1804" r="88878">
                        <a14:foregroundMark x1="28758" y1="5692" x2="67435" y2="4846"/>
                        <a14:foregroundMark x1="32866" y1="1538" x2="55110" y2="2385"/>
                        <a14:foregroundMark x1="23146" y1="4077" x2="3006" y2="14077"/>
                        <a14:foregroundMark x1="16934" y1="22692" x2="68938" y2="21077"/>
                        <a14:foregroundMark x1="74549" y1="3692" x2="87575" y2="24077"/>
                        <a14:foregroundMark x1="29459" y1="2692" x2="21343" y2="50769"/>
                        <a14:foregroundMark x1="1804" y1="25462" x2="36072" y2="17846"/>
                        <a14:foregroundMark x1="35371" y1="30692" x2="87976" y2="28462"/>
                        <a14:foregroundMark x1="63126" y1="2846" x2="64729" y2="56000"/>
                        <a14:foregroundMark x1="35571" y1="55923" x2="88878" y2="52000"/>
                        <a14:foregroundMark x1="36673" y1="71385" x2="2104" y2="66077"/>
                        <a14:foregroundMark x1="2505" y1="61923" x2="21242" y2="50615"/>
                        <a14:foregroundMark x1="21242" y1="50538" x2="37074" y2="55615"/>
                        <a14:foregroundMark x1="36874" y1="55615" x2="28858" y2="22692"/>
                        <a14:foregroundMark x1="27756" y1="47769" x2="28758" y2="39231"/>
                        <a14:foregroundMark x1="11423" y1="46154" x2="12625" y2="33923"/>
                        <a14:foregroundMark x1="4008" y1="25000" x2="3307" y2="61077"/>
                        <a14:foregroundMark x1="6814" y1="53538" x2="17034" y2="23077"/>
                        <a14:foregroundMark x1="18838" y1="31077" x2="15731" y2="52769"/>
                        <a14:foregroundMark x1="7715" y1="41769" x2="9920" y2="26077"/>
                        <a14:foregroundMark x1="14429" y1="62462" x2="31162" y2="57077"/>
                        <a14:foregroundMark x1="26653" y1="67000" x2="20741" y2="52308"/>
                        <a14:foregroundMark x1="12525" y1="75077" x2="24048" y2="86462"/>
                        <a14:foregroundMark x1="24048" y1="77308" x2="10421" y2="86231"/>
                        <a14:foregroundMark x1="16032" y1="69615" x2="32365" y2="75000"/>
                        <a14:foregroundMark x1="29659" y1="70538" x2="8617" y2="83077"/>
                        <a14:foregroundMark x1="18838" y1="92154" x2="45792" y2="84769"/>
                        <a14:foregroundMark x1="74950" y1="81923" x2="42886" y2="89385"/>
                        <a14:foregroundMark x1="72445" y1="84154" x2="72445" y2="84154"/>
                        <a14:foregroundMark x1="71743" y1="90538" x2="71743" y2="90538"/>
                        <a14:foregroundMark x1="82866" y1="80615" x2="82866" y2="80615"/>
                        <a14:foregroundMark x1="57515" y1="87923" x2="57515" y2="87923"/>
                        <a14:foregroundMark x1="39078" y1="81769" x2="39078" y2="81769"/>
                        <a14:foregroundMark x1="11423" y1="73231" x2="11423" y2="73231"/>
                        <a14:foregroundMark x1="8818" y1="68923" x2="8818" y2="68923"/>
                        <a14:foregroundMark x1="7214" y1="79923" x2="7214" y2="79923"/>
                        <a14:foregroundMark x1="6513" y1="88538" x2="6513" y2="88538"/>
                        <a14:foregroundMark x1="21042" y1="90538" x2="21543" y2="90538"/>
                        <a14:foregroundMark x1="21844" y1="88154" x2="21844" y2="88154"/>
                        <a14:foregroundMark x1="31563" y1="94923" x2="7515" y2="85385"/>
                        <a14:foregroundMark x1="30962" y1="78538" x2="28858" y2="84769"/>
                        <a14:foregroundMark x1="28056" y1="2615" x2="7816" y2="6846"/>
                        <a14:foregroundMark x1="6413" y1="7385" x2="3607" y2="9077"/>
                        <a14:foregroundMark x1="2004" y1="63308" x2="2806" y2="73923"/>
                        <a14:foregroundMark x1="2705" y1="75538" x2="2705" y2="90615"/>
                        <a14:foregroundMark x1="3808" y1="90769" x2="33166" y2="98231"/>
                        <a14:foregroundMark x1="37275" y1="98846" x2="87174" y2="93000"/>
                        <a14:foregroundMark x1="5912" y1="22000" x2="25351" y2="5231"/>
                        <a14:foregroundMark x1="38577" y1="7308" x2="38176" y2="20231"/>
                        <a14:foregroundMark x1="37776" y1="31615" x2="38277" y2="54154"/>
                        <a14:foregroundMark x1="38277" y1="57538" x2="39379" y2="95615"/>
                        <a14:foregroundMark x1="48397" y1="84769" x2="81162" y2="79615"/>
                        <a14:foregroundMark x1="45090" y1="80077" x2="84970" y2="76154"/>
                        <a14:foregroundMark x1="50200" y1="95538" x2="84770" y2="90538"/>
                        <a14:foregroundMark x1="86974" y1="81462" x2="85972" y2="89385"/>
                        <a14:foregroundMark x1="82565" y1="87538" x2="44890" y2="90462"/>
                        <a14:foregroundMark x1="48497" y1="63308" x2="61423" y2="59846"/>
                        <a14:foregroundMark x1="52906" y1="55923" x2="49800" y2="59615"/>
                        <a14:foregroundMark x1="57114" y1="56462" x2="54409" y2="58923"/>
                        <a14:foregroundMark x1="45691" y1="3462" x2="61122" y2="4231"/>
                        <a14:foregroundMark x1="4899" y1="76991" x2="8357" y2="70575"/>
                        <a14:foregroundMark x1="32277" y1="66593" x2="31124" y2="62168"/>
                        <a14:foregroundMark x1="17003" y1="18142" x2="21614" y2="13496"/>
                        <a14:foregroundMark x1="32853" y1="14823" x2="32853" y2="9735"/>
                        <a14:foregroundMark x1="50144" y1="35619" x2="52738" y2="35398"/>
                        <a14:foregroundMark x1="55331" y1="34292" x2="46974" y2="32965"/>
                      </a14:backgroundRemoval>
                    </a14:imgEffect>
                  </a14:imgLayer>
                </a14:imgProps>
              </a:ext>
              <a:ext uri="{28A0092B-C50C-407E-A947-70E740481C1C}">
                <a14:useLocalDpi xmlns:a14="http://schemas.microsoft.com/office/drawing/2010/main" val="0"/>
              </a:ext>
            </a:extLst>
          </a:blip>
          <a:srcRect r="9243"/>
          <a:stretch/>
        </p:blipFill>
        <p:spPr>
          <a:xfrm>
            <a:off x="2744298" y="2390515"/>
            <a:ext cx="1307993" cy="1877329"/>
          </a:xfrm>
          <a:prstGeom prst="rect">
            <a:avLst/>
          </a:prstGeom>
        </p:spPr>
      </p:pic>
      <p:sp>
        <p:nvSpPr>
          <p:cNvPr id="40" name="ZoneTexte 39"/>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But one day, the machines got an upgrade and could accept another type of coin. More customization of sandwiches thus !</a:t>
            </a:r>
            <a:endParaRPr lang="fr-FR" dirty="0">
              <a:solidFill>
                <a:schemeClr val="bg1"/>
              </a:solidFill>
            </a:endParaRPr>
          </a:p>
        </p:txBody>
      </p:sp>
    </p:spTree>
    <p:extLst>
      <p:ext uri="{BB962C8B-B14F-4D97-AF65-F5344CB8AC3E}">
        <p14:creationId xmlns:p14="http://schemas.microsoft.com/office/powerpoint/2010/main" val="423821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05556E-6 4.44444E-6 L 0.06701 -0.0882 C 0.08107 -0.10787 0.10208 -0.11852 0.12396 -0.11852 C 0.14896 -0.11852 0.16892 -0.10787 0.18298 -0.0882 L 0.25 4.44444E-6 " pathEditMode="relative" rAng="0" ptsTypes="AAAAA">
                                      <p:cBhvr>
                                        <p:cTn id="6" dur="1000" fill="hold"/>
                                        <p:tgtEl>
                                          <p:spTgt spid="25"/>
                                        </p:tgtEl>
                                        <p:attrNameLst>
                                          <p:attrName>ppt_x</p:attrName>
                                          <p:attrName>ppt_y</p:attrName>
                                        </p:attrNameLst>
                                      </p:cBhvr>
                                      <p:rCtr x="12500" y="-592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3.05556E-6 4.44444E-6 L 0.06701 -0.0882 C 0.08107 -0.10787 0.10208 -0.11852 0.12396 -0.11852 C 0.14896 -0.11852 0.16892 -0.10787 0.18298 -0.0882 L 0.25 4.44444E-6 " pathEditMode="relative" rAng="0" ptsTypes="AAAAA">
                                      <p:cBhvr>
                                        <p:cTn id="17" dur="1000" fill="hold"/>
                                        <p:tgtEl>
                                          <p:spTgt spid="26"/>
                                        </p:tgtEl>
                                        <p:attrNameLst>
                                          <p:attrName>ppt_x</p:attrName>
                                          <p:attrName>ppt_y</p:attrName>
                                        </p:attrNameLst>
                                      </p:cBhvr>
                                      <p:rCtr x="12500" y="-5926"/>
                                    </p:animMotion>
                                  </p:childTnLst>
                                </p:cTn>
                              </p:par>
                            </p:childTnLst>
                          </p:cTn>
                        </p:par>
                        <p:par>
                          <p:cTn id="18" fill="hold">
                            <p:stCondLst>
                              <p:cond delay="1000"/>
                            </p:stCondLst>
                            <p:childTnLst>
                              <p:par>
                                <p:cTn id="19" presetID="47"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5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path" presetSubtype="0" accel="50000" decel="50000" fill="hold" nodeType="clickEffect">
                                  <p:stCondLst>
                                    <p:cond delay="0"/>
                                  </p:stCondLst>
                                  <p:childTnLst>
                                    <p:animMotion origin="layout" path="M 3.05556E-6 4.44444E-6 L 0.06701 -0.0882 C 0.08107 -0.10787 0.10208 -0.11852 0.12396 -0.11852 C 0.14896 -0.11852 0.16892 -0.10787 0.18298 -0.0882 L 0.25 4.44444E-6 " pathEditMode="relative" rAng="0" ptsTypes="AAAAA">
                                      <p:cBhvr>
                                        <p:cTn id="42" dur="1000" fill="hold"/>
                                        <p:tgtEl>
                                          <p:spTgt spid="27"/>
                                        </p:tgtEl>
                                        <p:attrNameLst>
                                          <p:attrName>ppt_x</p:attrName>
                                          <p:attrName>ppt_y</p:attrName>
                                        </p:attrNameLst>
                                      </p:cBhvr>
                                      <p:rCtr x="12500" y="-5926"/>
                                    </p:animMotion>
                                  </p:childTnLst>
                                </p:cTn>
                              </p:par>
                            </p:childTnLst>
                          </p:cTn>
                        </p:par>
                        <p:par>
                          <p:cTn id="43" fill="hold">
                            <p:stCondLst>
                              <p:cond delay="1000"/>
                            </p:stCondLst>
                            <p:childTnLst>
                              <p:par>
                                <p:cTn id="44" presetID="47"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7" presetClass="path" presetSubtype="0" accel="50000" decel="50000" fill="hold" nodeType="clickEffect">
                                  <p:stCondLst>
                                    <p:cond delay="0"/>
                                  </p:stCondLst>
                                  <p:childTnLst>
                                    <p:animMotion origin="layout" path="M 3.05556E-6 4.44444E-6 L 0.06701 -0.0882 C 0.08107 -0.10787 0.10208 -0.11852 0.12396 -0.11852 C 0.14896 -0.11852 0.16892 -0.10787 0.18298 -0.0882 L 0.25 4.44444E-6 " pathEditMode="relative" rAng="0" ptsTypes="AAAAA">
                                      <p:cBhvr>
                                        <p:cTn id="57" dur="1000" fill="hold"/>
                                        <p:tgtEl>
                                          <p:spTgt spid="29"/>
                                        </p:tgtEl>
                                        <p:attrNameLst>
                                          <p:attrName>ppt_x</p:attrName>
                                          <p:attrName>ppt_y</p:attrName>
                                        </p:attrNameLst>
                                      </p:cBhvr>
                                      <p:rCtr x="12500" y="-5926"/>
                                    </p:animMotion>
                                  </p:childTnLst>
                                </p:cTn>
                              </p:par>
                            </p:childTnLst>
                          </p:cTn>
                        </p:par>
                        <p:par>
                          <p:cTn id="58" fill="hold">
                            <p:stCondLst>
                              <p:cond delay="1000"/>
                            </p:stCondLst>
                            <p:childTnLst>
                              <p:par>
                                <p:cTn id="59" presetID="47" presetClass="entr" presetSubtype="0"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000"/>
                                        <p:tgtEl>
                                          <p:spTgt spid="37"/>
                                        </p:tgtEl>
                                      </p:cBhvr>
                                    </p:animEffect>
                                    <p:anim calcmode="lin" valueType="num">
                                      <p:cBhvr>
                                        <p:cTn id="62" dur="1000" fill="hold"/>
                                        <p:tgtEl>
                                          <p:spTgt spid="37"/>
                                        </p:tgtEl>
                                        <p:attrNameLst>
                                          <p:attrName>ppt_x</p:attrName>
                                        </p:attrNameLst>
                                      </p:cBhvr>
                                      <p:tavLst>
                                        <p:tav tm="0">
                                          <p:val>
                                            <p:strVal val="#ppt_x"/>
                                          </p:val>
                                        </p:tav>
                                        <p:tav tm="100000">
                                          <p:val>
                                            <p:strVal val="#ppt_x"/>
                                          </p:val>
                                        </p:tav>
                                      </p:tavLst>
                                    </p:anim>
                                    <p:anim calcmode="lin" valueType="num">
                                      <p:cBhvr>
                                        <p:cTn id="63" dur="1000" fill="hold"/>
                                        <p:tgtEl>
                                          <p:spTgt spid="3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84B21AF-DDF4-4F06-BD45-FE9B9C28C734}" type="slidenum">
              <a:rPr lang="fr-FR" smtClean="0"/>
              <a:t>99</a:t>
            </a:fld>
            <a:endParaRPr lang="fr-FR"/>
          </a:p>
        </p:txBody>
      </p:sp>
      <p:pic>
        <p:nvPicPr>
          <p:cNvPr id="5" name="Espace réservé du contenu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915" y="2239800"/>
            <a:ext cx="2944125" cy="1920081"/>
          </a:xfrm>
          <a:prstGeom prst="rect">
            <a:avLst/>
          </a:prstGeom>
        </p:spPr>
      </p:pic>
      <p:sp>
        <p:nvSpPr>
          <p:cNvPr id="6" name="ZoneTexte 5"/>
          <p:cNvSpPr txBox="1"/>
          <p:nvPr/>
        </p:nvSpPr>
        <p:spPr>
          <a:xfrm>
            <a:off x="1" y="-3414"/>
            <a:ext cx="9143999" cy="646331"/>
          </a:xfrm>
          <a:prstGeom prst="rect">
            <a:avLst/>
          </a:prstGeom>
          <a:solidFill>
            <a:schemeClr val="tx1"/>
          </a:solidFill>
        </p:spPr>
        <p:txBody>
          <a:bodyPr wrap="square" rtlCol="0">
            <a:spAutoFit/>
          </a:bodyPr>
          <a:lstStyle/>
          <a:p>
            <a:pPr algn="ctr"/>
            <a:r>
              <a:rPr lang="en-US" dirty="0" smtClean="0">
                <a:solidFill>
                  <a:schemeClr val="bg1"/>
                </a:solidFill>
              </a:rPr>
              <a:t>And the war continued with the following case</a:t>
            </a:r>
            <a:br>
              <a:rPr lang="en-US" dirty="0" smtClean="0">
                <a:solidFill>
                  <a:schemeClr val="bg1"/>
                </a:solidFill>
              </a:rPr>
            </a:br>
            <a:endParaRPr lang="fr-FR" dirty="0">
              <a:solidFill>
                <a:schemeClr val="bg1"/>
              </a:solidFill>
            </a:endParaRPr>
          </a:p>
        </p:txBody>
      </p:sp>
    </p:spTree>
    <p:extLst>
      <p:ext uri="{BB962C8B-B14F-4D97-AF65-F5344CB8AC3E}">
        <p14:creationId xmlns:p14="http://schemas.microsoft.com/office/powerpoint/2010/main" val="31327601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12900</TotalTime>
  <Words>4981</Words>
  <Application>Microsoft Office PowerPoint</Application>
  <PresentationFormat>Affichage à l'écran (4:3)</PresentationFormat>
  <Paragraphs>690</Paragraphs>
  <Slides>109</Slides>
  <Notes>20</Notes>
  <HiddenSlides>9</HiddenSlides>
  <MMClips>5</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109</vt:i4>
      </vt:variant>
    </vt:vector>
  </HeadingPairs>
  <TitlesOfParts>
    <vt:vector size="117" baseType="lpstr">
      <vt:lpstr>Arial</vt:lpstr>
      <vt:lpstr>Calibri</vt:lpstr>
      <vt:lpstr>Calibri Light</vt:lpstr>
      <vt:lpstr>Consolas</vt:lpstr>
      <vt:lpstr>Open Sans</vt:lpstr>
      <vt:lpstr>Wingdings</vt:lpstr>
      <vt:lpstr>Wingdings 2</vt:lpstr>
      <vt:lpstr>Thème Office</vt:lpstr>
      <vt:lpstr>Programmation Interactive par l’Exemple</vt:lpstr>
      <vt:lpstr>Présentation PowerPoint</vt:lpstr>
      <vt:lpstr>Programmation</vt:lpstr>
      <vt:lpstr>Présentation PowerPoint</vt:lpstr>
      <vt:lpstr>Programmation par l’Exemple</vt:lpstr>
      <vt:lpstr>Feuille de route</vt:lpstr>
      <vt:lpstr>Pong Designer: Programmer des jeux android avec </vt:lpstr>
      <vt:lpstr>Présentation PowerPoint</vt:lpstr>
      <vt:lpstr>Possibilités infinies</vt:lpstr>
      <vt:lpstr>Toutes les 1/30èmes de seconde:</vt:lpstr>
      <vt:lpstr>Protocole</vt:lpstr>
      <vt:lpstr>Assimilation des règles</vt:lpstr>
      <vt:lpstr>Code interactif</vt:lpstr>
      <vt:lpstr>Présentation PowerPoint</vt:lpstr>
      <vt:lpstr>Accepting new examples</vt:lpstr>
      <vt:lpstr>Syracuse sequence</vt:lpstr>
      <vt:lpstr>Primes listing</vt:lpstr>
      <vt:lpstr>Minsky Machine</vt:lpstr>
      <vt:lpstr>Disponible en ligne</vt:lpstr>
      <vt:lpstr>Épilogue – Pong Designer</vt:lpstr>
      <vt:lpstr>2. StriSynth: Renommer des millions de fichiers avec ⌨ </vt:lpstr>
      <vt:lpstr>Présentation PowerPoint</vt:lpstr>
      <vt:lpstr>Présentation PowerPoint</vt:lpstr>
      <vt:lpstr>Présentation PowerPoint</vt:lpstr>
      <vt:lpstr>Présentation PowerPoint</vt:lpstr>
      <vt:lpstr>StriSynth en action</vt:lpstr>
      <vt:lpstr>Extension pour Windows</vt:lpstr>
      <vt:lpstr>Ligne de commande StriSynth</vt:lpstr>
      <vt:lpstr>Présentation PowerPoint</vt:lpstr>
      <vt:lpstr>Etude utilisateur</vt:lpstr>
      <vt:lpstr>Présentation PowerPoint</vt:lpstr>
      <vt:lpstr>Épilogue – StriSynth</vt:lpstr>
      <vt:lpstr>3. FlashProg: Extraire un tableau d’un texte avec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Paraphrasing challenges</vt:lpstr>
      <vt:lpstr>Paraphrasing challenges</vt:lpstr>
      <vt:lpstr>Clarification conversationelle</vt:lpstr>
      <vt:lpstr>Clarification conversationelle</vt:lpstr>
      <vt:lpstr>Présentation PowerPoint</vt:lpstr>
      <vt:lpstr>Épilogue – FlashProg</vt:lpstr>
      <vt:lpstr>4. Prosy: Comment poser des questions précises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Épilogue – Prosy</vt:lpstr>
      <vt:lpstr>Overall Discussion</vt:lpstr>
      <vt:lpstr>Dans le futur…</vt:lpstr>
      <vt:lpstr>Conclusions finales</vt:lpstr>
      <vt:lpstr>Remerciements -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Programming by Example</dc:title>
  <dc:creator>Mikaël Mayer</dc:creator>
  <cp:lastModifiedBy>Mikaël Mayer</cp:lastModifiedBy>
  <cp:revision>236</cp:revision>
  <dcterms:created xsi:type="dcterms:W3CDTF">2017-06-02T10:06:27Z</dcterms:created>
  <dcterms:modified xsi:type="dcterms:W3CDTF">2017-09-29T09:22:30Z</dcterms:modified>
</cp:coreProperties>
</file>