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73" r:id="rId2"/>
    <p:sldMasterId id="2147483687" r:id="rId3"/>
  </p:sldMasterIdLst>
  <p:notesMasterIdLst>
    <p:notesMasterId r:id="rId37"/>
  </p:notesMasterIdLst>
  <p:sldIdLst>
    <p:sldId id="258" r:id="rId4"/>
    <p:sldId id="263" r:id="rId5"/>
    <p:sldId id="259" r:id="rId6"/>
    <p:sldId id="262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35" d="100"/>
          <a:sy n="135" d="100"/>
        </p:scale>
        <p:origin x="-776" y="1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BCD77-CA14-A64D-9569-B1BA9F797039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75BC78-03D8-7849-9E71-8F9A208DF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49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54F7B-EC8C-174E-A75F-0DBE8C2388A0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81792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/>
              </a:rPr>
              <a:t>PLS: bilinear decomposition of both </a:t>
            </a:r>
            <a:r>
              <a:rPr lang="en-US" b="1" dirty="0" smtClean="0">
                <a:latin typeface="Helvetica"/>
              </a:rPr>
              <a:t>X</a:t>
            </a:r>
            <a:r>
              <a:rPr lang="en-US" dirty="0" smtClean="0">
                <a:latin typeface="Helvetica"/>
              </a:rPr>
              <a:t> (spectra matrix) and </a:t>
            </a:r>
            <a:r>
              <a:rPr lang="en-US" b="1" dirty="0" smtClean="0">
                <a:latin typeface="Helvetica"/>
              </a:rPr>
              <a:t>y</a:t>
            </a:r>
            <a:r>
              <a:rPr lang="en-US" dirty="0" smtClean="0">
                <a:latin typeface="Helvetica"/>
              </a:rPr>
              <a:t> (response variable vector) onto orthogonal bases.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Helvetica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/>
              </a:rPr>
              <a:t>The two sets of factors are related through a series of weights (columns of </a:t>
            </a:r>
            <a:r>
              <a:rPr lang="en-US" b="1" dirty="0" smtClean="0">
                <a:latin typeface="Helvetica"/>
              </a:rPr>
              <a:t>W</a:t>
            </a:r>
            <a:r>
              <a:rPr lang="en-US" dirty="0" smtClean="0">
                <a:latin typeface="Helvetica"/>
              </a:rPr>
              <a:t>) used to reconstruct factor scores </a:t>
            </a:r>
            <a:r>
              <a:rPr lang="en-US" b="1" dirty="0" smtClean="0">
                <a:latin typeface="Helvetica"/>
              </a:rPr>
              <a:t>T</a:t>
            </a:r>
            <a:r>
              <a:rPr lang="en-US" dirty="0" smtClean="0">
                <a:latin typeface="Helvetica"/>
              </a:rPr>
              <a:t> and regression coefficients </a:t>
            </a:r>
            <a:r>
              <a:rPr lang="en-US" b="1" dirty="0" smtClean="0">
                <a:latin typeface="Helvetica"/>
              </a:rPr>
              <a:t>b</a:t>
            </a:r>
            <a:r>
              <a:rPr lang="en-US" b="0" dirty="0" smtClean="0">
                <a:latin typeface="Helvetica"/>
              </a:rPr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dirty="0" smtClean="0">
              <a:latin typeface="Helvetica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/>
              </a:rPr>
              <a:t>Training and selection: number of factors selected by evaluating against a validation set: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Helvetica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Helvetica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376E6A-E150-FE42-A7CE-E8A96D02055B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2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668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08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702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8917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0128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5938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685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59271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3430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3448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9979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9333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8925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48703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42654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 descr="epfl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9638"/>
            <a:ext cx="1108075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5"/>
          <p:cNvSpPr>
            <a:spLocks noGrp="1"/>
          </p:cNvSpPr>
          <p:nvPr>
            <p:ph type="title"/>
          </p:nvPr>
        </p:nvSpPr>
        <p:spPr>
          <a:xfrm>
            <a:off x="1000134" y="3098871"/>
            <a:ext cx="6441122" cy="599847"/>
          </a:xfrm>
          <a:prstGeom prst="rect">
            <a:avLst/>
          </a:prstGeom>
        </p:spPr>
        <p:txBody>
          <a:bodyPr/>
          <a:lstStyle>
            <a:lvl1pPr algn="l">
              <a:defRPr sz="2600" b="1" i="0" spc="100">
                <a:latin typeface="Impact"/>
                <a:cs typeface="Impact"/>
              </a:defRPr>
            </a:lvl1pPr>
          </a:lstStyle>
          <a:p>
            <a:pPr lvl="0"/>
            <a:r>
              <a:rPr lang="fr-CH" noProof="0" smtClean="0"/>
              <a:t>Click to edit Master title style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9180050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6350" y="739775"/>
            <a:ext cx="9159875" cy="107950"/>
          </a:xfrm>
          <a:prstGeom prst="rect">
            <a:avLst/>
          </a:prstGeom>
          <a:pattFill prst="ltUpDiag">
            <a:fgClr>
              <a:srgbClr val="000000"/>
            </a:fgClr>
            <a:bgClr>
              <a:prstClr val="white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5" name="Image 4" descr="epfl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6440488"/>
            <a:ext cx="7080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ignalisation droite 5"/>
          <p:cNvSpPr>
            <a:spLocks noChangeArrowheads="1"/>
          </p:cNvSpPr>
          <p:nvPr userDrawn="1"/>
        </p:nvSpPr>
        <p:spPr bwMode="auto">
          <a:xfrm>
            <a:off x="747713" y="6462713"/>
            <a:ext cx="1557337" cy="188912"/>
          </a:xfrm>
          <a:prstGeom prst="homePlate">
            <a:avLst>
              <a:gd name="adj" fmla="val 49920"/>
            </a:avLst>
          </a:prstGeom>
          <a:solidFill>
            <a:srgbClr val="DD02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Chevron 6"/>
          <p:cNvSpPr>
            <a:spLocks noChangeArrowheads="1"/>
          </p:cNvSpPr>
          <p:nvPr userDrawn="1"/>
        </p:nvSpPr>
        <p:spPr bwMode="auto">
          <a:xfrm>
            <a:off x="2260600" y="6462713"/>
            <a:ext cx="1784350" cy="187325"/>
          </a:xfrm>
          <a:prstGeom prst="chevron">
            <a:avLst>
              <a:gd name="adj" fmla="val 49876"/>
            </a:avLst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/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229600" cy="623608"/>
          </a:xfrm>
          <a:prstGeom prst="rect">
            <a:avLst/>
          </a:prstGeom>
        </p:spPr>
        <p:txBody>
          <a:bodyPr/>
          <a:lstStyle>
            <a:lvl1pPr algn="l">
              <a:spcAft>
                <a:spcPts val="1200"/>
              </a:spcAft>
              <a:defRPr sz="2800" b="0" i="0" spc="100" baseline="0">
                <a:latin typeface="Impact"/>
                <a:cs typeface="Impact"/>
              </a:defRPr>
            </a:lvl1pPr>
          </a:lstStyle>
          <a:p>
            <a:r>
              <a:rPr lang="fr-CH" smtClean="0"/>
              <a:t>Click to edit Master title style</a:t>
            </a:r>
            <a:endParaRPr lang="fr-FR" dirty="0"/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296374" y="1693615"/>
            <a:ext cx="8229600" cy="3265487"/>
          </a:xfrm>
          <a:prstGeom prst="rect">
            <a:avLst/>
          </a:prstGeom>
        </p:spPr>
        <p:txBody>
          <a:bodyPr lIns="0" tIns="0" rIns="0" bIns="0"/>
          <a:lstStyle>
            <a:lvl1pPr marL="457200" indent="-241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defRPr sz="2200" b="0" i="0">
                <a:solidFill>
                  <a:srgbClr val="000000"/>
                </a:solidFill>
                <a:latin typeface="Arial Narrow"/>
                <a:cs typeface="Arial Narrow"/>
              </a:defRPr>
            </a:lvl1pPr>
            <a:lvl2pPr marL="639763" indent="-241200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>
                <a:solidFill>
                  <a:srgbClr val="000000"/>
                </a:solidFill>
                <a:latin typeface="Arial Narrow"/>
                <a:cs typeface="Arial Narrow"/>
              </a:defRPr>
            </a:lvl2pPr>
            <a:lvl3pPr marL="776288" indent="-241200">
              <a:spcBef>
                <a:spcPts val="300"/>
              </a:spcBef>
              <a:buClr>
                <a:srgbClr val="C30000"/>
              </a:buClr>
              <a:buSzPct val="159000"/>
              <a:defRPr sz="1300" b="0" i="0">
                <a:solidFill>
                  <a:srgbClr val="000000"/>
                </a:solidFill>
                <a:latin typeface="Arial Narrow"/>
                <a:cs typeface="Arial Narrow"/>
              </a:defRPr>
            </a:lvl3pPr>
            <a:lvl4pPr>
              <a:defRPr>
                <a:latin typeface="HelveticaNeueLT Pro 55 Roman" pitchFamily="34" charset="0"/>
              </a:defRPr>
            </a:lvl4pPr>
            <a:lvl5pPr>
              <a:defRPr>
                <a:latin typeface="HelveticaNeueLT Pro 55 Roman" pitchFamily="34" charset="0"/>
              </a:defRPr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597642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94945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80548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76631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9842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898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7358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335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89846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58280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89754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32175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95383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 descr="epfl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9638"/>
            <a:ext cx="1108075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5"/>
          <p:cNvSpPr>
            <a:spLocks noGrp="1"/>
          </p:cNvSpPr>
          <p:nvPr>
            <p:ph type="title"/>
          </p:nvPr>
        </p:nvSpPr>
        <p:spPr>
          <a:xfrm>
            <a:off x="1000134" y="3098871"/>
            <a:ext cx="6441122" cy="599847"/>
          </a:xfrm>
          <a:prstGeom prst="rect">
            <a:avLst/>
          </a:prstGeom>
        </p:spPr>
        <p:txBody>
          <a:bodyPr/>
          <a:lstStyle>
            <a:lvl1pPr algn="l">
              <a:defRPr sz="2600" b="1" i="0" spc="100">
                <a:latin typeface="Impact"/>
                <a:cs typeface="Impact"/>
              </a:defRPr>
            </a:lvl1pPr>
          </a:lstStyle>
          <a:p>
            <a:pPr lvl="0"/>
            <a:r>
              <a:rPr lang="fr-CH" noProof="0" smtClean="0"/>
              <a:t>Click to edit Master title style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7368953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6350" y="739775"/>
            <a:ext cx="9159875" cy="107950"/>
          </a:xfrm>
          <a:prstGeom prst="rect">
            <a:avLst/>
          </a:prstGeom>
          <a:pattFill prst="ltUpDiag">
            <a:fgClr>
              <a:srgbClr val="000000"/>
            </a:fgClr>
            <a:bgClr>
              <a:prstClr val="white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5" name="Image 4" descr="epfl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6440488"/>
            <a:ext cx="7080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ignalisation droite 5"/>
          <p:cNvSpPr>
            <a:spLocks noChangeArrowheads="1"/>
          </p:cNvSpPr>
          <p:nvPr userDrawn="1"/>
        </p:nvSpPr>
        <p:spPr bwMode="auto">
          <a:xfrm>
            <a:off x="747713" y="6462713"/>
            <a:ext cx="1557337" cy="188912"/>
          </a:xfrm>
          <a:prstGeom prst="homePlate">
            <a:avLst>
              <a:gd name="adj" fmla="val 49920"/>
            </a:avLst>
          </a:prstGeom>
          <a:solidFill>
            <a:srgbClr val="DD02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Chevron 6"/>
          <p:cNvSpPr>
            <a:spLocks noChangeArrowheads="1"/>
          </p:cNvSpPr>
          <p:nvPr userDrawn="1"/>
        </p:nvSpPr>
        <p:spPr bwMode="auto">
          <a:xfrm>
            <a:off x="2260600" y="6462713"/>
            <a:ext cx="1784350" cy="187325"/>
          </a:xfrm>
          <a:prstGeom prst="chevron">
            <a:avLst>
              <a:gd name="adj" fmla="val 49876"/>
            </a:avLst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/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229600" cy="623608"/>
          </a:xfrm>
          <a:prstGeom prst="rect">
            <a:avLst/>
          </a:prstGeom>
        </p:spPr>
        <p:txBody>
          <a:bodyPr/>
          <a:lstStyle>
            <a:lvl1pPr algn="l">
              <a:spcAft>
                <a:spcPts val="1200"/>
              </a:spcAft>
              <a:defRPr sz="2800" b="0" i="0" spc="100" baseline="0">
                <a:latin typeface="Impact"/>
                <a:cs typeface="Impact"/>
              </a:defRPr>
            </a:lvl1pPr>
          </a:lstStyle>
          <a:p>
            <a:r>
              <a:rPr lang="fr-CH" smtClean="0"/>
              <a:t>Click to edit Master title style</a:t>
            </a:r>
            <a:endParaRPr lang="fr-FR" dirty="0"/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296374" y="1693615"/>
            <a:ext cx="8229600" cy="3265487"/>
          </a:xfrm>
          <a:prstGeom prst="rect">
            <a:avLst/>
          </a:prstGeom>
        </p:spPr>
        <p:txBody>
          <a:bodyPr lIns="0" tIns="0" rIns="0" bIns="0"/>
          <a:lstStyle>
            <a:lvl1pPr marL="457200" indent="-241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defRPr sz="2200" b="0" i="0">
                <a:solidFill>
                  <a:srgbClr val="000000"/>
                </a:solidFill>
                <a:latin typeface="Arial Narrow"/>
                <a:cs typeface="Arial Narrow"/>
              </a:defRPr>
            </a:lvl1pPr>
            <a:lvl2pPr marL="639763" indent="-241200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>
                <a:solidFill>
                  <a:srgbClr val="000000"/>
                </a:solidFill>
                <a:latin typeface="Arial Narrow"/>
                <a:cs typeface="Arial Narrow"/>
              </a:defRPr>
            </a:lvl2pPr>
            <a:lvl3pPr marL="776288" indent="-241200">
              <a:spcBef>
                <a:spcPts val="300"/>
              </a:spcBef>
              <a:buClr>
                <a:srgbClr val="C30000"/>
              </a:buClr>
              <a:buSzPct val="159000"/>
              <a:defRPr sz="1300" b="0" i="0">
                <a:solidFill>
                  <a:srgbClr val="000000"/>
                </a:solidFill>
                <a:latin typeface="Arial Narrow"/>
                <a:cs typeface="Arial Narrow"/>
              </a:defRPr>
            </a:lvl3pPr>
            <a:lvl4pPr>
              <a:defRPr>
                <a:latin typeface="HelveticaNeueLT Pro 55 Roman" pitchFamily="34" charset="0"/>
              </a:defRPr>
            </a:lvl4pPr>
            <a:lvl5pPr>
              <a:defRPr>
                <a:latin typeface="HelveticaNeueLT Pro 55 Roman" pitchFamily="34" charset="0"/>
              </a:defRPr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3840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31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127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373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388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90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674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7.xml"/><Relationship Id="rId14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fld id="{6BC6BF76-BEA3-FF4A-A9A9-857DE38742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02/11/15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fld id="{AF6D29F6-477E-834A-AEA7-AC5C6AA1A5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774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Helvetic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9008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B20F3-D01F-1140-96F4-901B622545A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7D761-C00E-D147-9C74-F3ED7A424A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649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5.emf"/><Relationship Id="rId6" Type="http://schemas.openxmlformats.org/officeDocument/2006/relationships/image" Target="../media/image1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e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2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8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9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0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8914" y="843280"/>
            <a:ext cx="6612197" cy="2457450"/>
          </a:xfrm>
        </p:spPr>
        <p:txBody>
          <a:bodyPr>
            <a:noAutofit/>
          </a:bodyPr>
          <a:lstStyle/>
          <a:p>
            <a:pPr algn="l"/>
            <a:r>
              <a:rPr lang="en-US" sz="3400" dirty="0" smtClean="0">
                <a:solidFill>
                  <a:schemeClr val="tx1"/>
                </a:solidFill>
                <a:latin typeface="Impact"/>
                <a:cs typeface="Impact"/>
              </a:rPr>
              <a:t>Estimation of Organic and Elemental Carbon using FT-IR absorbance spectra from PTFE filters</a:t>
            </a:r>
            <a:endParaRPr lang="en-US" sz="3400" dirty="0">
              <a:solidFill>
                <a:schemeClr val="tx1"/>
              </a:solidFill>
              <a:latin typeface="Impact"/>
              <a:cs typeface="Impac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8914" y="3827779"/>
            <a:ext cx="4760241" cy="2189646"/>
          </a:xfrm>
        </p:spPr>
        <p:txBody>
          <a:bodyPr>
            <a:noAutofit/>
          </a:bodyPr>
          <a:lstStyle/>
          <a:p>
            <a:pPr algn="l"/>
            <a:r>
              <a:rPr lang="en-US" sz="2000" dirty="0" err="1"/>
              <a:t>Matteo</a:t>
            </a:r>
            <a:r>
              <a:rPr lang="en-US" sz="2000" dirty="0"/>
              <a:t> </a:t>
            </a:r>
            <a:r>
              <a:rPr lang="en-US" sz="2000" dirty="0" err="1" smtClean="0"/>
              <a:t>Reggente</a:t>
            </a:r>
            <a:endParaRPr lang="en-US" sz="2000" dirty="0"/>
          </a:p>
          <a:p>
            <a:pPr algn="l"/>
            <a:r>
              <a:rPr lang="en-US" sz="2000" dirty="0" smtClean="0"/>
              <a:t>Giulia Ruggeri</a:t>
            </a:r>
          </a:p>
          <a:p>
            <a:pPr algn="l"/>
            <a:r>
              <a:rPr lang="en-US" sz="2000" dirty="0" smtClean="0"/>
              <a:t>Satoshi </a:t>
            </a:r>
            <a:r>
              <a:rPr lang="en-US" sz="2000" dirty="0" err="1" smtClean="0"/>
              <a:t>Takahama</a:t>
            </a:r>
            <a:endParaRPr lang="en-US" sz="2000" dirty="0" smtClean="0"/>
          </a:p>
          <a:p>
            <a:pPr algn="l"/>
            <a:r>
              <a:rPr lang="en-US" sz="1600" i="1" dirty="0" smtClean="0"/>
              <a:t>Swiss Federal Institute of Technology Lausanne</a:t>
            </a:r>
            <a:endParaRPr lang="en-US" sz="1600" dirty="0" smtClean="0"/>
          </a:p>
          <a:p>
            <a:pPr algn="l"/>
            <a:endParaRPr lang="en-US" sz="800" dirty="0" smtClean="0"/>
          </a:p>
          <a:p>
            <a:pPr algn="l"/>
            <a:r>
              <a:rPr lang="en-US" sz="2000" dirty="0" smtClean="0"/>
              <a:t>Ann </a:t>
            </a:r>
            <a:r>
              <a:rPr lang="en-US" sz="2000" dirty="0" err="1" smtClean="0"/>
              <a:t>Dillner</a:t>
            </a:r>
            <a:endParaRPr lang="en-US" sz="2000" dirty="0" smtClean="0"/>
          </a:p>
          <a:p>
            <a:pPr algn="l"/>
            <a:r>
              <a:rPr lang="en-US" sz="1600" i="1" dirty="0" smtClean="0"/>
              <a:t>University of California, Davis</a:t>
            </a:r>
          </a:p>
        </p:txBody>
      </p:sp>
      <p:pic>
        <p:nvPicPr>
          <p:cNvPr id="4" name="Picture 3" descr="EPFL-Logo-CMJ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155" y="3908417"/>
            <a:ext cx="1409909" cy="675169"/>
          </a:xfrm>
          <a:prstGeom prst="rect">
            <a:avLst/>
          </a:prstGeom>
        </p:spPr>
      </p:pic>
      <p:pic>
        <p:nvPicPr>
          <p:cNvPr id="5" name="Picture 4" descr="expanded_logo_cmyk_gold-blue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888" y="4780140"/>
            <a:ext cx="1396443" cy="3576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r="72001" b="45385"/>
          <a:stretch/>
        </p:blipFill>
        <p:spPr>
          <a:xfrm>
            <a:off x="7316937" y="5335814"/>
            <a:ext cx="1134344" cy="3606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1265" y="6017425"/>
            <a:ext cx="585689" cy="762560"/>
          </a:xfrm>
          <a:prstGeom prst="rect">
            <a:avLst/>
          </a:prstGeom>
        </p:spPr>
      </p:pic>
      <p:pic>
        <p:nvPicPr>
          <p:cNvPr id="8" name="Picture 7" descr="ENAC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000"/>
            <a:ext cx="2284848" cy="687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46990" r="24033" b="16949"/>
          <a:stretch/>
        </p:blipFill>
        <p:spPr>
          <a:xfrm>
            <a:off x="6066326" y="5617113"/>
            <a:ext cx="3077674" cy="23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873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TIR_TOR_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" y="1013044"/>
            <a:ext cx="8883054" cy="4777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Results – </a:t>
            </a:r>
            <a:r>
              <a:rPr lang="en-US" sz="2400" b="1" dirty="0" smtClean="0"/>
              <a:t>Test 2013 </a:t>
            </a:r>
            <a:r>
              <a:rPr lang="en-US" sz="2400" b="1" dirty="0" err="1" smtClean="0"/>
              <a:t>Addl</a:t>
            </a:r>
            <a:r>
              <a:rPr lang="en-US" sz="2400" b="1" dirty="0" smtClean="0"/>
              <a:t>, </a:t>
            </a:r>
            <a:r>
              <a:rPr lang="en-US" sz="2400" b="1" u="sng" dirty="0" smtClean="0"/>
              <a:t>NOT</a:t>
            </a:r>
            <a:r>
              <a:rPr lang="en-US" sz="2400" b="1" dirty="0" smtClean="0"/>
              <a:t> present </a:t>
            </a:r>
            <a:r>
              <a:rPr lang="en-US" sz="2400" b="1" dirty="0"/>
              <a:t>in the calibration</a:t>
            </a:r>
            <a:endParaRPr lang="en-US" sz="2400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3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/9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4" name="Content Placeholder 10"/>
          <p:cNvSpPr txBox="1">
            <a:spLocks/>
          </p:cNvSpPr>
          <p:nvPr/>
        </p:nvSpPr>
        <p:spPr>
          <a:xfrm>
            <a:off x="71903" y="5790711"/>
            <a:ext cx="4514208" cy="6051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Font typeface="Arial"/>
              <a:buNone/>
            </a:pPr>
            <a:r>
              <a:rPr lang="en-US" sz="1800" b="1" dirty="0" err="1" smtClean="0">
                <a:solidFill>
                  <a:schemeClr val="bg1">
                    <a:lumMod val="65000"/>
                  </a:schemeClr>
                </a:solidFill>
              </a:rPr>
              <a:t>Dillner</a:t>
            </a:r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</a:rPr>
              <a:t> A. M. and </a:t>
            </a:r>
            <a:r>
              <a:rPr lang="en-US" sz="1800" b="1" dirty="0" err="1" smtClean="0">
                <a:solidFill>
                  <a:schemeClr val="bg1">
                    <a:lumMod val="65000"/>
                  </a:schemeClr>
                </a:solidFill>
              </a:rPr>
              <a:t>Takahama</a:t>
            </a:r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</a:rPr>
              <a:t> S., AMT, 2015</a:t>
            </a:r>
          </a:p>
          <a:p>
            <a:pPr marL="216000" indent="0">
              <a:buNone/>
            </a:pPr>
            <a:r>
              <a:rPr lang="en-US" sz="1800" b="1" dirty="0" err="1">
                <a:solidFill>
                  <a:schemeClr val="bg1">
                    <a:lumMod val="65000"/>
                  </a:schemeClr>
                </a:solidFill>
              </a:rPr>
              <a:t>Dillner</a:t>
            </a:r>
            <a:r>
              <a:rPr lang="en-US" sz="1800" b="1" dirty="0">
                <a:solidFill>
                  <a:schemeClr val="bg1">
                    <a:lumMod val="65000"/>
                  </a:schemeClr>
                </a:solidFill>
              </a:rPr>
              <a:t> A. M. and </a:t>
            </a:r>
            <a:r>
              <a:rPr lang="en-US" sz="1800" b="1" dirty="0" err="1">
                <a:solidFill>
                  <a:schemeClr val="bg1">
                    <a:lumMod val="65000"/>
                  </a:schemeClr>
                </a:solidFill>
              </a:rPr>
              <a:t>Takahama</a:t>
            </a:r>
            <a:r>
              <a:rPr lang="en-US" sz="1800" b="1" dirty="0">
                <a:solidFill>
                  <a:schemeClr val="bg1">
                    <a:lumMod val="65000"/>
                  </a:schemeClr>
                </a:solidFill>
              </a:rPr>
              <a:t> S., </a:t>
            </a:r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</a:rPr>
              <a:t>AMT, 2015</a:t>
            </a:r>
            <a:endParaRPr lang="en-US" sz="1800" b="1" u="sng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Content Placeholder 10"/>
          <p:cNvSpPr txBox="1">
            <a:spLocks/>
          </p:cNvSpPr>
          <p:nvPr/>
        </p:nvSpPr>
        <p:spPr>
          <a:xfrm>
            <a:off x="4586111" y="5779335"/>
            <a:ext cx="4557889" cy="35111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Font typeface="Arial"/>
              <a:buNone/>
            </a:pPr>
            <a:r>
              <a:rPr lang="en-US" sz="1800" b="1" dirty="0" smtClean="0"/>
              <a:t>Reggente et al., submitted AMT, 2015</a:t>
            </a:r>
          </a:p>
        </p:txBody>
      </p:sp>
    </p:spTree>
    <p:extLst>
      <p:ext uri="{BB962C8B-B14F-4D97-AF65-F5344CB8AC3E}">
        <p14:creationId xmlns:p14="http://schemas.microsoft.com/office/powerpoint/2010/main" val="350568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OC_test_fit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" y="3053641"/>
            <a:ext cx="3657600" cy="365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Results – OC – </a:t>
            </a:r>
            <a:r>
              <a:rPr lang="en-US" b="1" dirty="0"/>
              <a:t>Test 2013 </a:t>
            </a:r>
            <a:r>
              <a:rPr lang="en-US" b="1" dirty="0" err="1"/>
              <a:t>Addl</a:t>
            </a:r>
            <a:r>
              <a:rPr lang="en-US" b="1" dirty="0"/>
              <a:t>, </a:t>
            </a:r>
            <a:r>
              <a:rPr lang="en-US" sz="2400" b="1" u="sng" dirty="0"/>
              <a:t>NOT</a:t>
            </a:r>
            <a:r>
              <a:rPr lang="en-US" sz="2400" b="1" dirty="0"/>
              <a:t> present in the calibration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4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9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74096" y="938213"/>
            <a:ext cx="5301071" cy="25546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10"/>
          <p:cNvSpPr txBox="1">
            <a:spLocks/>
          </p:cNvSpPr>
          <p:nvPr/>
        </p:nvSpPr>
        <p:spPr>
          <a:xfrm>
            <a:off x="213522" y="1100112"/>
            <a:ext cx="8497350" cy="2758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Font typeface="Arial"/>
              <a:buNone/>
            </a:pPr>
            <a:r>
              <a:rPr lang="en-US" b="1" u="sng" dirty="0" smtClean="0"/>
              <a:t>Can we improve it?</a:t>
            </a:r>
          </a:p>
          <a:p>
            <a:r>
              <a:rPr lang="en-US" b="1" dirty="0"/>
              <a:t>Anticipation of the prediction </a:t>
            </a:r>
            <a:r>
              <a:rPr lang="en-US" b="1" dirty="0" smtClean="0"/>
              <a:t>error</a:t>
            </a:r>
          </a:p>
          <a:p>
            <a:r>
              <a:rPr lang="en-US" b="1" dirty="0"/>
              <a:t>Discrimination between </a:t>
            </a:r>
            <a:r>
              <a:rPr lang="en-US" b="1" dirty="0" smtClean="0"/>
              <a:t>“acceptable” </a:t>
            </a:r>
            <a:r>
              <a:rPr lang="en-US" b="1" dirty="0"/>
              <a:t>and </a:t>
            </a:r>
            <a:r>
              <a:rPr lang="en-US" b="1" dirty="0" smtClean="0"/>
              <a:t>“unacceptable” predictions</a:t>
            </a:r>
          </a:p>
          <a:p>
            <a:endParaRPr lang="en-US" b="1" dirty="0"/>
          </a:p>
          <a:p>
            <a:r>
              <a:rPr lang="en-US" b="1" dirty="0" err="1" smtClean="0"/>
              <a:t>Mahalanobis</a:t>
            </a:r>
            <a:r>
              <a:rPr lang="en-US" b="1" dirty="0" smtClean="0"/>
              <a:t> </a:t>
            </a:r>
            <a:r>
              <a:rPr lang="en-US" b="1" dirty="0"/>
              <a:t>distance in the feature space (Factor scores of PLS)</a:t>
            </a:r>
          </a:p>
          <a:p>
            <a:endParaRPr lang="en-US" b="1" dirty="0"/>
          </a:p>
          <a:p>
            <a:pPr marL="216000" indent="0">
              <a:buNone/>
            </a:pPr>
            <a:endParaRPr lang="en-US" b="1" dirty="0"/>
          </a:p>
          <a:p>
            <a:pPr marL="216000" indent="0">
              <a:buFont typeface="Arial"/>
              <a:buNone/>
            </a:pPr>
            <a:endParaRPr lang="en-US" b="1" u="sng" dirty="0" smtClean="0"/>
          </a:p>
          <a:p>
            <a:pPr marL="216000" indent="0">
              <a:buFont typeface="Arial"/>
              <a:buNone/>
            </a:pPr>
            <a:endParaRPr lang="en-US" b="1" dirty="0" smtClean="0"/>
          </a:p>
          <a:p>
            <a:pPr marL="216000" indent="0">
              <a:buFont typeface="Arial"/>
              <a:buNone/>
            </a:pPr>
            <a:endParaRPr lang="en-US" b="1" dirty="0" smtClean="0"/>
          </a:p>
        </p:txBody>
      </p:sp>
      <p:cxnSp>
        <p:nvCxnSpPr>
          <p:cNvPr id="15" name="Straight Arrow Connector 14"/>
          <p:cNvCxnSpPr>
            <a:stCxn id="13" idx="3"/>
          </p:cNvCxnSpPr>
          <p:nvPr/>
        </p:nvCxnSpPr>
        <p:spPr>
          <a:xfrm>
            <a:off x="3663254" y="4882441"/>
            <a:ext cx="1402635" cy="0"/>
          </a:xfrm>
          <a:prstGeom prst="straightConnector1">
            <a:avLst/>
          </a:prstGeom>
          <a:ln w="762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ction Button: Help 16">
            <a:hlinkClick r:id="" action="ppaction://noaction" highlightClick="1"/>
          </p:cNvPr>
          <p:cNvSpPr/>
          <p:nvPr/>
        </p:nvSpPr>
        <p:spPr>
          <a:xfrm>
            <a:off x="5434634" y="3364415"/>
            <a:ext cx="3131999" cy="3103395"/>
          </a:xfrm>
          <a:prstGeom prst="actionButtonHelp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951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Anticipating prediction error </a:t>
            </a:r>
            <a:r>
              <a:rPr lang="en-US" dirty="0" smtClean="0"/>
              <a:t>by </a:t>
            </a:r>
            <a:r>
              <a:rPr lang="en-US" u="sng" dirty="0" err="1" smtClean="0"/>
              <a:t>Mahalanobis</a:t>
            </a:r>
            <a:r>
              <a:rPr lang="en-US" dirty="0" smtClean="0"/>
              <a:t> </a:t>
            </a:r>
            <a:r>
              <a:rPr lang="en-US" dirty="0"/>
              <a:t>distance</a:t>
            </a:r>
          </a:p>
        </p:txBody>
      </p:sp>
      <p:sp>
        <p:nvSpPr>
          <p:cNvPr id="2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2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5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9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pic>
        <p:nvPicPr>
          <p:cNvPr id="19" name="Picture 18" descr="Mahalanobi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834" y="1719224"/>
            <a:ext cx="2616266" cy="2175875"/>
          </a:xfrm>
          <a:prstGeom prst="rect">
            <a:avLst/>
          </a:prstGeom>
        </p:spPr>
      </p:pic>
      <p:graphicFrame>
        <p:nvGraphicFramePr>
          <p:cNvPr id="27" name="Content Placeholder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1360880"/>
              </p:ext>
            </p:extLst>
          </p:nvPr>
        </p:nvGraphicFramePr>
        <p:xfrm>
          <a:off x="6310148" y="969960"/>
          <a:ext cx="2833852" cy="507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Equation" r:id="rId4" imgW="1562100" imgH="279400" progId="Equation.3">
                  <p:embed/>
                </p:oleObj>
              </mc:Choice>
              <mc:Fallback>
                <p:oleObj name="Equation" r:id="rId4" imgW="15621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10148" y="969960"/>
                        <a:ext cx="2833852" cy="5074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Picture 27" descr="Classificatio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657" y="3895099"/>
            <a:ext cx="2706443" cy="2764800"/>
          </a:xfrm>
          <a:prstGeom prst="rect">
            <a:avLst/>
          </a:prstGeom>
        </p:spPr>
      </p:pic>
      <p:sp>
        <p:nvSpPr>
          <p:cNvPr id="29" name="Content Placeholder 29"/>
          <p:cNvSpPr>
            <a:spLocks noGrp="1"/>
          </p:cNvSpPr>
          <p:nvPr>
            <p:ph idx="1"/>
          </p:nvPr>
        </p:nvSpPr>
        <p:spPr>
          <a:xfrm>
            <a:off x="213522" y="975603"/>
            <a:ext cx="5656700" cy="5317953"/>
          </a:xfrm>
        </p:spPr>
        <p:txBody>
          <a:bodyPr>
            <a:normAutofit/>
          </a:bodyPr>
          <a:lstStyle/>
          <a:p>
            <a:r>
              <a:rPr lang="en-US" dirty="0" err="1" smtClean="0"/>
              <a:t>Mahalanobis</a:t>
            </a:r>
            <a:r>
              <a:rPr lang="en-US" dirty="0" smtClean="0"/>
              <a:t> distance (</a:t>
            </a:r>
            <a:r>
              <a:rPr lang="en-US" i="1" dirty="0" smtClean="0"/>
              <a:t>D</a:t>
            </a:r>
            <a:r>
              <a:rPr lang="en-US" i="1" baseline="-25000" dirty="0" smtClean="0"/>
              <a:t>M</a:t>
            </a:r>
            <a:r>
              <a:rPr lang="en-US" dirty="0" smtClean="0"/>
              <a:t>) is the </a:t>
            </a:r>
            <a:r>
              <a:rPr lang="en-US" i="1" dirty="0" smtClean="0"/>
              <a:t>N</a:t>
            </a:r>
            <a:r>
              <a:rPr lang="en-US" dirty="0" smtClean="0"/>
              <a:t>-D generalization of the standard normal </a:t>
            </a:r>
            <a:r>
              <a:rPr lang="en-US" dirty="0" err="1" smtClean="0"/>
              <a:t>probit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We calculate multivariate distribution parameters from PLS scores </a:t>
            </a:r>
            <a:r>
              <a:rPr lang="en-US" b="1" dirty="0" smtClean="0"/>
              <a:t>T</a:t>
            </a:r>
            <a:r>
              <a:rPr lang="en-US" dirty="0" smtClean="0"/>
              <a:t> of the </a:t>
            </a:r>
            <a:r>
              <a:rPr lang="en-US" b="1" dirty="0" smtClean="0"/>
              <a:t>calibration spectra</a:t>
            </a:r>
            <a:r>
              <a:rPr lang="en-US" dirty="0" smtClean="0"/>
              <a:t>.</a:t>
            </a:r>
          </a:p>
          <a:p>
            <a:endParaRPr lang="en-US" b="1" dirty="0" smtClean="0"/>
          </a:p>
          <a:p>
            <a:r>
              <a:rPr lang="en-US" b="1" dirty="0" smtClean="0"/>
              <a:t>New spectra</a:t>
            </a:r>
            <a:r>
              <a:rPr lang="en-US" dirty="0" smtClean="0"/>
              <a:t> are projected into this space and </a:t>
            </a:r>
            <a:r>
              <a:rPr lang="en-US" i="1" dirty="0" smtClean="0"/>
              <a:t>D</a:t>
            </a:r>
            <a:r>
              <a:rPr lang="en-US" i="1" baseline="-25000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calculated with respect to</a:t>
            </a:r>
            <a:r>
              <a:rPr lang="en-US" i="1" dirty="0" smtClean="0"/>
              <a:t> </a:t>
            </a:r>
            <a:r>
              <a:rPr lang="en-US" dirty="0" smtClean="0"/>
              <a:t>the calibration spectra </a:t>
            </a:r>
            <a:r>
              <a:rPr lang="en-US" b="1" dirty="0" smtClean="0"/>
              <a:t>without knowledge </a:t>
            </a:r>
            <a:r>
              <a:rPr lang="en-US" dirty="0" smtClean="0"/>
              <a:t>of OC, EC concentrations</a:t>
            </a:r>
          </a:p>
          <a:p>
            <a:endParaRPr lang="en-US" dirty="0" smtClean="0"/>
          </a:p>
          <a:p>
            <a:r>
              <a:rPr lang="en-US" dirty="0" smtClean="0"/>
              <a:t>We evaluate our ability to anticipate prediction errors of OC, EC in 4 quadrants:</a:t>
            </a:r>
          </a:p>
          <a:p>
            <a:pPr lvl="1"/>
            <a:r>
              <a:rPr lang="en-US" dirty="0" smtClean="0"/>
              <a:t>TP – true positive</a:t>
            </a:r>
          </a:p>
          <a:p>
            <a:pPr lvl="1"/>
            <a:r>
              <a:rPr lang="en-US" dirty="0" smtClean="0"/>
              <a:t>TN – true negative</a:t>
            </a:r>
          </a:p>
          <a:p>
            <a:pPr lvl="1"/>
            <a:r>
              <a:rPr lang="en-US" dirty="0" smtClean="0"/>
              <a:t>FP – false positive</a:t>
            </a:r>
          </a:p>
          <a:p>
            <a:pPr lvl="1"/>
            <a:r>
              <a:rPr lang="en-US" dirty="0" smtClean="0"/>
              <a:t>FN – false negative</a:t>
            </a:r>
          </a:p>
          <a:p>
            <a:endParaRPr lang="en-US" i="1" baseline="30000" dirty="0"/>
          </a:p>
        </p:txBody>
      </p:sp>
    </p:spTree>
    <p:extLst>
      <p:ext uri="{BB962C8B-B14F-4D97-AF65-F5344CB8AC3E}">
        <p14:creationId xmlns:p14="http://schemas.microsoft.com/office/powerpoint/2010/main" val="951676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 smtClean="0"/>
              <a:t>Results – </a:t>
            </a:r>
            <a:r>
              <a:rPr lang="en-US" b="1" dirty="0" smtClean="0"/>
              <a:t>Anticipating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6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9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pic>
        <p:nvPicPr>
          <p:cNvPr id="7" name="Picture 6" descr="Mahalanobi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8391"/>
            <a:ext cx="9144000" cy="5234541"/>
          </a:xfrm>
          <a:prstGeom prst="rect">
            <a:avLst/>
          </a:prstGeom>
        </p:spPr>
      </p:pic>
      <p:sp>
        <p:nvSpPr>
          <p:cNvPr id="8" name="Dodecagon 7"/>
          <p:cNvSpPr/>
          <p:nvPr/>
        </p:nvSpPr>
        <p:spPr>
          <a:xfrm>
            <a:off x="8305321" y="1427439"/>
            <a:ext cx="504000" cy="504000"/>
          </a:xfrm>
          <a:prstGeom prst="dodecagon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decagon 8"/>
          <p:cNvSpPr/>
          <p:nvPr/>
        </p:nvSpPr>
        <p:spPr>
          <a:xfrm>
            <a:off x="7259979" y="2427361"/>
            <a:ext cx="504000" cy="504000"/>
          </a:xfrm>
          <a:prstGeom prst="dodecagon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/>
          <p:cNvSpPr/>
          <p:nvPr/>
        </p:nvSpPr>
        <p:spPr>
          <a:xfrm>
            <a:off x="8161329" y="3782211"/>
            <a:ext cx="504000" cy="504000"/>
          </a:xfrm>
          <a:prstGeom prst="dodecagon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decagon 10"/>
          <p:cNvSpPr/>
          <p:nvPr/>
        </p:nvSpPr>
        <p:spPr>
          <a:xfrm>
            <a:off x="7369985" y="4485802"/>
            <a:ext cx="504000" cy="504000"/>
          </a:xfrm>
          <a:prstGeom prst="dodecagon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ultiply 11"/>
          <p:cNvSpPr/>
          <p:nvPr/>
        </p:nvSpPr>
        <p:spPr>
          <a:xfrm>
            <a:off x="6861985" y="4485802"/>
            <a:ext cx="508000" cy="493058"/>
          </a:xfrm>
          <a:prstGeom prst="mathMultiply">
            <a:avLst>
              <a:gd name="adj1" fmla="val 11399"/>
            </a:avLst>
          </a:prstGeom>
          <a:solidFill>
            <a:srgbClr val="C0504D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39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 smtClean="0"/>
              <a:t>OC - Reducing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7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9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pic>
        <p:nvPicPr>
          <p:cNvPr id="11" name="Picture 10" descr="OC_test_fit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222" y="655960"/>
            <a:ext cx="3055882" cy="3055882"/>
          </a:xfrm>
          <a:prstGeom prst="rect">
            <a:avLst/>
          </a:prstGeom>
        </p:spPr>
      </p:pic>
      <p:pic>
        <p:nvPicPr>
          <p:cNvPr id="13" name="Picture 12" descr="OC_Cal2011_to_Korea_Fresno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29" y="3662959"/>
            <a:ext cx="2880000" cy="2880000"/>
          </a:xfrm>
          <a:prstGeom prst="rect">
            <a:avLst/>
          </a:prstGeom>
        </p:spPr>
      </p:pic>
      <p:pic>
        <p:nvPicPr>
          <p:cNvPr id="14" name="Picture 13" descr="OC_fits_Korea_Fresno_2013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966" y="3839348"/>
            <a:ext cx="4394523" cy="2566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393796" y="3464182"/>
            <a:ext cx="3736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latin typeface="Helvetica"/>
              </a:rPr>
              <a:t>Recalibration leads to lower errors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963223" y="5066836"/>
            <a:ext cx="1199555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89104" y="1581140"/>
            <a:ext cx="2137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Helvetica"/>
              </a:rPr>
              <a:t>High </a:t>
            </a:r>
            <a:r>
              <a:rPr lang="en-US" b="1" dirty="0" err="1" smtClean="0">
                <a:latin typeface="Helvetica"/>
              </a:rPr>
              <a:t>Mahalanobis</a:t>
            </a:r>
            <a:r>
              <a:rPr lang="en-US" b="1" dirty="0" smtClean="0">
                <a:latin typeface="Helvetica"/>
              </a:rPr>
              <a:t> distance sites removed</a:t>
            </a:r>
          </a:p>
        </p:txBody>
      </p:sp>
    </p:spTree>
    <p:extLst>
      <p:ext uri="{BB962C8B-B14F-4D97-AF65-F5344CB8AC3E}">
        <p14:creationId xmlns:p14="http://schemas.microsoft.com/office/powerpoint/2010/main" val="343068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EC_fits_Korea_Fresno_sep_201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60" y="3658261"/>
            <a:ext cx="7501565" cy="3060000"/>
          </a:xfrm>
          <a:prstGeom prst="rect">
            <a:avLst/>
          </a:prstGeom>
        </p:spPr>
      </p:pic>
      <p:pic>
        <p:nvPicPr>
          <p:cNvPr id="12" name="Picture 11" descr="hybrid_EC_test_fit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133" y="650247"/>
            <a:ext cx="3060000" cy="30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E</a:t>
            </a:r>
            <a:r>
              <a:rPr lang="en-US" dirty="0" smtClean="0"/>
              <a:t>C - Reducing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8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9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93796" y="3464182"/>
            <a:ext cx="3736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latin typeface="Helvetica"/>
              </a:rPr>
              <a:t>Recalibration leads to lower errors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89104" y="1581140"/>
            <a:ext cx="2137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Helvetica"/>
              </a:rPr>
              <a:t>High </a:t>
            </a:r>
            <a:r>
              <a:rPr lang="en-US" b="1" dirty="0" err="1" smtClean="0">
                <a:latin typeface="Helvetica"/>
              </a:rPr>
              <a:t>Mahalanobis</a:t>
            </a:r>
            <a:r>
              <a:rPr lang="en-US" b="1" dirty="0" smtClean="0">
                <a:latin typeface="Helvetica"/>
              </a:rPr>
              <a:t> distance sites removed</a:t>
            </a:r>
          </a:p>
        </p:txBody>
      </p:sp>
      <p:sp>
        <p:nvSpPr>
          <p:cNvPr id="20" name="Dodecagon 19"/>
          <p:cNvSpPr/>
          <p:nvPr/>
        </p:nvSpPr>
        <p:spPr>
          <a:xfrm>
            <a:off x="6276681" y="4943663"/>
            <a:ext cx="397874" cy="362114"/>
          </a:xfrm>
          <a:prstGeom prst="dodecagon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829318" y="5585669"/>
            <a:ext cx="180668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0000"/>
                </a:solidFill>
                <a:latin typeface="Arial Narrow"/>
                <a:cs typeface="Arial Narrow"/>
              </a:rPr>
              <a:t>Removing improves</a:t>
            </a:r>
          </a:p>
          <a:p>
            <a:pPr algn="r"/>
            <a:r>
              <a:rPr lang="en-US" sz="1600" dirty="0" smtClean="0">
                <a:solidFill>
                  <a:srgbClr val="FF0000"/>
                </a:solidFill>
                <a:latin typeface="Arial Narrow"/>
                <a:cs typeface="Arial Narrow"/>
              </a:rPr>
              <a:t>R</a:t>
            </a:r>
            <a:r>
              <a:rPr lang="en-US" sz="1600" baseline="30000" dirty="0" smtClean="0">
                <a:solidFill>
                  <a:srgbClr val="FF0000"/>
                </a:solidFill>
                <a:latin typeface="Arial Narrow"/>
                <a:cs typeface="Arial Narrow"/>
              </a:rPr>
              <a:t>2</a:t>
            </a:r>
            <a:r>
              <a:rPr lang="en-US" sz="1600" dirty="0" smtClean="0">
                <a:solidFill>
                  <a:srgbClr val="FF0000"/>
                </a:solidFill>
                <a:latin typeface="Arial Narrow"/>
                <a:cs typeface="Arial Narrow"/>
              </a:rPr>
              <a:t> from </a:t>
            </a:r>
            <a:r>
              <a:rPr lang="en-US" sz="1600" dirty="0">
                <a:solidFill>
                  <a:srgbClr val="FF0000"/>
                </a:solidFill>
                <a:latin typeface="Arial Narrow"/>
                <a:cs typeface="Arial Narrow"/>
              </a:rPr>
              <a:t>0.66 to </a:t>
            </a:r>
            <a:r>
              <a:rPr lang="en-US" sz="1600" dirty="0" smtClean="0">
                <a:solidFill>
                  <a:srgbClr val="FF0000"/>
                </a:solidFill>
                <a:latin typeface="Arial Narrow"/>
                <a:cs typeface="Arial Narrow"/>
              </a:rPr>
              <a:t>0.84</a:t>
            </a:r>
            <a:endParaRPr lang="en-US" sz="1600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77759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REC_raw_enplsr_VI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22" y="1824242"/>
            <a:ext cx="6191425" cy="4643569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4027132" y="2754345"/>
            <a:ext cx="1039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N-H bend in amides</a:t>
            </a:r>
            <a:endParaRPr lang="en-US" sz="1200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109" y="3142917"/>
            <a:ext cx="629992" cy="48208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4567" y="3932296"/>
            <a:ext cx="683076" cy="5074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Sparse calibration models – TOR EC example</a:t>
            </a:r>
            <a:endParaRPr lang="en-US" dirty="0"/>
          </a:p>
        </p:txBody>
      </p:sp>
      <p:sp>
        <p:nvSpPr>
          <p:cNvPr id="4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5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9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9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93796" y="2110505"/>
            <a:ext cx="915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Teflon filter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648455" y="1031921"/>
            <a:ext cx="24141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Strategy: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Use a reduced set of wavenumbers (&lt;10% of original)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Associate wavenumbers with absorption bands</a:t>
            </a:r>
            <a:endParaRPr lang="en-US" dirty="0"/>
          </a:p>
        </p:txBody>
      </p:sp>
      <p:cxnSp>
        <p:nvCxnSpPr>
          <p:cNvPr id="17" name="Straight Connector 16"/>
          <p:cNvCxnSpPr>
            <a:endCxn id="9" idx="1"/>
          </p:cNvCxnSpPr>
          <p:nvPr/>
        </p:nvCxnSpPr>
        <p:spPr>
          <a:xfrm flipV="1">
            <a:off x="904578" y="2249005"/>
            <a:ext cx="1489218" cy="967006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9" idx="3"/>
          </p:cNvCxnSpPr>
          <p:nvPr/>
        </p:nvCxnSpPr>
        <p:spPr>
          <a:xfrm>
            <a:off x="3309431" y="2249005"/>
            <a:ext cx="1753899" cy="4188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3033533" y="2479837"/>
            <a:ext cx="315300" cy="2121984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1488" y="4524392"/>
            <a:ext cx="508571" cy="508571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195034" y="3607151"/>
            <a:ext cx="100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C-C-N, C-N-C bend in amines</a:t>
            </a:r>
            <a:endParaRPr lang="en-US" sz="12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0883" y="4262864"/>
            <a:ext cx="759719" cy="42417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626880" y="4234643"/>
            <a:ext cx="1039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</a:t>
            </a:r>
            <a:r>
              <a:rPr lang="en-US" sz="1200" dirty="0" smtClean="0"/>
              <a:t>enzene ring stretch</a:t>
            </a:r>
            <a:endParaRPr lang="en-US" sz="1200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5970877" y="4109921"/>
            <a:ext cx="78086" cy="20941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5234077" y="3996166"/>
            <a:ext cx="87984" cy="72956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27132" y="3624998"/>
            <a:ext cx="1039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ester C-O-C stretch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1178336" y="1241778"/>
            <a:ext cx="4688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Why are we able to predict TOR EC with FT-IR?</a:t>
            </a:r>
            <a:endParaRPr lang="en-US" b="1" i="1" dirty="0"/>
          </a:p>
        </p:txBody>
      </p:sp>
      <p:pic>
        <p:nvPicPr>
          <p:cNvPr id="43" name="Picture 42" descr="TOR_raw_enplsr_scatter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641" y="3077068"/>
            <a:ext cx="2048619" cy="364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15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150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96374" y="910035"/>
            <a:ext cx="8229600" cy="5047863"/>
          </a:xfrm>
        </p:spPr>
        <p:txBody>
          <a:bodyPr>
            <a:noAutofit/>
          </a:bodyPr>
          <a:lstStyle/>
          <a:p>
            <a:r>
              <a:rPr lang="en-US" sz="2400" dirty="0"/>
              <a:t>Calibrations can predict OC and EC within TOR precision for sites for which we have calibration samples, and many additional sites</a:t>
            </a:r>
          </a:p>
          <a:p>
            <a:endParaRPr lang="en-US" sz="2400" dirty="0" smtClean="0"/>
          </a:p>
          <a:p>
            <a:r>
              <a:rPr lang="en-US" sz="2400" dirty="0" smtClean="0"/>
              <a:t>Spectral </a:t>
            </a:r>
            <a:r>
              <a:rPr lang="en-US" sz="2400" dirty="0"/>
              <a:t>features allow us to anticipate the prediction error for OC and EC (in most cases) and this can guide us in strategic sample collection and calibration</a:t>
            </a:r>
          </a:p>
          <a:p>
            <a:pPr lvl="1"/>
            <a:r>
              <a:rPr lang="en-US" sz="2000" dirty="0"/>
              <a:t>room for improving false negative for EC</a:t>
            </a:r>
          </a:p>
          <a:p>
            <a:endParaRPr lang="en-US" sz="2400" dirty="0" smtClean="0"/>
          </a:p>
          <a:p>
            <a:r>
              <a:rPr lang="en-US" sz="2400" dirty="0" smtClean="0"/>
              <a:t>Sparse </a:t>
            </a:r>
            <a:r>
              <a:rPr lang="en-US" sz="2400" dirty="0"/>
              <a:t>methods help us understand what bonds are responsible for our predictions</a:t>
            </a:r>
          </a:p>
          <a:p>
            <a:pPr lvl="1"/>
            <a:r>
              <a:rPr lang="en-US" sz="2000" dirty="0" smtClean="0"/>
              <a:t>aromatic, ester, amide groups </a:t>
            </a:r>
            <a:r>
              <a:rPr lang="en-US" sz="2000" dirty="0"/>
              <a:t>common for OC, EC</a:t>
            </a:r>
          </a:p>
          <a:p>
            <a:pPr lvl="1"/>
            <a:r>
              <a:rPr lang="en-US" sz="2000" dirty="0" smtClean="0"/>
              <a:t>carbonyls, alkanes additionally identified </a:t>
            </a:r>
            <a:r>
              <a:rPr lang="en-US" sz="2000" dirty="0"/>
              <a:t>for OC</a:t>
            </a:r>
          </a:p>
          <a:p>
            <a:pPr lvl="1"/>
            <a:r>
              <a:rPr lang="en-US" sz="2000" dirty="0" smtClean="0"/>
              <a:t>different </a:t>
            </a:r>
            <a:r>
              <a:rPr lang="en-US" sz="2000" dirty="0"/>
              <a:t>vibrational modes for same bonds or functional groups are </a:t>
            </a:r>
            <a:r>
              <a:rPr lang="en-US" sz="2000" dirty="0" smtClean="0"/>
              <a:t>used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300" y="2705100"/>
            <a:ext cx="12700" cy="1435100"/>
          </a:xfrm>
          <a:prstGeom prst="rect">
            <a:avLst/>
          </a:prstGeom>
        </p:spPr>
      </p:pic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Conclusions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1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587533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96374" y="2173111"/>
            <a:ext cx="8229600" cy="3784787"/>
          </a:xfrm>
        </p:spPr>
        <p:txBody>
          <a:bodyPr>
            <a:noAutofit/>
          </a:bodyPr>
          <a:lstStyle/>
          <a:p>
            <a:r>
              <a:rPr lang="en-US" sz="2800" dirty="0" smtClean="0"/>
              <a:t>Swiss National Science Foundation (200021_143298)</a:t>
            </a:r>
          </a:p>
          <a:p>
            <a:endParaRPr lang="en-US" sz="2800" dirty="0" smtClean="0"/>
          </a:p>
          <a:p>
            <a:r>
              <a:rPr lang="en-US" sz="2800" dirty="0" smtClean="0"/>
              <a:t>EPFL Founding</a:t>
            </a:r>
          </a:p>
          <a:p>
            <a:endParaRPr lang="en-US" sz="2800" dirty="0" smtClean="0"/>
          </a:p>
          <a:p>
            <a:r>
              <a:rPr lang="en-US" sz="2800" dirty="0" smtClean="0"/>
              <a:t>IMPROVE program (National Park Service cooperative agreement P++AC91045)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300" y="2705100"/>
            <a:ext cx="12700" cy="1435100"/>
          </a:xfrm>
          <a:prstGeom prst="rect">
            <a:avLst/>
          </a:prstGeom>
        </p:spPr>
      </p:pic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Acknowledgements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1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508531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Nutshell</a:t>
            </a:r>
          </a:p>
        </p:txBody>
      </p:sp>
    </p:spTree>
    <p:extLst>
      <p:ext uri="{BB962C8B-B14F-4D97-AF65-F5344CB8AC3E}">
        <p14:creationId xmlns:p14="http://schemas.microsoft.com/office/powerpoint/2010/main" val="180673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163" y="1810336"/>
            <a:ext cx="8782564" cy="339100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A6A6A6"/>
                </a:solidFill>
              </a:rPr>
              <a:t>Estimation of Organic and Elemental Carbon using FT-IR absorbance spectra from PTFE </a:t>
            </a:r>
            <a:r>
              <a:rPr lang="en-US" sz="3600" dirty="0" smtClean="0">
                <a:solidFill>
                  <a:srgbClr val="A6A6A6"/>
                </a:solidFill>
              </a:rPr>
              <a:t>filters</a:t>
            </a:r>
            <a:br>
              <a:rPr lang="en-US" sz="3600" dirty="0" smtClean="0">
                <a:solidFill>
                  <a:srgbClr val="A6A6A6"/>
                </a:solidFill>
              </a:rPr>
            </a:br>
            <a:r>
              <a:rPr lang="en-US" sz="3600" dirty="0">
                <a:solidFill>
                  <a:srgbClr val="A6A6A6"/>
                </a:solidFill>
              </a:rPr>
              <a:t/>
            </a:r>
            <a:br>
              <a:rPr lang="en-US" sz="3600" dirty="0">
                <a:solidFill>
                  <a:srgbClr val="A6A6A6"/>
                </a:solidFill>
              </a:rPr>
            </a:br>
            <a:r>
              <a:rPr lang="en-US" dirty="0" smtClean="0"/>
              <a:t>Thank you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613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145" y="2212893"/>
            <a:ext cx="8589174" cy="1545095"/>
          </a:xfrm>
        </p:spPr>
        <p:txBody>
          <a:bodyPr>
            <a:noAutofit/>
          </a:bodyPr>
          <a:lstStyle/>
          <a:p>
            <a:r>
              <a:rPr lang="en-GB" sz="3600" dirty="0" smtClean="0"/>
              <a:t>Supplementary Material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63571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 smtClean="0"/>
              <a:t>Results – OC – </a:t>
            </a:r>
            <a:r>
              <a:rPr lang="en-US" b="1" dirty="0" smtClean="0"/>
              <a:t>Rural Site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12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17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pic>
        <p:nvPicPr>
          <p:cNvPr id="3" name="Picture 2" descr="OC_Rural_fits_2011_2013_2013addl_2row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257" y="859000"/>
            <a:ext cx="5240449" cy="561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98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Results – OC – </a:t>
            </a:r>
            <a:r>
              <a:rPr lang="en-US" b="1" dirty="0"/>
              <a:t>Anticipation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13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17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3014" y="981512"/>
            <a:ext cx="5802197" cy="759353"/>
          </a:xfrm>
        </p:spPr>
        <p:txBody>
          <a:bodyPr>
            <a:noAutofit/>
          </a:bodyPr>
          <a:lstStyle/>
          <a:p>
            <a:pPr marL="216000" indent="0">
              <a:buNone/>
            </a:pPr>
            <a:r>
              <a:rPr lang="en-US" sz="3200" b="1" u="sng" dirty="0" smtClean="0"/>
              <a:t>Individual sample, Calibration 2011</a:t>
            </a:r>
            <a:endParaRPr lang="en-US" sz="3200" u="sng" dirty="0"/>
          </a:p>
        </p:txBody>
      </p:sp>
      <p:pic>
        <p:nvPicPr>
          <p:cNvPr id="3" name="Picture 2" descr="OC_Mahal_Dist_absError_calibration2011_per_si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4" y="1550693"/>
            <a:ext cx="73152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3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C_Mahal_Dist_absError_test2011_per_si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9" y="1557643"/>
            <a:ext cx="73152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Results – OC – </a:t>
            </a:r>
            <a:r>
              <a:rPr lang="en-US" b="1" dirty="0"/>
              <a:t>Anticipation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14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17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3014" y="981512"/>
            <a:ext cx="5802197" cy="759353"/>
          </a:xfrm>
        </p:spPr>
        <p:txBody>
          <a:bodyPr>
            <a:noAutofit/>
          </a:bodyPr>
          <a:lstStyle/>
          <a:p>
            <a:pPr marL="216000" indent="0">
              <a:buNone/>
            </a:pPr>
            <a:r>
              <a:rPr lang="en-US" sz="3200" b="1" u="sng" dirty="0" smtClean="0"/>
              <a:t>Individual sample, Test 2011</a:t>
            </a:r>
            <a:endParaRPr lang="en-US" sz="3200" u="sng" dirty="0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2494051" y="4879771"/>
            <a:ext cx="179999" cy="17867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7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C_Mahal_Dist_absError_test2013_per_si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9" y="1557662"/>
            <a:ext cx="73152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Results – OC – </a:t>
            </a:r>
            <a:r>
              <a:rPr lang="en-US" b="1" dirty="0"/>
              <a:t>Anticipation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15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17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3014" y="981512"/>
            <a:ext cx="5802197" cy="759353"/>
          </a:xfrm>
        </p:spPr>
        <p:txBody>
          <a:bodyPr>
            <a:noAutofit/>
          </a:bodyPr>
          <a:lstStyle/>
          <a:p>
            <a:pPr marL="216000" indent="0">
              <a:buNone/>
            </a:pPr>
            <a:r>
              <a:rPr lang="en-US" sz="3200" b="1" u="sng" dirty="0" smtClean="0"/>
              <a:t>Individual sample, Test 2013</a:t>
            </a:r>
            <a:endParaRPr lang="en-US" sz="3200" u="sng" dirty="0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2494051" y="3576235"/>
            <a:ext cx="179999" cy="17867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1142641" y="3227275"/>
            <a:ext cx="179999" cy="17867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584695" y="5282851"/>
            <a:ext cx="179999" cy="17867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36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Results – OC – </a:t>
            </a:r>
            <a:r>
              <a:rPr lang="en-US" b="1" dirty="0"/>
              <a:t>Anticipation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16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17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3014" y="981512"/>
            <a:ext cx="5802197" cy="759353"/>
          </a:xfrm>
        </p:spPr>
        <p:txBody>
          <a:bodyPr>
            <a:noAutofit/>
          </a:bodyPr>
          <a:lstStyle/>
          <a:p>
            <a:pPr marL="216000" indent="0">
              <a:buNone/>
            </a:pPr>
            <a:r>
              <a:rPr lang="en-US" sz="3200" b="1" u="sng" dirty="0" smtClean="0"/>
              <a:t>Individual sample, Test 2013 </a:t>
            </a:r>
            <a:r>
              <a:rPr lang="en-US" sz="3200" b="1" u="sng" dirty="0" err="1" smtClean="0"/>
              <a:t>Addl</a:t>
            </a:r>
            <a:endParaRPr lang="en-US" sz="3200" u="sng" dirty="0"/>
          </a:p>
        </p:txBody>
      </p:sp>
      <p:pic>
        <p:nvPicPr>
          <p:cNvPr id="4" name="Picture 3" descr="OC_Mahal_Dist_absError_test2013Addl_per_si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1" y="1514066"/>
            <a:ext cx="5615979" cy="491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0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Results – OC – </a:t>
            </a:r>
            <a:r>
              <a:rPr lang="en-US" b="1" dirty="0"/>
              <a:t>Anticipation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17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17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3014" y="981512"/>
            <a:ext cx="5802197" cy="759353"/>
          </a:xfrm>
        </p:spPr>
        <p:txBody>
          <a:bodyPr>
            <a:noAutofit/>
          </a:bodyPr>
          <a:lstStyle/>
          <a:p>
            <a:pPr marL="216000" indent="0">
              <a:buNone/>
            </a:pPr>
            <a:r>
              <a:rPr lang="en-US" sz="3200" b="1" u="sng" dirty="0" smtClean="0"/>
              <a:t>Individual sample, Performance</a:t>
            </a:r>
            <a:endParaRPr lang="en-US" sz="3200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79600"/>
            <a:ext cx="9144000" cy="30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07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 smtClean="0"/>
              <a:t>Results – EC – </a:t>
            </a:r>
            <a:r>
              <a:rPr lang="en-US" b="1" dirty="0" smtClean="0"/>
              <a:t>Rural Site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6/11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pic>
        <p:nvPicPr>
          <p:cNvPr id="4" name="Picture 3" descr="EC_Rural_fits_2011_2013_2013addl_2row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729" y="873616"/>
            <a:ext cx="5209614" cy="557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1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C_Mahal_Dist_absError_calibration2011_per_si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0" y="1474097"/>
            <a:ext cx="73152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Results – E</a:t>
            </a:r>
            <a:r>
              <a:rPr lang="en-US" dirty="0" smtClean="0"/>
              <a:t>C </a:t>
            </a:r>
            <a:r>
              <a:rPr lang="en-US" dirty="0"/>
              <a:t>– </a:t>
            </a:r>
            <a:r>
              <a:rPr lang="en-US" b="1" dirty="0"/>
              <a:t>Anticipation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7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11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3014" y="981512"/>
            <a:ext cx="5802197" cy="759353"/>
          </a:xfrm>
        </p:spPr>
        <p:txBody>
          <a:bodyPr>
            <a:noAutofit/>
          </a:bodyPr>
          <a:lstStyle/>
          <a:p>
            <a:pPr marL="216000" indent="0">
              <a:buNone/>
            </a:pPr>
            <a:r>
              <a:rPr lang="en-US" sz="3200" b="1" u="sng" dirty="0" smtClean="0"/>
              <a:t>Individual sample, Calibration 2011</a:t>
            </a:r>
            <a:endParaRPr lang="en-US" sz="3200" u="sng" dirty="0"/>
          </a:p>
        </p:txBody>
      </p:sp>
    </p:spTree>
    <p:extLst>
      <p:ext uri="{BB962C8B-B14F-4D97-AF65-F5344CB8AC3E}">
        <p14:creationId xmlns:p14="http://schemas.microsoft.com/office/powerpoint/2010/main" val="340341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Nutshell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96374" y="910035"/>
            <a:ext cx="8229600" cy="5047863"/>
          </a:xfrm>
        </p:spPr>
        <p:txBody>
          <a:bodyPr>
            <a:noAutofit/>
          </a:bodyPr>
          <a:lstStyle/>
          <a:p>
            <a:r>
              <a:rPr lang="en-US" b="1" dirty="0" smtClean="0"/>
              <a:t>What:</a:t>
            </a:r>
            <a:r>
              <a:rPr lang="en-US" dirty="0" smtClean="0"/>
              <a:t> </a:t>
            </a:r>
          </a:p>
          <a:p>
            <a:pPr lvl="1"/>
            <a:r>
              <a:rPr lang="en-US" sz="2000" dirty="0" smtClean="0"/>
              <a:t>Alternative approach to measure OC and EC</a:t>
            </a:r>
          </a:p>
          <a:p>
            <a:endParaRPr lang="en-US" b="1" dirty="0" smtClean="0"/>
          </a:p>
          <a:p>
            <a:r>
              <a:rPr lang="en-US" b="1" dirty="0" smtClean="0"/>
              <a:t>Why</a:t>
            </a:r>
            <a:r>
              <a:rPr lang="en-US" b="1" dirty="0"/>
              <a:t>: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sz="2000" dirty="0" smtClean="0"/>
              <a:t>OC </a:t>
            </a:r>
            <a:r>
              <a:rPr lang="en-US" sz="2000" dirty="0"/>
              <a:t>and </a:t>
            </a:r>
            <a:r>
              <a:rPr lang="en-US" sz="2000" dirty="0" smtClean="0"/>
              <a:t>EC </a:t>
            </a:r>
            <a:r>
              <a:rPr lang="en-US" sz="2000" dirty="0"/>
              <a:t>are major components of atmospheric PM. </a:t>
            </a:r>
            <a:endParaRPr lang="en-US" sz="2000" dirty="0" smtClean="0"/>
          </a:p>
          <a:p>
            <a:pPr lvl="1"/>
            <a:r>
              <a:rPr lang="en-US" sz="2000" dirty="0" smtClean="0"/>
              <a:t>Typically </a:t>
            </a:r>
            <a:r>
              <a:rPr lang="en-US" sz="2000" dirty="0"/>
              <a:t>OC and EC are measured using thermal optical methods (</a:t>
            </a:r>
            <a:r>
              <a:rPr lang="en-US" sz="2000" dirty="0" smtClean="0"/>
              <a:t>quartz filters). </a:t>
            </a:r>
          </a:p>
          <a:p>
            <a:pPr lvl="2"/>
            <a:r>
              <a:rPr lang="en-US" sz="2000" dirty="0" smtClean="0"/>
              <a:t>destructive </a:t>
            </a:r>
            <a:r>
              <a:rPr lang="en-US" sz="2000" dirty="0"/>
              <a:t>and relatively </a:t>
            </a:r>
            <a:r>
              <a:rPr lang="en-US" sz="2000" dirty="0" smtClean="0"/>
              <a:t>expensive</a:t>
            </a:r>
            <a:endParaRPr lang="en-US" sz="2000" dirty="0"/>
          </a:p>
          <a:p>
            <a:endParaRPr lang="en-US" b="1" dirty="0" smtClean="0"/>
          </a:p>
          <a:p>
            <a:r>
              <a:rPr lang="en-US" b="1" dirty="0" smtClean="0"/>
              <a:t>Aim:</a:t>
            </a:r>
          </a:p>
          <a:p>
            <a:pPr lvl="1"/>
            <a:r>
              <a:rPr lang="en-US" sz="2200" dirty="0" smtClean="0"/>
              <a:t>Reduce the </a:t>
            </a:r>
            <a:r>
              <a:rPr lang="en-US" sz="2200" dirty="0"/>
              <a:t>operating costs of large air quality monitoring </a:t>
            </a:r>
            <a:r>
              <a:rPr lang="en-US" sz="2200" dirty="0" smtClean="0"/>
              <a:t>networks.</a:t>
            </a:r>
          </a:p>
          <a:p>
            <a:pPr lvl="1"/>
            <a:r>
              <a:rPr lang="en-US" sz="2200" dirty="0"/>
              <a:t>Fourier transform infrared spectra (FT-IR) of ambient PTFE </a:t>
            </a:r>
            <a:r>
              <a:rPr lang="en-US" sz="2200" dirty="0" smtClean="0"/>
              <a:t>filters</a:t>
            </a:r>
          </a:p>
          <a:p>
            <a:endParaRPr lang="en-US" b="1" dirty="0" smtClean="0"/>
          </a:p>
          <a:p>
            <a:r>
              <a:rPr lang="en-US" b="1" dirty="0" smtClean="0"/>
              <a:t>Contributions:</a:t>
            </a:r>
            <a:r>
              <a:rPr lang="en-US" dirty="0" smtClean="0"/>
              <a:t> </a:t>
            </a:r>
          </a:p>
          <a:p>
            <a:pPr lvl="1"/>
            <a:r>
              <a:rPr lang="en-US" sz="2200" dirty="0" smtClean="0"/>
              <a:t>Accurate predictions</a:t>
            </a:r>
          </a:p>
          <a:p>
            <a:pPr lvl="1"/>
            <a:r>
              <a:rPr lang="en-US" sz="2200" dirty="0" smtClean="0"/>
              <a:t>Anticipation of the prediction error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300" y="2705100"/>
            <a:ext cx="12700" cy="1435100"/>
          </a:xfrm>
          <a:prstGeom prst="rect">
            <a:avLst/>
          </a:prstGeom>
        </p:spPr>
      </p:pic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Nutshell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10823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Results – </a:t>
            </a:r>
            <a:r>
              <a:rPr lang="en-US" dirty="0" smtClean="0"/>
              <a:t>EC </a:t>
            </a:r>
            <a:r>
              <a:rPr lang="en-US" dirty="0"/>
              <a:t>– </a:t>
            </a:r>
            <a:r>
              <a:rPr lang="en-US" b="1" dirty="0"/>
              <a:t>Anticipation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8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11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3014" y="981512"/>
            <a:ext cx="5802197" cy="759353"/>
          </a:xfrm>
        </p:spPr>
        <p:txBody>
          <a:bodyPr>
            <a:noAutofit/>
          </a:bodyPr>
          <a:lstStyle/>
          <a:p>
            <a:pPr marL="216000" indent="0">
              <a:buNone/>
            </a:pPr>
            <a:r>
              <a:rPr lang="en-US" sz="3200" b="1" u="sng" dirty="0" smtClean="0"/>
              <a:t>Individual sample, Test 2011</a:t>
            </a:r>
            <a:endParaRPr lang="en-US" sz="3200" u="sng" dirty="0"/>
          </a:p>
        </p:txBody>
      </p:sp>
      <p:pic>
        <p:nvPicPr>
          <p:cNvPr id="4" name="Picture 3" descr="EC_Mahal_Dist_absError_test2011_per_si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9" y="1474098"/>
            <a:ext cx="73152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59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Results – </a:t>
            </a:r>
            <a:r>
              <a:rPr lang="en-US" dirty="0" smtClean="0"/>
              <a:t>EC </a:t>
            </a:r>
            <a:r>
              <a:rPr lang="en-US" dirty="0"/>
              <a:t>– </a:t>
            </a:r>
            <a:r>
              <a:rPr lang="en-US" b="1" dirty="0"/>
              <a:t>Anticipation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9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11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3014" y="981512"/>
            <a:ext cx="5802197" cy="759353"/>
          </a:xfrm>
        </p:spPr>
        <p:txBody>
          <a:bodyPr>
            <a:noAutofit/>
          </a:bodyPr>
          <a:lstStyle/>
          <a:p>
            <a:pPr marL="216000" indent="0">
              <a:buNone/>
            </a:pPr>
            <a:r>
              <a:rPr lang="en-US" sz="3200" b="1" u="sng" dirty="0" smtClean="0"/>
              <a:t>Individual sample, Test 2013</a:t>
            </a:r>
            <a:endParaRPr lang="en-US" sz="3200" u="sng" dirty="0"/>
          </a:p>
        </p:txBody>
      </p:sp>
      <p:pic>
        <p:nvPicPr>
          <p:cNvPr id="3" name="Picture 2" descr="EC_Mahal_Dist_absError_test2013_per_si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9" y="1474106"/>
            <a:ext cx="73152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17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C_Mahal_Dist_absError_test2013Addl_per_si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5166"/>
            <a:ext cx="5852160" cy="5120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Results – </a:t>
            </a:r>
            <a:r>
              <a:rPr lang="en-US" dirty="0" smtClean="0"/>
              <a:t>EC </a:t>
            </a:r>
            <a:r>
              <a:rPr lang="en-US" dirty="0"/>
              <a:t>– </a:t>
            </a:r>
            <a:r>
              <a:rPr lang="en-US" b="1" dirty="0"/>
              <a:t>Anticipation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10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11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3014" y="981512"/>
            <a:ext cx="5802197" cy="759353"/>
          </a:xfrm>
        </p:spPr>
        <p:txBody>
          <a:bodyPr>
            <a:noAutofit/>
          </a:bodyPr>
          <a:lstStyle/>
          <a:p>
            <a:pPr marL="216000" indent="0">
              <a:buNone/>
            </a:pPr>
            <a:r>
              <a:rPr lang="en-US" sz="3200" b="1" u="sng" dirty="0" smtClean="0"/>
              <a:t>Individual sample, Test 2013 </a:t>
            </a:r>
            <a:r>
              <a:rPr lang="en-US" sz="3200" b="1" u="sng" dirty="0" err="1" smtClean="0"/>
              <a:t>Addl</a:t>
            </a:r>
            <a:endParaRPr lang="en-US" sz="3200" u="sng" dirty="0"/>
          </a:p>
        </p:txBody>
      </p:sp>
    </p:spTree>
    <p:extLst>
      <p:ext uri="{BB962C8B-B14F-4D97-AF65-F5344CB8AC3E}">
        <p14:creationId xmlns:p14="http://schemas.microsoft.com/office/powerpoint/2010/main" val="170002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dirty="0"/>
              <a:t>Results – </a:t>
            </a:r>
            <a:r>
              <a:rPr lang="en-US" dirty="0" smtClean="0"/>
              <a:t>EC </a:t>
            </a:r>
            <a:r>
              <a:rPr lang="en-US" dirty="0"/>
              <a:t>– </a:t>
            </a:r>
            <a:r>
              <a:rPr lang="en-US" b="1" dirty="0"/>
              <a:t>Anticipation Prediction Error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11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11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3014" y="981512"/>
            <a:ext cx="5802197" cy="759353"/>
          </a:xfrm>
        </p:spPr>
        <p:txBody>
          <a:bodyPr>
            <a:noAutofit/>
          </a:bodyPr>
          <a:lstStyle/>
          <a:p>
            <a:pPr marL="216000" indent="0">
              <a:buNone/>
            </a:pPr>
            <a:r>
              <a:rPr lang="en-US" sz="3200" b="1" u="sng" dirty="0" smtClean="0"/>
              <a:t>Individual sample, Performance</a:t>
            </a:r>
            <a:endParaRPr lang="en-US" sz="3200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4200"/>
            <a:ext cx="9144000" cy="314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44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92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Methods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1/2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96374" y="948091"/>
            <a:ext cx="8229600" cy="469547"/>
          </a:xfrm>
        </p:spPr>
        <p:txBody>
          <a:bodyPr/>
          <a:lstStyle/>
          <a:p>
            <a:pPr marL="216000" indent="0">
              <a:buNone/>
            </a:pPr>
            <a:r>
              <a:rPr lang="en-US" b="1" dirty="0" smtClean="0"/>
              <a:t>Alternative Approach: PTFE filters + FT-IR + PLS regression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" name="Picture 11" descr="Screen Shot 2015-06-03 at 12.39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28" y="1417638"/>
            <a:ext cx="8850123" cy="2212531"/>
          </a:xfrm>
          <a:prstGeom prst="rect">
            <a:avLst/>
          </a:prstGeom>
        </p:spPr>
      </p:pic>
      <p:sp>
        <p:nvSpPr>
          <p:cNvPr id="13" name="Content Placeholder 10"/>
          <p:cNvSpPr txBox="1">
            <a:spLocks/>
          </p:cNvSpPr>
          <p:nvPr/>
        </p:nvSpPr>
        <p:spPr>
          <a:xfrm>
            <a:off x="296374" y="3751193"/>
            <a:ext cx="8229600" cy="4695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None/>
            </a:pPr>
            <a:r>
              <a:rPr lang="en-US" b="1" dirty="0"/>
              <a:t>Calibration: Partial Least Square (PLS) regression</a:t>
            </a:r>
          </a:p>
        </p:txBody>
      </p:sp>
      <p:pic>
        <p:nvPicPr>
          <p:cNvPr id="14" name="Picture 13" descr="Screen Shot 2015-06-03 at 13.07.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22" y="4205596"/>
            <a:ext cx="2184400" cy="723900"/>
          </a:xfrm>
          <a:prstGeom prst="rect">
            <a:avLst/>
          </a:prstGeom>
        </p:spPr>
      </p:pic>
      <p:pic>
        <p:nvPicPr>
          <p:cNvPr id="15" name="Picture 14" descr="Screen Shot 2015-06-03 at 13.07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74" y="4929496"/>
            <a:ext cx="2374900" cy="1219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082" y="1320996"/>
            <a:ext cx="1016000" cy="10414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318978" y="4237184"/>
            <a:ext cx="53918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"/>
              </a:rPr>
              <a:t>The problem for infrared spectra is</a:t>
            </a:r>
          </a:p>
          <a:p>
            <a:pPr marL="285750" indent="-285750">
              <a:buFont typeface="Arial"/>
              <a:buChar char="•"/>
            </a:pPr>
            <a:r>
              <a:rPr lang="en-US" sz="2000" b="1" i="1" dirty="0">
                <a:latin typeface="Helvetica"/>
              </a:rPr>
              <a:t>underdetermined</a:t>
            </a:r>
            <a:r>
              <a:rPr lang="en-US" sz="2000" b="1" dirty="0">
                <a:latin typeface="Helvetica"/>
              </a:rPr>
              <a:t>:</a:t>
            </a:r>
            <a:r>
              <a:rPr lang="en-US" sz="2000" dirty="0">
                <a:latin typeface="Helvetica"/>
              </a:rPr>
              <a:t> few hundred samples × few thousand </a:t>
            </a:r>
            <a:r>
              <a:rPr lang="en-US" sz="2000" dirty="0" smtClean="0">
                <a:latin typeface="Helvetica"/>
              </a:rPr>
              <a:t>wavenumbers</a:t>
            </a:r>
          </a:p>
          <a:p>
            <a:pPr marL="285750" indent="-285750">
              <a:buFont typeface="Arial"/>
              <a:buChar char="•"/>
            </a:pPr>
            <a:r>
              <a:rPr lang="en-US" sz="2000" b="1" i="1" dirty="0" err="1" smtClean="0">
                <a:latin typeface="Helvetica"/>
              </a:rPr>
              <a:t>multicollinear</a:t>
            </a:r>
            <a:r>
              <a:rPr lang="en-US" sz="2000" b="1" dirty="0">
                <a:latin typeface="Helvetica"/>
              </a:rPr>
              <a:t>:</a:t>
            </a:r>
            <a:r>
              <a:rPr lang="en-US" sz="2000" dirty="0">
                <a:latin typeface="Helvetica"/>
              </a:rPr>
              <a:t> </a:t>
            </a:r>
            <a:r>
              <a:rPr lang="en-US" sz="2000" dirty="0" smtClean="0">
                <a:latin typeface="Helvetica"/>
              </a:rPr>
              <a:t>serial </a:t>
            </a:r>
            <a:r>
              <a:rPr lang="en-US" sz="2000" dirty="0">
                <a:latin typeface="Helvetica"/>
              </a:rPr>
              <a:t>correlation of </a:t>
            </a:r>
            <a:r>
              <a:rPr lang="en-US" sz="2000" dirty="0" err="1">
                <a:latin typeface="Helvetica"/>
              </a:rPr>
              <a:t>absorbances</a:t>
            </a:r>
            <a:r>
              <a:rPr lang="en-US" sz="2000" dirty="0">
                <a:latin typeface="Helvetica"/>
              </a:rPr>
              <a:t> across wavenumbers</a:t>
            </a:r>
            <a:endParaRPr lang="en-US" sz="2000" dirty="0" smtClean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5213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Methods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2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/2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96374" y="948091"/>
            <a:ext cx="8229600" cy="469547"/>
          </a:xfrm>
        </p:spPr>
        <p:txBody>
          <a:bodyPr/>
          <a:lstStyle/>
          <a:p>
            <a:pPr marL="216000" indent="0">
              <a:buNone/>
            </a:pPr>
            <a:r>
              <a:rPr lang="en-US" b="1" dirty="0" smtClean="0"/>
              <a:t>Ambient Samples: IMPROVE network</a:t>
            </a:r>
            <a:endParaRPr lang="en-US" dirty="0"/>
          </a:p>
        </p:txBody>
      </p:sp>
      <p:pic>
        <p:nvPicPr>
          <p:cNvPr id="3" name="Picture 2" descr="IMPROVE_Network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5" y="1748983"/>
            <a:ext cx="5144542" cy="4068000"/>
          </a:xfrm>
          <a:prstGeom prst="rect">
            <a:avLst/>
          </a:prstGeom>
        </p:spPr>
      </p:pic>
      <p:sp>
        <p:nvSpPr>
          <p:cNvPr id="20" name="Content Placeholder 10"/>
          <p:cNvSpPr txBox="1">
            <a:spLocks/>
          </p:cNvSpPr>
          <p:nvPr/>
        </p:nvSpPr>
        <p:spPr>
          <a:xfrm>
            <a:off x="5037449" y="2177731"/>
            <a:ext cx="4078941" cy="43453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Font typeface="Arial"/>
              <a:buNone/>
            </a:pPr>
            <a:r>
              <a:rPr lang="en-US" b="1" u="sng" dirty="0" smtClean="0"/>
              <a:t>More than 3000 collocated ambient samples</a:t>
            </a:r>
            <a:r>
              <a:rPr lang="en-US" b="1" dirty="0" smtClean="0"/>
              <a:t>:</a:t>
            </a:r>
          </a:p>
          <a:p>
            <a:pPr marL="216000" indent="0">
              <a:buFont typeface="Arial"/>
              <a:buNone/>
            </a:pPr>
            <a:r>
              <a:rPr lang="en-US" b="1" dirty="0"/>
              <a:t>	</a:t>
            </a:r>
            <a:r>
              <a:rPr lang="en-US" b="1" dirty="0" smtClean="0"/>
              <a:t>PTFE filters and FT-IR spectra</a:t>
            </a:r>
          </a:p>
          <a:p>
            <a:pPr marL="216000" indent="0">
              <a:buFont typeface="Arial"/>
              <a:buNone/>
            </a:pPr>
            <a:r>
              <a:rPr lang="en-US" b="1" dirty="0"/>
              <a:t>	</a:t>
            </a:r>
            <a:r>
              <a:rPr lang="en-US" b="1" dirty="0" smtClean="0"/>
              <a:t>Quartz filters and TOR</a:t>
            </a:r>
          </a:p>
          <a:p>
            <a:pPr marL="216000" indent="0">
              <a:buFont typeface="Arial"/>
              <a:buNone/>
            </a:pPr>
            <a:endParaRPr lang="en-US" b="1" dirty="0" smtClean="0"/>
          </a:p>
          <a:p>
            <a:pPr marL="216000" indent="0">
              <a:buFont typeface="Arial"/>
              <a:buNone/>
            </a:pPr>
            <a:r>
              <a:rPr lang="en-US" b="1" dirty="0" smtClean="0"/>
              <a:t>2011: </a:t>
            </a:r>
            <a:r>
              <a:rPr lang="en-US" b="1" dirty="0" smtClean="0">
                <a:solidFill>
                  <a:srgbClr val="FF0000"/>
                </a:solidFill>
              </a:rPr>
              <a:t>6</a:t>
            </a:r>
            <a:r>
              <a:rPr lang="en-US" b="1" dirty="0" smtClean="0"/>
              <a:t> + 1 sites; 794 samples</a:t>
            </a:r>
          </a:p>
          <a:p>
            <a:pPr marL="216000" indent="0">
              <a:buNone/>
            </a:pPr>
            <a:r>
              <a:rPr lang="en-US" sz="1400" b="1" dirty="0" err="1" smtClean="0"/>
              <a:t>Dillner</a:t>
            </a:r>
            <a:r>
              <a:rPr lang="en-US" sz="1400" b="1" dirty="0" smtClean="0"/>
              <a:t> </a:t>
            </a:r>
            <a:r>
              <a:rPr lang="en-US" sz="1400" b="1" dirty="0"/>
              <a:t>and </a:t>
            </a:r>
            <a:r>
              <a:rPr lang="en-US" sz="1400" b="1" dirty="0" err="1"/>
              <a:t>Takahama</a:t>
            </a:r>
            <a:r>
              <a:rPr lang="en-US" sz="1400" b="1" dirty="0"/>
              <a:t>, Atmos. Meas. Tech., 2015a (OC)</a:t>
            </a:r>
          </a:p>
          <a:p>
            <a:pPr marL="216000" indent="0">
              <a:buNone/>
            </a:pPr>
            <a:r>
              <a:rPr lang="en-US" sz="1400" b="1" dirty="0" err="1" smtClean="0"/>
              <a:t>Dillner</a:t>
            </a:r>
            <a:r>
              <a:rPr lang="en-US" sz="1400" b="1" dirty="0" smtClean="0"/>
              <a:t> and </a:t>
            </a:r>
            <a:r>
              <a:rPr lang="en-US" sz="1400" b="1" dirty="0" err="1" smtClean="0"/>
              <a:t>Takahama</a:t>
            </a:r>
            <a:r>
              <a:rPr lang="en-US" sz="1400" b="1" dirty="0" smtClean="0"/>
              <a:t>, Atmos. Meas. Tech., 2015b (EC)</a:t>
            </a:r>
          </a:p>
          <a:p>
            <a:pPr marL="216000" indent="0">
              <a:buFont typeface="Arial"/>
              <a:buNone/>
            </a:pPr>
            <a:endParaRPr lang="en-US" b="1" dirty="0" smtClean="0"/>
          </a:p>
          <a:p>
            <a:pPr marL="216000" indent="0">
              <a:buFont typeface="Arial"/>
              <a:buNone/>
            </a:pPr>
            <a:r>
              <a:rPr lang="en-US" b="1" dirty="0" smtClean="0"/>
              <a:t>2013: </a:t>
            </a:r>
            <a:r>
              <a:rPr lang="en-US" b="1" dirty="0" smtClean="0">
                <a:solidFill>
                  <a:srgbClr val="FF0000"/>
                </a:solidFill>
              </a:rPr>
              <a:t>6</a:t>
            </a:r>
            <a:r>
              <a:rPr lang="en-US" b="1" dirty="0" smtClean="0"/>
              <a:t> + 11 sites; 2239 samples</a:t>
            </a:r>
          </a:p>
          <a:p>
            <a:pPr marL="216000" indent="0">
              <a:buNone/>
            </a:pPr>
            <a:r>
              <a:rPr lang="en-US" sz="1400" b="1" dirty="0" smtClean="0"/>
              <a:t>Reggente, </a:t>
            </a:r>
            <a:r>
              <a:rPr lang="en-US" sz="1400" b="1" dirty="0" err="1" smtClean="0"/>
              <a:t>Dillner</a:t>
            </a:r>
            <a:r>
              <a:rPr lang="en-US" sz="1400" b="1" dirty="0" smtClean="0"/>
              <a:t> and </a:t>
            </a:r>
            <a:r>
              <a:rPr lang="en-US" sz="1400" b="1" dirty="0" err="1" smtClean="0"/>
              <a:t>Takahama</a:t>
            </a:r>
            <a:r>
              <a:rPr lang="en-US" sz="1400" b="1" dirty="0" smtClean="0"/>
              <a:t> </a:t>
            </a:r>
            <a:r>
              <a:rPr lang="en-US" sz="1400" b="1" dirty="0"/>
              <a:t>submitted AMTD, 2015</a:t>
            </a:r>
          </a:p>
          <a:p>
            <a:pPr marL="216000" indent="0">
              <a:buFont typeface="Arial"/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6561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235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TIR_TOR_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" y="1013044"/>
            <a:ext cx="8883054" cy="4777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Autofit/>
          </a:bodyPr>
          <a:lstStyle/>
          <a:p>
            <a:r>
              <a:rPr lang="en-US" sz="2400" dirty="0" smtClean="0"/>
              <a:t>Results – </a:t>
            </a:r>
            <a:r>
              <a:rPr lang="en-US" sz="2400" b="1" dirty="0" smtClean="0"/>
              <a:t>Test 2011</a:t>
            </a:r>
            <a:endParaRPr lang="en-US" sz="2400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9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92851" y="1013044"/>
            <a:ext cx="4098372" cy="443384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10"/>
          <p:cNvSpPr txBox="1">
            <a:spLocks/>
          </p:cNvSpPr>
          <p:nvPr/>
        </p:nvSpPr>
        <p:spPr>
          <a:xfrm>
            <a:off x="71903" y="5790711"/>
            <a:ext cx="4514208" cy="6051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Font typeface="Arial"/>
              <a:buNone/>
            </a:pPr>
            <a:r>
              <a:rPr lang="en-US" sz="1800" b="1" dirty="0" err="1" smtClean="0"/>
              <a:t>Dillner</a:t>
            </a:r>
            <a:r>
              <a:rPr lang="en-US" sz="1800" b="1" dirty="0" smtClean="0"/>
              <a:t> A. M. and </a:t>
            </a:r>
            <a:r>
              <a:rPr lang="en-US" sz="1800" b="1" dirty="0" err="1" smtClean="0"/>
              <a:t>Takahama</a:t>
            </a:r>
            <a:r>
              <a:rPr lang="en-US" sz="1800" b="1" dirty="0" smtClean="0"/>
              <a:t> S., AMT, 2015</a:t>
            </a:r>
          </a:p>
          <a:p>
            <a:pPr marL="216000" indent="0">
              <a:buNone/>
            </a:pPr>
            <a:r>
              <a:rPr lang="en-US" sz="1800" b="1" dirty="0" err="1"/>
              <a:t>Dillner</a:t>
            </a:r>
            <a:r>
              <a:rPr lang="en-US" sz="1800" b="1" dirty="0"/>
              <a:t> A. M. and </a:t>
            </a:r>
            <a:r>
              <a:rPr lang="en-US" sz="1800" b="1" dirty="0" err="1"/>
              <a:t>Takahama</a:t>
            </a:r>
            <a:r>
              <a:rPr lang="en-US" sz="1800" b="1" dirty="0"/>
              <a:t> S., </a:t>
            </a:r>
            <a:r>
              <a:rPr lang="en-US" sz="1800" b="1" dirty="0" smtClean="0"/>
              <a:t>AMT, 2015</a:t>
            </a:r>
            <a:endParaRPr lang="en-US" sz="18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44949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TIR_TOR_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" y="1013044"/>
            <a:ext cx="8883054" cy="4777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930478" cy="6236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Results – </a:t>
            </a:r>
            <a:r>
              <a:rPr lang="en-US" sz="2400" b="1" dirty="0" smtClean="0"/>
              <a:t>Test </a:t>
            </a:r>
            <a:r>
              <a:rPr lang="en-US" sz="2400" b="1" dirty="0"/>
              <a:t>2013, Sites present in the calibration</a:t>
            </a:r>
            <a:endParaRPr lang="en-US" sz="2400" dirty="0"/>
          </a:p>
        </p:txBody>
      </p:sp>
      <p:sp>
        <p:nvSpPr>
          <p:cNvPr id="5" name="ZoneTexte 17"/>
          <p:cNvSpPr txBox="1"/>
          <p:nvPr/>
        </p:nvSpPr>
        <p:spPr>
          <a:xfrm>
            <a:off x="730250" y="6483350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6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2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ea typeface="+mn-ea"/>
                <a:cs typeface="Arial Narrow"/>
              </a:rPr>
              <a:t>/9</a:t>
            </a:r>
            <a:endParaRPr lang="fr-FR" sz="1050" kern="0" spc="50" dirty="0">
              <a:latin typeface="Arial Narrow"/>
              <a:ea typeface="+mn-ea"/>
              <a:cs typeface="Arial Narrow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660443" y="1013044"/>
            <a:ext cx="2130779" cy="443384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10"/>
          <p:cNvSpPr txBox="1">
            <a:spLocks/>
          </p:cNvSpPr>
          <p:nvPr/>
        </p:nvSpPr>
        <p:spPr>
          <a:xfrm>
            <a:off x="71903" y="5790711"/>
            <a:ext cx="4514208" cy="6051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Font typeface="Arial"/>
              <a:buNone/>
            </a:pPr>
            <a:r>
              <a:rPr lang="en-US" sz="1800" b="1" dirty="0" err="1" smtClean="0">
                <a:solidFill>
                  <a:schemeClr val="bg1">
                    <a:lumMod val="65000"/>
                  </a:schemeClr>
                </a:solidFill>
              </a:rPr>
              <a:t>Dillner</a:t>
            </a:r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</a:rPr>
              <a:t> A. M. and </a:t>
            </a:r>
            <a:r>
              <a:rPr lang="en-US" sz="1800" b="1" dirty="0" err="1" smtClean="0">
                <a:solidFill>
                  <a:schemeClr val="bg1">
                    <a:lumMod val="65000"/>
                  </a:schemeClr>
                </a:solidFill>
              </a:rPr>
              <a:t>Takahama</a:t>
            </a:r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</a:rPr>
              <a:t> S., AMT, 2015</a:t>
            </a:r>
          </a:p>
          <a:p>
            <a:pPr marL="216000" indent="0">
              <a:buNone/>
            </a:pPr>
            <a:r>
              <a:rPr lang="en-US" sz="1800" b="1" dirty="0" err="1">
                <a:solidFill>
                  <a:schemeClr val="bg1">
                    <a:lumMod val="65000"/>
                  </a:schemeClr>
                </a:solidFill>
              </a:rPr>
              <a:t>Dillner</a:t>
            </a:r>
            <a:r>
              <a:rPr lang="en-US" sz="1800" b="1" dirty="0">
                <a:solidFill>
                  <a:schemeClr val="bg1">
                    <a:lumMod val="65000"/>
                  </a:schemeClr>
                </a:solidFill>
              </a:rPr>
              <a:t> A. M. and </a:t>
            </a:r>
            <a:r>
              <a:rPr lang="en-US" sz="1800" b="1" dirty="0" err="1">
                <a:solidFill>
                  <a:schemeClr val="bg1">
                    <a:lumMod val="65000"/>
                  </a:schemeClr>
                </a:solidFill>
              </a:rPr>
              <a:t>Takahama</a:t>
            </a:r>
            <a:r>
              <a:rPr lang="en-US" sz="1800" b="1" dirty="0">
                <a:solidFill>
                  <a:schemeClr val="bg1">
                    <a:lumMod val="65000"/>
                  </a:schemeClr>
                </a:solidFill>
              </a:rPr>
              <a:t> S., </a:t>
            </a:r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</a:rPr>
              <a:t>AMT, 2015</a:t>
            </a:r>
            <a:endParaRPr lang="en-US" sz="1800" b="1" u="sng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Content Placeholder 10"/>
          <p:cNvSpPr txBox="1">
            <a:spLocks/>
          </p:cNvSpPr>
          <p:nvPr/>
        </p:nvSpPr>
        <p:spPr>
          <a:xfrm>
            <a:off x="4586111" y="5779335"/>
            <a:ext cx="4557889" cy="35111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Font typeface="Arial"/>
              <a:buNone/>
            </a:pPr>
            <a:r>
              <a:rPr lang="en-US" sz="1800" b="1" dirty="0" smtClean="0"/>
              <a:t>Reggente et al., submitted AMT, 2015</a:t>
            </a:r>
          </a:p>
        </p:txBody>
      </p:sp>
    </p:spTree>
    <p:extLst>
      <p:ext uri="{BB962C8B-B14F-4D97-AF65-F5344CB8AC3E}">
        <p14:creationId xmlns:p14="http://schemas.microsoft.com/office/powerpoint/2010/main" val="101880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elvetica_everyw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Helvetic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1001</Words>
  <Application>Microsoft Macintosh PowerPoint</Application>
  <PresentationFormat>On-screen Show (4:3)</PresentationFormat>
  <Paragraphs>217</Paragraphs>
  <Slides>33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Helvetica_everywhere</vt:lpstr>
      <vt:lpstr>Office Theme</vt:lpstr>
      <vt:lpstr>1_Office Theme</vt:lpstr>
      <vt:lpstr>Equation</vt:lpstr>
      <vt:lpstr>Estimation of Organic and Elemental Carbon using FT-IR absorbance spectra from PTFE filters</vt:lpstr>
      <vt:lpstr>Nutshell</vt:lpstr>
      <vt:lpstr>Nutshell</vt:lpstr>
      <vt:lpstr>Methods</vt:lpstr>
      <vt:lpstr>Methods</vt:lpstr>
      <vt:lpstr>Methods</vt:lpstr>
      <vt:lpstr>Results</vt:lpstr>
      <vt:lpstr>Results – Test 2011</vt:lpstr>
      <vt:lpstr>Results – Test 2013, Sites present in the calibration</vt:lpstr>
      <vt:lpstr>Results – Test 2013 Addl, NOT present in the calibration</vt:lpstr>
      <vt:lpstr>Results – OC – Test 2013 Addl, NOT present in the calibration</vt:lpstr>
      <vt:lpstr>Anticipating prediction error by Mahalanobis distance</vt:lpstr>
      <vt:lpstr>Results – Anticipating Prediction Error</vt:lpstr>
      <vt:lpstr>OC - Reducing Prediction Error</vt:lpstr>
      <vt:lpstr>EC - Reducing Prediction Error</vt:lpstr>
      <vt:lpstr>Sparse calibration models – TOR EC example</vt:lpstr>
      <vt:lpstr>Conclusions</vt:lpstr>
      <vt:lpstr>Conclusions</vt:lpstr>
      <vt:lpstr>Acknowledgements</vt:lpstr>
      <vt:lpstr>Estimation of Organic and Elemental Carbon using FT-IR absorbance spectra from PTFE filters  Thank you </vt:lpstr>
      <vt:lpstr>Supplementary Material</vt:lpstr>
      <vt:lpstr>Results – OC – Rural Site</vt:lpstr>
      <vt:lpstr>Results – OC – Anticipation Prediction Error</vt:lpstr>
      <vt:lpstr>Results – OC – Anticipation Prediction Error</vt:lpstr>
      <vt:lpstr>Results – OC – Anticipation Prediction Error</vt:lpstr>
      <vt:lpstr>Results – OC – Anticipation Prediction Error</vt:lpstr>
      <vt:lpstr>Results – OC – Anticipation Prediction Error</vt:lpstr>
      <vt:lpstr>Results – EC – Rural Site</vt:lpstr>
      <vt:lpstr>Results – EC – Anticipation Prediction Error</vt:lpstr>
      <vt:lpstr>Results – EC – Anticipation Prediction Error</vt:lpstr>
      <vt:lpstr>Results – EC – Anticipation Prediction Error</vt:lpstr>
      <vt:lpstr>Results – EC – Anticipation Prediction Error</vt:lpstr>
      <vt:lpstr>Results – EC – Anticipation Prediction Error</vt:lpstr>
    </vt:vector>
  </TitlesOfParts>
  <Company>EPFL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Estimation of Organic and Elemental Carbon using FT-IR absorbance spectra from PTFE filters</dc:title>
  <dc:creator>Matteo Reggente</dc:creator>
  <cp:lastModifiedBy>Matteo Reggente</cp:lastModifiedBy>
  <cp:revision>41</cp:revision>
  <dcterms:created xsi:type="dcterms:W3CDTF">2015-11-01T10:46:27Z</dcterms:created>
  <dcterms:modified xsi:type="dcterms:W3CDTF">2015-11-02T07:36:43Z</dcterms:modified>
</cp:coreProperties>
</file>