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0"/>
  </p:notesMasterIdLst>
  <p:sldIdLst>
    <p:sldId id="259" r:id="rId2"/>
    <p:sldId id="348" r:id="rId3"/>
    <p:sldId id="372" r:id="rId4"/>
    <p:sldId id="371" r:id="rId5"/>
    <p:sldId id="316" r:id="rId6"/>
    <p:sldId id="324" r:id="rId7"/>
    <p:sldId id="332" r:id="rId8"/>
    <p:sldId id="327" r:id="rId9"/>
    <p:sldId id="393" r:id="rId10"/>
    <p:sldId id="392" r:id="rId11"/>
    <p:sldId id="328" r:id="rId12"/>
    <p:sldId id="386" r:id="rId13"/>
    <p:sldId id="391" r:id="rId14"/>
    <p:sldId id="387" r:id="rId15"/>
    <p:sldId id="390" r:id="rId16"/>
    <p:sldId id="397" r:id="rId17"/>
    <p:sldId id="331" r:id="rId18"/>
    <p:sldId id="394" r:id="rId19"/>
  </p:sldIdLst>
  <p:sldSz cx="9144000" cy="6858000" type="screen4x3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75"/>
    <p:restoredTop sz="90424" autoAdjust="0"/>
  </p:normalViewPr>
  <p:slideViewPr>
    <p:cSldViewPr snapToGrid="0" snapToObjects="1">
      <p:cViewPr varScale="1">
        <p:scale>
          <a:sx n="89" d="100"/>
          <a:sy n="89" d="100"/>
        </p:scale>
        <p:origin x="1526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58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E39E4676-3CF2-1B40-AF9A-335B62250B97}" type="datetimeFigureOut">
              <a:rPr lang="en-US" smtClean="0"/>
              <a:t>7/17/2019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9363" y="1279525"/>
            <a:ext cx="46053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1681BD5F-192C-DB42-9791-129A986B3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613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06068-62F6-7D4A-9129-AFB8995AED6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9666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1BD5F-192C-DB42-9791-129A986B368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4194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1BD5F-192C-DB42-9791-129A986B368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6187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1BD5F-192C-DB42-9791-129A986B368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5462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1BD5F-192C-DB42-9791-129A986B368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8665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1BD5F-192C-DB42-9791-129A986B368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2695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1BD5F-192C-DB42-9791-129A986B368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7218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1BD5F-192C-DB42-9791-129A986B368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6665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1BD5F-192C-DB42-9791-129A986B368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40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06068-62F6-7D4A-9129-AFB8995AED6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006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7938"/>
            <a:ext cx="4597400" cy="3448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752">
              <a:defRPr/>
            </a:pPr>
            <a:endParaRPr lang="en-US" sz="13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742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1BD5F-192C-DB42-9791-129A986B368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1268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1BD5F-192C-DB42-9791-129A986B368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015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1BD5F-192C-DB42-9791-129A986B368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446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1BD5F-192C-DB42-9791-129A986B368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2066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1BD5F-192C-DB42-9791-129A986B368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258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1BD5F-192C-DB42-9791-129A986B368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26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88236-B486-A147-9A67-C19B54287D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88236-B486-A147-9A67-C19B54287D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88236-B486-A147-9A67-C19B54287D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88236-B486-A147-9A67-C19B54287D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88236-B486-A147-9A67-C19B54287D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88236-B486-A147-9A67-C19B54287D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88236-B486-A147-9A67-C19B54287D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88236-B486-A147-9A67-C19B54287D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88236-B486-A147-9A67-C19B54287D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88236-B486-A147-9A67-C19B54287D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88236-B486-A147-9A67-C19B54287D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C88236-B486-A147-9A67-C19B54287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568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307432" y="2788804"/>
            <a:ext cx="8949302" cy="1076094"/>
          </a:xfrm>
        </p:spPr>
        <p:txBody>
          <a:bodyPr>
            <a:normAutofit/>
          </a:bodyPr>
          <a:lstStyle/>
          <a:p>
            <a:r>
              <a:rPr lang="en-US" sz="5000" b="1" dirty="0">
                <a:latin typeface="+mn-lt"/>
              </a:rPr>
              <a:t>The (Co-)Location Sharing Game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75C3C95-9BCE-B642-A974-4FAE79795AA1}"/>
              </a:ext>
            </a:extLst>
          </p:cNvPr>
          <p:cNvSpPr/>
          <p:nvPr/>
        </p:nvSpPr>
        <p:spPr>
          <a:xfrm>
            <a:off x="836915" y="4442481"/>
            <a:ext cx="72291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u="sng" dirty="0">
                <a:latin typeface="Calibri" panose="020F0502020204030204" pitchFamily="34" charset="0"/>
                <a:ea typeface="Arial Narrow" charset="0"/>
                <a:cs typeface="Calibri" panose="020F0502020204030204" pitchFamily="34" charset="0"/>
              </a:rPr>
              <a:t>A.-M. </a:t>
            </a:r>
            <a:r>
              <a:rPr lang="en-US" b="1" i="1" u="sng" dirty="0" err="1" smtClean="0">
                <a:latin typeface="Calibri" panose="020F0502020204030204" pitchFamily="34" charset="0"/>
                <a:ea typeface="Arial Narrow" charset="0"/>
                <a:cs typeface="Calibri" panose="020F0502020204030204" pitchFamily="34" charset="0"/>
              </a:rPr>
              <a:t>Olteanu</a:t>
            </a:r>
            <a:r>
              <a:rPr lang="en-US" dirty="0">
                <a:latin typeface="Calibri" panose="020F0502020204030204" pitchFamily="34" charset="0"/>
                <a:ea typeface="Arial Narrow" charset="0"/>
                <a:cs typeface="Calibri" panose="020F0502020204030204" pitchFamily="34" charset="0"/>
              </a:rPr>
              <a:t>	</a:t>
            </a:r>
            <a:r>
              <a:rPr lang="en-US" dirty="0" smtClean="0">
                <a:latin typeface="Calibri" panose="020F0502020204030204" pitchFamily="34" charset="0"/>
                <a:ea typeface="Arial Narrow" charset="0"/>
                <a:cs typeface="Calibri" panose="020F0502020204030204" pitchFamily="34" charset="0"/>
              </a:rPr>
              <a:t>M</a:t>
            </a:r>
            <a:r>
              <a:rPr lang="en-US" dirty="0">
                <a:latin typeface="Calibri" panose="020F0502020204030204" pitchFamily="34" charset="0"/>
                <a:ea typeface="Arial Narrow" charset="0"/>
                <a:cs typeface="Calibri" panose="020F0502020204030204" pitchFamily="34" charset="0"/>
              </a:rPr>
              <a:t>. </a:t>
            </a:r>
            <a:r>
              <a:rPr lang="en-US" dirty="0" smtClean="0">
                <a:latin typeface="Calibri" panose="020F0502020204030204" pitchFamily="34" charset="0"/>
                <a:ea typeface="Arial Narrow" charset="0"/>
                <a:cs typeface="Calibri" panose="020F0502020204030204" pitchFamily="34" charset="0"/>
              </a:rPr>
              <a:t>Humbert</a:t>
            </a:r>
            <a:r>
              <a:rPr lang="en-US" i="1" dirty="0" smtClean="0">
                <a:solidFill>
                  <a:srgbClr val="0C0500"/>
                </a:solidFill>
              </a:rPr>
              <a:t>	</a:t>
            </a:r>
            <a:r>
              <a:rPr lang="en-US" dirty="0" smtClean="0">
                <a:latin typeface="Calibri" panose="020F0502020204030204" pitchFamily="34" charset="0"/>
                <a:ea typeface="Arial Narrow" charset="0"/>
                <a:cs typeface="Calibri" panose="020F0502020204030204" pitchFamily="34" charset="0"/>
              </a:rPr>
              <a:t>K</a:t>
            </a:r>
            <a:r>
              <a:rPr lang="en-US" dirty="0">
                <a:latin typeface="Calibri" panose="020F0502020204030204" pitchFamily="34" charset="0"/>
                <a:ea typeface="Arial Narrow" charset="0"/>
                <a:cs typeface="Calibri" panose="020F0502020204030204" pitchFamily="34" charset="0"/>
              </a:rPr>
              <a:t>. </a:t>
            </a:r>
            <a:r>
              <a:rPr lang="en-US" dirty="0" smtClean="0">
                <a:latin typeface="Calibri" panose="020F0502020204030204" pitchFamily="34" charset="0"/>
                <a:ea typeface="Arial Narrow" charset="0"/>
                <a:cs typeface="Calibri" panose="020F0502020204030204" pitchFamily="34" charset="0"/>
              </a:rPr>
              <a:t>Huguenin</a:t>
            </a:r>
            <a:r>
              <a:rPr lang="en-US" i="1" baseline="30000" dirty="0" smtClean="0">
                <a:latin typeface="Wingdings"/>
                <a:ea typeface="Wingdings"/>
                <a:cs typeface="Wingdings"/>
                <a:sym typeface="Wingdings"/>
              </a:rPr>
              <a:t>	</a:t>
            </a:r>
            <a:r>
              <a:rPr lang="en-US" dirty="0" smtClean="0">
                <a:latin typeface="Calibri" panose="020F0502020204030204" pitchFamily="34" charset="0"/>
                <a:ea typeface="Arial Narrow" charset="0"/>
                <a:cs typeface="Calibri" panose="020F0502020204030204" pitchFamily="34" charset="0"/>
              </a:rPr>
              <a:t>J</a:t>
            </a:r>
            <a:r>
              <a:rPr lang="en-US" dirty="0">
                <a:latin typeface="Calibri" panose="020F0502020204030204" pitchFamily="34" charset="0"/>
                <a:ea typeface="Arial Narrow" charset="0"/>
                <a:cs typeface="Calibri" panose="020F0502020204030204" pitchFamily="34" charset="0"/>
              </a:rPr>
              <a:t>.-P. </a:t>
            </a:r>
            <a:r>
              <a:rPr lang="en-US" dirty="0" err="1" smtClean="0">
                <a:latin typeface="Calibri" panose="020F0502020204030204" pitchFamily="34" charset="0"/>
                <a:ea typeface="Arial Narrow" charset="0"/>
                <a:cs typeface="Calibri" panose="020F0502020204030204" pitchFamily="34" charset="0"/>
              </a:rPr>
              <a:t>Hubaux</a:t>
            </a:r>
            <a:endParaRPr lang="fr-CH" i="1" dirty="0" smtClean="0"/>
          </a:p>
          <a:p>
            <a:pPr algn="ctr"/>
            <a:endParaRPr lang="en-US" dirty="0"/>
          </a:p>
        </p:txBody>
      </p:sp>
      <p:sp>
        <p:nvSpPr>
          <p:cNvPr id="10" name="Subtitle 4"/>
          <p:cNvSpPr txBox="1">
            <a:spLocks/>
          </p:cNvSpPr>
          <p:nvPr/>
        </p:nvSpPr>
        <p:spPr>
          <a:xfrm>
            <a:off x="565289" y="1211602"/>
            <a:ext cx="7772400" cy="8572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 smtClean="0"/>
              <a:t>The 19th Privacy Enhancing Technologies Symposium</a:t>
            </a:r>
            <a:r>
              <a:rPr lang="en-US" sz="2000" dirty="0" smtClean="0"/>
              <a:t> </a:t>
            </a:r>
            <a:r>
              <a:rPr lang="en-US" sz="2000" b="1" dirty="0" smtClean="0"/>
              <a:t> </a:t>
            </a:r>
          </a:p>
          <a:p>
            <a:pPr marL="0" indent="0" algn="ctr">
              <a:buNone/>
            </a:pPr>
            <a:r>
              <a:rPr lang="en-US" sz="2000" b="1" dirty="0" smtClean="0"/>
              <a:t>July 16 – 20, 2019, Stockholm, Sweden </a:t>
            </a:r>
            <a:endParaRPr lang="en-US" sz="2000" b="1" dirty="0"/>
          </a:p>
        </p:txBody>
      </p:sp>
      <p:grpSp>
        <p:nvGrpSpPr>
          <p:cNvPr id="18" name="Group 17"/>
          <p:cNvGrpSpPr/>
          <p:nvPr/>
        </p:nvGrpSpPr>
        <p:grpSpPr>
          <a:xfrm>
            <a:off x="889166" y="4833366"/>
            <a:ext cx="7176897" cy="878480"/>
            <a:chOff x="1315230" y="2174303"/>
            <a:chExt cx="7176897" cy="87848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9902" y="2185281"/>
              <a:ext cx="1542225" cy="86750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2417" y="2344624"/>
              <a:ext cx="1828800" cy="64722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5010" y="2259329"/>
              <a:ext cx="641107" cy="64110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5230" y="2174303"/>
              <a:ext cx="1778696" cy="6538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801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06"/>
    </mc:Choice>
    <mc:Fallback xmlns="">
      <p:transition spd="slow" advTm="10706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670509" y="3520451"/>
            <a:ext cx="2434499" cy="3111591"/>
            <a:chOff x="-6116483" y="1054295"/>
            <a:chExt cx="2434499" cy="311159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245" t="1527" r="89756" b="15632"/>
            <a:stretch/>
          </p:blipFill>
          <p:spPr>
            <a:xfrm>
              <a:off x="-5966171" y="1731264"/>
              <a:ext cx="760187" cy="195072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90" t="86190" r="53303" b="-169"/>
            <a:stretch/>
          </p:blipFill>
          <p:spPr>
            <a:xfrm>
              <a:off x="-4675632" y="3836702"/>
              <a:ext cx="377952" cy="32918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55" t="-416" r="1813" b="90954"/>
            <a:stretch/>
          </p:blipFill>
          <p:spPr>
            <a:xfrm>
              <a:off x="-4675632" y="1054295"/>
              <a:ext cx="993648" cy="222817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90" t="244" r="30262" b="91368"/>
            <a:stretch/>
          </p:blipFill>
          <p:spPr>
            <a:xfrm>
              <a:off x="-5407152" y="1350890"/>
              <a:ext cx="1676400" cy="19749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64" t="715" r="59547" b="90484"/>
            <a:stretch/>
          </p:blipFill>
          <p:spPr>
            <a:xfrm>
              <a:off x="-4724400" y="1646546"/>
              <a:ext cx="1036320" cy="207264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245" t="1527" r="89756" b="15632"/>
            <a:stretch/>
          </p:blipFill>
          <p:spPr>
            <a:xfrm>
              <a:off x="-6116483" y="1818946"/>
              <a:ext cx="760187" cy="195072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62" t="7741" r="29799" b="15632"/>
            <a:stretch/>
          </p:blipFill>
          <p:spPr>
            <a:xfrm>
              <a:off x="-5356296" y="1965250"/>
              <a:ext cx="1670304" cy="180441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Survey</a:t>
            </a:r>
          </a:p>
        </p:txBody>
      </p:sp>
      <p:sp>
        <p:nvSpPr>
          <p:cNvPr id="9" name="Text Box 24"/>
          <p:cNvSpPr txBox="1">
            <a:spLocks noChangeArrowheads="1"/>
          </p:cNvSpPr>
          <p:nvPr/>
        </p:nvSpPr>
        <p:spPr bwMode="auto">
          <a:xfrm>
            <a:off x="2088788" y="6408257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charset="2"/>
              <a:buChar char="§"/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b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88236-B486-A147-9A67-C19B54287D02}" type="slidenum">
              <a:rPr lang="en-US" smtClean="0"/>
              <a:t>10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5A29727A-6387-4347-BEF6-81E43481DCAD}"/>
              </a:ext>
            </a:extLst>
          </p:cNvPr>
          <p:cNvSpPr txBox="1">
            <a:spLocks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MTurk</a:t>
            </a:r>
            <a:r>
              <a:rPr lang="en-US" dirty="0"/>
              <a:t> Survey: 250 active Facebook users</a:t>
            </a:r>
          </a:p>
          <a:p>
            <a:pPr lvl="1"/>
            <a:r>
              <a:rPr lang="en-US" dirty="0"/>
              <a:t>Evaluate users’ </a:t>
            </a:r>
            <a:r>
              <a:rPr lang="en-US" b="1" i="1" dirty="0">
                <a:solidFill>
                  <a:srgbClr val="C00000"/>
                </a:solidFill>
              </a:rPr>
              <a:t>awareness </a:t>
            </a:r>
            <a:r>
              <a:rPr lang="en-US" dirty="0"/>
              <a:t>and</a:t>
            </a:r>
            <a:r>
              <a:rPr lang="en-US" b="1" i="1" dirty="0">
                <a:solidFill>
                  <a:srgbClr val="C00000"/>
                </a:solidFill>
              </a:rPr>
              <a:t> concerns</a:t>
            </a:r>
          </a:p>
          <a:p>
            <a:pPr lvl="1"/>
            <a:r>
              <a:rPr lang="en-US" dirty="0"/>
              <a:t>Quantify users’ </a:t>
            </a:r>
            <a:r>
              <a:rPr lang="en-US" b="1" i="1" dirty="0">
                <a:solidFill>
                  <a:srgbClr val="C00000"/>
                </a:solidFill>
              </a:rPr>
              <a:t>preference factors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dirty="0"/>
              <a:t>using </a:t>
            </a:r>
            <a:r>
              <a:rPr lang="en-US" b="1" i="1" dirty="0">
                <a:solidFill>
                  <a:srgbClr val="C00000"/>
                </a:solidFill>
              </a:rPr>
              <a:t>conjoint analysis</a:t>
            </a:r>
          </a:p>
          <a:p>
            <a:pPr lvl="2"/>
            <a:r>
              <a:rPr lang="en-US" dirty="0"/>
              <a:t>location vs. co-location information (</a:t>
            </a:r>
            <a:r>
              <a:rPr lang="en-US" i="1" dirty="0" err="1"/>
              <a:t>f</a:t>
            </a:r>
            <a:r>
              <a:rPr lang="en-US" i="1" baseline="-25000" dirty="0" err="1"/>
              <a:t>lc</a:t>
            </a:r>
            <a:r>
              <a:rPr lang="en-US" dirty="0"/>
              <a:t>)</a:t>
            </a:r>
          </a:p>
          <a:p>
            <a:pPr lvl="2"/>
            <a:r>
              <a:rPr lang="en-US" dirty="0" smtClean="0"/>
              <a:t>sharing </a:t>
            </a:r>
            <a:r>
              <a:rPr lang="en-US" dirty="0"/>
              <a:t>vs. viewing information (</a:t>
            </a:r>
            <a:r>
              <a:rPr lang="en-US" i="1" dirty="0" err="1"/>
              <a:t>f</a:t>
            </a:r>
            <a:r>
              <a:rPr lang="en-US" i="1" baseline="-25000" dirty="0" err="1"/>
              <a:t>sv</a:t>
            </a:r>
            <a:r>
              <a:rPr lang="en-US" dirty="0"/>
              <a:t>)</a:t>
            </a:r>
          </a:p>
          <a:p>
            <a:pPr lvl="2"/>
            <a:r>
              <a:rPr lang="en-US" dirty="0" smtClean="0"/>
              <a:t>privacy </a:t>
            </a:r>
            <a:r>
              <a:rPr lang="en-US" dirty="0"/>
              <a:t>vs. social benefits of sharing (</a:t>
            </a:r>
            <a:r>
              <a:rPr lang="en-US" i="1" dirty="0" err="1"/>
              <a:t>f</a:t>
            </a:r>
            <a:r>
              <a:rPr lang="en-US" i="1" baseline="-25000" dirty="0" err="1"/>
              <a:t>pb</a:t>
            </a:r>
            <a:r>
              <a:rPr lang="en-US" dirty="0"/>
              <a:t>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E651A7D0-4DEB-8947-A964-2F72E2B73821}"/>
              </a:ext>
            </a:extLst>
          </p:cNvPr>
          <p:cNvGrpSpPr/>
          <p:nvPr/>
        </p:nvGrpSpPr>
        <p:grpSpPr>
          <a:xfrm>
            <a:off x="1921535" y="4681929"/>
            <a:ext cx="2879877" cy="2039547"/>
            <a:chOff x="6884749" y="4556093"/>
            <a:chExt cx="2282444" cy="1440160"/>
          </a:xfrm>
        </p:grpSpPr>
        <p:pic>
          <p:nvPicPr>
            <p:cNvPr id="13" name="Image 2" descr="... post-it, de colores brillantes utilizadas para anotar recordatorios">
              <a:extLst>
                <a:ext uri="{FF2B5EF4-FFF2-40B4-BE49-F238E27FC236}">
                  <a16:creationId xmlns="" xmlns:a16="http://schemas.microsoft.com/office/drawing/2014/main" id="{43C2FB16-CECF-BB45-8E7E-3FD5C8B5C3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84749" y="4556093"/>
              <a:ext cx="2282444" cy="1440160"/>
            </a:xfrm>
            <a:prstGeom prst="rect">
              <a:avLst/>
            </a:prstGeom>
          </p:spPr>
        </p:pic>
        <p:sp>
          <p:nvSpPr>
            <p:cNvPr id="14" name="ZoneTexte 3">
              <a:extLst>
                <a:ext uri="{FF2B5EF4-FFF2-40B4-BE49-F238E27FC236}">
                  <a16:creationId xmlns="" xmlns:a16="http://schemas.microsoft.com/office/drawing/2014/main" id="{21E955DD-3ABE-1742-859A-4BB86728407E}"/>
                </a:ext>
              </a:extLst>
            </p:cNvPr>
            <p:cNvSpPr txBox="1"/>
            <p:nvPr/>
          </p:nvSpPr>
          <p:spPr>
            <a:xfrm rot="21406820">
              <a:off x="7179068" y="5036883"/>
              <a:ext cx="1693803" cy="412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 b="1" i="1" dirty="0" smtClean="0">
                  <a:latin typeface="Calibri" charset="0"/>
                  <a:ea typeface="Calibri" charset="0"/>
                  <a:cs typeface="Calibri" charset="0"/>
                </a:rPr>
                <a:t>Users’ </a:t>
              </a:r>
              <a:r>
                <a:rPr lang="en-US" altLang="en-US" sz="1600" b="1" i="1" dirty="0">
                  <a:latin typeface="Calibri" charset="0"/>
                  <a:ea typeface="Calibri" charset="0"/>
                  <a:cs typeface="Calibri" charset="0"/>
                </a:rPr>
                <a:t>preferences are very diverse </a:t>
              </a:r>
              <a:r>
                <a:rPr lang="mr-IN" altLang="en-US" sz="1600" b="1" i="1" dirty="0">
                  <a:latin typeface="Calibri" charset="0"/>
                  <a:ea typeface="Calibri" charset="0"/>
                  <a:cs typeface="Calibri" charset="0"/>
                </a:rPr>
                <a:t>…</a:t>
              </a:r>
              <a:r>
                <a:rPr lang="en-US" altLang="en-US" sz="1600" b="1" i="1" dirty="0">
                  <a:latin typeface="Calibri" charset="0"/>
                  <a:ea typeface="Calibri" charset="0"/>
                  <a:cs typeface="Calibri" charset="0"/>
                </a:rPr>
                <a:t> 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6" t="-1036" r="216" b="1036"/>
          <a:stretch/>
        </p:blipFill>
        <p:spPr>
          <a:xfrm>
            <a:off x="9362587" y="1165703"/>
            <a:ext cx="5635473" cy="23547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328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48"/>
    </mc:Choice>
    <mc:Fallback xmlns="">
      <p:transition spd="slow" advTm="45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13666"/>
            <a:ext cx="7886700" cy="5236369"/>
          </a:xfrm>
        </p:spPr>
        <p:txBody>
          <a:bodyPr>
            <a:normAutofit/>
          </a:bodyPr>
          <a:lstStyle/>
          <a:p>
            <a:r>
              <a:rPr lang="en-US" sz="2100" dirty="0" smtClean="0">
                <a:latin typeface="Calibri" charset="0"/>
                <a:ea typeface="Calibri" charset="0"/>
                <a:cs typeface="Calibri" charset="0"/>
              </a:rPr>
              <a:t>Assumptions</a:t>
            </a:r>
            <a:endParaRPr lang="en-US" sz="2100" dirty="0">
              <a:latin typeface="Calibri" charset="0"/>
              <a:ea typeface="Calibri" charset="0"/>
              <a:cs typeface="Calibri" charset="0"/>
            </a:endParaRPr>
          </a:p>
          <a:p>
            <a:pPr lvl="1"/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Two 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players, </a:t>
            </a:r>
            <a:r>
              <a:rPr lang="en-US" sz="1800" i="1" dirty="0" err="1"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 and </a:t>
            </a:r>
            <a:r>
              <a:rPr lang="en-US" sz="1800" i="1" dirty="0">
                <a:latin typeface="Calibri" charset="0"/>
                <a:ea typeface="Calibri" charset="0"/>
                <a:cs typeface="Calibri" charset="0"/>
              </a:rPr>
              <a:t>j 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(OSN friends)</a:t>
            </a:r>
          </a:p>
          <a:p>
            <a:pPr lvl="1"/>
            <a:r>
              <a:rPr lang="en-US" sz="1800" i="1" dirty="0">
                <a:latin typeface="Calibri" charset="0"/>
                <a:ea typeface="Calibri" charset="0"/>
                <a:cs typeface="Calibri" charset="0"/>
              </a:rPr>
              <a:t>T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 time 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instants</a:t>
            </a:r>
          </a:p>
          <a:p>
            <a:pPr lvl="1"/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Perfect 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and complete information, 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non-cooperative 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extensive-form 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game at each time instant</a:t>
            </a:r>
          </a:p>
          <a:p>
            <a:pPr lvl="1"/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“Myopic” players (only concerned about their current utility)</a:t>
            </a:r>
            <a:endParaRPr lang="en-US" sz="180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2100" dirty="0">
                <a:latin typeface="Calibri" charset="0"/>
                <a:ea typeface="Calibri" charset="0"/>
                <a:cs typeface="Calibri" charset="0"/>
              </a:rPr>
              <a:t>Strategies</a:t>
            </a:r>
          </a:p>
          <a:p>
            <a:pPr lvl="1"/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"Share location", </a:t>
            </a:r>
            <a:r>
              <a:rPr lang="en-US" sz="1800" i="1" dirty="0" smtClean="0">
                <a:latin typeface="Calibri" charset="0"/>
                <a:ea typeface="Calibri" charset="0"/>
                <a:cs typeface="Calibri" charset="0"/>
              </a:rPr>
              <a:t>"Share co-location"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1800" i="1" dirty="0" smtClean="0">
                <a:latin typeface="Calibri" charset="0"/>
                <a:ea typeface="Calibri" charset="0"/>
                <a:cs typeface="Calibri" charset="0"/>
              </a:rPr>
              <a:t>"Share both”, 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"Share nothing"</a:t>
            </a:r>
            <a:endParaRPr lang="en-US" sz="180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2100" dirty="0" smtClean="0">
                <a:latin typeface="Calibri" charset="0"/>
                <a:ea typeface="Calibri" charset="0"/>
                <a:cs typeface="Calibri" charset="0"/>
              </a:rPr>
              <a:t>Utility </a:t>
            </a:r>
            <a:r>
              <a:rPr lang="en-US" sz="2100" dirty="0">
                <a:latin typeface="Calibri" charset="0"/>
                <a:ea typeface="Calibri" charset="0"/>
                <a:cs typeface="Calibri" charset="0"/>
              </a:rPr>
              <a:t>of player </a:t>
            </a:r>
            <a:r>
              <a:rPr lang="en-US" sz="2100" i="1" dirty="0" err="1"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en-US" sz="2100" i="1" dirty="0"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2100" dirty="0">
                <a:latin typeface="Calibri" charset="0"/>
                <a:ea typeface="Calibri" charset="0"/>
                <a:cs typeface="Calibri" charset="0"/>
              </a:rPr>
              <a:t>at time</a:t>
            </a:r>
            <a:r>
              <a:rPr lang="en-US" sz="2100" i="1" dirty="0">
                <a:latin typeface="Calibri" charset="0"/>
                <a:ea typeface="Calibri" charset="0"/>
                <a:cs typeface="Calibri" charset="0"/>
              </a:rPr>
              <a:t> t, </a:t>
            </a:r>
            <a:r>
              <a:rPr lang="en-US" sz="2100" dirty="0">
                <a:latin typeface="Calibri" charset="0"/>
                <a:ea typeface="Calibri" charset="0"/>
                <a:cs typeface="Calibri" charset="0"/>
              </a:rPr>
              <a:t>for some strategy profile </a:t>
            </a:r>
            <a:r>
              <a:rPr lang="en-US" sz="2100" b="1" i="1" dirty="0">
                <a:latin typeface="Calibri" charset="0"/>
                <a:ea typeface="Calibri" charset="0"/>
                <a:cs typeface="Calibri" charset="0"/>
              </a:rPr>
              <a:t>s</a:t>
            </a:r>
            <a:r>
              <a:rPr lang="en-US" sz="2100" dirty="0">
                <a:latin typeface="Calibri" charset="0"/>
                <a:ea typeface="Calibri" charset="0"/>
                <a:cs typeface="Calibri" charset="0"/>
              </a:rPr>
              <a:t>(t) </a:t>
            </a:r>
          </a:p>
          <a:p>
            <a:endParaRPr lang="en-US" sz="2100" i="1" dirty="0">
              <a:latin typeface="Calibri" charset="0"/>
              <a:ea typeface="Calibri" charset="0"/>
              <a:cs typeface="Calibri" charset="0"/>
            </a:endParaRPr>
          </a:p>
          <a:p>
            <a:endParaRPr lang="en-US" sz="2100" dirty="0">
              <a:latin typeface="Calibri" charset="0"/>
              <a:ea typeface="Calibri" charset="0"/>
              <a:cs typeface="Calibri" charset="0"/>
            </a:endParaRPr>
          </a:p>
          <a:p>
            <a:endParaRPr lang="en-US" sz="2100" dirty="0">
              <a:latin typeface="Calibri" charset="0"/>
              <a:ea typeface="Calibri" charset="0"/>
              <a:cs typeface="Calibri" charset="0"/>
            </a:endParaRPr>
          </a:p>
          <a:p>
            <a:endParaRPr lang="en-US" sz="2100" dirty="0">
              <a:latin typeface="Calibri" charset="0"/>
              <a:ea typeface="Calibri" charset="0"/>
              <a:cs typeface="Calibri" charset="0"/>
            </a:endParaRPr>
          </a:p>
          <a:p>
            <a:endParaRPr lang="en-US" sz="2100" dirty="0">
              <a:latin typeface="Calibri" charset="0"/>
              <a:ea typeface="Calibri" charset="0"/>
              <a:cs typeface="Calibri" charset="0"/>
            </a:endParaRPr>
          </a:p>
          <a:p>
            <a:endParaRPr lang="en-US" sz="21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7" name="Slide Number Placeholder 3">
            <a:extLst>
              <a:ext uri="{FF2B5EF4-FFF2-40B4-BE49-F238E27FC236}">
                <a16:creationId xmlns="" xmlns:a16="http://schemas.microsoft.com/office/drawing/2014/main" id="{2CB98C8E-9340-CC47-84DA-0A485E813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A0C88236-B486-A147-9A67-C19B54287D02}" type="slidenum">
              <a:rPr lang="en-US" smtClean="0"/>
              <a:t>11</a:t>
            </a:fld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="" xmlns:a16="http://schemas.microsoft.com/office/drawing/2014/main" id="{0D763982-142B-1B42-8DCD-9A1DDDACE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 Theoretical </a:t>
            </a:r>
            <a:r>
              <a:rPr lang="en-US" dirty="0" smtClean="0"/>
              <a:t>Framework</a:t>
            </a:r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E651A7D0-4DEB-8947-A964-2F72E2B73821}"/>
              </a:ext>
            </a:extLst>
          </p:cNvPr>
          <p:cNvGrpSpPr/>
          <p:nvPr/>
        </p:nvGrpSpPr>
        <p:grpSpPr>
          <a:xfrm>
            <a:off x="6544754" y="4314865"/>
            <a:ext cx="2779669" cy="1067178"/>
            <a:chOff x="6884749" y="4877033"/>
            <a:chExt cx="2282444" cy="922320"/>
          </a:xfrm>
        </p:grpSpPr>
        <p:pic>
          <p:nvPicPr>
            <p:cNvPr id="20" name="Image 2" descr="... post-it, de colores brillantes utilizadas para anotar recordatorios">
              <a:extLst>
                <a:ext uri="{FF2B5EF4-FFF2-40B4-BE49-F238E27FC236}">
                  <a16:creationId xmlns="" xmlns:a16="http://schemas.microsoft.com/office/drawing/2014/main" id="{43C2FB16-CECF-BB45-8E7E-3FD5C8B5C3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84749" y="4877033"/>
              <a:ext cx="2282444" cy="922320"/>
            </a:xfrm>
            <a:prstGeom prst="rect">
              <a:avLst/>
            </a:prstGeom>
          </p:spPr>
        </p:pic>
        <p:sp>
          <p:nvSpPr>
            <p:cNvPr id="21" name="ZoneTexte 3">
              <a:extLst>
                <a:ext uri="{FF2B5EF4-FFF2-40B4-BE49-F238E27FC236}">
                  <a16:creationId xmlns="" xmlns:a16="http://schemas.microsoft.com/office/drawing/2014/main" id="{21E955DD-3ABE-1742-859A-4BB86728407E}"/>
                </a:ext>
              </a:extLst>
            </p:cNvPr>
            <p:cNvSpPr txBox="1"/>
            <p:nvPr/>
          </p:nvSpPr>
          <p:spPr>
            <a:xfrm rot="21406820">
              <a:off x="7179068" y="5123813"/>
              <a:ext cx="1693803" cy="239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 b="1" i="1" dirty="0" smtClean="0">
                  <a:latin typeface="Calibri" charset="0"/>
                  <a:ea typeface="Calibri" charset="0"/>
                  <a:cs typeface="Calibri" charset="0"/>
                </a:rPr>
                <a:t>Highly parametrized !</a:t>
              </a:r>
              <a:endParaRPr lang="en-US" altLang="en-US" sz="1600" b="1" i="1" dirty="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03673" y="4536310"/>
            <a:ext cx="8821828" cy="2239453"/>
            <a:chOff x="603673" y="4649044"/>
            <a:chExt cx="8821828" cy="2239453"/>
          </a:xfrm>
        </p:grpSpPr>
        <p:grpSp>
          <p:nvGrpSpPr>
            <p:cNvPr id="31" name="Group 30"/>
            <p:cNvGrpSpPr/>
            <p:nvPr/>
          </p:nvGrpSpPr>
          <p:grpSpPr>
            <a:xfrm>
              <a:off x="603673" y="4649044"/>
              <a:ext cx="8821828" cy="2234146"/>
              <a:chOff x="603673" y="4649044"/>
              <a:chExt cx="8821828" cy="2234146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603673" y="4649044"/>
                <a:ext cx="8057734" cy="2234146"/>
                <a:chOff x="603673" y="4649044"/>
                <a:chExt cx="8057734" cy="2234146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96269" y="5422665"/>
                  <a:ext cx="7265138" cy="975914"/>
                </a:xfrm>
                <a:prstGeom prst="rect">
                  <a:avLst/>
                </a:prstGeom>
              </p:spPr>
            </p:pic>
            <p:cxnSp>
              <p:nvCxnSpPr>
                <p:cNvPr id="6" name="Straight Arrow Connector 5"/>
                <p:cNvCxnSpPr/>
                <p:nvPr/>
              </p:nvCxnSpPr>
              <p:spPr bwMode="auto">
                <a:xfrm flipH="1">
                  <a:off x="5496607" y="5581892"/>
                  <a:ext cx="261087" cy="358878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</p:spPr>
            </p:cxnSp>
            <p:cxnSp>
              <p:nvCxnSpPr>
                <p:cNvPr id="8" name="Straight Arrow Connector 7"/>
                <p:cNvCxnSpPr/>
                <p:nvPr/>
              </p:nvCxnSpPr>
              <p:spPr bwMode="auto">
                <a:xfrm flipV="1">
                  <a:off x="2928945" y="6203052"/>
                  <a:ext cx="492798" cy="351275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</p:spPr>
            </p:cxnSp>
            <p:sp>
              <p:nvSpPr>
                <p:cNvPr id="9" name="Rectangle 8"/>
                <p:cNvSpPr/>
                <p:nvPr/>
              </p:nvSpPr>
              <p:spPr>
                <a:xfrm>
                  <a:off x="1968760" y="6513876"/>
                  <a:ext cx="2153239" cy="369314"/>
                </a:xfrm>
                <a:prstGeom prst="rect">
                  <a:avLst/>
                </a:prstGeom>
              </p:spPr>
              <p:txBody>
                <a:bodyPr wrap="square" lIns="91422" tIns="45711" rIns="91422" bIns="45711">
                  <a:spAutoFit/>
                </a:bodyPr>
                <a:lstStyle/>
                <a:p>
                  <a:r>
                    <a:rPr lang="en-US" dirty="0">
                      <a:solidFill>
                        <a:srgbClr val="C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Social benefits for </a:t>
                  </a:r>
                  <a:r>
                    <a:rPr lang="en-US" i="1" dirty="0" err="1">
                      <a:solidFill>
                        <a:srgbClr val="C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</a:t>
                  </a:r>
                  <a:endParaRPr lang="en-US" i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603673" y="6035546"/>
                  <a:ext cx="1815159" cy="646313"/>
                </a:xfrm>
                <a:prstGeom prst="rect">
                  <a:avLst/>
                </a:prstGeom>
              </p:spPr>
              <p:txBody>
                <a:bodyPr wrap="square" lIns="91422" tIns="45711" rIns="91422" bIns="45711">
                  <a:spAutoFit/>
                </a:bodyPr>
                <a:lstStyle/>
                <a:p>
                  <a:r>
                    <a:rPr lang="en-US" dirty="0">
                      <a:solidFill>
                        <a:srgbClr val="C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Actual locations of players at </a:t>
                  </a:r>
                  <a:r>
                    <a:rPr lang="en-US" i="1" dirty="0">
                      <a:solidFill>
                        <a:srgbClr val="C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t</a:t>
                  </a:r>
                </a:p>
              </p:txBody>
            </p:sp>
            <p:cxnSp>
              <p:nvCxnSpPr>
                <p:cNvPr id="19" name="Straight Arrow Connector 18"/>
                <p:cNvCxnSpPr/>
                <p:nvPr/>
              </p:nvCxnSpPr>
              <p:spPr bwMode="auto">
                <a:xfrm flipV="1">
                  <a:off x="1933138" y="5761331"/>
                  <a:ext cx="195707" cy="298582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</p:spPr>
            </p:cxnSp>
            <p:sp>
              <p:nvSpPr>
                <p:cNvPr id="23" name="Rectangle 22"/>
                <p:cNvSpPr/>
                <p:nvPr/>
              </p:nvSpPr>
              <p:spPr>
                <a:xfrm>
                  <a:off x="3596619" y="4649044"/>
                  <a:ext cx="2727593" cy="646313"/>
                </a:xfrm>
                <a:prstGeom prst="rect">
                  <a:avLst/>
                </a:prstGeom>
              </p:spPr>
              <p:txBody>
                <a:bodyPr wrap="square" lIns="91422" tIns="45711" rIns="91422" bIns="45711">
                  <a:spAutoFit/>
                </a:bodyPr>
                <a:lstStyle/>
                <a:p>
                  <a:r>
                    <a:rPr lang="en-US" dirty="0">
                      <a:solidFill>
                        <a:srgbClr val="C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Adversary’s knowledge of players’ mobility profiles</a:t>
                  </a:r>
                  <a:endParaRPr lang="en-US" i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24" name="Straight Arrow Connector 23"/>
                <p:cNvCxnSpPr/>
                <p:nvPr/>
              </p:nvCxnSpPr>
              <p:spPr bwMode="auto">
                <a:xfrm flipH="1">
                  <a:off x="3947204" y="5237284"/>
                  <a:ext cx="301803" cy="332873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</p:spPr>
            </p:cxnSp>
            <p:cxnSp>
              <p:nvCxnSpPr>
                <p:cNvPr id="29" name="Straight Arrow Connector 28"/>
                <p:cNvCxnSpPr/>
                <p:nvPr/>
              </p:nvCxnSpPr>
              <p:spPr bwMode="auto">
                <a:xfrm flipH="1">
                  <a:off x="4249007" y="5268614"/>
                  <a:ext cx="81812" cy="308418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</p:spPr>
            </p:cxnSp>
            <p:sp>
              <p:nvSpPr>
                <p:cNvPr id="33" name="Rectangle 32"/>
                <p:cNvSpPr/>
                <p:nvPr/>
              </p:nvSpPr>
              <p:spPr>
                <a:xfrm>
                  <a:off x="964423" y="4888665"/>
                  <a:ext cx="2727593" cy="646313"/>
                </a:xfrm>
                <a:prstGeom prst="rect">
                  <a:avLst/>
                </a:prstGeom>
              </p:spPr>
              <p:txBody>
                <a:bodyPr wrap="square" lIns="91422" tIns="45711" rIns="91422" bIns="45711">
                  <a:spAutoFit/>
                </a:bodyPr>
                <a:lstStyle/>
                <a:p>
                  <a:r>
                    <a:rPr lang="en-US" dirty="0">
                      <a:solidFill>
                        <a:srgbClr val="C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Information players have shared </a:t>
                  </a:r>
                  <a:r>
                    <a:rPr lang="en-US" u="sng" dirty="0">
                      <a:solidFill>
                        <a:srgbClr val="C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prior</a:t>
                  </a:r>
                  <a:r>
                    <a:rPr lang="en-US" dirty="0">
                      <a:solidFill>
                        <a:srgbClr val="C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to </a:t>
                  </a:r>
                  <a:r>
                    <a:rPr lang="en-US" i="1" dirty="0">
                      <a:solidFill>
                        <a:srgbClr val="C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t</a:t>
                  </a:r>
                </a:p>
              </p:txBody>
            </p:sp>
            <p:cxnSp>
              <p:nvCxnSpPr>
                <p:cNvPr id="34" name="Straight Arrow Connector 33"/>
                <p:cNvCxnSpPr/>
                <p:nvPr/>
              </p:nvCxnSpPr>
              <p:spPr bwMode="auto">
                <a:xfrm>
                  <a:off x="2667322" y="5245253"/>
                  <a:ext cx="261623" cy="323157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</p:spPr>
            </p:cxnSp>
          </p:grpSp>
          <p:sp>
            <p:nvSpPr>
              <p:cNvPr id="7" name="Rectangle 6"/>
              <p:cNvSpPr/>
              <p:nvPr/>
            </p:nvSpPr>
            <p:spPr>
              <a:xfrm>
                <a:off x="5343273" y="5268614"/>
                <a:ext cx="4082228" cy="369314"/>
              </a:xfrm>
              <a:prstGeom prst="rect">
                <a:avLst/>
              </a:prstGeom>
            </p:spPr>
            <p:txBody>
              <a:bodyPr wrap="square" lIns="91422" tIns="45711" rIns="91422" bIns="45711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Privacy for </a:t>
                </a:r>
                <a:r>
                  <a:rPr lang="en-US" i="1" dirty="0" err="1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</a:t>
                </a:r>
                <a:endParaRPr lang="en-US" i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25" name="Straight Arrow Connector 24"/>
            <p:cNvCxnSpPr/>
            <p:nvPr/>
          </p:nvCxnSpPr>
          <p:spPr bwMode="auto">
            <a:xfrm flipV="1">
              <a:off x="5028838" y="6240043"/>
              <a:ext cx="55647" cy="273833"/>
            </a:xfrm>
            <a:prstGeom prst="straightConnector1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26" name="Rectangle 25"/>
            <p:cNvSpPr/>
            <p:nvPr/>
          </p:nvSpPr>
          <p:spPr>
            <a:xfrm>
              <a:off x="4073089" y="6519183"/>
              <a:ext cx="3903859" cy="369314"/>
            </a:xfrm>
            <a:prstGeom prst="rect">
              <a:avLst/>
            </a:prstGeom>
          </p:spPr>
          <p:txBody>
            <a:bodyPr wrap="square" lIns="91422" tIns="45711" rIns="91422" bIns="45711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Preference of privacy vs. benefits for </a:t>
              </a:r>
              <a:r>
                <a:rPr lang="en-US" i="1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</a:t>
              </a:r>
              <a:endParaRPr lang="en-US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84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668"/>
    </mc:Choice>
    <mc:Fallback xmlns="">
      <p:transition spd="slow" advTm="81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 Box 24"/>
          <p:cNvSpPr txBox="1">
            <a:spLocks noChangeArrowheads="1"/>
          </p:cNvSpPr>
          <p:nvPr/>
        </p:nvSpPr>
        <p:spPr bwMode="auto">
          <a:xfrm>
            <a:off x="5413016" y="5496037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charset="2"/>
              <a:buChar char="§"/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b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7" name="Slide Number Placeholder 3">
            <a:extLst>
              <a:ext uri="{FF2B5EF4-FFF2-40B4-BE49-F238E27FC236}">
                <a16:creationId xmlns="" xmlns:a16="http://schemas.microsoft.com/office/drawing/2014/main" id="{2CB98C8E-9340-CC47-84DA-0A485E813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A0C88236-B486-A147-9A67-C19B54287D02}" type="slidenum">
              <a:rPr lang="en-US" smtClean="0"/>
              <a:t>12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="" xmlns:a16="http://schemas.microsoft.com/office/drawing/2014/main" id="{0D763982-142B-1B42-8DCD-9A1DDDACE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54486" y="3903913"/>
            <a:ext cx="3437927" cy="2011579"/>
            <a:chOff x="7145528" y="1476327"/>
            <a:chExt cx="2572263" cy="1323822"/>
          </a:xfrm>
        </p:grpSpPr>
        <p:pic>
          <p:nvPicPr>
            <p:cNvPr id="22" name="Picture 21" descr="Screen Shot 2016-04-19 at 17.56.53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27" r="10775" b="25281"/>
            <a:stretch/>
          </p:blipFill>
          <p:spPr>
            <a:xfrm>
              <a:off x="7378305" y="1476327"/>
              <a:ext cx="1951308" cy="1114473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7145528" y="2536836"/>
              <a:ext cx="2572263" cy="263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i="1" dirty="0" smtClean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rPr>
                <a:t>Canonical</a:t>
              </a:r>
              <a:r>
                <a:rPr lang="en-US" sz="2000" dirty="0" smtClean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rPr>
                <a:t> </a:t>
              </a:r>
              <a:r>
                <a:rPr lang="en-US" sz="2000" dirty="0">
                  <a:latin typeface="Calibri" charset="0"/>
                  <a:ea typeface="Calibri" charset="0"/>
                  <a:cs typeface="Calibri" charset="0"/>
                </a:rPr>
                <a:t>meeting </a:t>
              </a:r>
              <a:r>
                <a:rPr lang="en-US" sz="2000" dirty="0" smtClean="0">
                  <a:latin typeface="Calibri" charset="0"/>
                  <a:ea typeface="Calibri" charset="0"/>
                  <a:cs typeface="Calibri" charset="0"/>
                </a:rPr>
                <a:t>scenario</a:t>
              </a:r>
              <a:endParaRPr lang="en-US" sz="2000" dirty="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290164" y="3586299"/>
            <a:ext cx="4903938" cy="2936371"/>
            <a:chOff x="4453002" y="2258543"/>
            <a:chExt cx="4903938" cy="2936371"/>
          </a:xfrm>
        </p:grpSpPr>
        <p:pic>
          <p:nvPicPr>
            <p:cNvPr id="26" name="Picture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35845"/>
            <a:stretch/>
          </p:blipFill>
          <p:spPr bwMode="auto">
            <a:xfrm>
              <a:off x="4453002" y="2258543"/>
              <a:ext cx="4636800" cy="2228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571999" y="4487028"/>
              <a:ext cx="478494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chemeClr val="tx1"/>
                </a:buClr>
              </a:pPr>
              <a:r>
                <a:rPr lang="fr-CH" altLang="x-none" sz="2000" b="1" i="1" dirty="0" err="1">
                  <a:solidFill>
                    <a:srgbClr val="C00000"/>
                  </a:solidFill>
                  <a:ea typeface="Calibri" charset="0"/>
                  <a:cs typeface="Calibri" charset="0"/>
                </a:rPr>
                <a:t>GeoLife</a:t>
              </a:r>
              <a:r>
                <a:rPr lang="fr-CH" altLang="x-none" sz="2000" dirty="0">
                  <a:solidFill>
                    <a:srgbClr val="C00000"/>
                  </a:solidFill>
                  <a:ea typeface="Calibri" charset="0"/>
                  <a:cs typeface="Calibri" charset="0"/>
                </a:rPr>
                <a:t> </a:t>
              </a:r>
              <a:r>
                <a:rPr lang="fr-CH" altLang="x-none" sz="2000" dirty="0">
                  <a:ea typeface="Calibri" charset="0"/>
                  <a:cs typeface="Calibri" charset="0"/>
                </a:rPr>
                <a:t>GPS </a:t>
              </a:r>
              <a:r>
                <a:rPr lang="fr-CH" altLang="x-none" sz="2000" dirty="0" err="1">
                  <a:ea typeface="Calibri" charset="0"/>
                  <a:cs typeface="Calibri" charset="0"/>
                </a:rPr>
                <a:t>trajectory</a:t>
              </a:r>
              <a:r>
                <a:rPr lang="fr-CH" altLang="x-none" sz="2000" dirty="0">
                  <a:ea typeface="Calibri" charset="0"/>
                  <a:cs typeface="Calibri" charset="0"/>
                </a:rPr>
                <a:t> </a:t>
              </a:r>
              <a:r>
                <a:rPr lang="fr-CH" altLang="x-none" sz="2000" dirty="0" err="1">
                  <a:ea typeface="Calibri" charset="0"/>
                  <a:cs typeface="Calibri" charset="0"/>
                </a:rPr>
                <a:t>dataset</a:t>
              </a:r>
              <a:r>
                <a:rPr lang="fr-CH" altLang="x-none" sz="2000" dirty="0">
                  <a:ea typeface="Calibri" charset="0"/>
                  <a:cs typeface="Calibri" charset="0"/>
                </a:rPr>
                <a:t> by MSR </a:t>
              </a:r>
              <a:r>
                <a:rPr lang="fr-CH" altLang="x-none" sz="2000" dirty="0" smtClean="0">
                  <a:ea typeface="Calibri" charset="0"/>
                  <a:cs typeface="Calibri" charset="0"/>
                </a:rPr>
                <a:t>Asia </a:t>
              </a:r>
              <a:r>
                <a:rPr lang="fr-CH" altLang="x-none" sz="2000" dirty="0" err="1" smtClean="0">
                  <a:ea typeface="Calibri" charset="0"/>
                  <a:cs typeface="Calibri" charset="0"/>
                </a:rPr>
                <a:t>enriched</a:t>
              </a:r>
              <a:r>
                <a:rPr lang="fr-CH" altLang="x-none" sz="2000" dirty="0" smtClean="0">
                  <a:ea typeface="Calibri" charset="0"/>
                  <a:cs typeface="Calibri" charset="0"/>
                </a:rPr>
                <a:t> </a:t>
              </a:r>
              <a:r>
                <a:rPr lang="fr-CH" altLang="x-none" sz="2000" dirty="0" err="1" smtClean="0">
                  <a:ea typeface="Calibri" charset="0"/>
                  <a:cs typeface="Calibri" charset="0"/>
                </a:rPr>
                <a:t>with</a:t>
              </a:r>
              <a:r>
                <a:rPr lang="fr-CH" altLang="x-none" sz="2000" dirty="0" smtClean="0">
                  <a:ea typeface="Calibri" charset="0"/>
                  <a:cs typeface="Calibri" charset="0"/>
                </a:rPr>
                <a:t> </a:t>
              </a:r>
              <a:r>
                <a:rPr lang="fr-CH" altLang="x-none" sz="2000" dirty="0" err="1" smtClean="0">
                  <a:ea typeface="Calibri" charset="0"/>
                  <a:cs typeface="Calibri" charset="0"/>
                </a:rPr>
                <a:t>synthetic</a:t>
              </a:r>
              <a:r>
                <a:rPr lang="fr-CH" altLang="x-none" sz="2000" dirty="0" smtClean="0">
                  <a:ea typeface="Calibri" charset="0"/>
                  <a:cs typeface="Calibri" charset="0"/>
                </a:rPr>
                <a:t> </a:t>
              </a:r>
              <a:r>
                <a:rPr lang="fr-CH" altLang="x-none" sz="2000" dirty="0" err="1" smtClean="0">
                  <a:ea typeface="Calibri" charset="0"/>
                  <a:cs typeface="Calibri" charset="0"/>
                </a:rPr>
                <a:t>co-locations</a:t>
              </a:r>
              <a:endParaRPr lang="en-US" altLang="x-none" sz="2000" dirty="0">
                <a:ea typeface="Calibri" charset="0"/>
                <a:cs typeface="Calibri" charset="0"/>
              </a:endParaRPr>
            </a:p>
          </p:txBody>
        </p:sp>
      </p:grpSp>
      <p:sp>
        <p:nvSpPr>
          <p:cNvPr id="28" name="Content Placeholder 2">
            <a:extLst>
              <a:ext uri="{FF2B5EF4-FFF2-40B4-BE49-F238E27FC236}">
                <a16:creationId xmlns="" xmlns:a16="http://schemas.microsoft.com/office/drawing/2014/main" id="{5A29727A-6387-4347-BEF6-81E43481DCAD}"/>
              </a:ext>
            </a:extLst>
          </p:cNvPr>
          <p:cNvSpPr txBox="1">
            <a:spLocks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Data-driven numerical simulations of the game in various 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scenarios and settings</a:t>
            </a:r>
            <a:r>
              <a:rPr lang="en-US" sz="2400" i="1" dirty="0" smtClean="0">
                <a:solidFill>
                  <a:schemeClr val="accent5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endParaRPr lang="en-US" sz="240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Parameters derived from the</a:t>
            </a:r>
            <a:r>
              <a:rPr lang="en-US" sz="2400" i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b="1" i="1" u="sng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real</a:t>
            </a:r>
            <a:r>
              <a:rPr lang="en-US" sz="2400" b="1" i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 preference factor values</a:t>
            </a:r>
            <a:r>
              <a:rPr lang="en-US" sz="2400" i="1" dirty="0">
                <a:solidFill>
                  <a:schemeClr val="accent5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2400" i="1" dirty="0" err="1"/>
              <a:t>f</a:t>
            </a:r>
            <a:r>
              <a:rPr lang="en-US" sz="2400" i="1" baseline="-25000" dirty="0" err="1"/>
              <a:t>sv</a:t>
            </a:r>
            <a:r>
              <a:rPr lang="en-US" sz="2400" i="1" baseline="-25000" dirty="0"/>
              <a:t>, </a:t>
            </a:r>
            <a:r>
              <a:rPr lang="en-US" sz="2400" i="1" dirty="0" err="1"/>
              <a:t>f</a:t>
            </a:r>
            <a:r>
              <a:rPr lang="en-US" sz="2400" i="1" baseline="-25000" dirty="0" err="1"/>
              <a:t>lc</a:t>
            </a:r>
            <a:r>
              <a:rPr lang="en-US" sz="2400" i="1" baseline="-25000" dirty="0"/>
              <a:t>, </a:t>
            </a:r>
            <a:r>
              <a:rPr lang="en-US" sz="2400" i="1" dirty="0" err="1"/>
              <a:t>f</a:t>
            </a:r>
            <a:r>
              <a:rPr lang="en-US" sz="2400" i="1" baseline="-25000" dirty="0" err="1"/>
              <a:t>pb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) </a:t>
            </a:r>
            <a:endParaRPr lang="en-US" sz="2400" dirty="0" smtClean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Privacy evaluated as location privacy [1]</a:t>
            </a:r>
            <a:endParaRPr lang="en-US" sz="2400" dirty="0">
              <a:latin typeface="Calibri" charset="0"/>
              <a:ea typeface="Calibri" charset="0"/>
              <a:cs typeface="Calibri" charset="0"/>
            </a:endParaRPr>
          </a:p>
          <a:p>
            <a:endParaRPr lang="en-US" sz="24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FD4B8D7C-D70C-B24C-90AD-98FAE6D5893B}"/>
              </a:ext>
            </a:extLst>
          </p:cNvPr>
          <p:cNvSpPr/>
          <p:nvPr/>
        </p:nvSpPr>
        <p:spPr>
          <a:xfrm>
            <a:off x="0" y="6531532"/>
            <a:ext cx="99060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Arial Narrow" charset="0"/>
                <a:cs typeface="Calibri" panose="020F0502020204030204" pitchFamily="34" charset="0"/>
              </a:rPr>
              <a:t>[1]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Arial Narrow" charset="0"/>
                <a:cs typeface="Calibri" panose="020F0502020204030204" pitchFamily="34" charset="0"/>
              </a:rPr>
              <a:t>Olteanu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Arial Narrow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Arial Narrow" charset="0"/>
                <a:cs typeface="Calibri" panose="020F0502020204030204" pitchFamily="34" charset="0"/>
              </a:rPr>
              <a:t>et al.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Quantifying Interdependent Privacy Risks with Location Data.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TMC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2017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Arial Narrow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668"/>
    </mc:Choice>
    <mc:Fallback xmlns="">
      <p:transition spd="slow" advTm="81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Learned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8600" lvl="2">
              <a:spcBef>
                <a:spcPts val="1000"/>
              </a:spcBef>
            </a:pPr>
            <a:r>
              <a:rPr lang="en-US" sz="260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Interactions are highly complex and </a:t>
            </a:r>
            <a:r>
              <a:rPr lang="en-US" sz="2600" dirty="0" smtClean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the driving factors of users’ decisions are …</a:t>
            </a:r>
            <a:endParaRPr lang="en-US" sz="2600" dirty="0"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  <a:p>
            <a:pPr marL="685800" lvl="3">
              <a:spcBef>
                <a:spcPts val="1000"/>
              </a:spcBef>
            </a:pPr>
            <a:r>
              <a:rPr lang="en-US" sz="2600" b="1" i="1" dirty="0">
                <a:solidFill>
                  <a:srgbClr val="C00000"/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b</a:t>
            </a:r>
            <a:r>
              <a:rPr lang="en-US" sz="2600" b="1" i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oth</a:t>
            </a:r>
            <a:r>
              <a:rPr lang="en-US" sz="2600" dirty="0" smtClean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 of the users’ </a:t>
            </a:r>
            <a:r>
              <a:rPr lang="en-US" sz="2600" b="1" i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preferences </a:t>
            </a:r>
          </a:p>
          <a:p>
            <a:pPr marL="685800" lvl="3">
              <a:spcBef>
                <a:spcPts val="1000"/>
              </a:spcBef>
            </a:pPr>
            <a:r>
              <a:rPr lang="en-US" sz="2600" dirty="0" smtClean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the </a:t>
            </a:r>
            <a:r>
              <a:rPr lang="en-US" sz="2600" b="1" i="1" dirty="0">
                <a:solidFill>
                  <a:srgbClr val="C00000"/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considered adversary</a:t>
            </a:r>
          </a:p>
          <a:p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88236-B486-A147-9A67-C19B54287D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56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6-04-19 at 17.57.5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6" t="419" r="44565" b="86255"/>
          <a:stretch/>
        </p:blipFill>
        <p:spPr>
          <a:xfrm>
            <a:off x="6501008" y="1895409"/>
            <a:ext cx="2642992" cy="73564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88236-B486-A147-9A67-C19B54287D02}" type="slidenum">
              <a:rPr lang="en-US" smtClean="0"/>
              <a:t>14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09960" y="1440493"/>
            <a:ext cx="8650847" cy="4693204"/>
            <a:chOff x="347954" y="1315233"/>
            <a:chExt cx="8650847" cy="4693204"/>
          </a:xfrm>
        </p:grpSpPr>
        <p:pic>
          <p:nvPicPr>
            <p:cNvPr id="5" name="Picture 4" descr="Screen Shot 2016-04-19 at 17.57.53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210"/>
            <a:stretch/>
          </p:blipFill>
          <p:spPr>
            <a:xfrm>
              <a:off x="347954" y="1315233"/>
              <a:ext cx="6399662" cy="4570482"/>
            </a:xfrm>
            <a:prstGeom prst="rect">
              <a:avLst/>
            </a:prstGeom>
          </p:spPr>
        </p:pic>
        <p:pic>
          <p:nvPicPr>
            <p:cNvPr id="7" name="Picture 6" descr="Screen Shot 2016-04-19 at 14.07.04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78" r="33598" b="59230"/>
            <a:stretch/>
          </p:blipFill>
          <p:spPr>
            <a:xfrm>
              <a:off x="6197758" y="5464847"/>
              <a:ext cx="890265" cy="497449"/>
            </a:xfrm>
            <a:prstGeom prst="rect">
              <a:avLst/>
            </a:prstGeom>
          </p:spPr>
        </p:pic>
        <p:pic>
          <p:nvPicPr>
            <p:cNvPr id="8" name="Picture 7" descr="Screen Shot 2016-04-19 at 14.07.04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484" r="-63484" b="59230"/>
            <a:stretch/>
          </p:blipFill>
          <p:spPr>
            <a:xfrm>
              <a:off x="6275304" y="2880864"/>
              <a:ext cx="2723497" cy="50102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54544" y="3044226"/>
              <a:ext cx="393241" cy="337662"/>
            </a:xfrm>
            <a:prstGeom prst="rect">
              <a:avLst/>
            </a:prstGeom>
          </p:spPr>
        </p:pic>
        <p:pic>
          <p:nvPicPr>
            <p:cNvPr id="10" name="Picture 9" descr="Screen Shot 2016-04-19 at 14.07.04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5846" r="65846" b="59230"/>
            <a:stretch/>
          </p:blipFill>
          <p:spPr>
            <a:xfrm>
              <a:off x="1256425" y="5502467"/>
              <a:ext cx="2750386" cy="505970"/>
            </a:xfrm>
            <a:prstGeom prst="rect">
              <a:avLst/>
            </a:prstGeom>
          </p:spPr>
        </p:pic>
      </p:grpSp>
      <p:pic>
        <p:nvPicPr>
          <p:cNvPr id="12" name="Picture 11" descr="Screen Shot 2016-04-19 at 17.56.53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7" r="10775" b="25281"/>
          <a:stretch/>
        </p:blipFill>
        <p:spPr>
          <a:xfrm>
            <a:off x="7088044" y="105294"/>
            <a:ext cx="2042829" cy="132648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88341" y="6038877"/>
            <a:ext cx="63673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Calibri" charset="0"/>
                <a:ea typeface="Calibri" charset="0"/>
                <a:cs typeface="Calibri" charset="0"/>
              </a:rPr>
              <a:t>Players’ </a:t>
            </a:r>
            <a:r>
              <a:rPr lang="en-US" sz="2200" dirty="0" smtClean="0">
                <a:latin typeface="Calibri" charset="0"/>
                <a:ea typeface="Calibri" charset="0"/>
                <a:cs typeface="Calibri" charset="0"/>
              </a:rPr>
              <a:t>equilibria decisions in the canonical setting </a:t>
            </a:r>
          </a:p>
          <a:p>
            <a:pPr algn="ctr"/>
            <a:r>
              <a:rPr lang="en-US" sz="2200" dirty="0" smtClean="0"/>
              <a:t>mean values for</a:t>
            </a:r>
            <a:r>
              <a:rPr lang="en-US" sz="2200" i="1" dirty="0" smtClean="0"/>
              <a:t> </a:t>
            </a:r>
            <a:r>
              <a:rPr lang="en-US" sz="2200" i="1" dirty="0" err="1" smtClean="0"/>
              <a:t>f</a:t>
            </a:r>
            <a:r>
              <a:rPr lang="en-US" sz="2200" i="1" baseline="-25000" dirty="0" err="1" smtClean="0"/>
              <a:t>sv</a:t>
            </a:r>
            <a:r>
              <a:rPr lang="en-US" sz="2200" i="1" baseline="-25000" dirty="0" smtClean="0"/>
              <a:t>,  </a:t>
            </a:r>
            <a:r>
              <a:rPr lang="en-US" sz="2200" i="1" dirty="0" err="1" smtClean="0"/>
              <a:t>f</a:t>
            </a:r>
            <a:r>
              <a:rPr lang="en-US" sz="2200" i="1" baseline="-25000" dirty="0" err="1" smtClean="0"/>
              <a:t>lc</a:t>
            </a:r>
            <a:r>
              <a:rPr lang="en-US" sz="2200" i="1" baseline="-25000" dirty="0" smtClean="0"/>
              <a:t>, </a:t>
            </a:r>
            <a:r>
              <a:rPr lang="en-US" sz="2200" i="1" dirty="0" err="1" smtClean="0"/>
              <a:t>f</a:t>
            </a:r>
            <a:r>
              <a:rPr lang="en-US" sz="2200" i="1" baseline="-25000" dirty="0" err="1" smtClean="0"/>
              <a:t>pb</a:t>
            </a:r>
            <a:endParaRPr lang="en-US" sz="22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 smtClean="0"/>
              <a:t>Effect of the Adversary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587260" y="2766056"/>
            <a:ext cx="2181557" cy="892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618896" y="5031912"/>
            <a:ext cx="2181557" cy="892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138086" y="2768400"/>
            <a:ext cx="2181557" cy="892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138086" y="5029200"/>
            <a:ext cx="2181557" cy="892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30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8600" lvl="2">
              <a:spcBef>
                <a:spcPts val="1000"/>
              </a:spcBef>
            </a:pPr>
            <a:r>
              <a:rPr lang="en-US" sz="260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Interactions are highly complex and the driving factors of users’ decisions are …</a:t>
            </a:r>
          </a:p>
          <a:p>
            <a:pPr marL="685800" lvl="3">
              <a:spcBef>
                <a:spcPts val="1000"/>
              </a:spcBef>
            </a:pPr>
            <a:r>
              <a:rPr lang="en-US" sz="2600" b="1" i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both</a:t>
            </a:r>
            <a:r>
              <a:rPr lang="en-US" sz="2600" dirty="0" smtClean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 of the users’ </a:t>
            </a:r>
            <a:r>
              <a:rPr lang="en-US" sz="2600" b="1" i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preferences</a:t>
            </a:r>
          </a:p>
          <a:p>
            <a:pPr marL="685800" lvl="3">
              <a:spcBef>
                <a:spcPts val="1000"/>
              </a:spcBef>
            </a:pPr>
            <a:r>
              <a:rPr lang="en-US" sz="2600" dirty="0" smtClean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the </a:t>
            </a:r>
            <a:r>
              <a:rPr lang="en-US" sz="2600" b="1" i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considered adversary</a:t>
            </a:r>
          </a:p>
          <a:p>
            <a:pPr marL="685800" lvl="3">
              <a:spcBef>
                <a:spcPts val="1000"/>
              </a:spcBef>
            </a:pPr>
            <a:r>
              <a:rPr lang="en-US" sz="2600" dirty="0" smtClean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the </a:t>
            </a:r>
            <a:r>
              <a:rPr lang="en-US" sz="2600" b="1" i="1" dirty="0">
                <a:solidFill>
                  <a:srgbClr val="C00000"/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actual</a:t>
            </a:r>
            <a:r>
              <a:rPr lang="en-US" sz="2600" dirty="0">
                <a:solidFill>
                  <a:srgbClr val="C00000"/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 </a:t>
            </a:r>
            <a:r>
              <a:rPr lang="en-US" sz="260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location and co-location </a:t>
            </a:r>
            <a:r>
              <a:rPr lang="en-US" sz="2600" b="1" i="1" dirty="0">
                <a:solidFill>
                  <a:srgbClr val="C00000"/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data</a:t>
            </a:r>
          </a:p>
          <a:p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88236-B486-A147-9A67-C19B54287D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02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5" t="50586" r="44155" b="40692"/>
          <a:stretch/>
        </p:blipFill>
        <p:spPr>
          <a:xfrm>
            <a:off x="1181819" y="4075383"/>
            <a:ext cx="7522565" cy="99041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5" t="75423" r="44155" b="15751"/>
          <a:stretch/>
        </p:blipFill>
        <p:spPr>
          <a:xfrm>
            <a:off x="1181068" y="4069572"/>
            <a:ext cx="7522565" cy="100232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88236-B486-A147-9A67-C19B54287D02}" type="slidenum">
              <a:rPr lang="en-US" smtClean="0"/>
              <a:t>16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02874" y="5829458"/>
            <a:ext cx="6882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Calibri" charset="0"/>
                <a:ea typeface="Calibri" charset="0"/>
                <a:cs typeface="Calibri" charset="0"/>
              </a:rPr>
              <a:t>Players’ </a:t>
            </a:r>
            <a:r>
              <a:rPr lang="en-US" sz="2200" dirty="0" smtClean="0">
                <a:latin typeface="Calibri" charset="0"/>
                <a:ea typeface="Calibri" charset="0"/>
                <a:cs typeface="Calibri" charset="0"/>
              </a:rPr>
              <a:t>equilibria decisions for 2 pairs of </a:t>
            </a:r>
            <a:r>
              <a:rPr lang="en-US" sz="2200" dirty="0" err="1" smtClean="0">
                <a:latin typeface="Calibri" charset="0"/>
                <a:ea typeface="Calibri" charset="0"/>
                <a:cs typeface="Calibri" charset="0"/>
              </a:rPr>
              <a:t>GeoLife</a:t>
            </a:r>
            <a:r>
              <a:rPr lang="en-US" sz="2200" dirty="0" smtClean="0">
                <a:latin typeface="Calibri" charset="0"/>
                <a:ea typeface="Calibri" charset="0"/>
                <a:cs typeface="Calibri" charset="0"/>
              </a:rPr>
              <a:t> traces </a:t>
            </a:r>
          </a:p>
          <a:p>
            <a:pPr algn="ctr"/>
            <a:r>
              <a:rPr lang="en-US" sz="2200" dirty="0">
                <a:latin typeface="Calibri" charset="0"/>
                <a:ea typeface="Calibri" charset="0"/>
                <a:cs typeface="Calibri" charset="0"/>
              </a:rPr>
              <a:t>“CF” </a:t>
            </a:r>
            <a:r>
              <a:rPr lang="en-US" sz="2200" dirty="0" smtClean="0">
                <a:latin typeface="Calibri" charset="0"/>
                <a:ea typeface="Calibri" charset="0"/>
                <a:cs typeface="Calibri" charset="0"/>
              </a:rPr>
              <a:t>model, </a:t>
            </a:r>
            <a:r>
              <a:rPr lang="en-US" sz="2200" dirty="0" smtClean="0"/>
              <a:t>mean </a:t>
            </a:r>
            <a:r>
              <a:rPr lang="en-US" sz="2200" dirty="0"/>
              <a:t>values for</a:t>
            </a:r>
            <a:r>
              <a:rPr lang="en-US" sz="2200" i="1" dirty="0"/>
              <a:t> </a:t>
            </a:r>
            <a:r>
              <a:rPr lang="en-US" sz="2200" i="1" dirty="0" err="1"/>
              <a:t>f</a:t>
            </a:r>
            <a:r>
              <a:rPr lang="en-US" sz="2200" i="1" baseline="-25000" dirty="0" err="1"/>
              <a:t>sv</a:t>
            </a:r>
            <a:r>
              <a:rPr lang="en-US" sz="2200" i="1" baseline="-25000" dirty="0"/>
              <a:t>,  </a:t>
            </a:r>
            <a:r>
              <a:rPr lang="en-US" sz="2200" i="1" dirty="0" err="1"/>
              <a:t>f</a:t>
            </a:r>
            <a:r>
              <a:rPr lang="en-US" sz="2200" i="1" baseline="-25000" dirty="0" err="1"/>
              <a:t>lc</a:t>
            </a:r>
            <a:r>
              <a:rPr lang="en-US" sz="2200" i="1" baseline="-25000" dirty="0"/>
              <a:t>, </a:t>
            </a:r>
            <a:r>
              <a:rPr lang="en-US" sz="2200" i="1" dirty="0" err="1" smtClean="0"/>
              <a:t>f</a:t>
            </a:r>
            <a:r>
              <a:rPr lang="en-US" sz="2200" i="1" baseline="-25000" dirty="0" err="1" smtClean="0"/>
              <a:t>pb</a:t>
            </a:r>
            <a:endParaRPr lang="en-US" sz="22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5845"/>
          <a:stretch/>
        </p:blipFill>
        <p:spPr bwMode="auto">
          <a:xfrm>
            <a:off x="5371218" y="46627"/>
            <a:ext cx="3622348" cy="174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18503" y="3546327"/>
            <a:ext cx="535627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/>
              <a:t>Alice and </a:t>
            </a:r>
            <a:r>
              <a:rPr lang="en-US" sz="2200" dirty="0" smtClean="0"/>
              <a:t>Bob are co-located 7% of the times </a:t>
            </a:r>
            <a:endParaRPr lang="en-US" sz="2200" dirty="0"/>
          </a:p>
        </p:txBody>
      </p:sp>
      <p:sp>
        <p:nvSpPr>
          <p:cNvPr id="14" name="Rectangle 13"/>
          <p:cNvSpPr/>
          <p:nvPr/>
        </p:nvSpPr>
        <p:spPr>
          <a:xfrm>
            <a:off x="1316344" y="3550956"/>
            <a:ext cx="5498941" cy="43088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200" dirty="0"/>
              <a:t>Alice and </a:t>
            </a:r>
            <a:r>
              <a:rPr lang="en-US" sz="2200" dirty="0" smtClean="0"/>
              <a:t>Bob are co-located 10% of the times </a:t>
            </a:r>
            <a:endParaRPr lang="en-US" sz="2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01"/>
          <a:stretch/>
        </p:blipFill>
        <p:spPr>
          <a:xfrm>
            <a:off x="628650" y="2340333"/>
            <a:ext cx="4487481" cy="887076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4678455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Effect of the       (Co-)Location Data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0288" r="90852" b="15319"/>
          <a:stretch/>
        </p:blipFill>
        <p:spPr>
          <a:xfrm>
            <a:off x="41127" y="4135903"/>
            <a:ext cx="1157193" cy="89034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E651A7D0-4DEB-8947-A964-2F72E2B73821}"/>
              </a:ext>
            </a:extLst>
          </p:cNvPr>
          <p:cNvGrpSpPr/>
          <p:nvPr/>
        </p:nvGrpSpPr>
        <p:grpSpPr>
          <a:xfrm>
            <a:off x="6370030" y="1962267"/>
            <a:ext cx="2608729" cy="1813156"/>
            <a:chOff x="6775273" y="4714903"/>
            <a:chExt cx="2282444" cy="1060271"/>
          </a:xfrm>
        </p:grpSpPr>
        <p:pic>
          <p:nvPicPr>
            <p:cNvPr id="10" name="Image 2" descr="... post-it, de colores brillantes utilizadas para anotar recordatorios">
              <a:extLst>
                <a:ext uri="{FF2B5EF4-FFF2-40B4-BE49-F238E27FC236}">
                  <a16:creationId xmlns="" xmlns:a16="http://schemas.microsoft.com/office/drawing/2014/main" id="{43C2FB16-CECF-BB45-8E7E-3FD5C8B5C3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75273" y="4714903"/>
              <a:ext cx="2282444" cy="1060271"/>
            </a:xfrm>
            <a:prstGeom prst="rect">
              <a:avLst/>
            </a:prstGeom>
          </p:spPr>
        </p:pic>
        <p:sp>
          <p:nvSpPr>
            <p:cNvPr id="12" name="ZoneTexte 3">
              <a:extLst>
                <a:ext uri="{FF2B5EF4-FFF2-40B4-BE49-F238E27FC236}">
                  <a16:creationId xmlns="" xmlns:a16="http://schemas.microsoft.com/office/drawing/2014/main" id="{21E955DD-3ABE-1742-859A-4BB86728407E}"/>
                </a:ext>
              </a:extLst>
            </p:cNvPr>
            <p:cNvSpPr txBox="1"/>
            <p:nvPr/>
          </p:nvSpPr>
          <p:spPr>
            <a:xfrm rot="21406820">
              <a:off x="7179124" y="4932164"/>
              <a:ext cx="1623356" cy="629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sz="1600" b="1" dirty="0" smtClean="0"/>
                <a:t>Only Bob’s trace is different, yet </a:t>
              </a:r>
              <a:r>
                <a:rPr lang="en-US" sz="1600" b="1" i="1" dirty="0" smtClean="0"/>
                <a:t>both</a:t>
              </a:r>
              <a:r>
                <a:rPr lang="en-US" sz="1600" b="1" dirty="0" smtClean="0"/>
                <a:t> Alice and Bob act differently !</a:t>
              </a:r>
              <a:endParaRPr lang="en-US" altLang="en-US" sz="1600" b="1" i="1" dirty="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5" t="86560" r="44155" b="6544"/>
          <a:stretch/>
        </p:blipFill>
        <p:spPr>
          <a:xfrm>
            <a:off x="1180317" y="4985765"/>
            <a:ext cx="7522565" cy="78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37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5"/>
            <a:ext cx="8227251" cy="4351338"/>
          </a:xfrm>
        </p:spPr>
        <p:txBody>
          <a:bodyPr>
            <a:noAutofit/>
          </a:bodyPr>
          <a:lstStyle/>
          <a:p>
            <a:pPr marL="228600" lvl="2">
              <a:spcBef>
                <a:spcPts val="1000"/>
              </a:spcBef>
            </a:pPr>
            <a:r>
              <a:rPr lang="en-US" sz="2100" dirty="0" smtClean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Users </a:t>
            </a:r>
            <a:r>
              <a:rPr lang="en-US" sz="210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can influence their friends’ decisions</a:t>
            </a:r>
          </a:p>
          <a:p>
            <a:pPr lvl="1"/>
            <a:r>
              <a:rPr lang="en-US" sz="2100" b="1" i="1" dirty="0">
                <a:solidFill>
                  <a:srgbClr val="C00000"/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Vicious circle effect</a:t>
            </a:r>
            <a:r>
              <a:rPr lang="en-US" sz="210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: A user is</a:t>
            </a:r>
            <a:r>
              <a:rPr lang="en-US" sz="2100" b="1" i="1" dirty="0">
                <a:solidFill>
                  <a:srgbClr val="C00000"/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 forced into sharing</a:t>
            </a:r>
            <a:r>
              <a:rPr lang="en-US" sz="210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 because he knows the friend likes to </a:t>
            </a:r>
            <a:r>
              <a:rPr lang="en-US" sz="2100" dirty="0" smtClean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share</a:t>
            </a:r>
            <a:endParaRPr lang="en-US" sz="2100" dirty="0"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  <a:p>
            <a:r>
              <a:rPr lang="en-US" sz="2100" dirty="0" smtClean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Sharing co-locations leads to </a:t>
            </a:r>
            <a:r>
              <a:rPr lang="en-US" sz="2100" b="1" i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oversharing</a:t>
            </a:r>
            <a:r>
              <a:rPr lang="en-US" sz="2100" dirty="0" smtClean="0">
                <a:solidFill>
                  <a:srgbClr val="C00000"/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 </a:t>
            </a:r>
            <a:r>
              <a:rPr lang="en-US" sz="2100" dirty="0" smtClean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co-locations </a:t>
            </a:r>
            <a:r>
              <a:rPr lang="en-US" sz="2100" u="sng" dirty="0" smtClean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and</a:t>
            </a:r>
            <a:r>
              <a:rPr lang="en-US" sz="2100" dirty="0" smtClean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 locations</a:t>
            </a:r>
          </a:p>
          <a:p>
            <a:pPr lvl="1"/>
            <a:r>
              <a:rPr lang="en-US" sz="2100" dirty="0" smtClean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                could exploit this fact!</a:t>
            </a:r>
          </a:p>
          <a:p>
            <a:pPr lvl="1"/>
            <a:endParaRPr lang="en-US" altLang="x-none" sz="2100" b="1" i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100" dirty="0"/>
              <a:t>The level of </a:t>
            </a:r>
            <a:r>
              <a:rPr lang="en-US" sz="2100" dirty="0" smtClean="0"/>
              <a:t>privacy one enjoys and, consequently, her sharing decisions depend </a:t>
            </a:r>
            <a:r>
              <a:rPr lang="en-US" sz="2100" dirty="0"/>
              <a:t>not only </a:t>
            </a:r>
            <a:r>
              <a:rPr lang="en-US" sz="2100" dirty="0" smtClean="0"/>
              <a:t>on her own behavior, but </a:t>
            </a:r>
            <a:r>
              <a:rPr lang="en-US" sz="2100" dirty="0"/>
              <a:t>also </a:t>
            </a:r>
            <a:r>
              <a:rPr lang="en-US" sz="2100" dirty="0" smtClean="0"/>
              <a:t>on others’ behavior </a:t>
            </a:r>
            <a:endParaRPr lang="en-US" sz="2100" dirty="0"/>
          </a:p>
          <a:p>
            <a:pPr marL="0" lvl="2" indent="0">
              <a:spcBef>
                <a:spcPts val="1000"/>
              </a:spcBef>
              <a:buNone/>
            </a:pPr>
            <a:endParaRPr lang="en-US" altLang="x-none" sz="2100" b="1" i="1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2">
              <a:spcBef>
                <a:spcPts val="1000"/>
              </a:spcBef>
            </a:pPr>
            <a:r>
              <a:rPr lang="en-US" altLang="x-none" sz="2100" b="1" i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Take-away:</a:t>
            </a:r>
            <a:r>
              <a:rPr lang="en-US" altLang="x-none" sz="2100" dirty="0" smtClean="0">
                <a:latin typeface="Calibri" panose="020F0502020204030204" pitchFamily="34" charset="0"/>
                <a:cs typeface="Calibri" panose="020F0502020204030204" pitchFamily="34" charset="0"/>
              </a:rPr>
              <a:t> A</a:t>
            </a:r>
            <a:r>
              <a:rPr lang="en-US" sz="2100" dirty="0" smtClean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ccurate </a:t>
            </a:r>
            <a:r>
              <a:rPr lang="en-US" sz="210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mechanisms must be set in place to increase users’ </a:t>
            </a:r>
            <a:r>
              <a:rPr lang="en-US" sz="2100" dirty="0" smtClean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awareness, </a:t>
            </a:r>
            <a:r>
              <a:rPr lang="en-US" sz="210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grant more </a:t>
            </a:r>
            <a:r>
              <a:rPr lang="en-US" sz="2100" dirty="0" smtClean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control, and assist their decision making</a:t>
            </a:r>
            <a:endParaRPr lang="en-US" sz="2100" dirty="0"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88236-B486-A147-9A67-C19B54287D02}" type="slidenum">
              <a:rPr lang="en-US" smtClean="0"/>
              <a:t>17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343945" y="3157516"/>
            <a:ext cx="929623" cy="481033"/>
            <a:chOff x="1343945" y="3157516"/>
            <a:chExt cx="929623" cy="481033"/>
          </a:xfrm>
        </p:grpSpPr>
        <p:pic>
          <p:nvPicPr>
            <p:cNvPr id="1030" name="Picture 6" descr="Related imag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3945" y="3253902"/>
              <a:ext cx="384647" cy="3846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8DF21B59-F508-B14A-AB09-CF281FC77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92535" y="3157516"/>
              <a:ext cx="481033" cy="4810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098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156"/>
    </mc:Choice>
    <mc:Fallback xmlns="">
      <p:transition spd="slow" advTm="72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Extend the model to include</a:t>
            </a:r>
          </a:p>
          <a:p>
            <a:pPr lvl="1"/>
            <a:r>
              <a:rPr lang="en-US" dirty="0" smtClean="0"/>
              <a:t>User altruism </a:t>
            </a:r>
          </a:p>
          <a:p>
            <a:pPr lvl="1"/>
            <a:r>
              <a:rPr lang="en-US" dirty="0" smtClean="0"/>
              <a:t>Future considerations</a:t>
            </a:r>
          </a:p>
          <a:p>
            <a:pPr lvl="1"/>
            <a:r>
              <a:rPr lang="en-US" dirty="0" smtClean="0"/>
              <a:t>(Co-)Location obfuscation</a:t>
            </a:r>
          </a:p>
          <a:p>
            <a:pPr lvl="1"/>
            <a:r>
              <a:rPr lang="en-US" dirty="0" smtClean="0"/>
              <a:t>Fake </a:t>
            </a:r>
            <a:r>
              <a:rPr lang="en-US" smtClean="0"/>
              <a:t>(co-)locations</a:t>
            </a:r>
            <a:endParaRPr lang="en-US" dirty="0" smtClean="0"/>
          </a:p>
          <a:p>
            <a:pPr lvl="1"/>
            <a:r>
              <a:rPr lang="en-US" dirty="0" smtClean="0"/>
              <a:t>A </a:t>
            </a:r>
            <a:r>
              <a:rPr lang="en-US" dirty="0"/>
              <a:t>combination </a:t>
            </a:r>
            <a:r>
              <a:rPr lang="en-US" dirty="0" smtClean="0"/>
              <a:t>of privacy adversaries</a:t>
            </a:r>
          </a:p>
          <a:p>
            <a:pPr lvl="1"/>
            <a:r>
              <a:rPr lang="en-US" dirty="0" smtClean="0"/>
              <a:t>N users</a:t>
            </a:r>
          </a:p>
          <a:p>
            <a:pPr lvl="1"/>
            <a:r>
              <a:rPr lang="en-US" dirty="0" smtClean="0"/>
              <a:t>Incomplete information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Quantify more preference factors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88236-B486-A147-9A67-C19B54287D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89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20211-EA1E-A445-A3D3-6565EECB2D33}" type="slidenum">
              <a:rPr lang="en-US" smtClean="0"/>
              <a:t>2</a:t>
            </a:fld>
            <a:endParaRPr lang="en-US"/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28650" y="312143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620281" cy="1325563"/>
          </a:xfrm>
        </p:spPr>
        <p:txBody>
          <a:bodyPr>
            <a:normAutofit/>
          </a:bodyPr>
          <a:lstStyle/>
          <a:p>
            <a:r>
              <a:rPr lang="en-US" altLang="x-none" sz="4000" b="1" i="1" dirty="0" smtClean="0">
                <a:solidFill>
                  <a:srgbClr val="C00000"/>
                </a:solidFill>
              </a:rPr>
              <a:t>(Co-)Location</a:t>
            </a:r>
            <a:r>
              <a:rPr lang="en-US" altLang="x-none" sz="4000" b="1" dirty="0" smtClean="0"/>
              <a:t> </a:t>
            </a:r>
            <a:r>
              <a:rPr lang="en-US" altLang="x-none" sz="4000" dirty="0" smtClean="0"/>
              <a:t>Information Is </a:t>
            </a:r>
            <a:r>
              <a:rPr lang="en-US" altLang="x-none" sz="4000" dirty="0"/>
              <a:t>Widespread</a:t>
            </a:r>
            <a:endParaRPr lang="en-US" sz="4000" dirty="0"/>
          </a:p>
        </p:txBody>
      </p: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C43C7DED-C79E-4246-9A59-15D2976BA3C4}"/>
              </a:ext>
            </a:extLst>
          </p:cNvPr>
          <p:cNvGrpSpPr/>
          <p:nvPr/>
        </p:nvGrpSpPr>
        <p:grpSpPr>
          <a:xfrm>
            <a:off x="5175058" y="3115803"/>
            <a:ext cx="3340292" cy="2341192"/>
            <a:chOff x="5724030" y="1303832"/>
            <a:chExt cx="3340292" cy="2341192"/>
          </a:xfrm>
        </p:grpSpPr>
        <p:pic>
          <p:nvPicPr>
            <p:cNvPr id="25" name="Image 4">
              <a:extLst>
                <a:ext uri="{FF2B5EF4-FFF2-40B4-BE49-F238E27FC236}">
                  <a16:creationId xmlns="" xmlns:a16="http://schemas.microsoft.com/office/drawing/2014/main" id="{C49EE8B5-20BA-9245-89EF-6351EC11D9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24030" y="1303832"/>
              <a:ext cx="3340292" cy="2341192"/>
            </a:xfrm>
            <a:prstGeom prst="rect">
              <a:avLst/>
            </a:prstGeom>
          </p:spPr>
        </p:pic>
        <p:sp>
          <p:nvSpPr>
            <p:cNvPr id="26" name="Rectangle à coins arrondis 3">
              <a:extLst>
                <a:ext uri="{FF2B5EF4-FFF2-40B4-BE49-F238E27FC236}">
                  <a16:creationId xmlns="" xmlns:a16="http://schemas.microsoft.com/office/drawing/2014/main" id="{7941B367-B496-374C-A9D3-B99A138BE879}"/>
                </a:ext>
              </a:extLst>
            </p:cNvPr>
            <p:cNvSpPr/>
            <p:nvPr/>
          </p:nvSpPr>
          <p:spPr>
            <a:xfrm>
              <a:off x="7055939" y="1340694"/>
              <a:ext cx="1440361" cy="166687"/>
            </a:xfrm>
            <a:prstGeom prst="round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Rectangle à coins arrondis 27">
              <a:extLst>
                <a:ext uri="{FF2B5EF4-FFF2-40B4-BE49-F238E27FC236}">
                  <a16:creationId xmlns="" xmlns:a16="http://schemas.microsoft.com/office/drawing/2014/main" id="{B10F818B-7733-164C-886F-7363B0FAADF3}"/>
                </a:ext>
              </a:extLst>
            </p:cNvPr>
            <p:cNvSpPr/>
            <p:nvPr/>
          </p:nvSpPr>
          <p:spPr>
            <a:xfrm>
              <a:off x="6274889" y="1689099"/>
              <a:ext cx="405311" cy="133351"/>
            </a:xfrm>
            <a:prstGeom prst="round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D772D5C-26E2-A443-BD12-C4DA1DE72C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191"/>
          <a:stretch/>
        </p:blipFill>
        <p:spPr>
          <a:xfrm>
            <a:off x="5175058" y="1637706"/>
            <a:ext cx="3564419" cy="942440"/>
          </a:xfrm>
          <a:prstGeom prst="rect">
            <a:avLst/>
          </a:prstGeom>
        </p:spPr>
      </p:pic>
      <p:sp>
        <p:nvSpPr>
          <p:cNvPr id="11" name="Rectangle à coins arrondis 3">
            <a:extLst>
              <a:ext uri="{FF2B5EF4-FFF2-40B4-BE49-F238E27FC236}">
                <a16:creationId xmlns="" xmlns:a16="http://schemas.microsoft.com/office/drawing/2014/main" id="{DCF72645-42F2-C241-B524-A55178C2C8D2}"/>
              </a:ext>
            </a:extLst>
          </p:cNvPr>
          <p:cNvSpPr/>
          <p:nvPr/>
        </p:nvSpPr>
        <p:spPr>
          <a:xfrm>
            <a:off x="6642405" y="1747759"/>
            <a:ext cx="1107954" cy="119479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4248150" cy="4351338"/>
          </a:xfrm>
        </p:spPr>
        <p:txBody>
          <a:bodyPr>
            <a:normAutofit lnSpcReduction="10000"/>
          </a:bodyPr>
          <a:lstStyle/>
          <a:p>
            <a:pPr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</a:pPr>
            <a:r>
              <a:rPr lang="en-US" altLang="x-none" dirty="0"/>
              <a:t>Declared on Online     Social Networks (OSN)</a:t>
            </a:r>
          </a:p>
          <a:p>
            <a:pPr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</a:pPr>
            <a:endParaRPr lang="en-US" altLang="x-none" dirty="0"/>
          </a:p>
          <a:p>
            <a:pPr marL="0" indent="0">
              <a:spcBef>
                <a:spcPct val="20000"/>
              </a:spcBef>
              <a:buClr>
                <a:schemeClr val="tx1"/>
              </a:buClr>
              <a:buNone/>
            </a:pPr>
            <a:r>
              <a:rPr lang="en-US" altLang="x-none" dirty="0" smtClean="0">
                <a:solidFill>
                  <a:schemeClr val="bg1"/>
                </a:solidFill>
              </a:rPr>
              <a:t>Inferable</a:t>
            </a:r>
          </a:p>
          <a:p>
            <a:pPr marL="457200" lvl="1" indent="0">
              <a:spcBef>
                <a:spcPct val="20000"/>
              </a:spcBef>
              <a:buClr>
                <a:schemeClr val="tx1"/>
              </a:buClr>
              <a:buNone/>
            </a:pPr>
            <a:r>
              <a:rPr lang="en-US" altLang="x-none" dirty="0" smtClean="0">
                <a:solidFill>
                  <a:schemeClr val="bg1"/>
                </a:solidFill>
              </a:rPr>
              <a:t>IP address</a:t>
            </a:r>
            <a:endParaRPr lang="en-US" altLang="x-none" dirty="0">
              <a:solidFill>
                <a:schemeClr val="bg1"/>
              </a:solidFill>
            </a:endParaRPr>
          </a:p>
          <a:p>
            <a:pPr marL="457200" lvl="1" indent="0">
              <a:spcBef>
                <a:spcPct val="20000"/>
              </a:spcBef>
              <a:buClr>
                <a:schemeClr val="tx1"/>
              </a:buClr>
              <a:buNone/>
            </a:pPr>
            <a:r>
              <a:rPr lang="en-US" altLang="x-none" dirty="0" smtClean="0">
                <a:solidFill>
                  <a:schemeClr val="bg1"/>
                </a:solidFill>
              </a:rPr>
              <a:t>Photos</a:t>
            </a:r>
          </a:p>
          <a:p>
            <a:pPr marL="914400" lvl="2" indent="0">
              <a:spcBef>
                <a:spcPct val="20000"/>
              </a:spcBef>
              <a:buClr>
                <a:schemeClr val="tx1"/>
              </a:buClr>
              <a:buNone/>
            </a:pPr>
            <a:r>
              <a:rPr lang="en-US" altLang="x-none" dirty="0" smtClean="0">
                <a:solidFill>
                  <a:schemeClr val="bg1"/>
                </a:solidFill>
              </a:rPr>
              <a:t>Geotagged</a:t>
            </a:r>
          </a:p>
          <a:p>
            <a:pPr marL="914400" lvl="2" indent="0">
              <a:spcBef>
                <a:spcPct val="20000"/>
              </a:spcBef>
              <a:buClr>
                <a:schemeClr val="tx1"/>
              </a:buClr>
              <a:buNone/>
            </a:pPr>
            <a:r>
              <a:rPr lang="en-US" altLang="x-none" dirty="0" smtClean="0">
                <a:solidFill>
                  <a:schemeClr val="bg1"/>
                </a:solidFill>
              </a:rPr>
              <a:t>Face </a:t>
            </a:r>
            <a:r>
              <a:rPr lang="en-US" altLang="x-none" dirty="0">
                <a:solidFill>
                  <a:schemeClr val="bg1"/>
                </a:solidFill>
              </a:rPr>
              <a:t>recognition software + </a:t>
            </a:r>
            <a:r>
              <a:rPr lang="en-US" altLang="x-none" dirty="0" smtClean="0">
                <a:solidFill>
                  <a:schemeClr val="bg1"/>
                </a:solidFill>
              </a:rPr>
              <a:t>metadata</a:t>
            </a:r>
          </a:p>
          <a:p>
            <a:pPr marL="457200" lvl="1" indent="0">
              <a:spcBef>
                <a:spcPct val="20000"/>
              </a:spcBef>
              <a:buClr>
                <a:schemeClr val="tx1"/>
              </a:buClr>
              <a:buNone/>
            </a:pPr>
            <a:r>
              <a:rPr lang="en-US" altLang="x-none" dirty="0" smtClean="0">
                <a:solidFill>
                  <a:schemeClr val="bg1"/>
                </a:solidFill>
              </a:rPr>
              <a:t>Mobile </a:t>
            </a:r>
            <a:r>
              <a:rPr lang="en-US" altLang="x-none" dirty="0">
                <a:solidFill>
                  <a:schemeClr val="bg1"/>
                </a:solidFill>
              </a:rPr>
              <a:t>devices behind </a:t>
            </a:r>
            <a:r>
              <a:rPr lang="en-US" altLang="x-none" dirty="0" smtClean="0">
                <a:solidFill>
                  <a:schemeClr val="bg1"/>
                </a:solidFill>
              </a:rPr>
              <a:t>NAT</a:t>
            </a:r>
          </a:p>
          <a:p>
            <a:pPr marL="457200" lvl="1" indent="0">
              <a:spcBef>
                <a:spcPct val="20000"/>
              </a:spcBef>
              <a:buClr>
                <a:schemeClr val="tx1"/>
              </a:buClr>
              <a:buNone/>
            </a:pPr>
            <a:r>
              <a:rPr lang="en-US" altLang="x-none" dirty="0" smtClean="0">
                <a:solidFill>
                  <a:schemeClr val="bg1"/>
                </a:solidFill>
              </a:rPr>
              <a:t>Neighboring </a:t>
            </a:r>
            <a:r>
              <a:rPr lang="en-US" altLang="x-none" dirty="0">
                <a:solidFill>
                  <a:schemeClr val="bg1"/>
                </a:solidFill>
              </a:rPr>
              <a:t>Bluetooth devices</a:t>
            </a:r>
          </a:p>
          <a:p>
            <a:pPr lvl="1">
              <a:spcBef>
                <a:spcPct val="20000"/>
              </a:spcBef>
              <a:buClr>
                <a:schemeClr val="tx1"/>
              </a:buClr>
              <a:buFont typeface="Arial" charset="0"/>
              <a:buChar char="–"/>
            </a:pPr>
            <a:endParaRPr lang="en-US" altLang="x-none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77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06118" y="4234512"/>
            <a:ext cx="3612357" cy="2399991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4248150" cy="4351338"/>
          </a:xfrm>
        </p:spPr>
        <p:txBody>
          <a:bodyPr>
            <a:normAutofit lnSpcReduction="10000"/>
          </a:bodyPr>
          <a:lstStyle/>
          <a:p>
            <a:pPr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</a:pPr>
            <a:r>
              <a:rPr lang="en-US" altLang="x-none" dirty="0"/>
              <a:t>Declared on Online     Social Networks (OSN)</a:t>
            </a:r>
          </a:p>
          <a:p>
            <a:pPr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</a:pPr>
            <a:endParaRPr lang="en-US" altLang="x-none" dirty="0"/>
          </a:p>
          <a:p>
            <a:pPr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</a:pPr>
            <a:r>
              <a:rPr lang="en-US" altLang="x-none" dirty="0" smtClean="0"/>
              <a:t>Inferable</a:t>
            </a:r>
          </a:p>
          <a:p>
            <a:pPr lvl="1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</a:pPr>
            <a:r>
              <a:rPr lang="en-US" altLang="x-none" dirty="0" smtClean="0"/>
              <a:t>IP address</a:t>
            </a:r>
            <a:endParaRPr lang="en-US" altLang="x-none" dirty="0"/>
          </a:p>
          <a:p>
            <a:pPr lvl="1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</a:pPr>
            <a:r>
              <a:rPr lang="en-US" altLang="x-none" dirty="0" smtClean="0"/>
              <a:t>Photos</a:t>
            </a:r>
          </a:p>
          <a:p>
            <a:pPr lvl="2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</a:pPr>
            <a:r>
              <a:rPr lang="en-US" altLang="x-none" dirty="0" smtClean="0"/>
              <a:t>Geotagged</a:t>
            </a:r>
          </a:p>
          <a:p>
            <a:pPr lvl="2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</a:pPr>
            <a:r>
              <a:rPr lang="en-US" altLang="x-none" dirty="0" smtClean="0"/>
              <a:t>Face </a:t>
            </a:r>
            <a:r>
              <a:rPr lang="en-US" altLang="x-none" dirty="0"/>
              <a:t>recognition software + </a:t>
            </a:r>
            <a:r>
              <a:rPr lang="en-US" altLang="x-none" dirty="0" smtClean="0"/>
              <a:t>metadata</a:t>
            </a:r>
          </a:p>
          <a:p>
            <a:pPr lvl="1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</a:pPr>
            <a:r>
              <a:rPr lang="en-US" altLang="x-none" dirty="0" smtClean="0"/>
              <a:t>Mobile </a:t>
            </a:r>
            <a:r>
              <a:rPr lang="en-US" altLang="x-none" dirty="0"/>
              <a:t>devices behind </a:t>
            </a:r>
            <a:r>
              <a:rPr lang="en-US" altLang="x-none" dirty="0" smtClean="0"/>
              <a:t>NAT</a:t>
            </a:r>
          </a:p>
          <a:p>
            <a:pPr lvl="1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</a:pPr>
            <a:r>
              <a:rPr lang="en-US" altLang="x-none" dirty="0" smtClean="0"/>
              <a:t>Neighboring </a:t>
            </a:r>
            <a:r>
              <a:rPr lang="en-US" altLang="x-none" dirty="0"/>
              <a:t>Bluetooth devices</a:t>
            </a:r>
          </a:p>
          <a:p>
            <a:pPr lvl="1">
              <a:spcBef>
                <a:spcPct val="20000"/>
              </a:spcBef>
              <a:buClr>
                <a:schemeClr val="tx1"/>
              </a:buClr>
              <a:buFont typeface="Arial" charset="0"/>
              <a:buChar char="–"/>
            </a:pPr>
            <a:endParaRPr lang="en-US" altLang="x-none" dirty="0"/>
          </a:p>
          <a:p>
            <a:endParaRPr lang="en-US" dirty="0"/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4572000" y="1380589"/>
            <a:ext cx="5192802" cy="2693486"/>
            <a:chOff x="4746624" y="3841751"/>
            <a:chExt cx="5192523" cy="2693028"/>
          </a:xfrm>
        </p:grpSpPr>
        <p:grpSp>
          <p:nvGrpSpPr>
            <p:cNvPr id="5" name="Group 6"/>
            <p:cNvGrpSpPr>
              <a:grpSpLocks/>
            </p:cNvGrpSpPr>
            <p:nvPr/>
          </p:nvGrpSpPr>
          <p:grpSpPr bwMode="auto">
            <a:xfrm>
              <a:off x="4746624" y="3841751"/>
              <a:ext cx="4191000" cy="2428874"/>
              <a:chOff x="3545138" y="4667251"/>
              <a:chExt cx="4191000" cy="2428874"/>
            </a:xfrm>
          </p:grpSpPr>
          <p:pic>
            <p:nvPicPr>
              <p:cNvPr id="7" name="Picture 6" descr="007.JPG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25428" t="658" r="-149" b="-1428"/>
              <a:stretch/>
            </p:blipFill>
            <p:spPr>
              <a:xfrm>
                <a:off x="3545138" y="4667251"/>
                <a:ext cx="4191000" cy="2428874"/>
              </a:xfrm>
              <a:prstGeom prst="rect">
                <a:avLst/>
              </a:prstGeom>
              <a:effectLst>
                <a:softEdge rad="38100"/>
              </a:effectLst>
            </p:spPr>
          </p:pic>
          <p:grpSp>
            <p:nvGrpSpPr>
              <p:cNvPr id="9" name="Group 8"/>
              <p:cNvGrpSpPr/>
              <p:nvPr/>
            </p:nvGrpSpPr>
            <p:grpSpPr>
              <a:xfrm>
                <a:off x="6514016" y="5199674"/>
                <a:ext cx="1011594" cy="900618"/>
                <a:chOff x="116152" y="2763619"/>
                <a:chExt cx="3041506" cy="2435137"/>
              </a:xfrm>
              <a:noFill/>
            </p:grpSpPr>
            <p:sp>
              <p:nvSpPr>
                <p:cNvPr id="16" name="Rounded Rectangle 15"/>
                <p:cNvSpPr/>
                <p:nvPr/>
              </p:nvSpPr>
              <p:spPr>
                <a:xfrm>
                  <a:off x="809593" y="3120428"/>
                  <a:ext cx="1731637" cy="1731636"/>
                </a:xfrm>
                <a:prstGeom prst="roundRect">
                  <a:avLst/>
                </a:prstGeom>
                <a:grpFill/>
                <a:ln>
                  <a:solidFill>
                    <a:srgbClr val="5C9CEB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7" name="Straight Connector 16"/>
                <p:cNvCxnSpPr/>
                <p:nvPr/>
              </p:nvCxnSpPr>
              <p:spPr>
                <a:xfrm flipV="1">
                  <a:off x="2195639" y="3986401"/>
                  <a:ext cx="962019" cy="19243"/>
                </a:xfrm>
                <a:prstGeom prst="line">
                  <a:avLst/>
                </a:prstGeom>
                <a:grpFill/>
                <a:ln w="12700">
                  <a:solidFill>
                    <a:srgbClr val="5C9CEB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/>
                <p:nvPr/>
              </p:nvCxnSpPr>
              <p:spPr>
                <a:xfrm>
                  <a:off x="1616905" y="4542918"/>
                  <a:ext cx="1524" cy="655838"/>
                </a:xfrm>
                <a:prstGeom prst="line">
                  <a:avLst/>
                </a:prstGeom>
                <a:grpFill/>
                <a:ln w="12700">
                  <a:solidFill>
                    <a:srgbClr val="5C9CEB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1616905" y="2763619"/>
                  <a:ext cx="1524" cy="655838"/>
                </a:xfrm>
                <a:prstGeom prst="line">
                  <a:avLst/>
                </a:prstGeom>
                <a:grpFill/>
                <a:ln w="12700">
                  <a:solidFill>
                    <a:srgbClr val="5C9CEB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 flipV="1">
                  <a:off x="116152" y="3984849"/>
                  <a:ext cx="962019" cy="19243"/>
                </a:xfrm>
                <a:prstGeom prst="line">
                  <a:avLst/>
                </a:prstGeom>
                <a:grpFill/>
                <a:ln w="12700">
                  <a:solidFill>
                    <a:srgbClr val="5C9CEB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Group 9"/>
              <p:cNvGrpSpPr/>
              <p:nvPr/>
            </p:nvGrpSpPr>
            <p:grpSpPr>
              <a:xfrm>
                <a:off x="4769997" y="4922591"/>
                <a:ext cx="948094" cy="932368"/>
                <a:chOff x="-361158" y="2506075"/>
                <a:chExt cx="2850585" cy="2520984"/>
              </a:xfrm>
              <a:noFill/>
            </p:grpSpPr>
            <p:sp>
              <p:nvSpPr>
                <p:cNvPr id="11" name="Rounded Rectangle 10"/>
                <p:cNvSpPr/>
                <p:nvPr/>
              </p:nvSpPr>
              <p:spPr>
                <a:xfrm>
                  <a:off x="236820" y="2862886"/>
                  <a:ext cx="1731637" cy="1731636"/>
                </a:xfrm>
                <a:prstGeom prst="roundRect">
                  <a:avLst/>
                </a:prstGeom>
                <a:grpFill/>
                <a:ln>
                  <a:solidFill>
                    <a:srgbClr val="5C9CEB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2" name="Straight Connector 11"/>
                <p:cNvCxnSpPr/>
                <p:nvPr/>
              </p:nvCxnSpPr>
              <p:spPr>
                <a:xfrm flipV="1">
                  <a:off x="1527408" y="3771780"/>
                  <a:ext cx="962019" cy="19243"/>
                </a:xfrm>
                <a:prstGeom prst="line">
                  <a:avLst/>
                </a:prstGeom>
                <a:grpFill/>
                <a:ln w="12700">
                  <a:solidFill>
                    <a:srgbClr val="5C9CEB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/>
                <p:cNvCxnSpPr/>
                <p:nvPr/>
              </p:nvCxnSpPr>
              <p:spPr>
                <a:xfrm>
                  <a:off x="1091865" y="4371221"/>
                  <a:ext cx="1524" cy="655838"/>
                </a:xfrm>
                <a:prstGeom prst="line">
                  <a:avLst/>
                </a:prstGeom>
                <a:grpFill/>
                <a:ln w="12700">
                  <a:solidFill>
                    <a:srgbClr val="5C9CEB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/>
                <p:cNvCxnSpPr/>
                <p:nvPr/>
              </p:nvCxnSpPr>
              <p:spPr>
                <a:xfrm>
                  <a:off x="1091871" y="2506075"/>
                  <a:ext cx="1524" cy="655838"/>
                </a:xfrm>
                <a:prstGeom prst="line">
                  <a:avLst/>
                </a:prstGeom>
                <a:grpFill/>
                <a:ln w="12700">
                  <a:solidFill>
                    <a:srgbClr val="5C9CEB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 flipV="1">
                  <a:off x="-361158" y="3770228"/>
                  <a:ext cx="962019" cy="19243"/>
                </a:xfrm>
                <a:prstGeom prst="line">
                  <a:avLst/>
                </a:prstGeom>
                <a:grpFill/>
                <a:ln w="12700">
                  <a:solidFill>
                    <a:srgbClr val="5C9CEB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5367147" y="6211669"/>
              <a:ext cx="4572000" cy="323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charset="0"/>
                <a:defRPr sz="3200">
                  <a:solidFill>
                    <a:srgbClr val="000000"/>
                  </a:solidFill>
                  <a:latin typeface="Calibri" charset="0"/>
                  <a:ea typeface="ＭＳ Ｐゴシック" charset="-128"/>
                  <a:cs typeface="ＭＳ Ｐゴシック" charset="-128"/>
                </a:defRPr>
              </a:lvl1pPr>
              <a:lvl2pPr marL="457200"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charset="0"/>
                <a:defRPr sz="2800">
                  <a:solidFill>
                    <a:srgbClr val="000000"/>
                  </a:solidFill>
                  <a:latin typeface="Calibri" charset="0"/>
                  <a:ea typeface="ＭＳ Ｐゴシック" charset="-128"/>
                  <a:cs typeface="ＭＳ Ｐゴシック" charset="-128"/>
                </a:defRPr>
              </a:lvl2pPr>
              <a:lvl3pPr marL="914400"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Calibri" charset="0"/>
                  <a:ea typeface="ＭＳ Ｐゴシック" charset="-128"/>
                  <a:cs typeface="ＭＳ Ｐゴシック" charset="-128"/>
                </a:defRPr>
              </a:lvl3pPr>
              <a:lvl4pPr marL="1371600"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charset="0"/>
                <a:defRPr sz="2000">
                  <a:solidFill>
                    <a:srgbClr val="000000"/>
                  </a:solidFill>
                  <a:latin typeface="Calibri" charset="0"/>
                  <a:ea typeface="ＭＳ Ｐゴシック" charset="-128"/>
                  <a:cs typeface="ＭＳ Ｐゴシック" charset="-128"/>
                </a:defRPr>
              </a:lvl4pPr>
              <a:lvl5pPr marL="1828800"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charset="0"/>
                <a:defRPr sz="2000">
                  <a:solidFill>
                    <a:srgbClr val="000000"/>
                  </a:solidFill>
                  <a:latin typeface="Calibri" charset="0"/>
                  <a:ea typeface="ＭＳ Ｐゴシック" charset="-128"/>
                  <a:cs typeface="ＭＳ Ｐゴシック" charset="-128"/>
                </a:defRPr>
              </a:lvl5pPr>
              <a:lvl6pPr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000">
                  <a:solidFill>
                    <a:srgbClr val="000000"/>
                  </a:solidFill>
                  <a:latin typeface="Calibri" charset="0"/>
                  <a:ea typeface="ＭＳ Ｐゴシック" charset="-128"/>
                  <a:cs typeface="ＭＳ Ｐゴシック" charset="-128"/>
                </a:defRPr>
              </a:lvl6pPr>
              <a:lvl7pPr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000">
                  <a:solidFill>
                    <a:srgbClr val="000000"/>
                  </a:solidFill>
                  <a:latin typeface="Calibri" charset="0"/>
                  <a:ea typeface="ＭＳ Ｐゴシック" charset="-128"/>
                  <a:cs typeface="ＭＳ Ｐゴシック" charset="-128"/>
                </a:defRPr>
              </a:lvl7pPr>
              <a:lvl8pPr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000">
                  <a:solidFill>
                    <a:srgbClr val="000000"/>
                  </a:solidFill>
                  <a:latin typeface="Calibri" charset="0"/>
                  <a:ea typeface="ＭＳ Ｐゴシック" charset="-128"/>
                  <a:cs typeface="ＭＳ Ｐゴシック" charset="-128"/>
                </a:defRPr>
              </a:lvl8pPr>
              <a:lvl9pPr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000">
                  <a:solidFill>
                    <a:srgbClr val="000000"/>
                  </a:solidFill>
                  <a:latin typeface="Calibri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pPr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x-none" sz="1500" dirty="0">
                  <a:solidFill>
                    <a:schemeClr val="tx1"/>
                  </a:solidFill>
                </a:rPr>
                <a:t>Picture shot on </a:t>
              </a:r>
              <a:r>
                <a:rPr lang="nl-NL" altLang="x-none" sz="1500" dirty="0" smtClean="0">
                  <a:solidFill>
                    <a:schemeClr val="tx1"/>
                  </a:solidFill>
                </a:rPr>
                <a:t>DD/MM/YYYY (</a:t>
              </a:r>
              <a:r>
                <a:rPr lang="nl-NL" altLang="x-none" sz="1500" dirty="0">
                  <a:solidFill>
                    <a:schemeClr val="tx1"/>
                  </a:solidFill>
                </a:rPr>
                <a:t>EXIF metadata)</a:t>
              </a:r>
              <a:endParaRPr lang="en-US" altLang="x-none" sz="1500" dirty="0">
                <a:solidFill>
                  <a:schemeClr val="tx1"/>
                </a:solidFill>
              </a:endParaRPr>
            </a:p>
          </p:txBody>
        </p:sp>
      </p:grp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20211-EA1E-A445-A3D3-6565EECB2D33}" type="slidenum">
              <a:rPr lang="en-US" smtClean="0"/>
              <a:t>3</a:t>
            </a:fld>
            <a:endParaRPr lang="en-US"/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620281" cy="1325563"/>
          </a:xfrm>
        </p:spPr>
        <p:txBody>
          <a:bodyPr>
            <a:normAutofit/>
          </a:bodyPr>
          <a:lstStyle/>
          <a:p>
            <a:r>
              <a:rPr lang="en-US" altLang="x-none" sz="4000" b="1" i="1" dirty="0" smtClean="0">
                <a:solidFill>
                  <a:srgbClr val="C00000"/>
                </a:solidFill>
              </a:rPr>
              <a:t>(Co-)Location</a:t>
            </a:r>
            <a:r>
              <a:rPr lang="en-US" altLang="x-none" sz="4000" b="1" dirty="0" smtClean="0"/>
              <a:t> </a:t>
            </a:r>
            <a:r>
              <a:rPr lang="en-US" altLang="x-none" sz="4000" dirty="0" smtClean="0"/>
              <a:t>Information Is </a:t>
            </a:r>
            <a:r>
              <a:rPr lang="en-US" altLang="x-none" sz="4000" dirty="0"/>
              <a:t>Widespread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5069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91"/>
    </mc:Choice>
    <mc:Fallback xmlns="">
      <p:transition spd="slow" advTm="1309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466E9-0A8B-4514-8AEA-21DEE0C79315}" type="slidenum">
              <a:rPr lang="fr-CH" smtClean="0"/>
              <a:t>4</a:t>
            </a:fld>
            <a:endParaRPr lang="fr-CH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85325" y="1639571"/>
            <a:ext cx="8419189" cy="481018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(Co-)Location data … </a:t>
            </a:r>
            <a:endParaRPr lang="en-US" sz="2400" dirty="0"/>
          </a:p>
          <a:p>
            <a:pPr marL="457200" lvl="1" indent="0">
              <a:buNone/>
            </a:pPr>
            <a:r>
              <a:rPr lang="en-US" dirty="0"/>
              <a:t>… is </a:t>
            </a:r>
            <a:r>
              <a:rPr lang="en-US" b="1" i="1" dirty="0" smtClean="0">
                <a:solidFill>
                  <a:srgbClr val="C00000"/>
                </a:solidFill>
              </a:rPr>
              <a:t>sensitive for users</a:t>
            </a:r>
            <a:endParaRPr lang="en-US" b="1" i="1" dirty="0">
              <a:solidFill>
                <a:srgbClr val="C00000"/>
              </a:solidFill>
            </a:endParaRPr>
          </a:p>
          <a:p>
            <a:pPr lvl="2"/>
            <a:r>
              <a:rPr lang="en-US" sz="2400" dirty="0" smtClean="0"/>
              <a:t>Infer </a:t>
            </a:r>
            <a:r>
              <a:rPr lang="en-US" sz="2400" dirty="0"/>
              <a:t>location at arbitrary time instants </a:t>
            </a:r>
            <a:endParaRPr lang="en-US" sz="2400" dirty="0" smtClean="0"/>
          </a:p>
          <a:p>
            <a:pPr lvl="2"/>
            <a:r>
              <a:rPr lang="en-US" sz="2400" dirty="0" smtClean="0"/>
              <a:t>Infer </a:t>
            </a:r>
            <a:r>
              <a:rPr lang="en-US" sz="2400" dirty="0"/>
              <a:t>users’ private </a:t>
            </a:r>
            <a:r>
              <a:rPr lang="en-US" sz="2400" dirty="0" smtClean="0"/>
              <a:t>attributes</a:t>
            </a:r>
          </a:p>
          <a:p>
            <a:pPr lvl="3"/>
            <a:r>
              <a:rPr lang="en-US" sz="2400" dirty="0" smtClean="0"/>
              <a:t>Social </a:t>
            </a:r>
            <a:r>
              <a:rPr lang="en-US" sz="2400" dirty="0"/>
              <a:t>ties, interests, personal locations (e.g.,  home and workplace), </a:t>
            </a:r>
            <a:r>
              <a:rPr lang="en-US" sz="2400" dirty="0" smtClean="0"/>
              <a:t>identity</a:t>
            </a:r>
          </a:p>
          <a:p>
            <a:pPr lvl="2"/>
            <a:r>
              <a:rPr lang="en-US" sz="2400" dirty="0" smtClean="0"/>
              <a:t>Discrimination</a:t>
            </a:r>
            <a:r>
              <a:rPr lang="en-US" sz="2400" dirty="0"/>
              <a:t>, blackmail, stalking, physical assault, robbery, identity theft, etc</a:t>
            </a:r>
            <a:r>
              <a:rPr lang="en-US" sz="2400" dirty="0" smtClean="0"/>
              <a:t>.</a:t>
            </a:r>
          </a:p>
          <a:p>
            <a:pPr marL="1257300" lvl="2" indent="-342900">
              <a:buFont typeface="Arial" charset="0"/>
              <a:buChar char="•"/>
              <a:defRPr/>
            </a:pPr>
            <a:endParaRPr lang="en-US" sz="2400" dirty="0"/>
          </a:p>
          <a:p>
            <a:pPr marL="457200" lvl="1" indent="0">
              <a:buNone/>
            </a:pPr>
            <a:r>
              <a:rPr lang="en-US" dirty="0"/>
              <a:t>… can be </a:t>
            </a:r>
            <a:r>
              <a:rPr lang="en-US" b="1" i="1" dirty="0" smtClean="0">
                <a:solidFill>
                  <a:srgbClr val="C00000"/>
                </a:solidFill>
              </a:rPr>
              <a:t>monetized by service providers</a:t>
            </a:r>
            <a:r>
              <a:rPr lang="en-US" dirty="0" smtClean="0"/>
              <a:t> </a:t>
            </a:r>
            <a:endParaRPr lang="en-US" dirty="0"/>
          </a:p>
          <a:p>
            <a:pPr lvl="1"/>
            <a:r>
              <a:rPr lang="en-US" dirty="0"/>
              <a:t>	</a:t>
            </a:r>
            <a:r>
              <a:rPr lang="en-US" dirty="0" smtClean="0"/>
              <a:t>e.g., through </a:t>
            </a:r>
            <a:r>
              <a:rPr lang="en-US" b="1" i="1" dirty="0">
                <a:solidFill>
                  <a:srgbClr val="C00000"/>
                </a:solidFill>
              </a:rPr>
              <a:t>targeted </a:t>
            </a:r>
            <a:r>
              <a:rPr lang="en-US" b="1" i="1" dirty="0" smtClean="0">
                <a:solidFill>
                  <a:srgbClr val="C00000"/>
                </a:solidFill>
              </a:rPr>
              <a:t>advertising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5BB8B198-86D2-3E42-A40A-596CE1F1C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51535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Privacy Risks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DF21B59-F508-B14A-AB09-CF281FC77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5277" y="4938543"/>
            <a:ext cx="502193" cy="5021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B0D5DDE-8929-1E4A-8FD7-09945E55D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034234" y="1959907"/>
            <a:ext cx="449451" cy="44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28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50"/>
    </mc:Choice>
    <mc:Fallback xmlns="">
      <p:transition spd="slow" advTm="43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1" y="1439854"/>
            <a:ext cx="8961120" cy="5032383"/>
          </a:xfrm>
        </p:spPr>
        <p:txBody>
          <a:bodyPr>
            <a:noAutofit/>
          </a:bodyPr>
          <a:lstStyle/>
          <a:p>
            <a:pPr defTabSz="1000047"/>
            <a:r>
              <a:rPr lang="en-US" sz="2600" dirty="0" smtClean="0">
                <a:latin typeface="Calibri" charset="0"/>
                <a:ea typeface="Calibri" charset="0"/>
                <a:cs typeface="Calibri" charset="0"/>
              </a:rPr>
              <a:t>Locations and co-locations reported by users </a:t>
            </a:r>
            <a:r>
              <a:rPr lang="en-US" sz="2600" dirty="0">
                <a:latin typeface="Calibri" charset="0"/>
                <a:ea typeface="Calibri" charset="0"/>
                <a:cs typeface="Calibri" charset="0"/>
              </a:rPr>
              <a:t>on OSN have </a:t>
            </a:r>
            <a:r>
              <a:rPr lang="en-US" sz="2600" b="1" i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conflicting effects </a:t>
            </a:r>
            <a:r>
              <a:rPr lang="en-US" sz="26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for the </a:t>
            </a:r>
            <a:r>
              <a:rPr lang="en-US" sz="2600" b="1" i="1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users</a:t>
            </a:r>
            <a:r>
              <a:rPr lang="en-US" sz="2600" b="1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600" b="1" i="1" u="sng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and</a:t>
            </a:r>
            <a:r>
              <a:rPr lang="en-US" sz="2600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600" dirty="0">
                <a:latin typeface="Calibri" charset="0"/>
                <a:ea typeface="Calibri" charset="0"/>
                <a:cs typeface="Calibri" charset="0"/>
              </a:rPr>
              <a:t>for</a:t>
            </a:r>
            <a:r>
              <a:rPr lang="en-US" sz="26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600" b="1" i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their friends</a:t>
            </a:r>
          </a:p>
          <a:p>
            <a:pPr lvl="1" defTabSz="1000047"/>
            <a:r>
              <a:rPr lang="en-US" sz="2200" dirty="0" smtClean="0">
                <a:latin typeface="Calibri" charset="0"/>
                <a:ea typeface="Calibri" charset="0"/>
                <a:cs typeface="Calibri" charset="0"/>
              </a:rPr>
              <a:t>Privacy risks vs</a:t>
            </a:r>
            <a:r>
              <a:rPr lang="en-US" sz="2200" dirty="0">
                <a:latin typeface="Calibri" charset="0"/>
                <a:ea typeface="Calibri" charset="0"/>
                <a:cs typeface="Calibri" charset="0"/>
              </a:rPr>
              <a:t>. social benefits</a:t>
            </a:r>
          </a:p>
          <a:p>
            <a:pPr lvl="1" defTabSz="1000047"/>
            <a:r>
              <a:rPr lang="en-US" b="1" i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Control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 is </a:t>
            </a:r>
            <a:r>
              <a:rPr lang="en-US" b="1" i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limited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pPr lvl="2" defTabSz="1000047"/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With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respect to the service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provider</a:t>
            </a:r>
          </a:p>
          <a:p>
            <a:pPr lvl="2" defTabSz="1000047"/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The uploader of the data is the sole decision maker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  <a:p>
            <a:pPr defTabSz="1000047"/>
            <a:r>
              <a:rPr lang="en-US" sz="2600" dirty="0">
                <a:latin typeface="Calibri" charset="0"/>
                <a:ea typeface="Calibri" charset="0"/>
                <a:cs typeface="Calibri" charset="0"/>
              </a:rPr>
              <a:t>Users’ </a:t>
            </a:r>
            <a:r>
              <a:rPr lang="en-US" sz="2600" b="1" i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preferences</a:t>
            </a:r>
            <a:r>
              <a:rPr lang="en-US" sz="2600" dirty="0">
                <a:solidFill>
                  <a:schemeClr val="accent5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600" dirty="0" smtClean="0">
                <a:latin typeface="Calibri" charset="0"/>
                <a:ea typeface="Calibri" charset="0"/>
                <a:cs typeface="Calibri" charset="0"/>
              </a:rPr>
              <a:t>regarding benefits </a:t>
            </a:r>
            <a:r>
              <a:rPr lang="en-US" sz="2600" dirty="0">
                <a:latin typeface="Calibri" charset="0"/>
                <a:ea typeface="Calibri" charset="0"/>
                <a:cs typeface="Calibri" charset="0"/>
              </a:rPr>
              <a:t>and privacy are </a:t>
            </a:r>
            <a:r>
              <a:rPr lang="en-US" sz="2600" b="1" i="1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unknown</a:t>
            </a:r>
            <a:endParaRPr lang="en-US" sz="2600" b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defTabSz="1000047"/>
            <a:r>
              <a:rPr lang="en-US" sz="2600" dirty="0">
                <a:latin typeface="Calibri" charset="0"/>
                <a:ea typeface="Calibri" charset="0"/>
                <a:cs typeface="Calibri" charset="0"/>
              </a:rPr>
              <a:t>Users’ </a:t>
            </a:r>
            <a:r>
              <a:rPr lang="en-US" sz="2600" b="1" i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interactions</a:t>
            </a:r>
            <a:r>
              <a:rPr lang="en-US" sz="2600" dirty="0">
                <a:solidFill>
                  <a:schemeClr val="accent5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600" dirty="0">
                <a:latin typeface="Calibri" charset="0"/>
                <a:ea typeface="Calibri" charset="0"/>
                <a:cs typeface="Calibri" charset="0"/>
              </a:rPr>
              <a:t>are</a:t>
            </a:r>
            <a:r>
              <a:rPr lang="en-US" sz="26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600" b="1" i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complex </a:t>
            </a:r>
            <a:r>
              <a:rPr lang="en-US" sz="2600" dirty="0">
                <a:latin typeface="Calibri" charset="0"/>
                <a:ea typeface="Calibri" charset="0"/>
                <a:cs typeface="Calibri" charset="0"/>
              </a:rPr>
              <a:t>to understand and </a:t>
            </a:r>
            <a:r>
              <a:rPr lang="en-US" sz="2600" dirty="0" smtClean="0">
                <a:latin typeface="Calibri" charset="0"/>
                <a:ea typeface="Calibri" charset="0"/>
                <a:cs typeface="Calibri" charset="0"/>
              </a:rPr>
              <a:t>predict</a:t>
            </a:r>
          </a:p>
          <a:p>
            <a:pPr defTabSz="1000047"/>
            <a:r>
              <a:rPr lang="en-US" sz="2600" dirty="0"/>
              <a:t>Conflicts of interests </a:t>
            </a:r>
            <a:r>
              <a:rPr lang="en-US" sz="2600" dirty="0" smtClean="0"/>
              <a:t>arise</a:t>
            </a:r>
            <a:endParaRPr lang="en-US" sz="2600" dirty="0">
              <a:latin typeface="Calibri" charset="0"/>
              <a:ea typeface="Calibri" charset="0"/>
              <a:cs typeface="Calibri" charset="0"/>
            </a:endParaRPr>
          </a:p>
          <a:p>
            <a:pPr defTabSz="1000047"/>
            <a:r>
              <a:rPr lang="en-US" sz="2600" dirty="0" smtClean="0">
                <a:latin typeface="Calibri" charset="0"/>
                <a:ea typeface="Calibri" charset="0"/>
                <a:cs typeface="Calibri" charset="0"/>
              </a:rPr>
              <a:t>Our </a:t>
            </a:r>
            <a:r>
              <a:rPr lang="en-US" sz="2600" b="1" i="1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goal</a:t>
            </a:r>
            <a:r>
              <a:rPr lang="en-US" sz="2600" dirty="0" smtClean="0">
                <a:latin typeface="Calibri" charset="0"/>
                <a:ea typeface="Calibri" charset="0"/>
                <a:cs typeface="Calibri" charset="0"/>
              </a:rPr>
              <a:t>:</a:t>
            </a:r>
          </a:p>
          <a:p>
            <a:pPr lvl="1" defTabSz="1000047"/>
            <a:r>
              <a:rPr lang="en-US" sz="2200" dirty="0" smtClean="0">
                <a:latin typeface="Calibri" charset="0"/>
                <a:ea typeface="Calibri" charset="0"/>
                <a:cs typeface="Calibri" charset="0"/>
              </a:rPr>
              <a:t>Quantify such users’ preferences  </a:t>
            </a:r>
          </a:p>
          <a:p>
            <a:pPr lvl="1" defTabSz="1000047"/>
            <a:r>
              <a:rPr lang="en-US" sz="2200" dirty="0" smtClean="0">
                <a:latin typeface="Calibri" charset="0"/>
                <a:ea typeface="Calibri" charset="0"/>
                <a:cs typeface="Calibri" charset="0"/>
              </a:rPr>
              <a:t>Analyze users</a:t>
            </a:r>
            <a:r>
              <a:rPr lang="en-US" sz="2200" dirty="0">
                <a:latin typeface="Calibri" charset="0"/>
                <a:ea typeface="Calibri" charset="0"/>
                <a:cs typeface="Calibri" charset="0"/>
              </a:rPr>
              <a:t>’ strategic </a:t>
            </a:r>
            <a:r>
              <a:rPr lang="en-US" sz="2200" dirty="0" smtClean="0">
                <a:latin typeface="Calibri" charset="0"/>
                <a:ea typeface="Calibri" charset="0"/>
                <a:cs typeface="Calibri" charset="0"/>
              </a:rPr>
              <a:t>behaviors and extract insights </a:t>
            </a:r>
            <a:endParaRPr lang="en-US" sz="2200" dirty="0">
              <a:latin typeface="Calibri" charset="0"/>
              <a:ea typeface="Calibri" charset="0"/>
              <a:cs typeface="Calibri" charset="0"/>
            </a:endParaRPr>
          </a:p>
          <a:p>
            <a:pPr defTabSz="1000047"/>
            <a:endParaRPr lang="en-US" sz="2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994590" y="13412963"/>
            <a:ext cx="3816424" cy="430869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r>
              <a:rPr lang="en-US" sz="2200" dirty="0"/>
              <a:t>Privacy adversaries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4146990" y="13565363"/>
            <a:ext cx="3816424" cy="430869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r>
              <a:rPr lang="en-US" sz="2200" dirty="0"/>
              <a:t>Privacy adversaries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88236-B486-A147-9A67-C19B54287D02}" type="slidenum">
              <a:rPr lang="en-US" smtClean="0"/>
              <a:t>5</a:t>
            </a:fld>
            <a:endParaRPr lang="en-US"/>
          </a:p>
        </p:txBody>
      </p:sp>
      <p:pic>
        <p:nvPicPr>
          <p:cNvPr id="2050" name="Picture 2" descr="Image result for rope kid gam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183" y="3521709"/>
            <a:ext cx="3554929" cy="258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939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556"/>
    </mc:Choice>
    <mc:Fallback xmlns="">
      <p:transition spd="slow" advTm="53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Survey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MTurk</a:t>
            </a:r>
            <a:r>
              <a:rPr lang="en-US" dirty="0"/>
              <a:t> Survey: 250 active Facebook users</a:t>
            </a:r>
          </a:p>
          <a:p>
            <a:pPr lvl="1"/>
            <a:r>
              <a:rPr lang="en-US" dirty="0"/>
              <a:t>Evaluate users’ </a:t>
            </a:r>
            <a:r>
              <a:rPr lang="en-US" b="1" i="1" dirty="0">
                <a:solidFill>
                  <a:srgbClr val="C00000"/>
                </a:solidFill>
              </a:rPr>
              <a:t>awareness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2215" y="3183846"/>
            <a:ext cx="2501460" cy="2844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056" y="3131394"/>
            <a:ext cx="2890558" cy="28370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6407" y="6049214"/>
            <a:ext cx="8633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 Awareness about own posts          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smtClean="0">
                <a:latin typeface="Calibri" panose="020F0502020204030204" pitchFamily="34" charset="0"/>
                <a:cs typeface="Calibri" panose="020F0502020204030204" pitchFamily="34" charset="0"/>
              </a:rPr>
              <a:t>              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Awareness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about friends’ posts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88236-B486-A147-9A67-C19B54287D02}" type="slidenum">
              <a:rPr lang="en-US" smtClean="0"/>
              <a:t>6</a:t>
            </a:fld>
            <a:endParaRPr lang="en-US"/>
          </a:p>
        </p:txBody>
      </p:sp>
      <p:sp>
        <p:nvSpPr>
          <p:cNvPr id="8" name="Rectangle à coins arrondis 3">
            <a:extLst>
              <a:ext uri="{FF2B5EF4-FFF2-40B4-BE49-F238E27FC236}">
                <a16:creationId xmlns="" xmlns:a16="http://schemas.microsoft.com/office/drawing/2014/main" id="{DCF72645-42F2-C241-B524-A55178C2C8D2}"/>
              </a:ext>
            </a:extLst>
          </p:cNvPr>
          <p:cNvSpPr/>
          <p:nvPr/>
        </p:nvSpPr>
        <p:spPr>
          <a:xfrm>
            <a:off x="2204781" y="4723227"/>
            <a:ext cx="1116547" cy="512652"/>
          </a:xfrm>
          <a:prstGeom prst="round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à coins arrondis 3">
            <a:extLst>
              <a:ext uri="{FF2B5EF4-FFF2-40B4-BE49-F238E27FC236}">
                <a16:creationId xmlns="" xmlns:a16="http://schemas.microsoft.com/office/drawing/2014/main" id="{DCF72645-42F2-C241-B524-A55178C2C8D2}"/>
              </a:ext>
            </a:extLst>
          </p:cNvPr>
          <p:cNvSpPr/>
          <p:nvPr/>
        </p:nvSpPr>
        <p:spPr>
          <a:xfrm>
            <a:off x="1102499" y="4768052"/>
            <a:ext cx="1001876" cy="512652"/>
          </a:xfrm>
          <a:prstGeom prst="round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à coins arrondis 3">
            <a:extLst>
              <a:ext uri="{FF2B5EF4-FFF2-40B4-BE49-F238E27FC236}">
                <a16:creationId xmlns="" xmlns:a16="http://schemas.microsoft.com/office/drawing/2014/main" id="{DCF72645-42F2-C241-B524-A55178C2C8D2}"/>
              </a:ext>
            </a:extLst>
          </p:cNvPr>
          <p:cNvSpPr/>
          <p:nvPr/>
        </p:nvSpPr>
        <p:spPr>
          <a:xfrm>
            <a:off x="6834381" y="4002925"/>
            <a:ext cx="1262835" cy="529053"/>
          </a:xfrm>
          <a:prstGeom prst="round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reeform 6"/>
          <p:cNvSpPr/>
          <p:nvPr/>
        </p:nvSpPr>
        <p:spPr>
          <a:xfrm>
            <a:off x="5142076" y="3720021"/>
            <a:ext cx="289149" cy="134803"/>
          </a:xfrm>
          <a:custGeom>
            <a:avLst/>
            <a:gdLst>
              <a:gd name="connsiteX0" fmla="*/ 68754 w 710199"/>
              <a:gd name="connsiteY0" fmla="*/ 0 h 139562"/>
              <a:gd name="connsiteX1" fmla="*/ 587369 w 710199"/>
              <a:gd name="connsiteY1" fmla="*/ 40944 h 139562"/>
              <a:gd name="connsiteX2" fmla="*/ 515 w 710199"/>
              <a:gd name="connsiteY2" fmla="*/ 95535 h 139562"/>
              <a:gd name="connsiteX3" fmla="*/ 710199 w 710199"/>
              <a:gd name="connsiteY3" fmla="*/ 109183 h 139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0199" h="139562">
                <a:moveTo>
                  <a:pt x="68754" y="0"/>
                </a:moveTo>
                <a:cubicBezTo>
                  <a:pt x="333748" y="12511"/>
                  <a:pt x="598742" y="25022"/>
                  <a:pt x="587369" y="40944"/>
                </a:cubicBezTo>
                <a:cubicBezTo>
                  <a:pt x="575996" y="56866"/>
                  <a:pt x="-19957" y="84162"/>
                  <a:pt x="515" y="95535"/>
                </a:cubicBezTo>
                <a:cubicBezTo>
                  <a:pt x="20987" y="106908"/>
                  <a:pt x="548701" y="179696"/>
                  <a:pt x="710199" y="109183"/>
                </a:cubicBezTo>
              </a:path>
            </a:pathLst>
          </a:custGeom>
          <a:solidFill>
            <a:schemeClr val="bg1"/>
          </a:solidFill>
          <a:ln w="635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5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51"/>
    </mc:Choice>
    <mc:Fallback xmlns="">
      <p:transition spd="slow" advTm="42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creen Shot 2016-04-19 at 14.07.0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78" r="33598" b="59230"/>
          <a:stretch/>
        </p:blipFill>
        <p:spPr>
          <a:xfrm>
            <a:off x="6558539" y="4269877"/>
            <a:ext cx="890265" cy="497449"/>
          </a:xfrm>
          <a:prstGeom prst="rect">
            <a:avLst/>
          </a:prstGeom>
        </p:spPr>
      </p:pic>
      <p:pic>
        <p:nvPicPr>
          <p:cNvPr id="18" name="Picture 17" descr="Screen Shot 2016-04-19 at 14.07.0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84" r="-63484" b="59230"/>
          <a:stretch/>
        </p:blipFill>
        <p:spPr>
          <a:xfrm>
            <a:off x="6508435" y="3171230"/>
            <a:ext cx="2723497" cy="5010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40" y="3196282"/>
            <a:ext cx="3201487" cy="24457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Survey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MTurk</a:t>
            </a:r>
            <a:r>
              <a:rPr lang="en-US" dirty="0"/>
              <a:t> Survey: 250 active Facebook users</a:t>
            </a:r>
          </a:p>
          <a:p>
            <a:pPr lvl="1"/>
            <a:r>
              <a:rPr lang="en-US" dirty="0"/>
              <a:t>Evaluate users’ </a:t>
            </a:r>
            <a:r>
              <a:rPr lang="en-US" b="1" i="1" dirty="0">
                <a:solidFill>
                  <a:srgbClr val="C00000"/>
                </a:solidFill>
              </a:rPr>
              <a:t>awareness </a:t>
            </a:r>
            <a:r>
              <a:rPr lang="en-US" dirty="0"/>
              <a:t>and</a:t>
            </a:r>
            <a:r>
              <a:rPr lang="en-US" b="1" i="1" dirty="0">
                <a:solidFill>
                  <a:srgbClr val="C00000"/>
                </a:solidFill>
              </a:rPr>
              <a:t> concerns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724" y="5997317"/>
            <a:ext cx="83848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Concern about location privacy	         Concern about adversaries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987" y="3250483"/>
            <a:ext cx="2601163" cy="2216238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88236-B486-A147-9A67-C19B54287D02}" type="slidenum">
              <a:rPr lang="en-US" smtClean="0"/>
              <a:t>7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7065F36-4EAE-CB43-A283-50C14EBFE5E0}"/>
              </a:ext>
            </a:extLst>
          </p:cNvPr>
          <p:cNvSpPr/>
          <p:nvPr/>
        </p:nvSpPr>
        <p:spPr>
          <a:xfrm>
            <a:off x="7322386" y="3225855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C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ommon </a:t>
            </a:r>
            <a:r>
              <a:rPr lang="en-US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F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riends</a:t>
            </a:r>
          </a:p>
          <a:p>
            <a:endParaRPr lang="en-US" b="1" dirty="0" smtClean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b="1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M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y </a:t>
            </a:r>
            <a:r>
              <a:rPr lang="en-US" b="1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F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riends</a:t>
            </a:r>
          </a:p>
          <a:p>
            <a:endParaRPr lang="en-US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F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riend’s </a:t>
            </a:r>
            <a:r>
              <a:rPr lang="en-US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F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riends</a:t>
            </a:r>
          </a:p>
          <a:p>
            <a:endParaRPr lang="en-US" b="1" dirty="0" smtClean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b="1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S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ervice </a:t>
            </a:r>
            <a:r>
              <a:rPr lang="en-US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rovider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0345" y="4889605"/>
            <a:ext cx="393241" cy="337662"/>
          </a:xfrm>
          <a:prstGeom prst="rect">
            <a:avLst/>
          </a:prstGeom>
        </p:spPr>
      </p:pic>
      <p:pic>
        <p:nvPicPr>
          <p:cNvPr id="20" name="Picture 19" descr="Screen Shot 2016-04-19 at 14.07.0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846" r="65846" b="59230"/>
          <a:stretch/>
        </p:blipFill>
        <p:spPr>
          <a:xfrm>
            <a:off x="4681407" y="3718902"/>
            <a:ext cx="2750386" cy="50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95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00"/>
    </mc:Choice>
    <mc:Fallback xmlns="">
      <p:transition spd="slow" advTm="369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Survey</a:t>
            </a:r>
          </a:p>
        </p:txBody>
      </p:sp>
      <p:sp>
        <p:nvSpPr>
          <p:cNvPr id="9" name="Text Box 24"/>
          <p:cNvSpPr txBox="1">
            <a:spLocks noChangeArrowheads="1"/>
          </p:cNvSpPr>
          <p:nvPr/>
        </p:nvSpPr>
        <p:spPr bwMode="auto">
          <a:xfrm>
            <a:off x="2088788" y="6408257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charset="2"/>
              <a:buChar char="§"/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b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88236-B486-A147-9A67-C19B54287D02}" type="slidenum">
              <a:rPr lang="en-US" smtClean="0"/>
              <a:t>8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5A29727A-6387-4347-BEF6-81E43481DCAD}"/>
              </a:ext>
            </a:extLst>
          </p:cNvPr>
          <p:cNvSpPr txBox="1">
            <a:spLocks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MTurk</a:t>
            </a:r>
            <a:r>
              <a:rPr lang="en-US" dirty="0"/>
              <a:t> Survey: 250 active Facebook users</a:t>
            </a:r>
          </a:p>
          <a:p>
            <a:pPr lvl="1"/>
            <a:r>
              <a:rPr lang="en-US" dirty="0"/>
              <a:t>Evaluate users’ </a:t>
            </a:r>
            <a:r>
              <a:rPr lang="en-US" b="1" i="1" dirty="0">
                <a:solidFill>
                  <a:srgbClr val="C00000"/>
                </a:solidFill>
              </a:rPr>
              <a:t>awareness </a:t>
            </a:r>
            <a:r>
              <a:rPr lang="en-US" dirty="0"/>
              <a:t>and</a:t>
            </a:r>
            <a:r>
              <a:rPr lang="en-US" b="1" i="1" dirty="0">
                <a:solidFill>
                  <a:srgbClr val="C00000"/>
                </a:solidFill>
              </a:rPr>
              <a:t> concerns</a:t>
            </a:r>
          </a:p>
          <a:p>
            <a:pPr lvl="1"/>
            <a:r>
              <a:rPr lang="en-US" dirty="0"/>
              <a:t>Quantify users’ </a:t>
            </a:r>
            <a:r>
              <a:rPr lang="en-US" b="1" i="1" dirty="0">
                <a:solidFill>
                  <a:srgbClr val="C00000"/>
                </a:solidFill>
              </a:rPr>
              <a:t>preference factors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dirty="0"/>
              <a:t>using </a:t>
            </a:r>
            <a:r>
              <a:rPr lang="en-US" b="1" i="1" dirty="0">
                <a:solidFill>
                  <a:srgbClr val="C00000"/>
                </a:solidFill>
              </a:rPr>
              <a:t>conjoint </a:t>
            </a:r>
            <a:r>
              <a:rPr lang="en-US" b="1" i="1" dirty="0" smtClean="0">
                <a:solidFill>
                  <a:srgbClr val="C00000"/>
                </a:solidFill>
              </a:rPr>
              <a:t>analysis</a:t>
            </a:r>
          </a:p>
          <a:p>
            <a:pPr lvl="2"/>
            <a:r>
              <a:rPr lang="en-US" dirty="0"/>
              <a:t>location vs. co-location information (</a:t>
            </a:r>
            <a:r>
              <a:rPr lang="en-US" i="1" dirty="0" err="1"/>
              <a:t>f</a:t>
            </a:r>
            <a:r>
              <a:rPr lang="en-US" i="1" baseline="-25000" dirty="0" err="1"/>
              <a:t>lc</a:t>
            </a:r>
            <a:r>
              <a:rPr lang="en-US" dirty="0"/>
              <a:t>)</a:t>
            </a:r>
          </a:p>
          <a:p>
            <a:pPr lvl="1"/>
            <a:endParaRPr lang="en-US" b="1" i="1" dirty="0">
              <a:solidFill>
                <a:srgbClr val="C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589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48"/>
    </mc:Choice>
    <mc:Fallback xmlns="">
      <p:transition spd="slow" advTm="45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3"/>
          <a:stretch/>
        </p:blipFill>
        <p:spPr>
          <a:xfrm>
            <a:off x="1384587" y="2185450"/>
            <a:ext cx="5947083" cy="1562276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815" y="3849778"/>
            <a:ext cx="5408924" cy="294891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88236-B486-A147-9A67-C19B54287D02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43"/>
          <a:stretch/>
        </p:blipFill>
        <p:spPr>
          <a:xfrm>
            <a:off x="1424140" y="2233110"/>
            <a:ext cx="5907529" cy="4565580"/>
          </a:xfrm>
          <a:prstGeom prst="rect">
            <a:avLst/>
          </a:prstGeom>
        </p:spPr>
      </p:pic>
      <p:sp>
        <p:nvSpPr>
          <p:cNvPr id="7" name="Rectangle à coins arrondis 3">
            <a:extLst>
              <a:ext uri="{FF2B5EF4-FFF2-40B4-BE49-F238E27FC236}">
                <a16:creationId xmlns="" xmlns:a16="http://schemas.microsoft.com/office/drawing/2014/main" id="{DCF72645-42F2-C241-B524-A55178C2C8D2}"/>
              </a:ext>
            </a:extLst>
          </p:cNvPr>
          <p:cNvSpPr/>
          <p:nvPr/>
        </p:nvSpPr>
        <p:spPr>
          <a:xfrm>
            <a:off x="1384588" y="3373690"/>
            <a:ext cx="6000318" cy="367766"/>
          </a:xfrm>
          <a:prstGeom prst="round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User Survey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5A29727A-6387-4347-BEF6-81E43481DCAD}"/>
              </a:ext>
            </a:extLst>
          </p:cNvPr>
          <p:cNvSpPr txBox="1">
            <a:spLocks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An example question used to quantify </a:t>
            </a:r>
            <a:r>
              <a:rPr lang="en-US" i="1" dirty="0" err="1" smtClean="0"/>
              <a:t>f</a:t>
            </a:r>
            <a:r>
              <a:rPr lang="en-US" i="1" baseline="-25000" dirty="0" err="1" smtClean="0"/>
              <a:t>lc</a:t>
            </a:r>
            <a:r>
              <a:rPr lang="en-US" i="1" baseline="-25000" dirty="0" smtClean="0"/>
              <a:t> </a:t>
            </a:r>
            <a:endParaRPr lang="en-US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31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3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38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857</Words>
  <Application>Microsoft Office PowerPoint</Application>
  <PresentationFormat>On-screen Show (4:3)</PresentationFormat>
  <Paragraphs>177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ＭＳ Ｐゴシック</vt:lpstr>
      <vt:lpstr>Arial</vt:lpstr>
      <vt:lpstr>Arial Narrow</vt:lpstr>
      <vt:lpstr>Calibri</vt:lpstr>
      <vt:lpstr>Calibri Light</vt:lpstr>
      <vt:lpstr>Wingdings</vt:lpstr>
      <vt:lpstr>Office Theme</vt:lpstr>
      <vt:lpstr>The (Co-)Location Sharing Game</vt:lpstr>
      <vt:lpstr>(Co-)Location Information Is Widespread</vt:lpstr>
      <vt:lpstr>(Co-)Location Information Is Widespread</vt:lpstr>
      <vt:lpstr>Privacy Risks</vt:lpstr>
      <vt:lpstr>The Problem</vt:lpstr>
      <vt:lpstr>User Survey</vt:lpstr>
      <vt:lpstr>User Survey</vt:lpstr>
      <vt:lpstr>User Survey</vt:lpstr>
      <vt:lpstr>User Survey</vt:lpstr>
      <vt:lpstr>User Survey</vt:lpstr>
      <vt:lpstr>Game Theoretical Framework</vt:lpstr>
      <vt:lpstr>Evaluation</vt:lpstr>
      <vt:lpstr>Lessons Learned</vt:lpstr>
      <vt:lpstr>Effect of the Adversary</vt:lpstr>
      <vt:lpstr>Lessons Learned</vt:lpstr>
      <vt:lpstr>Effect of the       (Co-)Location Data</vt:lpstr>
      <vt:lpstr>Conclusions</vt:lpstr>
      <vt:lpstr>Future Work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alexandra olteanu</dc:creator>
  <cp:lastModifiedBy>OLTEANU Alexandra-Mihaela</cp:lastModifiedBy>
  <cp:revision>860</cp:revision>
  <cp:lastPrinted>2019-07-11T19:18:23Z</cp:lastPrinted>
  <dcterms:created xsi:type="dcterms:W3CDTF">2018-11-20T20:17:53Z</dcterms:created>
  <dcterms:modified xsi:type="dcterms:W3CDTF">2019-07-17T11:45:15Z</dcterms:modified>
</cp:coreProperties>
</file>