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m4a" ContentType="audio/mp4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8" r:id="rId3"/>
    <p:sldId id="28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89" r:id="rId12"/>
    <p:sldId id="267" r:id="rId13"/>
    <p:sldId id="268" r:id="rId14"/>
    <p:sldId id="269" r:id="rId15"/>
    <p:sldId id="270" r:id="rId16"/>
    <p:sldId id="271" r:id="rId17"/>
    <p:sldId id="290" r:id="rId18"/>
    <p:sldId id="272" r:id="rId19"/>
    <p:sldId id="274" r:id="rId20"/>
    <p:sldId id="273" r:id="rId21"/>
    <p:sldId id="275" r:id="rId22"/>
    <p:sldId id="276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overhead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9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4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9A283-E075-4973-A60A-B33787217D48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E3924-6E28-453C-AC9C-2E073D1D95B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566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9BEF8-EDE8-4299-B95D-FA87061B1D79}" type="datetimeFigureOut">
              <a:rPr lang="en-GB" smtClean="0"/>
              <a:t>10/02/2016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6B70A-BC10-4F05-AC45-132A8835D0E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484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489587"/>
            <a:ext cx="6858000" cy="2020376"/>
          </a:xfrm>
        </p:spPr>
        <p:txBody>
          <a:bodyPr anchor="b">
            <a:normAutofit/>
          </a:bodyPr>
          <a:lstStyle>
            <a:lvl1pPr algn="ctr">
              <a:defRPr sz="5000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49329"/>
            <a:ext cx="6858000" cy="1408471"/>
          </a:xfrm>
        </p:spPr>
        <p:txBody>
          <a:bodyPr/>
          <a:lstStyle>
            <a:lvl1pPr marL="0" indent="0" algn="ctr">
              <a:buNone/>
              <a:defRPr sz="24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D0E9-B910-4580-A8E9-C87C678D5D7E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  <p:pic>
        <p:nvPicPr>
          <p:cNvPr id="11" name="Picture 2" descr="D:\PROJETS\INTERACTS\Submission\goldmund_logo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0617" y="5970839"/>
            <a:ext cx="975315" cy="39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PROJETS\INTERACTS\Submission\logo_hepia.gif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193" y="6001452"/>
            <a:ext cx="1499730" cy="381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D:\PROJETS\INTERACTS\Submission\bg_header_amt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3259" y="5960508"/>
            <a:ext cx="1887934" cy="55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4" descr="http://www.emerginguk.com/wp-content/uploads/2011/04/psi-audio-logo-300x203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37" t="7756" r="18993" b="9242"/>
          <a:stretch>
            <a:fillRect/>
          </a:stretch>
        </p:blipFill>
        <p:spPr bwMode="auto">
          <a:xfrm>
            <a:off x="2551971" y="5970839"/>
            <a:ext cx="410567" cy="38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665" y="5974188"/>
            <a:ext cx="1143000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4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900" y="333374"/>
            <a:ext cx="1244600" cy="60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97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460" y="365126"/>
            <a:ext cx="6925474" cy="7315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CF3C-ADB6-4719-8FC2-7B0733FBE581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6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" y="365126"/>
            <a:ext cx="6925474" cy="7315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" y="1486004"/>
            <a:ext cx="8641080" cy="480218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42090"/>
            <a:ext cx="979136" cy="315911"/>
          </a:xfrm>
        </p:spPr>
        <p:txBody>
          <a:bodyPr/>
          <a:lstStyle/>
          <a:p>
            <a:fld id="{67A41CDD-0094-4BE5-89A0-B4DED0A615BE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2487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1300265"/>
            <a:ext cx="8641080" cy="23774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460" y="3896570"/>
            <a:ext cx="8641080" cy="237744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6973-3EA5-4E26-BE6D-C5A3FECB3004}" type="datetime1">
              <a:rPr lang="en-US" smtClean="0"/>
              <a:t>2/10/2016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1460" y="365126"/>
            <a:ext cx="6925474" cy="7315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4082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1300265"/>
            <a:ext cx="4320540" cy="4876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00265"/>
            <a:ext cx="4320540" cy="487669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9280-B38A-4F1B-A398-2E878BFEA314}" type="datetime1">
              <a:rPr lang="en-US" smtClean="0"/>
              <a:t>2/10/2016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1460" y="365126"/>
            <a:ext cx="6925474" cy="7315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192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471" y="1263179"/>
            <a:ext cx="4320540" cy="82391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5471" y="2253625"/>
            <a:ext cx="4320540" cy="39123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3179"/>
            <a:ext cx="4320540" cy="82391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253625"/>
            <a:ext cx="4320540" cy="39360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51460" y="365126"/>
            <a:ext cx="6925474" cy="7315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05151-D274-4567-ADD9-8585AAB389C9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90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E6A19-D678-4FF5-8C76-5E50967098EB}" type="datetime1">
              <a:rPr lang="en-US" smtClean="0"/>
              <a:t>2/10/2016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460" y="365126"/>
            <a:ext cx="6925474" cy="7315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509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484BE-9EC6-4B09-847B-05E036ECB9A7}" type="datetime1">
              <a:rPr lang="en-US" smtClean="0"/>
              <a:t>2/10/2016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55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2497" y="710378"/>
            <a:ext cx="6518020" cy="754884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900" y="333374"/>
            <a:ext cx="1244600" cy="60160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CCBF-6D9E-4B5D-BA49-187C0786C9D7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56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284905"/>
            <a:ext cx="6834034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1486004"/>
            <a:ext cx="8641080" cy="48021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42090"/>
            <a:ext cx="954860" cy="3159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EA075-5D61-4FDD-A02A-7920ADF69C4E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5236" y="6492876"/>
            <a:ext cx="4387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E2D9F-BDBC-4006-ACC2-1178DE856CB2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6" descr="C:\Users\Courtney\Desktop\logo-01[1].jpg"/>
          <p:cNvPicPr/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118" y="72831"/>
            <a:ext cx="1853778" cy="9872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3667" y="6491822"/>
            <a:ext cx="7738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0077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56" r:id="rId4"/>
    <p:sldLayoutId id="2147483652" r:id="rId5"/>
    <p:sldLayoutId id="2147483653" r:id="rId6"/>
    <p:sldLayoutId id="2147483654" r:id="rId7"/>
    <p:sldLayoutId id="2147483655" r:id="rId8"/>
    <p:sldLayoutId id="2147483659" r:id="rId9"/>
    <p:sldLayoutId id="2147483660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6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32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microsoft.com/office/2007/relationships/hdphoto" Target="../media/hdphoto1.wdp"/><Relationship Id="rId11" Type="http://schemas.openxmlformats.org/officeDocument/2006/relationships/image" Target="../media/image31.wmf"/><Relationship Id="rId5" Type="http://schemas.openxmlformats.org/officeDocument/2006/relationships/image" Target="../media/image34.pn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33.png"/><Relationship Id="rId9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microsoft.com/office/2007/relationships/hdphoto" Target="../media/hdphoto2.wdp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microsoft.com/office/2007/relationships/hdphoto" Target="../media/hdphoto3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.png"/><Relationship Id="rId2" Type="http://schemas.openxmlformats.org/officeDocument/2006/relationships/hyperlink" Target="mailto:herve.lissek@epfl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0.jpe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media" Target="../media/media2.wav"/><Relationship Id="rId7" Type="http://schemas.openxmlformats.org/officeDocument/2006/relationships/image" Target="../media/image17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6.jpg"/><Relationship Id="rId5" Type="http://schemas.openxmlformats.org/officeDocument/2006/relationships/slideLayout" Target="../slideLayouts/slideLayout3.xml"/><Relationship Id="rId4" Type="http://schemas.openxmlformats.org/officeDocument/2006/relationships/audio" Target="../media/media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33" y="1489587"/>
            <a:ext cx="8763000" cy="202037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Experimental assessment of active electroacoustic absorbers for broadband room modes </a:t>
            </a:r>
            <a:r>
              <a:rPr lang="en-US" b="1" dirty="0" smtClean="0"/>
              <a:t>damping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400" u="sng" dirty="0" smtClean="0"/>
              <a:t>Dr. Hervé Lissek</a:t>
            </a:r>
            <a:r>
              <a:rPr lang="en-US" sz="1400" dirty="0" smtClean="0"/>
              <a:t>, Dr. Sami Karkar, Etienne Rivet (EPFL)</a:t>
            </a:r>
          </a:p>
          <a:p>
            <a:r>
              <a:rPr lang="en-US" sz="1400" dirty="0" smtClean="0"/>
              <a:t>Dr. Véronique Adam, Torje </a:t>
            </a:r>
            <a:r>
              <a:rPr lang="en-US" sz="1400" dirty="0" err="1" smtClean="0"/>
              <a:t>Thorse</a:t>
            </a:r>
            <a:r>
              <a:rPr lang="en-US" sz="1400" dirty="0" smtClean="0"/>
              <a:t>, Quentin Berthet (</a:t>
            </a:r>
            <a:r>
              <a:rPr lang="en-US" sz="1400" dirty="0" err="1" smtClean="0"/>
              <a:t>Goldmund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Prof. Antoine Pittet, David </a:t>
            </a:r>
            <a:r>
              <a:rPr lang="en-US" sz="1400" dirty="0" err="1" smtClean="0"/>
              <a:t>Strobino</a:t>
            </a:r>
            <a:r>
              <a:rPr lang="en-US" sz="1400" dirty="0" smtClean="0"/>
              <a:t> (HEPIA)</a:t>
            </a:r>
          </a:p>
          <a:p>
            <a:r>
              <a:rPr lang="en-US" sz="1400" dirty="0" smtClean="0"/>
              <a:t>Alain Roux, Christian Martin (PSI Audio)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815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Problem</a:t>
            </a:r>
            <a:r>
              <a:rPr lang="fr-FR" dirty="0" smtClean="0"/>
              <a:t>(s)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State of the art </a:t>
            </a:r>
            <a:r>
              <a:rPr lang="fr-FR" dirty="0" err="1"/>
              <a:t>sound</a:t>
            </a:r>
            <a:r>
              <a:rPr lang="fr-FR" dirty="0"/>
              <a:t> </a:t>
            </a:r>
            <a:r>
              <a:rPr lang="fr-FR" dirty="0" err="1"/>
              <a:t>absorbers</a:t>
            </a:r>
            <a:endParaRPr lang="fr-FR" dirty="0"/>
          </a:p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	</a:t>
            </a:r>
            <a:r>
              <a:rPr lang="fr-FR" sz="2400" dirty="0" err="1">
                <a:sym typeface="Wingdings" panose="05000000000000000000" pitchFamily="2" charset="2"/>
              </a:rPr>
              <a:t>b</a:t>
            </a:r>
            <a:r>
              <a:rPr lang="fr-FR" sz="2400" dirty="0" err="1" smtClean="0">
                <a:sym typeface="Wingdings" panose="05000000000000000000" pitchFamily="2" charset="2"/>
              </a:rPr>
              <a:t>ass-traps</a:t>
            </a:r>
            <a:r>
              <a:rPr lang="fr-FR" sz="2400" dirty="0" smtClean="0">
                <a:sym typeface="Wingdings" panose="05000000000000000000" pitchFamily="2" charset="2"/>
              </a:rPr>
              <a:t> (membrane </a:t>
            </a:r>
            <a:r>
              <a:rPr lang="fr-FR" sz="2400" dirty="0" err="1" smtClean="0">
                <a:sym typeface="Wingdings" panose="05000000000000000000" pitchFamily="2" charset="2"/>
              </a:rPr>
              <a:t>absorbers</a:t>
            </a:r>
            <a:r>
              <a:rPr lang="fr-FR" sz="2400" dirty="0" smtClean="0"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Efficient LF </a:t>
            </a:r>
            <a:r>
              <a:rPr lang="fr-FR" sz="2400" dirty="0" err="1" smtClean="0">
                <a:sym typeface="Wingdings" panose="05000000000000000000" pitchFamily="2" charset="2"/>
              </a:rPr>
              <a:t>narrow</a:t>
            </a:r>
            <a:r>
              <a:rPr lang="fr-FR" sz="2400" dirty="0" smtClean="0">
                <a:sym typeface="Wingdings" panose="05000000000000000000" pitchFamily="2" charset="2"/>
              </a:rPr>
              <a:t>-band (1 </a:t>
            </a:r>
            <a:r>
              <a:rPr lang="fr-FR" sz="2400" dirty="0" err="1" smtClean="0">
                <a:sym typeface="Wingdings" panose="05000000000000000000" pitchFamily="2" charset="2"/>
              </a:rPr>
              <a:t>resonance</a:t>
            </a:r>
            <a:r>
              <a:rPr lang="fr-FR" sz="2400" dirty="0" smtClean="0">
                <a:sym typeface="Wingdings" panose="05000000000000000000" pitchFamily="2" charset="2"/>
              </a:rPr>
              <a:t> </a:t>
            </a:r>
            <a:r>
              <a:rPr lang="fr-FR" sz="2400" dirty="0" err="1" smtClean="0">
                <a:sym typeface="Wingdings" panose="05000000000000000000" pitchFamily="2" charset="2"/>
              </a:rPr>
              <a:t>frequency</a:t>
            </a:r>
            <a:r>
              <a:rPr lang="fr-FR" sz="2400" dirty="0" smtClean="0">
                <a:sym typeface="Wingdings" panose="05000000000000000000" pitchFamily="2" charset="2"/>
              </a:rPr>
              <a:t>) </a:t>
            </a:r>
            <a:r>
              <a:rPr lang="fr-FR" sz="2400" dirty="0" err="1" smtClean="0">
                <a:sym typeface="Wingdings" panose="05000000000000000000" pitchFamily="2" charset="2"/>
              </a:rPr>
              <a:t>sound</a:t>
            </a:r>
            <a:r>
              <a:rPr lang="fr-FR" sz="2400" dirty="0" smtClean="0">
                <a:sym typeface="Wingdings" panose="05000000000000000000" pitchFamily="2" charset="2"/>
              </a:rPr>
              <a:t> </a:t>
            </a:r>
            <a:r>
              <a:rPr lang="fr-FR" sz="2400" dirty="0" err="1" smtClean="0">
                <a:sym typeface="Wingdings" panose="05000000000000000000" pitchFamily="2" charset="2"/>
              </a:rPr>
              <a:t>absorbers</a:t>
            </a:r>
            <a:r>
              <a:rPr lang="fr-FR" sz="2400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endParaRPr lang="fr-FR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2400" dirty="0">
                <a:sym typeface="Wingdings" panose="05000000000000000000" pitchFamily="2" charset="2"/>
              </a:rPr>
              <a:t>	</a:t>
            </a:r>
            <a:r>
              <a:rPr lang="fr-FR" sz="2400" dirty="0" smtClean="0">
                <a:sym typeface="Wingdings" panose="05000000000000000000" pitchFamily="2" charset="2"/>
              </a:rPr>
              <a:t>e-</a:t>
            </a:r>
            <a:r>
              <a:rPr lang="fr-FR" sz="2400" dirty="0" err="1" smtClean="0">
                <a:sym typeface="Wingdings" panose="05000000000000000000" pitchFamily="2" charset="2"/>
              </a:rPr>
              <a:t>traps</a:t>
            </a:r>
            <a:r>
              <a:rPr lang="fr-FR" sz="2400" dirty="0" smtClean="0">
                <a:sym typeface="Wingdings" panose="05000000000000000000" pitchFamily="2" charset="2"/>
              </a:rPr>
              <a:t> (active </a:t>
            </a:r>
            <a:r>
              <a:rPr lang="fr-FR" sz="2400" dirty="0" err="1" smtClean="0">
                <a:sym typeface="Wingdings" panose="05000000000000000000" pitchFamily="2" charset="2"/>
              </a:rPr>
              <a:t>bass</a:t>
            </a:r>
            <a:r>
              <a:rPr lang="fr-FR" sz="2400" dirty="0" smtClean="0">
                <a:sym typeface="Wingdings" panose="05000000000000000000" pitchFamily="2" charset="2"/>
              </a:rPr>
              <a:t> </a:t>
            </a:r>
            <a:r>
              <a:rPr lang="fr-FR" sz="2400" dirty="0" err="1" smtClean="0">
                <a:sym typeface="Wingdings" panose="05000000000000000000" pitchFamily="2" charset="2"/>
              </a:rPr>
              <a:t>traps</a:t>
            </a:r>
            <a:r>
              <a:rPr lang="fr-FR" sz="2400" dirty="0" smtClean="0">
                <a:sym typeface="Wingdings" panose="05000000000000000000" pitchFamily="2" charset="2"/>
              </a:rPr>
              <a:t>)</a:t>
            </a:r>
            <a:endParaRPr lang="fr-FR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sz="2400" dirty="0" smtClean="0">
                <a:sym typeface="Wingdings" panose="05000000000000000000" pitchFamily="2" charset="2"/>
              </a:rPr>
              <a:t>Efficient on 2 (</a:t>
            </a:r>
            <a:r>
              <a:rPr lang="fr-FR" sz="2400" dirty="0" err="1" smtClean="0">
                <a:sym typeface="Wingdings" panose="05000000000000000000" pitchFamily="2" charset="2"/>
              </a:rPr>
              <a:t>adjustable</a:t>
            </a:r>
            <a:r>
              <a:rPr lang="fr-FR" sz="2400" dirty="0" smtClean="0">
                <a:sym typeface="Wingdings" panose="05000000000000000000" pitchFamily="2" charset="2"/>
              </a:rPr>
              <a:t>) </a:t>
            </a:r>
            <a:r>
              <a:rPr lang="fr-FR" sz="2400" dirty="0" err="1" smtClean="0">
                <a:sym typeface="Wingdings" panose="05000000000000000000" pitchFamily="2" charset="2"/>
              </a:rPr>
              <a:t>resonance</a:t>
            </a:r>
            <a:r>
              <a:rPr lang="fr-FR" sz="2400" dirty="0" smtClean="0">
                <a:sym typeface="Wingdings" panose="05000000000000000000" pitchFamily="2" charset="2"/>
              </a:rPr>
              <a:t> </a:t>
            </a:r>
            <a:r>
              <a:rPr lang="fr-FR" sz="2400" dirty="0" err="1" smtClean="0">
                <a:sym typeface="Wingdings" panose="05000000000000000000" pitchFamily="2" charset="2"/>
              </a:rPr>
              <a:t>frequencies</a:t>
            </a:r>
            <a:endParaRPr lang="fr-FR" sz="2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098" name="Picture 2" descr="D:\Cours\Bachelor\Electroacoustique\Presentations\2013-2014\Chapitre 3\figures\bass_tra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365" y="4520457"/>
            <a:ext cx="2775686" cy="185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6873" y="4754431"/>
            <a:ext cx="1495423" cy="161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http://www.bagend.com/site/wp-content/uploads/2014/10/E-Trap-Active-Bass-Trap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5128" y="4520457"/>
            <a:ext cx="1802608" cy="2194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24382" y="4520457"/>
            <a:ext cx="761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E-</a:t>
            </a:r>
            <a:r>
              <a:rPr lang="fr-CH" b="1" dirty="0" err="1" smtClean="0"/>
              <a:t>trap</a:t>
            </a:r>
            <a:endParaRPr lang="en-GB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56FC-2CC7-4E51-9FE5-6165243173B7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10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603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Electroacoustic</a:t>
            </a:r>
            <a:r>
              <a:rPr lang="fr-CH" dirty="0" smtClean="0"/>
              <a:t> </a:t>
            </a:r>
            <a:r>
              <a:rPr lang="fr-CH" dirty="0" err="1" smtClean="0"/>
              <a:t>Absorbers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542088"/>
            <a:ext cx="979488" cy="315912"/>
          </a:xfrm>
        </p:spPr>
        <p:txBody>
          <a:bodyPr/>
          <a:lstStyle/>
          <a:p>
            <a:fld id="{67A41CDD-0094-4BE5-89A0-B4DED0A615BE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05850" y="6492875"/>
            <a:ext cx="438150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04938" y="6491288"/>
            <a:ext cx="7739062" cy="365125"/>
          </a:xfrm>
        </p:spPr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69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Electroacoustic</a:t>
            </a:r>
            <a:r>
              <a:rPr lang="fr-CH" dirty="0" smtClean="0"/>
              <a:t> </a:t>
            </a:r>
            <a:r>
              <a:rPr lang="fr-CH" dirty="0" err="1" smtClean="0"/>
              <a:t>absorbers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Development</a:t>
            </a:r>
            <a:r>
              <a:rPr lang="fr-CH" dirty="0" smtClean="0"/>
              <a:t> of an active </a:t>
            </a:r>
            <a:r>
              <a:rPr lang="fr-CH" dirty="0" err="1" smtClean="0"/>
              <a:t>sound</a:t>
            </a:r>
            <a:r>
              <a:rPr lang="fr-CH" dirty="0" smtClean="0"/>
              <a:t> absorption solution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&gt;0.83</a:t>
            </a:r>
            <a:r>
              <a:rPr lang="fr-CH" dirty="0" smtClean="0"/>
              <a:t> </a:t>
            </a:r>
            <a:r>
              <a:rPr lang="fr-CH" dirty="0" err="1" smtClean="0"/>
              <a:t>along</a:t>
            </a:r>
            <a:r>
              <a:rPr lang="fr-CH" dirty="0" smtClean="0"/>
              <a:t> the range [20 - 200Hz]</a:t>
            </a:r>
          </a:p>
          <a:p>
            <a:endParaRPr lang="fr-CH" dirty="0"/>
          </a:p>
          <a:p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actuated</a:t>
            </a:r>
            <a:r>
              <a:rPr lang="fr-CH" dirty="0" smtClean="0"/>
              <a:t> membranes (</a:t>
            </a:r>
            <a:r>
              <a:rPr lang="fr-CH" dirty="0" err="1" smtClean="0"/>
              <a:t>loudspeakers</a:t>
            </a:r>
            <a:r>
              <a:rPr lang="fr-CH" dirty="0" smtClean="0"/>
              <a:t>) </a:t>
            </a:r>
            <a:r>
              <a:rPr lang="fr-CH" dirty="0" err="1" smtClean="0"/>
              <a:t>used</a:t>
            </a:r>
            <a:r>
              <a:rPr lang="fr-CH" dirty="0" smtClean="0"/>
              <a:t> as a membrane </a:t>
            </a:r>
            <a:r>
              <a:rPr lang="fr-CH" dirty="0" err="1" smtClean="0"/>
              <a:t>absorbers</a:t>
            </a:r>
            <a:endParaRPr lang="fr-CH" dirty="0" smtClean="0"/>
          </a:p>
          <a:p>
            <a:pPr lvl="1"/>
            <a:endParaRPr lang="fr-CH" dirty="0" smtClean="0"/>
          </a:p>
          <a:p>
            <a:r>
              <a:rPr lang="fr-CH" dirty="0" smtClean="0"/>
              <a:t>Evaluation in </a:t>
            </a:r>
            <a:r>
              <a:rPr lang="fr-CH" dirty="0" err="1" smtClean="0"/>
              <a:t>reverberant</a:t>
            </a:r>
            <a:r>
              <a:rPr lang="fr-CH" dirty="0" smtClean="0"/>
              <a:t> conditions, </a:t>
            </a:r>
            <a:r>
              <a:rPr lang="fr-CH" dirty="0" err="1" smtClean="0"/>
              <a:t>focusing</a:t>
            </a:r>
            <a:r>
              <a:rPr lang="fr-CH" dirty="0" smtClean="0"/>
              <a:t> on </a:t>
            </a:r>
            <a:r>
              <a:rPr lang="fr-CH" dirty="0" err="1" smtClean="0"/>
              <a:t>low-frequency</a:t>
            </a:r>
            <a:r>
              <a:rPr lang="fr-CH" dirty="0" smtClean="0"/>
              <a:t> </a:t>
            </a:r>
            <a:r>
              <a:rPr lang="fr-CH" dirty="0" err="1" smtClean="0"/>
              <a:t>sound</a:t>
            </a:r>
            <a:r>
              <a:rPr lang="fr-CH" dirty="0" smtClean="0"/>
              <a:t> «</a:t>
            </a:r>
            <a:r>
              <a:rPr lang="fr-CH" dirty="0" err="1" smtClean="0"/>
              <a:t>equalization</a:t>
            </a:r>
            <a:r>
              <a:rPr lang="fr-CH" dirty="0" smtClean="0"/>
              <a:t>»</a:t>
            </a:r>
            <a:endParaRPr lang="en-GB" dirty="0"/>
          </a:p>
        </p:txBody>
      </p:sp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1549" y="4628906"/>
            <a:ext cx="1291084" cy="122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" y="585327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H. Lissek, R. Boulandet, and R. Fleury, “Electroacoustic absorbers: bridging the gap between shunt loudspeakers and active sound absorption”, J. </a:t>
            </a:r>
            <a:r>
              <a:rPr lang="en-GB" sz="1400" dirty="0" err="1"/>
              <a:t>Acoust</a:t>
            </a:r>
            <a:r>
              <a:rPr lang="en-GB" sz="1400" dirty="0"/>
              <a:t>. Soc. Am., 129(5), 2968-2978, (2011).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89C59-0A75-4881-83BF-C24FCF1603E3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664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Electroacoustic absorbers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0342934"/>
              </p:ext>
            </p:extLst>
          </p:nvPr>
        </p:nvGraphicFramePr>
        <p:xfrm>
          <a:off x="4336769" y="4493604"/>
          <a:ext cx="4491102" cy="18932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1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4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57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9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03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Parameter 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Description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Value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Unit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3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i="1" dirty="0">
                          <a:effectLst/>
                        </a:rPr>
                        <a:t>M</a:t>
                      </a:r>
                      <a:r>
                        <a:rPr lang="en-GB" sz="1200" i="1" baseline="-25000" dirty="0">
                          <a:effectLst/>
                        </a:rPr>
                        <a:t>ms</a:t>
                      </a:r>
                      <a:endParaRPr lang="en-GB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Moving mass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14.7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i="1" dirty="0" err="1">
                          <a:effectLst/>
                        </a:rPr>
                        <a:t>R</a:t>
                      </a:r>
                      <a:r>
                        <a:rPr lang="en-GB" sz="1200" i="1" baseline="-25000" dirty="0" err="1">
                          <a:effectLst/>
                        </a:rPr>
                        <a:t>ms</a:t>
                      </a:r>
                      <a:endParaRPr lang="en-GB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Mechanical resistance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1.31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N.s.m</a:t>
                      </a:r>
                      <a:r>
                        <a:rPr lang="en-GB" sz="1200" baseline="30000">
                          <a:effectLst/>
                        </a:rPr>
                        <a:t>-1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3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i="1" dirty="0" err="1">
                          <a:effectLst/>
                        </a:rPr>
                        <a:t>C</a:t>
                      </a:r>
                      <a:r>
                        <a:rPr lang="en-GB" sz="1200" i="1" baseline="-25000" dirty="0" err="1">
                          <a:effectLst/>
                        </a:rPr>
                        <a:t>ms</a:t>
                      </a:r>
                      <a:endParaRPr lang="en-GB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Mechanical compliance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242.3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mm.N</a:t>
                      </a:r>
                      <a:r>
                        <a:rPr lang="en-GB" sz="1200" baseline="30000">
                          <a:effectLst/>
                        </a:rPr>
                        <a:t>-1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3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i="1" dirty="0" err="1">
                          <a:effectLst/>
                        </a:rPr>
                        <a:t>S</a:t>
                      </a:r>
                      <a:r>
                        <a:rPr lang="en-GB" sz="1200" i="1" baseline="-25000" dirty="0" err="1">
                          <a:effectLst/>
                        </a:rPr>
                        <a:t>d</a:t>
                      </a:r>
                      <a:endParaRPr lang="en-GB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Membrane surface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151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cm</a:t>
                      </a:r>
                      <a:r>
                        <a:rPr lang="en-GB" sz="1200" baseline="300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3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i="1" dirty="0" err="1">
                          <a:effectLst/>
                        </a:rPr>
                        <a:t>Bl</a:t>
                      </a:r>
                      <a:endParaRPr lang="en-GB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Force factor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6.85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N.A</a:t>
                      </a:r>
                      <a:r>
                        <a:rPr lang="en-GB" sz="1200" baseline="30000">
                          <a:effectLst/>
                        </a:rPr>
                        <a:t>-1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3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i="1" dirty="0" err="1">
                          <a:effectLst/>
                        </a:rPr>
                        <a:t>V</a:t>
                      </a:r>
                      <a:r>
                        <a:rPr lang="en-GB" sz="1200" i="1" baseline="-25000" dirty="0" err="1">
                          <a:effectLst/>
                        </a:rPr>
                        <a:t>b</a:t>
                      </a:r>
                      <a:endParaRPr lang="en-GB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Cabinet volume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dm</a:t>
                      </a:r>
                      <a:r>
                        <a:rPr lang="en-GB" sz="1200" baseline="300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3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i="1" dirty="0">
                          <a:effectLst/>
                          <a:latin typeface="Symbol" panose="05050102010706020507" pitchFamily="18" charset="2"/>
                        </a:rPr>
                        <a:t>r</a:t>
                      </a:r>
                      <a:endParaRPr lang="en-GB" sz="1200" i="1" dirty="0">
                        <a:effectLst/>
                        <a:latin typeface="Symbol" panose="05050102010706020507" pitchFamily="18" charset="2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Air mass density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1.2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kg/m</a:t>
                      </a:r>
                      <a:r>
                        <a:rPr lang="en-GB" sz="1200" baseline="300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03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i="1" dirty="0">
                          <a:effectLst/>
                        </a:rPr>
                        <a:t>c</a:t>
                      </a:r>
                      <a:endParaRPr lang="en-GB" sz="12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CH" sz="1200" dirty="0" smtClean="0">
                          <a:effectLst/>
                        </a:rPr>
                        <a:t>Sound </a:t>
                      </a:r>
                      <a:r>
                        <a:rPr lang="fr-CH" sz="1200" dirty="0" err="1" smtClean="0">
                          <a:effectLst/>
                        </a:rPr>
                        <a:t>celerity</a:t>
                      </a:r>
                      <a:r>
                        <a:rPr lang="fr-CH" sz="1200" dirty="0" smtClean="0">
                          <a:effectLst/>
                        </a:rPr>
                        <a:t> in air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344</a:t>
                      </a:r>
                      <a:endParaRPr lang="en-GB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m.s</a:t>
                      </a:r>
                      <a:r>
                        <a:rPr lang="en-GB" sz="1200" baseline="30000" dirty="0">
                          <a:effectLst/>
                        </a:rPr>
                        <a:t>-1</a:t>
                      </a:r>
                      <a:endParaRPr lang="en-GB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784" marR="66784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5122" name="Picture 2" descr="Experimental_setu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024" y="1859512"/>
            <a:ext cx="3345693" cy="22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355367"/>
              </p:ext>
            </p:extLst>
          </p:nvPr>
        </p:nvGraphicFramePr>
        <p:xfrm>
          <a:off x="4465638" y="2208213"/>
          <a:ext cx="4546600" cy="122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4" imgW="2679480" imgH="711000" progId="Equation.DSMT4">
                  <p:embed/>
                </p:oleObj>
              </mc:Choice>
              <mc:Fallback>
                <p:oleObj name="Equation" r:id="rId4" imgW="2679480" imgH="711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5638" y="2208213"/>
                        <a:ext cx="4546600" cy="1222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64615" y="2974743"/>
            <a:ext cx="35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fr-CH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042997" y="2974743"/>
            <a:ext cx="2808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82486" y="2634512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542090"/>
            <a:ext cx="922492" cy="315911"/>
          </a:xfrm>
        </p:spPr>
        <p:txBody>
          <a:bodyPr/>
          <a:lstStyle/>
          <a:p>
            <a:fld id="{17F0F7A9-0A7E-4370-9E9B-7244E53D9F98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705236" y="6492876"/>
            <a:ext cx="438764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13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87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xperimental_setu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024" y="1859512"/>
            <a:ext cx="3345693" cy="22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Block_diagram_syste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024" y="4768837"/>
            <a:ext cx="3615640" cy="143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Electroacoustic absorbers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0" y="3886200"/>
            <a:ext cx="4320540" cy="24019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 smtClean="0"/>
              <a:t>A </a:t>
            </a:r>
            <a:r>
              <a:rPr lang="fr-CH" sz="2400" dirty="0" err="1" smtClean="0">
                <a:solidFill>
                  <a:srgbClr val="FF0000"/>
                </a:solidFill>
              </a:rPr>
              <a:t>desired</a:t>
            </a:r>
            <a:r>
              <a:rPr lang="fr-CH" sz="2400" dirty="0" smtClean="0">
                <a:solidFill>
                  <a:srgbClr val="FF0000"/>
                </a:solidFill>
              </a:rPr>
              <a:t> </a:t>
            </a:r>
            <a:r>
              <a:rPr lang="fr-CH" sz="2400" dirty="0" err="1" smtClean="0">
                <a:solidFill>
                  <a:srgbClr val="FF0000"/>
                </a:solidFill>
              </a:rPr>
              <a:t>acoustic</a:t>
            </a:r>
            <a:r>
              <a:rPr lang="fr-CH" sz="2400" dirty="0" smtClean="0">
                <a:solidFill>
                  <a:srgbClr val="FF0000"/>
                </a:solidFill>
              </a:rPr>
              <a:t> </a:t>
            </a:r>
            <a:r>
              <a:rPr lang="fr-CH" sz="2400" dirty="0" err="1" smtClean="0">
                <a:solidFill>
                  <a:srgbClr val="FF0000"/>
                </a:solidFill>
              </a:rPr>
              <a:t>impedance</a:t>
            </a:r>
            <a:r>
              <a:rPr lang="fr-CH" sz="2400" dirty="0" smtClean="0">
                <a:solidFill>
                  <a:srgbClr val="FF0000"/>
                </a:solidFill>
              </a:rPr>
              <a:t> </a:t>
            </a:r>
            <a:r>
              <a:rPr lang="fr-CH" sz="24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fr-CH" sz="2400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fr-CH" sz="2400" dirty="0" smtClean="0"/>
              <a:t>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assigned</a:t>
            </a:r>
            <a:r>
              <a:rPr lang="fr-CH" sz="2400" dirty="0" smtClean="0"/>
              <a:t> by </a:t>
            </a:r>
            <a:r>
              <a:rPr lang="fr-CH" sz="2400" dirty="0" err="1" smtClean="0"/>
              <a:t>identifying</a:t>
            </a:r>
            <a:r>
              <a:rPr lang="fr-CH" sz="2400" dirty="0" smtClean="0"/>
              <a:t> the </a:t>
            </a:r>
            <a:r>
              <a:rPr lang="fr-CH" sz="2400" dirty="0" err="1" smtClean="0"/>
              <a:t>controller</a:t>
            </a:r>
            <a:r>
              <a:rPr lang="fr-CH" sz="2400" dirty="0" smtClean="0"/>
              <a:t> </a:t>
            </a:r>
            <a:r>
              <a:rPr lang="fr-CH" sz="2400" dirty="0" err="1" smtClean="0"/>
              <a:t>transfer</a:t>
            </a:r>
            <a:r>
              <a:rPr lang="fr-CH" sz="2400" dirty="0" smtClean="0"/>
              <a:t> </a:t>
            </a:r>
            <a:r>
              <a:rPr lang="fr-CH" sz="2400" dirty="0" err="1" smtClean="0"/>
              <a:t>function</a:t>
            </a:r>
            <a:r>
              <a:rPr lang="fr-CH" sz="2400" dirty="0" smtClean="0"/>
              <a:t>:</a:t>
            </a:r>
            <a:endParaRPr lang="en-GB" sz="24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71700"/>
              </p:ext>
            </p:extLst>
          </p:nvPr>
        </p:nvGraphicFramePr>
        <p:xfrm>
          <a:off x="4531741" y="2185988"/>
          <a:ext cx="3146425" cy="126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Equation" r:id="rId5" imgW="1854000" imgH="736560" progId="Equation.DSMT4">
                  <p:embed/>
                </p:oleObj>
              </mc:Choice>
              <mc:Fallback>
                <p:oleObj name="Equation" r:id="rId5" imgW="1854000" imgH="736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1741" y="2185988"/>
                        <a:ext cx="3146425" cy="1265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64615" y="2974743"/>
            <a:ext cx="35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fr-CH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042997" y="2974743"/>
            <a:ext cx="2808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82486" y="2634512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025594"/>
              </p:ext>
            </p:extLst>
          </p:nvPr>
        </p:nvGraphicFramePr>
        <p:xfrm>
          <a:off x="4962525" y="5139972"/>
          <a:ext cx="3065463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Equation" r:id="rId7" imgW="1473120" imgH="431640" progId="Equation.DSMT4">
                  <p:embed/>
                </p:oleObj>
              </mc:Choice>
              <mc:Fallback>
                <p:oleObj name="Equation" r:id="rId7" imgW="1473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2525" y="5139972"/>
                        <a:ext cx="3065463" cy="906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0" y="409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754F-8C21-457A-B60B-664A90C7652F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14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24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Electroacoustic</a:t>
            </a:r>
            <a:r>
              <a:rPr lang="fr-CH" dirty="0"/>
              <a:t> </a:t>
            </a:r>
            <a:r>
              <a:rPr lang="fr-CH" dirty="0" err="1"/>
              <a:t>absorbers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err="1" smtClean="0"/>
              <a:t>Implementation</a:t>
            </a:r>
            <a:r>
              <a:rPr lang="fr-CH" dirty="0" smtClean="0"/>
              <a:t> in the prototype</a:t>
            </a:r>
            <a:endParaRPr lang="en-GB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0" y="409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0" name="Picture 19" descr="C:\Documents\40 - PATENT\Fig8_with_ref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57" t="14895" r="33979" b="24080"/>
          <a:stretch/>
        </p:blipFill>
        <p:spPr bwMode="auto">
          <a:xfrm>
            <a:off x="3240415" y="4693984"/>
            <a:ext cx="1698878" cy="146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370"/>
          <a:stretch>
            <a:fillRect/>
          </a:stretch>
        </p:blipFill>
        <p:spPr bwMode="auto">
          <a:xfrm>
            <a:off x="406932" y="4699001"/>
            <a:ext cx="1644650" cy="156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154" y="2430447"/>
            <a:ext cx="1696545" cy="191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ight Arrow 26"/>
          <p:cNvSpPr/>
          <p:nvPr/>
        </p:nvSpPr>
        <p:spPr>
          <a:xfrm>
            <a:off x="2225067" y="5297883"/>
            <a:ext cx="868362" cy="252413"/>
          </a:xfrm>
          <a:prstGeom prst="rightArrow">
            <a:avLst>
              <a:gd name="adj1" fmla="val 50000"/>
              <a:gd name="adj2" fmla="val 71243"/>
            </a:avLst>
          </a:prstGeom>
          <a:solidFill>
            <a:srgbClr val="2562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dirty="0"/>
          </a:p>
        </p:txBody>
      </p:sp>
      <p:sp>
        <p:nvSpPr>
          <p:cNvPr id="28" name="TextBox 27"/>
          <p:cNvSpPr txBox="1"/>
          <p:nvPr/>
        </p:nvSpPr>
        <p:spPr>
          <a:xfrm>
            <a:off x="352340" y="6085283"/>
            <a:ext cx="309091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600" dirty="0" err="1">
                <a:latin typeface="+mn-lt"/>
                <a:cs typeface="+mn-cs"/>
              </a:rPr>
              <a:t>CompactRIO</a:t>
            </a:r>
            <a:r>
              <a:rPr lang="fr-CH" sz="1600" dirty="0">
                <a:latin typeface="+mn-lt"/>
                <a:cs typeface="+mn-cs"/>
              </a:rPr>
              <a:t>® real-time </a:t>
            </a:r>
            <a:r>
              <a:rPr lang="fr-CH" sz="1600" dirty="0" err="1">
                <a:latin typeface="+mn-lt"/>
                <a:cs typeface="+mn-cs"/>
              </a:rPr>
              <a:t>controller</a:t>
            </a:r>
            <a:endParaRPr lang="en-US" sz="1600" dirty="0">
              <a:latin typeface="+mn-lt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02104" y="4350966"/>
            <a:ext cx="285026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600" dirty="0" smtClean="0"/>
              <a:t>Voltage-</a:t>
            </a:r>
            <a:r>
              <a:rPr lang="fr-CH" sz="1600" dirty="0" err="1" smtClean="0"/>
              <a:t>driven</a:t>
            </a:r>
            <a:r>
              <a:rPr lang="fr-CH" sz="1600" dirty="0" smtClean="0"/>
              <a:t> </a:t>
            </a:r>
            <a:r>
              <a:rPr lang="fr-CH" sz="1600" dirty="0" err="1" smtClean="0"/>
              <a:t>current</a:t>
            </a:r>
            <a:r>
              <a:rPr lang="fr-CH" sz="1600" dirty="0" smtClean="0"/>
              <a:t> amplifier</a:t>
            </a:r>
            <a:endParaRPr lang="en-US" sz="1600" dirty="0">
              <a:latin typeface="+mn-lt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503920"/>
              </p:ext>
            </p:extLst>
          </p:nvPr>
        </p:nvGraphicFramePr>
        <p:xfrm>
          <a:off x="2435937" y="2672728"/>
          <a:ext cx="3065463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Equation" r:id="rId7" imgW="1473120" imgH="431640" progId="Equation.DSMT4">
                  <p:embed/>
                </p:oleObj>
              </mc:Choice>
              <mc:Fallback>
                <p:oleObj name="Equation" r:id="rId7" imgW="147312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5937" y="2672728"/>
                        <a:ext cx="3065463" cy="906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ight Arrow 36"/>
          <p:cNvSpPr/>
          <p:nvPr/>
        </p:nvSpPr>
        <p:spPr>
          <a:xfrm rot="5400000">
            <a:off x="982708" y="4595785"/>
            <a:ext cx="670038" cy="176941"/>
          </a:xfrm>
          <a:prstGeom prst="rightArrow">
            <a:avLst>
              <a:gd name="adj1" fmla="val 50000"/>
              <a:gd name="adj2" fmla="val 71243"/>
            </a:avLst>
          </a:prstGeom>
          <a:solidFill>
            <a:srgbClr val="2562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dirty="0"/>
          </a:p>
        </p:txBody>
      </p:sp>
      <p:pic>
        <p:nvPicPr>
          <p:cNvPr id="38" name="Picture 2" descr="Experimental_setup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964" y="4193375"/>
            <a:ext cx="3345693" cy="22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ight Arrow 35"/>
          <p:cNvSpPr/>
          <p:nvPr/>
        </p:nvSpPr>
        <p:spPr>
          <a:xfrm>
            <a:off x="5067219" y="5263728"/>
            <a:ext cx="868362" cy="252413"/>
          </a:xfrm>
          <a:prstGeom prst="rightArrow">
            <a:avLst>
              <a:gd name="adj1" fmla="val 50000"/>
              <a:gd name="adj2" fmla="val 71243"/>
            </a:avLst>
          </a:prstGeom>
          <a:solidFill>
            <a:srgbClr val="2562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fr-CH" dirty="0"/>
          </a:p>
        </p:txBody>
      </p:sp>
      <p:sp>
        <p:nvSpPr>
          <p:cNvPr id="7" name="Oval 6"/>
          <p:cNvSpPr/>
          <p:nvPr/>
        </p:nvSpPr>
        <p:spPr>
          <a:xfrm>
            <a:off x="6823877" y="4951035"/>
            <a:ext cx="300251" cy="370659"/>
          </a:xfrm>
          <a:prstGeom prst="ellipse">
            <a:avLst/>
          </a:prstGeom>
          <a:solidFill>
            <a:srgbClr val="FF7C80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5785455" y="5528928"/>
            <a:ext cx="300251" cy="370659"/>
          </a:xfrm>
          <a:prstGeom prst="ellipse">
            <a:avLst/>
          </a:prstGeom>
          <a:solidFill>
            <a:srgbClr val="FF7C80">
              <a:alpha val="5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393146"/>
              </p:ext>
            </p:extLst>
          </p:nvPr>
        </p:nvGraphicFramePr>
        <p:xfrm>
          <a:off x="6085706" y="2641729"/>
          <a:ext cx="2840202" cy="74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Equation" r:id="rId10" imgW="1650960" imgH="431640" progId="Equation.DSMT4">
                  <p:embed/>
                </p:oleObj>
              </mc:Choice>
              <mc:Fallback>
                <p:oleObj name="Equation" r:id="rId10" imgW="16509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5706" y="2641729"/>
                        <a:ext cx="2840202" cy="748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E709A-39E5-48F2-9BBB-249F61EFC8C6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137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Electroacoustic</a:t>
            </a:r>
            <a:r>
              <a:rPr lang="fr-CH" dirty="0"/>
              <a:t> </a:t>
            </a:r>
            <a:r>
              <a:rPr lang="fr-CH" dirty="0" err="1"/>
              <a:t>absorbers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96" y="4010290"/>
            <a:ext cx="5495925" cy="2124075"/>
          </a:xfrm>
        </p:spPr>
      </p:pic>
      <p:sp>
        <p:nvSpPr>
          <p:cNvPr id="3" name="Rectangle 2"/>
          <p:cNvSpPr/>
          <p:nvPr/>
        </p:nvSpPr>
        <p:spPr>
          <a:xfrm>
            <a:off x="276447" y="2138865"/>
            <a:ext cx="3749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b="1" dirty="0"/>
              <a:t>ISO 10534-2 </a:t>
            </a:r>
            <a:r>
              <a:rPr lang="fr-CH" b="1" dirty="0" smtClean="0"/>
              <a:t>: </a:t>
            </a:r>
            <a:r>
              <a:rPr lang="fr-CH" b="1" dirty="0" err="1" smtClean="0"/>
              <a:t>acoustic</a:t>
            </a:r>
            <a:r>
              <a:rPr lang="fr-CH" b="1" dirty="0" smtClean="0"/>
              <a:t> </a:t>
            </a:r>
            <a:r>
              <a:rPr lang="fr-CH" b="1" dirty="0" err="1" smtClean="0"/>
              <a:t>impedance</a:t>
            </a:r>
            <a:r>
              <a:rPr lang="fr-CH" b="1" dirty="0" smtClean="0"/>
              <a:t> </a:t>
            </a:r>
            <a:r>
              <a:rPr lang="fr-CH" b="1" dirty="0" err="1" smtClean="0"/>
              <a:t>measurement</a:t>
            </a:r>
            <a:r>
              <a:rPr lang="fr-CH" b="1" dirty="0"/>
              <a:t> </a:t>
            </a:r>
            <a:r>
              <a:rPr lang="fr-CH" b="1" dirty="0" smtClean="0"/>
              <a:t>technique</a:t>
            </a:r>
            <a:endParaRPr lang="en-GB" b="1" dirty="0"/>
          </a:p>
        </p:txBody>
      </p:sp>
      <p:pic>
        <p:nvPicPr>
          <p:cNvPr id="6" name="Picture 2" descr="D:\PUBLICATIONS\IEEE\2015 - IEEE CST\LaTeX\Images\meas_alpha_leg.eps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70"/>
          <a:stretch/>
        </p:blipFill>
        <p:spPr bwMode="auto">
          <a:xfrm>
            <a:off x="5663821" y="4053168"/>
            <a:ext cx="3391227" cy="226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69493" y="3712189"/>
            <a:ext cx="2094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Acoustic</a:t>
            </a:r>
            <a:r>
              <a:rPr lang="fr-CH" b="1" dirty="0" smtClean="0"/>
              <a:t> </a:t>
            </a:r>
            <a:r>
              <a:rPr lang="fr-CH" b="1" dirty="0" err="1" smtClean="0"/>
              <a:t>impedance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86037" y="3712189"/>
            <a:ext cx="2306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Absorption coefficient</a:t>
            </a:r>
            <a:endParaRPr lang="en-GB" b="1" dirty="0"/>
          </a:p>
        </p:txBody>
      </p:sp>
      <p:pic>
        <p:nvPicPr>
          <p:cNvPr id="6146" name="Picture 2" descr="D:\PUBLICATIONS\IEEE\2015 - IEEE CST\LaTeX\Images\Experimental_setup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755" y="1938819"/>
            <a:ext cx="5166707" cy="169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5CD1-6634-46FE-A931-064512B32E64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16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61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validation of room modes </a:t>
            </a:r>
            <a:r>
              <a:rPr lang="fr-CH" dirty="0" err="1" smtClean="0"/>
              <a:t>damping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542088"/>
            <a:ext cx="979488" cy="315912"/>
          </a:xfrm>
        </p:spPr>
        <p:txBody>
          <a:bodyPr/>
          <a:lstStyle/>
          <a:p>
            <a:fld id="{67A41CDD-0094-4BE5-89A0-B4DED0A615BE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05850" y="6492875"/>
            <a:ext cx="438150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04938" y="6491288"/>
            <a:ext cx="7739062" cy="365125"/>
          </a:xfrm>
        </p:spPr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69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4x4 </a:t>
            </a:r>
            <a:r>
              <a:rPr lang="fr-CH" dirty="0" err="1" smtClean="0"/>
              <a:t>electroacoustic</a:t>
            </a:r>
            <a:r>
              <a:rPr lang="fr-CH" dirty="0" smtClean="0"/>
              <a:t> </a:t>
            </a:r>
            <a:r>
              <a:rPr lang="fr-CH" dirty="0" err="1" smtClean="0"/>
              <a:t>absorbers</a:t>
            </a:r>
            <a:r>
              <a:rPr lang="fr-CH" dirty="0" smtClean="0"/>
              <a:t> prototypes</a:t>
            </a:r>
          </a:p>
          <a:p>
            <a:pPr marL="0" indent="0">
              <a:buNone/>
            </a:pPr>
            <a:r>
              <a:rPr lang="fr-CH" dirty="0" smtClean="0"/>
              <a:t>(</a:t>
            </a:r>
            <a:r>
              <a:rPr lang="fr-CH" dirty="0"/>
              <a:t>total surface </a:t>
            </a:r>
            <a:r>
              <a:rPr lang="fr-CH" dirty="0" smtClean="0"/>
              <a:t>= 16x151 cm</a:t>
            </a:r>
            <a:r>
              <a:rPr lang="fr-CH" baseline="30000" dirty="0" smtClean="0"/>
              <a:t>2</a:t>
            </a:r>
            <a:r>
              <a:rPr lang="fr-CH" dirty="0" smtClean="0"/>
              <a:t> = 0.24 m</a:t>
            </a:r>
            <a:r>
              <a:rPr lang="fr-CH" baseline="30000" dirty="0" smtClean="0"/>
              <a:t>2</a:t>
            </a:r>
            <a:r>
              <a:rPr lang="fr-CH" dirty="0" smtClean="0"/>
              <a:t>)</a:t>
            </a:r>
          </a:p>
          <a:p>
            <a:r>
              <a:rPr lang="fr-CH" dirty="0"/>
              <a:t>In a </a:t>
            </a:r>
            <a:r>
              <a:rPr lang="fr-CH" dirty="0" err="1"/>
              <a:t>reverberant</a:t>
            </a:r>
            <a:r>
              <a:rPr lang="fr-CH" dirty="0"/>
              <a:t> </a:t>
            </a:r>
            <a:r>
              <a:rPr lang="fr-CH" dirty="0" err="1"/>
              <a:t>chamber</a:t>
            </a:r>
            <a:r>
              <a:rPr lang="fr-CH" dirty="0"/>
              <a:t> of </a:t>
            </a:r>
            <a:r>
              <a:rPr lang="fr-CH" dirty="0" smtClean="0"/>
              <a:t>226.9 </a:t>
            </a:r>
            <a:r>
              <a:rPr lang="fr-CH" dirty="0"/>
              <a:t>m</a:t>
            </a:r>
            <a:r>
              <a:rPr lang="fr-CH" baseline="30000" dirty="0"/>
              <a:t>2</a:t>
            </a:r>
            <a:endParaRPr lang="fr-CH" dirty="0"/>
          </a:p>
          <a:p>
            <a:pPr marL="0" indent="0">
              <a:buNone/>
            </a:pPr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ym typeface="Wingdings" panose="05000000000000000000" pitchFamily="2" charset="2"/>
              </a:rPr>
              <a:t>e</a:t>
            </a:r>
            <a:r>
              <a:rPr lang="fr-CH" dirty="0" err="1" smtClean="0"/>
              <a:t>valuation</a:t>
            </a:r>
            <a:r>
              <a:rPr lang="fr-CH" dirty="0" smtClean="0"/>
              <a:t> of room modal </a:t>
            </a:r>
            <a:r>
              <a:rPr lang="fr-CH" dirty="0" err="1" smtClean="0"/>
              <a:t>damping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00" y="3644954"/>
            <a:ext cx="1824704" cy="207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1565" y="1930918"/>
            <a:ext cx="1621119" cy="2000644"/>
          </a:xfrm>
          <a:prstGeom prst="rect">
            <a:avLst/>
          </a:prstGeom>
        </p:spPr>
      </p:pic>
      <p:pic>
        <p:nvPicPr>
          <p:cNvPr id="7" name="Picture 6" descr="D:\PROJETS\INTERACTS\Work\Images\IMG_1821_redux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2507" y="4078565"/>
            <a:ext cx="2528794" cy="192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Block_diagram_system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939" y="4326194"/>
            <a:ext cx="3615640" cy="143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014B-2F9D-46E9-8495-D68C2335F5B8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0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assessment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77190">
              <a:buFont typeface="+mj-lt"/>
              <a:buAutoNum type="arabicPeriod"/>
            </a:pPr>
            <a:r>
              <a:rPr lang="fr-CH" sz="2400" dirty="0" err="1" smtClean="0"/>
              <a:t>Frequency</a:t>
            </a:r>
            <a:r>
              <a:rPr lang="fr-CH" sz="2400" dirty="0" smtClean="0"/>
              <a:t> </a:t>
            </a:r>
            <a:r>
              <a:rPr lang="fr-CH" sz="2400" dirty="0" err="1" smtClean="0"/>
              <a:t>response</a:t>
            </a:r>
            <a:r>
              <a:rPr lang="fr-CH" sz="2400" dirty="0" smtClean="0"/>
              <a:t> </a:t>
            </a:r>
            <a:r>
              <a:rPr lang="fr-CH" sz="2400" dirty="0" err="1" smtClean="0"/>
              <a:t>without</a:t>
            </a:r>
            <a:r>
              <a:rPr lang="fr-CH" sz="2400" dirty="0" smtClean="0"/>
              <a:t> and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absorbers</a:t>
            </a:r>
            <a:endParaRPr lang="fr-CH" sz="2400" dirty="0" smtClean="0"/>
          </a:p>
          <a:p>
            <a:pPr marL="605790" lvl="1" indent="0">
              <a:buNone/>
            </a:pPr>
            <a:r>
              <a:rPr lang="fr-CH" sz="20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fr-CH" sz="20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fr-CH" sz="2000" dirty="0" err="1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identify</a:t>
            </a:r>
            <a:r>
              <a:rPr lang="fr-CH" sz="20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CH" sz="2000" dirty="0" err="1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individual</a:t>
            </a:r>
            <a:r>
              <a:rPr lang="fr-CH" sz="20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room </a:t>
            </a:r>
            <a:r>
              <a:rPr lang="fr-CH" sz="20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modes</a:t>
            </a:r>
          </a:p>
          <a:p>
            <a:pPr marL="605790" lvl="1" indent="0">
              <a:buNone/>
            </a:pPr>
            <a:r>
              <a:rPr lang="fr-CH" sz="20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fr-CH" sz="20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assess</a:t>
            </a:r>
            <a:r>
              <a:rPr lang="fr-CH" sz="20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damping</a:t>
            </a:r>
            <a:r>
              <a:rPr lang="fr-CH" sz="20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performance on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peaks</a:t>
            </a:r>
            <a:r>
              <a:rPr lang="fr-CH" sz="20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and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dips</a:t>
            </a:r>
            <a:r>
              <a:rPr lang="fr-CH" sz="20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amplitudes</a:t>
            </a:r>
            <a:endParaRPr lang="fr-CH" sz="2000" dirty="0">
              <a:solidFill>
                <a:schemeClr val="bg2">
                  <a:lumMod val="50000"/>
                </a:schemeClr>
              </a:solidFill>
            </a:endParaRPr>
          </a:p>
          <a:p>
            <a:pPr marL="605790" lvl="1" indent="0">
              <a:buNone/>
            </a:pPr>
            <a:endParaRPr lang="fr-CH" sz="2000" dirty="0">
              <a:solidFill>
                <a:schemeClr val="bg2">
                  <a:lumMod val="50000"/>
                </a:schemeClr>
              </a:solidFill>
            </a:endParaRPr>
          </a:p>
          <a:p>
            <a:pPr marL="377190">
              <a:buFont typeface="+mj-lt"/>
              <a:buAutoNum type="arabicPeriod"/>
            </a:pPr>
            <a:r>
              <a:rPr lang="fr-CH" sz="2400" dirty="0" smtClean="0"/>
              <a:t>Modal </a:t>
            </a:r>
            <a:r>
              <a:rPr lang="fr-CH" sz="2400" dirty="0" err="1" smtClean="0"/>
              <a:t>decay</a:t>
            </a:r>
            <a:r>
              <a:rPr lang="fr-CH" sz="2400" dirty="0" smtClean="0"/>
              <a:t> times </a:t>
            </a:r>
            <a:r>
              <a:rPr lang="fr-CH" sz="2400" dirty="0" err="1" smtClean="0"/>
              <a:t>without</a:t>
            </a:r>
            <a:r>
              <a:rPr lang="fr-CH" sz="2400" dirty="0" smtClean="0"/>
              <a:t> and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absorbers</a:t>
            </a:r>
            <a:endParaRPr lang="fr-CH" sz="2400" dirty="0" smtClean="0"/>
          </a:p>
          <a:p>
            <a:pPr marL="457200" lvl="1" indent="0">
              <a:buNone/>
            </a:pPr>
            <a:r>
              <a:rPr lang="fr-CH" sz="20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fr-CH" sz="20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assess</a:t>
            </a:r>
            <a:r>
              <a:rPr lang="fr-CH" sz="20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damping</a:t>
            </a:r>
            <a:r>
              <a:rPr lang="fr-CH" sz="20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performance in the time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domain</a:t>
            </a:r>
            <a:endParaRPr lang="fr-CH" sz="2000" dirty="0" smtClean="0">
              <a:solidFill>
                <a:schemeClr val="bg2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fr-CH" sz="2400" dirty="0" smtClean="0"/>
          </a:p>
          <a:p>
            <a:pPr marL="377190">
              <a:buFont typeface="+mj-lt"/>
              <a:buAutoNum type="arabicPeriod"/>
            </a:pPr>
            <a:r>
              <a:rPr lang="fr-CH" sz="2400" dirty="0" err="1" smtClean="0"/>
              <a:t>Recording</a:t>
            </a:r>
            <a:r>
              <a:rPr lang="fr-CH" sz="2400" dirty="0" smtClean="0"/>
              <a:t> of music </a:t>
            </a:r>
            <a:r>
              <a:rPr lang="fr-CH" sz="2400" dirty="0" err="1" smtClean="0"/>
              <a:t>rendering</a:t>
            </a:r>
            <a:r>
              <a:rPr lang="fr-CH" sz="2400" dirty="0" smtClean="0"/>
              <a:t>, </a:t>
            </a:r>
            <a:r>
              <a:rPr lang="fr-CH" sz="2400" dirty="0" err="1" smtClean="0"/>
              <a:t>without</a:t>
            </a:r>
            <a:r>
              <a:rPr lang="fr-CH" sz="2400" dirty="0" smtClean="0"/>
              <a:t> and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absorbers</a:t>
            </a:r>
            <a:endParaRPr lang="fr-CH" sz="2400" dirty="0"/>
          </a:p>
          <a:p>
            <a:pPr marL="605790" lvl="1" indent="0">
              <a:buNone/>
            </a:pPr>
            <a:r>
              <a:rPr lang="fr-CH" sz="20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fr-CH" sz="20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listen</a:t>
            </a:r>
            <a:r>
              <a:rPr lang="fr-CH" sz="20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to the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effect</a:t>
            </a:r>
            <a:r>
              <a:rPr lang="fr-CH" sz="20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on music </a:t>
            </a:r>
            <a:r>
              <a:rPr lang="fr-CH" sz="2000" dirty="0" err="1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rendering</a:t>
            </a:r>
            <a:endParaRPr lang="fr-CH" sz="2000" dirty="0" smtClean="0">
              <a:solidFill>
                <a:schemeClr val="bg2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605790" lvl="1" indent="0">
              <a:buNone/>
            </a:pPr>
            <a:endParaRPr lang="fr-CH" sz="2000" dirty="0"/>
          </a:p>
          <a:p>
            <a:pPr marL="377190">
              <a:buFont typeface="+mj-lt"/>
              <a:buAutoNum type="arabicPeriod"/>
            </a:pPr>
            <a:r>
              <a:rPr lang="fr-CH" sz="2400" dirty="0" err="1" smtClean="0"/>
              <a:t>Recording</a:t>
            </a:r>
            <a:r>
              <a:rPr lang="fr-CH" sz="2400" dirty="0" smtClean="0"/>
              <a:t> </a:t>
            </a:r>
            <a:r>
              <a:rPr lang="fr-CH" sz="2400" dirty="0"/>
              <a:t>of </a:t>
            </a:r>
            <a:r>
              <a:rPr lang="fr-CH" sz="2400" dirty="0" smtClean="0"/>
              <a:t>kick </a:t>
            </a:r>
            <a:r>
              <a:rPr lang="fr-CH" sz="2400" dirty="0" err="1" smtClean="0"/>
              <a:t>drum</a:t>
            </a:r>
            <a:r>
              <a:rPr lang="fr-CH" sz="2400" dirty="0" smtClean="0"/>
              <a:t>, </a:t>
            </a:r>
            <a:r>
              <a:rPr lang="fr-CH" sz="2400" dirty="0" err="1"/>
              <a:t>without</a:t>
            </a:r>
            <a:r>
              <a:rPr lang="fr-CH" sz="2400" dirty="0"/>
              <a:t> and </a:t>
            </a:r>
            <a:r>
              <a:rPr lang="fr-CH" sz="2400" dirty="0" err="1"/>
              <a:t>with</a:t>
            </a:r>
            <a:r>
              <a:rPr lang="fr-CH" sz="2400" dirty="0"/>
              <a:t> </a:t>
            </a:r>
            <a:r>
              <a:rPr lang="fr-CH" sz="2400" dirty="0" err="1" smtClean="0"/>
              <a:t>absorbers</a:t>
            </a:r>
            <a:endParaRPr lang="fr-CH" sz="2400" dirty="0"/>
          </a:p>
          <a:p>
            <a:pPr marL="605790" lvl="1" indent="0">
              <a:buNone/>
            </a:pPr>
            <a:r>
              <a:rPr lang="fr-CH" sz="2000" dirty="0">
                <a:solidFill>
                  <a:srgbClr val="E7E6E6">
                    <a:lumMod val="50000"/>
                  </a:srgbClr>
                </a:solidFill>
              </a:rPr>
              <a:t>	</a:t>
            </a:r>
            <a:r>
              <a:rPr lang="fr-CH" sz="2000" dirty="0">
                <a:solidFill>
                  <a:srgbClr val="E7E6E6">
                    <a:lumMod val="50000"/>
                  </a:srgbClr>
                </a:solidFill>
                <a:sym typeface="Wingdings" panose="05000000000000000000" pitchFamily="2" charset="2"/>
              </a:rPr>
              <a:t> </a:t>
            </a:r>
            <a:r>
              <a:rPr lang="fr-CH" sz="2000" dirty="0" err="1">
                <a:solidFill>
                  <a:srgbClr val="E7E6E6">
                    <a:lumMod val="50000"/>
                  </a:srgbClr>
                </a:solidFill>
                <a:sym typeface="Wingdings" panose="05000000000000000000" pitchFamily="2" charset="2"/>
              </a:rPr>
              <a:t>listen</a:t>
            </a:r>
            <a:r>
              <a:rPr lang="fr-CH" sz="2000" dirty="0">
                <a:solidFill>
                  <a:srgbClr val="E7E6E6">
                    <a:lumMod val="50000"/>
                  </a:srgbClr>
                </a:solidFill>
                <a:sym typeface="Wingdings" panose="05000000000000000000" pitchFamily="2" charset="2"/>
              </a:rPr>
              <a:t> to the </a:t>
            </a:r>
            <a:r>
              <a:rPr lang="fr-CH" sz="2000" dirty="0" err="1">
                <a:solidFill>
                  <a:srgbClr val="E7E6E6">
                    <a:lumMod val="50000"/>
                  </a:srgbClr>
                </a:solidFill>
                <a:sym typeface="Wingdings" panose="05000000000000000000" pitchFamily="2" charset="2"/>
              </a:rPr>
              <a:t>effect</a:t>
            </a:r>
            <a:r>
              <a:rPr lang="fr-CH" sz="2000" dirty="0">
                <a:solidFill>
                  <a:srgbClr val="E7E6E6">
                    <a:lumMod val="50000"/>
                  </a:srgbClr>
                </a:solidFill>
                <a:sym typeface="Wingdings" panose="05000000000000000000" pitchFamily="2" charset="2"/>
              </a:rPr>
              <a:t> on </a:t>
            </a:r>
            <a:r>
              <a:rPr lang="fr-CH" sz="2000" dirty="0" err="1" smtClean="0">
                <a:solidFill>
                  <a:srgbClr val="E7E6E6">
                    <a:lumMod val="50000"/>
                  </a:srgbClr>
                </a:solidFill>
                <a:sym typeface="Wingdings" panose="05000000000000000000" pitchFamily="2" charset="2"/>
              </a:rPr>
              <a:t>acoustic</a:t>
            </a:r>
            <a:r>
              <a:rPr lang="fr-CH" sz="2000" dirty="0" smtClean="0">
                <a:solidFill>
                  <a:srgbClr val="E7E6E6">
                    <a:lumMod val="50000"/>
                  </a:srgbClr>
                </a:solidFill>
                <a:sym typeface="Wingdings" panose="05000000000000000000" pitchFamily="2" charset="2"/>
              </a:rPr>
              <a:t> music </a:t>
            </a:r>
            <a:r>
              <a:rPr lang="fr-CH" sz="2000" dirty="0" err="1" smtClean="0">
                <a:solidFill>
                  <a:srgbClr val="E7E6E6">
                    <a:lumMod val="50000"/>
                  </a:srgbClr>
                </a:solidFill>
                <a:sym typeface="Wingdings" panose="05000000000000000000" pitchFamily="2" charset="2"/>
              </a:rPr>
              <a:t>playing</a:t>
            </a:r>
            <a:endParaRPr lang="fr-CH" sz="2000" dirty="0">
              <a:solidFill>
                <a:srgbClr val="E7E6E6">
                  <a:lumMod val="50000"/>
                </a:srgbClr>
              </a:solidFill>
              <a:sym typeface="Wingdings" panose="05000000000000000000" pitchFamily="2" charset="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C7D56-1860-4580-9F83-BBC477F1C74A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1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" y="1926962"/>
            <a:ext cx="8641080" cy="3004077"/>
          </a:xfrm>
        </p:spPr>
        <p:txBody>
          <a:bodyPr/>
          <a:lstStyle/>
          <a:p>
            <a:r>
              <a:rPr lang="fr-CH" dirty="0" err="1" smtClean="0"/>
              <a:t>Context</a:t>
            </a:r>
            <a:r>
              <a:rPr lang="fr-CH" dirty="0" smtClean="0"/>
              <a:t>: room modes in the </a:t>
            </a:r>
            <a:r>
              <a:rPr lang="fr-CH" dirty="0" err="1" smtClean="0"/>
              <a:t>low-frequency</a:t>
            </a:r>
            <a:r>
              <a:rPr lang="fr-CH" dirty="0" smtClean="0"/>
              <a:t> range</a:t>
            </a:r>
          </a:p>
          <a:p>
            <a:endParaRPr lang="fr-CH" dirty="0" smtClean="0"/>
          </a:p>
          <a:p>
            <a:r>
              <a:rPr lang="fr-CH" dirty="0" err="1" smtClean="0"/>
              <a:t>Presentation</a:t>
            </a:r>
            <a:r>
              <a:rPr lang="fr-CH" dirty="0" smtClean="0"/>
              <a:t> of the </a:t>
            </a:r>
            <a:r>
              <a:rPr lang="fr-CH" dirty="0" err="1" smtClean="0"/>
              <a:t>Electroacoustic</a:t>
            </a:r>
            <a:r>
              <a:rPr lang="fr-CH" dirty="0" smtClean="0"/>
              <a:t> Absorber prototype</a:t>
            </a:r>
          </a:p>
          <a:p>
            <a:endParaRPr lang="fr-CH" dirty="0" smtClean="0"/>
          </a:p>
          <a:p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assessment</a:t>
            </a:r>
            <a:r>
              <a:rPr lang="fr-CH" dirty="0" smtClean="0"/>
              <a:t>: modal </a:t>
            </a:r>
            <a:r>
              <a:rPr lang="fr-CH" dirty="0" err="1" smtClean="0"/>
              <a:t>damping</a:t>
            </a:r>
            <a:r>
              <a:rPr lang="fr-CH" dirty="0" smtClean="0"/>
              <a:t> in </a:t>
            </a:r>
            <a:r>
              <a:rPr lang="fr-CH" dirty="0" err="1" smtClean="0"/>
              <a:t>rooms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30A38-FAC3-4D7A-B141-E6C6C9763775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079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471" y="365125"/>
            <a:ext cx="6880123" cy="731520"/>
          </a:xfrm>
        </p:spPr>
        <p:txBody>
          <a:bodyPr>
            <a:normAutofit/>
          </a:bodyPr>
          <a:lstStyle/>
          <a:p>
            <a:r>
              <a:rPr lang="fr-CH" smtClean="0"/>
              <a:t>Experimental setup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mtClean="0"/>
              <a:t>Hardware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25183" y="2174875"/>
            <a:ext cx="5179326" cy="3951288"/>
          </a:xfrm>
        </p:spPr>
        <p:txBody>
          <a:bodyPr>
            <a:normAutofit/>
          </a:bodyPr>
          <a:lstStyle/>
          <a:p>
            <a:r>
              <a:rPr lang="fr-CH" sz="1800" b="1" dirty="0" err="1" smtClean="0"/>
              <a:t>Recorders</a:t>
            </a:r>
            <a:r>
              <a:rPr lang="fr-CH" sz="1800" b="1" dirty="0" smtClean="0"/>
              <a:t>/</a:t>
            </a:r>
            <a:r>
              <a:rPr lang="fr-CH" sz="1800" b="1" dirty="0" err="1" smtClean="0"/>
              <a:t>analyzers</a:t>
            </a:r>
            <a:endParaRPr lang="fr-CH" sz="1800" b="1" dirty="0" smtClean="0"/>
          </a:p>
          <a:p>
            <a:pPr lvl="1"/>
            <a:r>
              <a:rPr lang="fr-CH" sz="1600" dirty="0" smtClean="0"/>
              <a:t>B&amp;K Pulse (</a:t>
            </a:r>
            <a:r>
              <a:rPr lang="fr-CH" sz="1600" dirty="0" err="1" smtClean="0"/>
              <a:t>frequency</a:t>
            </a:r>
            <a:r>
              <a:rPr lang="fr-CH" sz="1600" dirty="0" smtClean="0"/>
              <a:t> </a:t>
            </a:r>
            <a:r>
              <a:rPr lang="fr-CH" sz="1600" dirty="0" err="1" smtClean="0"/>
              <a:t>responses</a:t>
            </a:r>
            <a:r>
              <a:rPr lang="fr-CH" sz="1600" dirty="0" smtClean="0"/>
              <a:t>)</a:t>
            </a:r>
          </a:p>
          <a:p>
            <a:pPr lvl="2"/>
            <a:r>
              <a:rPr lang="fr-CH" sz="1400" dirty="0" err="1" smtClean="0"/>
              <a:t>frequency</a:t>
            </a:r>
            <a:r>
              <a:rPr lang="fr-CH" sz="1400" dirty="0" smtClean="0"/>
              <a:t> </a:t>
            </a:r>
            <a:r>
              <a:rPr lang="fr-CH" sz="1400" dirty="0" err="1" smtClean="0"/>
              <a:t>resolution</a:t>
            </a:r>
            <a:r>
              <a:rPr lang="fr-CH" sz="1400" dirty="0" smtClean="0"/>
              <a:t>: 31.5 </a:t>
            </a:r>
            <a:r>
              <a:rPr lang="fr-CH" sz="1400" dirty="0" err="1" smtClean="0"/>
              <a:t>mHz</a:t>
            </a:r>
            <a:endParaRPr lang="fr-CH" sz="1400" dirty="0" smtClean="0"/>
          </a:p>
          <a:p>
            <a:pPr lvl="1"/>
            <a:r>
              <a:rPr lang="fr-CH" sz="1600" dirty="0" smtClean="0"/>
              <a:t>M-Audio M-</a:t>
            </a:r>
            <a:r>
              <a:rPr lang="fr-CH" sz="1600" dirty="0" err="1" smtClean="0"/>
              <a:t>Track</a:t>
            </a:r>
            <a:r>
              <a:rPr lang="fr-CH" sz="1600" dirty="0" smtClean="0"/>
              <a:t>  8 </a:t>
            </a:r>
            <a:r>
              <a:rPr lang="fr-CH" sz="1600" dirty="0" err="1" smtClean="0"/>
              <a:t>soundcard</a:t>
            </a:r>
            <a:r>
              <a:rPr lang="fr-CH" sz="1600" dirty="0" smtClean="0"/>
              <a:t> (</a:t>
            </a:r>
            <a:r>
              <a:rPr lang="fr-CH" sz="1600" dirty="0" err="1" smtClean="0"/>
              <a:t>recordings</a:t>
            </a:r>
            <a:r>
              <a:rPr lang="fr-CH" sz="1600" dirty="0" smtClean="0"/>
              <a:t>)</a:t>
            </a:r>
          </a:p>
          <a:p>
            <a:r>
              <a:rPr lang="fr-CH" sz="1800" b="1" dirty="0" smtClean="0"/>
              <a:t>Microphones</a:t>
            </a:r>
          </a:p>
          <a:p>
            <a:pPr marL="34290" indent="0">
              <a:buNone/>
            </a:pPr>
            <a:endParaRPr lang="fr-CH" sz="1800" dirty="0" smtClean="0"/>
          </a:p>
          <a:p>
            <a:endParaRPr lang="fr-CH" sz="1800" dirty="0" smtClean="0"/>
          </a:p>
          <a:p>
            <a:endParaRPr lang="fr-CH" sz="1800" dirty="0" smtClean="0"/>
          </a:p>
          <a:p>
            <a:r>
              <a:rPr lang="fr-CH" sz="1800" b="1" dirty="0" smtClean="0"/>
              <a:t>Sources</a:t>
            </a:r>
            <a:endParaRPr lang="en-GB" sz="1800" b="1" dirty="0" smtClean="0"/>
          </a:p>
          <a:p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13225" cy="639762"/>
          </a:xfrm>
        </p:spPr>
        <p:txBody>
          <a:bodyPr>
            <a:normAutofit fontScale="92500" lnSpcReduction="10000"/>
          </a:bodyPr>
          <a:lstStyle/>
          <a:p>
            <a:r>
              <a:rPr lang="fr-CH" smtClean="0"/>
              <a:t>Facility (reverberant chamber, V=215.6 m</a:t>
            </a:r>
            <a:r>
              <a:rPr lang="fr-CH" baseline="30000" smtClean="0"/>
              <a:t>3</a:t>
            </a:r>
            <a:r>
              <a:rPr lang="fr-CH" smtClean="0"/>
              <a:t>, S=226.9 m</a:t>
            </a:r>
            <a:r>
              <a:rPr lang="fr-CH" baseline="30000" smtClean="0"/>
              <a:t>2</a:t>
            </a:r>
            <a:r>
              <a:rPr lang="fr-CH" smtClean="0"/>
              <a:t>)</a:t>
            </a:r>
            <a:endParaRPr lang="fr-CH" dirty="0"/>
          </a:p>
        </p:txBody>
      </p:sp>
      <p:pic>
        <p:nvPicPr>
          <p:cNvPr id="8" name="Picture 10" descr="http://www.red-line.co.uk/images/velodyne_spl1000i_ma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352" y="5301754"/>
            <a:ext cx="1076446" cy="939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29502" y="4901835"/>
            <a:ext cx="21810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fr-CH" sz="1400" dirty="0" err="1" smtClean="0"/>
              <a:t>Subwoofer</a:t>
            </a:r>
            <a:endParaRPr lang="fr-CH" sz="1400" dirty="0" smtClean="0"/>
          </a:p>
        </p:txBody>
      </p:sp>
      <p:pic>
        <p:nvPicPr>
          <p:cNvPr id="10" name="Picture 16" descr="http://www.revolverdrums.com.au/media/catalog/product/cache/1/image/1200x1200/9df78eab33525d08d6e5fb8d27136e95/e/q/eq4_coated_1_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2993" y="5330688"/>
            <a:ext cx="955927" cy="95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039291" y="4833595"/>
            <a:ext cx="12841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fr-CH" sz="1400" dirty="0" smtClean="0"/>
              <a:t>Kick </a:t>
            </a:r>
            <a:r>
              <a:rPr lang="fr-CH" sz="1400" dirty="0" err="1" smtClean="0"/>
              <a:t>drum</a:t>
            </a:r>
            <a:endParaRPr lang="fr-CH" sz="1400" dirty="0" smtClean="0"/>
          </a:p>
          <a:p>
            <a:pPr marL="0" lvl="1" algn="ctr"/>
            <a:r>
              <a:rPr lang="fr-CH" sz="1400" dirty="0" smtClean="0"/>
              <a:t>(Pearl Export</a:t>
            </a:r>
            <a:r>
              <a:rPr lang="fr-CH" sz="1400" dirty="0"/>
              <a:t>)</a:t>
            </a:r>
          </a:p>
        </p:txBody>
      </p:sp>
      <p:pic>
        <p:nvPicPr>
          <p:cNvPr id="12" name="Picture 6" descr="http://www.elkome.fi/verkkokauppa/images/130D2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4285" y="3991906"/>
            <a:ext cx="1428579" cy="4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www.dokublog.de/data/artikel/pKey-14/beyrdynamic_M_1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3320" y="3938290"/>
            <a:ext cx="1466800" cy="64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51477" y="3603396"/>
            <a:ext cx="20772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fr-CH" sz="1400" dirty="0" smtClean="0"/>
              <a:t>PCB 130D20</a:t>
            </a:r>
          </a:p>
          <a:p>
            <a:pPr marL="0" lvl="1" algn="ctr"/>
            <a:r>
              <a:rPr lang="fr-CH" sz="1400" dirty="0" smtClean="0"/>
              <a:t>(</a:t>
            </a:r>
            <a:r>
              <a:rPr lang="fr-CH" sz="1400" dirty="0" err="1" smtClean="0"/>
              <a:t>frequency</a:t>
            </a:r>
            <a:r>
              <a:rPr lang="fr-CH" sz="1400" dirty="0" smtClean="0"/>
              <a:t> </a:t>
            </a:r>
            <a:r>
              <a:rPr lang="fr-CH" sz="1400" dirty="0" err="1" smtClean="0"/>
              <a:t>responses</a:t>
            </a:r>
            <a:r>
              <a:rPr lang="fr-CH" sz="1400" dirty="0" smtClean="0"/>
              <a:t>)</a:t>
            </a:r>
            <a:endParaRPr lang="fr-CH" sz="1400" dirty="0"/>
          </a:p>
        </p:txBody>
      </p:sp>
      <p:sp>
        <p:nvSpPr>
          <p:cNvPr id="15" name="Rectangle 14"/>
          <p:cNvSpPr/>
          <p:nvPr/>
        </p:nvSpPr>
        <p:spPr>
          <a:xfrm>
            <a:off x="2810572" y="3590742"/>
            <a:ext cx="21810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fr-CH" sz="1400" dirty="0" err="1" smtClean="0"/>
              <a:t>Beyerdynamic</a:t>
            </a:r>
            <a:r>
              <a:rPr lang="fr-CH" sz="1400" dirty="0" smtClean="0"/>
              <a:t> M101 N</a:t>
            </a:r>
          </a:p>
          <a:p>
            <a:pPr marL="0" lvl="1" algn="ctr"/>
            <a:r>
              <a:rPr lang="fr-CH" sz="1400" dirty="0" smtClean="0"/>
              <a:t>(</a:t>
            </a:r>
            <a:r>
              <a:rPr lang="fr-CH" sz="1400" dirty="0" err="1" smtClean="0"/>
              <a:t>recordings</a:t>
            </a:r>
            <a:r>
              <a:rPr lang="fr-CH" sz="1400" dirty="0" smtClean="0"/>
              <a:t>)</a:t>
            </a:r>
            <a:endParaRPr lang="fr-CH" sz="14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229" y="3562029"/>
            <a:ext cx="2430197" cy="19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1644" y="5454901"/>
            <a:ext cx="4152355" cy="1041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350" y="2482313"/>
            <a:ext cx="2064672" cy="137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775181" y="2931429"/>
            <a:ext cx="1195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 err="1" smtClean="0"/>
              <a:t>Supplementary</a:t>
            </a:r>
            <a:r>
              <a:rPr lang="fr-CH" sz="1200" b="1" dirty="0" smtClean="0"/>
              <a:t> </a:t>
            </a:r>
          </a:p>
          <a:p>
            <a:pPr algn="ctr"/>
            <a:r>
              <a:rPr lang="fr-CH" sz="1200" b="1" dirty="0" smtClean="0"/>
              <a:t>panel absorber</a:t>
            </a:r>
            <a:endParaRPr lang="en-GB" sz="1200" b="1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6974622" y="3126170"/>
            <a:ext cx="848578" cy="21859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180124" y="2333767"/>
            <a:ext cx="1448975" cy="867174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70410" y="2132540"/>
            <a:ext cx="1929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 smtClean="0"/>
              <a:t>4 </a:t>
            </a:r>
            <a:r>
              <a:rPr lang="fr-CH" sz="1200" b="1" dirty="0" err="1" smtClean="0"/>
              <a:t>electroacoustic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absorbers</a:t>
            </a:r>
            <a:endParaRPr lang="fr-CH" sz="1200" b="1" dirty="0" smtClean="0"/>
          </a:p>
          <a:p>
            <a:pPr algn="ctr"/>
            <a:r>
              <a:rPr lang="fr-CH" sz="1200" b="1" dirty="0" smtClean="0"/>
              <a:t>at the 4 room corners </a:t>
            </a:r>
            <a:endParaRPr lang="en-GB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435603" y="3965874"/>
            <a:ext cx="1692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 smtClean="0"/>
              <a:t>7 microphone positions</a:t>
            </a:r>
            <a:endParaRPr lang="en-GB" sz="1200" b="1" dirty="0"/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>
          <a:xfrm>
            <a:off x="0" y="6542090"/>
            <a:ext cx="954860" cy="315911"/>
          </a:xfrm>
        </p:spPr>
        <p:txBody>
          <a:bodyPr/>
          <a:lstStyle/>
          <a:p>
            <a:fld id="{449514B6-46D4-4A26-84CA-165255568DF4}" type="datetime1">
              <a:rPr lang="en-US" smtClean="0"/>
              <a:t>2/10/2016</a:t>
            </a:fld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8705236" y="6492876"/>
            <a:ext cx="438764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20</a:t>
            </a:fld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882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1. </a:t>
            </a:r>
            <a:r>
              <a:rPr lang="fr-CH" dirty="0" err="1" smtClean="0"/>
              <a:t>Frequency</a:t>
            </a:r>
            <a:r>
              <a:rPr lang="fr-CH" dirty="0" smtClean="0"/>
              <a:t> </a:t>
            </a:r>
            <a:r>
              <a:rPr lang="fr-CH" dirty="0" err="1" smtClean="0"/>
              <a:t>response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36053" y="3617400"/>
            <a:ext cx="3600450" cy="51380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3D657E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A7CE3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" indent="0">
              <a:buFont typeface="Arial"/>
              <a:buNone/>
            </a:pPr>
            <a:r>
              <a:rPr lang="fr-CH" dirty="0" smtClean="0"/>
              <a:t>(</a:t>
            </a:r>
            <a:r>
              <a:rPr lang="fr-CH" dirty="0" err="1" smtClean="0"/>
              <a:t>blue</a:t>
            </a:r>
            <a:r>
              <a:rPr lang="fr-CH" dirty="0" smtClean="0"/>
              <a:t>: «</a:t>
            </a:r>
            <a:r>
              <a:rPr lang="fr-CH" dirty="0" err="1" smtClean="0"/>
              <a:t>Hardwalls</a:t>
            </a:r>
            <a:r>
              <a:rPr lang="fr-CH" dirty="0" smtClean="0"/>
              <a:t>», </a:t>
            </a:r>
            <a:r>
              <a:rPr lang="fr-CH" dirty="0" err="1" smtClean="0"/>
              <a:t>red</a:t>
            </a:r>
            <a:r>
              <a:rPr lang="fr-CH" dirty="0" smtClean="0"/>
              <a:t>: «</a:t>
            </a:r>
            <a:r>
              <a:rPr lang="fr-CH" dirty="0" err="1" smtClean="0"/>
              <a:t>Absorbers</a:t>
            </a:r>
            <a:r>
              <a:rPr lang="fr-CH" dirty="0" smtClean="0"/>
              <a:t>»)</a:t>
            </a:r>
            <a:endParaRPr lang="en-GB" dirty="0"/>
          </a:p>
        </p:txBody>
      </p:sp>
      <p:pic>
        <p:nvPicPr>
          <p:cNvPr id="5" name="Picture 2" descr="D:\PROJETS\INTERACTS\Work\Images\room_modes.eps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84" r="19107" b="1"/>
          <a:stretch/>
        </p:blipFill>
        <p:spPr bwMode="auto">
          <a:xfrm>
            <a:off x="4571999" y="1803400"/>
            <a:ext cx="4540877" cy="180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PROJETS\INTERACTS\Meetings\150115_Meeting20\Room_modes_tabl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00" y="2257792"/>
            <a:ext cx="4484663" cy="408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2FB6-6243-4A36-868C-517A2A650C3F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  <p:sp>
        <p:nvSpPr>
          <p:cNvPr id="32" name="5-Point Star 31"/>
          <p:cNvSpPr/>
          <p:nvPr/>
        </p:nvSpPr>
        <p:spPr>
          <a:xfrm>
            <a:off x="5435999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5-Point Star 32"/>
          <p:cNvSpPr/>
          <p:nvPr/>
        </p:nvSpPr>
        <p:spPr>
          <a:xfrm>
            <a:off x="6030526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5-Point Star 33"/>
          <p:cNvSpPr/>
          <p:nvPr/>
        </p:nvSpPr>
        <p:spPr>
          <a:xfrm>
            <a:off x="6658601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5-Point Star 34"/>
          <p:cNvSpPr/>
          <p:nvPr/>
        </p:nvSpPr>
        <p:spPr>
          <a:xfrm>
            <a:off x="6928018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5-Point Star 35"/>
          <p:cNvSpPr/>
          <p:nvPr/>
        </p:nvSpPr>
        <p:spPr>
          <a:xfrm>
            <a:off x="6996732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5-Point Star 36"/>
          <p:cNvSpPr/>
          <p:nvPr/>
        </p:nvSpPr>
        <p:spPr>
          <a:xfrm>
            <a:off x="7380245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5-Point Star 37"/>
          <p:cNvSpPr/>
          <p:nvPr/>
        </p:nvSpPr>
        <p:spPr>
          <a:xfrm>
            <a:off x="7525946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5-Point Star 38"/>
          <p:cNvSpPr/>
          <p:nvPr/>
        </p:nvSpPr>
        <p:spPr>
          <a:xfrm>
            <a:off x="7596390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5-Point Star 39"/>
          <p:cNvSpPr/>
          <p:nvPr/>
        </p:nvSpPr>
        <p:spPr>
          <a:xfrm>
            <a:off x="7666834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5-Point Star 40"/>
          <p:cNvSpPr/>
          <p:nvPr/>
        </p:nvSpPr>
        <p:spPr>
          <a:xfrm>
            <a:off x="7732036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5-Point Star 41"/>
          <p:cNvSpPr/>
          <p:nvPr/>
        </p:nvSpPr>
        <p:spPr>
          <a:xfrm>
            <a:off x="7792214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5-Point Star 42"/>
          <p:cNvSpPr/>
          <p:nvPr/>
        </p:nvSpPr>
        <p:spPr>
          <a:xfrm>
            <a:off x="8073580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5-Point Star 43"/>
          <p:cNvSpPr/>
          <p:nvPr/>
        </p:nvSpPr>
        <p:spPr>
          <a:xfrm>
            <a:off x="8144024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5-Point Star 44"/>
          <p:cNvSpPr/>
          <p:nvPr/>
        </p:nvSpPr>
        <p:spPr>
          <a:xfrm>
            <a:off x="8199178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5-Point Star 45"/>
          <p:cNvSpPr/>
          <p:nvPr/>
        </p:nvSpPr>
        <p:spPr>
          <a:xfrm>
            <a:off x="8254333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5-Point Star 46"/>
          <p:cNvSpPr/>
          <p:nvPr/>
        </p:nvSpPr>
        <p:spPr>
          <a:xfrm>
            <a:off x="8460441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5-Point Star 47"/>
          <p:cNvSpPr/>
          <p:nvPr/>
        </p:nvSpPr>
        <p:spPr>
          <a:xfrm>
            <a:off x="8530885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5-Point Star 48"/>
          <p:cNvSpPr/>
          <p:nvPr/>
        </p:nvSpPr>
        <p:spPr>
          <a:xfrm>
            <a:off x="8639577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5-Point Star 49"/>
          <p:cNvSpPr/>
          <p:nvPr/>
        </p:nvSpPr>
        <p:spPr>
          <a:xfrm>
            <a:off x="8740218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5-Point Star 50"/>
          <p:cNvSpPr/>
          <p:nvPr/>
        </p:nvSpPr>
        <p:spPr>
          <a:xfrm>
            <a:off x="8798714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5-Point Star 51"/>
          <p:cNvSpPr/>
          <p:nvPr/>
        </p:nvSpPr>
        <p:spPr>
          <a:xfrm>
            <a:off x="8843984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5-Point Star 52"/>
          <p:cNvSpPr/>
          <p:nvPr/>
        </p:nvSpPr>
        <p:spPr>
          <a:xfrm>
            <a:off x="8915990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5-Point Star 53"/>
          <p:cNvSpPr/>
          <p:nvPr/>
        </p:nvSpPr>
        <p:spPr>
          <a:xfrm>
            <a:off x="8966059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5-Point Star 54"/>
          <p:cNvSpPr/>
          <p:nvPr/>
        </p:nvSpPr>
        <p:spPr>
          <a:xfrm>
            <a:off x="9036503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5-Point Star 55"/>
          <p:cNvSpPr/>
          <p:nvPr/>
        </p:nvSpPr>
        <p:spPr>
          <a:xfrm>
            <a:off x="9071725" y="3325991"/>
            <a:ext cx="70444" cy="720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78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1. </a:t>
            </a:r>
            <a:r>
              <a:rPr lang="fr-CH" dirty="0" err="1" smtClean="0"/>
              <a:t>Frequency</a:t>
            </a:r>
            <a:r>
              <a:rPr lang="fr-CH" dirty="0" smtClean="0"/>
              <a:t> </a:t>
            </a:r>
            <a:r>
              <a:rPr lang="fr-CH" dirty="0" err="1" smtClean="0"/>
              <a:t>response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 smtClean="0"/>
              <a:t>Modal </a:t>
            </a:r>
            <a:r>
              <a:rPr lang="fr-CH" dirty="0" err="1" smtClean="0"/>
              <a:t>damping</a:t>
            </a:r>
            <a:r>
              <a:rPr lang="fr-CH" dirty="0" smtClean="0"/>
              <a:t> (dB)</a:t>
            </a:r>
            <a:endParaRPr lang="en-GB" dirty="0"/>
          </a:p>
        </p:txBody>
      </p:sp>
      <p:pic>
        <p:nvPicPr>
          <p:cNvPr id="6" name="Picture 3" descr="D:\PROJETS\INTERACTS\Meetings\150115_Meeting20\Room_modes_tab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00" y="2257792"/>
            <a:ext cx="4484663" cy="408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PROJETS\INTERACTS\Work\Images\mode_damping.eps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9" r="7052"/>
          <a:stretch/>
        </p:blipFill>
        <p:spPr bwMode="auto">
          <a:xfrm>
            <a:off x="4693978" y="1803400"/>
            <a:ext cx="4450022" cy="214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0344" y="3766782"/>
            <a:ext cx="4414578" cy="176737"/>
          </a:xfrm>
          <a:prstGeom prst="rect">
            <a:avLst/>
          </a:prstGeom>
          <a:solidFill>
            <a:schemeClr val="accent2">
              <a:alpha val="23137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341281" y="1953904"/>
            <a:ext cx="118470" cy="1744638"/>
          </a:xfrm>
          <a:prstGeom prst="rect">
            <a:avLst/>
          </a:prstGeom>
          <a:solidFill>
            <a:schemeClr val="accent2">
              <a:alpha val="23137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56EE0-BC56-46B3-827F-05C0472FD3D8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22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68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fr-CH" dirty="0" smtClean="0"/>
              <a:t>Mode 8 – </a:t>
            </a:r>
            <a:r>
              <a:rPr lang="fr-CH" dirty="0" err="1" smtClean="0"/>
              <a:t>waveforms</a:t>
            </a:r>
            <a:endParaRPr lang="fr-CH" dirty="0" smtClean="0"/>
          </a:p>
          <a:p>
            <a:pPr algn="ctr"/>
            <a:r>
              <a:rPr lang="fr-CH" dirty="0" smtClean="0"/>
              <a:t>(</a:t>
            </a:r>
            <a:r>
              <a:rPr lang="de-DE" dirty="0" err="1" smtClean="0"/>
              <a:t>hardwalls</a:t>
            </a:r>
            <a:r>
              <a:rPr lang="de-DE" dirty="0" smtClean="0"/>
              <a:t> : 52.78 Hz - </a:t>
            </a:r>
            <a:r>
              <a:rPr lang="de-DE" dirty="0" err="1" smtClean="0"/>
              <a:t>absorbers</a:t>
            </a:r>
            <a:r>
              <a:rPr lang="de-DE" dirty="0" smtClean="0"/>
              <a:t> : 52.72 Hz)</a:t>
            </a:r>
            <a:endParaRPr lang="en-GB" dirty="0"/>
          </a:p>
        </p:txBody>
      </p:sp>
      <p:pic>
        <p:nvPicPr>
          <p:cNvPr id="8" name="Content Placeholder 1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13" y="2323977"/>
            <a:ext cx="4321175" cy="346305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fr-CH" smtClean="0"/>
              <a:t>Mode 8 - echograms</a:t>
            </a:r>
          </a:p>
          <a:p>
            <a:pPr algn="ctr"/>
            <a:r>
              <a:rPr lang="fr-CH" smtClean="0"/>
              <a:t>(</a:t>
            </a:r>
            <a:r>
              <a:rPr lang="de-DE" smtClean="0"/>
              <a:t>hardwalls : 52.78 Hz - absorbers : 52.72 Hz)</a:t>
            </a:r>
            <a:endParaRPr lang="en-GB" dirty="0"/>
          </a:p>
        </p:txBody>
      </p:sp>
      <p:pic>
        <p:nvPicPr>
          <p:cNvPr id="9" name="Content Placeholder 1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327760"/>
            <a:ext cx="4321175" cy="3479296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2. Modal </a:t>
            </a:r>
            <a:r>
              <a:rPr lang="fr-CH" dirty="0" err="1" smtClean="0"/>
              <a:t>decay</a:t>
            </a:r>
            <a:r>
              <a:rPr lang="fr-CH" dirty="0" smtClean="0"/>
              <a:t> time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0" y="6542090"/>
            <a:ext cx="954860" cy="315911"/>
          </a:xfrm>
        </p:spPr>
        <p:txBody>
          <a:bodyPr/>
          <a:lstStyle/>
          <a:p>
            <a:fld id="{379C67B8-E59C-425A-AC81-5F7D29194C7E}" type="datetime1">
              <a:rPr lang="en-US" smtClean="0"/>
              <a:t>2/10/2016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8705236" y="6492876"/>
            <a:ext cx="438764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87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2. Modal </a:t>
            </a:r>
            <a:r>
              <a:rPr lang="fr-CH" dirty="0" err="1" smtClean="0"/>
              <a:t>decay</a:t>
            </a:r>
            <a:r>
              <a:rPr lang="fr-CH" dirty="0" smtClean="0"/>
              <a:t> time</a:t>
            </a:r>
            <a:endParaRPr lang="en-GB" dirty="0"/>
          </a:p>
        </p:txBody>
      </p:sp>
      <p:pic>
        <p:nvPicPr>
          <p:cNvPr id="38" name="Content Placeholder 1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063" r="52238" b="33115"/>
          <a:stretch/>
        </p:blipFill>
        <p:spPr>
          <a:xfrm>
            <a:off x="1219901" y="2145030"/>
            <a:ext cx="7247437" cy="3642360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>
            <a:off x="2346960" y="4095750"/>
            <a:ext cx="5966460" cy="0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39340" y="3615690"/>
            <a:ext cx="5966460" cy="0"/>
          </a:xfrm>
          <a:prstGeom prst="line">
            <a:avLst/>
          </a:prstGeom>
          <a:ln w="28575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339340" y="3173730"/>
            <a:ext cx="596646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4960620" y="1992630"/>
            <a:ext cx="7620" cy="11811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709160" y="1992630"/>
            <a:ext cx="7620" cy="11811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716780" y="2145030"/>
            <a:ext cx="251460" cy="0"/>
          </a:xfrm>
          <a:prstGeom prst="straightConnector1">
            <a:avLst/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969780" y="1962150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 smtClean="0">
                <a:solidFill>
                  <a:schemeClr val="accent1"/>
                </a:solidFill>
              </a:rPr>
              <a:t>1/6MT</a:t>
            </a:r>
            <a:r>
              <a:rPr lang="fr-CH" sz="1100" b="1" baseline="-25000" dirty="0" smtClean="0">
                <a:solidFill>
                  <a:schemeClr val="accent1"/>
                </a:solidFill>
              </a:rPr>
              <a:t>10</a:t>
            </a:r>
            <a:endParaRPr lang="en-GB" sz="1100" b="1" baseline="-25000" dirty="0">
              <a:solidFill>
                <a:schemeClr val="accent1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5131913" y="2333223"/>
            <a:ext cx="0" cy="128246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4709160" y="2472690"/>
            <a:ext cx="422753" cy="0"/>
          </a:xfrm>
          <a:prstGeom prst="straightConnector1">
            <a:avLst/>
          </a:prstGeom>
          <a:ln w="19050"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109053" y="2333223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 smtClean="0">
                <a:solidFill>
                  <a:srgbClr val="00B050"/>
                </a:solidFill>
              </a:rPr>
              <a:t>1/3MT</a:t>
            </a:r>
            <a:r>
              <a:rPr lang="fr-CH" sz="1100" b="1" baseline="-25000" dirty="0" smtClean="0">
                <a:solidFill>
                  <a:srgbClr val="00B050"/>
                </a:solidFill>
              </a:rPr>
              <a:t>20</a:t>
            </a:r>
            <a:endParaRPr lang="en-GB" sz="1100" b="1" baseline="-25000" dirty="0">
              <a:solidFill>
                <a:srgbClr val="00B050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363341" y="2594833"/>
            <a:ext cx="0" cy="1500917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4709160" y="2952750"/>
            <a:ext cx="654181" cy="6578"/>
          </a:xfrm>
          <a:prstGeom prst="straightConnector1">
            <a:avLst/>
          </a:prstGeom>
          <a:ln w="19050">
            <a:solidFill>
              <a:srgbClr val="7030A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394387" y="2785348"/>
            <a:ext cx="7425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 smtClean="0">
                <a:solidFill>
                  <a:srgbClr val="7030A0"/>
                </a:solidFill>
              </a:rPr>
              <a:t>1/2MT</a:t>
            </a:r>
            <a:r>
              <a:rPr lang="fr-CH" sz="1100" b="1" baseline="-25000" dirty="0" smtClean="0">
                <a:solidFill>
                  <a:srgbClr val="7030A0"/>
                </a:solidFill>
              </a:rPr>
              <a:t>30</a:t>
            </a:r>
            <a:endParaRPr lang="en-GB" sz="1100" b="1" baseline="-25000" dirty="0">
              <a:solidFill>
                <a:srgbClr val="7030A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42090"/>
            <a:ext cx="922492" cy="315911"/>
          </a:xfrm>
        </p:spPr>
        <p:txBody>
          <a:bodyPr/>
          <a:lstStyle/>
          <a:p>
            <a:fld id="{B6345D2B-307A-4FFB-89F7-8F27461B9607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5236" y="6492876"/>
            <a:ext cx="438764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94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2. Modal </a:t>
            </a:r>
            <a:r>
              <a:rPr lang="fr-CH" dirty="0" err="1" smtClean="0"/>
              <a:t>decay</a:t>
            </a:r>
            <a:r>
              <a:rPr lang="fr-CH" dirty="0" smtClean="0"/>
              <a:t> time</a:t>
            </a:r>
            <a:endParaRPr lang="en-GB" dirty="0"/>
          </a:p>
        </p:txBody>
      </p:sp>
      <p:pic>
        <p:nvPicPr>
          <p:cNvPr id="17" name="Content Placeholder 1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428" y="1623854"/>
            <a:ext cx="6867144" cy="45262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AAC9C-B799-4973-92C7-F2A0AE7E418B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25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157471" y="3728144"/>
            <a:ext cx="6878946" cy="176737"/>
          </a:xfrm>
          <a:prstGeom prst="rect">
            <a:avLst/>
          </a:prstGeom>
          <a:solidFill>
            <a:schemeClr val="accent2">
              <a:alpha val="23137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70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2. Modal </a:t>
            </a:r>
            <a:r>
              <a:rPr lang="fr-CH" dirty="0" err="1" smtClean="0"/>
              <a:t>decay</a:t>
            </a:r>
            <a:r>
              <a:rPr lang="fr-CH" dirty="0" smtClean="0"/>
              <a:t> time</a:t>
            </a:r>
            <a:endParaRPr lang="en-GB" dirty="0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25" y="2283365"/>
            <a:ext cx="8642350" cy="320725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878EE-4736-48C4-8C26-44812A943043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030675" y="2540951"/>
            <a:ext cx="358445" cy="2591237"/>
          </a:xfrm>
          <a:prstGeom prst="rect">
            <a:avLst/>
          </a:prstGeom>
          <a:solidFill>
            <a:schemeClr val="accent2">
              <a:alpha val="23137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19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CH" dirty="0" smtClean="0"/>
              <a:t>Peggy Lee «Fever»</a:t>
            </a:r>
            <a:endParaRPr lang="en-GB" dirty="0"/>
          </a:p>
        </p:txBody>
      </p:sp>
      <p:pic>
        <p:nvPicPr>
          <p:cNvPr id="14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13" y="2093609"/>
            <a:ext cx="4321175" cy="3292822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CH" smtClean="0"/>
              <a:t>White Stripes «7 nation army»</a:t>
            </a:r>
            <a:endParaRPr lang="en-GB" dirty="0"/>
          </a:p>
        </p:txBody>
      </p:sp>
      <p:pic>
        <p:nvPicPr>
          <p:cNvPr id="15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072440"/>
            <a:ext cx="4321175" cy="3358973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3. Music rendering</a:t>
            </a:r>
            <a:endParaRPr lang="en-GB" dirty="0"/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237977" y="1276413"/>
            <a:ext cx="2397247" cy="52074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rgbClr val="3D657E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rgbClr val="A7CE3D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What’s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tune?</a:t>
            </a:r>
            <a:endParaRPr lang="en-GB" dirty="0"/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4659954" y="1276412"/>
            <a:ext cx="2397247" cy="52074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rgbClr val="3D657E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rgbClr val="A7CE3D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What’s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tune?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542090"/>
            <a:ext cx="954860" cy="315911"/>
          </a:xfrm>
        </p:spPr>
        <p:txBody>
          <a:bodyPr/>
          <a:lstStyle/>
          <a:p>
            <a:fld id="{F75DD600-70B6-41A7-A9E8-5B573AA9D826}" type="datetime1">
              <a:rPr lang="en-US" smtClean="0"/>
              <a:t>2/10/2016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705236" y="6492876"/>
            <a:ext cx="438764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27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992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CH" dirty="0" err="1" smtClean="0"/>
              <a:t>Waveforms</a:t>
            </a:r>
            <a:endParaRPr lang="en-GB" dirty="0"/>
          </a:p>
        </p:txBody>
      </p:sp>
      <p:pic>
        <p:nvPicPr>
          <p:cNvPr id="24" name="Content Placeholder 1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113" y="2194505"/>
            <a:ext cx="4321175" cy="338759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CH" smtClean="0"/>
              <a:t>Echograms</a:t>
            </a:r>
            <a:endParaRPr lang="en-GB" dirty="0"/>
          </a:p>
        </p:txBody>
      </p:sp>
      <p:pic>
        <p:nvPicPr>
          <p:cNvPr id="25" name="Content Placeholder 1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230666"/>
            <a:ext cx="4321175" cy="3339089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4. Kick drum</a:t>
            </a:r>
            <a:endParaRPr lang="en-GB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542090"/>
            <a:ext cx="954860" cy="315911"/>
          </a:xfrm>
        </p:spPr>
        <p:txBody>
          <a:bodyPr/>
          <a:lstStyle/>
          <a:p>
            <a:fld id="{1AD1FFFA-8A01-4849-A204-5670155782FC}" type="datetime1">
              <a:rPr lang="en-US" smtClean="0"/>
              <a:t>2/10/2016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705236" y="6492876"/>
            <a:ext cx="438764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28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197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 and perspectives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4 </a:t>
            </a:r>
            <a:r>
              <a:rPr lang="fr-CH" dirty="0" err="1" smtClean="0"/>
              <a:t>electroacoustic</a:t>
            </a:r>
            <a:r>
              <a:rPr lang="fr-CH" dirty="0" smtClean="0"/>
              <a:t> </a:t>
            </a:r>
            <a:r>
              <a:rPr lang="fr-CH" dirty="0" err="1" smtClean="0"/>
              <a:t>absorbers</a:t>
            </a:r>
            <a:r>
              <a:rPr lang="fr-CH" dirty="0" smtClean="0"/>
              <a:t> prototypes </a:t>
            </a:r>
            <a:r>
              <a:rPr lang="fr-CH" dirty="0" err="1" smtClean="0"/>
              <a:t>achieve</a:t>
            </a:r>
            <a:r>
              <a:rPr lang="fr-CH" dirty="0" smtClean="0"/>
              <a:t> efficient room mode </a:t>
            </a:r>
            <a:r>
              <a:rPr lang="fr-CH" dirty="0" err="1" smtClean="0"/>
              <a:t>damping</a:t>
            </a:r>
            <a:r>
              <a:rPr lang="fr-CH" dirty="0" smtClean="0"/>
              <a:t> in the </a:t>
            </a:r>
            <a:r>
              <a:rPr lang="fr-CH" dirty="0" err="1" smtClean="0"/>
              <a:t>reverberant</a:t>
            </a:r>
            <a:r>
              <a:rPr lang="fr-CH" dirty="0" smtClean="0"/>
              <a:t> </a:t>
            </a:r>
            <a:r>
              <a:rPr lang="fr-CH" dirty="0" err="1" smtClean="0"/>
              <a:t>chamber</a:t>
            </a:r>
            <a:endParaRPr lang="fr-CH" dirty="0" smtClean="0"/>
          </a:p>
          <a:p>
            <a:pPr lvl="1"/>
            <a:r>
              <a:rPr lang="fr-CH" dirty="0" smtClean="0"/>
              <a:t>Max </a:t>
            </a:r>
            <a:r>
              <a:rPr lang="fr-CH" dirty="0" err="1" smtClean="0"/>
              <a:t>damping</a:t>
            </a:r>
            <a:r>
              <a:rPr lang="fr-CH" dirty="0" smtClean="0"/>
              <a:t>: 12.2 dB @ 58 Hz, </a:t>
            </a:r>
          </a:p>
          <a:p>
            <a:pPr lvl="1"/>
            <a:r>
              <a:rPr lang="fr-CH" dirty="0" smtClean="0"/>
              <a:t>Global </a:t>
            </a:r>
            <a:r>
              <a:rPr lang="fr-CH" dirty="0" err="1" smtClean="0"/>
              <a:t>damping</a:t>
            </a:r>
            <a:r>
              <a:rPr lang="fr-CH" dirty="0" smtClean="0"/>
              <a:t>: 8 dB over [20 – 100 Hz],</a:t>
            </a:r>
          </a:p>
          <a:p>
            <a:pPr lvl="1"/>
            <a:r>
              <a:rPr lang="fr-CH" dirty="0" smtClean="0"/>
              <a:t>Max modal </a:t>
            </a:r>
            <a:r>
              <a:rPr lang="fr-CH" dirty="0" err="1" smtClean="0"/>
              <a:t>decay</a:t>
            </a:r>
            <a:r>
              <a:rPr lang="fr-CH" dirty="0" smtClean="0"/>
              <a:t> time </a:t>
            </a:r>
            <a:r>
              <a:rPr lang="fr-CH" dirty="0" err="1" smtClean="0"/>
              <a:t>reduction</a:t>
            </a:r>
            <a:r>
              <a:rPr lang="fr-CH" dirty="0" smtClean="0"/>
              <a:t>: 85% @ 58 Hz </a:t>
            </a:r>
          </a:p>
          <a:p>
            <a:pPr marL="457200" lvl="1" indent="0">
              <a:buNone/>
            </a:pPr>
            <a:r>
              <a:rPr lang="fr-CH" dirty="0" smtClean="0"/>
              <a:t>	(</a:t>
            </a:r>
            <a:r>
              <a:rPr lang="fr-CH" dirty="0" err="1" smtClean="0"/>
              <a:t>from</a:t>
            </a:r>
            <a:r>
              <a:rPr lang="fr-CH" dirty="0" smtClean="0"/>
              <a:t> 20 s down to 3 s),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for a total absorber surface </a:t>
            </a:r>
            <a:r>
              <a:rPr lang="fr-CH" dirty="0" err="1" smtClean="0"/>
              <a:t>representing</a:t>
            </a:r>
            <a:r>
              <a:rPr lang="fr-CH" dirty="0" smtClean="0"/>
              <a:t> </a:t>
            </a:r>
            <a:r>
              <a:rPr lang="fr-CH" dirty="0" err="1" smtClean="0"/>
              <a:t>only</a:t>
            </a:r>
            <a:r>
              <a:rPr lang="fr-CH" dirty="0" smtClean="0"/>
              <a:t> 0.1% of the </a:t>
            </a:r>
            <a:r>
              <a:rPr lang="fr-CH" dirty="0" err="1" smtClean="0"/>
              <a:t>whole</a:t>
            </a:r>
            <a:r>
              <a:rPr lang="fr-CH" dirty="0" smtClean="0"/>
              <a:t> room </a:t>
            </a:r>
            <a:r>
              <a:rPr lang="fr-CH" dirty="0" err="1" smtClean="0"/>
              <a:t>walls</a:t>
            </a:r>
            <a:r>
              <a:rPr lang="fr-CH" dirty="0" smtClean="0"/>
              <a:t> surface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9C88-6294-40C6-9AD9-D9A6479F53F3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29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52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Context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542088"/>
            <a:ext cx="979488" cy="315912"/>
          </a:xfrm>
        </p:spPr>
        <p:txBody>
          <a:bodyPr/>
          <a:lstStyle/>
          <a:p>
            <a:fld id="{67A41CDD-0094-4BE5-89A0-B4DED0A615BE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05850" y="6492875"/>
            <a:ext cx="438150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404938" y="6491288"/>
            <a:ext cx="7739062" cy="365125"/>
          </a:xfrm>
        </p:spPr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65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Conclusions and perspectives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The objective performances are </a:t>
            </a:r>
            <a:r>
              <a:rPr lang="fr-CH" dirty="0" err="1" smtClean="0"/>
              <a:t>still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evaluated</a:t>
            </a:r>
            <a:r>
              <a:rPr lang="fr-CH" dirty="0" smtClean="0"/>
              <a:t> in a more </a:t>
            </a:r>
            <a:r>
              <a:rPr lang="fr-CH" dirty="0" err="1" smtClean="0"/>
              <a:t>conventional</a:t>
            </a:r>
            <a:r>
              <a:rPr lang="fr-CH" dirty="0" smtClean="0"/>
              <a:t> </a:t>
            </a:r>
            <a:r>
              <a:rPr lang="fr-CH" dirty="0" err="1" smtClean="0"/>
              <a:t>listening</a:t>
            </a:r>
            <a:r>
              <a:rPr lang="fr-CH" dirty="0" smtClean="0"/>
              <a:t> room</a:t>
            </a:r>
          </a:p>
          <a:p>
            <a:r>
              <a:rPr lang="fr-CH" dirty="0" smtClean="0"/>
              <a:t>Subjective </a:t>
            </a:r>
            <a:r>
              <a:rPr lang="fr-CH" dirty="0" err="1" smtClean="0"/>
              <a:t>assessments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undertaken</a:t>
            </a:r>
            <a:r>
              <a:rPr lang="fr-CH" dirty="0" smtClean="0"/>
              <a:t> (to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in the </a:t>
            </a:r>
            <a:r>
              <a:rPr lang="fr-CH" dirty="0" err="1" smtClean="0"/>
              <a:t>coming</a:t>
            </a:r>
            <a:r>
              <a:rPr lang="fr-CH" dirty="0" smtClean="0"/>
              <a:t> </a:t>
            </a:r>
            <a:r>
              <a:rPr lang="fr-CH" dirty="0" err="1" smtClean="0"/>
              <a:t>weeks</a:t>
            </a:r>
            <a:r>
              <a:rPr lang="fr-CH" dirty="0" smtClean="0"/>
              <a:t>)</a:t>
            </a:r>
            <a:endParaRPr lang="fr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BEA3-F577-48FF-866F-1CE788236AE8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30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28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503" y="1598554"/>
            <a:ext cx="6834034" cy="731520"/>
          </a:xfrm>
        </p:spPr>
        <p:txBody>
          <a:bodyPr>
            <a:normAutofit/>
          </a:bodyPr>
          <a:lstStyle/>
          <a:p>
            <a:pPr algn="ctr"/>
            <a:r>
              <a:rPr lang="fr-CH" b="1" dirty="0" err="1" smtClean="0"/>
              <a:t>Thank</a:t>
            </a:r>
            <a:r>
              <a:rPr lang="fr-CH" b="1" dirty="0" smtClean="0"/>
              <a:t> </a:t>
            </a:r>
            <a:r>
              <a:rPr lang="fr-CH" b="1" dirty="0" err="1" smtClean="0"/>
              <a:t>you</a:t>
            </a:r>
            <a:r>
              <a:rPr lang="fr-CH" b="1" dirty="0" smtClean="0"/>
              <a:t> for </a:t>
            </a:r>
            <a:r>
              <a:rPr lang="fr-CH" b="1" dirty="0" err="1" smtClean="0"/>
              <a:t>your</a:t>
            </a:r>
            <a:r>
              <a:rPr lang="fr-CH" b="1" dirty="0" smtClean="0"/>
              <a:t> attention</a:t>
            </a:r>
            <a:endParaRPr lang="en-GB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277924" y="2880926"/>
            <a:ext cx="5099005" cy="20362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This work has been supported by the Swiss Commission for Technology and Innovation (CTI), under the project INTERACTS, agreement number: 14220.1 PFNM-NM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e-mail: </a:t>
            </a:r>
            <a:r>
              <a:rPr lang="en-US" sz="2400" dirty="0" smtClean="0">
                <a:solidFill>
                  <a:schemeClr val="tx1"/>
                </a:solidFill>
                <a:hlinkClick r:id="rId2"/>
              </a:rPr>
              <a:t>herve.lissek@epfl.ch</a:t>
            </a:r>
            <a:r>
              <a:rPr lang="fr-CH" sz="2400" dirty="0" smtClean="0"/>
              <a:t> 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4098" name="Picture 2" descr="D:\PROJETS\INTERACTS\Submission\goldmund_lo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7079" y="5375913"/>
            <a:ext cx="132636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PROJETS\INTERACTS\Submission\logo_hepi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7487" y="5375913"/>
            <a:ext cx="2124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PROJETS\INTERACTS\Submission\bg_header_am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772" y="2944760"/>
            <a:ext cx="2759601" cy="81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4" descr="http://www.emerginguk.com/wp-content/uploads/2011/04/psi-audio-logo-300x20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37" t="7756" r="18993" b="9242"/>
          <a:stretch>
            <a:fillRect/>
          </a:stretch>
        </p:blipFill>
        <p:spPr bwMode="auto">
          <a:xfrm>
            <a:off x="7526128" y="5342211"/>
            <a:ext cx="643135" cy="607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65" y="5386557"/>
            <a:ext cx="1830748" cy="51871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42090"/>
            <a:ext cx="922492" cy="315911"/>
          </a:xfrm>
        </p:spPr>
        <p:txBody>
          <a:bodyPr/>
          <a:lstStyle/>
          <a:p>
            <a:fld id="{8BEEF356-7A64-4377-B384-E3C44964921E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5236" y="6492876"/>
            <a:ext cx="438764" cy="365125"/>
          </a:xfrm>
        </p:spPr>
        <p:txBody>
          <a:bodyPr/>
          <a:lstStyle/>
          <a:p>
            <a:fld id="{657E2D9F-BDBC-4006-ACC2-1178DE856CB2}" type="slidenum">
              <a:rPr lang="en-US" smtClean="0"/>
              <a:t>31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4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Room modes </a:t>
            </a:r>
            <a:r>
              <a:rPr lang="fr-FR" dirty="0" err="1" smtClean="0"/>
              <a:t>characterization</a:t>
            </a:r>
            <a:r>
              <a:rPr lang="fr-FR" dirty="0" smtClean="0"/>
              <a:t>: standing </a:t>
            </a:r>
            <a:r>
              <a:rPr lang="fr-FR" dirty="0" err="1" smtClean="0"/>
              <a:t>waves</a:t>
            </a:r>
            <a:endParaRPr lang="fr-FR" dirty="0" smtClean="0"/>
          </a:p>
          <a:p>
            <a:pPr marL="457200" lvl="1" indent="0">
              <a:buNone/>
            </a:pPr>
            <a:r>
              <a:rPr lang="fr-FR" sz="2000" dirty="0" smtClean="0">
                <a:sym typeface="Wingdings" panose="05000000000000000000" pitchFamily="2" charset="2"/>
              </a:rPr>
              <a:t> </a:t>
            </a:r>
            <a:r>
              <a:rPr lang="fr-FR" sz="2000" dirty="0" err="1" smtClean="0">
                <a:sym typeface="Wingdings" panose="05000000000000000000" pitchFamily="2" charset="2"/>
              </a:rPr>
              <a:t>u</a:t>
            </a:r>
            <a:r>
              <a:rPr lang="fr-FR" sz="2000" dirty="0" err="1" smtClean="0"/>
              <a:t>neven</a:t>
            </a:r>
            <a:r>
              <a:rPr lang="fr-FR" sz="2000" dirty="0" smtClean="0"/>
              <a:t> spatial distribution of </a:t>
            </a:r>
            <a:r>
              <a:rPr lang="fr-FR" sz="2000" dirty="0" err="1" smtClean="0"/>
              <a:t>sound</a:t>
            </a:r>
            <a:r>
              <a:rPr lang="fr-FR" sz="2000" dirty="0" smtClean="0"/>
              <a:t> </a:t>
            </a:r>
            <a:r>
              <a:rPr lang="fr-FR" sz="2000" dirty="0" err="1" smtClean="0"/>
              <a:t>energy</a:t>
            </a:r>
            <a:endParaRPr lang="fr-FR" sz="2000" dirty="0" smtClean="0"/>
          </a:p>
          <a:p>
            <a:endParaRPr lang="fr-FR" dirty="0"/>
          </a:p>
        </p:txBody>
      </p:sp>
      <p:pic>
        <p:nvPicPr>
          <p:cNvPr id="1032" name="Picture 8" descr="D:\Calcul\Comsol\SPL_distribution_hardwa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5576" y="2748292"/>
            <a:ext cx="4206880" cy="331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C87B3-72FC-4A84-AA14-7B15BE19B704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  <p:pic>
        <p:nvPicPr>
          <p:cNvPr id="8" name="Picture 2" descr="Standing Wave Animation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14763"/>
            <a:ext cx="4354856" cy="326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40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Room modes </a:t>
            </a:r>
            <a:r>
              <a:rPr lang="fr-FR" dirty="0" err="1" smtClean="0"/>
              <a:t>characterization</a:t>
            </a:r>
            <a:r>
              <a:rPr lang="fr-FR" dirty="0" smtClean="0"/>
              <a:t>: </a:t>
            </a:r>
            <a:r>
              <a:rPr lang="fr-FR" dirty="0" err="1" smtClean="0"/>
              <a:t>frequency</a:t>
            </a:r>
            <a:r>
              <a:rPr lang="fr-FR" dirty="0" smtClean="0"/>
              <a:t> </a:t>
            </a:r>
            <a:r>
              <a:rPr lang="fr-FR" dirty="0" err="1" smtClean="0"/>
              <a:t>response</a:t>
            </a:r>
            <a:endParaRPr lang="fr-FR" dirty="0"/>
          </a:p>
          <a:p>
            <a:pPr lvl="1">
              <a:buFont typeface="Wingdings"/>
              <a:buChar char="è"/>
            </a:pPr>
            <a:r>
              <a:rPr lang="fr-FR" sz="2000" dirty="0" err="1" smtClean="0">
                <a:sym typeface="Wingdings" panose="05000000000000000000" pitchFamily="2" charset="2"/>
              </a:rPr>
              <a:t>d</a:t>
            </a:r>
            <a:r>
              <a:rPr lang="fr-FR" sz="2000" dirty="0" err="1" smtClean="0"/>
              <a:t>ominated</a:t>
            </a:r>
            <a:r>
              <a:rPr lang="fr-FR" sz="2000" dirty="0" smtClean="0"/>
              <a:t> </a:t>
            </a:r>
            <a:r>
              <a:rPr lang="fr-FR" sz="2000" dirty="0"/>
              <a:t>by </a:t>
            </a:r>
            <a:r>
              <a:rPr lang="fr-FR" sz="2000" dirty="0" err="1"/>
              <a:t>strong</a:t>
            </a:r>
            <a:r>
              <a:rPr lang="fr-FR" sz="2000" dirty="0"/>
              <a:t> </a:t>
            </a:r>
            <a:r>
              <a:rPr lang="fr-FR" sz="2000" dirty="0" err="1"/>
              <a:t>peaks</a:t>
            </a:r>
            <a:r>
              <a:rPr lang="fr-FR" sz="2000" dirty="0"/>
              <a:t> (</a:t>
            </a:r>
            <a:r>
              <a:rPr lang="fr-FR" sz="2000" dirty="0" err="1"/>
              <a:t>resonances</a:t>
            </a:r>
            <a:r>
              <a:rPr lang="fr-FR" sz="2000" dirty="0"/>
              <a:t>) and </a:t>
            </a:r>
            <a:r>
              <a:rPr lang="fr-FR" sz="2000" dirty="0" err="1"/>
              <a:t>dips</a:t>
            </a:r>
            <a:r>
              <a:rPr lang="fr-FR" sz="2000" dirty="0"/>
              <a:t> (</a:t>
            </a:r>
            <a:r>
              <a:rPr lang="fr-FR" sz="2000" dirty="0" err="1"/>
              <a:t>anti-resonances</a:t>
            </a:r>
            <a:r>
              <a:rPr lang="fr-FR" sz="2000" dirty="0" smtClean="0"/>
              <a:t>)</a:t>
            </a:r>
          </a:p>
          <a:p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C60D-1B7F-403B-9C01-88706EE0DBAF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  <p:pic>
        <p:nvPicPr>
          <p:cNvPr id="1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4" t="4533" r="7698"/>
          <a:stretch/>
        </p:blipFill>
        <p:spPr>
          <a:xfrm>
            <a:off x="2505053" y="2829037"/>
            <a:ext cx="6581656" cy="3758071"/>
          </a:xfrm>
          <a:prstGeom prst="rect">
            <a:avLst/>
          </a:prstGeom>
        </p:spPr>
      </p:pic>
      <p:pic>
        <p:nvPicPr>
          <p:cNvPr id="13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89" y="4685651"/>
            <a:ext cx="2376264" cy="1782198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14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53" y="2790400"/>
            <a:ext cx="2376000" cy="158213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4909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Room modes </a:t>
            </a:r>
            <a:r>
              <a:rPr lang="fr-FR" dirty="0" err="1" smtClean="0"/>
              <a:t>characterization</a:t>
            </a:r>
            <a:r>
              <a:rPr lang="fr-FR" dirty="0" smtClean="0"/>
              <a:t>: </a:t>
            </a:r>
            <a:r>
              <a:rPr lang="fr-FR" dirty="0"/>
              <a:t>m</a:t>
            </a:r>
            <a:r>
              <a:rPr lang="fr-FR" dirty="0" smtClean="0"/>
              <a:t>odal </a:t>
            </a:r>
            <a:r>
              <a:rPr lang="fr-FR" dirty="0" err="1" smtClean="0"/>
              <a:t>decay</a:t>
            </a:r>
            <a:r>
              <a:rPr lang="fr-FR" dirty="0" smtClean="0"/>
              <a:t> time</a:t>
            </a:r>
          </a:p>
          <a:p>
            <a:pPr marL="457200" lvl="1" indent="0">
              <a:buNone/>
            </a:pPr>
            <a:r>
              <a:rPr lang="fr-FR" sz="2000" dirty="0" smtClean="0">
                <a:sym typeface="Wingdings" panose="05000000000000000000" pitchFamily="2" charset="2"/>
              </a:rPr>
              <a:t> </a:t>
            </a:r>
            <a:r>
              <a:rPr lang="fr-FR" sz="2000" dirty="0" err="1" smtClean="0">
                <a:sym typeface="Wingdings" panose="05000000000000000000" pitchFamily="2" charset="2"/>
              </a:rPr>
              <a:t>sustain</a:t>
            </a:r>
            <a:r>
              <a:rPr lang="fr-FR" sz="2000" dirty="0" smtClean="0">
                <a:sym typeface="Wingdings" panose="05000000000000000000" pitchFamily="2" charset="2"/>
              </a:rPr>
              <a:t> at the </a:t>
            </a:r>
            <a:r>
              <a:rPr lang="fr-FR" sz="2000" dirty="0" err="1" smtClean="0">
                <a:sym typeface="Wingdings" panose="05000000000000000000" pitchFamily="2" charset="2"/>
              </a:rPr>
              <a:t>various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000" dirty="0" err="1" smtClean="0">
                <a:sym typeface="Wingdings" panose="05000000000000000000" pitchFamily="2" charset="2"/>
              </a:rPr>
              <a:t>resonance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000" dirty="0" err="1" smtClean="0">
                <a:sym typeface="Wingdings" panose="05000000000000000000" pitchFamily="2" charset="2"/>
              </a:rPr>
              <a:t>frequencies</a:t>
            </a:r>
            <a:r>
              <a:rPr lang="fr-FR" sz="2000" dirty="0" smtClean="0">
                <a:sym typeface="Wingdings" panose="05000000000000000000" pitchFamily="2" charset="2"/>
              </a:rPr>
              <a:t> once the source stops</a:t>
            </a:r>
          </a:p>
          <a:p>
            <a:pPr marL="457200" lvl="1" indent="0">
              <a:buNone/>
            </a:pPr>
            <a:r>
              <a:rPr lang="fr-FR" sz="2000" dirty="0" smtClean="0">
                <a:sym typeface="Wingdings" panose="05000000000000000000" pitchFamily="2" charset="2"/>
              </a:rPr>
              <a:t> </a:t>
            </a:r>
            <a:r>
              <a:rPr lang="fr-FR" sz="2000" dirty="0" err="1" smtClean="0">
                <a:sym typeface="Wingdings" panose="05000000000000000000" pitchFamily="2" charset="2"/>
              </a:rPr>
              <a:t>definition</a:t>
            </a:r>
            <a:r>
              <a:rPr lang="fr-FR" sz="2000" dirty="0" smtClean="0">
                <a:sym typeface="Wingdings" panose="05000000000000000000" pitchFamily="2" charset="2"/>
              </a:rPr>
              <a:t> of MT</a:t>
            </a:r>
            <a:r>
              <a:rPr lang="fr-FR" sz="2000" baseline="-25000" dirty="0" smtClean="0">
                <a:sym typeface="Wingdings" panose="05000000000000000000" pitchFamily="2" charset="2"/>
              </a:rPr>
              <a:t>60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000" dirty="0">
                <a:sym typeface="Wingdings" panose="05000000000000000000" pitchFamily="2" charset="2"/>
              </a:rPr>
              <a:t>(</a:t>
            </a:r>
            <a:r>
              <a:rPr lang="fr-FR" sz="2000" dirty="0" err="1">
                <a:sym typeface="Wingdings" panose="05000000000000000000" pitchFamily="2" charset="2"/>
              </a:rPr>
              <a:t>see</a:t>
            </a:r>
            <a:r>
              <a:rPr lang="fr-FR" sz="2000" dirty="0">
                <a:sym typeface="Wingdings" panose="05000000000000000000" pitchFamily="2" charset="2"/>
              </a:rPr>
              <a:t> RT</a:t>
            </a:r>
            <a:r>
              <a:rPr lang="fr-FR" sz="2000" baseline="-25000" dirty="0">
                <a:sym typeface="Wingdings" panose="05000000000000000000" pitchFamily="2" charset="2"/>
              </a:rPr>
              <a:t>60</a:t>
            </a:r>
            <a:r>
              <a:rPr lang="fr-FR" sz="2000" dirty="0" smtClean="0">
                <a:sym typeface="Wingdings" panose="05000000000000000000" pitchFamily="2" charset="2"/>
              </a:rPr>
              <a:t>) – </a:t>
            </a:r>
            <a:r>
              <a:rPr lang="fr-FR" sz="2000" dirty="0" err="1" smtClean="0">
                <a:sym typeface="Wingdings" panose="05000000000000000000" pitchFamily="2" charset="2"/>
              </a:rPr>
              <a:t>may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000" dirty="0" err="1" smtClean="0">
                <a:sym typeface="Wingdings" panose="05000000000000000000" pitchFamily="2" charset="2"/>
              </a:rPr>
              <a:t>strongly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000" dirty="0" err="1" smtClean="0">
                <a:sym typeface="Wingdings" panose="05000000000000000000" pitchFamily="2" charset="2"/>
              </a:rPr>
              <a:t>vary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000" dirty="0" err="1" smtClean="0">
                <a:sym typeface="Wingdings" panose="05000000000000000000" pitchFamily="2" charset="2"/>
              </a:rPr>
              <a:t>with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  <a:r>
              <a:rPr lang="fr-FR" sz="2000" dirty="0" err="1" smtClean="0">
                <a:sym typeface="Wingdings" panose="05000000000000000000" pitchFamily="2" charset="2"/>
              </a:rPr>
              <a:t>frequency</a:t>
            </a:r>
            <a:endParaRPr lang="fr-FR" sz="2000" dirty="0" smtClean="0"/>
          </a:p>
          <a:p>
            <a:pPr marL="457200" lvl="1" indent="0">
              <a:buNone/>
            </a:pPr>
            <a:endParaRPr lang="fr-FR" dirty="0" smtClean="0"/>
          </a:p>
          <a:p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925" y="3448619"/>
            <a:ext cx="3842224" cy="29044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753" y="3477195"/>
            <a:ext cx="3916171" cy="293189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CB58-D3AA-4E03-8293-7A22A74ECEEC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666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Problem</a:t>
            </a:r>
            <a:r>
              <a:rPr lang="fr-FR" dirty="0" smtClean="0"/>
              <a:t>(s)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/>
              <a:t>Low</a:t>
            </a:r>
            <a:r>
              <a:rPr lang="fr-FR" dirty="0" err="1" smtClean="0"/>
              <a:t>-frequency</a:t>
            </a:r>
            <a:r>
              <a:rPr lang="fr-FR" dirty="0" smtClean="0"/>
              <a:t> noise issue</a:t>
            </a:r>
            <a:endParaRPr lang="fr-FR" sz="2800" dirty="0"/>
          </a:p>
        </p:txBody>
      </p:sp>
      <p:pic>
        <p:nvPicPr>
          <p:cNvPr id="8" name="Espace réservé pour une image  12" descr="flyover-modal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9723" y="2409080"/>
            <a:ext cx="5544864" cy="403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EFDD8-6B71-4624-A625-686150A13AA8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19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Problem</a:t>
            </a:r>
            <a:r>
              <a:rPr lang="fr-FR" dirty="0" smtClean="0"/>
              <a:t>(s)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/>
              <a:t>Music </a:t>
            </a:r>
            <a:r>
              <a:rPr lang="fr-FR" sz="2800" dirty="0" err="1" smtClean="0"/>
              <a:t>rendering</a:t>
            </a:r>
            <a:r>
              <a:rPr lang="fr-FR" sz="2800" dirty="0" smtClean="0"/>
              <a:t> issue in the </a:t>
            </a:r>
            <a:r>
              <a:rPr lang="fr-FR" sz="2800" dirty="0" err="1" smtClean="0"/>
              <a:t>low-frequency</a:t>
            </a:r>
            <a:r>
              <a:rPr lang="fr-FR" sz="2800" dirty="0" smtClean="0"/>
              <a:t> range</a:t>
            </a:r>
            <a:endParaRPr lang="fr-FR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885" y="2384092"/>
            <a:ext cx="5343525" cy="4000500"/>
          </a:xfrm>
          <a:prstGeom prst="rect">
            <a:avLst/>
          </a:prstGeom>
        </p:spPr>
      </p:pic>
      <p:pic>
        <p:nvPicPr>
          <p:cNvPr id="5" name="Fever - Peggy Lee_intro - bass boos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848990" y="2742063"/>
            <a:ext cx="609600" cy="609600"/>
          </a:xfrm>
          <a:prstGeom prst="rect">
            <a:avLst/>
          </a:prstGeom>
        </p:spPr>
      </p:pic>
      <p:pic>
        <p:nvPicPr>
          <p:cNvPr id="6" name="ref_mic1_peggy_lee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876286" y="4642512"/>
            <a:ext cx="609600" cy="6096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45426-F900-463B-9D45-E48888F26353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977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98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Problem</a:t>
            </a:r>
            <a:r>
              <a:rPr lang="fr-FR" dirty="0" smtClean="0"/>
              <a:t>(s)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State of the art </a:t>
            </a:r>
            <a:r>
              <a:rPr lang="fr-FR" dirty="0" err="1" smtClean="0"/>
              <a:t>sound</a:t>
            </a:r>
            <a:r>
              <a:rPr lang="fr-FR" dirty="0" smtClean="0"/>
              <a:t> </a:t>
            </a:r>
            <a:r>
              <a:rPr lang="fr-FR" dirty="0" err="1" smtClean="0"/>
              <a:t>absorbers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	</a:t>
            </a:r>
            <a:r>
              <a:rPr lang="fr-FR" dirty="0" err="1" smtClean="0">
                <a:sym typeface="Wingdings" panose="05000000000000000000" pitchFamily="2" charset="2"/>
              </a:rPr>
              <a:t>totally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smtClean="0"/>
              <a:t>inefficient in the LF range (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smtClean="0">
                <a:latin typeface="Symbol" panose="05050102010706020507" pitchFamily="18" charset="2"/>
                <a:sym typeface="Symbol"/>
              </a:rPr>
              <a:t></a:t>
            </a:r>
            <a:r>
              <a:rPr lang="fr-FR" dirty="0" smtClean="0"/>
              <a:t>/4 </a:t>
            </a:r>
            <a:r>
              <a:rPr lang="fr-FR" dirty="0" err="1" smtClean="0"/>
              <a:t>rule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8862" y="3362560"/>
            <a:ext cx="3151462" cy="2381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237" y="3128563"/>
            <a:ext cx="1440160" cy="2443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7"/>
          <p:cNvSpPr txBox="1"/>
          <p:nvPr/>
        </p:nvSpPr>
        <p:spPr>
          <a:xfrm>
            <a:off x="6774421" y="3295695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rgbClr val="EA2E7F"/>
                </a:solidFill>
              </a:rPr>
              <a:t>Porous</a:t>
            </a:r>
            <a:r>
              <a:rPr lang="fr-FR" sz="1200" b="1" dirty="0" smtClean="0">
                <a:solidFill>
                  <a:srgbClr val="EA2E7F"/>
                </a:solidFill>
              </a:rPr>
              <a:t> </a:t>
            </a:r>
            <a:r>
              <a:rPr lang="fr-FR" sz="1200" b="1" dirty="0" err="1" smtClean="0">
                <a:solidFill>
                  <a:srgbClr val="EA2E7F"/>
                </a:solidFill>
              </a:rPr>
              <a:t>materials</a:t>
            </a:r>
            <a:endParaRPr lang="fr-FR" sz="1200" b="1" dirty="0">
              <a:solidFill>
                <a:srgbClr val="EA2E7F"/>
              </a:solidFill>
            </a:endParaRPr>
          </a:p>
        </p:txBody>
      </p:sp>
      <p:sp>
        <p:nvSpPr>
          <p:cNvPr id="8" name="ZoneTexte 10"/>
          <p:cNvSpPr txBox="1"/>
          <p:nvPr/>
        </p:nvSpPr>
        <p:spPr>
          <a:xfrm>
            <a:off x="6774421" y="5040488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2D852F"/>
                </a:solidFill>
              </a:rPr>
              <a:t>Helmholtz </a:t>
            </a:r>
            <a:r>
              <a:rPr lang="fr-FR" sz="1200" b="1" dirty="0" err="1" smtClean="0">
                <a:solidFill>
                  <a:srgbClr val="2D852F"/>
                </a:solidFill>
              </a:rPr>
              <a:t>resonators</a:t>
            </a:r>
            <a:endParaRPr lang="fr-FR" sz="1200" b="1" dirty="0">
              <a:solidFill>
                <a:srgbClr val="2D852F"/>
              </a:solidFill>
            </a:endParaRPr>
          </a:p>
        </p:txBody>
      </p:sp>
      <p:sp>
        <p:nvSpPr>
          <p:cNvPr id="9" name="ZoneTexte 11"/>
          <p:cNvSpPr txBox="1"/>
          <p:nvPr/>
        </p:nvSpPr>
        <p:spPr>
          <a:xfrm>
            <a:off x="6774421" y="3994400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9900"/>
                </a:solidFill>
              </a:rPr>
              <a:t>Panel </a:t>
            </a:r>
            <a:r>
              <a:rPr lang="fr-FR" sz="1200" b="1" dirty="0" err="1" smtClean="0">
                <a:solidFill>
                  <a:srgbClr val="FF9900"/>
                </a:solidFill>
              </a:rPr>
              <a:t>absorbers</a:t>
            </a:r>
            <a:endParaRPr lang="fr-FR" sz="1200" b="1" dirty="0">
              <a:solidFill>
                <a:srgbClr val="FF9900"/>
              </a:solidFill>
            </a:endParaRPr>
          </a:p>
        </p:txBody>
      </p:sp>
      <p:sp>
        <p:nvSpPr>
          <p:cNvPr id="11" name="ZoneTexte 17"/>
          <p:cNvSpPr txBox="1"/>
          <p:nvPr/>
        </p:nvSpPr>
        <p:spPr>
          <a:xfrm>
            <a:off x="498543" y="355411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absorption</a:t>
            </a: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90919" y="3559046"/>
            <a:ext cx="952281" cy="1913706"/>
          </a:xfrm>
          <a:prstGeom prst="rect">
            <a:avLst/>
          </a:prstGeom>
          <a:solidFill>
            <a:schemeClr val="bg2">
              <a:lumMod val="90000"/>
              <a:alpha val="5019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CH" dirty="0" smtClean="0">
                <a:solidFill>
                  <a:sysClr val="windowText" lastClr="000000"/>
                </a:solidFill>
              </a:rPr>
              <a:t>BF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BBD9-DF18-47F3-A51F-6C59F8E5F9A7}" type="datetime1">
              <a:rPr lang="en-US" smtClean="0"/>
              <a:t>2/10/2016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E2D9F-BDBC-4006-ACC2-1178DE856CB2}" type="slidenum">
              <a:rPr lang="en-US" smtClean="0"/>
              <a:t>9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H. Lissek et al - Experimental assessment of active electroacoustic absorbers for broadband room modes 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874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1275</Words>
  <Application>Microsoft Office PowerPoint</Application>
  <PresentationFormat>Transparent</PresentationFormat>
  <Paragraphs>272</Paragraphs>
  <Slides>31</Slides>
  <Notes>0</Notes>
  <HiddenSlides>0</HiddenSlides>
  <MMClips>2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9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Equation</vt:lpstr>
      <vt:lpstr>Experimental assessment of active electroacoustic absorbers for broadband room modes damping</vt:lpstr>
      <vt:lpstr>Outline</vt:lpstr>
      <vt:lpstr>Context</vt:lpstr>
      <vt:lpstr>Context</vt:lpstr>
      <vt:lpstr>Context</vt:lpstr>
      <vt:lpstr>Context</vt:lpstr>
      <vt:lpstr>Problem(s)</vt:lpstr>
      <vt:lpstr>Problem(s)</vt:lpstr>
      <vt:lpstr>Problem(s)</vt:lpstr>
      <vt:lpstr>Problem(s)</vt:lpstr>
      <vt:lpstr>Electroacoustic Absorbers</vt:lpstr>
      <vt:lpstr>Electroacoustic absorbers</vt:lpstr>
      <vt:lpstr>Electroacoustic absorbers</vt:lpstr>
      <vt:lpstr>Electroacoustic absorbers</vt:lpstr>
      <vt:lpstr>Electroacoustic absorbers</vt:lpstr>
      <vt:lpstr>Electroacoustic absorbers</vt:lpstr>
      <vt:lpstr>Experimental validation of room modes damping</vt:lpstr>
      <vt:lpstr>Experimental assessment</vt:lpstr>
      <vt:lpstr>Experimental assessment </vt:lpstr>
      <vt:lpstr>Experimental setup</vt:lpstr>
      <vt:lpstr>1. Frequency response</vt:lpstr>
      <vt:lpstr>1. Frequency response</vt:lpstr>
      <vt:lpstr>2. Modal decay time</vt:lpstr>
      <vt:lpstr>2. Modal decay time</vt:lpstr>
      <vt:lpstr>2. Modal decay time</vt:lpstr>
      <vt:lpstr>2. Modal decay time</vt:lpstr>
      <vt:lpstr>3. Music rendering</vt:lpstr>
      <vt:lpstr>4. Kick drum</vt:lpstr>
      <vt:lpstr>Conclusions and perspectives</vt:lpstr>
      <vt:lpstr>Conclusions and perspectives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Cuschieri</dc:creator>
  <cp:lastModifiedBy>Lissek Hervé</cp:lastModifiedBy>
  <cp:revision>41</cp:revision>
  <dcterms:created xsi:type="dcterms:W3CDTF">2015-06-24T01:51:51Z</dcterms:created>
  <dcterms:modified xsi:type="dcterms:W3CDTF">2016-02-10T14:49:40Z</dcterms:modified>
</cp:coreProperties>
</file>