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57" r:id="rId2"/>
    <p:sldId id="360" r:id="rId3"/>
    <p:sldId id="364" r:id="rId4"/>
    <p:sldId id="365" r:id="rId5"/>
    <p:sldId id="366" r:id="rId6"/>
    <p:sldId id="368" r:id="rId7"/>
    <p:sldId id="367" r:id="rId8"/>
    <p:sldId id="384" r:id="rId9"/>
    <p:sldId id="369" r:id="rId10"/>
    <p:sldId id="370" r:id="rId11"/>
    <p:sldId id="371" r:id="rId12"/>
    <p:sldId id="372" r:id="rId13"/>
    <p:sldId id="373" r:id="rId14"/>
    <p:sldId id="374" r:id="rId15"/>
    <p:sldId id="375" r:id="rId16"/>
    <p:sldId id="376" r:id="rId17"/>
    <p:sldId id="377" r:id="rId18"/>
    <p:sldId id="380" r:id="rId19"/>
    <p:sldId id="381" r:id="rId20"/>
    <p:sldId id="382" r:id="rId21"/>
    <p:sldId id="383" r:id="rId22"/>
    <p:sldId id="378" r:id="rId23"/>
    <p:sldId id="379" r:id="rId24"/>
  </p:sldIdLst>
  <p:sldSz cx="9144000" cy="6858000" type="screen4x3"/>
  <p:notesSz cx="6670675" cy="9929813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FF"/>
    <a:srgbClr val="CC00FF"/>
    <a:srgbClr val="FFCC66"/>
    <a:srgbClr val="33CCFF"/>
    <a:srgbClr val="777777"/>
    <a:srgbClr val="FF0000"/>
    <a:srgbClr val="0000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24" autoAdjust="0"/>
    <p:restoredTop sz="98415" autoAdjust="0"/>
  </p:normalViewPr>
  <p:slideViewPr>
    <p:cSldViewPr>
      <p:cViewPr varScale="1">
        <p:scale>
          <a:sx n="81" d="100"/>
          <a:sy n="81" d="100"/>
        </p:scale>
        <p:origin x="859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7" d="100"/>
          <a:sy n="57" d="100"/>
        </p:scale>
        <p:origin x="3293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37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37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3F864218-5F5D-4329-829C-69ACC6B00BB7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32054778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8250" y="0"/>
            <a:ext cx="2890838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0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181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6463"/>
            <a:ext cx="5337175" cy="44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fr-FR" noProof="0" smtClean="0"/>
              <a:t>Click to edit Master text styles</a:t>
            </a:r>
          </a:p>
          <a:p>
            <a:pPr lvl="1"/>
            <a:r>
              <a:rPr lang="en-US" altLang="fr-FR" noProof="0" smtClean="0"/>
              <a:t>Second level</a:t>
            </a:r>
          </a:p>
          <a:p>
            <a:pPr lvl="2"/>
            <a:r>
              <a:rPr lang="en-US" altLang="fr-FR" noProof="0" smtClean="0"/>
              <a:t>Third level</a:t>
            </a:r>
          </a:p>
          <a:p>
            <a:pPr lvl="3"/>
            <a:r>
              <a:rPr lang="en-US" altLang="fr-FR" noProof="0" smtClean="0"/>
              <a:t>Fourth level</a:t>
            </a:r>
          </a:p>
          <a:p>
            <a:pPr lvl="4"/>
            <a:r>
              <a:rPr lang="en-US" altLang="fr-FR" noProof="0" smtClean="0"/>
              <a:t>Fifth level</a:t>
            </a:r>
          </a:p>
        </p:txBody>
      </p:sp>
      <p:sp>
        <p:nvSpPr>
          <p:cNvPr id="2181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fr-FR"/>
          </a:p>
        </p:txBody>
      </p:sp>
      <p:sp>
        <p:nvSpPr>
          <p:cNvPr id="2181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8250" y="9431338"/>
            <a:ext cx="2890838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CF22C09-C314-47D1-A812-4857CA60CE21}" type="slidenum">
              <a:rPr lang="en-US" altLang="fr-FR"/>
              <a:pPr>
                <a:defRPr/>
              </a:pPr>
              <a:t>‹N°›</a:t>
            </a:fld>
            <a:endParaRPr lang="en-US" altLang="fr-FR"/>
          </a:p>
        </p:txBody>
      </p:sp>
    </p:spTree>
    <p:extLst>
      <p:ext uri="{BB962C8B-B14F-4D97-AF65-F5344CB8AC3E}">
        <p14:creationId xmlns:p14="http://schemas.microsoft.com/office/powerpoint/2010/main" val="122969472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D7169F6D-8BC6-4A9C-8182-ECB16B43CBB3}" type="slidenum">
              <a:rPr lang="en-US" altLang="fr-FR" sz="1200" smtClean="0"/>
              <a:pPr/>
              <a:t>1</a:t>
            </a:fld>
            <a:endParaRPr lang="en-US" altLang="fr-FR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415366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11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11650907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12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23940026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13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20605219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14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11434521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15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37617479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16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5851566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17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328215229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18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36552090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19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37197774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20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3467486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2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39779805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21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364397281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22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31506320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23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35908098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3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26614620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4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1116671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5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2068454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7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1570957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8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74862229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9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9617233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93F27910-A204-41E6-B1F6-E8897B7FF669}" type="slidenum">
              <a:rPr lang="en-US" altLang="fr-FR" sz="1200" smtClean="0"/>
              <a:pPr/>
              <a:t>10</a:t>
            </a:fld>
            <a:endParaRPr lang="en-US" altLang="fr-FR" sz="1200" smtClean="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fr-FR" smtClean="0"/>
          </a:p>
        </p:txBody>
      </p:sp>
    </p:spTree>
    <p:extLst>
      <p:ext uri="{BB962C8B-B14F-4D97-AF65-F5344CB8AC3E}">
        <p14:creationId xmlns:p14="http://schemas.microsoft.com/office/powerpoint/2010/main" val="1130898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28709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8053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64066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92852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819571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00481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280929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2366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2810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515128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660161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2"/>
          <p:cNvSpPr>
            <a:spLocks noChangeArrowheads="1"/>
          </p:cNvSpPr>
          <p:nvPr userDrawn="1"/>
        </p:nvSpPr>
        <p:spPr bwMode="auto">
          <a:xfrm>
            <a:off x="3563938" y="6386513"/>
            <a:ext cx="5567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r">
              <a:defRPr/>
            </a:pPr>
            <a:r>
              <a:rPr lang="en-GB" altLang="fr-FR" sz="1200" smtClean="0"/>
              <a:t> </a:t>
            </a:r>
            <a:endParaRPr lang="en-GB" altLang="fr-FR" sz="1400" smtClean="0"/>
          </a:p>
        </p:txBody>
      </p:sp>
      <p:sp>
        <p:nvSpPr>
          <p:cNvPr id="1027" name="Line 13"/>
          <p:cNvSpPr>
            <a:spLocks noChangeShapeType="1"/>
          </p:cNvSpPr>
          <p:nvPr userDrawn="1"/>
        </p:nvSpPr>
        <p:spPr bwMode="auto">
          <a:xfrm>
            <a:off x="-11113" y="6629400"/>
            <a:ext cx="9142413" cy="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028" name="Rectangle 15"/>
          <p:cNvSpPr>
            <a:spLocks noChangeArrowheads="1"/>
          </p:cNvSpPr>
          <p:nvPr userDrawn="1"/>
        </p:nvSpPr>
        <p:spPr bwMode="auto">
          <a:xfrm>
            <a:off x="4238625" y="3095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defRPr/>
            </a:pPr>
            <a:endParaRPr lang="fr-CH" altLang="fr-FR" smtClean="0"/>
          </a:p>
        </p:txBody>
      </p:sp>
      <p:pic>
        <p:nvPicPr>
          <p:cNvPr id="1029" name="Picture 16" descr="crpplogo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91250"/>
            <a:ext cx="666750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8"/>
          <p:cNvSpPr>
            <a:spLocks noChangeArrowheads="1"/>
          </p:cNvSpPr>
          <p:nvPr userDrawn="1"/>
        </p:nvSpPr>
        <p:spPr bwMode="auto">
          <a:xfrm>
            <a:off x="684213" y="6367463"/>
            <a:ext cx="5567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defRPr/>
            </a:pPr>
            <a:r>
              <a:rPr lang="en-GB" altLang="fr-FR" sz="1400" smtClean="0"/>
              <a:t>O. Sauter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4.xml"/><Relationship Id="rId7" Type="http://schemas.openxmlformats.org/officeDocument/2006/relationships/image" Target="../media/image1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11.png"/><Relationship Id="rId5" Type="http://schemas.openxmlformats.org/officeDocument/2006/relationships/image" Target="../media/image10.jpg"/><Relationship Id="rId4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7590" y="244810"/>
            <a:ext cx="9144000" cy="138399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lnSpc>
                <a:spcPct val="150000"/>
              </a:lnSpc>
            </a:pPr>
            <a:r>
              <a:rPr lang="en-US" altLang="fr-FR" sz="2800" b="1" dirty="0">
                <a:solidFill>
                  <a:schemeClr val="accent2"/>
                </a:solidFill>
                <a:sym typeface="Wingdings" panose="05000000000000000000" pitchFamily="2" charset="2"/>
              </a:rPr>
              <a:t>Effects of plasma shaping on </a:t>
            </a:r>
            <a:r>
              <a:rPr lang="en-US" altLang="fr-FR" sz="28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MHD and electron </a:t>
            </a:r>
            <a:r>
              <a:rPr lang="en-US" altLang="fr-FR" sz="2800" b="1" dirty="0">
                <a:solidFill>
                  <a:schemeClr val="accent2"/>
                </a:solidFill>
                <a:sym typeface="Wingdings" panose="05000000000000000000" pitchFamily="2" charset="2"/>
              </a:rPr>
              <a:t>heat </a:t>
            </a:r>
            <a:r>
              <a:rPr lang="en-US" altLang="fr-FR" sz="28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conductivity; impact </a:t>
            </a:r>
            <a:r>
              <a:rPr lang="en-US" altLang="fr-FR" sz="2800" b="1" dirty="0">
                <a:solidFill>
                  <a:schemeClr val="accent2"/>
                </a:solidFill>
                <a:sym typeface="Wingdings" panose="05000000000000000000" pitchFamily="2" charset="2"/>
              </a:rPr>
              <a:t>on alpha electron heating</a:t>
            </a:r>
            <a:endParaRPr lang="en-US" altLang="fr-FR" sz="2800" b="1" dirty="0" smtClean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323850" y="1951038"/>
            <a:ext cx="8569325" cy="23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lnSpc>
                <a:spcPct val="120000"/>
              </a:lnSpc>
            </a:pPr>
            <a:r>
              <a:rPr lang="en-US" altLang="en-US" sz="3000" b="1" dirty="0"/>
              <a:t>O. </a:t>
            </a:r>
            <a:r>
              <a:rPr lang="en-US" altLang="en-US" sz="3000" b="1" dirty="0" err="1" smtClean="0"/>
              <a:t>Sauter</a:t>
            </a:r>
            <a:r>
              <a:rPr lang="en-US" altLang="en-US" sz="3000" b="1" dirty="0" smtClean="0"/>
              <a:t> for </a:t>
            </a:r>
            <a:r>
              <a:rPr lang="en-US" altLang="en-US" sz="3000" b="1" dirty="0"/>
              <a:t>the TCV team</a:t>
            </a:r>
            <a:endParaRPr lang="fr-CH" altLang="en-US" sz="3000" b="1" dirty="0"/>
          </a:p>
          <a:p>
            <a:pPr algn="ctr" eaLnBrk="1" hangingPunct="1">
              <a:lnSpc>
                <a:spcPct val="120000"/>
              </a:lnSpc>
            </a:pPr>
            <a:endParaRPr lang="fr-CH" altLang="en-US" sz="1800" dirty="0"/>
          </a:p>
          <a:p>
            <a:pPr algn="ctr" eaLnBrk="1" hangingPunct="1">
              <a:lnSpc>
                <a:spcPct val="120000"/>
              </a:lnSpc>
            </a:pPr>
            <a:r>
              <a:rPr lang="fr-CH" altLang="en-US" sz="2400" dirty="0"/>
              <a:t>Ecole Polytechnique Fédérale de Lausanne (EPFL)</a:t>
            </a:r>
          </a:p>
          <a:p>
            <a:pPr algn="ctr" eaLnBrk="1" hangingPunct="1">
              <a:lnSpc>
                <a:spcPct val="120000"/>
              </a:lnSpc>
            </a:pPr>
            <a:r>
              <a:rPr lang="fr-CH" altLang="en-US" sz="2400" dirty="0"/>
              <a:t>Centre de Recherches en Physiques des Plasmas (CRPP)</a:t>
            </a:r>
          </a:p>
          <a:p>
            <a:pPr algn="ctr" eaLnBrk="1" hangingPunct="1">
              <a:lnSpc>
                <a:spcPct val="120000"/>
              </a:lnSpc>
            </a:pPr>
            <a:r>
              <a:rPr lang="fr-CH" altLang="en-US" sz="2400" dirty="0"/>
              <a:t>Lausanne, </a:t>
            </a:r>
            <a:r>
              <a:rPr lang="fr-CH" altLang="en-US" sz="2400" dirty="0" err="1" smtClean="0"/>
              <a:t>Switzerland</a:t>
            </a:r>
            <a:endParaRPr lang="fr-CH" altLang="en-US" sz="2400" dirty="0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50825" y="333375"/>
            <a:ext cx="8713788" cy="137953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en-US" alt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ELMs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at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negative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endParaRPr lang="en-US" altLang="fr-FR" sz="3200" b="1" dirty="0" smtClean="0">
              <a:solidFill>
                <a:schemeClr val="accent2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6148" name="ZoneTexte 2"/>
          <p:cNvSpPr txBox="1">
            <a:spLocks noChangeArrowheads="1"/>
          </p:cNvSpPr>
          <p:nvPr/>
        </p:nvSpPr>
        <p:spPr bwMode="auto">
          <a:xfrm>
            <a:off x="5144201" y="1772816"/>
            <a:ext cx="395614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400" dirty="0" err="1" smtClean="0"/>
              <a:t>Significant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effect</a:t>
            </a:r>
            <a:r>
              <a:rPr lang="fr-CH" altLang="fr-FR" sz="2400" dirty="0" smtClean="0"/>
              <a:t> of </a:t>
            </a: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  <a:r>
              <a:rPr lang="fr-CH" altLang="fr-FR" sz="2400" dirty="0" smtClean="0"/>
              <a:t> on ELM </a:t>
            </a:r>
            <a:r>
              <a:rPr lang="fr-CH" altLang="fr-FR" sz="2400" dirty="0" err="1" smtClean="0"/>
              <a:t>frequency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observed</a:t>
            </a:r>
            <a:r>
              <a:rPr lang="fr-CH" altLang="fr-FR" sz="2400" dirty="0" smtClean="0"/>
              <a:t> in TCV </a:t>
            </a:r>
            <a:r>
              <a:rPr lang="fr-CH" altLang="fr-FR" sz="2400" dirty="0" err="1" smtClean="0"/>
              <a:t>ohmic</a:t>
            </a:r>
            <a:r>
              <a:rPr lang="fr-CH" altLang="fr-FR" sz="2400" dirty="0" smtClean="0"/>
              <a:t> H-modes</a:t>
            </a:r>
            <a:endParaRPr lang="fr-CH" altLang="fr-FR" sz="2400" baseline="-25000" dirty="0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30735" y="5661248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err="1" smtClean="0"/>
              <a:t>Pochelon</a:t>
            </a:r>
            <a:r>
              <a:rPr lang="fr-CH" altLang="fr-FR" sz="2000" dirty="0" smtClean="0"/>
              <a:t> et al, PFR </a:t>
            </a:r>
            <a:r>
              <a:rPr lang="fr-CH" altLang="fr-FR" sz="2000" b="1" dirty="0" smtClean="0"/>
              <a:t>7</a:t>
            </a:r>
            <a:r>
              <a:rPr lang="fr-CH" altLang="fr-FR" sz="2000" dirty="0" smtClean="0"/>
              <a:t> (2012) </a:t>
            </a:r>
            <a:r>
              <a:rPr lang="fr-CH" sz="2000" dirty="0" smtClean="0"/>
              <a:t>2502148</a:t>
            </a:r>
            <a:r>
              <a:rPr lang="fr-CH" altLang="fr-FR" sz="2000" dirty="0" smtClean="0"/>
              <a:t>: </a:t>
            </a:r>
            <a:r>
              <a:rPr lang="en-US" altLang="fr-FR" sz="2000" i="1" dirty="0"/>
              <a:t>Recent TCV Results – Innovative </a:t>
            </a:r>
            <a:r>
              <a:rPr lang="en-US" altLang="fr-FR" sz="2000" i="1" dirty="0" smtClean="0"/>
              <a:t>Plasma Shaping to </a:t>
            </a:r>
            <a:r>
              <a:rPr lang="en-US" altLang="fr-FR" sz="2000" i="1" dirty="0"/>
              <a:t>Improve Plasma Properties and Insight</a:t>
            </a:r>
            <a:endParaRPr lang="fr-CH" altLang="fr-FR" sz="2000" i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842" y="872823"/>
            <a:ext cx="4366651" cy="427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ELMs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at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negative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fr-CH" altLang="fr-FR" sz="3200" b="1" dirty="0" smtClean="0">
                <a:solidFill>
                  <a:schemeClr val="accent2"/>
                </a:solidFill>
                <a:latin typeface="+mn-lt"/>
                <a:sym typeface="Wingdings" panose="05000000000000000000" pitchFamily="2" charset="2"/>
              </a:rPr>
              <a:t>: main </a:t>
            </a:r>
            <a:r>
              <a:rPr lang="fr-CH" altLang="fr-FR" sz="3200" b="1" dirty="0" err="1" smtClean="0">
                <a:solidFill>
                  <a:schemeClr val="accent2"/>
                </a:solidFill>
                <a:latin typeface="+mn-lt"/>
                <a:sym typeface="Wingdings" panose="05000000000000000000" pitchFamily="2" charset="2"/>
              </a:rPr>
              <a:t>effect</a:t>
            </a:r>
            <a:r>
              <a:rPr lang="fr-CH" altLang="fr-FR" sz="3200" b="1" dirty="0" smtClean="0">
                <a:solidFill>
                  <a:schemeClr val="accent2"/>
                </a:solidFill>
                <a:latin typeface="+mn-lt"/>
                <a:sym typeface="Wingdings" panose="05000000000000000000" pitchFamily="2" charset="2"/>
              </a:rPr>
              <a:t> on high n</a:t>
            </a:r>
            <a:endParaRPr lang="en-US" altLang="fr-FR" sz="3200" b="1" dirty="0" smtClean="0">
              <a:solidFill>
                <a:schemeClr val="accent2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6148" name="ZoneTexte 2"/>
          <p:cNvSpPr txBox="1">
            <a:spLocks noChangeArrowheads="1"/>
          </p:cNvSpPr>
          <p:nvPr/>
        </p:nvSpPr>
        <p:spPr bwMode="auto">
          <a:xfrm>
            <a:off x="4844425" y="980728"/>
            <a:ext cx="360040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No «2</a:t>
            </a:r>
            <a:r>
              <a:rPr lang="fr-CH" altLang="fr-FR" sz="2400" baseline="30000" dirty="0" smtClean="0"/>
              <a:t>nd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stability</a:t>
            </a:r>
            <a:r>
              <a:rPr lang="fr-CH" altLang="fr-FR" sz="2400" dirty="0" smtClean="0"/>
              <a:t>» </a:t>
            </a:r>
            <a:r>
              <a:rPr lang="fr-CH" altLang="fr-FR" sz="2400" dirty="0" err="1" smtClean="0"/>
              <a:t>effects</a:t>
            </a:r>
            <a:endParaRPr lang="fr-CH" altLang="fr-FR" sz="2400" dirty="0"/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More </a:t>
            </a:r>
            <a:r>
              <a:rPr lang="fr-CH" altLang="fr-FR" sz="2400" dirty="0" err="1" smtClean="0"/>
              <a:t>unstable</a:t>
            </a:r>
            <a:endParaRPr lang="fr-CH" altLang="fr-FR" sz="2400" dirty="0" smtClean="0"/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Smaller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ELMs</a:t>
            </a:r>
            <a:endParaRPr lang="fr-CH" altLang="fr-FR" sz="2400" dirty="0" smtClean="0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30735" y="5661248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smtClean="0"/>
              <a:t>Medvedev et al, NF (2015): </a:t>
            </a:r>
            <a:r>
              <a:rPr lang="en-US" altLang="fr-FR" sz="2000" i="1" dirty="0"/>
              <a:t>Negative </a:t>
            </a:r>
            <a:r>
              <a:rPr lang="en-US" altLang="fr-FR" sz="2000" i="1" dirty="0" err="1"/>
              <a:t>triangularity</a:t>
            </a:r>
            <a:r>
              <a:rPr lang="en-US" altLang="fr-FR" sz="2000" i="1" dirty="0"/>
              <a:t> </a:t>
            </a:r>
            <a:r>
              <a:rPr lang="en-US" altLang="fr-FR" sz="2000" i="1" dirty="0" err="1"/>
              <a:t>tokamak</a:t>
            </a:r>
            <a:r>
              <a:rPr lang="en-US" altLang="fr-FR" sz="2000" i="1" dirty="0"/>
              <a:t>: stability limits and</a:t>
            </a:r>
          </a:p>
          <a:p>
            <a:pPr marL="0" indent="0" eaLnBrk="1" hangingPunct="1"/>
            <a:r>
              <a:rPr lang="en-US" altLang="fr-FR" sz="2000" i="1" dirty="0"/>
              <a:t>perspectives as fusion energy system</a:t>
            </a:r>
            <a:endParaRPr lang="fr-CH" altLang="fr-FR" sz="2000" i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980728"/>
            <a:ext cx="4385985" cy="417041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24128" y="2204864"/>
            <a:ext cx="2330310" cy="3401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8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Transport: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better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e</a:t>
            </a:r>
            <a:r>
              <a:rPr lang="fr-CH" altLang="fr-FR" sz="3200" b="1" baseline="300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-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confinement at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negative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endParaRPr lang="en-US" altLang="fr-FR" sz="3200" b="1" dirty="0" smtClean="0">
              <a:solidFill>
                <a:schemeClr val="accent2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30735" y="5661248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err="1" smtClean="0"/>
              <a:t>Camenen</a:t>
            </a:r>
            <a:r>
              <a:rPr lang="fr-CH" altLang="fr-FR" sz="2000" dirty="0" smtClean="0"/>
              <a:t> et al, NF </a:t>
            </a:r>
            <a:r>
              <a:rPr lang="fr-CH" altLang="fr-FR" sz="2000" b="1" dirty="0" smtClean="0"/>
              <a:t>47</a:t>
            </a:r>
            <a:r>
              <a:rPr lang="fr-CH" altLang="fr-FR" sz="2000" dirty="0" smtClean="0"/>
              <a:t> (2007</a:t>
            </a:r>
            <a:r>
              <a:rPr lang="fr-CH" altLang="fr-FR" sz="2000" dirty="0" smtClean="0"/>
              <a:t>) 510: </a:t>
            </a:r>
            <a:r>
              <a:rPr lang="en-US" altLang="fr-FR" sz="2000" i="1" dirty="0"/>
              <a:t>Impact of plasma </a:t>
            </a:r>
            <a:r>
              <a:rPr lang="en-US" altLang="fr-FR" sz="2000" i="1" dirty="0" err="1"/>
              <a:t>triangularity</a:t>
            </a:r>
            <a:r>
              <a:rPr lang="en-US" altLang="fr-FR" sz="2000" i="1" dirty="0"/>
              <a:t> </a:t>
            </a:r>
            <a:r>
              <a:rPr lang="en-US" altLang="fr-FR" sz="2000" i="1" dirty="0" smtClean="0"/>
              <a:t>and </a:t>
            </a:r>
            <a:r>
              <a:rPr lang="en-US" altLang="fr-FR" sz="2000" i="1" dirty="0" err="1" smtClean="0"/>
              <a:t>collisionality</a:t>
            </a:r>
            <a:r>
              <a:rPr lang="en-US" altLang="fr-FR" sz="2000" i="1" dirty="0" smtClean="0"/>
              <a:t> </a:t>
            </a:r>
            <a:r>
              <a:rPr lang="en-US" altLang="fr-FR" sz="2000" i="1" dirty="0"/>
              <a:t>on electron heat transport </a:t>
            </a:r>
            <a:r>
              <a:rPr lang="en-US" altLang="fr-FR" sz="2000" i="1" dirty="0" smtClean="0"/>
              <a:t>in TCV </a:t>
            </a:r>
            <a:r>
              <a:rPr lang="en-US" altLang="fr-FR" sz="2000" i="1" dirty="0"/>
              <a:t>L-mode plasmas</a:t>
            </a:r>
            <a:endParaRPr lang="fr-CH" altLang="fr-FR" sz="2000" i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102" y="835025"/>
            <a:ext cx="7717330" cy="4492294"/>
          </a:xfrm>
          <a:prstGeom prst="rect">
            <a:avLst/>
          </a:prstGeom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528" y="836712"/>
            <a:ext cx="8473298" cy="3828176"/>
          </a:xfrm>
          <a:prstGeom prst="rect">
            <a:avLst/>
          </a:prstGeom>
        </p:spPr>
      </p:pic>
      <p:sp>
        <p:nvSpPr>
          <p:cNvPr id="9" name="ZoneTexte 2"/>
          <p:cNvSpPr txBox="1">
            <a:spLocks noChangeArrowheads="1"/>
          </p:cNvSpPr>
          <p:nvPr/>
        </p:nvSpPr>
        <p:spPr bwMode="auto">
          <a:xfrm>
            <a:off x="599285" y="4707141"/>
            <a:ext cx="8149428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fr-CH" altLang="fr-FR" dirty="0" err="1" smtClean="0">
                <a:solidFill>
                  <a:schemeClr val="accent2"/>
                </a:solidFill>
              </a:rPr>
              <a:t>Same</a:t>
            </a:r>
            <a:r>
              <a:rPr lang="fr-CH" altLang="fr-FR" dirty="0" smtClean="0">
                <a:solidFill>
                  <a:schemeClr val="accent2"/>
                </a:solidFill>
              </a:rPr>
              <a:t> profiles at </a:t>
            </a:r>
            <a:r>
              <a:rPr lang="fr-CH" altLang="fr-FR" dirty="0" err="1" smtClean="0">
                <a:solidFill>
                  <a:schemeClr val="accent2"/>
                </a:solidFill>
              </a:rPr>
              <a:t>half</a:t>
            </a:r>
            <a:r>
              <a:rPr lang="fr-CH" altLang="fr-FR" dirty="0" smtClean="0">
                <a:solidFill>
                  <a:schemeClr val="accent2"/>
                </a:solidFill>
              </a:rPr>
              <a:t> the power ! </a:t>
            </a:r>
            <a:br>
              <a:rPr lang="fr-CH" altLang="fr-FR" dirty="0" smtClean="0">
                <a:solidFill>
                  <a:schemeClr val="accent2"/>
                </a:solidFill>
              </a:rPr>
            </a:br>
            <a:r>
              <a:rPr lang="fr-CH" altLang="fr-FR" dirty="0" smtClean="0">
                <a:solidFill>
                  <a:schemeClr val="accent2"/>
                </a:solidFill>
              </a:rPr>
              <a:t>Factor 2 confinement </a:t>
            </a:r>
            <a:r>
              <a:rPr lang="fr-CH" altLang="fr-FR" dirty="0" err="1" smtClean="0">
                <a:solidFill>
                  <a:schemeClr val="accent2"/>
                </a:solidFill>
              </a:rPr>
              <a:t>improvement</a:t>
            </a:r>
            <a:endParaRPr lang="fr-CH" altLang="fr-FR" dirty="0" smtClean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708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Transport: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better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e</a:t>
            </a:r>
            <a:r>
              <a:rPr lang="fr-CH" altLang="fr-FR" sz="3200" b="1" baseline="30000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-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confinement at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negative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endParaRPr lang="en-US" altLang="fr-FR" sz="3200" b="1" dirty="0" smtClean="0">
              <a:solidFill>
                <a:schemeClr val="accent2"/>
              </a:solidFill>
              <a:latin typeface="Symbol" panose="05050102010706020507" pitchFamily="18" charset="2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30735" y="5661248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err="1" smtClean="0"/>
              <a:t>Camenen</a:t>
            </a:r>
            <a:r>
              <a:rPr lang="fr-CH" altLang="fr-FR" sz="2000" dirty="0" smtClean="0"/>
              <a:t> et al, NF </a:t>
            </a:r>
            <a:r>
              <a:rPr lang="fr-CH" altLang="fr-FR" sz="2000" b="1" dirty="0" smtClean="0"/>
              <a:t>47</a:t>
            </a:r>
            <a:r>
              <a:rPr lang="fr-CH" altLang="fr-FR" sz="2000" dirty="0" smtClean="0"/>
              <a:t> (2007</a:t>
            </a:r>
            <a:r>
              <a:rPr lang="fr-CH" altLang="fr-FR" sz="2000" dirty="0" smtClean="0"/>
              <a:t>) 510: </a:t>
            </a:r>
            <a:r>
              <a:rPr lang="en-US" altLang="fr-FR" sz="2000" i="1" dirty="0"/>
              <a:t>Impact of plasma </a:t>
            </a:r>
            <a:r>
              <a:rPr lang="en-US" altLang="fr-FR" sz="2000" i="1" dirty="0" err="1"/>
              <a:t>triangularity</a:t>
            </a:r>
            <a:r>
              <a:rPr lang="en-US" altLang="fr-FR" sz="2000" i="1" dirty="0"/>
              <a:t> </a:t>
            </a:r>
            <a:r>
              <a:rPr lang="en-US" altLang="fr-FR" sz="2000" i="1" dirty="0" smtClean="0"/>
              <a:t>and </a:t>
            </a:r>
            <a:r>
              <a:rPr lang="en-US" altLang="fr-FR" sz="2000" i="1" dirty="0" err="1" smtClean="0"/>
              <a:t>collisionality</a:t>
            </a:r>
            <a:r>
              <a:rPr lang="en-US" altLang="fr-FR" sz="2000" i="1" dirty="0" smtClean="0"/>
              <a:t> </a:t>
            </a:r>
            <a:r>
              <a:rPr lang="en-US" altLang="fr-FR" sz="2000" i="1" dirty="0"/>
              <a:t>on electron heat transport </a:t>
            </a:r>
            <a:r>
              <a:rPr lang="en-US" altLang="fr-FR" sz="2000" i="1" dirty="0" smtClean="0"/>
              <a:t>in TCV </a:t>
            </a:r>
            <a:r>
              <a:rPr lang="en-US" altLang="fr-FR" sz="2000" i="1" dirty="0"/>
              <a:t>L-mode plasmas</a:t>
            </a:r>
            <a:endParaRPr lang="fr-CH" altLang="fr-FR" sz="2000" i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8740" y="844463"/>
            <a:ext cx="5137516" cy="467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13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Nonlinear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gyrokinetic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simulations at </a:t>
            </a:r>
            <a:r>
              <a:rPr lang="fr-CH" altLang="fr-FR" sz="3200" b="1" dirty="0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fr-CH" altLang="fr-FR" sz="3200" b="1" dirty="0" smtClean="0">
                <a:solidFill>
                  <a:schemeClr val="accent2"/>
                </a:solidFill>
                <a:cs typeface="Shonar Bangla" panose="020B0502040204020203" pitchFamily="34" charset="0"/>
                <a:sym typeface="Wingdings" panose="05000000000000000000" pitchFamily="2" charset="2"/>
              </a:rPr>
              <a:t>&lt;0</a:t>
            </a:r>
            <a:endParaRPr lang="en-US" altLang="fr-FR" sz="3200" b="1" dirty="0" smtClean="0">
              <a:solidFill>
                <a:schemeClr val="accent2"/>
              </a:solidFill>
              <a:cs typeface="Shonar Bangla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21308" y="5454651"/>
            <a:ext cx="847776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err="1" smtClean="0"/>
              <a:t>Marinoni</a:t>
            </a:r>
            <a:r>
              <a:rPr lang="fr-CH" altLang="fr-FR" sz="2000" dirty="0" smtClean="0"/>
              <a:t> et </a:t>
            </a:r>
            <a:r>
              <a:rPr lang="fr-CH" altLang="fr-FR" sz="2000" dirty="0" smtClean="0"/>
              <a:t>al, NF </a:t>
            </a:r>
            <a:r>
              <a:rPr lang="fr-CH" altLang="fr-FR" sz="2000" b="1" dirty="0" smtClean="0"/>
              <a:t>51</a:t>
            </a:r>
            <a:r>
              <a:rPr lang="fr-CH" altLang="fr-FR" sz="2000" dirty="0" smtClean="0"/>
              <a:t> </a:t>
            </a:r>
            <a:r>
              <a:rPr lang="fr-CH" altLang="fr-FR" sz="2000" dirty="0" smtClean="0"/>
              <a:t>(</a:t>
            </a:r>
            <a:r>
              <a:rPr lang="fr-CH" altLang="fr-FR" sz="2000" dirty="0" smtClean="0"/>
              <a:t>2009) 055016: </a:t>
            </a:r>
            <a:r>
              <a:rPr lang="en-US" altLang="fr-FR" sz="2000" i="1" dirty="0"/>
              <a:t>The effect of plasma </a:t>
            </a:r>
            <a:r>
              <a:rPr lang="en-US" altLang="fr-FR" sz="2000" i="1" dirty="0" err="1"/>
              <a:t>triangularity</a:t>
            </a:r>
            <a:r>
              <a:rPr lang="en-US" altLang="fr-FR" sz="2000" i="1" dirty="0"/>
              <a:t> on </a:t>
            </a:r>
            <a:r>
              <a:rPr lang="en-US" altLang="fr-FR" sz="2000" i="1" dirty="0" smtClean="0"/>
              <a:t>turbulent transport</a:t>
            </a:r>
            <a:r>
              <a:rPr lang="en-US" altLang="fr-FR" sz="2000" i="1" dirty="0"/>
              <a:t>: modeling TCV experiments by linear </a:t>
            </a:r>
            <a:r>
              <a:rPr lang="en-US" altLang="fr-FR" sz="2000" i="1" dirty="0" smtClean="0"/>
              <a:t>and non-linear </a:t>
            </a:r>
            <a:r>
              <a:rPr lang="en-US" altLang="fr-FR" sz="2000" i="1" dirty="0" err="1"/>
              <a:t>gyrokinetic</a:t>
            </a:r>
            <a:r>
              <a:rPr lang="en-US" altLang="fr-FR" sz="2000" i="1" dirty="0"/>
              <a:t> simulations</a:t>
            </a:r>
            <a:endParaRPr lang="fr-CH" altLang="fr-FR" sz="2000" i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648" y="827408"/>
            <a:ext cx="6480167" cy="4691512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904683"/>
            <a:ext cx="5704752" cy="4252509"/>
          </a:xfrm>
          <a:prstGeom prst="rect">
            <a:avLst/>
          </a:prstGeom>
        </p:spPr>
      </p:pic>
      <p:sp>
        <p:nvSpPr>
          <p:cNvPr id="8" name="ZoneTexte 2"/>
          <p:cNvSpPr txBox="1">
            <a:spLocks noChangeArrowheads="1"/>
          </p:cNvSpPr>
          <p:nvPr/>
        </p:nvSpPr>
        <p:spPr bwMode="auto">
          <a:xfrm>
            <a:off x="5812256" y="980728"/>
            <a:ext cx="3224240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Ratio of </a:t>
            </a:r>
            <a:r>
              <a:rPr lang="fr-CH" altLang="fr-FR" sz="2400" dirty="0" smtClean="0">
                <a:latin typeface="Symbol" panose="05050102010706020507" pitchFamily="18" charset="2"/>
              </a:rPr>
              <a:t>c</a:t>
            </a:r>
            <a:r>
              <a:rPr lang="fr-CH" altLang="fr-FR" sz="2400" baseline="-25000" dirty="0" smtClean="0"/>
              <a:t>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between</a:t>
            </a:r>
            <a:r>
              <a:rPr lang="fr-CH" altLang="fr-FR" sz="2400" dirty="0" smtClean="0"/>
              <a:t> positive over </a:t>
            </a:r>
            <a:r>
              <a:rPr lang="fr-CH" altLang="fr-FR" sz="2400" dirty="0" err="1" smtClean="0"/>
              <a:t>negative</a:t>
            </a:r>
            <a:r>
              <a:rPr lang="fr-CH" altLang="fr-FR" sz="2400" dirty="0" smtClean="0"/>
              <a:t> </a:t>
            </a: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can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be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explained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outside</a:t>
            </a:r>
            <a:r>
              <a:rPr lang="fr-CH" altLang="fr-FR" sz="2400" dirty="0" smtClean="0"/>
              <a:t> </a:t>
            </a:r>
            <a:r>
              <a:rPr lang="fr-CH" altLang="fr-FR" sz="2400" dirty="0" smtClean="0">
                <a:latin typeface="Symbol" panose="05050102010706020507" pitchFamily="18" charset="2"/>
              </a:rPr>
              <a:t>r</a:t>
            </a:r>
            <a:r>
              <a:rPr lang="fr-CH" altLang="fr-FR" sz="2400" dirty="0" smtClean="0"/>
              <a:t>=0.7</a:t>
            </a:r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Clear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difference</a:t>
            </a:r>
            <a:r>
              <a:rPr lang="fr-CH" altLang="fr-FR" sz="2400" dirty="0" smtClean="0"/>
              <a:t> in the </a:t>
            </a:r>
            <a:r>
              <a:rPr lang="fr-CH" altLang="fr-FR" sz="2400" dirty="0" err="1" smtClean="0"/>
              <a:t>core</a:t>
            </a:r>
            <a:endParaRPr lang="fr-CH" alt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327206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On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core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stiffness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and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edge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non-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stiffness</a:t>
            </a:r>
            <a:endParaRPr lang="en-US" altLang="fr-FR" sz="3200" b="1" dirty="0" smtClean="0">
              <a:solidFill>
                <a:schemeClr val="accent2"/>
              </a:solidFill>
              <a:cs typeface="Shonar Bangla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539552" y="5454651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smtClean="0"/>
              <a:t>Sauter et </a:t>
            </a:r>
            <a:r>
              <a:rPr lang="fr-CH" altLang="fr-FR" sz="2000" dirty="0" smtClean="0"/>
              <a:t>al, </a:t>
            </a:r>
            <a:r>
              <a:rPr lang="fr-CH" altLang="fr-FR" sz="2000" dirty="0" err="1" smtClean="0"/>
              <a:t>PoP</a:t>
            </a:r>
            <a:r>
              <a:rPr lang="fr-CH" altLang="fr-FR" sz="2000" dirty="0" smtClean="0"/>
              <a:t> </a:t>
            </a:r>
            <a:r>
              <a:rPr lang="fr-CH" altLang="fr-FR" sz="2000" b="1" dirty="0" smtClean="0"/>
              <a:t>21</a:t>
            </a:r>
            <a:r>
              <a:rPr lang="fr-CH" altLang="fr-FR" sz="2000" dirty="0" smtClean="0"/>
              <a:t> </a:t>
            </a:r>
            <a:r>
              <a:rPr lang="fr-CH" altLang="fr-FR" sz="2000" dirty="0" smtClean="0"/>
              <a:t>(</a:t>
            </a:r>
            <a:r>
              <a:rPr lang="fr-CH" altLang="fr-FR" sz="2000" dirty="0" smtClean="0"/>
              <a:t>2014) </a:t>
            </a:r>
            <a:r>
              <a:rPr lang="fr-CH" sz="2000" dirty="0"/>
              <a:t>055906</a:t>
            </a:r>
            <a:r>
              <a:rPr lang="fr-CH" altLang="fr-FR" sz="2000" dirty="0" smtClean="0"/>
              <a:t>: </a:t>
            </a:r>
            <a:r>
              <a:rPr lang="en-US" altLang="fr-FR" sz="2000" i="1" dirty="0"/>
              <a:t>On the non-stiffness of edge transport in </a:t>
            </a:r>
            <a:r>
              <a:rPr lang="en-US" altLang="fr-FR" sz="2000" i="1" dirty="0" smtClean="0"/>
              <a:t/>
            </a:r>
            <a:br>
              <a:rPr lang="en-US" altLang="fr-FR" sz="2000" i="1" dirty="0" smtClean="0"/>
            </a:br>
            <a:r>
              <a:rPr lang="en-US" altLang="fr-FR" sz="2000" i="1" dirty="0" smtClean="0"/>
              <a:t>L-mode </a:t>
            </a:r>
            <a:r>
              <a:rPr lang="en-US" altLang="fr-FR" sz="2000" i="1" dirty="0" err="1"/>
              <a:t>tokamak</a:t>
            </a:r>
            <a:r>
              <a:rPr lang="en-US" altLang="fr-FR" sz="2000" i="1" dirty="0"/>
              <a:t> plasmas</a:t>
            </a:r>
            <a:endParaRPr lang="fr-CH" altLang="fr-FR" sz="2000" i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68" y="980728"/>
            <a:ext cx="9091438" cy="3651049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79" y="997256"/>
            <a:ext cx="8869077" cy="3569057"/>
          </a:xfrm>
          <a:prstGeom prst="rect">
            <a:avLst/>
          </a:prstGeom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611560" y="4544983"/>
            <a:ext cx="80648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Linear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>
                <a:latin typeface="Symbol" panose="05050102010706020507" pitchFamily="18" charset="2"/>
              </a:rPr>
              <a:t>r</a:t>
            </a:r>
            <a:r>
              <a:rPr lang="fr-CH" altLang="fr-FR" sz="2400" baseline="-25000" dirty="0" err="1" smtClean="0"/>
              <a:t>v</a:t>
            </a:r>
            <a:r>
              <a:rPr lang="fr-CH" altLang="fr-FR" sz="2400" dirty="0" smtClean="0"/>
              <a:t> in </a:t>
            </a:r>
            <a:r>
              <a:rPr lang="fr-CH" altLang="fr-FR" sz="2400" dirty="0" err="1" smtClean="0"/>
              <a:t>edge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region</a:t>
            </a:r>
            <a:endParaRPr lang="fr-CH" altLang="fr-FR" sz="24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Gradient </a:t>
            </a:r>
            <a:r>
              <a:rPr lang="fr-CH" altLang="fr-FR" sz="2400" dirty="0" err="1" smtClean="0"/>
              <a:t>increasing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Ip</a:t>
            </a:r>
            <a:r>
              <a:rPr lang="fr-CH" altLang="fr-FR" sz="2400" dirty="0" smtClean="0"/>
              <a:t> (P, </a:t>
            </a:r>
            <a:r>
              <a:rPr lang="fr-CH" altLang="fr-FR" sz="2400" dirty="0" err="1" smtClean="0"/>
              <a:t>n</a:t>
            </a:r>
            <a:r>
              <a:rPr lang="fr-CH" altLang="fr-FR" sz="2400" baseline="-25000" dirty="0" err="1" smtClean="0"/>
              <a:t>el</a:t>
            </a:r>
            <a:r>
              <a:rPr lang="fr-CH" altLang="fr-FR" sz="2400" dirty="0" smtClean="0"/>
              <a:t>, …)</a:t>
            </a:r>
            <a:endParaRPr lang="fr-CH" altLang="fr-FR" sz="2400" dirty="0" smtClean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214" y="816171"/>
            <a:ext cx="8943318" cy="3598540"/>
          </a:xfrm>
          <a:prstGeom prst="rect">
            <a:avLst/>
          </a:prstGeom>
        </p:spPr>
      </p:pic>
      <p:sp>
        <p:nvSpPr>
          <p:cNvPr id="12" name="ZoneTexte 2"/>
          <p:cNvSpPr txBox="1">
            <a:spLocks noChangeArrowheads="1"/>
          </p:cNvSpPr>
          <p:nvPr/>
        </p:nvSpPr>
        <p:spPr bwMode="auto">
          <a:xfrm>
            <a:off x="611560" y="4542219"/>
            <a:ext cx="806489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Can </a:t>
            </a:r>
            <a:r>
              <a:rPr lang="fr-CH" altLang="fr-FR" sz="2400" dirty="0" err="1" smtClean="0"/>
              <a:t>better</a:t>
            </a:r>
            <a:r>
              <a:rPr lang="fr-CH" altLang="fr-FR" sz="2400" dirty="0" smtClean="0"/>
              <a:t> relate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gyrokinetic</a:t>
            </a:r>
            <a:r>
              <a:rPr lang="fr-CH" altLang="fr-FR" sz="2400" dirty="0" smtClean="0"/>
              <a:t> simulations</a:t>
            </a:r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Can </a:t>
            </a:r>
            <a:r>
              <a:rPr lang="fr-CH" altLang="fr-FR" sz="2400" dirty="0" err="1" smtClean="0"/>
              <a:t>better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extract</a:t>
            </a:r>
            <a:r>
              <a:rPr lang="fr-CH" altLang="fr-FR" sz="2400" dirty="0" smtClean="0"/>
              <a:t> main </a:t>
            </a:r>
            <a:r>
              <a:rPr lang="fr-CH" altLang="fr-FR" sz="2400" dirty="0" err="1" smtClean="0"/>
              <a:t>parameters</a:t>
            </a:r>
            <a:r>
              <a:rPr lang="fr-CH" altLang="fr-FR" sz="2400" dirty="0" smtClean="0"/>
              <a:t>’ variations</a:t>
            </a:r>
            <a:endParaRPr lang="fr-CH" altLang="fr-FR" sz="2400" dirty="0" smtClean="0"/>
          </a:p>
        </p:txBody>
      </p:sp>
      <p:sp>
        <p:nvSpPr>
          <p:cNvPr id="9" name="ZoneTexte 8"/>
          <p:cNvSpPr txBox="1"/>
          <p:nvPr/>
        </p:nvSpPr>
        <p:spPr>
          <a:xfrm>
            <a:off x="2843808" y="3120778"/>
            <a:ext cx="148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From</a:t>
            </a:r>
            <a:r>
              <a:rPr lang="fr-CH" sz="2400" i="1" dirty="0" smtClean="0"/>
              <a:t> data</a:t>
            </a:r>
            <a:endParaRPr lang="fr-CH" sz="2400" i="1" dirty="0"/>
          </a:p>
        </p:txBody>
      </p:sp>
      <p:sp>
        <p:nvSpPr>
          <p:cNvPr id="14" name="ZoneTexte 13"/>
          <p:cNvSpPr txBox="1"/>
          <p:nvPr/>
        </p:nvSpPr>
        <p:spPr>
          <a:xfrm>
            <a:off x="6588224" y="3068960"/>
            <a:ext cx="23757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i="1" dirty="0" err="1" smtClean="0"/>
              <a:t>From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educated</a:t>
            </a:r>
            <a:r>
              <a:rPr lang="fr-CH" sz="2400" i="1" dirty="0" smtClean="0"/>
              <a:t> fit</a:t>
            </a:r>
            <a:endParaRPr lang="fr-CH" sz="2400" i="1" dirty="0"/>
          </a:p>
        </p:txBody>
      </p:sp>
    </p:spTree>
    <p:extLst>
      <p:ext uri="{BB962C8B-B14F-4D97-AF65-F5344CB8AC3E}">
        <p14:creationId xmlns:p14="http://schemas.microsoft.com/office/powerpoint/2010/main" val="3167867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9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Role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of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edge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for </a:t>
            </a:r>
            <a:r>
              <a:rPr lang="fr-CH" altLang="fr-FR" sz="3200" b="1" dirty="0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effects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on transport</a:t>
            </a:r>
            <a:endParaRPr lang="en-US" altLang="fr-FR" sz="3200" b="1" dirty="0" smtClean="0">
              <a:solidFill>
                <a:schemeClr val="accent2"/>
              </a:solidFill>
              <a:cs typeface="Shonar Bangla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539552" y="5601434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smtClean="0"/>
              <a:t>Sauter et </a:t>
            </a:r>
            <a:r>
              <a:rPr lang="fr-CH" altLang="fr-FR" sz="2000" dirty="0" smtClean="0"/>
              <a:t>al, </a:t>
            </a:r>
            <a:r>
              <a:rPr lang="fr-CH" altLang="fr-FR" sz="2000" dirty="0" err="1" smtClean="0"/>
              <a:t>PoP</a:t>
            </a:r>
            <a:r>
              <a:rPr lang="fr-CH" altLang="fr-FR" sz="2000" dirty="0" smtClean="0"/>
              <a:t> </a:t>
            </a:r>
            <a:r>
              <a:rPr lang="fr-CH" altLang="fr-FR" sz="2000" b="1" dirty="0" smtClean="0"/>
              <a:t>21</a:t>
            </a:r>
            <a:r>
              <a:rPr lang="fr-CH" altLang="fr-FR" sz="2000" dirty="0" smtClean="0"/>
              <a:t> </a:t>
            </a:r>
            <a:r>
              <a:rPr lang="fr-CH" altLang="fr-FR" sz="2000" dirty="0" smtClean="0"/>
              <a:t>(</a:t>
            </a:r>
            <a:r>
              <a:rPr lang="fr-CH" altLang="fr-FR" sz="2000" dirty="0" smtClean="0"/>
              <a:t>2014) </a:t>
            </a:r>
            <a:r>
              <a:rPr lang="fr-CH" sz="2000" dirty="0"/>
              <a:t>055906</a:t>
            </a:r>
            <a:r>
              <a:rPr lang="fr-CH" altLang="fr-FR" sz="2000" dirty="0" smtClean="0"/>
              <a:t>: </a:t>
            </a:r>
            <a:r>
              <a:rPr lang="en-US" altLang="fr-FR" sz="2000" i="1" dirty="0"/>
              <a:t>On the non-stiffness of edge transport in </a:t>
            </a:r>
            <a:r>
              <a:rPr lang="en-US" altLang="fr-FR" sz="2000" i="1" dirty="0" smtClean="0"/>
              <a:t/>
            </a:r>
            <a:br>
              <a:rPr lang="en-US" altLang="fr-FR" sz="2000" i="1" dirty="0" smtClean="0"/>
            </a:br>
            <a:r>
              <a:rPr lang="en-US" altLang="fr-FR" sz="2000" i="1" dirty="0" smtClean="0"/>
              <a:t>L-mode </a:t>
            </a:r>
            <a:r>
              <a:rPr lang="en-US" altLang="fr-FR" sz="2000" i="1" dirty="0" err="1"/>
              <a:t>tokamak</a:t>
            </a:r>
            <a:r>
              <a:rPr lang="en-US" altLang="fr-FR" sz="2000" i="1" dirty="0"/>
              <a:t> plasmas</a:t>
            </a:r>
            <a:endParaRPr lang="fr-CH" altLang="fr-FR" sz="2000" i="1" dirty="0"/>
          </a:p>
        </p:txBody>
      </p:sp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611560" y="4437112"/>
            <a:ext cx="806489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Same</a:t>
            </a:r>
            <a:r>
              <a:rPr lang="fr-CH" altLang="fr-FR" sz="2400" dirty="0" smtClean="0"/>
              <a:t> input power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positive and </a:t>
            </a:r>
            <a:r>
              <a:rPr lang="fr-CH" altLang="fr-FR" sz="2400" dirty="0" err="1" smtClean="0"/>
              <a:t>negative</a:t>
            </a:r>
            <a:r>
              <a:rPr lang="fr-CH" altLang="fr-FR" sz="2400" dirty="0" smtClean="0"/>
              <a:t> </a:t>
            </a: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good radial </a:t>
            </a:r>
            <a:r>
              <a:rPr lang="fr-CH" altLang="fr-FR" sz="2400" dirty="0" err="1" smtClean="0"/>
              <a:t>resolution</a:t>
            </a:r>
            <a:endParaRPr lang="fr-CH" altLang="fr-FR" sz="24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Almost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whole</a:t>
            </a:r>
            <a:r>
              <a:rPr lang="fr-CH" altLang="fr-FR" sz="2400" dirty="0" smtClean="0"/>
              <a:t> profile self-</a:t>
            </a:r>
            <a:r>
              <a:rPr lang="fr-CH" altLang="fr-FR" sz="2400" dirty="0" err="1" smtClean="0"/>
              <a:t>similar</a:t>
            </a:r>
            <a:r>
              <a:rPr lang="fr-CH" altLang="fr-FR" sz="2400" dirty="0" smtClean="0"/>
              <a:t>…</a:t>
            </a:r>
            <a:r>
              <a:rPr lang="fr-CH" altLang="fr-FR" sz="2400" dirty="0" err="1" smtClean="0"/>
              <a:t>except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edge</a:t>
            </a:r>
            <a:r>
              <a:rPr lang="fr-CH" altLang="fr-FR" sz="2400" dirty="0" smtClean="0"/>
              <a:t> (</a:t>
            </a:r>
            <a:r>
              <a:rPr lang="fr-CH" altLang="fr-FR" sz="2400" dirty="0" err="1" smtClean="0"/>
              <a:t>next</a:t>
            </a:r>
            <a:r>
              <a:rPr lang="fr-CH" altLang="fr-FR" sz="2400" dirty="0" smtClean="0"/>
              <a:t> VG)</a:t>
            </a:r>
            <a:endParaRPr lang="fr-CH" altLang="fr-FR" sz="24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42" y="913697"/>
            <a:ext cx="8863646" cy="3559570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 bwMode="auto">
          <a:xfrm flipV="1">
            <a:off x="4716016" y="1700808"/>
            <a:ext cx="1944216" cy="3600400"/>
          </a:xfrm>
          <a:prstGeom prst="straightConnector1">
            <a:avLst/>
          </a:prstGeom>
          <a:ln>
            <a:headEnd type="none" w="med" len="med"/>
            <a:tailEnd type="triangle"/>
          </a:ln>
          <a:ex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2602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Role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of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edge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for </a:t>
            </a:r>
            <a:r>
              <a:rPr lang="fr-CH" altLang="fr-FR" sz="3200" b="1" dirty="0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effects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on transport</a:t>
            </a:r>
            <a:endParaRPr lang="en-US" altLang="fr-FR" sz="3200" b="1" dirty="0" smtClean="0">
              <a:solidFill>
                <a:schemeClr val="accent2"/>
              </a:solidFill>
              <a:cs typeface="Shonar Bangla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539552" y="5601434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smtClean="0"/>
              <a:t>Sauter et </a:t>
            </a:r>
            <a:r>
              <a:rPr lang="fr-CH" altLang="fr-FR" sz="2000" dirty="0" smtClean="0"/>
              <a:t>al, </a:t>
            </a:r>
            <a:r>
              <a:rPr lang="fr-CH" altLang="fr-FR" sz="2000" dirty="0" err="1" smtClean="0"/>
              <a:t>PoP</a:t>
            </a:r>
            <a:r>
              <a:rPr lang="fr-CH" altLang="fr-FR" sz="2000" dirty="0" smtClean="0"/>
              <a:t> </a:t>
            </a:r>
            <a:r>
              <a:rPr lang="fr-CH" altLang="fr-FR" sz="2000" b="1" dirty="0" smtClean="0"/>
              <a:t>21</a:t>
            </a:r>
            <a:r>
              <a:rPr lang="fr-CH" altLang="fr-FR" sz="2000" dirty="0" smtClean="0"/>
              <a:t> </a:t>
            </a:r>
            <a:r>
              <a:rPr lang="fr-CH" altLang="fr-FR" sz="2000" dirty="0" smtClean="0"/>
              <a:t>(</a:t>
            </a:r>
            <a:r>
              <a:rPr lang="fr-CH" altLang="fr-FR" sz="2000" dirty="0" smtClean="0"/>
              <a:t>2014) </a:t>
            </a:r>
            <a:r>
              <a:rPr lang="fr-CH" sz="2000" dirty="0"/>
              <a:t>055906</a:t>
            </a:r>
            <a:r>
              <a:rPr lang="fr-CH" altLang="fr-FR" sz="2000" dirty="0" smtClean="0"/>
              <a:t>: </a:t>
            </a:r>
            <a:r>
              <a:rPr lang="en-US" altLang="fr-FR" sz="2000" i="1" dirty="0"/>
              <a:t>On the non-stiffness of edge transport in </a:t>
            </a:r>
            <a:r>
              <a:rPr lang="en-US" altLang="fr-FR" sz="2000" i="1" dirty="0" smtClean="0"/>
              <a:t/>
            </a:r>
            <a:br>
              <a:rPr lang="en-US" altLang="fr-FR" sz="2000" i="1" dirty="0" smtClean="0"/>
            </a:br>
            <a:r>
              <a:rPr lang="en-US" altLang="fr-FR" sz="2000" i="1" dirty="0" smtClean="0"/>
              <a:t>L-mode </a:t>
            </a:r>
            <a:r>
              <a:rPr lang="en-US" altLang="fr-FR" sz="2000" i="1" dirty="0" err="1"/>
              <a:t>tokamak</a:t>
            </a:r>
            <a:r>
              <a:rPr lang="en-US" altLang="fr-FR" sz="2000" i="1" dirty="0"/>
              <a:t> plasmas</a:t>
            </a:r>
            <a:endParaRPr lang="fr-CH" altLang="fr-FR" sz="2000" i="1" dirty="0"/>
          </a:p>
        </p:txBody>
      </p:sp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611560" y="4365104"/>
            <a:ext cx="806489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T</a:t>
            </a:r>
            <a:r>
              <a:rPr lang="fr-CH" altLang="fr-FR" sz="2400" baseline="-25000" dirty="0" smtClean="0"/>
              <a:t>e</a:t>
            </a:r>
            <a:r>
              <a:rPr lang="fr-CH" altLang="fr-FR" sz="2400" dirty="0" smtClean="0"/>
              <a:t>(</a:t>
            </a:r>
            <a:r>
              <a:rPr lang="fr-CH" altLang="fr-FR" sz="2400" dirty="0" err="1" smtClean="0">
                <a:latin typeface="Symbol" panose="05050102010706020507" pitchFamily="18" charset="2"/>
              </a:rPr>
              <a:t>r</a:t>
            </a:r>
            <a:r>
              <a:rPr lang="fr-CH" altLang="fr-FR" sz="2400" baseline="-25000" dirty="0" err="1" smtClean="0"/>
              <a:t>v</a:t>
            </a:r>
            <a:r>
              <a:rPr lang="fr-CH" altLang="fr-FR" sz="2400" dirty="0" smtClean="0"/>
              <a:t>=0.8) </a:t>
            </a:r>
            <a:r>
              <a:rPr lang="fr-CH" altLang="fr-FR" sz="2400" dirty="0" err="1" smtClean="0"/>
              <a:t>increases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negative</a:t>
            </a:r>
            <a:r>
              <a:rPr lang="fr-CH" altLang="fr-FR" sz="2400" dirty="0" smtClean="0"/>
              <a:t> </a:t>
            </a: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because</a:t>
            </a:r>
            <a:r>
              <a:rPr lang="fr-CH" altLang="fr-FR" sz="2400" dirty="0" smtClean="0"/>
              <a:t> of </a:t>
            </a:r>
            <a:r>
              <a:rPr lang="fr-CH" altLang="fr-FR" sz="2400" dirty="0" err="1" smtClean="0"/>
              <a:t>increased</a:t>
            </a:r>
            <a:r>
              <a:rPr lang="fr-CH" altLang="fr-FR" sz="2400" dirty="0" smtClean="0"/>
              <a:t> gradient in </a:t>
            </a:r>
            <a:r>
              <a:rPr lang="fr-CH" altLang="fr-FR" sz="2400" dirty="0" err="1" smtClean="0"/>
              <a:t>edge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region</a:t>
            </a:r>
            <a:r>
              <a:rPr lang="fr-CH" altLang="fr-FR" sz="2400" dirty="0" smtClean="0"/>
              <a:t> 0.8-1.0</a:t>
            </a:r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Consistent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previous</a:t>
            </a:r>
            <a:r>
              <a:rPr lang="fr-CH" altLang="fr-FR" sz="2400" dirty="0" smtClean="0"/>
              <a:t> simulations (</a:t>
            </a:r>
            <a:r>
              <a:rPr lang="fr-CH" altLang="fr-FR" sz="2400" dirty="0" err="1" smtClean="0"/>
              <a:t>Marinoni</a:t>
            </a:r>
            <a:r>
              <a:rPr lang="fr-CH" altLang="fr-FR" sz="2400" dirty="0" smtClean="0"/>
              <a:t> et al)</a:t>
            </a:r>
            <a:endParaRPr lang="fr-CH" altLang="fr-FR" sz="2400" dirty="0" smtClean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1286" y="836712"/>
            <a:ext cx="4422962" cy="3599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11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Role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of </a:t>
            </a:r>
            <a:r>
              <a:rPr lang="fr-CH" altLang="fr-FR" sz="3200" b="1" dirty="0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revisited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with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gyrokinetic</a:t>
            </a:r>
            <a:endParaRPr lang="en-US" altLang="fr-FR" sz="3200" b="1" dirty="0" smtClean="0">
              <a:solidFill>
                <a:schemeClr val="accent2"/>
              </a:solidFill>
              <a:cs typeface="Shonar Bangla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539552" y="5581978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err="1" smtClean="0"/>
              <a:t>Merlo</a:t>
            </a:r>
            <a:r>
              <a:rPr lang="fr-CH" altLang="fr-FR" sz="2000" dirty="0" smtClean="0"/>
              <a:t> et </a:t>
            </a:r>
            <a:r>
              <a:rPr lang="fr-CH" altLang="fr-FR" sz="2000" dirty="0" smtClean="0"/>
              <a:t>al, </a:t>
            </a:r>
            <a:r>
              <a:rPr lang="fr-CH" altLang="fr-FR" sz="2000" dirty="0" smtClean="0"/>
              <a:t>PPCF (2015): </a:t>
            </a:r>
            <a:r>
              <a:rPr lang="en-US" altLang="fr-FR" sz="2000" i="1" dirty="0"/>
              <a:t>Investigating </a:t>
            </a:r>
            <a:r>
              <a:rPr lang="en-US" altLang="fr-FR" sz="2000" i="1" dirty="0" smtClean="0"/>
              <a:t>profile stiffness </a:t>
            </a:r>
            <a:r>
              <a:rPr lang="en-US" altLang="fr-FR" sz="2000" i="1" dirty="0"/>
              <a:t>and critical gradients</a:t>
            </a:r>
          </a:p>
          <a:p>
            <a:pPr marL="0" indent="0" eaLnBrk="1" hangingPunct="1"/>
            <a:r>
              <a:rPr lang="en-US" altLang="fr-FR" sz="2000" i="1" dirty="0"/>
              <a:t>in shaped </a:t>
            </a:r>
            <a:r>
              <a:rPr lang="en-US" altLang="fr-FR" sz="2000" i="1" dirty="0" smtClean="0"/>
              <a:t>TCV using </a:t>
            </a:r>
            <a:r>
              <a:rPr lang="en-US" altLang="fr-FR" sz="2000" i="1" dirty="0"/>
              <a:t>local </a:t>
            </a:r>
            <a:r>
              <a:rPr lang="en-US" altLang="fr-FR" sz="2000" i="1" dirty="0" err="1" smtClean="0"/>
              <a:t>gyrokinetic</a:t>
            </a:r>
            <a:r>
              <a:rPr lang="en-US" altLang="fr-FR" sz="2000" i="1" dirty="0" smtClean="0"/>
              <a:t> simulations </a:t>
            </a:r>
            <a:r>
              <a:rPr lang="en-US" altLang="fr-FR" sz="2000" i="1" dirty="0"/>
              <a:t>of </a:t>
            </a:r>
            <a:r>
              <a:rPr lang="en-US" altLang="fr-FR" sz="2000" i="1" dirty="0" smtClean="0"/>
              <a:t>turbulent transport</a:t>
            </a:r>
            <a:endParaRPr lang="fr-CH" altLang="fr-FR" sz="2000" i="1" dirty="0"/>
          </a:p>
        </p:txBody>
      </p:sp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6444208" y="1129247"/>
            <a:ext cx="2448272" cy="3785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No change in </a:t>
            </a:r>
            <a:r>
              <a:rPr lang="fr-CH" altLang="fr-FR" sz="2400" dirty="0" err="1" smtClean="0"/>
              <a:t>core</a:t>
            </a:r>
            <a:endParaRPr lang="fr-CH" altLang="fr-FR" sz="24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  <a:r>
              <a:rPr lang="fr-CH" altLang="fr-FR" sz="2400" dirty="0" smtClean="0"/>
              <a:t>&lt;0 </a:t>
            </a:r>
            <a:r>
              <a:rPr lang="fr-CH" altLang="fr-FR" sz="2400" dirty="0" err="1" smtClean="0"/>
              <a:t>better</a:t>
            </a:r>
            <a:r>
              <a:rPr lang="fr-CH" altLang="fr-FR" sz="2400" dirty="0" smtClean="0"/>
              <a:t> at </a:t>
            </a:r>
            <a:r>
              <a:rPr lang="fr-CH" altLang="fr-FR" sz="2400" dirty="0" err="1" smtClean="0"/>
              <a:t>outer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radii</a:t>
            </a:r>
            <a:endParaRPr lang="fr-CH" altLang="fr-FR" sz="24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Less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stiff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near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edge</a:t>
            </a:r>
            <a:endParaRPr lang="fr-CH" altLang="fr-FR" sz="24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Linear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critical</a:t>
            </a:r>
            <a:r>
              <a:rPr lang="fr-CH" altLang="fr-FR" sz="2400" dirty="0" smtClean="0"/>
              <a:t> gradient</a:t>
            </a:r>
            <a:r>
              <a:rPr lang="fr-CH" altLang="fr-FR" sz="2400" b="1" dirty="0" smtClean="0"/>
              <a:t>s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seem</a:t>
            </a:r>
            <a:r>
              <a:rPr lang="fr-CH" altLang="fr-FR" sz="2400" dirty="0" smtClean="0"/>
              <a:t> to </a:t>
            </a:r>
            <a:r>
              <a:rPr lang="fr-CH" altLang="fr-FR" sz="2400" dirty="0" err="1" smtClean="0"/>
              <a:t>play</a:t>
            </a:r>
            <a:r>
              <a:rPr lang="fr-CH" altLang="fr-FR" sz="2400" dirty="0" smtClean="0"/>
              <a:t> a </a:t>
            </a:r>
            <a:r>
              <a:rPr lang="fr-CH" altLang="fr-FR" sz="2400" dirty="0" err="1" smtClean="0"/>
              <a:t>role</a:t>
            </a:r>
            <a:endParaRPr lang="fr-CH" altLang="fr-FR" sz="24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Need</a:t>
            </a:r>
            <a:r>
              <a:rPr lang="fr-CH" altLang="fr-FR" sz="2400" dirty="0" smtClean="0"/>
              <a:t> global </a:t>
            </a:r>
            <a:r>
              <a:rPr lang="fr-CH" altLang="fr-FR" sz="2400" dirty="0" err="1" smtClean="0"/>
              <a:t>runs</a:t>
            </a:r>
            <a:endParaRPr lang="fr-CH" altLang="fr-FR" sz="24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883187"/>
            <a:ext cx="6192688" cy="4281697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392107" y="4689826"/>
            <a:ext cx="25987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Flux tube GENE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95427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Ion transport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also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stiff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even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in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ohmic</a:t>
            </a:r>
            <a:endParaRPr lang="en-US" altLang="fr-FR" sz="3200" b="1" dirty="0" smtClean="0">
              <a:solidFill>
                <a:schemeClr val="accent2"/>
              </a:solidFill>
              <a:cs typeface="Shonar Bangla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2123728" y="5949280"/>
            <a:ext cx="5760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smtClean="0"/>
              <a:t>Merle et </a:t>
            </a:r>
            <a:r>
              <a:rPr lang="fr-CH" altLang="fr-FR" sz="2000" dirty="0" smtClean="0"/>
              <a:t>al, </a:t>
            </a:r>
            <a:r>
              <a:rPr lang="fr-CH" altLang="fr-FR" sz="2000" dirty="0" smtClean="0"/>
              <a:t>IAEA (2014)</a:t>
            </a:r>
            <a:endParaRPr lang="fr-CH" altLang="fr-FR" sz="2000" i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836712"/>
            <a:ext cx="8536874" cy="3242940"/>
          </a:xfrm>
          <a:prstGeom prst="rect">
            <a:avLst/>
          </a:prstGeom>
        </p:spPr>
      </p:pic>
      <p:sp>
        <p:nvSpPr>
          <p:cNvPr id="9" name="ZoneTexte 2"/>
          <p:cNvSpPr txBox="1">
            <a:spLocks noChangeArrowheads="1"/>
          </p:cNvSpPr>
          <p:nvPr/>
        </p:nvSpPr>
        <p:spPr bwMode="auto">
          <a:xfrm>
            <a:off x="611560" y="4149080"/>
            <a:ext cx="806489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T</a:t>
            </a:r>
            <a:r>
              <a:rPr lang="fr-CH" altLang="fr-FR" sz="2400" baseline="-25000" dirty="0" smtClean="0"/>
              <a:t>i</a:t>
            </a:r>
            <a:r>
              <a:rPr lang="fr-CH" altLang="fr-FR" sz="2400" dirty="0" smtClean="0"/>
              <a:t> versus </a:t>
            </a:r>
            <a:r>
              <a:rPr lang="fr-CH" altLang="fr-FR" sz="2400" dirty="0" err="1" smtClean="0"/>
              <a:t>I</a:t>
            </a:r>
            <a:r>
              <a:rPr lang="fr-CH" altLang="fr-FR" sz="2400" baseline="-25000" dirty="0" err="1" smtClean="0"/>
              <a:t>p</a:t>
            </a:r>
            <a:r>
              <a:rPr lang="fr-CH" altLang="fr-FR" sz="2400" dirty="0" smtClean="0"/>
              <a:t> scan. </a:t>
            </a:r>
            <a:r>
              <a:rPr lang="fr-CH" altLang="fr-FR" sz="2400" dirty="0" err="1" smtClean="0"/>
              <a:t>Same</a:t>
            </a:r>
            <a:r>
              <a:rPr lang="fr-CH" altLang="fr-FR" sz="2400" dirty="0" smtClean="0"/>
              <a:t> R/</a:t>
            </a:r>
            <a:r>
              <a:rPr lang="fr-CH" altLang="fr-FR" sz="2400" dirty="0" err="1" smtClean="0"/>
              <a:t>L</a:t>
            </a:r>
            <a:r>
              <a:rPr lang="fr-CH" altLang="fr-FR" sz="2400" baseline="-25000" dirty="0" err="1" smtClean="0"/>
              <a:t>Ti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across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radii</a:t>
            </a:r>
            <a:r>
              <a:rPr lang="fr-CH" altLang="fr-FR" sz="2400" dirty="0" smtClean="0"/>
              <a:t> and </a:t>
            </a:r>
            <a:r>
              <a:rPr lang="fr-CH" altLang="fr-FR" sz="2400" dirty="0" err="1" smtClean="0"/>
              <a:t>I</a:t>
            </a:r>
            <a:r>
              <a:rPr lang="fr-CH" altLang="fr-FR" sz="2400" baseline="-25000" dirty="0" err="1" smtClean="0"/>
              <a:t>p</a:t>
            </a:r>
            <a:r>
              <a:rPr lang="fr-CH" altLang="fr-FR" sz="2400" dirty="0" smtClean="0"/>
              <a:t>, </a:t>
            </a:r>
            <a:r>
              <a:rPr lang="fr-CH" altLang="fr-FR" sz="2400" dirty="0" err="1" smtClean="0"/>
              <a:t>scales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n</a:t>
            </a:r>
            <a:r>
              <a:rPr lang="fr-CH" altLang="fr-FR" sz="2400" baseline="-25000" dirty="0" err="1" smtClean="0"/>
              <a:t>el</a:t>
            </a:r>
            <a:endParaRPr lang="fr-CH" altLang="fr-FR" sz="2400" baseline="-250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Ti(0.8) </a:t>
            </a:r>
            <a:r>
              <a:rPr lang="fr-CH" altLang="fr-FR" sz="2400" dirty="0" err="1" smtClean="0"/>
              <a:t>increases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Ip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similar</a:t>
            </a:r>
            <a:r>
              <a:rPr lang="fr-CH" altLang="fr-FR" sz="2400" dirty="0" smtClean="0"/>
              <a:t> to Te. </a:t>
            </a:r>
            <a:r>
              <a:rPr lang="fr-CH" altLang="fr-FR" sz="2400" dirty="0" err="1" smtClean="0"/>
              <a:t>Same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P</a:t>
            </a:r>
            <a:r>
              <a:rPr lang="fr-CH" altLang="fr-FR" sz="2400" baseline="-25000" dirty="0" smtClean="0"/>
              <a:t>EC</a:t>
            </a:r>
            <a:r>
              <a:rPr lang="fr-CH" altLang="fr-FR" sz="2400" dirty="0" smtClean="0"/>
              <a:t> scan</a:t>
            </a:r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Thus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strong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electron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heating</a:t>
            </a:r>
            <a:r>
              <a:rPr lang="fr-CH" altLang="fr-FR" sz="2400" dirty="0" smtClean="0"/>
              <a:t>, </a:t>
            </a:r>
            <a:r>
              <a:rPr lang="fr-CH" altLang="fr-FR" sz="2400" dirty="0" err="1" smtClean="0"/>
              <a:t>expect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same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behaviour</a:t>
            </a:r>
            <a:endParaRPr lang="fr-CH" altLang="fr-FR" sz="24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Expect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same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behaviour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shaping</a:t>
            </a:r>
            <a:r>
              <a:rPr lang="fr-CH" altLang="fr-FR" sz="2400" dirty="0" smtClean="0"/>
              <a:t> as Te</a:t>
            </a:r>
            <a:endParaRPr lang="fr-CH" altLang="fr-FR" sz="2400" dirty="0" smtClean="0"/>
          </a:p>
        </p:txBody>
      </p:sp>
    </p:spTree>
    <p:extLst>
      <p:ext uri="{BB962C8B-B14F-4D97-AF65-F5344CB8AC3E}">
        <p14:creationId xmlns:p14="http://schemas.microsoft.com/office/powerpoint/2010/main" val="1644873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Outline</a:t>
            </a:r>
            <a:endParaRPr lang="en-US" altLang="fr-FR" sz="3200" b="1" dirty="0" smtClean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6148" name="ZoneTexte 2"/>
          <p:cNvSpPr txBox="1">
            <a:spLocks noChangeArrowheads="1"/>
          </p:cNvSpPr>
          <p:nvPr/>
        </p:nvSpPr>
        <p:spPr bwMode="auto">
          <a:xfrm>
            <a:off x="170406" y="1550622"/>
            <a:ext cx="8856663" cy="3246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altLang="fr-FR" dirty="0" smtClean="0"/>
              <a:t>Introduction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altLang="fr-FR" dirty="0" smtClean="0"/>
              <a:t>Elongation and </a:t>
            </a:r>
            <a:r>
              <a:rPr lang="fr-CH" altLang="fr-FR" dirty="0" err="1" smtClean="0"/>
              <a:t>triangularity</a:t>
            </a:r>
            <a:r>
              <a:rPr lang="fr-CH" altLang="fr-FR" dirty="0" smtClean="0"/>
              <a:t> on </a:t>
            </a:r>
            <a:r>
              <a:rPr lang="fr-CH" altLang="fr-FR" dirty="0" err="1" smtClean="0"/>
              <a:t>internal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kink</a:t>
            </a:r>
            <a:endParaRPr lang="fr-CH" altLang="fr-FR" dirty="0" smtClean="0"/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altLang="fr-FR" dirty="0" smtClean="0"/>
              <a:t>Shape </a:t>
            </a:r>
            <a:r>
              <a:rPr lang="fr-CH" altLang="fr-FR" dirty="0" err="1" smtClean="0"/>
              <a:t>effects</a:t>
            </a:r>
            <a:r>
              <a:rPr lang="fr-CH" altLang="fr-FR" dirty="0" smtClean="0"/>
              <a:t> on </a:t>
            </a:r>
            <a:r>
              <a:rPr lang="fr-CH" altLang="fr-FR" dirty="0" err="1" smtClean="0"/>
              <a:t>ELMs</a:t>
            </a:r>
            <a:endParaRPr lang="fr-CH" altLang="fr-FR" dirty="0" smtClean="0"/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altLang="fr-FR" dirty="0" err="1" smtClean="0"/>
              <a:t>Triangularity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effects</a:t>
            </a:r>
            <a:r>
              <a:rPr lang="fr-CH" altLang="fr-FR" dirty="0" smtClean="0"/>
              <a:t> on transport</a:t>
            </a:r>
          </a:p>
          <a:p>
            <a:pPr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CH" altLang="fr-FR" dirty="0" err="1" smtClean="0"/>
              <a:t>Negative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triangularity</a:t>
            </a:r>
            <a:r>
              <a:rPr lang="fr-CH" altLang="fr-FR" dirty="0" smtClean="0"/>
              <a:t> for DEMO?</a:t>
            </a:r>
            <a:endParaRPr lang="fr-CH" alt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Negative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delta, an option for DEMO</a:t>
            </a:r>
            <a:endParaRPr lang="en-US" altLang="fr-FR" sz="3200" b="1" dirty="0" smtClean="0">
              <a:solidFill>
                <a:schemeClr val="accent2"/>
              </a:solidFill>
              <a:cs typeface="Shonar Bangla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899592" y="6093296"/>
            <a:ext cx="741682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smtClean="0"/>
              <a:t>Kikuchi et al, </a:t>
            </a:r>
            <a:r>
              <a:rPr lang="fr-CH" altLang="fr-FR" sz="2000" dirty="0" smtClean="0"/>
              <a:t>1</a:t>
            </a:r>
            <a:r>
              <a:rPr lang="fr-CH" altLang="fr-FR" sz="2000" baseline="30000" dirty="0" smtClean="0"/>
              <a:t>st</a:t>
            </a:r>
            <a:r>
              <a:rPr lang="fr-CH" altLang="fr-FR" sz="2000" dirty="0" smtClean="0"/>
              <a:t> </a:t>
            </a:r>
            <a:r>
              <a:rPr lang="fr-CH" altLang="fr-FR" sz="2000" dirty="0"/>
              <a:t>International e-</a:t>
            </a:r>
            <a:r>
              <a:rPr lang="fr-CH" altLang="fr-FR" sz="2000" dirty="0" err="1"/>
              <a:t>Conference</a:t>
            </a:r>
            <a:r>
              <a:rPr lang="fr-CH" altLang="fr-FR" sz="2000" dirty="0"/>
              <a:t> </a:t>
            </a:r>
            <a:r>
              <a:rPr lang="fr-CH" altLang="fr-FR" sz="2000" dirty="0" smtClean="0"/>
              <a:t>on Energies</a:t>
            </a:r>
            <a:r>
              <a:rPr lang="fr-CH" altLang="fr-FR" sz="2000" dirty="0" smtClean="0"/>
              <a:t> (2014)</a:t>
            </a:r>
            <a:endParaRPr lang="fr-CH" altLang="fr-FR" sz="2000" i="1" dirty="0"/>
          </a:p>
        </p:txBody>
      </p:sp>
      <p:sp>
        <p:nvSpPr>
          <p:cNvPr id="9" name="ZoneTexte 2"/>
          <p:cNvSpPr txBox="1">
            <a:spLocks noChangeArrowheads="1"/>
          </p:cNvSpPr>
          <p:nvPr/>
        </p:nvSpPr>
        <p:spPr bwMode="auto">
          <a:xfrm>
            <a:off x="611560" y="4379620"/>
            <a:ext cx="8424936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Design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heat</a:t>
            </a:r>
            <a:r>
              <a:rPr lang="fr-CH" altLang="fr-FR" sz="2400" dirty="0" smtClean="0"/>
              <a:t> flux handling as main </a:t>
            </a:r>
            <a:r>
              <a:rPr lang="fr-CH" altLang="fr-FR" sz="2400" dirty="0" err="1" smtClean="0"/>
              <a:t>priority</a:t>
            </a:r>
            <a:r>
              <a:rPr lang="fr-CH" altLang="fr-FR" sz="2400" dirty="0" smtClean="0"/>
              <a:t> (</a:t>
            </a:r>
            <a:r>
              <a:rPr lang="fr-CH" altLang="fr-FR" sz="2400" dirty="0" err="1" smtClean="0"/>
              <a:t>instead</a:t>
            </a:r>
            <a:r>
              <a:rPr lang="fr-CH" altLang="fr-FR" sz="2400" dirty="0" smtClean="0"/>
              <a:t> of </a:t>
            </a:r>
            <a:r>
              <a:rPr lang="fr-CH" altLang="fr-FR" sz="2400" dirty="0" err="1" smtClean="0"/>
              <a:t>core</a:t>
            </a:r>
            <a:r>
              <a:rPr lang="fr-CH" altLang="fr-FR" sz="2400" dirty="0" smtClean="0"/>
              <a:t> transport/</a:t>
            </a:r>
            <a:r>
              <a:rPr lang="fr-CH" altLang="fr-FR" sz="2400" dirty="0" err="1" smtClean="0"/>
              <a:t>stability</a:t>
            </a:r>
            <a:r>
              <a:rPr lang="fr-CH" altLang="fr-FR" sz="2400" dirty="0" smtClean="0"/>
              <a:t>)</a:t>
            </a:r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Large gain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«R» for </a:t>
            </a:r>
            <a:r>
              <a:rPr lang="fr-CH" altLang="fr-FR" sz="2400" dirty="0" err="1" smtClean="0"/>
              <a:t>divertor</a:t>
            </a:r>
            <a:r>
              <a:rPr lang="fr-CH" altLang="fr-FR" sz="2400" dirty="0" smtClean="0"/>
              <a:t>, large gain for </a:t>
            </a:r>
            <a:r>
              <a:rPr lang="fr-CH" altLang="fr-FR" sz="2400" dirty="0" err="1" smtClean="0"/>
              <a:t>pumping</a:t>
            </a:r>
            <a:endParaRPr lang="fr-CH" altLang="fr-FR" sz="24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err="1" smtClean="0"/>
              <a:t>Potential</a:t>
            </a:r>
            <a:r>
              <a:rPr lang="fr-CH" altLang="fr-FR" sz="2400" dirty="0" smtClean="0"/>
              <a:t> gain </a:t>
            </a:r>
            <a:r>
              <a:rPr lang="fr-CH" altLang="fr-FR" sz="2400" dirty="0" err="1" smtClean="0"/>
              <a:t>from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controlled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ELMs</a:t>
            </a:r>
            <a:r>
              <a:rPr lang="fr-CH" altLang="fr-FR" sz="2400" dirty="0" smtClean="0"/>
              <a:t>, transport</a:t>
            </a:r>
            <a:endParaRPr lang="fr-CH" altLang="fr-FR" sz="24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681" y="764704"/>
            <a:ext cx="7978767" cy="363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82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ZoneTexte 2"/>
          <p:cNvSpPr txBox="1">
            <a:spLocks noChangeArrowheads="1"/>
          </p:cNvSpPr>
          <p:nvPr/>
        </p:nvSpPr>
        <p:spPr bwMode="auto">
          <a:xfrm>
            <a:off x="35496" y="491317"/>
            <a:ext cx="9036496" cy="5755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1600" dirty="0" err="1" smtClean="0"/>
              <a:t>Turnbull</a:t>
            </a:r>
            <a:r>
              <a:rPr lang="fr-CH" altLang="fr-FR" sz="1600" dirty="0" smtClean="0"/>
              <a:t> et al NF </a:t>
            </a:r>
            <a:r>
              <a:rPr lang="fr-CH" altLang="fr-FR" sz="1600" b="1" dirty="0" smtClean="0"/>
              <a:t>28</a:t>
            </a:r>
            <a:r>
              <a:rPr lang="fr-CH" altLang="fr-FR" sz="1600" dirty="0" smtClean="0"/>
              <a:t> (1988) 1379, </a:t>
            </a:r>
            <a:r>
              <a:rPr lang="en-US" altLang="fr-FR" sz="1600" i="1" dirty="0"/>
              <a:t>Current and beta limitations for the TCV </a:t>
            </a:r>
            <a:r>
              <a:rPr lang="en-US" altLang="fr-FR" sz="1600" i="1" dirty="0" err="1" smtClean="0"/>
              <a:t>tokamak</a:t>
            </a:r>
            <a:endParaRPr lang="en-US" altLang="fr-FR" sz="1600" i="1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en-US" altLang="fr-FR" sz="1600" dirty="0"/>
              <a:t>Hofmann et al, PRL </a:t>
            </a:r>
            <a:r>
              <a:rPr lang="en-US" altLang="fr-FR" sz="1600" b="1" dirty="0" smtClean="0"/>
              <a:t>81</a:t>
            </a:r>
            <a:r>
              <a:rPr lang="en-US" altLang="fr-FR" sz="1600" dirty="0" smtClean="0"/>
              <a:t> (1998) 2918, </a:t>
            </a:r>
            <a:r>
              <a:rPr lang="en-US" altLang="fr-FR" sz="1600" i="1" dirty="0" smtClean="0"/>
              <a:t>Exp. </a:t>
            </a:r>
            <a:r>
              <a:rPr lang="en-US" altLang="fr-FR" sz="1600" i="1" dirty="0"/>
              <a:t>and </a:t>
            </a:r>
            <a:r>
              <a:rPr lang="en-US" altLang="fr-FR" sz="1600" i="1" dirty="0" err="1" smtClean="0"/>
              <a:t>Theor</a:t>
            </a:r>
            <a:r>
              <a:rPr lang="en-US" altLang="fr-FR" sz="1600" i="1" dirty="0" smtClean="0"/>
              <a:t>. Stab. </a:t>
            </a:r>
            <a:r>
              <a:rPr lang="en-US" altLang="fr-FR" sz="1600" i="1" dirty="0"/>
              <a:t>Limits of </a:t>
            </a:r>
            <a:r>
              <a:rPr lang="en-US" altLang="fr-FR" sz="1600" i="1" dirty="0" smtClean="0"/>
              <a:t>High </a:t>
            </a:r>
            <a:r>
              <a:rPr lang="en-US" altLang="fr-FR" sz="1600" i="1" dirty="0" smtClean="0">
                <a:latin typeface="Symbol" panose="05050102010706020507" pitchFamily="18" charset="2"/>
              </a:rPr>
              <a:t>k</a:t>
            </a:r>
            <a:r>
              <a:rPr lang="en-US" altLang="fr-FR" sz="1600" i="1" dirty="0" smtClean="0"/>
              <a:t> </a:t>
            </a:r>
            <a:r>
              <a:rPr lang="en-US" altLang="fr-FR" sz="1600" i="1" dirty="0" err="1"/>
              <a:t>Tokamak</a:t>
            </a:r>
            <a:r>
              <a:rPr lang="en-US" altLang="fr-FR" sz="1600" i="1" dirty="0"/>
              <a:t> </a:t>
            </a:r>
            <a:r>
              <a:rPr lang="en-US" altLang="fr-FR" sz="1600" i="1" dirty="0" smtClean="0"/>
              <a:t>Plasmas</a:t>
            </a:r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1600" dirty="0" err="1"/>
              <a:t>Reimerdes</a:t>
            </a:r>
            <a:r>
              <a:rPr lang="fr-CH" altLang="fr-FR" sz="1600" dirty="0"/>
              <a:t> et al, PPCF </a:t>
            </a:r>
            <a:r>
              <a:rPr lang="fr-CH" altLang="fr-FR" sz="1600" b="1" dirty="0"/>
              <a:t>42</a:t>
            </a:r>
            <a:r>
              <a:rPr lang="fr-CH" altLang="fr-FR" sz="1600" dirty="0"/>
              <a:t> (2000) 629: </a:t>
            </a:r>
            <a:r>
              <a:rPr lang="en-US" altLang="fr-FR" sz="1600" i="1" dirty="0"/>
              <a:t>Effect of triangular and elongated plasma shape on the </a:t>
            </a:r>
            <a:r>
              <a:rPr lang="en-US" altLang="fr-FR" sz="1600" i="1" dirty="0" smtClean="0"/>
              <a:t>ST stability</a:t>
            </a:r>
            <a:endParaRPr lang="fr-CH" altLang="fr-FR" sz="1600" i="1" dirty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A"/>
                </a:solidFill>
                <a:cs typeface="Arial" panose="020B0604020202020204" pitchFamily="34" charset="0"/>
              </a:rPr>
              <a:t>Graves et al </a:t>
            </a:r>
            <a:r>
              <a:rPr lang="fr-CH" sz="1600" dirty="0"/>
              <a:t>PPCF </a:t>
            </a:r>
            <a:r>
              <a:rPr lang="fr-CH" sz="1600" b="1" dirty="0" smtClean="0"/>
              <a:t>47 </a:t>
            </a:r>
            <a:r>
              <a:rPr lang="fr-CH" sz="1600" dirty="0" smtClean="0"/>
              <a:t>(2005) B121, </a:t>
            </a:r>
            <a:r>
              <a:rPr lang="en-US" sz="1600" i="1" dirty="0" err="1"/>
              <a:t>Sawtooth</a:t>
            </a:r>
            <a:r>
              <a:rPr lang="en-US" sz="1600" i="1" dirty="0"/>
              <a:t> control in fusion </a:t>
            </a:r>
            <a:r>
              <a:rPr lang="en-US" sz="1600" i="1" dirty="0" smtClean="0"/>
              <a:t>plasmas</a:t>
            </a:r>
            <a:endParaRPr lang="en-US" sz="16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1600" dirty="0" err="1"/>
              <a:t>Martynov</a:t>
            </a:r>
            <a:r>
              <a:rPr lang="fr-CH" altLang="fr-FR" sz="1600" dirty="0"/>
              <a:t> et al, PPCF </a:t>
            </a:r>
            <a:r>
              <a:rPr lang="fr-CH" altLang="fr-FR" sz="1600" b="1" dirty="0"/>
              <a:t>47</a:t>
            </a:r>
            <a:r>
              <a:rPr lang="fr-CH" altLang="fr-FR" sz="1600" dirty="0"/>
              <a:t> (2005) 1743: </a:t>
            </a:r>
            <a:r>
              <a:rPr lang="en-US" altLang="fr-FR" sz="1600" i="1" dirty="0" smtClean="0"/>
              <a:t>stability </a:t>
            </a:r>
            <a:r>
              <a:rPr lang="en-US" altLang="fr-FR" sz="1600" i="1" dirty="0"/>
              <a:t>of the ideal internal kink </a:t>
            </a:r>
            <a:r>
              <a:rPr lang="en-US" altLang="fr-FR" sz="1600" i="1" dirty="0" smtClean="0"/>
              <a:t>in </a:t>
            </a:r>
            <a:r>
              <a:rPr lang="en-US" altLang="fr-FR" sz="1600" i="1" dirty="0"/>
              <a:t>realistic </a:t>
            </a:r>
            <a:r>
              <a:rPr lang="en-US" altLang="fr-FR" sz="1600" i="1" dirty="0" err="1"/>
              <a:t>tokamak</a:t>
            </a:r>
            <a:r>
              <a:rPr lang="en-US" altLang="fr-FR" sz="1600" i="1" dirty="0"/>
              <a:t> geometry</a:t>
            </a:r>
            <a:endParaRPr lang="fr-CH" altLang="fr-FR" sz="1600" i="1" dirty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1600" dirty="0" err="1"/>
              <a:t>Reimerdes</a:t>
            </a:r>
            <a:r>
              <a:rPr lang="fr-CH" altLang="fr-FR" sz="1600" dirty="0"/>
              <a:t> et al, PPCF 48 (2006) 1621: </a:t>
            </a:r>
            <a:r>
              <a:rPr lang="en-US" altLang="fr-FR" sz="1600" i="1" dirty="0" err="1"/>
              <a:t>Sawtooth</a:t>
            </a:r>
            <a:r>
              <a:rPr lang="en-US" altLang="fr-FR" sz="1600" i="1" dirty="0"/>
              <a:t> </a:t>
            </a:r>
            <a:r>
              <a:rPr lang="en-US" altLang="fr-FR" sz="1600" i="1" dirty="0" err="1"/>
              <a:t>behaviour</a:t>
            </a:r>
            <a:r>
              <a:rPr lang="en-US" altLang="fr-FR" sz="1600" i="1" dirty="0"/>
              <a:t> in highly elongated </a:t>
            </a:r>
            <a:r>
              <a:rPr lang="en-US" altLang="fr-FR" sz="1600" i="1" dirty="0" smtClean="0"/>
              <a:t>TCV plasmas</a:t>
            </a:r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en-US" altLang="fr-FR" sz="1600" dirty="0" smtClean="0"/>
              <a:t>Graves et al, PPCF </a:t>
            </a:r>
            <a:r>
              <a:rPr lang="en-US" altLang="fr-FR" sz="1600" b="1" dirty="0" smtClean="0"/>
              <a:t>55</a:t>
            </a:r>
            <a:r>
              <a:rPr lang="en-US" altLang="fr-FR" sz="1600" dirty="0" smtClean="0"/>
              <a:t> (2013) </a:t>
            </a:r>
            <a:r>
              <a:rPr lang="fr-CH" sz="1600" dirty="0" smtClean="0"/>
              <a:t>014005: </a:t>
            </a:r>
            <a:r>
              <a:rPr lang="en-US" sz="1600" i="1" dirty="0" err="1"/>
              <a:t>Magnetohydrodynamic</a:t>
            </a:r>
            <a:r>
              <a:rPr lang="en-US" sz="1600" i="1" dirty="0"/>
              <a:t> helical </a:t>
            </a:r>
            <a:r>
              <a:rPr lang="en-US" sz="1600" i="1" dirty="0" smtClean="0"/>
              <a:t>structures in nominally axisymmetric low-shear </a:t>
            </a:r>
            <a:r>
              <a:rPr lang="en-US" sz="1600" i="1" dirty="0" err="1" smtClean="0"/>
              <a:t>tokamak</a:t>
            </a:r>
            <a:r>
              <a:rPr lang="en-US" sz="1600" i="1" dirty="0" smtClean="0"/>
              <a:t> </a:t>
            </a:r>
            <a:r>
              <a:rPr lang="en-US" sz="1600" i="1" dirty="0"/>
              <a:t>plasmas</a:t>
            </a:r>
            <a:endParaRPr lang="en-US" altLang="fr-FR" sz="1600" i="1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1600" dirty="0" err="1" smtClean="0"/>
              <a:t>Camenen</a:t>
            </a:r>
            <a:r>
              <a:rPr lang="fr-CH" altLang="fr-FR" sz="1600" dirty="0" smtClean="0"/>
              <a:t> </a:t>
            </a:r>
            <a:r>
              <a:rPr lang="fr-CH" altLang="fr-FR" sz="1600" dirty="0"/>
              <a:t>et al, NF </a:t>
            </a:r>
            <a:r>
              <a:rPr lang="fr-CH" altLang="fr-FR" sz="1600" b="1" dirty="0"/>
              <a:t>47</a:t>
            </a:r>
            <a:r>
              <a:rPr lang="fr-CH" altLang="fr-FR" sz="1600" dirty="0"/>
              <a:t> (2007) 510: </a:t>
            </a:r>
            <a:r>
              <a:rPr lang="en-US" altLang="fr-FR" sz="1600" i="1" dirty="0"/>
              <a:t>Impact of plasma </a:t>
            </a:r>
            <a:r>
              <a:rPr lang="en-US" altLang="fr-FR" sz="1600" i="1" dirty="0" err="1"/>
              <a:t>triangularity</a:t>
            </a:r>
            <a:r>
              <a:rPr lang="en-US" altLang="fr-FR" sz="1600" i="1" dirty="0"/>
              <a:t> and </a:t>
            </a:r>
            <a:r>
              <a:rPr lang="en-US" altLang="fr-FR" sz="1600" i="1" dirty="0" err="1"/>
              <a:t>collisionality</a:t>
            </a:r>
            <a:r>
              <a:rPr lang="en-US" altLang="fr-FR" sz="1600" i="1" dirty="0"/>
              <a:t> on electron heat transport in TCV L-mode plasmas</a:t>
            </a:r>
            <a:endParaRPr lang="fr-CH" altLang="fr-FR" sz="1600" i="1" dirty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1600" dirty="0" err="1" smtClean="0"/>
              <a:t>Marinoni</a:t>
            </a:r>
            <a:r>
              <a:rPr lang="fr-CH" altLang="fr-FR" sz="1600" dirty="0" smtClean="0"/>
              <a:t> </a:t>
            </a:r>
            <a:r>
              <a:rPr lang="fr-CH" altLang="fr-FR" sz="1600" dirty="0"/>
              <a:t>et al, NF </a:t>
            </a:r>
            <a:r>
              <a:rPr lang="fr-CH" altLang="fr-FR" sz="1600" b="1" dirty="0"/>
              <a:t>51</a:t>
            </a:r>
            <a:r>
              <a:rPr lang="fr-CH" altLang="fr-FR" sz="1600" dirty="0"/>
              <a:t> (2009) 055016: </a:t>
            </a:r>
            <a:r>
              <a:rPr lang="en-US" altLang="fr-FR" sz="1600" i="1" dirty="0"/>
              <a:t>The effect of plasma </a:t>
            </a:r>
            <a:r>
              <a:rPr lang="en-US" altLang="fr-FR" sz="1600" i="1" dirty="0" err="1"/>
              <a:t>triangularity</a:t>
            </a:r>
            <a:r>
              <a:rPr lang="en-US" altLang="fr-FR" sz="1600" i="1" dirty="0"/>
              <a:t> on turbulent transport: modeling TCV experiments by linear and non-linear </a:t>
            </a:r>
            <a:r>
              <a:rPr lang="en-US" altLang="fr-FR" sz="1600" i="1" dirty="0" err="1"/>
              <a:t>gyrokinetic</a:t>
            </a:r>
            <a:r>
              <a:rPr lang="en-US" altLang="fr-FR" sz="1600" i="1" dirty="0"/>
              <a:t> simulations</a:t>
            </a:r>
            <a:endParaRPr lang="fr-CH" altLang="fr-FR" sz="1600" i="1" dirty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1600" dirty="0" err="1"/>
              <a:t>Pochelon</a:t>
            </a:r>
            <a:r>
              <a:rPr lang="fr-CH" altLang="fr-FR" sz="1600" dirty="0"/>
              <a:t> et al, PFR </a:t>
            </a:r>
            <a:r>
              <a:rPr lang="fr-CH" altLang="fr-FR" sz="1600" b="1" dirty="0"/>
              <a:t>7</a:t>
            </a:r>
            <a:r>
              <a:rPr lang="fr-CH" altLang="fr-FR" sz="1600" dirty="0"/>
              <a:t> (2012) </a:t>
            </a:r>
            <a:r>
              <a:rPr lang="fr-CH" sz="1600" dirty="0"/>
              <a:t>2502148</a:t>
            </a:r>
            <a:r>
              <a:rPr lang="fr-CH" altLang="fr-FR" sz="1600" dirty="0"/>
              <a:t>: </a:t>
            </a:r>
            <a:r>
              <a:rPr lang="en-US" altLang="fr-FR" sz="1600" i="1" dirty="0"/>
              <a:t>Recent TCV Results – Innovative Plasma Shaping to Improve Plasma Properties and Insight</a:t>
            </a:r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1600" dirty="0" smtClean="0"/>
              <a:t>Sauter </a:t>
            </a:r>
            <a:r>
              <a:rPr lang="fr-CH" altLang="fr-FR" sz="1600" dirty="0"/>
              <a:t>et al, </a:t>
            </a:r>
            <a:r>
              <a:rPr lang="fr-CH" altLang="fr-FR" sz="1600" dirty="0" err="1"/>
              <a:t>PoP</a:t>
            </a:r>
            <a:r>
              <a:rPr lang="fr-CH" altLang="fr-FR" sz="1600" dirty="0"/>
              <a:t> </a:t>
            </a:r>
            <a:r>
              <a:rPr lang="fr-CH" altLang="fr-FR" sz="1600" b="1" dirty="0"/>
              <a:t>21</a:t>
            </a:r>
            <a:r>
              <a:rPr lang="fr-CH" altLang="fr-FR" sz="1600" dirty="0"/>
              <a:t> (2014) </a:t>
            </a:r>
            <a:r>
              <a:rPr lang="fr-CH" sz="1600" dirty="0"/>
              <a:t>055906</a:t>
            </a:r>
            <a:r>
              <a:rPr lang="fr-CH" altLang="fr-FR" sz="1600" dirty="0"/>
              <a:t>: </a:t>
            </a:r>
            <a:r>
              <a:rPr lang="en-US" altLang="fr-FR" sz="1600" i="1" dirty="0"/>
              <a:t>On the non-stiffness of edge transport in </a:t>
            </a:r>
            <a:br>
              <a:rPr lang="en-US" altLang="fr-FR" sz="1600" i="1" dirty="0"/>
            </a:br>
            <a:r>
              <a:rPr lang="en-US" altLang="fr-FR" sz="1600" i="1" dirty="0"/>
              <a:t>L-mode </a:t>
            </a:r>
            <a:r>
              <a:rPr lang="en-US" altLang="fr-FR" sz="1600" i="1" dirty="0" err="1"/>
              <a:t>tokamak</a:t>
            </a:r>
            <a:r>
              <a:rPr lang="en-US" altLang="fr-FR" sz="1600" i="1" dirty="0"/>
              <a:t> plasmas</a:t>
            </a:r>
            <a:endParaRPr lang="fr-CH" altLang="fr-FR" sz="1600" i="1" dirty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1600" dirty="0"/>
              <a:t>Merle et al, IAEA (2014)</a:t>
            </a:r>
            <a:r>
              <a:rPr lang="fr-CH" altLang="fr-FR" sz="1600" i="1" dirty="0"/>
              <a:t>, </a:t>
            </a:r>
            <a:r>
              <a:rPr lang="fr-CH" sz="1600" dirty="0"/>
              <a:t>EX/P3-55, </a:t>
            </a:r>
            <a:r>
              <a:rPr lang="en-US" sz="1600" i="1" dirty="0"/>
              <a:t>From Edge Non-Stiffness to Improved IN-Mode: a New Perspective on Global </a:t>
            </a:r>
            <a:r>
              <a:rPr lang="en-US" sz="1600" i="1" dirty="0" err="1"/>
              <a:t>Tokamak</a:t>
            </a:r>
            <a:r>
              <a:rPr lang="en-US" sz="1600" i="1" dirty="0"/>
              <a:t> Radial Transport</a:t>
            </a:r>
            <a:endParaRPr lang="fr-CH" altLang="fr-FR" sz="1600" i="1" dirty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en-US" altLang="fr-FR" sz="1600" dirty="0" smtClean="0"/>
              <a:t>Merlo </a:t>
            </a:r>
            <a:r>
              <a:rPr lang="en-US" altLang="fr-FR" sz="1600" dirty="0"/>
              <a:t>et al, PPCF (2015</a:t>
            </a:r>
            <a:r>
              <a:rPr lang="en-US" altLang="fr-FR" sz="1600" dirty="0" smtClean="0"/>
              <a:t>) May: </a:t>
            </a:r>
            <a:r>
              <a:rPr lang="en-US" altLang="fr-FR" sz="1600" i="1" dirty="0"/>
              <a:t>Investigating profile stiffness and critical </a:t>
            </a:r>
            <a:r>
              <a:rPr lang="en-US" altLang="fr-FR" sz="1600" i="1" dirty="0" smtClean="0"/>
              <a:t>gradients in </a:t>
            </a:r>
            <a:r>
              <a:rPr lang="en-US" altLang="fr-FR" sz="1600" i="1" dirty="0"/>
              <a:t>shaped TCV using local </a:t>
            </a:r>
            <a:r>
              <a:rPr lang="en-US" altLang="fr-FR" sz="1600" i="1" dirty="0" err="1"/>
              <a:t>gyrokinetic</a:t>
            </a:r>
            <a:r>
              <a:rPr lang="en-US" altLang="fr-FR" sz="1600" i="1" dirty="0"/>
              <a:t> simulations of turbulent </a:t>
            </a:r>
            <a:r>
              <a:rPr lang="en-US" altLang="fr-FR" sz="1600" i="1" dirty="0" smtClean="0"/>
              <a:t>transport</a:t>
            </a:r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en-US" altLang="fr-FR" sz="1600" dirty="0" smtClean="0"/>
              <a:t>Medvedev </a:t>
            </a:r>
            <a:r>
              <a:rPr lang="en-US" altLang="fr-FR" sz="1600" dirty="0"/>
              <a:t>et al, NF (2015): </a:t>
            </a:r>
            <a:r>
              <a:rPr lang="en-US" altLang="fr-FR" sz="1600" i="1" dirty="0"/>
              <a:t>Negative </a:t>
            </a:r>
            <a:r>
              <a:rPr lang="en-US" altLang="fr-FR" sz="1600" i="1" dirty="0" err="1"/>
              <a:t>triangularity</a:t>
            </a:r>
            <a:r>
              <a:rPr lang="en-US" altLang="fr-FR" sz="1600" i="1" dirty="0"/>
              <a:t> </a:t>
            </a:r>
            <a:r>
              <a:rPr lang="en-US" altLang="fr-FR" sz="1600" i="1" dirty="0" err="1"/>
              <a:t>tokamak</a:t>
            </a:r>
            <a:r>
              <a:rPr lang="en-US" altLang="fr-FR" sz="1600" i="1" dirty="0"/>
              <a:t>: stability limits </a:t>
            </a:r>
            <a:r>
              <a:rPr lang="en-US" altLang="fr-FR" sz="1600" i="1" dirty="0" smtClean="0"/>
              <a:t>and perspectives </a:t>
            </a:r>
            <a:r>
              <a:rPr lang="en-US" altLang="fr-FR" sz="1600" i="1" dirty="0"/>
              <a:t>as fusion energy </a:t>
            </a:r>
            <a:r>
              <a:rPr lang="en-US" altLang="fr-FR" sz="1600" i="1" dirty="0" smtClean="0"/>
              <a:t>system</a:t>
            </a:r>
            <a:endParaRPr lang="en-US" altLang="fr-FR" sz="1600" dirty="0" smtClean="0"/>
          </a:p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en-US" altLang="fr-FR" sz="1600" dirty="0"/>
              <a:t>Kikuchi et al, 1st International e-Conference on Energies (2014</a:t>
            </a:r>
            <a:r>
              <a:rPr lang="en-US" altLang="fr-FR" sz="1600" dirty="0" smtClean="0"/>
              <a:t>)</a:t>
            </a:r>
            <a:endParaRPr lang="en-US" altLang="fr-FR" sz="1600" dirty="0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45567"/>
            <a:ext cx="9144000" cy="35909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24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References</a:t>
            </a:r>
            <a:endParaRPr lang="en-US" altLang="fr-FR" sz="2400" b="1" dirty="0" smtClean="0">
              <a:solidFill>
                <a:schemeClr val="accent2"/>
              </a:solidFill>
              <a:cs typeface="Shonar Bangla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10" name="Line 5"/>
          <p:cNvSpPr>
            <a:spLocks noChangeShapeType="1"/>
          </p:cNvSpPr>
          <p:nvPr/>
        </p:nvSpPr>
        <p:spPr bwMode="auto">
          <a:xfrm>
            <a:off x="395288" y="467245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9389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635896" y="2780928"/>
            <a:ext cx="13997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Back-up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404317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Role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of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edge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for </a:t>
            </a:r>
            <a:r>
              <a:rPr lang="fr-CH" altLang="fr-FR" sz="3200" b="1" dirty="0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effects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on transport</a:t>
            </a:r>
            <a:endParaRPr lang="en-US" altLang="fr-FR" sz="3200" b="1" dirty="0" smtClean="0">
              <a:solidFill>
                <a:schemeClr val="accent2"/>
              </a:solidFill>
              <a:cs typeface="Shonar Bangla" panose="020B0502040204020203" pitchFamily="34" charset="0"/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539552" y="5601434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smtClean="0"/>
              <a:t>Sauter et </a:t>
            </a:r>
            <a:r>
              <a:rPr lang="fr-CH" altLang="fr-FR" sz="2000" dirty="0" smtClean="0"/>
              <a:t>al, </a:t>
            </a:r>
            <a:r>
              <a:rPr lang="fr-CH" altLang="fr-FR" sz="2000" dirty="0" err="1" smtClean="0"/>
              <a:t>PoP</a:t>
            </a:r>
            <a:r>
              <a:rPr lang="fr-CH" altLang="fr-FR" sz="2000" dirty="0" smtClean="0"/>
              <a:t> </a:t>
            </a:r>
            <a:r>
              <a:rPr lang="fr-CH" altLang="fr-FR" sz="2000" b="1" dirty="0" smtClean="0"/>
              <a:t>21</a:t>
            </a:r>
            <a:r>
              <a:rPr lang="fr-CH" altLang="fr-FR" sz="2000" dirty="0" smtClean="0"/>
              <a:t> </a:t>
            </a:r>
            <a:r>
              <a:rPr lang="fr-CH" altLang="fr-FR" sz="2000" dirty="0" smtClean="0"/>
              <a:t>(</a:t>
            </a:r>
            <a:r>
              <a:rPr lang="fr-CH" altLang="fr-FR" sz="2000" dirty="0" smtClean="0"/>
              <a:t>2014) </a:t>
            </a:r>
            <a:r>
              <a:rPr lang="fr-CH" sz="2000" dirty="0"/>
              <a:t>055906</a:t>
            </a:r>
            <a:r>
              <a:rPr lang="fr-CH" altLang="fr-FR" sz="2000" dirty="0" smtClean="0"/>
              <a:t>: </a:t>
            </a:r>
            <a:r>
              <a:rPr lang="en-US" altLang="fr-FR" sz="2000" i="1" dirty="0"/>
              <a:t>On the non-stiffness of edge transport in </a:t>
            </a:r>
            <a:r>
              <a:rPr lang="en-US" altLang="fr-FR" sz="2000" i="1" dirty="0" smtClean="0"/>
              <a:t/>
            </a:r>
            <a:br>
              <a:rPr lang="en-US" altLang="fr-FR" sz="2000" i="1" dirty="0" smtClean="0"/>
            </a:br>
            <a:r>
              <a:rPr lang="en-US" altLang="fr-FR" sz="2000" i="1" dirty="0" smtClean="0"/>
              <a:t>L-mode </a:t>
            </a:r>
            <a:r>
              <a:rPr lang="en-US" altLang="fr-FR" sz="2000" i="1" dirty="0" err="1"/>
              <a:t>tokamak</a:t>
            </a:r>
            <a:r>
              <a:rPr lang="en-US" altLang="fr-FR" sz="2000" i="1" dirty="0"/>
              <a:t> plasmas</a:t>
            </a:r>
            <a:endParaRPr lang="fr-CH" altLang="fr-FR" sz="2000" i="1" dirty="0"/>
          </a:p>
        </p:txBody>
      </p:sp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611560" y="4943165"/>
            <a:ext cx="806489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T</a:t>
            </a:r>
            <a:r>
              <a:rPr lang="fr-CH" altLang="fr-FR" sz="2400" baseline="-25000" dirty="0" smtClean="0"/>
              <a:t>e</a:t>
            </a:r>
            <a:r>
              <a:rPr lang="fr-CH" altLang="fr-FR" sz="2400" dirty="0" smtClean="0"/>
              <a:t> and n</a:t>
            </a:r>
            <a:r>
              <a:rPr lang="fr-CH" altLang="fr-FR" sz="2400" baseline="-25000" dirty="0" smtClean="0"/>
              <a:t>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edge</a:t>
            </a:r>
            <a:r>
              <a:rPr lang="fr-CH" altLang="fr-FR" sz="2400" dirty="0" smtClean="0"/>
              <a:t> gradient </a:t>
            </a:r>
            <a:r>
              <a:rPr lang="fr-CH" altLang="fr-FR" sz="2400" dirty="0" err="1" smtClean="0"/>
              <a:t>increase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with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I</a:t>
            </a:r>
            <a:r>
              <a:rPr lang="fr-CH" altLang="fr-FR" sz="2400" baseline="-25000" dirty="0" err="1" smtClean="0"/>
              <a:t>p</a:t>
            </a:r>
            <a:r>
              <a:rPr lang="fr-CH" altLang="fr-FR" sz="2400" dirty="0" smtClean="0"/>
              <a:t>, P, </a:t>
            </a:r>
            <a:r>
              <a:rPr lang="fr-CH" altLang="fr-FR" sz="2400" dirty="0" err="1" smtClean="0"/>
              <a:t>n</a:t>
            </a:r>
            <a:r>
              <a:rPr lang="fr-CH" altLang="fr-FR" sz="2400" baseline="-25000" dirty="0" err="1" smtClean="0"/>
              <a:t>el</a:t>
            </a:r>
            <a:r>
              <a:rPr lang="fr-CH" altLang="fr-FR" sz="2400" dirty="0" smtClean="0"/>
              <a:t>, </a:t>
            </a: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  <a:r>
              <a:rPr lang="fr-CH" altLang="fr-FR" sz="2400" dirty="0" smtClean="0"/>
              <a:t>&lt;0</a:t>
            </a:r>
            <a:endParaRPr lang="fr-CH" altLang="fr-FR" sz="2400" dirty="0" smtClean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764703"/>
            <a:ext cx="8352928" cy="3993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667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Introduction</a:t>
            </a:r>
            <a:endParaRPr lang="en-US" altLang="fr-FR" sz="3200" b="1" dirty="0" smtClean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6148" name="ZoneTexte 2"/>
          <p:cNvSpPr txBox="1">
            <a:spLocks noChangeArrowheads="1"/>
          </p:cNvSpPr>
          <p:nvPr/>
        </p:nvSpPr>
        <p:spPr bwMode="auto">
          <a:xfrm>
            <a:off x="160979" y="1024567"/>
            <a:ext cx="8856663" cy="2908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dirty="0" smtClean="0"/>
              <a:t>This </a:t>
            </a:r>
            <a:r>
              <a:rPr lang="fr-CH" altLang="fr-FR" dirty="0" err="1" smtClean="0"/>
              <a:t>is</a:t>
            </a:r>
            <a:r>
              <a:rPr lang="fr-CH" altLang="fr-FR" dirty="0" smtClean="0"/>
              <a:t> a short and </a:t>
            </a:r>
            <a:r>
              <a:rPr lang="fr-CH" altLang="fr-FR" dirty="0" err="1" smtClean="0"/>
              <a:t>rapid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survey</a:t>
            </a:r>
            <a:r>
              <a:rPr lang="fr-CH" altLang="fr-FR" dirty="0" smtClean="0"/>
              <a:t> of </a:t>
            </a:r>
            <a:r>
              <a:rPr lang="fr-CH" altLang="fr-FR" dirty="0" err="1" smtClean="0"/>
              <a:t>some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published</a:t>
            </a:r>
            <a:r>
              <a:rPr lang="fr-CH" altLang="fr-FR" dirty="0" smtClean="0"/>
              <a:t> TCV </a:t>
            </a:r>
            <a:r>
              <a:rPr lang="fr-CH" altLang="fr-FR" dirty="0" err="1" smtClean="0"/>
              <a:t>results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related</a:t>
            </a:r>
            <a:r>
              <a:rPr lang="fr-CH" altLang="fr-FR" dirty="0" smtClean="0"/>
              <a:t> to the </a:t>
            </a:r>
            <a:r>
              <a:rPr lang="fr-CH" altLang="fr-FR" dirty="0" err="1" smtClean="0"/>
              <a:t>effects</a:t>
            </a:r>
            <a:r>
              <a:rPr lang="fr-CH" altLang="fr-FR" dirty="0" smtClean="0"/>
              <a:t> of plasma </a:t>
            </a:r>
            <a:r>
              <a:rPr lang="fr-CH" altLang="fr-FR" dirty="0" err="1" smtClean="0"/>
              <a:t>shape</a:t>
            </a:r>
            <a:endParaRPr lang="fr-CH" altLang="fr-FR" dirty="0" smtClean="0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altLang="fr-FR" dirty="0" err="1" smtClean="0"/>
              <a:t>Studies</a:t>
            </a:r>
            <a:r>
              <a:rPr lang="fr-CH" altLang="fr-FR" dirty="0" smtClean="0"/>
              <a:t> on </a:t>
            </a:r>
            <a:r>
              <a:rPr lang="fr-CH" altLang="fr-FR" dirty="0" err="1" smtClean="0"/>
              <a:t>sawteeth</a:t>
            </a:r>
            <a:r>
              <a:rPr lang="fr-CH" altLang="fr-FR" dirty="0" smtClean="0"/>
              <a:t> =&gt; </a:t>
            </a:r>
            <a:r>
              <a:rPr lang="fr-CH" altLang="fr-FR" dirty="0" err="1" smtClean="0"/>
              <a:t>effects</a:t>
            </a:r>
            <a:r>
              <a:rPr lang="fr-CH" altLang="fr-FR" dirty="0" smtClean="0"/>
              <a:t> of </a:t>
            </a:r>
            <a:r>
              <a:rPr lang="fr-CH" altLang="fr-FR" dirty="0" err="1" smtClean="0"/>
              <a:t>shape</a:t>
            </a:r>
            <a:r>
              <a:rPr lang="fr-CH" altLang="fr-FR" dirty="0" smtClean="0"/>
              <a:t> on </a:t>
            </a:r>
            <a:r>
              <a:rPr lang="fr-CH" altLang="fr-FR" dirty="0" err="1" smtClean="0"/>
              <a:t>internal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kink</a:t>
            </a:r>
            <a:r>
              <a:rPr lang="fr-CH" altLang="fr-FR" dirty="0" smtClean="0"/>
              <a:t> / </a:t>
            </a:r>
            <a:r>
              <a:rPr lang="fr-CH" altLang="fr-FR" dirty="0" err="1" smtClean="0"/>
              <a:t>core</a:t>
            </a:r>
            <a:r>
              <a:rPr lang="fr-CH" altLang="fr-FR" dirty="0" smtClean="0"/>
              <a:t> MHD </a:t>
            </a:r>
            <a:r>
              <a:rPr lang="fr-CH" altLang="fr-FR" dirty="0" err="1" smtClean="0"/>
              <a:t>stability</a:t>
            </a:r>
            <a:endParaRPr lang="fr-CH" altLang="fr-FR" dirty="0" smtClean="0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altLang="fr-FR" dirty="0" err="1" smtClean="0"/>
              <a:t>Studies</a:t>
            </a:r>
            <a:r>
              <a:rPr lang="fr-CH" altLang="fr-FR" dirty="0" smtClean="0"/>
              <a:t> on </a:t>
            </a:r>
            <a:r>
              <a:rPr lang="fr-CH" altLang="fr-FR" dirty="0" err="1" smtClean="0"/>
              <a:t>ELMs</a:t>
            </a:r>
            <a:r>
              <a:rPr lang="fr-CH" altLang="fr-FR" dirty="0" smtClean="0"/>
              <a:t> =&gt; </a:t>
            </a:r>
            <a:r>
              <a:rPr lang="fr-CH" altLang="fr-FR" dirty="0" err="1" smtClean="0"/>
              <a:t>effects</a:t>
            </a:r>
            <a:r>
              <a:rPr lang="fr-CH" altLang="fr-FR" dirty="0" smtClean="0"/>
              <a:t> of </a:t>
            </a:r>
            <a:r>
              <a:rPr lang="fr-CH" altLang="fr-FR" dirty="0" err="1" smtClean="0"/>
              <a:t>shape</a:t>
            </a:r>
            <a:r>
              <a:rPr lang="fr-CH" altLang="fr-FR" dirty="0" smtClean="0"/>
              <a:t> on </a:t>
            </a:r>
            <a:r>
              <a:rPr lang="fr-CH" altLang="fr-FR" dirty="0" err="1" smtClean="0"/>
              <a:t>edge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stability</a:t>
            </a:r>
            <a:endParaRPr lang="fr-CH" altLang="fr-FR" dirty="0" smtClean="0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CH" altLang="fr-FR" dirty="0" err="1" smtClean="0"/>
              <a:t>Studies</a:t>
            </a:r>
            <a:r>
              <a:rPr lang="fr-CH" altLang="fr-FR" dirty="0" smtClean="0"/>
              <a:t> on transport =&gt; </a:t>
            </a:r>
            <a:r>
              <a:rPr lang="fr-CH" altLang="fr-FR" dirty="0" err="1" smtClean="0"/>
              <a:t>effects</a:t>
            </a:r>
            <a:r>
              <a:rPr lang="fr-CH" altLang="fr-FR" dirty="0" smtClean="0"/>
              <a:t> of </a:t>
            </a:r>
            <a:r>
              <a:rPr lang="fr-CH" altLang="fr-FR" dirty="0" err="1" smtClean="0"/>
              <a:t>shape</a:t>
            </a:r>
            <a:r>
              <a:rPr lang="fr-CH" altLang="fr-FR" dirty="0" smtClean="0"/>
              <a:t> on micro-</a:t>
            </a:r>
            <a:r>
              <a:rPr lang="fr-CH" altLang="fr-FR" dirty="0" err="1" smtClean="0"/>
              <a:t>stab</a:t>
            </a:r>
            <a:r>
              <a:rPr lang="fr-CH" altLang="fr-FR" dirty="0" smtClean="0"/>
              <a:t>.</a:t>
            </a:r>
            <a:endParaRPr lang="fr-CH" altLang="fr-FR" dirty="0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179512" y="4922004"/>
            <a:ext cx="88566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dirty="0" smtClean="0"/>
              <a:t>Full </a:t>
            </a:r>
            <a:r>
              <a:rPr lang="fr-CH" altLang="fr-FR" dirty="0" err="1" smtClean="0"/>
              <a:t>list</a:t>
            </a:r>
            <a:r>
              <a:rPr lang="fr-CH" altLang="fr-FR" dirty="0" smtClean="0"/>
              <a:t> of </a:t>
            </a:r>
            <a:r>
              <a:rPr lang="fr-CH" altLang="fr-FR" dirty="0" err="1" smtClean="0"/>
              <a:t>references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given</a:t>
            </a:r>
            <a:r>
              <a:rPr lang="fr-CH" altLang="fr-FR" dirty="0" smtClean="0"/>
              <a:t> at end of the talk</a:t>
            </a:r>
            <a:endParaRPr lang="fr-CH" altLang="fr-FR" dirty="0"/>
          </a:p>
        </p:txBody>
      </p:sp>
    </p:spTree>
    <p:extLst>
      <p:ext uri="{BB962C8B-B14F-4D97-AF65-F5344CB8AC3E}">
        <p14:creationId xmlns:p14="http://schemas.microsoft.com/office/powerpoint/2010/main" val="1224681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Reminder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: </a:t>
            </a:r>
            <a:r>
              <a:rPr lang="fr-CH" altLang="fr-FR" sz="3200" b="1" dirty="0" err="1" smtClean="0">
                <a:solidFill>
                  <a:schemeClr val="accent2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fr-CH" altLang="fr-FR" sz="3200" b="1" baseline="-25000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N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limit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and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elongation</a:t>
            </a:r>
            <a:endParaRPr lang="en-US" altLang="fr-FR" sz="3200" b="1" dirty="0" smtClean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179512" y="4368956"/>
            <a:ext cx="88566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dirty="0" smtClean="0"/>
              <a:t>Troyon </a:t>
            </a:r>
            <a:r>
              <a:rPr lang="fr-CH" altLang="fr-FR" dirty="0" err="1" smtClean="0"/>
              <a:t>limit</a:t>
            </a:r>
            <a:r>
              <a:rPr lang="fr-CH" altLang="fr-FR" dirty="0" smtClean="0"/>
              <a:t>: </a:t>
            </a:r>
            <a:endParaRPr lang="fr-CH" altLang="fr-FR" dirty="0"/>
          </a:p>
        </p:txBody>
      </p:sp>
      <p:grpSp>
        <p:nvGrpSpPr>
          <p:cNvPr id="16" name="Groupe 15"/>
          <p:cNvGrpSpPr/>
          <p:nvPr/>
        </p:nvGrpSpPr>
        <p:grpSpPr>
          <a:xfrm>
            <a:off x="1907704" y="980728"/>
            <a:ext cx="5249652" cy="3069535"/>
            <a:chOff x="1979712" y="1026701"/>
            <a:chExt cx="5249652" cy="3069535"/>
          </a:xfrm>
        </p:grpSpPr>
        <p:cxnSp>
          <p:nvCxnSpPr>
            <p:cNvPr id="3" name="Connecteur droit avec flèche 2"/>
            <p:cNvCxnSpPr/>
            <p:nvPr/>
          </p:nvCxnSpPr>
          <p:spPr bwMode="auto">
            <a:xfrm>
              <a:off x="1979712" y="3573016"/>
              <a:ext cx="4608512" cy="0"/>
            </a:xfrm>
            <a:prstGeom prst="straightConnector1">
              <a:avLst/>
            </a:prstGeom>
            <a:ln w="28575">
              <a:headEnd type="none" w="med" len="med"/>
              <a:tailEnd type="triangle"/>
            </a:ln>
            <a:extLst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8" name="Connecteur droit avec flèche 7"/>
            <p:cNvCxnSpPr/>
            <p:nvPr/>
          </p:nvCxnSpPr>
          <p:spPr bwMode="auto">
            <a:xfrm flipV="1">
              <a:off x="1979712" y="1844824"/>
              <a:ext cx="3168352" cy="1728192"/>
            </a:xfrm>
            <a:prstGeom prst="straightConnector1">
              <a:avLst/>
            </a:prstGeom>
            <a:ln w="28575">
              <a:headEnd type="none" w="med" len="med"/>
              <a:tailEnd type="triangle"/>
            </a:ln>
            <a:extLst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" name="ZoneTexte 5"/>
            <p:cNvSpPr txBox="1"/>
            <p:nvPr/>
          </p:nvSpPr>
          <p:spPr>
            <a:xfrm>
              <a:off x="6804248" y="3573016"/>
              <a:ext cx="4251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/>
                <a:t>I</a:t>
              </a:r>
              <a:r>
                <a:rPr lang="fr-CH" baseline="-25000" dirty="0" err="1" smtClean="0"/>
                <a:t>p</a:t>
              </a:r>
              <a:endParaRPr lang="fr-CH" baseline="-25000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5230470" y="1411833"/>
              <a:ext cx="974947" cy="81047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err="1" smtClean="0">
                  <a:latin typeface="Symbol" panose="05050102010706020507" pitchFamily="18" charset="2"/>
                  <a:ea typeface="Segoe UI Symbol" panose="020B0502040204020203" pitchFamily="34" charset="0"/>
                </a:rPr>
                <a:t>b</a:t>
              </a:r>
              <a:r>
                <a:rPr lang="fr-CH" baseline="-25000" dirty="0" err="1" smtClean="0"/>
                <a:t>N</a:t>
              </a:r>
              <a:r>
                <a:rPr lang="fr-CH" dirty="0" smtClean="0"/>
                <a:t>*</a:t>
              </a:r>
              <a:r>
                <a:rPr lang="fr-CH" dirty="0" err="1" smtClean="0"/>
                <a:t>I</a:t>
              </a:r>
              <a:r>
                <a:rPr lang="fr-CH" baseline="-25000" dirty="0" err="1" smtClean="0"/>
                <a:t>p</a:t>
              </a:r>
              <a:endParaRPr lang="fr-CH" baseline="-25000" dirty="0"/>
            </a:p>
            <a:p>
              <a:endParaRPr lang="fr-CH" baseline="-25000" dirty="0"/>
            </a:p>
          </p:txBody>
        </p:sp>
        <p:cxnSp>
          <p:nvCxnSpPr>
            <p:cNvPr id="12" name="Connecteur droit avec flèche 11"/>
            <p:cNvCxnSpPr/>
            <p:nvPr/>
          </p:nvCxnSpPr>
          <p:spPr bwMode="auto">
            <a:xfrm flipV="1">
              <a:off x="1979712" y="1411833"/>
              <a:ext cx="0" cy="2161183"/>
            </a:xfrm>
            <a:prstGeom prst="straightConnector1">
              <a:avLst/>
            </a:prstGeom>
            <a:ln w="28575">
              <a:headEnd type="none" w="med" len="med"/>
              <a:tailEnd type="triangle"/>
            </a:ln>
            <a:extLst/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2015277" y="1026701"/>
              <a:ext cx="38183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>
                  <a:latin typeface="Symbol" panose="05050102010706020507" pitchFamily="18" charset="2"/>
                  <a:ea typeface="Segoe UI Symbol" panose="020B0502040204020203" pitchFamily="34" charset="0"/>
                </a:rPr>
                <a:t>b</a:t>
              </a:r>
              <a:endParaRPr lang="fr-CH" baseline="-25000" dirty="0"/>
            </a:p>
          </p:txBody>
        </p:sp>
        <p:cxnSp>
          <p:nvCxnSpPr>
            <p:cNvPr id="10" name="Connecteur droit 9"/>
            <p:cNvCxnSpPr/>
            <p:nvPr/>
          </p:nvCxnSpPr>
          <p:spPr bwMode="auto">
            <a:xfrm flipV="1">
              <a:off x="4932040" y="1916832"/>
              <a:ext cx="0" cy="1656184"/>
            </a:xfrm>
            <a:prstGeom prst="line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8" name="ZoneTexte 17"/>
            <p:cNvSpPr txBox="1"/>
            <p:nvPr/>
          </p:nvSpPr>
          <p:spPr>
            <a:xfrm>
              <a:off x="4427984" y="3573016"/>
              <a:ext cx="98616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 smtClean="0"/>
                <a:t>q</a:t>
              </a:r>
              <a:r>
                <a:rPr lang="fr-CH" baseline="-25000" dirty="0" smtClean="0"/>
                <a:t>95</a:t>
              </a:r>
              <a:r>
                <a:rPr lang="fr-CH" dirty="0" smtClean="0"/>
                <a:t>=2</a:t>
              </a:r>
              <a:endParaRPr lang="fr-CH" baseline="-25000" dirty="0"/>
            </a:p>
          </p:txBody>
        </p:sp>
      </p:grpSp>
      <p:pic>
        <p:nvPicPr>
          <p:cNvPr id="13" name="Image 12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691" y="4293096"/>
            <a:ext cx="2330897" cy="674940"/>
          </a:xfrm>
          <a:prstGeom prst="rect">
            <a:avLst/>
          </a:prstGeom>
        </p:spPr>
      </p:pic>
      <p:sp>
        <p:nvSpPr>
          <p:cNvPr id="22" name="ZoneTexte 2"/>
          <p:cNvSpPr txBox="1">
            <a:spLocks noChangeArrowheads="1"/>
          </p:cNvSpPr>
          <p:nvPr/>
        </p:nvSpPr>
        <p:spPr bwMode="auto">
          <a:xfrm>
            <a:off x="179512" y="4994012"/>
            <a:ext cx="88566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dirty="0" smtClean="0"/>
              <a:t>TCV design: </a:t>
            </a:r>
            <a:r>
              <a:rPr lang="fr-CH" altLang="fr-FR" dirty="0" err="1" smtClean="0">
                <a:latin typeface="Symbol" panose="05050102010706020507" pitchFamily="18" charset="2"/>
              </a:rPr>
              <a:t>b</a:t>
            </a:r>
            <a:r>
              <a:rPr lang="fr-CH" altLang="fr-FR" baseline="-25000" dirty="0" err="1" smtClean="0"/>
              <a:t>N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decreases</a:t>
            </a:r>
            <a:r>
              <a:rPr lang="fr-CH" altLang="fr-FR" dirty="0" smtClean="0"/>
              <a:t> for </a:t>
            </a:r>
            <a:r>
              <a:rPr lang="fr-CH" altLang="fr-FR" dirty="0" smtClean="0">
                <a:latin typeface="Symbol" panose="05050102010706020507" pitchFamily="18" charset="2"/>
              </a:rPr>
              <a:t>k</a:t>
            </a:r>
            <a:r>
              <a:rPr lang="fr-CH" altLang="fr-FR" dirty="0" smtClean="0"/>
              <a:t>&gt;2.5 </a:t>
            </a:r>
            <a:r>
              <a:rPr lang="fr-CH" altLang="fr-FR" dirty="0" err="1" smtClean="0"/>
              <a:t>before</a:t>
            </a:r>
            <a:r>
              <a:rPr lang="fr-CH" altLang="fr-FR" dirty="0" smtClean="0"/>
              <a:t> q</a:t>
            </a:r>
            <a:r>
              <a:rPr lang="fr-CH" altLang="fr-FR" baseline="-25000" dirty="0" smtClean="0"/>
              <a:t>95</a:t>
            </a:r>
            <a:r>
              <a:rPr lang="fr-CH" altLang="fr-FR" dirty="0" smtClean="0"/>
              <a:t>=2</a:t>
            </a:r>
            <a:endParaRPr lang="fr-CH" altLang="fr-FR" dirty="0"/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504" y="764704"/>
            <a:ext cx="4392488" cy="3503844"/>
          </a:xfrm>
          <a:prstGeom prst="rect">
            <a:avLst/>
          </a:prstGeom>
        </p:spPr>
      </p:pic>
      <p:sp>
        <p:nvSpPr>
          <p:cNvPr id="24" name="ZoneTexte 2"/>
          <p:cNvSpPr txBox="1">
            <a:spLocks noChangeArrowheads="1"/>
          </p:cNvSpPr>
          <p:nvPr/>
        </p:nvSpPr>
        <p:spPr bwMode="auto">
          <a:xfrm>
            <a:off x="179512" y="5498068"/>
            <a:ext cx="885666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dirty="0" smtClean="0"/>
              <a:t>TCV </a:t>
            </a:r>
            <a:r>
              <a:rPr lang="fr-CH" altLang="fr-FR" dirty="0" err="1" smtClean="0"/>
              <a:t>results</a:t>
            </a:r>
            <a:r>
              <a:rPr lang="fr-CH" altLang="fr-FR" dirty="0" smtClean="0"/>
              <a:t>: </a:t>
            </a:r>
            <a:r>
              <a:rPr lang="fr-CH" altLang="fr-FR" dirty="0" err="1" smtClean="0">
                <a:latin typeface="Symbol" panose="05050102010706020507" pitchFamily="18" charset="2"/>
              </a:rPr>
              <a:t>b</a:t>
            </a:r>
            <a:r>
              <a:rPr lang="fr-CH" altLang="fr-FR" baseline="-25000" dirty="0" err="1" smtClean="0"/>
              <a:t>N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does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decreases</a:t>
            </a:r>
            <a:r>
              <a:rPr lang="fr-CH" altLang="fr-FR" dirty="0" smtClean="0"/>
              <a:t> for </a:t>
            </a:r>
            <a:r>
              <a:rPr lang="fr-CH" altLang="fr-FR" dirty="0" smtClean="0">
                <a:latin typeface="Symbol" panose="05050102010706020507" pitchFamily="18" charset="2"/>
              </a:rPr>
              <a:t>k</a:t>
            </a:r>
            <a:r>
              <a:rPr lang="fr-CH" altLang="fr-FR" dirty="0" smtClean="0"/>
              <a:t>&gt;2.2 </a:t>
            </a:r>
            <a:r>
              <a:rPr lang="fr-CH" altLang="fr-FR" dirty="0" err="1" smtClean="0"/>
              <a:t>before</a:t>
            </a:r>
            <a:r>
              <a:rPr lang="fr-CH" altLang="fr-FR" dirty="0" smtClean="0"/>
              <a:t> q</a:t>
            </a:r>
            <a:r>
              <a:rPr lang="fr-CH" altLang="fr-FR" baseline="-25000" dirty="0" smtClean="0"/>
              <a:t>95</a:t>
            </a:r>
            <a:r>
              <a:rPr lang="fr-CH" altLang="fr-FR" dirty="0" smtClean="0"/>
              <a:t>=2</a:t>
            </a:r>
            <a:endParaRPr lang="fr-CH" altLang="fr-FR" dirty="0"/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4355976" y="1080668"/>
            <a:ext cx="4235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fr-CH" altLang="fr-FR" sz="1800" dirty="0"/>
              <a:t>A. </a:t>
            </a:r>
            <a:r>
              <a:rPr lang="fr-CH" altLang="fr-FR" sz="1800" dirty="0" err="1"/>
              <a:t>Turnbull</a:t>
            </a:r>
            <a:r>
              <a:rPr lang="fr-CH" altLang="fr-FR" sz="1800" dirty="0"/>
              <a:t> et al, </a:t>
            </a:r>
            <a:r>
              <a:rPr lang="en-US" altLang="fr-FR" sz="1800" dirty="0" err="1"/>
              <a:t>Nucl</a:t>
            </a:r>
            <a:r>
              <a:rPr lang="en-US" altLang="fr-FR" sz="1800" dirty="0"/>
              <a:t>. </a:t>
            </a:r>
            <a:r>
              <a:rPr lang="en-US" altLang="fr-FR" sz="1800" dirty="0" err="1"/>
              <a:t>Fus</a:t>
            </a:r>
            <a:r>
              <a:rPr lang="en-US" altLang="fr-FR" sz="1800" dirty="0"/>
              <a:t>. </a:t>
            </a:r>
            <a:r>
              <a:rPr lang="en-US" altLang="fr-FR" sz="1800" b="1" dirty="0"/>
              <a:t>28</a:t>
            </a:r>
            <a:r>
              <a:rPr lang="en-US" altLang="fr-FR" sz="1800" dirty="0"/>
              <a:t> (</a:t>
            </a:r>
            <a:r>
              <a:rPr lang="en-US" altLang="fr-FR" sz="1800" b="1" dirty="0"/>
              <a:t>1988</a:t>
            </a:r>
            <a:r>
              <a:rPr lang="en-US" altLang="fr-FR" sz="1800" dirty="0"/>
              <a:t>) 1381</a:t>
            </a:r>
            <a:endParaRPr lang="fr-CH" altLang="fr-FR" sz="1800" dirty="0"/>
          </a:p>
        </p:txBody>
      </p:sp>
      <p:pic>
        <p:nvPicPr>
          <p:cNvPr id="20" name="Imag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6016" y="755586"/>
            <a:ext cx="3749501" cy="3361206"/>
          </a:xfrm>
          <a:prstGeom prst="rect">
            <a:avLst/>
          </a:prstGeom>
        </p:spPr>
      </p:pic>
      <p:sp>
        <p:nvSpPr>
          <p:cNvPr id="27" name="Text Box 16"/>
          <p:cNvSpPr txBox="1">
            <a:spLocks noChangeArrowheads="1"/>
          </p:cNvSpPr>
          <p:nvPr/>
        </p:nvSpPr>
        <p:spPr bwMode="auto">
          <a:xfrm>
            <a:off x="5508104" y="4142768"/>
            <a:ext cx="37338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fr-CH" altLang="fr-FR" sz="1800" dirty="0"/>
              <a:t>F. Hofmann et al, </a:t>
            </a:r>
            <a:r>
              <a:rPr lang="en-US" altLang="fr-FR" sz="1800" dirty="0"/>
              <a:t>PRL </a:t>
            </a:r>
            <a:r>
              <a:rPr lang="en-US" altLang="fr-FR" sz="1800" b="1" dirty="0"/>
              <a:t>81</a:t>
            </a:r>
            <a:r>
              <a:rPr lang="en-US" altLang="fr-FR" sz="1800" dirty="0"/>
              <a:t> (</a:t>
            </a:r>
            <a:r>
              <a:rPr lang="en-US" altLang="fr-FR" sz="1800" b="1" dirty="0"/>
              <a:t>1998</a:t>
            </a:r>
            <a:r>
              <a:rPr lang="en-US" altLang="fr-FR" sz="1800" dirty="0"/>
              <a:t>) 2918</a:t>
            </a:r>
            <a:endParaRPr lang="fr-CH" altLang="fr-FR" sz="1800" dirty="0"/>
          </a:p>
        </p:txBody>
      </p:sp>
    </p:spTree>
    <p:extLst>
      <p:ext uri="{BB962C8B-B14F-4D97-AF65-F5344CB8AC3E}">
        <p14:creationId xmlns:p14="http://schemas.microsoft.com/office/powerpoint/2010/main" val="2480577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25" grpId="0"/>
      <p:bldP spid="25" grpId="1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Sawteeth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and plasma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shape</a:t>
            </a:r>
            <a:endParaRPr lang="en-US" altLang="fr-FR" sz="3200" b="1" dirty="0" smtClean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6148" name="ZoneTexte 2"/>
          <p:cNvSpPr txBox="1">
            <a:spLocks noChangeArrowheads="1"/>
          </p:cNvSpPr>
          <p:nvPr/>
        </p:nvSpPr>
        <p:spPr bwMode="auto">
          <a:xfrm>
            <a:off x="107504" y="764704"/>
            <a:ext cx="885666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dirty="0" smtClean="0">
                <a:latin typeface="Symbol" panose="05050102010706020507" pitchFamily="18" charset="2"/>
              </a:rPr>
              <a:t>k</a:t>
            </a:r>
            <a:r>
              <a:rPr lang="fr-CH" altLang="fr-FR" dirty="0" smtClean="0"/>
              <a:t> and </a:t>
            </a:r>
            <a:r>
              <a:rPr lang="fr-CH" altLang="fr-FR" dirty="0" smtClean="0">
                <a:latin typeface="Symbol" panose="05050102010706020507" pitchFamily="18" charset="2"/>
              </a:rPr>
              <a:t>d</a:t>
            </a:r>
            <a:r>
              <a:rPr lang="fr-CH" altLang="fr-FR" dirty="0" smtClean="0"/>
              <a:t> do not </a:t>
            </a:r>
            <a:r>
              <a:rPr lang="fr-CH" altLang="fr-FR" dirty="0" err="1" smtClean="0"/>
              <a:t>penetrate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so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much</a:t>
            </a:r>
            <a:r>
              <a:rPr lang="fr-CH" altLang="fr-FR" dirty="0" smtClean="0"/>
              <a:t> </a:t>
            </a:r>
            <a:r>
              <a:rPr lang="fr-CH" altLang="fr-FR" dirty="0" err="1" smtClean="0"/>
              <a:t>into</a:t>
            </a:r>
            <a:r>
              <a:rPr lang="fr-CH" altLang="fr-FR" dirty="0" smtClean="0"/>
              <a:t> plasma center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dirty="0" err="1" smtClean="0"/>
              <a:t>yet</a:t>
            </a:r>
            <a:r>
              <a:rPr lang="fr-CH" altLang="fr-FR" dirty="0" smtClean="0"/>
              <a:t>, large </a:t>
            </a:r>
            <a:r>
              <a:rPr lang="fr-CH" altLang="fr-FR" dirty="0" err="1" smtClean="0"/>
              <a:t>effects</a:t>
            </a:r>
            <a:r>
              <a:rPr lang="fr-CH" altLang="fr-FR" dirty="0" smtClean="0"/>
              <a:t> of </a:t>
            </a:r>
            <a:r>
              <a:rPr lang="fr-CH" altLang="fr-FR" dirty="0" err="1" smtClean="0"/>
              <a:t>shape</a:t>
            </a:r>
            <a:r>
              <a:rPr lang="fr-CH" altLang="fr-FR" dirty="0" smtClean="0"/>
              <a:t> on </a:t>
            </a:r>
            <a:r>
              <a:rPr lang="fr-CH" altLang="fr-FR" dirty="0" err="1" smtClean="0"/>
              <a:t>sawteeth</a:t>
            </a:r>
            <a:endParaRPr lang="fr-CH" altLang="fr-FR" dirty="0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160979" y="5229200"/>
            <a:ext cx="885666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err="1" smtClean="0"/>
              <a:t>Reimerdes</a:t>
            </a:r>
            <a:r>
              <a:rPr lang="fr-CH" altLang="fr-FR" sz="2000" dirty="0" smtClean="0"/>
              <a:t> et al, PPCF </a:t>
            </a:r>
            <a:r>
              <a:rPr lang="fr-CH" altLang="fr-FR" sz="2000" b="1" dirty="0" smtClean="0"/>
              <a:t>42</a:t>
            </a:r>
            <a:r>
              <a:rPr lang="fr-CH" altLang="fr-FR" sz="2000" dirty="0" smtClean="0"/>
              <a:t> (2000) 629: </a:t>
            </a:r>
            <a:r>
              <a:rPr lang="en-US" altLang="fr-FR" sz="2000" i="1" dirty="0"/>
              <a:t>Effect </a:t>
            </a:r>
            <a:r>
              <a:rPr lang="en-US" altLang="fr-FR" sz="2000" i="1" dirty="0" smtClean="0"/>
              <a:t>of triangular </a:t>
            </a:r>
            <a:r>
              <a:rPr lang="en-US" altLang="fr-FR" sz="2000" i="1" dirty="0"/>
              <a:t>and elongated plasma shape on </a:t>
            </a:r>
            <a:r>
              <a:rPr lang="en-US" altLang="fr-FR" sz="2000" i="1" dirty="0" smtClean="0"/>
              <a:t>the </a:t>
            </a:r>
            <a:r>
              <a:rPr lang="en-US" altLang="fr-FR" sz="2000" i="1" dirty="0" err="1" smtClean="0"/>
              <a:t>sawtooth</a:t>
            </a:r>
            <a:r>
              <a:rPr lang="en-US" altLang="fr-FR" sz="2000" i="1" dirty="0" smtClean="0"/>
              <a:t> </a:t>
            </a:r>
            <a:r>
              <a:rPr lang="en-US" altLang="fr-FR" sz="2000" i="1" dirty="0"/>
              <a:t>stability</a:t>
            </a:r>
            <a:endParaRPr lang="fr-CH" altLang="fr-FR" sz="2000" i="1" dirty="0"/>
          </a:p>
        </p:txBody>
      </p:sp>
      <p:grpSp>
        <p:nvGrpSpPr>
          <p:cNvPr id="6" name="Groupe 5"/>
          <p:cNvGrpSpPr/>
          <p:nvPr/>
        </p:nvGrpSpPr>
        <p:grpSpPr>
          <a:xfrm>
            <a:off x="95950" y="1879124"/>
            <a:ext cx="8868538" cy="3306554"/>
            <a:chOff x="95950" y="1951132"/>
            <a:chExt cx="8868538" cy="3306554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50" y="1951132"/>
              <a:ext cx="8868538" cy="3043094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04863" y="4941168"/>
              <a:ext cx="6370872" cy="316518"/>
            </a:xfrm>
            <a:prstGeom prst="rect">
              <a:avLst/>
            </a:prstGeom>
          </p:spPr>
        </p:pic>
      </p:grpSp>
      <p:pic>
        <p:nvPicPr>
          <p:cNvPr id="7" name="Imag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979" y="1950188"/>
            <a:ext cx="5822759" cy="3235490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57" y="1879602"/>
            <a:ext cx="3474531" cy="337666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83968" y="1858126"/>
            <a:ext cx="4774733" cy="3385036"/>
          </a:xfrm>
          <a:prstGeom prst="rect">
            <a:avLst/>
          </a:prstGeom>
        </p:spPr>
      </p:pic>
      <p:sp>
        <p:nvSpPr>
          <p:cNvPr id="13" name="ZoneTexte 2"/>
          <p:cNvSpPr txBox="1">
            <a:spLocks noChangeArrowheads="1"/>
          </p:cNvSpPr>
          <p:nvPr/>
        </p:nvSpPr>
        <p:spPr bwMode="auto">
          <a:xfrm>
            <a:off x="395536" y="5877272"/>
            <a:ext cx="885666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400" dirty="0" err="1" smtClean="0">
                <a:solidFill>
                  <a:schemeClr val="accent2"/>
                </a:solidFill>
              </a:rPr>
              <a:t>Same</a:t>
            </a:r>
            <a:r>
              <a:rPr lang="fr-CH" altLang="fr-FR" sz="2400" dirty="0" smtClean="0">
                <a:solidFill>
                  <a:schemeClr val="accent2"/>
                </a:solidFill>
              </a:rPr>
              <a:t> </a:t>
            </a:r>
            <a:r>
              <a:rPr lang="fr-CH" altLang="fr-FR" sz="2400" dirty="0" err="1" smtClean="0">
                <a:solidFill>
                  <a:schemeClr val="accent2"/>
                </a:solidFill>
              </a:rPr>
              <a:t>shape</a:t>
            </a:r>
            <a:r>
              <a:rPr lang="fr-CH" altLang="fr-FR" sz="2400" dirty="0" smtClean="0">
                <a:solidFill>
                  <a:schemeClr val="accent2"/>
                </a:solidFill>
              </a:rPr>
              <a:t> </a:t>
            </a:r>
            <a:r>
              <a:rPr lang="fr-CH" altLang="fr-FR" sz="2400" dirty="0" err="1" smtClean="0">
                <a:solidFill>
                  <a:schemeClr val="accent2"/>
                </a:solidFill>
              </a:rPr>
              <a:t>dependence</a:t>
            </a:r>
            <a:r>
              <a:rPr lang="fr-CH" altLang="fr-FR" sz="2400" dirty="0" smtClean="0">
                <a:solidFill>
                  <a:schemeClr val="accent2"/>
                </a:solidFill>
              </a:rPr>
              <a:t>: Mercier, </a:t>
            </a:r>
            <a:r>
              <a:rPr lang="fr-CH" altLang="fr-FR" sz="2400" dirty="0" err="1" smtClean="0">
                <a:solidFill>
                  <a:schemeClr val="accent2"/>
                </a:solidFill>
              </a:rPr>
              <a:t>ideal</a:t>
            </a:r>
            <a:r>
              <a:rPr lang="fr-CH" altLang="fr-FR" sz="2400" dirty="0" smtClean="0">
                <a:solidFill>
                  <a:schemeClr val="accent2"/>
                </a:solidFill>
              </a:rPr>
              <a:t> </a:t>
            </a:r>
            <a:r>
              <a:rPr lang="fr-CH" altLang="fr-FR" sz="2400" dirty="0" err="1" smtClean="0">
                <a:solidFill>
                  <a:schemeClr val="accent2"/>
                </a:solidFill>
              </a:rPr>
              <a:t>internal</a:t>
            </a:r>
            <a:r>
              <a:rPr lang="fr-CH" altLang="fr-FR" sz="2400" dirty="0" smtClean="0">
                <a:solidFill>
                  <a:schemeClr val="accent2"/>
                </a:solidFill>
              </a:rPr>
              <a:t> </a:t>
            </a:r>
            <a:r>
              <a:rPr lang="fr-CH" altLang="fr-FR" sz="2400" dirty="0" err="1" smtClean="0">
                <a:solidFill>
                  <a:schemeClr val="accent2"/>
                </a:solidFill>
              </a:rPr>
              <a:t>kink</a:t>
            </a:r>
            <a:r>
              <a:rPr lang="fr-CH" altLang="fr-FR" sz="2400" dirty="0" smtClean="0">
                <a:solidFill>
                  <a:schemeClr val="accent2"/>
                </a:solidFill>
              </a:rPr>
              <a:t>, </a:t>
            </a:r>
            <a:r>
              <a:rPr lang="fr-CH" altLang="fr-FR" sz="2400" dirty="0" err="1" smtClean="0">
                <a:solidFill>
                  <a:schemeClr val="accent2"/>
                </a:solidFill>
              </a:rPr>
              <a:t>sawtooth</a:t>
            </a:r>
            <a:r>
              <a:rPr lang="fr-CH" altLang="fr-FR" sz="2400" dirty="0" smtClean="0">
                <a:solidFill>
                  <a:schemeClr val="accent2"/>
                </a:solidFill>
              </a:rPr>
              <a:t> </a:t>
            </a:r>
            <a:r>
              <a:rPr lang="fr-CH" altLang="fr-FR" sz="2400" dirty="0" err="1" smtClean="0">
                <a:solidFill>
                  <a:schemeClr val="accent2"/>
                </a:solidFill>
              </a:rPr>
              <a:t>period</a:t>
            </a:r>
            <a:endParaRPr lang="fr-CH" altLang="fr-FR" sz="2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2813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016" y="548680"/>
            <a:ext cx="7772400" cy="3022600"/>
          </a:xfrm>
          <a:prstGeom prst="rect">
            <a:avLst/>
          </a:prstGeom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323850" y="0"/>
            <a:ext cx="8604250" cy="549275"/>
          </a:xfrm>
          <a:prstGeom prst="rect">
            <a:avLst/>
          </a:prstGeom>
        </p:spPr>
        <p:txBody>
          <a:bodyPr anchor="ctr"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fr-FR" sz="2800" dirty="0" smtClean="0">
                <a:solidFill>
                  <a:schemeClr val="accent2"/>
                </a:solidFill>
              </a:rPr>
              <a:t>Ideal Internal Kink Mode</a:t>
            </a:r>
            <a:endParaRPr lang="en-US" altLang="fr-FR" sz="2800" dirty="0">
              <a:solidFill>
                <a:schemeClr val="accent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2686" y="3372438"/>
            <a:ext cx="87215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A"/>
                </a:solidFill>
                <a:cs typeface="Arial" panose="020B0604020202020204" pitchFamily="34" charset="0"/>
              </a:rPr>
              <a:t>Analytical expression used [Graves </a:t>
            </a:r>
            <a:r>
              <a:rPr lang="fr-CH" sz="2000" dirty="0" smtClean="0"/>
              <a:t>PPCF (2005), </a:t>
            </a:r>
            <a:r>
              <a:rPr lang="fr-CH" sz="2000" dirty="0" err="1" smtClean="0"/>
              <a:t>Martynov</a:t>
            </a:r>
            <a:r>
              <a:rPr lang="fr-CH" sz="2000" dirty="0" smtClean="0"/>
              <a:t> PPCF (2005)]: </a:t>
            </a:r>
            <a:endParaRPr lang="fr-CH" sz="2000" dirty="0"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868218"/>
            <a:ext cx="8909301" cy="122413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143" y="5163527"/>
            <a:ext cx="8230273" cy="516641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706" y="5738601"/>
            <a:ext cx="8241209" cy="577053"/>
          </a:xfrm>
          <a:prstGeom prst="rect">
            <a:avLst/>
          </a:prstGeom>
        </p:spPr>
      </p:pic>
      <p:sp>
        <p:nvSpPr>
          <p:cNvPr id="8" name="Line 5"/>
          <p:cNvSpPr>
            <a:spLocks noChangeShapeType="1"/>
          </p:cNvSpPr>
          <p:nvPr/>
        </p:nvSpPr>
        <p:spPr bwMode="auto">
          <a:xfrm>
            <a:off x="395288" y="457818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3" name="Ellipse 2"/>
          <p:cNvSpPr/>
          <p:nvPr/>
        </p:nvSpPr>
        <p:spPr bwMode="auto">
          <a:xfrm>
            <a:off x="899592" y="4360024"/>
            <a:ext cx="1584176" cy="82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0" name="Ellipse 9"/>
          <p:cNvSpPr/>
          <p:nvPr/>
        </p:nvSpPr>
        <p:spPr bwMode="auto">
          <a:xfrm>
            <a:off x="899592" y="5679829"/>
            <a:ext cx="1152128" cy="72156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1" name="Ellipse 10"/>
          <p:cNvSpPr/>
          <p:nvPr/>
        </p:nvSpPr>
        <p:spPr bwMode="auto">
          <a:xfrm>
            <a:off x="2051720" y="5661248"/>
            <a:ext cx="1152128" cy="721561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sp>
        <p:nvSpPr>
          <p:cNvPr id="12" name="Ellipse 11"/>
          <p:cNvSpPr/>
          <p:nvPr/>
        </p:nvSpPr>
        <p:spPr bwMode="auto">
          <a:xfrm>
            <a:off x="5076056" y="4365104"/>
            <a:ext cx="1584176" cy="8280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</a:endParaRPr>
          </a:p>
        </p:txBody>
      </p:sp>
      <p:cxnSp>
        <p:nvCxnSpPr>
          <p:cNvPr id="5" name="Connecteur droit avec flèche 4"/>
          <p:cNvCxnSpPr>
            <a:stCxn id="10" idx="0"/>
          </p:cNvCxnSpPr>
          <p:nvPr/>
        </p:nvCxnSpPr>
        <p:spPr bwMode="auto">
          <a:xfrm flipV="1">
            <a:off x="1475656" y="5188024"/>
            <a:ext cx="0" cy="491805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Connecteur droit avec flèche 14"/>
          <p:cNvCxnSpPr/>
          <p:nvPr/>
        </p:nvCxnSpPr>
        <p:spPr bwMode="auto">
          <a:xfrm flipV="1">
            <a:off x="3103559" y="5092354"/>
            <a:ext cx="2116513" cy="712911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625331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Sawteeth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«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disappear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» at high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elongation</a:t>
            </a:r>
            <a:endParaRPr lang="en-US" altLang="fr-FR" sz="3200" b="1" dirty="0" smtClean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6148" name="ZoneTexte 2"/>
          <p:cNvSpPr txBox="1">
            <a:spLocks noChangeArrowheads="1"/>
          </p:cNvSpPr>
          <p:nvPr/>
        </p:nvSpPr>
        <p:spPr bwMode="auto">
          <a:xfrm>
            <a:off x="160979" y="664415"/>
            <a:ext cx="8856663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400" dirty="0" smtClean="0"/>
              <a:t>Can </a:t>
            </a:r>
            <a:r>
              <a:rPr lang="fr-CH" altLang="fr-FR" sz="2400" dirty="0" err="1" smtClean="0"/>
              <a:t>avoid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sawteeth</a:t>
            </a:r>
            <a:r>
              <a:rPr lang="fr-CH" altLang="fr-FR" sz="2400" dirty="0" smtClean="0"/>
              <a:t> by:</a:t>
            </a:r>
            <a:endParaRPr lang="fr-CH" altLang="fr-FR" sz="2400" dirty="0"/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Full </a:t>
            </a:r>
            <a:r>
              <a:rPr lang="fr-CH" altLang="fr-FR" sz="2400" dirty="0" err="1" smtClean="0"/>
              <a:t>stabilization</a:t>
            </a:r>
            <a:r>
              <a:rPr lang="fr-CH" altLang="fr-FR" sz="2400" dirty="0" smtClean="0"/>
              <a:t> (</a:t>
            </a:r>
            <a:r>
              <a:rPr lang="fr-CH" altLang="fr-FR" sz="2400" dirty="0" err="1" smtClean="0"/>
              <a:t>lengthen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sawtooth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period</a:t>
            </a:r>
            <a:r>
              <a:rPr lang="fr-CH" altLang="fr-FR" sz="2400" dirty="0" smtClean="0"/>
              <a:t> -&gt; ∞)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Full </a:t>
            </a:r>
            <a:r>
              <a:rPr lang="fr-CH" altLang="fr-FR" sz="2400" dirty="0" err="1" smtClean="0"/>
              <a:t>destabilization</a:t>
            </a:r>
            <a:r>
              <a:rPr lang="fr-CH" altLang="fr-FR" sz="2400" dirty="0" smtClean="0"/>
              <a:t> (</a:t>
            </a:r>
            <a:r>
              <a:rPr lang="fr-CH" altLang="fr-FR" sz="2400" dirty="0" err="1" smtClean="0"/>
              <a:t>shorten</a:t>
            </a:r>
            <a:r>
              <a:rPr lang="fr-CH" altLang="fr-FR" sz="2400" dirty="0" smtClean="0"/>
              <a:t> ST </a:t>
            </a:r>
            <a:r>
              <a:rPr lang="fr-CH" altLang="fr-FR" sz="2400" dirty="0" err="1" smtClean="0"/>
              <a:t>period</a:t>
            </a:r>
            <a:r>
              <a:rPr lang="fr-CH" altLang="fr-FR" sz="2400" dirty="0" smtClean="0"/>
              <a:t> -&gt; </a:t>
            </a:r>
            <a:r>
              <a:rPr lang="fr-CH" altLang="fr-FR" sz="2400" dirty="0" smtClean="0"/>
              <a:t>0)</a:t>
            </a:r>
            <a:endParaRPr lang="fr-CH" altLang="fr-FR" sz="2400" dirty="0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30735" y="5805264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err="1" smtClean="0"/>
              <a:t>Reimerdes</a:t>
            </a:r>
            <a:r>
              <a:rPr lang="fr-CH" altLang="fr-FR" sz="2000" dirty="0" smtClean="0"/>
              <a:t> et al, PPCF 48 (2006) 1621: </a:t>
            </a:r>
            <a:r>
              <a:rPr lang="en-US" altLang="fr-FR" sz="2000" i="1" dirty="0" err="1"/>
              <a:t>Sawtooth</a:t>
            </a:r>
            <a:r>
              <a:rPr lang="en-US" altLang="fr-FR" sz="2000" i="1" dirty="0"/>
              <a:t> </a:t>
            </a:r>
            <a:r>
              <a:rPr lang="en-US" altLang="fr-FR" sz="2000" i="1" dirty="0" err="1"/>
              <a:t>behaviour</a:t>
            </a:r>
            <a:r>
              <a:rPr lang="en-US" altLang="fr-FR" sz="2000" i="1" dirty="0"/>
              <a:t> in highly elongated </a:t>
            </a:r>
            <a:r>
              <a:rPr lang="en-US" altLang="fr-FR" sz="2000" i="1" dirty="0" smtClean="0"/>
              <a:t/>
            </a:r>
            <a:br>
              <a:rPr lang="en-US" altLang="fr-FR" sz="2000" i="1" dirty="0" smtClean="0"/>
            </a:br>
            <a:r>
              <a:rPr lang="en-US" altLang="fr-FR" sz="2000" i="1" dirty="0" smtClean="0"/>
              <a:t>TCV </a:t>
            </a:r>
            <a:r>
              <a:rPr lang="en-US" altLang="fr-FR" sz="2000" i="1" dirty="0"/>
              <a:t>plasmas</a:t>
            </a:r>
            <a:endParaRPr lang="fr-CH" altLang="fr-FR" sz="2000" i="1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6214" y="1844824"/>
            <a:ext cx="6644138" cy="386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95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«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continuous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sawteeth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» =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nonlinear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sat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. MHD</a:t>
            </a:r>
            <a:endParaRPr lang="en-US" altLang="fr-FR" sz="3200" b="1" dirty="0" smtClean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6148" name="ZoneTexte 2"/>
          <p:cNvSpPr txBox="1">
            <a:spLocks noChangeArrowheads="1"/>
          </p:cNvSpPr>
          <p:nvPr/>
        </p:nvSpPr>
        <p:spPr bwMode="auto">
          <a:xfrm>
            <a:off x="107504" y="4941168"/>
            <a:ext cx="885666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400" dirty="0" smtClean="0"/>
              <a:t>3D </a:t>
            </a:r>
            <a:r>
              <a:rPr lang="fr-CH" altLang="fr-FR" sz="2400" dirty="0" err="1" smtClean="0"/>
              <a:t>displacement</a:t>
            </a:r>
            <a:r>
              <a:rPr lang="fr-CH" altLang="fr-FR" sz="2400" dirty="0" smtClean="0"/>
              <a:t> of </a:t>
            </a:r>
            <a:r>
              <a:rPr lang="fr-CH" altLang="fr-FR" sz="2400" dirty="0" err="1" smtClean="0"/>
              <a:t>nonlinar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saturated</a:t>
            </a:r>
            <a:r>
              <a:rPr lang="fr-CH" altLang="fr-FR" sz="2400" dirty="0" smtClean="0"/>
              <a:t> MHD </a:t>
            </a:r>
            <a:r>
              <a:rPr lang="fr-CH" altLang="fr-FR" sz="2400" dirty="0" err="1" smtClean="0"/>
              <a:t>can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be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predicted</a:t>
            </a:r>
            <a:endParaRPr lang="fr-CH" altLang="fr-FR" sz="2400" dirty="0" smtClean="0"/>
          </a:p>
          <a:p>
            <a:pPr marL="0" indent="0" eaLnBrk="1" hangingPunct="1"/>
            <a:r>
              <a:rPr lang="fr-CH" altLang="fr-FR" sz="2400" dirty="0" err="1" smtClean="0"/>
              <a:t>helical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core</a:t>
            </a:r>
            <a:r>
              <a:rPr lang="fr-CH" altLang="fr-FR" sz="2400" dirty="0" smtClean="0"/>
              <a:t> of «</a:t>
            </a:r>
            <a:r>
              <a:rPr lang="fr-CH" altLang="fr-FR" sz="2400" dirty="0" err="1" smtClean="0"/>
              <a:t>hybrid</a:t>
            </a:r>
            <a:r>
              <a:rPr lang="fr-CH" altLang="fr-FR" sz="2400" dirty="0" smtClean="0"/>
              <a:t>» type plasmas ~ new 3D </a:t>
            </a:r>
            <a:r>
              <a:rPr lang="fr-CH" altLang="fr-FR" sz="2400" dirty="0" err="1" smtClean="0"/>
              <a:t>equilibrium</a:t>
            </a:r>
            <a:endParaRPr lang="fr-CH" altLang="fr-FR" sz="2400" dirty="0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30735" y="5805264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179388" indent="-179388" eaLnBrk="1" hangingPunct="1">
              <a:buFont typeface="Arial" panose="020B0604020202020204" pitchFamily="34" charset="0"/>
              <a:buChar char="•"/>
            </a:pPr>
            <a:r>
              <a:rPr lang="en-US" altLang="fr-FR" sz="2000" dirty="0"/>
              <a:t>Graves et al, PPCF </a:t>
            </a:r>
            <a:r>
              <a:rPr lang="en-US" altLang="fr-FR" sz="2000" b="1" dirty="0"/>
              <a:t>55</a:t>
            </a:r>
            <a:r>
              <a:rPr lang="en-US" altLang="fr-FR" sz="2000" dirty="0"/>
              <a:t> (2013) </a:t>
            </a:r>
            <a:r>
              <a:rPr lang="fr-CH" sz="2000" dirty="0"/>
              <a:t>014005: </a:t>
            </a:r>
            <a:r>
              <a:rPr lang="en-US" sz="2000" i="1" dirty="0" err="1"/>
              <a:t>Magnetohydrodynamic</a:t>
            </a:r>
            <a:r>
              <a:rPr lang="en-US" sz="2000" i="1" dirty="0"/>
              <a:t> helical structures in nominally axisymmetric low-shear </a:t>
            </a:r>
            <a:r>
              <a:rPr lang="en-US" sz="2000" i="1" dirty="0" err="1"/>
              <a:t>tokamak</a:t>
            </a:r>
            <a:r>
              <a:rPr lang="en-US" sz="2000" i="1" dirty="0"/>
              <a:t> plasmas</a:t>
            </a:r>
            <a:endParaRPr lang="en-US" altLang="fr-FR" sz="2000" i="1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6" y="836712"/>
            <a:ext cx="5800300" cy="3024336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6933" y="3645024"/>
            <a:ext cx="4576164" cy="136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4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115888"/>
            <a:ext cx="9144000" cy="7191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n=1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growth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rate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well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known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from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</a:t>
            </a:r>
            <a:r>
              <a:rPr lang="fr-CH" altLang="fr-FR" sz="3200" b="1" dirty="0" err="1" smtClean="0">
                <a:solidFill>
                  <a:schemeClr val="accent2"/>
                </a:solidFill>
                <a:sym typeface="Wingdings" panose="05000000000000000000" pitchFamily="2" charset="2"/>
              </a:rPr>
              <a:t>ideal</a:t>
            </a:r>
            <a:r>
              <a:rPr lang="fr-CH" altLang="fr-FR" sz="3200" b="1" dirty="0" smtClean="0">
                <a:solidFill>
                  <a:schemeClr val="accent2"/>
                </a:solidFill>
                <a:sym typeface="Wingdings" panose="05000000000000000000" pitchFamily="2" charset="2"/>
              </a:rPr>
              <a:t> MHD</a:t>
            </a:r>
            <a:endParaRPr lang="en-US" altLang="fr-FR" sz="3200" b="1" dirty="0" smtClean="0">
              <a:solidFill>
                <a:schemeClr val="accent2"/>
              </a:solidFill>
              <a:sym typeface="Wingdings" panose="05000000000000000000" pitchFamily="2" charset="2"/>
            </a:endParaRPr>
          </a:p>
        </p:txBody>
      </p:sp>
      <p:sp>
        <p:nvSpPr>
          <p:cNvPr id="6147" name="Line 5"/>
          <p:cNvSpPr>
            <a:spLocks noChangeShapeType="1"/>
          </p:cNvSpPr>
          <p:nvPr/>
        </p:nvSpPr>
        <p:spPr bwMode="auto">
          <a:xfrm>
            <a:off x="395288" y="692696"/>
            <a:ext cx="83534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fr-CH"/>
          </a:p>
        </p:txBody>
      </p:sp>
      <p:sp>
        <p:nvSpPr>
          <p:cNvPr id="6148" name="ZoneTexte 2"/>
          <p:cNvSpPr txBox="1">
            <a:spLocks noChangeArrowheads="1"/>
          </p:cNvSpPr>
          <p:nvPr/>
        </p:nvSpPr>
        <p:spPr bwMode="auto">
          <a:xfrm>
            <a:off x="247543" y="4061992"/>
            <a:ext cx="8856663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>
                <a:latin typeface="Symbol" panose="05050102010706020507" pitchFamily="18" charset="2"/>
              </a:rPr>
              <a:t>g</a:t>
            </a:r>
            <a:r>
              <a:rPr lang="fr-CH" altLang="fr-FR" sz="2400" dirty="0" smtClean="0"/>
              <a:t> and </a:t>
            </a:r>
            <a:r>
              <a:rPr lang="fr-CH" altLang="fr-FR" sz="2400" dirty="0" err="1" smtClean="0">
                <a:latin typeface="Symbol" panose="05050102010706020507" pitchFamily="18" charset="2"/>
              </a:rPr>
              <a:t>t</a:t>
            </a:r>
            <a:r>
              <a:rPr lang="fr-CH" altLang="fr-FR" sz="2400" baseline="-25000" dirty="0" err="1" smtClean="0"/>
              <a:t>ST</a:t>
            </a:r>
            <a:r>
              <a:rPr lang="fr-CH" altLang="fr-FR" sz="2400" dirty="0" smtClean="0"/>
              <a:t> have </a:t>
            </a:r>
            <a:r>
              <a:rPr lang="fr-CH" altLang="fr-FR" sz="2400" dirty="0" err="1" smtClean="0"/>
              <a:t>same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dependence</a:t>
            </a:r>
            <a:r>
              <a:rPr lang="fr-CH" altLang="fr-FR" sz="2400" dirty="0" smtClean="0"/>
              <a:t> on </a:t>
            </a: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/>
              <a:t>Best </a:t>
            </a:r>
            <a:r>
              <a:rPr lang="fr-CH" altLang="fr-FR" sz="2400" dirty="0" err="1" smtClean="0"/>
              <a:t>fits</a:t>
            </a:r>
            <a:r>
              <a:rPr lang="fr-CH" altLang="fr-FR" sz="2400" dirty="0" smtClean="0"/>
              <a:t> of </a:t>
            </a:r>
            <a:r>
              <a:rPr lang="fr-CH" altLang="fr-FR" sz="2400" dirty="0" smtClean="0">
                <a:latin typeface="Symbol" panose="05050102010706020507" pitchFamily="18" charset="2"/>
              </a:rPr>
              <a:t>g</a:t>
            </a:r>
            <a:r>
              <a:rPr lang="fr-CH" altLang="fr-FR" sz="2400" dirty="0" smtClean="0">
                <a:latin typeface="+mn-lt"/>
              </a:rPr>
              <a:t>(n=1)</a:t>
            </a:r>
            <a:r>
              <a:rPr lang="fr-CH" altLang="fr-FR" sz="2400" dirty="0" smtClean="0"/>
              <a:t> do not </a:t>
            </a:r>
            <a:r>
              <a:rPr lang="fr-CH" altLang="fr-FR" sz="2400" dirty="0" err="1" smtClean="0"/>
              <a:t>need</a:t>
            </a:r>
            <a:r>
              <a:rPr lang="fr-CH" altLang="fr-FR" sz="2400" dirty="0" smtClean="0"/>
              <a:t> </a:t>
            </a: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  <a:r>
              <a:rPr lang="fr-CH" altLang="fr-FR" sz="2400" dirty="0" smtClean="0"/>
              <a:t> in the formulas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fr-CH" altLang="fr-FR" sz="2400" dirty="0" smtClean="0">
                <a:latin typeface="Symbol" panose="05050102010706020507" pitchFamily="18" charset="2"/>
              </a:rPr>
              <a:t>k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decreases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rapidly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towards</a:t>
            </a:r>
            <a:r>
              <a:rPr lang="fr-CH" altLang="fr-FR" sz="2400" dirty="0" smtClean="0"/>
              <a:t> center at high </a:t>
            </a: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  <a:r>
              <a:rPr lang="fr-CH" altLang="fr-FR" sz="2400" dirty="0" smtClean="0"/>
              <a:t> =&gt; main </a:t>
            </a:r>
            <a:r>
              <a:rPr lang="fr-CH" altLang="fr-FR" sz="2400" dirty="0" err="1" smtClean="0"/>
              <a:t>effect</a:t>
            </a:r>
            <a:r>
              <a:rPr lang="fr-CH" altLang="fr-FR" sz="2400" dirty="0" smtClean="0"/>
              <a:t> of </a:t>
            </a:r>
            <a:r>
              <a:rPr lang="fr-CH" altLang="fr-FR" sz="2400" dirty="0" smtClean="0">
                <a:latin typeface="Symbol" panose="05050102010706020507" pitchFamily="18" charset="2"/>
              </a:rPr>
              <a:t>d</a:t>
            </a:r>
            <a:r>
              <a:rPr lang="fr-CH" altLang="fr-FR" sz="2400" dirty="0" smtClean="0"/>
              <a:t> on </a:t>
            </a:r>
            <a:r>
              <a:rPr lang="fr-CH" altLang="fr-FR" sz="2400" dirty="0" err="1" smtClean="0"/>
              <a:t>internal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kink</a:t>
            </a:r>
            <a:r>
              <a:rPr lang="fr-CH" altLang="fr-FR" sz="2400" dirty="0" smtClean="0"/>
              <a:t> </a:t>
            </a:r>
            <a:r>
              <a:rPr lang="fr-CH" altLang="fr-FR" sz="2400" dirty="0" err="1" smtClean="0"/>
              <a:t>through</a:t>
            </a:r>
            <a:r>
              <a:rPr lang="fr-CH" altLang="fr-FR" sz="2400" dirty="0" smtClean="0"/>
              <a:t> effective value of </a:t>
            </a:r>
            <a:r>
              <a:rPr lang="fr-CH" altLang="fr-FR" sz="2400" dirty="0" smtClean="0">
                <a:latin typeface="Symbol" panose="05050102010706020507" pitchFamily="18" charset="2"/>
              </a:rPr>
              <a:t>k</a:t>
            </a:r>
            <a:r>
              <a:rPr lang="fr-CH" altLang="fr-FR" sz="2400" baseline="-25000" dirty="0" smtClean="0"/>
              <a:t>1</a:t>
            </a:r>
            <a:endParaRPr lang="fr-CH" altLang="fr-FR" sz="2400" baseline="-25000" dirty="0"/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630735" y="5805264"/>
            <a:ext cx="8477769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err="1" smtClean="0"/>
              <a:t>Martynov</a:t>
            </a:r>
            <a:r>
              <a:rPr lang="fr-CH" altLang="fr-FR" sz="2000" dirty="0" smtClean="0"/>
              <a:t> et al, PPCF </a:t>
            </a:r>
            <a:r>
              <a:rPr lang="fr-CH" altLang="fr-FR" sz="2000" b="1" dirty="0" smtClean="0"/>
              <a:t>47</a:t>
            </a:r>
            <a:r>
              <a:rPr lang="fr-CH" altLang="fr-FR" sz="2000" dirty="0" smtClean="0"/>
              <a:t> (2005) 1743: </a:t>
            </a:r>
            <a:r>
              <a:rPr lang="en-US" altLang="fr-FR" sz="2000" i="1" dirty="0"/>
              <a:t>The stability of the ideal internal </a:t>
            </a:r>
            <a:r>
              <a:rPr lang="en-US" altLang="fr-FR" sz="2000" i="1" dirty="0" smtClean="0"/>
              <a:t>kink mode in realistic </a:t>
            </a:r>
            <a:r>
              <a:rPr lang="en-US" altLang="fr-FR" sz="2000" i="1" dirty="0" err="1"/>
              <a:t>tokamak</a:t>
            </a:r>
            <a:r>
              <a:rPr lang="en-US" altLang="fr-FR" sz="2000" i="1" dirty="0"/>
              <a:t> geometry</a:t>
            </a:r>
            <a:endParaRPr lang="fr-CH" altLang="fr-FR" sz="2000" i="1" dirty="0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480" y="768616"/>
            <a:ext cx="5040808" cy="1316121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2655" y="2635783"/>
            <a:ext cx="5003641" cy="1229177"/>
          </a:xfrm>
          <a:prstGeom prst="rect">
            <a:avLst/>
          </a:prstGeom>
        </p:spPr>
      </p:pic>
      <p:sp>
        <p:nvSpPr>
          <p:cNvPr id="10" name="ZoneTexte 2"/>
          <p:cNvSpPr txBox="1">
            <a:spLocks noChangeArrowheads="1"/>
          </p:cNvSpPr>
          <p:nvPr/>
        </p:nvSpPr>
        <p:spPr bwMode="auto">
          <a:xfrm>
            <a:off x="323528" y="2240714"/>
            <a:ext cx="56610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marL="0" indent="0" eaLnBrk="1" hangingPunct="1"/>
            <a:r>
              <a:rPr lang="fr-CH" altLang="fr-FR" sz="2000" dirty="0" smtClean="0"/>
              <a:t>At high </a:t>
            </a:r>
            <a:r>
              <a:rPr lang="fr-CH" altLang="fr-FR" sz="2000" dirty="0" smtClean="0">
                <a:latin typeface="Symbol" panose="05050102010706020507" pitchFamily="18" charset="2"/>
              </a:rPr>
              <a:t>k</a:t>
            </a:r>
            <a:r>
              <a:rPr lang="fr-CH" altLang="fr-FR" sz="2000" dirty="0" smtClean="0"/>
              <a:t>, </a:t>
            </a:r>
            <a:r>
              <a:rPr lang="fr-CH" altLang="fr-FR" sz="2000" dirty="0" err="1" smtClean="0"/>
              <a:t>small</a:t>
            </a:r>
            <a:r>
              <a:rPr lang="fr-CH" altLang="fr-FR" sz="2000" dirty="0" smtClean="0"/>
              <a:t> </a:t>
            </a:r>
            <a:r>
              <a:rPr lang="fr-CH" altLang="fr-FR" sz="2000" dirty="0" err="1" smtClean="0"/>
              <a:t>shear</a:t>
            </a:r>
            <a:r>
              <a:rPr lang="fr-CH" altLang="fr-FR" sz="2000" dirty="0" smtClean="0"/>
              <a:t>:</a:t>
            </a:r>
            <a:endParaRPr lang="fr-CH" altLang="fr-FR" sz="2000" i="1" dirty="0"/>
          </a:p>
        </p:txBody>
      </p:sp>
    </p:spTree>
    <p:extLst>
      <p:ext uri="{BB962C8B-B14F-4D97-AF65-F5344CB8AC3E}">
        <p14:creationId xmlns:p14="http://schemas.microsoft.com/office/powerpoint/2010/main" val="37518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193.5"/>
  <p:tag name="ORIGINALWIDTH" val="668.25"/>
  <p:tag name="LATEXADDIN" val="\documentclass{article}&#10;\usepackage{amsmath}&#10;\pagestyle{empty}&#10;\begin{document}&#10;&#10;$\beta_N = \frac{\beta[\%]}{I_p/aB_0}$&#10;&#10;&#10;\end{document}"/>
  <p:tag name="IGUANATEXSIZE" val="20"/>
  <p:tag name="IGUANATEXCURSOR" val="11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655.5"/>
  <p:tag name="ORIGINALWIDTH" val="4770.75"/>
  <p:tag name="LATEXADDIN" val="\documentclass{article}&#10;\usepackage{amsmath}&#10;\pagestyle{empty}&#10;\begin{document}&#10;&#10;\begin{eqnarray*}&#10;&amp; \mbox{} &amp; \!\!\!\!\!\!\!\!\!\!\!\! \hat{\delta W} = \Delta q \epsilon ^2 \, 3&#10;       \left [ (0.3 - 0.5 \frac{\left &lt;r_1\right &gt;}{\left &lt; a \right&#10;       &gt;})^2 - \beta_{p1}^2 \right ] + \epsilon ^4 \left [ 6&#10;       \beta_{p1}^3 \, (1 + \beta_{p1}) + \frac{\beta_{p1} (1-14&#10;       \beta_{p1})}{32} \right ]  - \frac{3 \Delta q ^3 }{2} e^2 \\ &amp; \mbox{} &amp;&#10;       \!\!\!\!\!\!\!\!\!\!\!\!\!&#10;        + \frac{\Delta q}{4} \delta ^2 +&#10;       e \epsilon^2 \left \{ \!-\!\frac{3}{2} \beta_{p1} \!+\!&#10;       \frac{\Delta q}{12} \left (156 \beta_{p1}^2\! -\! 3 \beta_{p1}&#10;       -12 \right ) \right \} + e \delta \epsilon \left \{ 3&#10;       \beta_{p1} \!+\! \frac{\Delta q}{6} (4 \beta_{p1} \!-\!7)&#10;       \right \}&#10;\end{eqnarray*}&#10;&#10;&#10;\end{document}"/>
  <p:tag name="IGUANATEXSIZE" val="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269.25"/>
  <p:tag name="ORIGINALWIDTH" val="4289.25"/>
  <p:tag name="LATEXADDIN" val="\documentclass{article}&#10;\usepackage{amsmath}&#10;\usepackage{color}&#10;\pagestyle{empty}&#10;\begin{document}&#10; &#10;&#10;For $\Delta q \equiv 1-q_0 \rightarrow 0$ internal kink&#10;mode stability is identical to {\color{red} ideal shaping &#10;contributions &#10;to ideal interchange} [C. Wahlberg, Phys. Plasmas {\bf 9} , 1606&#10;(2002):&#10;&#10;&#10;&#10;&#10;\end{document}"/>
  <p:tag name="IGUANATEXSIZE" val="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RIGINALHEIGHT" val="309"/>
  <p:tag name="ORIGINALWIDTH" val="4413"/>
  <p:tag name="LATEXADDIN" val="\documentclass{article}&#10;\usepackage{amsmath}&#10;\usepackage{color}&#10;\pagestyle{empty}&#10;\begin{document}&#10;\[&#10;{\color{red} \hat{\delta W} =  - \frac{3}{2} e \epsilon^2 \beta_{p1} + &#10;3e \delta \epsilon \beta_{p1}} \,\,\, \mbox{with} &#10;\,\,\, e=(\kappa - 1)/(\kappa+1) \,\,\, , \,\,\, &#10;\epsilon = \frac{r}{R_0} \,\,\, \mbox{and} \,\,\, \gamma \tau_A &#10;= - \frac{\pi \hat{\delta W}}{s}&#10;\]&#10;\end{document}"/>
  <p:tag name="IGUANATEXSIZE" val="20"/>
</p:tagLst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altLang="fr-FR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anose="02020603050405020304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14134</TotalTime>
  <Words>1264</Words>
  <Application>Microsoft Office PowerPoint</Application>
  <PresentationFormat>Affichage à l'écran (4:3)</PresentationFormat>
  <Paragraphs>146</Paragraphs>
  <Slides>23</Slides>
  <Notes>22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23</vt:i4>
      </vt:variant>
    </vt:vector>
  </HeadingPairs>
  <TitlesOfParts>
    <vt:vector size="30" baseType="lpstr">
      <vt:lpstr>Arial</vt:lpstr>
      <vt:lpstr>Segoe UI Symbol</vt:lpstr>
      <vt:lpstr>Shonar Bangla</vt:lpstr>
      <vt:lpstr>Symbol</vt:lpstr>
      <vt:lpstr>Times New Roman</vt:lpstr>
      <vt:lpstr>Wingdings</vt:lpstr>
      <vt:lpstr>Default Design</vt:lpstr>
      <vt:lpstr>Effects of plasma shaping on MHD and electron heat conductivity; impact on alpha electron heating</vt:lpstr>
      <vt:lpstr>Outline</vt:lpstr>
      <vt:lpstr>Introduction</vt:lpstr>
      <vt:lpstr>Reminder: bN limit and elongation</vt:lpstr>
      <vt:lpstr>Sawteeth and plasma shape</vt:lpstr>
      <vt:lpstr>Présentation PowerPoint</vt:lpstr>
      <vt:lpstr>Sawteeth «disappear» at high elongation</vt:lpstr>
      <vt:lpstr>«continuous sawteeth» = nonlinear sat. MHD</vt:lpstr>
      <vt:lpstr>n=1 growth rate well known from ideal MHD</vt:lpstr>
      <vt:lpstr>ELMs at negative d</vt:lpstr>
      <vt:lpstr>ELMs at negative d: main effect on high n</vt:lpstr>
      <vt:lpstr>Transport: better e- confinement at negative d</vt:lpstr>
      <vt:lpstr>Transport: better e- confinement at negative d</vt:lpstr>
      <vt:lpstr>Nonlinear gyrokinetic simulations at d&lt;0</vt:lpstr>
      <vt:lpstr>On core stiffness and edge non-stiffness</vt:lpstr>
      <vt:lpstr>Role of edge for d effects on transport</vt:lpstr>
      <vt:lpstr>Role of edge for d effects on transport</vt:lpstr>
      <vt:lpstr>Role of d revisited with gyrokinetic</vt:lpstr>
      <vt:lpstr>Ion transport also stiff even in ohmic</vt:lpstr>
      <vt:lpstr>Negative delta, an option for DEMO</vt:lpstr>
      <vt:lpstr>References</vt:lpstr>
      <vt:lpstr>Présentation PowerPoint</vt:lpstr>
      <vt:lpstr>Role of edge for d effects on transport</vt:lpstr>
    </vt:vector>
  </TitlesOfParts>
  <Company>CRPP-EPFL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eITBs With ohmic Current Perturbation in TCV</dc:title>
  <dc:creator>Sauter</dc:creator>
  <cp:lastModifiedBy>OS</cp:lastModifiedBy>
  <cp:revision>1396</cp:revision>
  <cp:lastPrinted>2004-03-07T09:24:22Z</cp:lastPrinted>
  <dcterms:created xsi:type="dcterms:W3CDTF">2003-10-23T09:07:09Z</dcterms:created>
  <dcterms:modified xsi:type="dcterms:W3CDTF">2015-03-26T23:09:07Z</dcterms:modified>
</cp:coreProperties>
</file>