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4" r:id="rId3"/>
    <p:sldId id="266" r:id="rId4"/>
    <p:sldId id="267" r:id="rId5"/>
    <p:sldId id="270" r:id="rId6"/>
    <p:sldId id="257" r:id="rId7"/>
    <p:sldId id="261" r:id="rId8"/>
    <p:sldId id="260" r:id="rId9"/>
    <p:sldId id="269" r:id="rId10"/>
    <p:sldId id="271" r:id="rId11"/>
    <p:sldId id="272" r:id="rId12"/>
    <p:sldId id="268" r:id="rId13"/>
    <p:sldId id="265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003366"/>
    <a:srgbClr val="003300"/>
    <a:srgbClr val="FF3300"/>
    <a:srgbClr val="660033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60"/>
  </p:normalViewPr>
  <p:slideViewPr>
    <p:cSldViewPr>
      <p:cViewPr varScale="1">
        <p:scale>
          <a:sx n="79" d="100"/>
          <a:sy n="79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05C79-202C-4628-99C3-850CB151FBC2}" type="datetimeFigureOut">
              <a:rPr lang="en-GB" smtClean="0"/>
              <a:t>16/06/2012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CEAE6-9B6F-4B3A-A2AB-4793FC0EB8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3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89D7B-668C-48AF-8668-5AC5D7812B9F}" type="datetimeFigureOut">
              <a:rPr lang="en-GB" smtClean="0"/>
              <a:t>16/06/2012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468BF-AACA-461C-9197-8FA2AB9A5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014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A1C2-E566-491E-B786-6239FD3CC9D4}" type="datetime1">
              <a:rPr lang="en-GB" smtClean="0"/>
              <a:t>16/06/2012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264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9D1C-10E2-4C5C-8C47-1B36F249A975}" type="datetime1">
              <a:rPr lang="en-GB" smtClean="0"/>
              <a:t>16/06/2012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78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7D7D-DC82-4C1E-8CC0-A9641E402DC7}" type="datetime1">
              <a:rPr lang="en-GB" smtClean="0"/>
              <a:t>16/06/2012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538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D63A-79BE-4B3E-B20E-71861E07CB42}" type="datetime1">
              <a:rPr lang="en-GB" smtClean="0"/>
              <a:t>16/06/2012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\\cern.ch\dfs\Users\j\jabellei\Desktop\myPoster\LHeC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4258"/>
            <a:ext cx="1008112" cy="624462"/>
          </a:xfrm>
          <a:prstGeom prst="rect">
            <a:avLst/>
          </a:prstGeom>
          <a:noFill/>
        </p:spPr>
      </p:pic>
      <p:pic>
        <p:nvPicPr>
          <p:cNvPr id="8" name="Picture 4" descr="C:\Users\ABELLEIRA JL\Desktop\CAS\208px-CERN_logo.svg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3946" y="284258"/>
            <a:ext cx="674517" cy="6647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3432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E77D-D64F-4170-BBA5-7C9647FA569A}" type="datetime1">
              <a:rPr lang="en-GB" smtClean="0"/>
              <a:t>16/06/2012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178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8BB6-2BC1-48AB-9376-6D0D746F8F01}" type="datetime1">
              <a:rPr lang="en-GB" smtClean="0"/>
              <a:t>16/06/2012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595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19BBA-66DA-40BA-AD8A-0523AA455A9B}" type="datetime1">
              <a:rPr lang="en-GB" smtClean="0"/>
              <a:t>16/06/2012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51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AFAB-5D2F-4E8B-80C4-0F22910E7136}" type="datetime1">
              <a:rPr lang="en-GB" smtClean="0"/>
              <a:t>16/06/2012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09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3153-24F9-49A5-9F20-2549F1C078DA}" type="datetime1">
              <a:rPr lang="en-GB" smtClean="0"/>
              <a:t>16/06/2012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88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4CC9-5B45-4A19-AC42-69E377454605}" type="datetime1">
              <a:rPr lang="en-GB" smtClean="0"/>
              <a:t>16/06/2012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84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54978-FA71-4D8A-AAA5-330A414138BB}" type="datetime1">
              <a:rPr lang="en-GB" smtClean="0"/>
              <a:t>16/06/2012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4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54C78-5FA6-4A34-96C3-83E25DACC21B}" type="datetime1">
              <a:rPr lang="en-GB" smtClean="0"/>
              <a:t>16/06/2012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D1658-4207-4760-9B7E-7EB5EAAB7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65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59532" y="2780928"/>
            <a:ext cx="849694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dirty="0" smtClean="0">
                <a:solidFill>
                  <a:srgbClr val="003399"/>
                </a:solidFill>
              </a:rPr>
              <a:t>LHeC Final Focus System</a:t>
            </a:r>
            <a:endParaRPr lang="en-US" sz="4800" dirty="0">
              <a:solidFill>
                <a:srgbClr val="003399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3861048"/>
            <a:ext cx="9143999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Jose L. Abelleira, </a:t>
            </a:r>
            <a:r>
              <a:rPr lang="en-US" dirty="0">
                <a:solidFill>
                  <a:schemeClr val="tx1"/>
                </a:solidFill>
              </a:rPr>
              <a:t>PhD candidate 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n-US" dirty="0" smtClean="0">
                <a:solidFill>
                  <a:schemeClr val="tx1"/>
                </a:solidFill>
              </a:rPr>
              <a:t>			   CERN, EPFL</a:t>
            </a:r>
          </a:p>
          <a:p>
            <a:pPr>
              <a:defRPr/>
            </a:pPr>
            <a:r>
              <a:rPr lang="en-US" dirty="0" smtClean="0">
                <a:solidFill>
                  <a:srgbClr val="CC9900"/>
                </a:solidFill>
              </a:rPr>
              <a:t>Thanks to: H. Garcia, R. Tomas, F. Zimmermann</a:t>
            </a:r>
            <a:endParaRPr lang="en-US" dirty="0">
              <a:solidFill>
                <a:srgbClr val="CC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23640" y="1628800"/>
            <a:ext cx="916763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/>
              <a:t>2012 CERN-ECFA-</a:t>
            </a:r>
            <a:r>
              <a:rPr lang="en-US" sz="1900" dirty="0" err="1"/>
              <a:t>NuPECC</a:t>
            </a:r>
            <a:r>
              <a:rPr lang="en-US" sz="1900" dirty="0"/>
              <a:t> Workshop on the </a:t>
            </a:r>
            <a:r>
              <a:rPr lang="en-US" sz="1900" dirty="0" smtClean="0"/>
              <a:t>LHeC</a:t>
            </a:r>
            <a:endParaRPr lang="en-GB" sz="1900" dirty="0"/>
          </a:p>
          <a:p>
            <a:pPr algn="ctr"/>
            <a:r>
              <a:rPr lang="en-GB" sz="1900" dirty="0"/>
              <a:t> 14-15 June 2012</a:t>
            </a:r>
          </a:p>
          <a:p>
            <a:pPr algn="ctr"/>
            <a:r>
              <a:rPr lang="en-GB" sz="1900" dirty="0"/>
              <a:t>Chavannes-de-</a:t>
            </a:r>
            <a:r>
              <a:rPr lang="en-GB" sz="1900" dirty="0" err="1"/>
              <a:t>Bogis</a:t>
            </a:r>
            <a:r>
              <a:rPr lang="en-GB" sz="1900" dirty="0"/>
              <a:t>, </a:t>
            </a:r>
            <a:r>
              <a:rPr lang="en-GB" sz="1900" dirty="0" smtClean="0"/>
              <a:t>Switzerland</a:t>
            </a:r>
            <a:endParaRPr lang="en-US" sz="1900" dirty="0"/>
          </a:p>
        </p:txBody>
      </p:sp>
      <p:pic>
        <p:nvPicPr>
          <p:cNvPr id="9" name="Picture 6" descr="\\cern.ch\dfs\Users\j\jabellei\Desktop\myPoster\LHe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3868" y="260648"/>
            <a:ext cx="2016224" cy="1248924"/>
          </a:xfrm>
          <a:prstGeom prst="rect">
            <a:avLst/>
          </a:prstGeom>
          <a:noFill/>
        </p:spPr>
      </p:pic>
      <p:pic>
        <p:nvPicPr>
          <p:cNvPr id="10" name="Picture 9" descr="\\cern.ch\dfs\Users\j\jabellei\Desktop\myPoster\EPFL_LOG_RVB-55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0455" y="4446213"/>
            <a:ext cx="1224136" cy="592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618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Magnet comparison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10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81"/>
            <a:ext cx="8567906" cy="2333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350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300" dirty="0" smtClean="0"/>
              <a:t>A chromatic correction needs high dispersion regions in the </a:t>
            </a:r>
            <a:r>
              <a:rPr lang="en-US" sz="2300" dirty="0" err="1" smtClean="0"/>
              <a:t>sextupoles</a:t>
            </a:r>
            <a:r>
              <a:rPr lang="en-US" sz="2300" dirty="0" smtClean="0"/>
              <a:t> that introduce SR and </a:t>
            </a:r>
            <a:r>
              <a:rPr lang="en-US" sz="2300" dirty="0" err="1" smtClean="0"/>
              <a:t>emittance</a:t>
            </a:r>
            <a:r>
              <a:rPr lang="en-US" sz="2300" dirty="0" smtClean="0"/>
              <a:t> growth</a:t>
            </a:r>
          </a:p>
          <a:p>
            <a:r>
              <a:rPr lang="en-US" sz="2300" dirty="0" smtClean="0"/>
              <a:t>Restriction in length</a:t>
            </a:r>
          </a:p>
          <a:p>
            <a:r>
              <a:rPr lang="en-US" sz="2300" dirty="0" smtClean="0"/>
              <a:t>Restriction in L*</a:t>
            </a:r>
          </a:p>
          <a:p>
            <a:r>
              <a:rPr lang="en-US" sz="2300" dirty="0" smtClean="0"/>
              <a:t>Three </a:t>
            </a:r>
            <a:r>
              <a:rPr lang="en-US" sz="2300" dirty="0" smtClean="0"/>
              <a:t>different solutions have been studied and presented </a:t>
            </a:r>
            <a:endParaRPr lang="en-GB" sz="23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11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176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12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Three different e- FFS optics</a:t>
            </a:r>
          </a:p>
          <a:p>
            <a:endParaRPr lang="en-US" sz="2800" dirty="0" smtClean="0"/>
          </a:p>
          <a:p>
            <a:endParaRPr lang="en-GB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694479"/>
              </p:ext>
            </p:extLst>
          </p:nvPr>
        </p:nvGraphicFramePr>
        <p:xfrm>
          <a:off x="395536" y="2636912"/>
          <a:ext cx="7992887" cy="243300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srgbClr val="0070C0">
                      <a:alpha val="40000"/>
                    </a:srgbClr>
                  </a:outerShdw>
                </a:effectLst>
                <a:tableStyleId>{69CF1AB2-1976-4502-BF36-3FF5EA218861}</a:tableStyleId>
              </a:tblPr>
              <a:tblGrid>
                <a:gridCol w="2812312"/>
                <a:gridCol w="1901441"/>
                <a:gridCol w="2055732"/>
                <a:gridCol w="1223402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Palatino Linotype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alatino Linotype" pitchFamily="18" charset="0"/>
                        </a:rPr>
                        <a:t>Main advantages</a:t>
                      </a: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alatino Linotype" pitchFamily="18" charset="0"/>
                        </a:rPr>
                        <a:t>Main</a:t>
                      </a:r>
                      <a:r>
                        <a:rPr lang="en-US" sz="1400" baseline="0" dirty="0" smtClean="0">
                          <a:latin typeface="Palatino Linotype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Palatino Linotype" pitchFamily="18" charset="0"/>
                        </a:rPr>
                        <a:t>disadvantages</a:t>
                      </a: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alatino Linotype" pitchFamily="18" charset="0"/>
                        </a:rPr>
                        <a:t>Future</a:t>
                      </a:r>
                    </a:p>
                  </a:txBody>
                  <a:tcPr anchor="ctr" anchorCtr="1">
                    <a:noFill/>
                  </a:tcPr>
                </a:tc>
              </a:tr>
              <a:tr h="450245">
                <a:tc>
                  <a:txBody>
                    <a:bodyPr/>
                    <a:lstStyle/>
                    <a:p>
                      <a:pPr marL="0" marR="0" indent="0" algn="l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optics I: Triplet</a:t>
                      </a:r>
                      <a:endParaRPr lang="en-US" sz="1400" dirty="0" smtClean="0">
                        <a:latin typeface="Palatino Linotyp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alatino Linotype" pitchFamily="18" charset="0"/>
                        </a:rPr>
                        <a:t>Simple and short</a:t>
                      </a: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alatino Linotype" pitchFamily="18" charset="0"/>
                        </a:rPr>
                        <a:t>Chromaticity</a:t>
                      </a:r>
                      <a:r>
                        <a:rPr lang="en-US" sz="1400" baseline="0" dirty="0" smtClean="0">
                          <a:latin typeface="Palatino Linotype" pitchFamily="18" charset="0"/>
                        </a:rPr>
                        <a:t> not corrected</a:t>
                      </a:r>
                      <a:endParaRPr lang="en-US" sz="1400" dirty="0" smtClean="0">
                        <a:latin typeface="Palatino Linotype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latin typeface="Palatino Linotype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</a:tr>
              <a:tr h="635640">
                <a:tc>
                  <a:txBody>
                    <a:bodyPr/>
                    <a:lstStyle/>
                    <a:p>
                      <a:pPr marL="0" marR="0" lvl="1" indent="0" algn="l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optics II: Doublet, local chromatic correction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alatino Linotype" pitchFamily="18" charset="0"/>
                        </a:rPr>
                        <a:t>Short</a:t>
                      </a: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Palatino Linotype" pitchFamily="18" charset="0"/>
                          <a:sym typeface="Wingdings" pitchFamily="2" charset="2"/>
                        </a:rPr>
                        <a:t>Large </a:t>
                      </a:r>
                      <a:r>
                        <a:rPr lang="en-US" sz="1400" baseline="0" dirty="0" err="1" smtClean="0">
                          <a:latin typeface="Palatino Linotype" pitchFamily="18" charset="0"/>
                          <a:sym typeface="Wingdings" pitchFamily="2" charset="2"/>
                        </a:rPr>
                        <a:t>emittance</a:t>
                      </a:r>
                      <a:r>
                        <a:rPr lang="en-US" sz="1400" baseline="0" dirty="0" smtClean="0">
                          <a:latin typeface="Palatino Linotype" pitchFamily="18" charset="0"/>
                          <a:sym typeface="Wingdings" pitchFamily="2" charset="2"/>
                        </a:rPr>
                        <a:t> growth from synchrotron radiation</a:t>
                      </a:r>
                      <a:endParaRPr lang="en-US" sz="1400" dirty="0" smtClean="0">
                        <a:latin typeface="Palatino Linotype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alatino Linotype" pitchFamily="18" charset="0"/>
                        </a:rPr>
                        <a:t>H-function</a:t>
                      </a:r>
                      <a:r>
                        <a:rPr lang="en-US" sz="1400" baseline="0" dirty="0" smtClean="0">
                          <a:latin typeface="Palatino Linotype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Palatino Linotype" pitchFamily="18" charset="0"/>
                        </a:rPr>
                        <a:t>optimization</a:t>
                      </a:r>
                    </a:p>
                  </a:txBody>
                  <a:tcPr anchor="ctr" anchorCtr="1">
                    <a:noFill/>
                  </a:tcPr>
                </a:tc>
              </a:tr>
              <a:tr h="751275">
                <a:tc>
                  <a:txBody>
                    <a:bodyPr/>
                    <a:lstStyle/>
                    <a:p>
                      <a:pPr marL="0" marR="0" lvl="1" indent="0" algn="l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optics III: Doublet, traditional modular chromatic correction</a:t>
                      </a:r>
                      <a:endParaRPr lang="en-US" sz="1400" dirty="0" smtClean="0">
                        <a:latin typeface="Palatino Linotyp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alatino Linotype" pitchFamily="18" charset="0"/>
                        </a:rPr>
                        <a:t>Chromaticity corrected</a:t>
                      </a:r>
                      <a:r>
                        <a:rPr lang="en-US" sz="1400" baseline="0" dirty="0" smtClean="0">
                          <a:latin typeface="Palatino Linotype" pitchFamily="18" charset="0"/>
                        </a:rPr>
                        <a:t> with low emittance growth</a:t>
                      </a:r>
                      <a:endParaRPr lang="en-US" sz="1400" dirty="0" smtClean="0">
                        <a:latin typeface="Palatino Linotype" pitchFamily="18" charset="0"/>
                      </a:endParaRP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alatino Linotype" pitchFamily="18" charset="0"/>
                        </a:rPr>
                        <a:t>Too Long?</a:t>
                      </a:r>
                    </a:p>
                  </a:txBody>
                  <a:tcPr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Palatino Linotype" pitchFamily="18" charset="0"/>
                        </a:rPr>
                        <a:t>If there is enough space</a:t>
                      </a:r>
                    </a:p>
                  </a:txBody>
                  <a:tcPr anchor="ctr" anchorCtr="1"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95536" y="3068960"/>
            <a:ext cx="7992888" cy="576064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32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1"/>
            <a:ext cx="8712968" cy="1972816"/>
          </a:xfrm>
        </p:spPr>
        <p:txBody>
          <a:bodyPr/>
          <a:lstStyle/>
          <a:p>
            <a:r>
              <a:rPr lang="de-DE" sz="2600" dirty="0" smtClean="0"/>
              <a:t>J.L.  Abelleira, </a:t>
            </a:r>
            <a:r>
              <a:rPr lang="de-DE" sz="2600" dirty="0"/>
              <a:t>N. </a:t>
            </a:r>
            <a:r>
              <a:rPr lang="de-DE" sz="2600" dirty="0" smtClean="0"/>
              <a:t>Bernard, </a:t>
            </a:r>
            <a:r>
              <a:rPr lang="de-DE" sz="2600" dirty="0"/>
              <a:t>S. </a:t>
            </a:r>
            <a:r>
              <a:rPr lang="de-DE" sz="2600" dirty="0" smtClean="0"/>
              <a:t>Russenschuck, </a:t>
            </a:r>
            <a:r>
              <a:rPr lang="de-DE" sz="2600" dirty="0"/>
              <a:t>R. </a:t>
            </a:r>
            <a:r>
              <a:rPr lang="de-DE" sz="2600" dirty="0" smtClean="0"/>
              <a:t>Tomas, F</a:t>
            </a:r>
            <a:r>
              <a:rPr lang="de-DE" sz="2600" dirty="0"/>
              <a:t>. </a:t>
            </a:r>
            <a:r>
              <a:rPr lang="de-DE" sz="2600" dirty="0" smtClean="0"/>
              <a:t>Zimmermann</a:t>
            </a:r>
            <a:r>
              <a:rPr lang="en-GB" sz="2600" dirty="0"/>
              <a:t>;</a:t>
            </a:r>
            <a:r>
              <a:rPr lang="en-GB" sz="2600" dirty="0" smtClean="0"/>
              <a:t> </a:t>
            </a:r>
            <a:r>
              <a:rPr lang="en-GB" sz="2600" dirty="0"/>
              <a:t>Proc. IPAC’11 San Sebastian, p. 2796</a:t>
            </a:r>
            <a:r>
              <a:rPr lang="en-GB" sz="2600" dirty="0" smtClean="0"/>
              <a:t>.</a:t>
            </a:r>
          </a:p>
          <a:p>
            <a:r>
              <a:rPr lang="en-GB" sz="2600" dirty="0"/>
              <a:t>J.L. </a:t>
            </a:r>
            <a:r>
              <a:rPr lang="en-GB" sz="2600" dirty="0" smtClean="0"/>
              <a:t>Abelleira, H</a:t>
            </a:r>
            <a:r>
              <a:rPr lang="en-GB" sz="2600" dirty="0"/>
              <a:t>. </a:t>
            </a:r>
            <a:r>
              <a:rPr lang="en-GB" sz="2600" dirty="0" smtClean="0"/>
              <a:t>Garcia,</a:t>
            </a:r>
            <a:r>
              <a:rPr lang="de-DE" sz="2600" dirty="0" smtClean="0"/>
              <a:t> R. Tomas, F. Zimmermann</a:t>
            </a:r>
            <a:r>
              <a:rPr lang="en-GB" sz="2600" dirty="0"/>
              <a:t>;</a:t>
            </a:r>
            <a:r>
              <a:rPr lang="en-GB" sz="2600" dirty="0" smtClean="0"/>
              <a:t> IPAC’12 New Orleans </a:t>
            </a:r>
            <a:endParaRPr lang="en-GB" sz="2600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85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392288"/>
            <a:ext cx="8229600" cy="24768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5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Thank you for </a:t>
            </a:r>
          </a:p>
          <a:p>
            <a:pPr marL="0" indent="0" algn="ctr">
              <a:buNone/>
            </a:pPr>
            <a:r>
              <a:rPr lang="en-US" sz="45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your attention</a:t>
            </a:r>
            <a:endParaRPr lang="en-GB" sz="4500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672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/>
          <a:lstStyle/>
          <a:p>
            <a:r>
              <a:rPr lang="en-US" dirty="0" smtClean="0"/>
              <a:t>Round optics. </a:t>
            </a:r>
            <a:r>
              <a:rPr lang="en-US" sz="2800" dirty="0" smtClean="0"/>
              <a:t>e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 FFS optics I: triplet</a:t>
            </a:r>
          </a:p>
          <a:p>
            <a:r>
              <a:rPr lang="en-US" dirty="0" smtClean="0"/>
              <a:t>Flat optics: </a:t>
            </a:r>
          </a:p>
          <a:p>
            <a:pPr lvl="1"/>
            <a:r>
              <a:rPr lang="en-GB" dirty="0"/>
              <a:t>e</a:t>
            </a:r>
            <a:r>
              <a:rPr lang="en-GB" baseline="30000" dirty="0" smtClean="0"/>
              <a:t>-</a:t>
            </a:r>
            <a:r>
              <a:rPr lang="en-GB" sz="1400" baseline="30000" dirty="0" smtClean="0"/>
              <a:t>   </a:t>
            </a:r>
            <a:r>
              <a:rPr lang="en-GB" dirty="0" smtClean="0"/>
              <a:t>FFS </a:t>
            </a:r>
            <a:r>
              <a:rPr lang="en-GB" dirty="0"/>
              <a:t>optics II: </a:t>
            </a:r>
            <a:r>
              <a:rPr lang="en-GB" dirty="0" smtClean="0"/>
              <a:t>Doublet, local chromatic correction</a:t>
            </a:r>
          </a:p>
          <a:p>
            <a:pPr lvl="1"/>
            <a:r>
              <a:rPr lang="en-GB" dirty="0"/>
              <a:t>e</a:t>
            </a:r>
            <a:r>
              <a:rPr lang="en-GB" baseline="30000" dirty="0"/>
              <a:t>-</a:t>
            </a:r>
            <a:r>
              <a:rPr lang="en-GB" sz="1800" dirty="0" smtClean="0"/>
              <a:t> </a:t>
            </a:r>
            <a:r>
              <a:rPr lang="en-GB" dirty="0"/>
              <a:t>FFS optics III: </a:t>
            </a:r>
            <a:r>
              <a:rPr lang="en-GB" dirty="0" smtClean="0"/>
              <a:t>Doublet, traditional chromatic correction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27584" y="4509120"/>
            <a:ext cx="676875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Introduced in the talk </a:t>
            </a:r>
            <a:r>
              <a:rPr lang="en-GB" sz="2800" b="1" dirty="0"/>
              <a:t>Interaction Region </a:t>
            </a:r>
            <a:r>
              <a:rPr lang="en-GB" sz="2800" dirty="0" smtClean="0"/>
              <a:t>by R. Tomas (this workshop)</a:t>
            </a:r>
            <a:endParaRPr lang="en-GB" sz="2800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0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 FFS optics I: triplet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29519"/>
            <a:ext cx="3299318" cy="239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807576"/>
              </p:ext>
            </p:extLst>
          </p:nvPr>
        </p:nvGraphicFramePr>
        <p:xfrm>
          <a:off x="4788024" y="1668800"/>
          <a:ext cx="1701366" cy="32004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srgbClr val="0070C0">
                      <a:alpha val="40000"/>
                    </a:srgbClr>
                  </a:outerShdw>
                </a:effectLst>
                <a:tableStyleId>{69CF1AB2-1976-4502-BF36-3FF5EA218861}</a:tableStyleId>
              </a:tblPr>
              <a:tblGrid>
                <a:gridCol w="1701366"/>
              </a:tblGrid>
              <a:tr h="136015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>
                          <a:latin typeface="Palatino Linotype" pitchFamily="18" charset="0"/>
                        </a:rPr>
                        <a:t>β</a:t>
                      </a:r>
                      <a:r>
                        <a:rPr lang="el-GR" sz="1500" baseline="30000" dirty="0" smtClean="0">
                          <a:latin typeface="Palatino Linotype" pitchFamily="18" charset="0"/>
                        </a:rPr>
                        <a:t>∗</a:t>
                      </a:r>
                      <a:r>
                        <a:rPr lang="en-US" sz="1500" baseline="-25000" dirty="0" err="1" smtClean="0">
                          <a:latin typeface="Palatino Linotype" pitchFamily="18" charset="0"/>
                        </a:rPr>
                        <a:t>x,y</a:t>
                      </a:r>
                      <a:r>
                        <a:rPr lang="en-US" sz="1500" dirty="0" smtClean="0">
                          <a:latin typeface="Palatino Linotype" pitchFamily="18" charset="0"/>
                        </a:rPr>
                        <a:t> = 0.1 m. 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355976" y="2267744"/>
            <a:ext cx="4058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Palatino Linotype" pitchFamily="18" charset="0"/>
              </a:rPr>
              <a:t>No chromatic correction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499" y="4095140"/>
            <a:ext cx="2724281" cy="190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2771801" y="1218817"/>
            <a:ext cx="504055" cy="698015"/>
            <a:chOff x="3671900" y="1578857"/>
            <a:chExt cx="504055" cy="698015"/>
          </a:xfrm>
        </p:grpSpPr>
        <p:sp>
          <p:nvSpPr>
            <p:cNvPr id="13" name="TextBox 12"/>
            <p:cNvSpPr txBox="1"/>
            <p:nvPr/>
          </p:nvSpPr>
          <p:spPr>
            <a:xfrm>
              <a:off x="3671900" y="1578857"/>
              <a:ext cx="50405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/>
                <a:t>IP</a:t>
              </a:r>
              <a:endParaRPr lang="en-US" sz="25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3923928" y="1961400"/>
              <a:ext cx="0" cy="315472"/>
            </a:xfrm>
            <a:prstGeom prst="straightConnector1">
              <a:avLst/>
            </a:prstGeom>
            <a:ln w="28575">
              <a:solidFill>
                <a:schemeClr val="tx1"/>
              </a:solidFill>
              <a:miter lim="800000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4361656" y="2637076"/>
            <a:ext cx="40587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rgbClr val="0070C0"/>
                </a:solidFill>
                <a:latin typeface="Palatino Linotype" pitchFamily="18" charset="0"/>
              </a:rPr>
              <a:t>Bending magnets to compensate the dispersion created by the last dipole</a:t>
            </a:r>
          </a:p>
        </p:txBody>
      </p:sp>
      <p:pic>
        <p:nvPicPr>
          <p:cNvPr id="16" name="Picture 32" descr="\\cern.ch\dfs\Users\j\jabellei\Desktop\fig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2940384" cy="2041516"/>
          </a:xfrm>
          <a:prstGeom prst="rect">
            <a:avLst/>
          </a:prstGeom>
          <a:noFill/>
        </p:spPr>
      </p:pic>
      <p:sp>
        <p:nvSpPr>
          <p:cNvPr id="18" name="Up-Down Arrow 17"/>
          <p:cNvSpPr/>
          <p:nvPr/>
        </p:nvSpPr>
        <p:spPr>
          <a:xfrm>
            <a:off x="6657924" y="5053622"/>
            <a:ext cx="45719" cy="565356"/>
          </a:xfrm>
          <a:prstGeom prst="upDownArrow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743053" y="510718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66"/>
                </a:solidFill>
              </a:rPr>
              <a:t>Chromatic aberration</a:t>
            </a:r>
            <a:endParaRPr lang="en-US" dirty="0">
              <a:solidFill>
                <a:srgbClr val="006666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26204" y="3280881"/>
            <a:ext cx="4998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/>
              <a:t>Beam size by order computed with MAPCLASS</a:t>
            </a:r>
            <a:r>
              <a:rPr lang="de-DE" i="1" dirty="0" smtClean="0"/>
              <a:t> </a:t>
            </a:r>
          </a:p>
          <a:p>
            <a:r>
              <a:rPr lang="de-DE" i="1" dirty="0" smtClean="0"/>
              <a:t>R</a:t>
            </a:r>
            <a:r>
              <a:rPr lang="de-DE" i="1" dirty="0"/>
              <a:t>. Tomas, CERN AB-Note-2006-017 (ABP) (2006).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11483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  <p:bldP spid="19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beam optics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319117"/>
              </p:ext>
            </p:extLst>
          </p:nvPr>
        </p:nvGraphicFramePr>
        <p:xfrm>
          <a:off x="4102433" y="2588851"/>
          <a:ext cx="1701366" cy="64707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srgbClr val="0070C0">
                      <a:alpha val="40000"/>
                    </a:srgbClr>
                  </a:outerShdw>
                </a:effectLst>
                <a:tableStyleId>{69CF1AB2-1976-4502-BF36-3FF5EA218861}</a:tableStyleId>
              </a:tblPr>
              <a:tblGrid>
                <a:gridCol w="1701366"/>
              </a:tblGrid>
              <a:tr h="327037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>
                          <a:latin typeface="Palatino Linotype" pitchFamily="18" charset="0"/>
                        </a:rPr>
                        <a:t>β</a:t>
                      </a:r>
                      <a:r>
                        <a:rPr lang="el-GR" sz="1500" baseline="30000" dirty="0" smtClean="0">
                          <a:latin typeface="Palatino Linotype" pitchFamily="18" charset="0"/>
                        </a:rPr>
                        <a:t>∗</a:t>
                      </a:r>
                      <a:r>
                        <a:rPr lang="en-US" sz="1500" baseline="-25000" dirty="0" smtClean="0">
                          <a:latin typeface="Palatino Linotype" pitchFamily="18" charset="0"/>
                        </a:rPr>
                        <a:t>x</a:t>
                      </a:r>
                      <a:r>
                        <a:rPr lang="en-US" sz="1500" dirty="0" smtClean="0">
                          <a:latin typeface="Palatino Linotype" pitchFamily="18" charset="0"/>
                        </a:rPr>
                        <a:t> =0.2 m. </a:t>
                      </a:r>
                    </a:p>
                  </a:txBody>
                  <a:tcPr>
                    <a:noFill/>
                  </a:tcPr>
                </a:tc>
              </a:tr>
              <a:tr h="156363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>
                          <a:latin typeface="Palatino Linotype" pitchFamily="18" charset="0"/>
                        </a:rPr>
                        <a:t>β</a:t>
                      </a:r>
                      <a:r>
                        <a:rPr lang="el-GR" sz="1500" baseline="30000" dirty="0" smtClean="0">
                          <a:latin typeface="Palatino Linotype" pitchFamily="18" charset="0"/>
                        </a:rPr>
                        <a:t>∗</a:t>
                      </a:r>
                      <a:r>
                        <a:rPr lang="en-US" sz="1500" baseline="-25000" dirty="0" smtClean="0">
                          <a:latin typeface="Palatino Linotype" pitchFamily="18" charset="0"/>
                        </a:rPr>
                        <a:t>y</a:t>
                      </a:r>
                      <a:r>
                        <a:rPr lang="en-US" sz="1500" dirty="0" smtClean="0">
                          <a:latin typeface="Palatino Linotype" pitchFamily="18" charset="0"/>
                        </a:rPr>
                        <a:t> = 0.05 m. 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Right Brace 6"/>
          <p:cNvSpPr/>
          <p:nvPr/>
        </p:nvSpPr>
        <p:spPr>
          <a:xfrm>
            <a:off x="5987813" y="2564904"/>
            <a:ext cx="101426" cy="64457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48925" y="1473871"/>
            <a:ext cx="47551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4 Sextupoles to correct chromaticity in pairs</a:t>
            </a:r>
          </a:p>
          <a:p>
            <a:pPr lvl="1" algn="just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pair: correction in X. </a:t>
            </a:r>
            <a:r>
              <a:rPr lang="el-GR" dirty="0" smtClean="0"/>
              <a:t>β</a:t>
            </a:r>
            <a:r>
              <a:rPr lang="en-US" baseline="-25000" dirty="0" smtClean="0"/>
              <a:t>x</a:t>
            </a:r>
            <a:r>
              <a:rPr lang="en-US" dirty="0" smtClean="0"/>
              <a:t>&gt;&gt;</a:t>
            </a:r>
            <a:r>
              <a:rPr lang="el-GR" dirty="0" smtClean="0"/>
              <a:t> β</a:t>
            </a:r>
            <a:r>
              <a:rPr lang="en-US" baseline="-25000" dirty="0" smtClean="0"/>
              <a:t>y</a:t>
            </a:r>
          </a:p>
          <a:p>
            <a:pPr lvl="1" algn="just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pair: correction in Y. </a:t>
            </a:r>
            <a:r>
              <a:rPr lang="el-GR" dirty="0"/>
              <a:t>β</a:t>
            </a:r>
            <a:r>
              <a:rPr lang="en-US" baseline="-25000" dirty="0" smtClean="0"/>
              <a:t>x</a:t>
            </a:r>
            <a:r>
              <a:rPr lang="en-US" dirty="0" smtClean="0"/>
              <a:t>&lt;&lt;</a:t>
            </a:r>
            <a:r>
              <a:rPr lang="el-GR" dirty="0" smtClean="0"/>
              <a:t> β</a:t>
            </a:r>
            <a:r>
              <a:rPr lang="en-US" baseline="-25000" dirty="0" smtClean="0"/>
              <a:t>y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243305"/>
              </p:ext>
            </p:extLst>
          </p:nvPr>
        </p:nvGraphicFramePr>
        <p:xfrm>
          <a:off x="1006089" y="2751552"/>
          <a:ext cx="1701366" cy="32004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srgbClr val="0070C0">
                      <a:alpha val="40000"/>
                    </a:srgbClr>
                  </a:outerShdw>
                </a:effectLst>
                <a:tableStyleId>{69CF1AB2-1976-4502-BF36-3FF5EA218861}</a:tableStyleId>
              </a:tblPr>
              <a:tblGrid>
                <a:gridCol w="1701366"/>
              </a:tblGrid>
              <a:tr h="136015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>
                          <a:latin typeface="Palatino Linotype" pitchFamily="18" charset="0"/>
                        </a:rPr>
                        <a:t>β</a:t>
                      </a:r>
                      <a:r>
                        <a:rPr lang="el-GR" sz="1500" baseline="30000" dirty="0" smtClean="0">
                          <a:latin typeface="Palatino Linotype" pitchFamily="18" charset="0"/>
                        </a:rPr>
                        <a:t>∗</a:t>
                      </a:r>
                      <a:r>
                        <a:rPr lang="en-US" sz="1500" baseline="-25000" dirty="0" err="1" smtClean="0">
                          <a:latin typeface="Palatino Linotype" pitchFamily="18" charset="0"/>
                        </a:rPr>
                        <a:t>x,y</a:t>
                      </a:r>
                      <a:r>
                        <a:rPr lang="en-US" sz="1500" dirty="0" smtClean="0">
                          <a:latin typeface="Palatino Linotype" pitchFamily="18" charset="0"/>
                        </a:rPr>
                        <a:t> = 0.1 m. 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V="1">
            <a:off x="2981068" y="2916346"/>
            <a:ext cx="792088" cy="10433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980728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Chromatic correction</a:t>
            </a:r>
            <a:endParaRPr lang="en-GB" b="1" dirty="0"/>
          </a:p>
        </p:txBody>
      </p:sp>
      <p:sp>
        <p:nvSpPr>
          <p:cNvPr id="21" name="Rectangle 20"/>
          <p:cNvSpPr/>
          <p:nvPr/>
        </p:nvSpPr>
        <p:spPr>
          <a:xfrm>
            <a:off x="683569" y="3717032"/>
            <a:ext cx="71642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dirty="0"/>
              <a:t>Each of the sextupoles of the pair must be spaced </a:t>
            </a:r>
            <a:r>
              <a:rPr lang="el-GR" dirty="0"/>
              <a:t>Δμ</a:t>
            </a:r>
            <a:r>
              <a:rPr lang="en-US" baseline="-25000" dirty="0" err="1"/>
              <a:t>x,y</a:t>
            </a:r>
            <a:r>
              <a:rPr lang="en-US" dirty="0"/>
              <a:t>= </a:t>
            </a:r>
            <a:r>
              <a:rPr lang="el-GR" dirty="0"/>
              <a:t>π</a:t>
            </a:r>
            <a:endParaRPr lang="en-US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/>
              <a:t>2 arrangements</a:t>
            </a:r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n-US" dirty="0"/>
              <a:t>Traditional, dedicated section</a:t>
            </a:r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n-US" dirty="0"/>
              <a:t>Compact, Local chromatic correction</a:t>
            </a:r>
          </a:p>
          <a:p>
            <a:pPr lvl="1" algn="just"/>
            <a:r>
              <a:rPr lang="en-US" i="1" dirty="0"/>
              <a:t>P. Raimondi and A. </a:t>
            </a:r>
            <a:r>
              <a:rPr lang="en-US" i="1" dirty="0" err="1"/>
              <a:t>Seryi</a:t>
            </a:r>
            <a:r>
              <a:rPr lang="en-US" i="1" dirty="0"/>
              <a:t>, Phys. Rev. </a:t>
            </a:r>
            <a:r>
              <a:rPr lang="en-US" i="1" dirty="0" err="1"/>
              <a:t>Lett</a:t>
            </a:r>
            <a:r>
              <a:rPr lang="en-US" i="1" dirty="0"/>
              <a:t>. 86, 3779 (2001).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53249" y="186614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Separation of  </a:t>
            </a:r>
            <a:r>
              <a:rPr lang="el-GR" sz="1400" dirty="0" smtClean="0"/>
              <a:t>β</a:t>
            </a:r>
            <a:r>
              <a:rPr lang="en-US" sz="1400" dirty="0" smtClean="0"/>
              <a:t>-functions</a:t>
            </a:r>
            <a:endParaRPr lang="en-GB" sz="1400" dirty="0"/>
          </a:p>
        </p:txBody>
      </p:sp>
      <p:sp>
        <p:nvSpPr>
          <p:cNvPr id="24" name="Right Brace 23"/>
          <p:cNvSpPr/>
          <p:nvPr/>
        </p:nvSpPr>
        <p:spPr>
          <a:xfrm>
            <a:off x="3779912" y="1834616"/>
            <a:ext cx="202853" cy="5142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6300192" y="265995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Different </a:t>
            </a:r>
            <a:r>
              <a:rPr lang="el-GR" sz="1400" dirty="0" smtClean="0"/>
              <a:t>β</a:t>
            </a:r>
            <a:r>
              <a:rPr lang="en-US" sz="1400" dirty="0" smtClean="0"/>
              <a:t>* to separate  </a:t>
            </a:r>
            <a:r>
              <a:rPr lang="el-GR" sz="1400" dirty="0"/>
              <a:t>β</a:t>
            </a:r>
            <a:r>
              <a:rPr lang="en-US" sz="1400" dirty="0" smtClean="0"/>
              <a:t>-functions 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6827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21" grpId="0"/>
      <p:bldP spid="23" grpId="0"/>
      <p:bldP spid="24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-</a:t>
            </a:r>
            <a:r>
              <a:rPr lang="en-GB" sz="1800" baseline="30000" dirty="0"/>
              <a:t>   </a:t>
            </a:r>
            <a:r>
              <a:rPr lang="en-GB" dirty="0"/>
              <a:t>FFS optics II</a:t>
            </a:r>
            <a:r>
              <a:rPr lang="en-GB" dirty="0" smtClean="0"/>
              <a:t>: local </a:t>
            </a:r>
            <a:r>
              <a:rPr lang="en-GB" dirty="0" err="1" smtClean="0"/>
              <a:t>chrom</a:t>
            </a:r>
            <a:r>
              <a:rPr lang="en-GB" dirty="0" smtClean="0"/>
              <a:t>. corr.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5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607864" y="2619086"/>
            <a:ext cx="4058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Palatino Linotype" pitchFamily="18" charset="0"/>
              </a:rPr>
              <a:t>Length : 150 </a:t>
            </a:r>
            <a:r>
              <a:rPr lang="en-US" dirty="0" smtClean="0">
                <a:latin typeface="Palatino Linotype" pitchFamily="18" charset="0"/>
              </a:rPr>
              <a:t>m 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1938897"/>
            <a:ext cx="6100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/>
              <a:t>IP</a:t>
            </a:r>
            <a:endParaRPr lang="en-US" sz="25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779912" y="2321440"/>
            <a:ext cx="0" cy="315472"/>
          </a:xfrm>
          <a:prstGeom prst="straightConnector1">
            <a:avLst/>
          </a:prstGeom>
          <a:ln w="28575">
            <a:solidFill>
              <a:schemeClr val="tx1"/>
            </a:solidFill>
            <a:miter lim="800000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43608" y="1368544"/>
            <a:ext cx="1440160" cy="789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"/>
              </a:spcAft>
            </a:pPr>
            <a:r>
              <a:rPr lang="en-US" sz="1400" dirty="0" smtClean="0">
                <a:latin typeface="Palatino Linotype" pitchFamily="18" charset="0"/>
              </a:rPr>
              <a:t>Dipole</a:t>
            </a:r>
          </a:p>
          <a:p>
            <a:pPr>
              <a:spcAft>
                <a:spcPts val="150"/>
              </a:spcAft>
            </a:pPr>
            <a:r>
              <a:rPr lang="en-US" sz="1400" dirty="0" smtClean="0">
                <a:latin typeface="Palatino Linotype" pitchFamily="18" charset="0"/>
              </a:rPr>
              <a:t>Quadrupole</a:t>
            </a:r>
          </a:p>
          <a:p>
            <a:pPr>
              <a:spcAft>
                <a:spcPts val="150"/>
              </a:spcAft>
            </a:pPr>
            <a:r>
              <a:rPr lang="en-US" sz="1400" dirty="0" smtClean="0">
                <a:latin typeface="Palatino Linotype" pitchFamily="18" charset="0"/>
              </a:rPr>
              <a:t>Sextupole</a:t>
            </a:r>
            <a:endParaRPr lang="en-US" sz="1400" dirty="0">
              <a:latin typeface="Palatino Linotype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68302" y="1404503"/>
            <a:ext cx="173180" cy="16860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68302" y="1666010"/>
            <a:ext cx="173180" cy="16860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868302" y="1929385"/>
            <a:ext cx="173180" cy="1686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83568" y="1268760"/>
            <a:ext cx="1872208" cy="9586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679858"/>
              </p:ext>
            </p:extLst>
          </p:nvPr>
        </p:nvGraphicFramePr>
        <p:xfrm>
          <a:off x="5190811" y="1414590"/>
          <a:ext cx="1701366" cy="6400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srgbClr val="0070C0">
                      <a:alpha val="40000"/>
                    </a:srgbClr>
                  </a:outerShdw>
                </a:effectLst>
                <a:tableStyleId>{69CF1AB2-1976-4502-BF36-3FF5EA218861}</a:tableStyleId>
              </a:tblPr>
              <a:tblGrid>
                <a:gridCol w="1701366"/>
              </a:tblGrid>
              <a:tr h="136015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>
                          <a:latin typeface="Palatino Linotype" pitchFamily="18" charset="0"/>
                        </a:rPr>
                        <a:t>β</a:t>
                      </a:r>
                      <a:r>
                        <a:rPr lang="el-GR" sz="1500" baseline="30000" dirty="0" smtClean="0">
                          <a:latin typeface="Palatino Linotype" pitchFamily="18" charset="0"/>
                        </a:rPr>
                        <a:t>∗</a:t>
                      </a:r>
                      <a:r>
                        <a:rPr lang="en-US" sz="1500" baseline="-25000" dirty="0" smtClean="0">
                          <a:latin typeface="Palatino Linotype" pitchFamily="18" charset="0"/>
                        </a:rPr>
                        <a:t>x</a:t>
                      </a:r>
                      <a:r>
                        <a:rPr lang="en-US" sz="1500" dirty="0" smtClean="0">
                          <a:latin typeface="Palatino Linotype" pitchFamily="18" charset="0"/>
                        </a:rPr>
                        <a:t> =0.2 m. </a:t>
                      </a:r>
                    </a:p>
                  </a:txBody>
                  <a:tcPr>
                    <a:noFill/>
                  </a:tcPr>
                </a:tc>
              </a:tr>
              <a:tr h="156363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>
                          <a:latin typeface="Palatino Linotype" pitchFamily="18" charset="0"/>
                        </a:rPr>
                        <a:t>β</a:t>
                      </a:r>
                      <a:r>
                        <a:rPr lang="el-GR" sz="1500" baseline="30000" dirty="0" smtClean="0">
                          <a:latin typeface="Palatino Linotype" pitchFamily="18" charset="0"/>
                        </a:rPr>
                        <a:t>∗</a:t>
                      </a:r>
                      <a:r>
                        <a:rPr lang="en-US" sz="1500" baseline="-25000" dirty="0" smtClean="0">
                          <a:latin typeface="Palatino Linotype" pitchFamily="18" charset="0"/>
                        </a:rPr>
                        <a:t>y</a:t>
                      </a:r>
                      <a:r>
                        <a:rPr lang="en-US" sz="1500" dirty="0" smtClean="0">
                          <a:latin typeface="Palatino Linotype" pitchFamily="18" charset="0"/>
                        </a:rPr>
                        <a:t> = 0.05 m. 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21" name="Content Placeholder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48062"/>
            <a:ext cx="4477121" cy="3129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71437"/>
            <a:ext cx="3384376" cy="2105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5292080" y="3419708"/>
            <a:ext cx="1994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Beam size by </a:t>
            </a:r>
            <a:r>
              <a:rPr lang="de-DE" b="1" dirty="0" smtClean="0"/>
              <a:t>order</a:t>
            </a:r>
            <a:endParaRPr lang="de-DE" i="1" dirty="0"/>
          </a:p>
        </p:txBody>
      </p:sp>
      <p:sp>
        <p:nvSpPr>
          <p:cNvPr id="6" name="Rectangle 5"/>
          <p:cNvSpPr/>
          <p:nvPr/>
        </p:nvSpPr>
        <p:spPr>
          <a:xfrm>
            <a:off x="4607864" y="2928416"/>
            <a:ext cx="258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Rockwell Extra Bold" pitchFamily="18" charset="0"/>
              </a:rPr>
              <a:t>SR power </a:t>
            </a:r>
            <a:r>
              <a:rPr lang="en-US" dirty="0">
                <a:latin typeface="Palatino Linotype" pitchFamily="18" charset="0"/>
              </a:rPr>
              <a:t>of  83 kW</a:t>
            </a:r>
          </a:p>
        </p:txBody>
      </p:sp>
    </p:spTree>
    <p:extLst>
      <p:ext uri="{BB962C8B-B14F-4D97-AF65-F5344CB8AC3E}">
        <p14:creationId xmlns:p14="http://schemas.microsoft.com/office/powerpoint/2010/main" val="141005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5" grpId="0"/>
      <p:bldP spid="16" grpId="0" animBg="1"/>
      <p:bldP spid="17" grpId="0" animBg="1"/>
      <p:bldP spid="18" grpId="0" animBg="1"/>
      <p:bldP spid="19" grpId="0" animBg="1"/>
      <p:bldP spid="2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baseline="30000" dirty="0"/>
              <a:t>-</a:t>
            </a:r>
            <a:r>
              <a:rPr lang="en-GB" sz="1800" baseline="30000" dirty="0"/>
              <a:t>   </a:t>
            </a:r>
            <a:r>
              <a:rPr lang="en-GB" dirty="0"/>
              <a:t>FFS optics </a:t>
            </a:r>
            <a:r>
              <a:rPr lang="en-GB" dirty="0" smtClean="0"/>
              <a:t>III: </a:t>
            </a:r>
            <a:r>
              <a:rPr lang="en-US" dirty="0" smtClean="0"/>
              <a:t>Traditional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6</a:t>
            </a:fld>
            <a:endParaRPr lang="en-GB"/>
          </a:p>
        </p:txBody>
      </p:sp>
      <p:pic>
        <p:nvPicPr>
          <p:cNvPr id="1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98" y="2791469"/>
            <a:ext cx="4492924" cy="3229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687584" y="2564904"/>
            <a:ext cx="4303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Palatino Linotype" pitchFamily="18" charset="0"/>
              </a:rPr>
              <a:t>Length : 267 m </a:t>
            </a:r>
            <a:r>
              <a:rPr lang="en-US" dirty="0" smtClean="0">
                <a:latin typeface="Palatino Linotype" pitchFamily="18" charset="0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Palatino Linotype" pitchFamily="18" charset="0"/>
              </a:rPr>
              <a:t>too long</a:t>
            </a:r>
            <a:r>
              <a:rPr lang="en-US" dirty="0" smtClean="0">
                <a:latin typeface="Palatino Linotype" pitchFamily="18" charset="0"/>
              </a:rPr>
              <a:t>)</a:t>
            </a:r>
            <a:endParaRPr lang="en-US" dirty="0">
              <a:latin typeface="Palatino Linotype" pitchFamily="18" charset="0"/>
            </a:endParaRPr>
          </a:p>
          <a:p>
            <a:pPr algn="just"/>
            <a:r>
              <a:rPr lang="en-US" dirty="0">
                <a:latin typeface="Palatino Linotype" pitchFamily="18" charset="0"/>
              </a:rPr>
              <a:t>Modular construction: </a:t>
            </a:r>
            <a:endParaRPr lang="en-US" dirty="0" smtClean="0">
              <a:latin typeface="Palatino Linotype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635896" y="1866889"/>
            <a:ext cx="504055" cy="698015"/>
            <a:chOff x="3671900" y="1578857"/>
            <a:chExt cx="504055" cy="698015"/>
          </a:xfrm>
        </p:grpSpPr>
        <p:sp>
          <p:nvSpPr>
            <p:cNvPr id="10" name="TextBox 9"/>
            <p:cNvSpPr txBox="1"/>
            <p:nvPr/>
          </p:nvSpPr>
          <p:spPr>
            <a:xfrm>
              <a:off x="3671900" y="1578857"/>
              <a:ext cx="50405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/>
                <a:t>IP</a:t>
              </a:r>
              <a:endParaRPr lang="en-US" sz="25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3923928" y="1961400"/>
              <a:ext cx="0" cy="315472"/>
            </a:xfrm>
            <a:prstGeom prst="straightConnector1">
              <a:avLst/>
            </a:prstGeom>
            <a:ln w="28575">
              <a:solidFill>
                <a:schemeClr val="tx1"/>
              </a:solidFill>
              <a:miter lim="800000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043608" y="1274033"/>
            <a:ext cx="1440160" cy="789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"/>
              </a:spcAft>
            </a:pPr>
            <a:r>
              <a:rPr lang="en-US" sz="1400" dirty="0" smtClean="0">
                <a:latin typeface="Palatino Linotype" pitchFamily="18" charset="0"/>
              </a:rPr>
              <a:t>Dipole</a:t>
            </a:r>
          </a:p>
          <a:p>
            <a:pPr>
              <a:spcAft>
                <a:spcPts val="150"/>
              </a:spcAft>
            </a:pPr>
            <a:r>
              <a:rPr lang="en-US" sz="1400" dirty="0" smtClean="0">
                <a:latin typeface="Palatino Linotype" pitchFamily="18" charset="0"/>
              </a:rPr>
              <a:t>Quadrupole</a:t>
            </a:r>
          </a:p>
          <a:p>
            <a:pPr>
              <a:spcAft>
                <a:spcPts val="150"/>
              </a:spcAft>
            </a:pPr>
            <a:r>
              <a:rPr lang="en-US" sz="1400" dirty="0" smtClean="0">
                <a:latin typeface="Palatino Linotype" pitchFamily="18" charset="0"/>
              </a:rPr>
              <a:t>Sextupole</a:t>
            </a:r>
            <a:endParaRPr lang="en-US" sz="1400" dirty="0">
              <a:latin typeface="Palatino Linotype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68302" y="1309992"/>
            <a:ext cx="173180" cy="16860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68302" y="1571499"/>
            <a:ext cx="173180" cy="16860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868302" y="1834874"/>
            <a:ext cx="173180" cy="1686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83568" y="1174249"/>
            <a:ext cx="1872208" cy="9586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1187624" y="2558516"/>
            <a:ext cx="576064" cy="0"/>
          </a:xfrm>
          <a:prstGeom prst="straightConnector1">
            <a:avLst/>
          </a:prstGeom>
          <a:ln w="28575">
            <a:solidFill>
              <a:schemeClr val="tx1"/>
            </a:solidFill>
            <a:miter lim="800000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123728" y="2564904"/>
            <a:ext cx="576064" cy="0"/>
          </a:xfrm>
          <a:prstGeom prst="straightConnector1">
            <a:avLst/>
          </a:prstGeom>
          <a:ln w="28575">
            <a:solidFill>
              <a:schemeClr val="tx1"/>
            </a:solidFill>
            <a:miter lim="800000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992330" y="2168641"/>
            <a:ext cx="838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CCY</a:t>
            </a:r>
            <a:endParaRPr 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1056227" y="2164794"/>
            <a:ext cx="838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CCX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4689674" y="3114834"/>
            <a:ext cx="40587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Palatino Linotype" pitchFamily="18" charset="0"/>
              </a:rPr>
              <a:t>Chromaticity compensated two dedicated sections.  </a:t>
            </a:r>
          </a:p>
          <a:p>
            <a:pPr algn="just"/>
            <a:r>
              <a:rPr lang="en-US" dirty="0" smtClean="0">
                <a:latin typeface="Palatino Linotype" pitchFamily="18" charset="0"/>
              </a:rPr>
              <a:t>Separated </a:t>
            </a:r>
            <a:r>
              <a:rPr lang="en-US" dirty="0">
                <a:latin typeface="Palatino Linotype" pitchFamily="18" charset="0"/>
              </a:rPr>
              <a:t>optics with strictly defined functions that makes the system relatively simple to design.</a:t>
            </a:r>
          </a:p>
          <a:p>
            <a:pPr algn="just"/>
            <a:r>
              <a:rPr lang="en-US" dirty="0">
                <a:latin typeface="Palatino Linotype" pitchFamily="18" charset="0"/>
              </a:rPr>
              <a:t>Chromaticity is </a:t>
            </a:r>
            <a:r>
              <a:rPr lang="en-US" dirty="0">
                <a:solidFill>
                  <a:srgbClr val="FF0000"/>
                </a:solidFill>
                <a:latin typeface="Palatino Linotype" pitchFamily="18" charset="0"/>
              </a:rPr>
              <a:t>not locally corrected</a:t>
            </a:r>
            <a:r>
              <a:rPr lang="en-US" dirty="0" smtClean="0">
                <a:latin typeface="Palatino Linotype" pitchFamily="18" charset="0"/>
              </a:rPr>
              <a:t>.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87584" y="5103260"/>
            <a:ext cx="2476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Rockwell Extra Bold" pitchFamily="18" charset="0"/>
              </a:rPr>
              <a:t>SR power </a:t>
            </a:r>
            <a:r>
              <a:rPr lang="en-US" dirty="0">
                <a:latin typeface="Palatino Linotype" pitchFamily="18" charset="0"/>
              </a:rPr>
              <a:t>of  39 kW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73852"/>
              </p:ext>
            </p:extLst>
          </p:nvPr>
        </p:nvGraphicFramePr>
        <p:xfrm>
          <a:off x="5190811" y="1414590"/>
          <a:ext cx="1701366" cy="6400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srgbClr val="0070C0">
                      <a:alpha val="40000"/>
                    </a:srgbClr>
                  </a:outerShdw>
                </a:effectLst>
                <a:tableStyleId>{69CF1AB2-1976-4502-BF36-3FF5EA218861}</a:tableStyleId>
              </a:tblPr>
              <a:tblGrid>
                <a:gridCol w="1701366"/>
              </a:tblGrid>
              <a:tr h="136015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>
                          <a:latin typeface="Palatino Linotype" pitchFamily="18" charset="0"/>
                        </a:rPr>
                        <a:t>β</a:t>
                      </a:r>
                      <a:r>
                        <a:rPr lang="el-GR" sz="1500" baseline="30000" dirty="0" smtClean="0">
                          <a:latin typeface="Palatino Linotype" pitchFamily="18" charset="0"/>
                        </a:rPr>
                        <a:t>∗</a:t>
                      </a:r>
                      <a:r>
                        <a:rPr lang="en-US" sz="1500" baseline="-25000" dirty="0" smtClean="0">
                          <a:latin typeface="Palatino Linotype" pitchFamily="18" charset="0"/>
                        </a:rPr>
                        <a:t>x</a:t>
                      </a:r>
                      <a:r>
                        <a:rPr lang="en-US" sz="1500" dirty="0" smtClean="0">
                          <a:latin typeface="Palatino Linotype" pitchFamily="18" charset="0"/>
                        </a:rPr>
                        <a:t> = 0.2 m. </a:t>
                      </a:r>
                    </a:p>
                  </a:txBody>
                  <a:tcPr>
                    <a:noFill/>
                  </a:tcPr>
                </a:tc>
              </a:tr>
              <a:tr h="156363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>
                          <a:latin typeface="Palatino Linotype" pitchFamily="18" charset="0"/>
                        </a:rPr>
                        <a:t>β</a:t>
                      </a:r>
                      <a:r>
                        <a:rPr lang="el-GR" sz="1500" baseline="30000" dirty="0" smtClean="0">
                          <a:latin typeface="Palatino Linotype" pitchFamily="18" charset="0"/>
                        </a:rPr>
                        <a:t>∗</a:t>
                      </a:r>
                      <a:r>
                        <a:rPr lang="en-US" sz="1500" baseline="-25000" dirty="0" smtClean="0">
                          <a:latin typeface="Palatino Linotype" pitchFamily="18" charset="0"/>
                        </a:rPr>
                        <a:t>y</a:t>
                      </a:r>
                      <a:r>
                        <a:rPr lang="en-US" sz="1500" dirty="0" smtClean="0">
                          <a:latin typeface="Palatino Linotype" pitchFamily="18" charset="0"/>
                        </a:rPr>
                        <a:t> = 0.05 m. 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640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 animBg="1"/>
      <p:bldP spid="17" grpId="0" animBg="1"/>
      <p:bldP spid="18" grpId="0" animBg="1"/>
      <p:bldP spid="19" grpId="0" animBg="1"/>
      <p:bldP spid="33" grpId="0"/>
      <p:bldP spid="35" grpId="0"/>
      <p:bldP spid="2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baseline="30000" dirty="0"/>
              <a:t>-</a:t>
            </a:r>
            <a:r>
              <a:rPr lang="en-GB" sz="1800" baseline="30000" dirty="0"/>
              <a:t>   </a:t>
            </a:r>
            <a:r>
              <a:rPr lang="en-GB" dirty="0"/>
              <a:t>FFS optics III: </a:t>
            </a:r>
            <a:r>
              <a:rPr lang="en-US" dirty="0"/>
              <a:t>Traditional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7</a:t>
            </a:fld>
            <a:endParaRPr lang="en-GB"/>
          </a:p>
        </p:txBody>
      </p:sp>
      <p:pic>
        <p:nvPicPr>
          <p:cNvPr id="6" name="Content Placeholder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420888"/>
            <a:ext cx="544974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Up-Down Arrow 6"/>
          <p:cNvSpPr/>
          <p:nvPr/>
        </p:nvSpPr>
        <p:spPr>
          <a:xfrm>
            <a:off x="4644008" y="3214556"/>
            <a:ext cx="45719" cy="574484"/>
          </a:xfrm>
          <a:prstGeom prst="upDownArrow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436096" y="331713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66"/>
                </a:solidFill>
              </a:rPr>
              <a:t>Geometric aberration</a:t>
            </a:r>
            <a:endParaRPr lang="en-US" dirty="0">
              <a:solidFill>
                <a:srgbClr val="006666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017317" y="3789040"/>
            <a:ext cx="3878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013255" y="1628800"/>
            <a:ext cx="1994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Beam size by </a:t>
            </a:r>
            <a:r>
              <a:rPr lang="de-DE" b="1" dirty="0" smtClean="0"/>
              <a:t>order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397439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Flat beams comparative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068318"/>
            <a:ext cx="2895600" cy="365125"/>
          </a:xfrm>
        </p:spPr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3168352" cy="2194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330" y="2204864"/>
            <a:ext cx="3246854" cy="2219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3605" y="1124744"/>
            <a:ext cx="82089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Bandwidth</a:t>
            </a:r>
          </a:p>
          <a:p>
            <a:r>
              <a:rPr lang="en-US" dirty="0" smtClean="0"/>
              <a:t>	              </a:t>
            </a:r>
            <a:r>
              <a:rPr lang="en-GB" dirty="0"/>
              <a:t>e</a:t>
            </a:r>
            <a:r>
              <a:rPr lang="en-GB" baseline="30000" dirty="0"/>
              <a:t>-</a:t>
            </a:r>
            <a:r>
              <a:rPr lang="en-GB" sz="1000" baseline="30000" dirty="0"/>
              <a:t>   </a:t>
            </a:r>
            <a:r>
              <a:rPr lang="en-GB" dirty="0"/>
              <a:t>FFS optics II </a:t>
            </a:r>
            <a:r>
              <a:rPr lang="en-GB" dirty="0" smtClean="0"/>
              <a:t>                                    e</a:t>
            </a:r>
            <a:r>
              <a:rPr lang="en-GB" baseline="30000" dirty="0" smtClean="0"/>
              <a:t>-</a:t>
            </a:r>
            <a:r>
              <a:rPr lang="en-GB" sz="1000" baseline="30000" dirty="0" smtClean="0"/>
              <a:t>   </a:t>
            </a:r>
            <a:r>
              <a:rPr lang="en-GB" dirty="0"/>
              <a:t>FFS optics III: </a:t>
            </a:r>
            <a:r>
              <a:rPr lang="en-US" dirty="0"/>
              <a:t>Traditional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043608" y="4941168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Much wider bandwidth for the local chromatic option 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                                  more stable for energy variations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61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beams comparative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J.L. Abelleira. LHeC Final Focus System. LheC workshop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1658-4207-4760-9B7E-7EB5EAAB7319}" type="slidenum">
              <a:rPr lang="en-GB" smtClean="0"/>
              <a:t>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23900" y="4230939"/>
            <a:ext cx="5040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/>
              <a:t>*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476264"/>
              </p:ext>
            </p:extLst>
          </p:nvPr>
        </p:nvGraphicFramePr>
        <p:xfrm>
          <a:off x="3851920" y="2517264"/>
          <a:ext cx="3895079" cy="11277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srgbClr val="0070C0">
                      <a:alpha val="40000"/>
                    </a:srgbClr>
                  </a:outerShdw>
                </a:effectLst>
                <a:tableStyleId>{69CF1AB2-1976-4502-BF36-3FF5EA218861}</a:tableStyleId>
              </a:tblPr>
              <a:tblGrid>
                <a:gridCol w="1337580"/>
                <a:gridCol w="708131"/>
                <a:gridCol w="856236"/>
                <a:gridCol w="993132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Palatino Linotype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 smtClean="0">
                          <a:latin typeface="Palatino Linotype" pitchFamily="18" charset="0"/>
                        </a:rPr>
                        <a:t>σ</a:t>
                      </a:r>
                      <a:r>
                        <a:rPr lang="en-US" sz="1200" baseline="-25000" dirty="0" smtClean="0">
                          <a:latin typeface="Palatino Linotype" pitchFamily="18" charset="0"/>
                        </a:rPr>
                        <a:t>y</a:t>
                      </a:r>
                      <a:r>
                        <a:rPr lang="en-US" sz="1200" baseline="0" dirty="0" smtClean="0">
                          <a:latin typeface="Palatino Linotype" pitchFamily="18" charset="0"/>
                        </a:rPr>
                        <a:t> [</a:t>
                      </a:r>
                      <a:r>
                        <a:rPr lang="el-GR" sz="1200" baseline="0" dirty="0" smtClean="0">
                          <a:latin typeface="Palatino Linotype" pitchFamily="18" charset="0"/>
                        </a:rPr>
                        <a:t>μ</a:t>
                      </a:r>
                      <a:r>
                        <a:rPr lang="en-US" sz="1200" baseline="0" dirty="0" smtClean="0">
                          <a:latin typeface="Palatino Linotype" pitchFamily="18" charset="0"/>
                        </a:rPr>
                        <a:t>m]</a:t>
                      </a:r>
                    </a:p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w/o SR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 smtClean="0">
                          <a:latin typeface="Palatino Linotype" pitchFamily="18" charset="0"/>
                        </a:rPr>
                        <a:t>σ</a:t>
                      </a:r>
                      <a:r>
                        <a:rPr lang="en-US" sz="1200" baseline="-25000" dirty="0" smtClean="0">
                          <a:latin typeface="Palatino Linotype" pitchFamily="18" charset="0"/>
                        </a:rPr>
                        <a:t>x</a:t>
                      </a:r>
                      <a:r>
                        <a:rPr lang="en-US" sz="1200" baseline="0" dirty="0" smtClean="0">
                          <a:latin typeface="Palatino Linotype" pitchFamily="18" charset="0"/>
                        </a:rPr>
                        <a:t> [</a:t>
                      </a:r>
                      <a:r>
                        <a:rPr lang="el-GR" sz="1200" baseline="0" dirty="0" smtClean="0">
                          <a:latin typeface="Palatino Linotype" pitchFamily="18" charset="0"/>
                        </a:rPr>
                        <a:t>μ</a:t>
                      </a:r>
                      <a:r>
                        <a:rPr lang="en-US" sz="1200" baseline="0" dirty="0" smtClean="0">
                          <a:latin typeface="Palatino Linotype" pitchFamily="18" charset="0"/>
                        </a:rPr>
                        <a:t>m]</a:t>
                      </a:r>
                      <a:endParaRPr lang="en-US" sz="1200" dirty="0" smtClean="0">
                        <a:latin typeface="Palatino Linotype" pitchFamily="18" charset="0"/>
                      </a:endParaRPr>
                    </a:p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W SR</a:t>
                      </a:r>
                      <a:endParaRPr lang="en-US" sz="1200" dirty="0">
                        <a:latin typeface="Palatino Linotype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 smtClean="0">
                          <a:latin typeface="Palatino Linotype" pitchFamily="18" charset="0"/>
                        </a:rPr>
                        <a:t>σ</a:t>
                      </a:r>
                      <a:r>
                        <a:rPr lang="en-US" sz="1200" baseline="-25000" dirty="0" smtClean="0">
                          <a:latin typeface="Palatino Linotype" pitchFamily="18" charset="0"/>
                        </a:rPr>
                        <a:t>x</a:t>
                      </a:r>
                      <a:r>
                        <a:rPr lang="en-US" sz="1200" baseline="0" dirty="0" smtClean="0">
                          <a:latin typeface="Palatino Linotype" pitchFamily="18" charset="0"/>
                        </a:rPr>
                        <a:t> [</a:t>
                      </a:r>
                      <a:r>
                        <a:rPr lang="el-GR" sz="1200" baseline="0" dirty="0" smtClean="0">
                          <a:latin typeface="Palatino Linotype" pitchFamily="18" charset="0"/>
                        </a:rPr>
                        <a:t>μ</a:t>
                      </a:r>
                      <a:r>
                        <a:rPr lang="en-US" sz="1200" baseline="0" dirty="0" smtClean="0">
                          <a:latin typeface="Palatino Linotype" pitchFamily="18" charset="0"/>
                        </a:rPr>
                        <a:t>m]</a:t>
                      </a:r>
                      <a:endParaRPr lang="en-US" sz="1200" dirty="0" smtClean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en-US" sz="1200" dirty="0" smtClean="0">
                          <a:latin typeface="Palatino Linotype" pitchFamily="18" charset="0"/>
                        </a:rPr>
                        <a:t>Expected</a:t>
                      </a:r>
                      <a:r>
                        <a:rPr lang="en-US" sz="2000" baseline="0" dirty="0" smtClean="0">
                          <a:latin typeface="Palatino Linotype" pitchFamily="18" charset="0"/>
                        </a:rPr>
                        <a:t>*</a:t>
                      </a:r>
                      <a:endParaRPr lang="en-US" sz="2000" baseline="0" dirty="0">
                        <a:latin typeface="Palatino Linotype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Local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9.41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22.24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22.33</a:t>
                      </a: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traditional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10.15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12.84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13.63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799440"/>
              </p:ext>
            </p:extLst>
          </p:nvPr>
        </p:nvGraphicFramePr>
        <p:xfrm>
          <a:off x="3851920" y="1516184"/>
          <a:ext cx="4276443" cy="8229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srgbClr val="0070C0">
                      <a:alpha val="40000"/>
                    </a:srgbClr>
                  </a:outerShdw>
                </a:effectLst>
                <a:tableStyleId>{69CF1AB2-1976-4502-BF36-3FF5EA218861}</a:tableStyleId>
              </a:tblPr>
              <a:tblGrid>
                <a:gridCol w="1988590"/>
                <a:gridCol w="1026064"/>
                <a:gridCol w="1261789"/>
              </a:tblGrid>
              <a:tr h="143962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Palatino Linotype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 smtClean="0">
                          <a:latin typeface="Palatino Linotype" pitchFamily="18" charset="0"/>
                        </a:rPr>
                        <a:t>σ</a:t>
                      </a:r>
                      <a:r>
                        <a:rPr lang="en-US" sz="1200" baseline="-25000" dirty="0" smtClean="0">
                          <a:latin typeface="Palatino Linotype" pitchFamily="18" charset="0"/>
                        </a:rPr>
                        <a:t>x</a:t>
                      </a:r>
                      <a:r>
                        <a:rPr lang="en-US" sz="1200" baseline="0" dirty="0" smtClean="0">
                          <a:latin typeface="Palatino Linotype" pitchFamily="18" charset="0"/>
                        </a:rPr>
                        <a:t> [</a:t>
                      </a:r>
                      <a:r>
                        <a:rPr lang="el-GR" sz="1200" baseline="0" dirty="0" smtClean="0">
                          <a:latin typeface="Palatino Linotype" pitchFamily="18" charset="0"/>
                        </a:rPr>
                        <a:t>μ</a:t>
                      </a:r>
                      <a:r>
                        <a:rPr lang="en-US" sz="1200" baseline="0" dirty="0" smtClean="0">
                          <a:latin typeface="Palatino Linotype" pitchFamily="18" charset="0"/>
                        </a:rPr>
                        <a:t>m]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 smtClean="0">
                          <a:latin typeface="Palatino Linotype" pitchFamily="18" charset="0"/>
                        </a:rPr>
                        <a:t>σ</a:t>
                      </a:r>
                      <a:r>
                        <a:rPr lang="en-US" sz="1200" baseline="-25000" dirty="0" smtClean="0">
                          <a:latin typeface="Palatino Linotype" pitchFamily="18" charset="0"/>
                        </a:rPr>
                        <a:t>y</a:t>
                      </a:r>
                      <a:r>
                        <a:rPr lang="en-US" sz="1200" baseline="0" dirty="0" smtClean="0">
                          <a:latin typeface="Palatino Linotype" pitchFamily="18" charset="0"/>
                        </a:rPr>
                        <a:t> [</a:t>
                      </a:r>
                      <a:r>
                        <a:rPr lang="el-GR" sz="1200" baseline="0" dirty="0" smtClean="0">
                          <a:latin typeface="Palatino Linotype" pitchFamily="18" charset="0"/>
                        </a:rPr>
                        <a:t>μ</a:t>
                      </a:r>
                      <a:r>
                        <a:rPr lang="en-US" sz="1200" baseline="0" dirty="0" smtClean="0">
                          <a:latin typeface="Palatino Linotype" pitchFamily="18" charset="0"/>
                        </a:rPr>
                        <a:t>m]</a:t>
                      </a:r>
                    </a:p>
                  </a:txBody>
                  <a:tcPr>
                    <a:noFill/>
                  </a:tcPr>
                </a:tc>
              </a:tr>
              <a:tr h="169067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Local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9.34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4.69</a:t>
                      </a:r>
                    </a:p>
                  </a:txBody>
                  <a:tcPr>
                    <a:noFill/>
                  </a:tcPr>
                </a:tc>
              </a:tr>
              <a:tr h="169067"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Traditional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9.75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38265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Palatino Linotype" pitchFamily="18" charset="0"/>
                        </a:rPr>
                        <a:t>4.97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75928" y="1556792"/>
            <a:ext cx="28083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smtClean="0"/>
              <a:t>Momentum </a:t>
            </a:r>
            <a:r>
              <a:rPr lang="en-US" sz="1400" dirty="0"/>
              <a:t>spread </a:t>
            </a:r>
            <a:r>
              <a:rPr lang="en-US" sz="1400" dirty="0" err="1"/>
              <a:t>σ</a:t>
            </a:r>
            <a:r>
              <a:rPr lang="en-US" sz="1400" baseline="-25000" dirty="0" err="1"/>
              <a:t>δ</a:t>
            </a:r>
            <a:r>
              <a:rPr lang="en-US" sz="1400" dirty="0"/>
              <a:t> = 0.3 × 10</a:t>
            </a:r>
            <a:r>
              <a:rPr lang="en-US" sz="1400" baseline="30000" dirty="0"/>
              <a:t>−3 </a:t>
            </a:r>
            <a:r>
              <a:rPr lang="en-US" sz="1400" dirty="0"/>
              <a:t>without </a:t>
            </a:r>
            <a:r>
              <a:rPr lang="en-US" sz="1400" dirty="0" smtClean="0"/>
              <a:t>synchrotron radiation </a:t>
            </a:r>
            <a:r>
              <a:rPr lang="en-US" sz="1400" dirty="0"/>
              <a:t>evaluated by tracking with PLACET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433567" y="2841516"/>
            <a:ext cx="32928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Synchrotron radiation effects due to </a:t>
            </a:r>
            <a:r>
              <a:rPr lang="en-GB" sz="1400" b="1" dirty="0"/>
              <a:t>emittance </a:t>
            </a:r>
            <a:r>
              <a:rPr lang="en-GB" sz="1400" b="1" dirty="0" smtClean="0"/>
              <a:t>dilution </a:t>
            </a:r>
            <a:r>
              <a:rPr lang="en-US" sz="1400" dirty="0" smtClean="0"/>
              <a:t>in </a:t>
            </a:r>
            <a:r>
              <a:rPr lang="en-US" sz="1400" dirty="0"/>
              <a:t>the horizontal plane. </a:t>
            </a:r>
            <a:endParaRPr lang="en-GB" sz="1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403597" y="5013176"/>
            <a:ext cx="3746376" cy="3886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i="1" dirty="0"/>
              <a:t>M. Sands, SLAC/AP-047 (1985).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49914" y="4246757"/>
                <a:ext cx="3507366" cy="344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i="1" smtClean="0">
                        <a:latin typeface="Cambria Math"/>
                        <a:ea typeface="Cambria Math"/>
                      </a:rPr>
                      <m:t>∆</m:t>
                    </m:r>
                    <m:d>
                      <m:dPr>
                        <m:ctrlPr>
                          <a:rPr lang="en-GB" sz="14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400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sSubSup>
                              <m:sSubSupPr>
                                <m:ctrlP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sz="1400" i="1" smtClean="0">
                                    <a:latin typeface="Cambria Math"/>
                                    <a:ea typeface="Cambria Math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sub>
                              <m:sup/>
                            </m:sSubSup>
                          </m:e>
                          <m:sub/>
                          <m:sup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/>
                            <a:ea typeface="Cambria Math"/>
                          </a:rPr>
                          <m:t>/</m:t>
                        </m:r>
                        <m:sSubSup>
                          <m:sSubSupPr>
                            <m:ctrlPr>
                              <a:rPr lang="en-US" sz="1400" b="0" i="1" smtClean="0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sSubSup>
                              <m:sSubSupPr>
                                <m:ctrlP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sub>
                              <m:sup/>
                            </m:sSubSup>
                          </m:e>
                          <m:sub/>
                          <m:sup>
                            <m:r>
                              <a:rPr lang="en-US" sz="1400" b="0" i="1" smtClean="0"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GB" sz="1400" dirty="0" smtClean="0"/>
                  <a:t>=4.13x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400" b="0" i="1" dirty="0" smtClean="0">
                            <a:latin typeface="Cambria Math"/>
                          </a:rPr>
                          <m:t>−11</m:t>
                        </m:r>
                      </m:sup>
                    </m:sSup>
                    <m:sSup>
                      <m:sSupPr>
                        <m:ctrlPr>
                          <a:rPr lang="en-GB" sz="14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1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sz="1400" i="1" dirty="0" smtClean="0"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GB" sz="14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400" b="0" i="1" dirty="0" smtClean="0">
                                <a:latin typeface="Cambria Math"/>
                              </a:rPr>
                              <m:t>𝐺𝑒𝑉</m:t>
                            </m:r>
                          </m:e>
                          <m:sup>
                            <m:r>
                              <a:rPr lang="en-US" sz="1400" b="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400" i="1" dirty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  <m:r>
                          <a:rPr lang="en-US" sz="1400" b="0" i="1" dirty="0" smtClean="0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sz="1400" b="0" i="1" dirty="0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en-US" sz="1400" i="1" dirty="0">
                        <a:latin typeface="Cambria Math"/>
                      </a:rPr>
                      <m:t>𝐼</m:t>
                    </m:r>
                  </m:oMath>
                </a14:m>
                <a:r>
                  <a:rPr lang="en-GB" sz="1400" dirty="0" smtClean="0"/>
                  <a:t>  </a:t>
                </a:r>
                <a:endParaRPr lang="en-GB" sz="1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914" y="4246757"/>
                <a:ext cx="3507366" cy="344261"/>
              </a:xfrm>
              <a:prstGeom prst="rect">
                <a:avLst/>
              </a:prstGeom>
              <a:blipFill rotWithShape="1">
                <a:blip r:embed="rId2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545545" y="4242000"/>
                <a:ext cx="2202919" cy="4549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/>
                      </a:rPr>
                      <m:t>𝐻</m:t>
                    </m:r>
                  </m:oMath>
                </a14:m>
                <a:r>
                  <a:rPr lang="en-GB" sz="14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 dirty="0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400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GB" sz="1400" i="1" dirty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sz="1400" i="1" dirty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 dirty="0">
                                        <a:latin typeface="Cambria Math"/>
                                      </a:rPr>
                                      <m:t>𝐷</m:t>
                                    </m:r>
                                  </m:e>
                                  <m:sup>
                                    <m:r>
                                      <a:rPr lang="en-US" sz="1400" i="1" dirty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en-US" sz="1400" i="1" dirty="0">
                                    <a:latin typeface="Cambria Math"/>
                                  </a:rPr>
                                  <m:t>𝑥</m:t>
                                </m:r>
                              </m:sub>
                              <m:sup/>
                            </m:sSubSup>
                            <m:r>
                              <a:rPr lang="en-US" sz="1400" i="1" dirty="0">
                                <a:latin typeface="Cambria Math"/>
                              </a:rPr>
                              <m:t>+(</m:t>
                            </m:r>
                            <m:sSubSup>
                              <m:sSubSupPr>
                                <m:ctrlPr>
                                  <a:rPr lang="en-GB" sz="1400" i="1" dirty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sz="1400" i="1" dirty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 dirty="0">
                                        <a:latin typeface="Cambria Math"/>
                                      </a:rPr>
                                      <m:t>𝐷</m:t>
                                    </m:r>
                                  </m:e>
                                  <m:sup>
                                    <m:r>
                                      <a:rPr lang="en-US" sz="1400" b="0" i="1" dirty="0" smtClean="0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en-US" sz="1400" i="1" dirty="0">
                                    <a:latin typeface="Cambria Math"/>
                                  </a:rPr>
                                  <m:t>𝑥</m:t>
                                </m:r>
                              </m:sub>
                              <m:sup/>
                            </m:sSubSup>
                            <m:sSubSup>
                              <m:sSubSupPr>
                                <m:ctrlPr>
                                  <a:rPr lang="en-GB" sz="1400" i="1" dirty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sz="1400" i="1" dirty="0" smtClean="0">
                                    <a:latin typeface="Cambria Math"/>
                                  </a:rPr>
                                  <m:t>β</m:t>
                                </m:r>
                              </m:e>
                              <m:sub>
                                <m:r>
                                  <a:rPr lang="en-US" sz="1400" i="1" dirty="0">
                                    <a:latin typeface="Cambria Math"/>
                                  </a:rPr>
                                  <m:t>𝑥</m:t>
                                </m:r>
                              </m:sub>
                              <m:sup/>
                            </m:sSubSup>
                            <m:r>
                              <a:rPr lang="en-US" sz="1400" i="1" dirty="0">
                                <a:latin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GB" sz="1400" i="1" dirty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1400" i="1" dirty="0">
                                    <a:latin typeface="Cambria Math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sz="1400" i="1" dirty="0">
                                    <a:latin typeface="Cambria Math"/>
                                  </a:rPr>
                                  <m:t>𝑥</m:t>
                                </m:r>
                              </m:sub>
                              <m:sup/>
                            </m:sSubSup>
                            <m:sSubSup>
                              <m:sSubSupPr>
                                <m:ctrlPr>
                                  <a:rPr lang="en-GB" sz="1400" i="1" dirty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sz="1400" i="1" dirty="0">
                                    <a:latin typeface="Cambria Math"/>
                                  </a:rPr>
                                  <m:t>α</m:t>
                                </m:r>
                              </m:e>
                              <m:sub>
                                <m:r>
                                  <a:rPr lang="en-US" sz="1400" i="1" dirty="0">
                                    <a:latin typeface="Cambria Math"/>
                                  </a:rPr>
                                  <m:t>𝑥</m:t>
                                </m:r>
                              </m:sub>
                              <m:sup/>
                            </m:sSubSup>
                            <m:r>
                              <a:rPr lang="en-US" sz="1400" b="0" i="1" dirty="0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1400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sz="14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400" i="1" dirty="0" smtClean="0">
                                <a:latin typeface="Cambria Math"/>
                              </a:rPr>
                              <m:t>β</m:t>
                            </m:r>
                          </m:e>
                          <m:sub>
                            <m:r>
                              <a:rPr lang="en-US" sz="1400" b="0" i="1" dirty="0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400" dirty="0" smtClean="0"/>
                  <a:t> </a:t>
                </a:r>
                <a:endParaRPr lang="en-GB" sz="1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545" y="4242000"/>
                <a:ext cx="2202919" cy="454933"/>
              </a:xfrm>
              <a:prstGeom prst="rect">
                <a:avLst/>
              </a:prstGeom>
              <a:blipFill rotWithShape="1">
                <a:blip r:embed="rId3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995936" y="4165263"/>
                <a:ext cx="2262671" cy="576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𝐼</m:t>
                      </m:r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4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𝐿</m:t>
                          </m:r>
                        </m:sup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/>
                                </a:rPr>
                                <m:t>𝐻</m:t>
                              </m:r>
                              <m:r>
                                <a:rPr lang="en-US" sz="14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400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400" b="0" i="1" smtClean="0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4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400" b="0" i="1" smtClean="0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400" b="0" i="1" smtClean="0">
                                          <a:latin typeface="Cambria Math"/>
                                        </a:rPr>
                                        <m:t>ρ</m:t>
                                      </m:r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)</m:t>
                                      </m:r>
                                    </m:e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bSup>
                                </m:e>
                              </m:d>
                            </m:den>
                          </m:f>
                        </m:e>
                      </m:nary>
                      <m:func>
                        <m:func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𝜙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𝑑𝑠</m:t>
                          </m:r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4165263"/>
                <a:ext cx="2262671" cy="5768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39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884</Words>
  <Application>Microsoft Office PowerPoint</Application>
  <PresentationFormat>On-screen Show (4:3)</PresentationFormat>
  <Paragraphs>153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Contents</vt:lpstr>
      <vt:lpstr>e- FFS optics I: triplet</vt:lpstr>
      <vt:lpstr>Flat beam optics</vt:lpstr>
      <vt:lpstr>e-   FFS optics II: local chrom. corr.</vt:lpstr>
      <vt:lpstr>e-   FFS optics III: Traditional </vt:lpstr>
      <vt:lpstr>e-   FFS optics III: Traditional </vt:lpstr>
      <vt:lpstr>Flat beams comparative</vt:lpstr>
      <vt:lpstr>Flat beams comparative</vt:lpstr>
      <vt:lpstr>Magnet comparison</vt:lpstr>
      <vt:lpstr>Conclusions</vt:lpstr>
      <vt:lpstr>Conclusions</vt:lpstr>
      <vt:lpstr>References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jabellei</dc:creator>
  <cp:lastModifiedBy>Erk Jensen</cp:lastModifiedBy>
  <cp:revision>151</cp:revision>
  <dcterms:created xsi:type="dcterms:W3CDTF">2012-06-13T09:33:52Z</dcterms:created>
  <dcterms:modified xsi:type="dcterms:W3CDTF">2012-06-16T04:59:38Z</dcterms:modified>
</cp:coreProperties>
</file>