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95" r:id="rId4"/>
    <p:sldId id="296" r:id="rId5"/>
    <p:sldId id="259" r:id="rId6"/>
    <p:sldId id="261" r:id="rId7"/>
    <p:sldId id="270" r:id="rId8"/>
    <p:sldId id="291" r:id="rId9"/>
    <p:sldId id="286" r:id="rId10"/>
    <p:sldId id="303" r:id="rId11"/>
    <p:sldId id="301" r:id="rId12"/>
    <p:sldId id="282" r:id="rId13"/>
    <p:sldId id="285" r:id="rId14"/>
    <p:sldId id="287" r:id="rId15"/>
    <p:sldId id="293" r:id="rId16"/>
    <p:sldId id="305" r:id="rId17"/>
    <p:sldId id="306" r:id="rId18"/>
    <p:sldId id="277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84" autoAdjust="0"/>
    <p:restoredTop sz="94673" autoAdjust="0"/>
  </p:normalViewPr>
  <p:slideViewPr>
    <p:cSldViewPr>
      <p:cViewPr varScale="1">
        <p:scale>
          <a:sx n="126" d="100"/>
          <a:sy n="126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1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475FC-FA44-402F-BA5C-7F9A474A3FD1}" type="datetimeFigureOut">
              <a:rPr lang="en-GB" smtClean="0"/>
              <a:t>25/02/2013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BED20-1601-44DE-BAB7-65E4AAC24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073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2B739-90B0-42EF-A583-22050A6EF41A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FA23-E446-47DA-9A0D-B77E82156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73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x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FA23-E446-47DA-9A0D-B77E82156C6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A3FAD7-F3EB-4F66-ACCB-00EB3104FD7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werwerwer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E7DC-E4EE-4C8D-B2D7-CD019C329471}" type="datetime1">
              <a:rPr lang="en-GB" smtClean="0"/>
              <a:t>25/02/2013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3744416" cy="365125"/>
          </a:xfrm>
        </p:spPr>
        <p:txBody>
          <a:bodyPr/>
          <a:lstStyle/>
          <a:p>
            <a:r>
              <a:rPr lang="en-US" smtClean="0"/>
              <a:t>Jose L. Abelleira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7443-DDB1-447E-A69F-5A0282722F94}" type="datetime1">
              <a:rPr lang="en-GB" smtClean="0"/>
              <a:t>25/02/2013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9EF6-998E-40A2-A8A9-15C374A8F939}" type="datetime1">
              <a:rPr lang="en-GB" smtClean="0"/>
              <a:t>25/02/2013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AAA65-3377-415F-B68A-1ECB7C3E6C72}" type="datetime1">
              <a:rPr lang="en-GB" smtClean="0"/>
              <a:t>25/02/2013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4" descr="\\cern.ch\dfs\Users\j\jabellei\Desktop\myPoster\EPFL_LOG_RVB-55.T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60648"/>
            <a:ext cx="1224136" cy="592009"/>
          </a:xfrm>
          <a:prstGeom prst="rect">
            <a:avLst/>
          </a:prstGeom>
          <a:noFill/>
        </p:spPr>
      </p:pic>
      <p:pic>
        <p:nvPicPr>
          <p:cNvPr id="8" name="Picture 4" descr="C:\Users\ABELLEIRA JL\Desktop\CAS\208px-CERN_logo.svg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3947" y="243931"/>
            <a:ext cx="674517" cy="664789"/>
          </a:xfrm>
          <a:prstGeom prst="rect">
            <a:avLst/>
          </a:prstGeom>
          <a:noFill/>
        </p:spPr>
      </p:pic>
      <p:sp>
        <p:nvSpPr>
          <p:cNvPr id="9" name="Subtitle 2"/>
          <p:cNvSpPr>
            <a:spLocks noGrp="1"/>
          </p:cNvSpPr>
          <p:nvPr userDrawn="1">
            <p:ph type="subTitle" idx="10"/>
          </p:nvPr>
        </p:nvSpPr>
        <p:spPr>
          <a:xfrm>
            <a:off x="1763688" y="4653136"/>
            <a:ext cx="6400800" cy="168424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88640"/>
            <a:ext cx="1296144" cy="52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37320" y="6356350"/>
            <a:ext cx="1018456" cy="365125"/>
          </a:xfrm>
        </p:spPr>
        <p:txBody>
          <a:bodyPr/>
          <a:lstStyle/>
          <a:p>
            <a:fld id="{0AEC0A56-617D-4509-A65C-CF61685415BA}" type="datetime1">
              <a:rPr lang="en-GB" smtClean="0"/>
              <a:t>25/02/2013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3384376" cy="365125"/>
          </a:xfrm>
        </p:spPr>
        <p:txBody>
          <a:bodyPr/>
          <a:lstStyle/>
          <a:p>
            <a:r>
              <a:rPr lang="en-US" dirty="0" smtClean="0"/>
              <a:t>Jose L. Abelleira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4" descr="\\cern.ch\dfs\Users\j\jabellei\Desktop\myPoster\EPFL_LOG_RVB-55.T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60648"/>
            <a:ext cx="1224136" cy="592009"/>
          </a:xfrm>
          <a:prstGeom prst="rect">
            <a:avLst/>
          </a:prstGeom>
          <a:noFill/>
        </p:spPr>
      </p:pic>
      <p:pic>
        <p:nvPicPr>
          <p:cNvPr id="8" name="Picture 4" descr="C:\Users\ABELLEIRA JL\Desktop\CAS\208px-CERN_logo.svg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3947" y="243931"/>
            <a:ext cx="674517" cy="664789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6347388"/>
            <a:ext cx="1152128" cy="46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6672-4110-4417-A1D6-3D2FF8CE300F}" type="datetime1">
              <a:rPr lang="en-GB" smtClean="0"/>
              <a:t>25/02/2013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59182-CF0E-46A4-9B72-3D682AB398E6}" type="datetime1">
              <a:rPr lang="en-GB" smtClean="0"/>
              <a:t>25/02/2013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BEF5-28FF-4A41-B90A-FF9119BB9C4A}" type="datetime1">
              <a:rPr lang="en-GB" smtClean="0"/>
              <a:t>25/02/2013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33964-B92B-4B2A-A275-FC4B448B6115}" type="datetime1">
              <a:rPr lang="en-GB" smtClean="0"/>
              <a:t>25/02/2013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EC67-A54C-4AF7-B378-273AC64D1C94}" type="datetime1">
              <a:rPr lang="en-GB" smtClean="0"/>
              <a:t>25/02/2013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04B8-2EB3-4C0D-B33B-F34B6B2FD6FC}" type="datetime1">
              <a:rPr lang="en-GB" smtClean="0"/>
              <a:t>25/02/2013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96A99-56E4-4BFB-B28D-CE825BA4F7FA}" type="datetime1">
              <a:rPr lang="en-GB" smtClean="0"/>
              <a:t>25/02/2013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CD60B-55CD-4743-96BD-5B3BE61B3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11" Type="http://schemas.openxmlformats.org/officeDocument/2006/relationships/image" Target="../media/image59.png"/><Relationship Id="rId5" Type="http://schemas.openxmlformats.org/officeDocument/2006/relationships/image" Target="../media/image49.png"/><Relationship Id="rId10" Type="http://schemas.openxmlformats.org/officeDocument/2006/relationships/image" Target="../media/image58.png"/><Relationship Id="rId4" Type="http://schemas.openxmlformats.org/officeDocument/2006/relationships/image" Target="../media/image48.png"/><Relationship Id="rId9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5" Type="http://schemas.openxmlformats.org/officeDocument/2006/relationships/image" Target="../media/image51.png"/><Relationship Id="rId4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4.png"/><Relationship Id="rId7" Type="http://schemas.openxmlformats.org/officeDocument/2006/relationships/image" Target="../media/image69.png"/><Relationship Id="rId2" Type="http://schemas.openxmlformats.org/officeDocument/2006/relationships/image" Target="../media/image6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1.png"/><Relationship Id="rId7" Type="http://schemas.openxmlformats.org/officeDocument/2006/relationships/image" Target="../media/image76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5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2.png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emf"/><Relationship Id="rId15" Type="http://schemas.openxmlformats.org/officeDocument/2006/relationships/image" Target="../media/image35.png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45.png"/><Relationship Id="rId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68960"/>
            <a:ext cx="9144000" cy="747514"/>
          </a:xfrm>
        </p:spPr>
        <p:txBody>
          <a:bodyPr>
            <a:normAutofit/>
          </a:bodyPr>
          <a:lstStyle/>
          <a:p>
            <a:r>
              <a:rPr lang="en-GB" sz="4300" b="1" smtClean="0">
                <a:solidFill>
                  <a:srgbClr val="002060"/>
                </a:solidFill>
              </a:rPr>
              <a:t> Flat-beam </a:t>
            </a:r>
            <a:r>
              <a:rPr lang="en-GB" sz="4300" b="1" dirty="0" smtClean="0">
                <a:solidFill>
                  <a:srgbClr val="002060"/>
                </a:solidFill>
              </a:rPr>
              <a:t>IR optics</a:t>
            </a:r>
            <a:endParaRPr lang="en-US" sz="43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2713" y="4149080"/>
            <a:ext cx="8424936" cy="79208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2000" dirty="0" smtClean="0"/>
              <a:t>José L. Abelleira, PhD candidate EPFL, CERN BE-ABP</a:t>
            </a:r>
          </a:p>
          <a:p>
            <a:pPr lvl="0">
              <a:defRPr/>
            </a:pPr>
            <a:r>
              <a:rPr lang="en-US" sz="2000" dirty="0" smtClean="0"/>
              <a:t>Supervised by F. Zimmermann, CERN Beams dep.</a:t>
            </a:r>
            <a:endParaRPr lang="en-US" sz="20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203848" y="1269002"/>
            <a:ext cx="5616624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83568" y="5517232"/>
            <a:ext cx="784887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Thanks to: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O.Domínguez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S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Russenchuck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D.Shatilov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M.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Zobov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60555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CERN, 22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February 2013</a:t>
            </a:r>
            <a:endParaRPr lang="en-US" sz="2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2134"/>
            <a:ext cx="1937346" cy="783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1340768"/>
            <a:ext cx="9144000" cy="1048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000" dirty="0" smtClean="0">
                <a:solidFill>
                  <a:schemeClr val="tx1">
                    <a:tint val="75000"/>
                  </a:schemeClr>
                </a:solidFill>
              </a:rPr>
              <a:t>Joint Snowmass-EUCARD/</a:t>
            </a:r>
            <a:r>
              <a:rPr lang="en-US" sz="3000" dirty="0" err="1" smtClean="0">
                <a:solidFill>
                  <a:schemeClr val="tx1">
                    <a:tint val="75000"/>
                  </a:schemeClr>
                </a:solidFill>
              </a:rPr>
              <a:t>AccNet-HiLumi</a:t>
            </a:r>
            <a:r>
              <a:rPr lang="en-US" sz="3000" dirty="0" smtClean="0">
                <a:solidFill>
                  <a:schemeClr val="tx1">
                    <a:tint val="75000"/>
                  </a:schemeClr>
                </a:solidFill>
              </a:rPr>
              <a:t> LHC meeting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3000" dirty="0">
                <a:solidFill>
                  <a:schemeClr val="tx1">
                    <a:tint val="75000"/>
                  </a:schemeClr>
                </a:solidFill>
              </a:rPr>
              <a:t>Frontier capabilities for Hadron colliders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12" name="Picture 4" descr="C:\Users\ABELLEIRA JL\Desktop\CAS\208px-CERN_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9864" y="121650"/>
            <a:ext cx="1080120" cy="1064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Last quadrupole.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/>
                      </a:rPr>
                      <m:t>θ</m:t>
                    </m:r>
                  </m:oMath>
                </a14:m>
                <a:r>
                  <a:rPr lang="en-US" dirty="0" smtClean="0"/>
                  <a:t>=2 mrad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Jose L. Abelleira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332" y="1340768"/>
            <a:ext cx="648200" cy="147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 descr="\\cern.ch\dfs\Users\j\jabellei\Desktop\crab\Russ\russ 28-2\Screen shot 2012-02-28 at 7 00 50 P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8941" y="3158355"/>
            <a:ext cx="2818179" cy="2368218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129765" y="3312713"/>
            <a:ext cx="3455667" cy="1932263"/>
            <a:chOff x="139642" y="2694058"/>
            <a:chExt cx="5284880" cy="2443212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9642" y="2694058"/>
              <a:ext cx="2311990" cy="2443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36243" y="2750488"/>
              <a:ext cx="2559794" cy="2386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6" name="Straight Connector 45"/>
            <p:cNvCxnSpPr/>
            <p:nvPr/>
          </p:nvCxnSpPr>
          <p:spPr>
            <a:xfrm flipV="1">
              <a:off x="3920419" y="4201166"/>
              <a:ext cx="0" cy="72008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3488371" y="3265062"/>
              <a:ext cx="792088" cy="165618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2696283" y="4201166"/>
              <a:ext cx="1224136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lowchart: Connector 48"/>
            <p:cNvSpPr/>
            <p:nvPr/>
          </p:nvSpPr>
          <p:spPr>
            <a:xfrm>
              <a:off x="3848411" y="4129158"/>
              <a:ext cx="72008" cy="72008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56293" y="4129157"/>
              <a:ext cx="1635488" cy="38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B</a:t>
              </a:r>
              <a:r>
                <a:rPr lang="en-US" sz="1400" baseline="-25000" dirty="0" smtClean="0"/>
                <a:t>0</a:t>
              </a:r>
              <a:r>
                <a:rPr lang="en-US" sz="1400" dirty="0" smtClean="0"/>
                <a:t>=-5.8 T</a:t>
              </a:r>
              <a:endParaRPr lang="en-US" sz="14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912353" y="3331536"/>
              <a:ext cx="1512169" cy="389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g=115 T/m</a:t>
              </a:r>
              <a:endParaRPr lang="en-US" sz="14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677661" y="3286725"/>
            <a:ext cx="1728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/>
              <a:t>Double half </a:t>
            </a:r>
          </a:p>
          <a:p>
            <a:pPr algn="ctr"/>
            <a:r>
              <a:rPr lang="en-US" sz="2000" b="1" i="1" dirty="0" smtClean="0"/>
              <a:t>quadrupole</a:t>
            </a:r>
            <a:endParaRPr lang="en-GB" sz="2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197927" y="29736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56" y="1332726"/>
            <a:ext cx="2201312" cy="958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65010" y="2581796"/>
            <a:ext cx="730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y</a:t>
            </a:r>
            <a:r>
              <a:rPr lang="en-US" dirty="0" smtClean="0"/>
              <a:t>(x)</a:t>
            </a:r>
            <a:endParaRPr lang="en-GB" dirty="0"/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666799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67187"/>
            <a:ext cx="1518112" cy="141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306" y="1340768"/>
            <a:ext cx="1315670" cy="1380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3661376" y="1403190"/>
            <a:ext cx="1613389" cy="1341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3635896" y="4381330"/>
            <a:ext cx="1770670" cy="178397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9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415" y="4401765"/>
            <a:ext cx="1665632" cy="1743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Oval 59"/>
          <p:cNvSpPr/>
          <p:nvPr/>
        </p:nvSpPr>
        <p:spPr>
          <a:xfrm>
            <a:off x="4155596" y="4988024"/>
            <a:ext cx="128372" cy="52920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4716016" y="4995856"/>
            <a:ext cx="128372" cy="5292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228184" y="1218731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proposed for c-w LHC as a solution to have diff pol </a:t>
            </a:r>
            <a:r>
              <a:rPr lang="en-US" dirty="0" err="1" smtClean="0"/>
              <a:t>quadrupoles</a:t>
            </a:r>
            <a:r>
              <a:rPr lang="en-US" dirty="0" smtClean="0"/>
              <a:t> for the 2 beams in a same aperture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120339" y="6207281"/>
            <a:ext cx="226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Russenchuck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202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16474E-7 L 0.06077 0.4590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8" y="2295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22952E-6 L -0.07587 0.451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2" y="2255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5" grpId="0" animBg="1"/>
      <p:bldP spid="58" grpId="0" animBg="1"/>
      <p:bldP spid="60" grpId="0" animBg="1"/>
      <p:bldP spid="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Last quadrupole.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/>
                      </a:rPr>
                      <m:t>θ</m:t>
                    </m:r>
                  </m:oMath>
                </a14:m>
                <a:r>
                  <a:rPr lang="en-US" dirty="0" smtClean="0"/>
                  <a:t>=8 </a:t>
                </a:r>
                <a:r>
                  <a:rPr lang="en-US" dirty="0"/>
                  <a:t>mrad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Jose L. Abelleira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20689"/>
            <a:ext cx="3251075" cy="2296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44" y="1438426"/>
            <a:ext cx="3107059" cy="233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9572" y="2493911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Gradient : 220 T/m</a:t>
            </a:r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869" y="4501862"/>
            <a:ext cx="2592729" cy="96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909061" y="3725257"/>
            <a:ext cx="730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y</a:t>
            </a:r>
            <a:r>
              <a:rPr lang="en-US" dirty="0" smtClean="0"/>
              <a:t>(x)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25749" y="1052736"/>
            <a:ext cx="2718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Double aperture magnets with same polarity (as in LHC arc </a:t>
            </a:r>
            <a:r>
              <a:rPr lang="en-US" dirty="0" err="1" smtClean="0"/>
              <a:t>quadrupoles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25749" y="3501008"/>
            <a:ext cx="2404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Double aperture magnets with same polarity for c-w HE-LHC</a:t>
            </a:r>
            <a:endParaRPr lang="en-GB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623" y="2352641"/>
            <a:ext cx="2493839" cy="1021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20339" y="6207281"/>
            <a:ext cx="2268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Russenchuck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995937" y="6381327"/>
            <a:ext cx="936104" cy="1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95936" y="601199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18.4 cm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3995936" y="5068810"/>
            <a:ext cx="1" cy="13125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919623" y="5108549"/>
            <a:ext cx="12417" cy="12727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9958" y="479397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Gradient : 219 T/m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493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Parameters (I)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1031121"/>
                  </p:ext>
                </p:extLst>
              </p:nvPr>
            </p:nvGraphicFramePr>
            <p:xfrm>
              <a:off x="899592" y="1340768"/>
              <a:ext cx="4621409" cy="2743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978"/>
                    <a:gridCol w="1939431"/>
                  </a:tblGrid>
                  <a:tr h="28443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dirty="0" err="1" smtClean="0"/>
                            <a:t>c.m</a:t>
                          </a:r>
                          <a:r>
                            <a:rPr lang="en-US" sz="1400" noProof="0" dirty="0" smtClean="0"/>
                            <a:t>.</a:t>
                          </a:r>
                          <a:r>
                            <a:rPr lang="en-US" sz="1400" baseline="0" noProof="0" dirty="0" smtClean="0"/>
                            <a:t> energy [</a:t>
                          </a:r>
                          <a:r>
                            <a:rPr lang="en-US" sz="1400" baseline="0" noProof="0" dirty="0" err="1" smtClean="0"/>
                            <a:t>TeV</a:t>
                          </a:r>
                          <a:r>
                            <a:rPr lang="en-US" sz="1400" baseline="0" noProof="0" dirty="0" smtClean="0"/>
                            <a:t>]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dirty="0" smtClean="0"/>
                            <a:t>33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smtClean="0"/>
                            <a:t>Circumference [km]</a:t>
                          </a:r>
                          <a:endParaRPr lang="en-US" sz="1400" noProof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dirty="0" smtClean="0"/>
                            <a:t>26.7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 smtClean="0"/>
                            <a:t>Dipole field [T]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20 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dirty="0" smtClean="0"/>
                            <a:t>Dipole coil aperture</a:t>
                          </a:r>
                          <a:r>
                            <a:rPr lang="en-US" sz="1400" baseline="0" noProof="0" dirty="0" smtClean="0"/>
                            <a:t> [mm]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40 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dirty="0" smtClean="0"/>
                            <a:t>Beam half aperture [mm]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13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dirty="0" smtClean="0"/>
                            <a:t>Injection</a:t>
                          </a:r>
                          <a:r>
                            <a:rPr lang="en-US" sz="1400" baseline="0" noProof="0" dirty="0" smtClean="0"/>
                            <a:t> energy [</a:t>
                          </a:r>
                          <a:r>
                            <a:rPr lang="en-US" sz="1400" baseline="0" noProof="0" dirty="0" err="1" smtClean="0"/>
                            <a:t>TeV</a:t>
                          </a:r>
                          <a:r>
                            <a:rPr lang="en-US" sz="1400" baseline="0" noProof="0" dirty="0" smtClean="0"/>
                            <a:t>]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dirty="0" smtClean="0"/>
                            <a:t>&gt;1.0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Initial longitudinal emittance</a:t>
                          </a:r>
                          <a:r>
                            <a:rPr lang="en-US" sz="1400" baseline="0" dirty="0" smtClean="0"/>
                            <a:t> [</a:t>
                          </a:r>
                          <a:r>
                            <a:rPr lang="en-US" sz="1400" baseline="0" dirty="0" err="1" smtClean="0"/>
                            <a:t>eVs</a:t>
                          </a:r>
                          <a:r>
                            <a:rPr lang="en-US" sz="1400" baseline="0" dirty="0" smtClean="0"/>
                            <a:t>]</a:t>
                          </a:r>
                          <a:endParaRPr lang="en-GB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5.67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dirty="0" err="1" smtClean="0"/>
                            <a:t>r.m.s</a:t>
                          </a:r>
                          <a:r>
                            <a:rPr lang="en-US" sz="1400" dirty="0" smtClean="0"/>
                            <a:t>.</a:t>
                          </a:r>
                          <a:r>
                            <a:rPr lang="en-US" sz="1400" baseline="0" dirty="0" smtClean="0"/>
                            <a:t> bunch length  [cm]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7.7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peak luminosity [</a:t>
                          </a:r>
                          <a:r>
                            <a:rPr lang="en-US" sz="1400" baseline="0" dirty="0" smtClean="0"/>
                            <a:t>cm</a:t>
                          </a:r>
                          <a:r>
                            <a:rPr lang="en-US" sz="1400" baseline="30000" dirty="0" smtClean="0"/>
                            <a:t>-2</a:t>
                          </a:r>
                          <a:r>
                            <a:rPr lang="en-US" sz="1400" baseline="0" dirty="0" smtClean="0"/>
                            <a:t> s</a:t>
                          </a:r>
                          <a:r>
                            <a:rPr lang="en-US" sz="1400" baseline="30000" dirty="0" smtClean="0"/>
                            <a:t>-1</a:t>
                          </a:r>
                          <a:r>
                            <a:rPr lang="en-US" sz="1400" dirty="0" smtClean="0"/>
                            <a:t> 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5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/>
                                  </a:rPr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en-US" sz="1400" dirty="0" smtClean="0"/>
                                  <m:t>10</m:t>
                                </m:r>
                                <m:r>
                                  <m:rPr>
                                    <m:nor/>
                                  </m:rPr>
                                  <a:rPr lang="en-US" sz="1400" baseline="30000" dirty="0" smtClean="0"/>
                                  <m:t>34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1031121"/>
                  </p:ext>
                </p:extLst>
              </p:nvPr>
            </p:nvGraphicFramePr>
            <p:xfrm>
              <a:off x="899592" y="1340768"/>
              <a:ext cx="4621409" cy="2743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681978"/>
                    <a:gridCol w="1939431"/>
                  </a:tblGrid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dirty="0" err="1" smtClean="0"/>
                            <a:t>c.m</a:t>
                          </a:r>
                          <a:r>
                            <a:rPr lang="en-US" sz="1400" noProof="0" dirty="0" smtClean="0"/>
                            <a:t>.</a:t>
                          </a:r>
                          <a:r>
                            <a:rPr lang="en-US" sz="1400" baseline="0" noProof="0" dirty="0" smtClean="0"/>
                            <a:t> energy [</a:t>
                          </a:r>
                          <a:r>
                            <a:rPr lang="en-US" sz="1400" baseline="0" noProof="0" dirty="0" err="1" smtClean="0"/>
                            <a:t>TeV</a:t>
                          </a:r>
                          <a:r>
                            <a:rPr lang="en-US" sz="1400" baseline="0" noProof="0" dirty="0" smtClean="0"/>
                            <a:t>]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dirty="0" smtClean="0"/>
                            <a:t>33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smtClean="0"/>
                            <a:t>Circumference [km]</a:t>
                          </a:r>
                          <a:endParaRPr lang="en-US" sz="1400" noProof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dirty="0" smtClean="0"/>
                            <a:t>26.7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 smtClean="0"/>
                            <a:t>Dipole field [T]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20 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dirty="0" smtClean="0"/>
                            <a:t>Dipole coil aperture</a:t>
                          </a:r>
                          <a:r>
                            <a:rPr lang="en-US" sz="1400" baseline="0" noProof="0" dirty="0" smtClean="0"/>
                            <a:t> [mm]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40 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dirty="0" smtClean="0"/>
                            <a:t>Beam half aperture [mm]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13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noProof="0" dirty="0" smtClean="0"/>
                            <a:t>Injection</a:t>
                          </a:r>
                          <a:r>
                            <a:rPr lang="en-US" sz="1400" baseline="0" noProof="0" dirty="0" smtClean="0"/>
                            <a:t> energy [</a:t>
                          </a:r>
                          <a:r>
                            <a:rPr lang="en-US" sz="1400" baseline="0" noProof="0" dirty="0" err="1" smtClean="0"/>
                            <a:t>TeV</a:t>
                          </a:r>
                          <a:r>
                            <a:rPr lang="en-US" sz="1400" baseline="0" noProof="0" dirty="0" smtClean="0"/>
                            <a:t>]</a:t>
                          </a:r>
                          <a:endParaRPr lang="en-US" sz="14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dirty="0" smtClean="0"/>
                            <a:t>&gt;1.0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Initial longitudinal emittance</a:t>
                          </a:r>
                          <a:r>
                            <a:rPr lang="en-US" sz="1400" baseline="0" dirty="0" smtClean="0"/>
                            <a:t> [</a:t>
                          </a:r>
                          <a:r>
                            <a:rPr lang="en-US" sz="1400" baseline="0" dirty="0" err="1" smtClean="0"/>
                            <a:t>eVs</a:t>
                          </a:r>
                          <a:r>
                            <a:rPr lang="en-US" sz="1400" baseline="0" dirty="0" smtClean="0"/>
                            <a:t>]</a:t>
                          </a:r>
                          <a:endParaRPr lang="en-GB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5.67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400" dirty="0" err="1" smtClean="0"/>
                            <a:t>r.m.s</a:t>
                          </a:r>
                          <a:r>
                            <a:rPr lang="en-US" sz="1400" dirty="0" smtClean="0"/>
                            <a:t>.</a:t>
                          </a:r>
                          <a:r>
                            <a:rPr lang="en-US" sz="1400" baseline="0" dirty="0" smtClean="0"/>
                            <a:t> bunch length  [cm]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7.7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peak </a:t>
                          </a:r>
                          <a:r>
                            <a:rPr lang="en-US" sz="1400" dirty="0" smtClean="0"/>
                            <a:t>luminosity [</a:t>
                          </a:r>
                          <a:r>
                            <a:rPr lang="en-US" sz="1400" baseline="0" dirty="0" smtClean="0"/>
                            <a:t>cm</a:t>
                          </a:r>
                          <a:r>
                            <a:rPr lang="en-US" sz="1400" baseline="30000" dirty="0" smtClean="0"/>
                            <a:t>-2</a:t>
                          </a:r>
                          <a:r>
                            <a:rPr lang="en-US" sz="1400" baseline="0" dirty="0" smtClean="0"/>
                            <a:t> s</a:t>
                          </a:r>
                          <a:r>
                            <a:rPr lang="en-US" sz="1400" baseline="30000" dirty="0" smtClean="0"/>
                            <a:t>-1</a:t>
                          </a:r>
                          <a:r>
                            <a:rPr lang="en-US" sz="1400" dirty="0" smtClean="0"/>
                            <a:t> 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38679" t="-802000" b="-20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851325" y="5259167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Due to the fast emittance shrink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Initial luminosity ≠ peak luminosity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1400" y="4293096"/>
            <a:ext cx="7475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initial beam size has been chosen to allow c-w from the beginning of a run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65704" y="475189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-25000" dirty="0" smtClean="0"/>
              <a:t>x</a:t>
            </a:r>
            <a:r>
              <a:rPr lang="en-US" baseline="30000" dirty="0" smtClean="0"/>
              <a:t>*</a:t>
            </a:r>
            <a:r>
              <a:rPr lang="en-US" dirty="0" smtClean="0"/>
              <a:t>/</a:t>
            </a:r>
            <a:r>
              <a:rPr lang="el-GR" dirty="0" smtClean="0"/>
              <a:t>σ</a:t>
            </a:r>
            <a:r>
              <a:rPr lang="en-US" baseline="-25000" dirty="0" smtClean="0"/>
              <a:t>y</a:t>
            </a:r>
            <a:r>
              <a:rPr lang="en-US" baseline="30000" dirty="0" smtClean="0"/>
              <a:t>*</a:t>
            </a:r>
            <a:r>
              <a:rPr lang="en-US" dirty="0" smtClean="0"/>
              <a:t>=10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796135" y="2132855"/>
            <a:ext cx="33504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</a:t>
            </a:r>
            <a:r>
              <a:rPr lang="en-US" b="1" dirty="0"/>
              <a:t>. </a:t>
            </a:r>
            <a:r>
              <a:rPr lang="de-DE" b="1" dirty="0" smtClean="0"/>
              <a:t>Domínguez. </a:t>
            </a:r>
          </a:p>
          <a:p>
            <a:r>
              <a:rPr lang="en-US" b="1" dirty="0" smtClean="0"/>
              <a:t>HE-LHC/VHE-LHC </a:t>
            </a:r>
            <a:r>
              <a:rPr lang="en-US" b="1" dirty="0"/>
              <a:t>parameters, </a:t>
            </a:r>
            <a:endParaRPr lang="en-US" b="1" dirty="0" smtClean="0"/>
          </a:p>
          <a:p>
            <a:r>
              <a:rPr lang="en-US" b="1" dirty="0" smtClean="0"/>
              <a:t>time </a:t>
            </a:r>
            <a:r>
              <a:rPr lang="en-US" b="1" dirty="0"/>
              <a:t>evolutions &amp; integrated </a:t>
            </a:r>
            <a:r>
              <a:rPr lang="en-US" b="1" dirty="0" smtClean="0"/>
              <a:t>luminosities. </a:t>
            </a:r>
            <a:r>
              <a:rPr lang="de-DE" b="1" dirty="0" smtClean="0"/>
              <a:t>This workshop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199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Parameters (II)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3167525"/>
                  </p:ext>
                </p:extLst>
              </p:nvPr>
            </p:nvGraphicFramePr>
            <p:xfrm>
              <a:off x="1259632" y="1052736"/>
              <a:ext cx="7031245" cy="4267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96344"/>
                    <a:gridCol w="2029257"/>
                    <a:gridCol w="1905644"/>
                  </a:tblGrid>
                  <a:tr h="284430"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θ</a:t>
                          </a:r>
                          <a:r>
                            <a:rPr lang="en-US" sz="1400" dirty="0" smtClean="0"/>
                            <a:t> = 2 </a:t>
                          </a:r>
                          <a:r>
                            <a:rPr lang="en-US" sz="1400" dirty="0" err="1" smtClean="0"/>
                            <a:t>mrad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θ</a:t>
                          </a:r>
                          <a:r>
                            <a:rPr lang="en-US" sz="1400" dirty="0" smtClean="0"/>
                            <a:t> = 8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err="1" smtClean="0"/>
                            <a:t>mrad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199256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aseline="0" dirty="0" smtClean="0"/>
                            <a:t>initial luminosity [cm</a:t>
                          </a:r>
                          <a:r>
                            <a:rPr lang="en-US" sz="1400" baseline="30000" dirty="0" smtClean="0"/>
                            <a:t>-2</a:t>
                          </a:r>
                          <a:r>
                            <a:rPr lang="en-US" sz="1400" baseline="0" dirty="0" smtClean="0"/>
                            <a:t> s</a:t>
                          </a:r>
                          <a:r>
                            <a:rPr lang="en-US" sz="1400" baseline="30000" dirty="0" smtClean="0"/>
                            <a:t>-1</a:t>
                          </a:r>
                          <a:r>
                            <a:rPr lang="en-US" sz="1400" baseline="0" dirty="0" smtClean="0"/>
                            <a:t>]</a:t>
                          </a:r>
                          <a:endParaRPr lang="en-GB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2.3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1400" b="0" i="0" smtClean="0">
                                  <a:latin typeface="Cambria Math"/>
                                </a:rPr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en-US" sz="1400" dirty="0" smtClean="0"/>
                                <m:t>10</m:t>
                              </m:r>
                              <m:r>
                                <m:rPr>
                                  <m:nor/>
                                </m:rPr>
                                <a:rPr lang="en-US" sz="1400" baseline="30000" dirty="0" smtClean="0"/>
                                <m:t>3</m:t>
                              </m:r>
                              <m:r>
                                <m:rPr>
                                  <m:nor/>
                                </m:rPr>
                                <a:rPr lang="en-US" sz="1400" b="0" i="0" baseline="30000" dirty="0" smtClean="0"/>
                                <m:t>4</m:t>
                              </m:r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/>
                                  </a:rPr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en-US" sz="1400" dirty="0" smtClean="0"/>
                                  <m:t>10</m:t>
                                </m:r>
                                <m:r>
                                  <m:rPr>
                                    <m:nor/>
                                  </m:rPr>
                                  <a:rPr lang="en-US" sz="1400" baseline="30000" dirty="0" smtClean="0"/>
                                  <m:t>34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N</a:t>
                          </a:r>
                          <a:r>
                            <a:rPr lang="en-US" sz="1400" baseline="-25000" dirty="0" smtClean="0"/>
                            <a:t>0 </a:t>
                          </a:r>
                          <a:r>
                            <a:rPr lang="en-US" sz="1400" baseline="0" dirty="0" smtClean="0"/>
                            <a:t>[10</a:t>
                          </a:r>
                          <a:r>
                            <a:rPr lang="en-US" sz="1400" baseline="30000" dirty="0" smtClean="0"/>
                            <a:t>11</a:t>
                          </a:r>
                          <a:r>
                            <a:rPr lang="en-US" sz="1400" baseline="0" dirty="0" smtClean="0"/>
                            <a:t>]</a:t>
                          </a:r>
                          <a:endParaRPr lang="en-GB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2.45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dirty="0" smtClean="0"/>
                            <a:t>3.05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Crossing angle [</a:t>
                          </a:r>
                          <a:r>
                            <a:rPr lang="es-ES" sz="1400" dirty="0" smtClean="0"/>
                            <a:t>m</a:t>
                          </a:r>
                          <a:r>
                            <a:rPr lang="en-US" sz="1400" dirty="0" smtClean="0"/>
                            <a:t>rad]</a:t>
                          </a:r>
                          <a:endParaRPr lang="en-GB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8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Technology for</a:t>
                          </a:r>
                          <a:r>
                            <a:rPr lang="en-US" sz="1400" baseline="0" dirty="0" smtClean="0"/>
                            <a:t> last quad.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Double-half quad.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Double aperture quad.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IP beta function</a:t>
                          </a:r>
                          <a:r>
                            <a:rPr lang="en-US" sz="1400" baseline="0" dirty="0" smtClean="0"/>
                            <a:t> (H/V) [m]</a:t>
                          </a:r>
                          <a:endParaRPr lang="en-GB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3/0.03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Norm. initial emittance</a:t>
                          </a:r>
                          <a:r>
                            <a:rPr lang="en-US" sz="1400" baseline="0" dirty="0" smtClean="0"/>
                            <a:t>  (H/V) [</a:t>
                          </a:r>
                          <a:r>
                            <a:rPr lang="el-GR" sz="1400" baseline="0" dirty="0" smtClean="0"/>
                            <a:t>μ</a:t>
                          </a:r>
                          <a:r>
                            <a:rPr lang="en-US" sz="1400" baseline="0" dirty="0" smtClean="0"/>
                            <a:t>m rad]</a:t>
                          </a:r>
                          <a:endParaRPr lang="en-GB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2.1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Initial beam size IP [</a:t>
                          </a:r>
                          <a:r>
                            <a:rPr lang="az-Cyrl-AZ" sz="1400" dirty="0" smtClean="0"/>
                            <a:t>μ</a:t>
                          </a:r>
                          <a:r>
                            <a:rPr lang="en-US" sz="1400" dirty="0" smtClean="0"/>
                            <a:t>m]</a:t>
                          </a:r>
                          <a:endParaRPr lang="en-GB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19/1.9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Number of bunches</a:t>
                          </a:r>
                          <a:endParaRPr lang="en-GB" sz="1400" baseline="-250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1404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292968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Crossing scheme</a:t>
                          </a:r>
                          <a:endParaRPr lang="en-GB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 horizontal at the two IP</a:t>
                          </a:r>
                          <a:endParaRPr lang="en-GB" sz="1400" dirty="0" smtClean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Initial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err="1" smtClean="0"/>
                            <a:t>Piwinski</a:t>
                          </a:r>
                          <a:r>
                            <a:rPr lang="en-US" sz="1400" dirty="0" smtClean="0"/>
                            <a:t> angle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4.1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16.3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Initial</a:t>
                          </a:r>
                          <a:r>
                            <a:rPr lang="en-US" sz="1400" baseline="0" dirty="0" smtClean="0"/>
                            <a:t> total tune shifts [10</a:t>
                          </a:r>
                          <a:r>
                            <a:rPr lang="en-US" sz="1400" baseline="30000" dirty="0" smtClean="0"/>
                            <a:t>-3</a:t>
                          </a:r>
                          <a:r>
                            <a:rPr lang="en-US" sz="1400" baseline="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3.2/1.3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0.3/0.4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maximum</a:t>
                          </a:r>
                          <a:r>
                            <a:rPr lang="en-US" sz="1400" baseline="0" dirty="0" smtClean="0"/>
                            <a:t> total tune shifts</a:t>
                          </a:r>
                          <a:endParaRPr lang="en-GB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8.9/2.4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1.1/1.2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43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Beam separation [</a:t>
                          </a:r>
                          <a:r>
                            <a:rPr lang="el-GR" sz="1400" dirty="0" smtClean="0"/>
                            <a:t>σ</a:t>
                          </a:r>
                          <a:r>
                            <a:rPr lang="en-US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317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12680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3167525"/>
                  </p:ext>
                </p:extLst>
              </p:nvPr>
            </p:nvGraphicFramePr>
            <p:xfrm>
              <a:off x="1259632" y="1052736"/>
              <a:ext cx="7031245" cy="4267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96344"/>
                    <a:gridCol w="2029257"/>
                    <a:gridCol w="1905644"/>
                  </a:tblGrid>
                  <a:tr h="304800"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θ</a:t>
                          </a:r>
                          <a:r>
                            <a:rPr lang="en-US" sz="1400" dirty="0" smtClean="0"/>
                            <a:t> = 2 </a:t>
                          </a:r>
                          <a:r>
                            <a:rPr lang="en-US" sz="1400" dirty="0" err="1" smtClean="0"/>
                            <a:t>mrad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θ</a:t>
                          </a:r>
                          <a:r>
                            <a:rPr lang="en-US" sz="1400" dirty="0" smtClean="0"/>
                            <a:t> = </a:t>
                          </a:r>
                          <a:r>
                            <a:rPr lang="en-US" sz="1400" dirty="0" smtClean="0"/>
                            <a:t>8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err="1" smtClean="0"/>
                            <a:t>mrad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aseline="0" dirty="0" smtClean="0"/>
                            <a:t>initial luminosity [cm</a:t>
                          </a:r>
                          <a:r>
                            <a:rPr lang="en-US" sz="1400" baseline="30000" dirty="0" smtClean="0"/>
                            <a:t>-2</a:t>
                          </a:r>
                          <a:r>
                            <a:rPr lang="en-US" sz="1400" baseline="0" dirty="0" smtClean="0"/>
                            <a:t> s</a:t>
                          </a:r>
                          <a:r>
                            <a:rPr lang="en-US" sz="1400" baseline="30000" dirty="0" smtClean="0"/>
                            <a:t>-1</a:t>
                          </a:r>
                          <a:r>
                            <a:rPr lang="en-US" sz="1400" baseline="0" dirty="0" smtClean="0"/>
                            <a:t>]</a:t>
                          </a:r>
                          <a:endParaRPr lang="en-GB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2853" t="-102000" r="-93994" b="-1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69872" t="-102000" r="-321" b="-1220000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N</a:t>
                          </a:r>
                          <a:r>
                            <a:rPr lang="en-US" sz="1400" baseline="-25000" dirty="0" smtClean="0"/>
                            <a:t>0 </a:t>
                          </a:r>
                          <a:r>
                            <a:rPr lang="en-US" sz="1400" baseline="0" dirty="0" smtClean="0"/>
                            <a:t>[10</a:t>
                          </a:r>
                          <a:r>
                            <a:rPr lang="en-US" sz="1400" baseline="30000" dirty="0" smtClean="0"/>
                            <a:t>11</a:t>
                          </a:r>
                          <a:r>
                            <a:rPr lang="en-US" sz="1400" baseline="0" dirty="0" smtClean="0"/>
                            <a:t>]</a:t>
                          </a:r>
                          <a:endParaRPr lang="en-GB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2.45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400" dirty="0" smtClean="0"/>
                            <a:t>3.05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Crossing angle [</a:t>
                          </a:r>
                          <a:r>
                            <a:rPr lang="es-ES" sz="1400" dirty="0" smtClean="0"/>
                            <a:t>m</a:t>
                          </a:r>
                          <a:r>
                            <a:rPr lang="en-US" sz="1400" dirty="0" smtClean="0"/>
                            <a:t>rad]</a:t>
                          </a:r>
                          <a:endParaRPr lang="en-GB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8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Technology for</a:t>
                          </a:r>
                          <a:r>
                            <a:rPr lang="en-US" sz="1400" baseline="0" dirty="0" smtClean="0"/>
                            <a:t> last quad.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Double-half quad.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Double aperture quad.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IP beta function</a:t>
                          </a:r>
                          <a:r>
                            <a:rPr lang="en-US" sz="1400" baseline="0" dirty="0" smtClean="0"/>
                            <a:t> (H/V) [m]</a:t>
                          </a:r>
                          <a:endParaRPr lang="en-GB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3/0.03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Norm. initial emittance</a:t>
                          </a:r>
                          <a:r>
                            <a:rPr lang="en-US" sz="1400" baseline="0" dirty="0" smtClean="0"/>
                            <a:t>  (H/V) [</a:t>
                          </a:r>
                          <a:r>
                            <a:rPr lang="el-GR" sz="1400" baseline="0" dirty="0" smtClean="0"/>
                            <a:t>μ</a:t>
                          </a:r>
                          <a:r>
                            <a:rPr lang="en-US" sz="1400" baseline="0" dirty="0" smtClean="0"/>
                            <a:t>m rad]</a:t>
                          </a:r>
                          <a:endParaRPr lang="en-GB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2.1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Initial beam size IP [</a:t>
                          </a:r>
                          <a:r>
                            <a:rPr lang="az-Cyrl-AZ" sz="1400" dirty="0" smtClean="0"/>
                            <a:t>μ</a:t>
                          </a:r>
                          <a:r>
                            <a:rPr lang="en-US" sz="1400" dirty="0" smtClean="0"/>
                            <a:t>m]</a:t>
                          </a:r>
                          <a:endParaRPr lang="en-GB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19/1.9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Number of bunches</a:t>
                          </a:r>
                          <a:endParaRPr lang="en-GB" sz="1400" baseline="-250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1404</a:t>
                          </a:r>
                          <a:endParaRPr lang="en-GB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Crossing scheme</a:t>
                          </a:r>
                          <a:endParaRPr lang="en-GB" sz="14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 horizontal at the two IP</a:t>
                          </a:r>
                          <a:endParaRPr lang="en-GB" sz="1400" dirty="0" smtClean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Initial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err="1" smtClean="0"/>
                            <a:t>Piwinski</a:t>
                          </a:r>
                          <a:r>
                            <a:rPr lang="en-US" sz="1400" dirty="0" smtClean="0"/>
                            <a:t> angle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4.1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16.3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Initial</a:t>
                          </a:r>
                          <a:r>
                            <a:rPr lang="en-US" sz="1400" baseline="0" dirty="0" smtClean="0"/>
                            <a:t> total tune shifts [10</a:t>
                          </a:r>
                          <a:r>
                            <a:rPr lang="en-US" sz="1400" baseline="30000" dirty="0" smtClean="0"/>
                            <a:t>-3</a:t>
                          </a:r>
                          <a:r>
                            <a:rPr lang="en-US" sz="1400" baseline="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3.2/1.3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0.3/0.4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maximum</a:t>
                          </a:r>
                          <a:r>
                            <a:rPr lang="en-US" sz="1400" baseline="0" dirty="0" smtClean="0"/>
                            <a:t> total tune shifts</a:t>
                          </a:r>
                          <a:endParaRPr lang="en-GB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8.9/2.4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1.1/1.2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Beam separation [</a:t>
                          </a:r>
                          <a:r>
                            <a:rPr lang="el-GR" sz="1400" dirty="0" smtClean="0"/>
                            <a:t>σ</a:t>
                          </a:r>
                          <a:r>
                            <a:rPr lang="en-US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317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12680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Rectangle 2"/>
          <p:cNvSpPr/>
          <p:nvPr/>
        </p:nvSpPr>
        <p:spPr>
          <a:xfrm>
            <a:off x="7020272" y="5949280"/>
            <a:ext cx="1637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O. </a:t>
            </a:r>
            <a:r>
              <a:rPr lang="de-DE" dirty="0"/>
              <a:t>Domínguez. </a:t>
            </a:r>
          </a:p>
        </p:txBody>
      </p:sp>
    </p:spTree>
    <p:extLst>
      <p:ext uri="{BB962C8B-B14F-4D97-AF65-F5344CB8AC3E}">
        <p14:creationId xmlns:p14="http://schemas.microsoft.com/office/powerpoint/2010/main" val="23725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Parameters (III)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486425"/>
              </p:ext>
            </p:extLst>
          </p:nvPr>
        </p:nvGraphicFramePr>
        <p:xfrm>
          <a:off x="1410435" y="1782688"/>
          <a:ext cx="6689958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84376"/>
                <a:gridCol w="1791602"/>
                <a:gridCol w="1513980"/>
              </a:tblGrid>
              <a:tr h="28443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θ</a:t>
                      </a:r>
                      <a:r>
                        <a:rPr lang="en-US" sz="1400" dirty="0" smtClean="0"/>
                        <a:t> = 2 </a:t>
                      </a:r>
                      <a:r>
                        <a:rPr lang="en-US" sz="1400" dirty="0" err="1" smtClean="0"/>
                        <a:t>mrad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θ</a:t>
                      </a:r>
                      <a:r>
                        <a:rPr lang="en-US" sz="1400" dirty="0" smtClean="0"/>
                        <a:t> = 8 </a:t>
                      </a:r>
                      <a:r>
                        <a:rPr lang="en-US" sz="1400" dirty="0" err="1" smtClean="0"/>
                        <a:t>mrad</a:t>
                      </a:r>
                      <a:endParaRPr lang="en-GB" sz="1400" dirty="0"/>
                    </a:p>
                  </a:txBody>
                  <a:tcPr/>
                </a:tc>
              </a:tr>
              <a:tr h="2844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Long. SR emittance damping</a:t>
                      </a:r>
                      <a:r>
                        <a:rPr lang="en-US" sz="1400" baseline="0" dirty="0" smtClean="0"/>
                        <a:t> time [h]</a:t>
                      </a:r>
                      <a:endParaRPr lang="en-GB" sz="14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1.01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</a:tr>
              <a:tr h="2844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Transverse</a:t>
                      </a:r>
                      <a:r>
                        <a:rPr lang="en-US" sz="1400" baseline="0" dirty="0" smtClean="0"/>
                        <a:t> SR emittance damping time [h]</a:t>
                      </a:r>
                      <a:endParaRPr lang="en-GB" sz="14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2.02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</a:tr>
              <a:tr h="2844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Initial  horizontal IBS</a:t>
                      </a:r>
                      <a:r>
                        <a:rPr lang="en-US" sz="1400" baseline="0" dirty="0" smtClean="0"/>
                        <a:t> emittance rise time [h]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 37.51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21.1</a:t>
                      </a:r>
                      <a:endParaRPr lang="en-GB" sz="1400" dirty="0"/>
                    </a:p>
                  </a:txBody>
                  <a:tcPr/>
                </a:tc>
              </a:tr>
              <a:tr h="2844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Initial  vertical IBS</a:t>
                      </a:r>
                      <a:r>
                        <a:rPr lang="en-US" sz="1400" baseline="0" dirty="0" smtClean="0"/>
                        <a:t> emittance rise time [h]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72.02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42.2</a:t>
                      </a:r>
                      <a:endParaRPr lang="en-GB" sz="1400" dirty="0"/>
                    </a:p>
                  </a:txBody>
                  <a:tcPr/>
                </a:tc>
              </a:tr>
              <a:tr h="2844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Initial longitudinal</a:t>
                      </a:r>
                      <a:r>
                        <a:rPr lang="en-US" sz="1400" baseline="0" dirty="0" smtClean="0"/>
                        <a:t> IBS rise time [h]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72.45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40.7</a:t>
                      </a:r>
                      <a:endParaRPr lang="en-GB" sz="1400" dirty="0"/>
                    </a:p>
                  </a:txBody>
                  <a:tcPr/>
                </a:tc>
              </a:tr>
              <a:tr h="2929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intensity lifetime</a:t>
                      </a:r>
                      <a:r>
                        <a:rPr lang="en-US" sz="1400" baseline="0" dirty="0" smtClean="0"/>
                        <a:t> [h]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29.9</a:t>
                      </a:r>
                      <a:endParaRPr lang="en-GB" sz="1400" dirty="0"/>
                    </a:p>
                  </a:txBody>
                  <a:tcPr/>
                </a:tc>
              </a:tr>
              <a:tr h="2929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Optimum run time</a:t>
                      </a:r>
                      <a:r>
                        <a:rPr lang="en-US" sz="1400" baseline="0" dirty="0" smtClean="0"/>
                        <a:t> [h]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8.5</a:t>
                      </a:r>
                      <a:endParaRPr lang="en-GB" sz="1400" dirty="0"/>
                    </a:p>
                  </a:txBody>
                  <a:tcPr/>
                </a:tc>
              </a:tr>
              <a:tr h="2844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Opt. av. Int. luminosity/day</a:t>
                      </a:r>
                      <a:r>
                        <a:rPr lang="en-US" sz="1400" baseline="0" dirty="0" smtClean="0"/>
                        <a:t> [fb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baseline="0" dirty="0" smtClean="0"/>
                        <a:t>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1.93 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7020272" y="5949280"/>
            <a:ext cx="1637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O. </a:t>
            </a:r>
            <a:r>
              <a:rPr lang="de-DE" dirty="0"/>
              <a:t>Domínguez. </a:t>
            </a:r>
          </a:p>
        </p:txBody>
      </p:sp>
    </p:spTree>
    <p:extLst>
      <p:ext uri="{BB962C8B-B14F-4D97-AF65-F5344CB8AC3E}">
        <p14:creationId xmlns:p14="http://schemas.microsoft.com/office/powerpoint/2010/main" val="396696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Time evolution.</a:t>
                </a:r>
                <a:r>
                  <a:rPr lang="el-GR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/>
                      </a:rPr>
                      <m:t>θ</m:t>
                    </m:r>
                  </m:oMath>
                </a14:m>
                <a:r>
                  <a:rPr lang="en-US" dirty="0"/>
                  <a:t>=2 mrad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2766" b="-372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Jose L. Abelleira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442" y="3089738"/>
            <a:ext cx="2256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emittance</a:t>
            </a:r>
            <a:endParaRPr lang="en-GB" sz="14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521" y="1283040"/>
            <a:ext cx="2473867" cy="174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825" y="1361661"/>
            <a:ext cx="2426460" cy="1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31" y="1297399"/>
            <a:ext cx="2479172" cy="1728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714" y="3627514"/>
            <a:ext cx="2464923" cy="1830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73156" y="3025478"/>
            <a:ext cx="2135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Total tune shifts</a:t>
            </a:r>
            <a:endParaRPr lang="en-GB" sz="14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3650569"/>
            <a:ext cx="2448272" cy="1784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89142" y="3082299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Beam size ratio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549878" y="5510308"/>
            <a:ext cx="2102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Long. Beam size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489141" y="5510309"/>
            <a:ext cx="2100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Piwinski</a:t>
            </a:r>
            <a:r>
              <a:rPr lang="en-US" sz="1400" dirty="0" smtClean="0"/>
              <a:t> angle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487488" y="1549470"/>
            <a:ext cx="1695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Far below 0.01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228185" y="2852936"/>
            <a:ext cx="24648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8692995" y="1936576"/>
            <a:ext cx="0" cy="9163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96336" y="195501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C-w condition</a:t>
            </a:r>
            <a:endParaRPr lang="en-GB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626572"/>
            <a:ext cx="2562232" cy="1832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11560" y="5503989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Transverse beam sizes</a:t>
            </a:r>
            <a:endParaRPr lang="en-GB" sz="14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755576" y="5733256"/>
            <a:ext cx="1728192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995936" y="5733256"/>
            <a:ext cx="122413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6967577" y="5733256"/>
            <a:ext cx="1132815" cy="252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61188" y="5938223"/>
            <a:ext cx="13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Luminosity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5076056" y="5949280"/>
            <a:ext cx="5137" cy="34721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7020272" y="5949280"/>
            <a:ext cx="1637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O. </a:t>
            </a:r>
            <a:r>
              <a:rPr lang="de-DE" dirty="0"/>
              <a:t>Domínguez. </a:t>
            </a:r>
          </a:p>
        </p:txBody>
      </p:sp>
    </p:spTree>
    <p:extLst>
      <p:ext uri="{BB962C8B-B14F-4D97-AF65-F5344CB8AC3E}">
        <p14:creationId xmlns:p14="http://schemas.microsoft.com/office/powerpoint/2010/main" val="169451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13" grpId="0"/>
      <p:bldP spid="14" grpId="0"/>
      <p:bldP spid="15" grpId="0"/>
      <p:bldP spid="16" grpId="0"/>
      <p:bldP spid="12" grpId="0"/>
      <p:bldP spid="25" grpId="0"/>
      <p:bldP spid="33" grpId="0"/>
      <p:bldP spid="33" grpId="1"/>
      <p:bldP spid="33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Time evolution.</a:t>
                </a:r>
                <a:r>
                  <a:rPr lang="el-GR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/>
                      </a:rPr>
                      <m:t>θ</m:t>
                    </m:r>
                  </m:oMath>
                </a14:m>
                <a:r>
                  <a:rPr lang="en-US" dirty="0" smtClean="0"/>
                  <a:t>=8 </a:t>
                </a:r>
                <a:r>
                  <a:rPr lang="en-US" dirty="0"/>
                  <a:t>mrad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2766" b="-372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Jose L. Abelleira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442" y="3089738"/>
            <a:ext cx="2256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emittance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573156" y="3025478"/>
            <a:ext cx="2135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Total tune shifts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549878" y="5510308"/>
            <a:ext cx="2102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Long. Beam size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489141" y="5510309"/>
            <a:ext cx="2100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Piwinski</a:t>
            </a:r>
            <a:r>
              <a:rPr lang="en-US" sz="1400" dirty="0" smtClean="0"/>
              <a:t> angle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11560" y="5503989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Transverse beam sizes</a:t>
            </a:r>
            <a:endParaRPr lang="en-GB" sz="14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755576" y="5733256"/>
            <a:ext cx="1728192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995936" y="5733256"/>
            <a:ext cx="122413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6967577" y="5733256"/>
            <a:ext cx="1132815" cy="252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61188" y="5938223"/>
            <a:ext cx="13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Luminosity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5076056" y="5949280"/>
            <a:ext cx="5137" cy="34721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12" y="1363446"/>
            <a:ext cx="2279402" cy="158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491" y="1268760"/>
            <a:ext cx="2537846" cy="178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487488" y="1549470"/>
            <a:ext cx="1695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Even far below 0.01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56" y="3548304"/>
            <a:ext cx="2801958" cy="1962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762" y="3650569"/>
            <a:ext cx="2640548" cy="1850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625" y="3645024"/>
            <a:ext cx="2586611" cy="183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7020272" y="5949280"/>
            <a:ext cx="1637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O. </a:t>
            </a:r>
            <a:r>
              <a:rPr lang="de-DE" dirty="0"/>
              <a:t>Domínguez.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89142" y="3082299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Beam size ratio</a:t>
            </a:r>
            <a:endParaRPr lang="en-GB" sz="14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886" y="1378401"/>
            <a:ext cx="2310826" cy="1641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38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evolution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4892154" cy="34111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cxnSp>
        <p:nvCxnSpPr>
          <p:cNvPr id="7" name="Straight Connector 6"/>
          <p:cNvCxnSpPr/>
          <p:nvPr/>
        </p:nvCxnSpPr>
        <p:spPr>
          <a:xfrm flipV="1">
            <a:off x="4932040" y="3792774"/>
            <a:ext cx="0" cy="100437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012160" y="3550422"/>
            <a:ext cx="0" cy="1318738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483768" y="3792774"/>
            <a:ext cx="2448272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411760" y="3573016"/>
            <a:ext cx="3600400" cy="0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954609" y="2469303"/>
            <a:ext cx="122413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954609" y="2613319"/>
            <a:ext cx="122413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020272" y="5949280"/>
            <a:ext cx="1637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O. </a:t>
            </a:r>
            <a:r>
              <a:rPr lang="de-DE" dirty="0"/>
              <a:t>Domínguez. </a:t>
            </a:r>
          </a:p>
        </p:txBody>
      </p:sp>
    </p:spTree>
    <p:extLst>
      <p:ext uri="{BB962C8B-B14F-4D97-AF65-F5344CB8AC3E}">
        <p14:creationId xmlns:p14="http://schemas.microsoft.com/office/powerpoint/2010/main" val="2720783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79512" y="1268761"/>
            <a:ext cx="8712968" cy="208823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An extremely-flat beam optics (</a:t>
            </a:r>
            <a:r>
              <a:rPr lang="el-GR" sz="1800" dirty="0" smtClean="0"/>
              <a:t>β</a:t>
            </a:r>
            <a:r>
              <a:rPr lang="en-US" sz="1800" baseline="-25000" dirty="0" smtClean="0"/>
              <a:t>y</a:t>
            </a:r>
            <a:r>
              <a:rPr lang="en-US" sz="1800" baseline="30000" dirty="0" smtClean="0"/>
              <a:t>*</a:t>
            </a:r>
            <a:r>
              <a:rPr lang="en-US" sz="1800" dirty="0" smtClean="0"/>
              <a:t>/</a:t>
            </a:r>
            <a:r>
              <a:rPr lang="el-GR" sz="1800" dirty="0" smtClean="0"/>
              <a:t>β</a:t>
            </a:r>
            <a:r>
              <a:rPr lang="en-US" sz="1800" baseline="-25000" dirty="0" smtClean="0"/>
              <a:t>y</a:t>
            </a:r>
            <a:r>
              <a:rPr lang="en-US" sz="1800" baseline="30000" dirty="0" smtClean="0"/>
              <a:t>*</a:t>
            </a:r>
            <a:r>
              <a:rPr lang="en-US" sz="1800" dirty="0" smtClean="0"/>
              <a:t>=100) is conceptual possible for LHC and HELHC</a:t>
            </a:r>
          </a:p>
          <a:p>
            <a:pPr lvl="1"/>
            <a:r>
              <a:rPr lang="en-US" sz="1800" dirty="0" smtClean="0"/>
              <a:t>Large </a:t>
            </a:r>
            <a:r>
              <a:rPr lang="en-US" sz="1800" dirty="0" err="1" smtClean="0"/>
              <a:t>Piwinski</a:t>
            </a:r>
            <a:r>
              <a:rPr lang="en-US" sz="1800" dirty="0" smtClean="0"/>
              <a:t> angle, to reduce the collision area and allow for a lower </a:t>
            </a:r>
            <a:r>
              <a:rPr lang="el-GR" sz="1800" dirty="0" smtClean="0"/>
              <a:t>β</a:t>
            </a:r>
            <a:r>
              <a:rPr lang="en-US" sz="1800" baseline="-25000" dirty="0" smtClean="0"/>
              <a:t>y</a:t>
            </a:r>
            <a:r>
              <a:rPr lang="en-US" sz="1800" baseline="30000" dirty="0" smtClean="0"/>
              <a:t>*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smtClean="0"/>
              <a:t>Local chromatic correction</a:t>
            </a:r>
          </a:p>
          <a:p>
            <a:pPr lvl="1"/>
            <a:r>
              <a:rPr lang="en-US" sz="1800" dirty="0" smtClean="0"/>
              <a:t>Possibility to have crab waist collisions that can increase luminosity and suppress resonances</a:t>
            </a:r>
          </a:p>
          <a:p>
            <a:pPr lvl="1"/>
            <a:r>
              <a:rPr lang="en-US" sz="1800" dirty="0" smtClean="0"/>
              <a:t>Can accept higher brightness.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159106" y="4293096"/>
            <a:ext cx="8733374" cy="50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 smtClean="0"/>
              <a:t>Significant increase in </a:t>
            </a:r>
            <a:r>
              <a:rPr lang="en-US" sz="1800" dirty="0" smtClean="0">
                <a:solidFill>
                  <a:srgbClr val="FF0000"/>
                </a:solidFill>
              </a:rPr>
              <a:t>Lint</a:t>
            </a:r>
          </a:p>
        </p:txBody>
      </p:sp>
      <p:sp>
        <p:nvSpPr>
          <p:cNvPr id="9" name="Content Placeholder 10"/>
          <p:cNvSpPr txBox="1">
            <a:spLocks/>
          </p:cNvSpPr>
          <p:nvPr/>
        </p:nvSpPr>
        <p:spPr>
          <a:xfrm>
            <a:off x="159106" y="3284984"/>
            <a:ext cx="887739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With crab-waist collisions there is no tune shift limitation: no need for emittance blow up.</a:t>
            </a:r>
          </a:p>
          <a:p>
            <a:pPr lvl="1"/>
            <a:r>
              <a:rPr lang="en-US" sz="1800" dirty="0" smtClean="0"/>
              <a:t>LPA allows for a higher brightness: increases beam lifetime</a:t>
            </a:r>
          </a:p>
          <a:p>
            <a:pPr lvl="1"/>
            <a:r>
              <a:rPr lang="en-US" sz="1800" dirty="0" smtClean="0"/>
              <a:t>SR damping for the three planes increases luminosity</a:t>
            </a:r>
            <a:endParaRPr lang="en-US" sz="14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86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284984"/>
            <a:ext cx="82809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i="1" dirty="0" smtClean="0">
                <a:solidFill>
                  <a:srgbClr val="0070C0"/>
                </a:solidFill>
              </a:rPr>
              <a:t>…For your attention</a:t>
            </a:r>
            <a:endParaRPr lang="en-US" sz="5000" i="1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79"/>
          </a:xfrm>
        </p:spPr>
        <p:txBody>
          <a:bodyPr>
            <a:normAutofit/>
          </a:bodyPr>
          <a:lstStyle/>
          <a:p>
            <a:r>
              <a:rPr lang="en-US" sz="2500" dirty="0" smtClean="0"/>
              <a:t>Crab-waists collisions concept</a:t>
            </a:r>
          </a:p>
          <a:p>
            <a:r>
              <a:rPr lang="en-US" sz="2500" dirty="0" smtClean="0"/>
              <a:t>Flat beam optics for LHC</a:t>
            </a:r>
          </a:p>
          <a:p>
            <a:r>
              <a:rPr lang="en-US" sz="2500" dirty="0" smtClean="0"/>
              <a:t>CW for HE-LHC </a:t>
            </a:r>
          </a:p>
          <a:p>
            <a:pPr lvl="1"/>
            <a:r>
              <a:rPr lang="en-US" sz="2100" dirty="0" smtClean="0"/>
              <a:t>Parameters</a:t>
            </a:r>
          </a:p>
          <a:p>
            <a:pPr lvl="1"/>
            <a:r>
              <a:rPr lang="en-US" sz="2100" dirty="0" smtClean="0"/>
              <a:t>Time evolution</a:t>
            </a:r>
          </a:p>
          <a:p>
            <a:r>
              <a:rPr lang="en-US" sz="2500" dirty="0" smtClean="0"/>
              <a:t>Conclusions</a:t>
            </a:r>
          </a:p>
          <a:p>
            <a:pPr marL="1828800" lvl="4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Crab-waist collisions (I)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aixa de texto 13"/>
          <p:cNvSpPr txBox="1"/>
          <p:nvPr/>
        </p:nvSpPr>
        <p:spPr>
          <a:xfrm>
            <a:off x="602934" y="1398929"/>
            <a:ext cx="713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important limitation in hadron machines is beam-beam tune shift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38659" y="1916832"/>
            <a:ext cx="5281613" cy="649288"/>
            <a:chOff x="1748811" y="2276872"/>
            <a:chExt cx="5281613" cy="649288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9095731"/>
                </p:ext>
              </p:extLst>
            </p:nvPr>
          </p:nvGraphicFramePr>
          <p:xfrm>
            <a:off x="1748811" y="2349897"/>
            <a:ext cx="823913" cy="574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30" name="Equation" r:id="rId3" imgW="672808" imgH="469696" progId="Equation.3">
                    <p:embed/>
                  </p:oleObj>
                </mc:Choice>
                <mc:Fallback>
                  <p:oleObj name="Equation" r:id="rId3" imgW="672808" imgH="469696" progId="Equation.3">
                    <p:embed/>
                    <p:pic>
                      <p:nvPicPr>
                        <p:cNvPr id="0" name="Content Placeholder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48811" y="2349897"/>
                          <a:ext cx="823913" cy="574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7516251"/>
                </p:ext>
              </p:extLst>
            </p:nvPr>
          </p:nvGraphicFramePr>
          <p:xfrm>
            <a:off x="2756874" y="2276872"/>
            <a:ext cx="155416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31" name="Equation" r:id="rId5" imgW="1270000" imgH="508000" progId="Equation.3">
                    <p:embed/>
                  </p:oleObj>
                </mc:Choice>
                <mc:Fallback>
                  <p:oleObj name="Equation" r:id="rId5" imgW="1270000" imgH="508000" progId="Equation.3">
                    <p:embed/>
                    <p:pic>
                      <p:nvPicPr>
                        <p:cNvPr id="0" name="Content Placeholder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6874" y="2276872"/>
                          <a:ext cx="155416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09747763"/>
                </p:ext>
              </p:extLst>
            </p:nvPr>
          </p:nvGraphicFramePr>
          <p:xfrm>
            <a:off x="4630124" y="2367360"/>
            <a:ext cx="1290637" cy="525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32" name="Equation" r:id="rId7" imgW="1054100" imgH="431800" progId="Equation.3">
                    <p:embed/>
                  </p:oleObj>
                </mc:Choice>
                <mc:Fallback>
                  <p:oleObj name="Equation" r:id="rId7" imgW="1054100" imgH="431800" progId="Equation.3">
                    <p:embed/>
                    <p:pic>
                      <p:nvPicPr>
                        <p:cNvPr id="0" name="Content Placeholder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30124" y="2367360"/>
                          <a:ext cx="1290637" cy="5254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41555361"/>
                </p:ext>
              </p:extLst>
            </p:nvPr>
          </p:nvGraphicFramePr>
          <p:xfrm>
            <a:off x="6285886" y="2349897"/>
            <a:ext cx="744538" cy="576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33" name="Equation" r:id="rId9" imgW="545863" imgH="431613" progId="Equation.3">
                    <p:embed/>
                  </p:oleObj>
                </mc:Choice>
                <mc:Fallback>
                  <p:oleObj name="Equation" r:id="rId9" imgW="545863" imgH="431613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85886" y="2349897"/>
                          <a:ext cx="744538" cy="576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ixa de texto 13"/>
              <p:cNvSpPr txBox="1"/>
              <p:nvPr/>
            </p:nvSpPr>
            <p:spPr>
              <a:xfrm>
                <a:off x="619588" y="2780927"/>
                <a:ext cx="6552970" cy="9452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 </a:t>
                </a:r>
                <a:r>
                  <a:rPr lang="en-US" b="1" dirty="0" smtClean="0"/>
                  <a:t>Large </a:t>
                </a:r>
                <a:r>
                  <a:rPr lang="en-US" b="1" dirty="0" err="1" smtClean="0"/>
                  <a:t>Piwinski</a:t>
                </a:r>
                <a:r>
                  <a:rPr lang="en-US" b="1" dirty="0" smtClean="0"/>
                  <a:t> Angle</a:t>
                </a:r>
                <a:r>
                  <a:rPr lang="en-US" dirty="0"/>
                  <a:t> </a:t>
                </a:r>
                <a:r>
                  <a:rPr lang="el-GR" dirty="0" smtClean="0"/>
                  <a:t>Φ</a:t>
                </a:r>
                <a:r>
                  <a:rPr lang="en-US" dirty="0" smtClean="0"/>
                  <a:t> (LPA)</a:t>
                </a:r>
              </a:p>
              <a:p>
                <a:r>
                  <a:rPr lang="en-US" dirty="0"/>
                  <a:t>	</a:t>
                </a:r>
                <a:r>
                  <a:rPr lang="en-US" dirty="0" smtClean="0"/>
                  <a:t>reduces tune shift, allowing N↑ </a:t>
                </a:r>
              </a:p>
              <a:p>
                <a:r>
                  <a:rPr lang="en-US" dirty="0"/>
                  <a:t>	</a:t>
                </a:r>
                <a:r>
                  <a:rPr lang="en-US" dirty="0" smtClean="0"/>
                  <a:t>reduces the length of the collision section, allowing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β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 smtClean="0"/>
                  <a:t>↓ </a:t>
                </a:r>
                <a:endParaRPr lang="en-US" dirty="0"/>
              </a:p>
            </p:txBody>
          </p:sp>
        </mc:Choice>
        <mc:Fallback xmlns="">
          <p:sp>
            <p:nvSpPr>
              <p:cNvPr id="12" name="Caixa de 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588" y="2780927"/>
                <a:ext cx="6552970" cy="945259"/>
              </a:xfrm>
              <a:prstGeom prst="rect">
                <a:avLst/>
              </a:prstGeom>
              <a:blipFill rotWithShape="1">
                <a:blip r:embed="rId11"/>
                <a:stretch>
                  <a:fillRect l="-837" t="-3226" b="-7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ixa de texto 13"/>
          <p:cNvSpPr txBox="1"/>
          <p:nvPr/>
        </p:nvSpPr>
        <p:spPr>
          <a:xfrm>
            <a:off x="7310263" y="317697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More luminosity</a:t>
            </a:r>
          </a:p>
        </p:txBody>
      </p:sp>
      <p:sp>
        <p:nvSpPr>
          <p:cNvPr id="14" name="Right Brace 13"/>
          <p:cNvSpPr/>
          <p:nvPr/>
        </p:nvSpPr>
        <p:spPr>
          <a:xfrm>
            <a:off x="7020272" y="3104964"/>
            <a:ext cx="288032" cy="54006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1" descr="\\cern.ch\dfs\Users\j\jabellei\Desktop\pacoppe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512" y="4337127"/>
            <a:ext cx="4546126" cy="154014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980673" y="3967795"/>
            <a:ext cx="316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2060"/>
                </a:solidFill>
              </a:rPr>
              <a:t>Length of the Collision section</a:t>
            </a:r>
            <a:endParaRPr lang="en-US" b="1" i="1" dirty="0">
              <a:solidFill>
                <a:srgbClr val="00206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195736" y="4913191"/>
            <a:ext cx="720080" cy="14401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2439700">
            <a:off x="3327430" y="4811460"/>
            <a:ext cx="586286" cy="635509"/>
          </a:xfrm>
          <a:prstGeom prst="arc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660551"/>
              </p:ext>
            </p:extLst>
          </p:nvPr>
        </p:nvGraphicFramePr>
        <p:xfrm>
          <a:off x="4056385" y="4985199"/>
          <a:ext cx="155575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34" name="Equation" r:id="rId13" imgW="126720" imgH="177480" progId="Equation.3">
                  <p:embed/>
                </p:oleObj>
              </mc:Choice>
              <mc:Fallback>
                <p:oleObj name="Equation" r:id="rId13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6385" y="4985199"/>
                        <a:ext cx="155575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48064" y="386104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Head-on collisions or small </a:t>
            </a:r>
            <a:r>
              <a:rPr lang="el-GR" dirty="0" smtClean="0"/>
              <a:t>φ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262991" y="46322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in LPA regime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506815" y="5541384"/>
            <a:ext cx="46707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dirty="0" smtClean="0">
                <a:solidFill>
                  <a:srgbClr val="FF0000"/>
                </a:solidFill>
                <a:latin typeface="Blackadder ITC" pitchFamily="82" charset="0"/>
              </a:rPr>
              <a:t>!</a:t>
            </a:r>
            <a:endParaRPr lang="en-US" sz="5500" b="1" dirty="0">
              <a:solidFill>
                <a:srgbClr val="FF0000"/>
              </a:solidFill>
              <a:latin typeface="Blackadder ITC" pitchFamily="8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071936" y="4230380"/>
                <a:ext cx="10827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𝑂𝐴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≈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1936" y="4230380"/>
                <a:ext cx="108279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043017" y="4985199"/>
                <a:ext cx="1188723" cy="485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𝑂𝐴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θ</m:t>
                        </m:r>
                      </m:den>
                    </m:f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3017" y="4985199"/>
                <a:ext cx="1188723" cy="485582"/>
              </a:xfrm>
              <a:prstGeom prst="rect">
                <a:avLst/>
              </a:prstGeom>
              <a:blipFill rotWithShape="1">
                <a:blip r:embed="rId16"/>
                <a:stretch>
                  <a:fillRect b="-3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347090" y="5688015"/>
                <a:ext cx="1249246" cy="485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θ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≈</m:t>
                    </m:r>
                  </m:oMath>
                </a14:m>
                <a:r>
                  <a:rPr lang="en-GB" dirty="0" smtClean="0"/>
                  <a:t> 1cm</a:t>
                </a:r>
                <a:endParaRPr lang="en-GB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090" y="5688015"/>
                <a:ext cx="1249246" cy="485582"/>
              </a:xfrm>
              <a:prstGeom prst="rect">
                <a:avLst/>
              </a:prstGeom>
              <a:blipFill rotWithShape="1">
                <a:blip r:embed="rId17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5236113" y="5746140"/>
            <a:ext cx="1110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For LHC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9531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8" presetClass="entr" presetSubtype="1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 animBg="1"/>
      <p:bldP spid="16" grpId="0"/>
      <p:bldP spid="20" grpId="0"/>
      <p:bldP spid="22" grpId="0"/>
      <p:bldP spid="25" grpId="0"/>
      <p:bldP spid="26" grpId="0"/>
      <p:bldP spid="27" grpId="0"/>
      <p:bldP spid="29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Crab-waist collisions (</a:t>
            </a:r>
            <a:r>
              <a:rPr lang="en-US" dirty="0" smtClean="0"/>
              <a:t>II)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aixa de texto 13"/>
          <p:cNvSpPr txBox="1"/>
          <p:nvPr/>
        </p:nvSpPr>
        <p:spPr>
          <a:xfrm>
            <a:off x="1866814" y="180417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Suppressed by crab-waist scheme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aixa de texto 13"/>
          <p:cNvSpPr txBox="1"/>
          <p:nvPr/>
        </p:nvSpPr>
        <p:spPr>
          <a:xfrm>
            <a:off x="580569" y="1434842"/>
            <a:ext cx="713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 the other hand, a LPA induces strong X-Y resonances</a:t>
            </a:r>
            <a:endParaRPr lang="en-US" dirty="0"/>
          </a:p>
        </p:txBody>
      </p:sp>
      <p:sp>
        <p:nvSpPr>
          <p:cNvPr id="8" name="Caixa de texto 10"/>
          <p:cNvSpPr txBox="1"/>
          <p:nvPr/>
        </p:nvSpPr>
        <p:spPr>
          <a:xfrm>
            <a:off x="429811" y="3389720"/>
            <a:ext cx="2513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Normal collision scheme</a:t>
            </a:r>
            <a:endParaRPr lang="en-US" dirty="0"/>
          </a:p>
        </p:txBody>
      </p:sp>
      <p:sp>
        <p:nvSpPr>
          <p:cNvPr id="9" name="Caixa de texto 11"/>
          <p:cNvSpPr txBox="1"/>
          <p:nvPr/>
        </p:nvSpPr>
        <p:spPr>
          <a:xfrm>
            <a:off x="3131840" y="3389720"/>
            <a:ext cx="2924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Crab-waist collision scheme</a:t>
            </a:r>
            <a:endParaRPr lang="en-US" dirty="0"/>
          </a:p>
        </p:txBody>
      </p:sp>
      <p:pic>
        <p:nvPicPr>
          <p:cNvPr id="10" name="Picture 1" descr="\\cern.ch\dfs\Users\j\jabellei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340" y="2243626"/>
            <a:ext cx="2352524" cy="1112382"/>
          </a:xfrm>
          <a:prstGeom prst="rect">
            <a:avLst/>
          </a:prstGeom>
          <a:noFill/>
        </p:spPr>
      </p:pic>
      <p:pic>
        <p:nvPicPr>
          <p:cNvPr id="11" name="Picture 3" descr="\\cern.ch\dfs\Users\j\jabellei\Desktop\pac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7528" y="2340792"/>
            <a:ext cx="2166751" cy="918049"/>
          </a:xfrm>
          <a:prstGeom prst="rect">
            <a:avLst/>
          </a:prstGeom>
          <a:noFill/>
        </p:spPr>
      </p:pic>
      <p:pic>
        <p:nvPicPr>
          <p:cNvPr id="12" name="Picture 7" descr="\\cern.ch\dfs\Users\j\jabellei\Desktop\Untitl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5825" y="1075479"/>
            <a:ext cx="2816851" cy="145738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434250" y="2636912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P.Raimondi</a:t>
            </a:r>
            <a:r>
              <a:rPr lang="en-US" dirty="0" smtClean="0"/>
              <a:t>, </a:t>
            </a:r>
            <a:r>
              <a:rPr lang="en-US" dirty="0" err="1" smtClean="0"/>
              <a:t>D.Shatilov</a:t>
            </a:r>
            <a:r>
              <a:rPr lang="en-US" dirty="0" smtClean="0"/>
              <a:t>, </a:t>
            </a:r>
          </a:p>
          <a:p>
            <a:r>
              <a:rPr lang="en-US" dirty="0" smtClean="0"/>
              <a:t>M. </a:t>
            </a:r>
            <a:r>
              <a:rPr lang="en-US" dirty="0" err="1" smtClean="0"/>
              <a:t>Zobov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671409" y="4883006"/>
            <a:ext cx="2556004" cy="122413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11" descr="\\cern.ch\dfs\Users\j\jabellei\Desktop\Untitl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2217" y="3829816"/>
            <a:ext cx="3109051" cy="1221627"/>
          </a:xfrm>
          <a:prstGeom prst="rect">
            <a:avLst/>
          </a:prstGeom>
          <a:noFill/>
        </p:spPr>
      </p:pic>
      <p:sp>
        <p:nvSpPr>
          <p:cNvPr id="22" name="Rounded Rectangle 21"/>
          <p:cNvSpPr/>
          <p:nvPr/>
        </p:nvSpPr>
        <p:spPr>
          <a:xfrm>
            <a:off x="3734061" y="5018527"/>
            <a:ext cx="1976479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067944" y="5119335"/>
            <a:ext cx="12176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σ</a:t>
            </a:r>
            <a:r>
              <a:rPr lang="en-US" baseline="-25000" dirty="0"/>
              <a:t>x</a:t>
            </a:r>
            <a:r>
              <a:rPr lang="en-US" baseline="30000" dirty="0"/>
              <a:t>*</a:t>
            </a:r>
            <a:r>
              <a:rPr lang="en-US" dirty="0"/>
              <a:t>/</a:t>
            </a:r>
            <a:r>
              <a:rPr lang="el-GR" dirty="0"/>
              <a:t>σ</a:t>
            </a:r>
            <a:r>
              <a:rPr lang="en-US" baseline="-25000" dirty="0" smtClean="0"/>
              <a:t>y</a:t>
            </a:r>
            <a:r>
              <a:rPr lang="en-US" baseline="30000" dirty="0" smtClean="0"/>
              <a:t>*</a:t>
            </a:r>
            <a:r>
              <a:rPr lang="en-US" dirty="0" smtClean="0"/>
              <a:t>≥10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962272" y="5625243"/>
            <a:ext cx="4513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Suitable for lepton machines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More challenging for hadron colliders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960078" y="5119335"/>
                <a:ext cx="12510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dirty="0" smtClean="0">
                              <a:latin typeface="Cambria Math"/>
                            </a:rPr>
                            <m:t>Δμ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≈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π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078" y="5119335"/>
                <a:ext cx="125104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35987" y="5488667"/>
                <a:ext cx="1594539" cy="4597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dirty="0" smtClean="0">
                            <a:latin typeface="Cambria Math"/>
                          </a:rPr>
                          <m:t>Δμ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π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 smtClean="0"/>
                  <a:t>(2n+1)</a:t>
                </a:r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987" y="5488667"/>
                <a:ext cx="1594539" cy="459741"/>
              </a:xfrm>
              <a:prstGeom prst="rect">
                <a:avLst/>
              </a:prstGeom>
              <a:blipFill rotWithShape="1">
                <a:blip r:embed="rId7"/>
                <a:stretch>
                  <a:fillRect l="-1149" r="-3065" b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aixa de texto 13"/>
          <p:cNvSpPr txBox="1"/>
          <p:nvPr/>
        </p:nvSpPr>
        <p:spPr>
          <a:xfrm>
            <a:off x="386108" y="3861048"/>
            <a:ext cx="7137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Condition for </a:t>
            </a:r>
            <a:r>
              <a:rPr lang="en-US" sz="2000" b="1" dirty="0" err="1" smtClean="0">
                <a:solidFill>
                  <a:srgbClr val="000099"/>
                </a:solidFill>
              </a:rPr>
              <a:t>cw</a:t>
            </a:r>
            <a:r>
              <a:rPr lang="en-US" sz="2000" b="1" dirty="0" smtClean="0">
                <a:solidFill>
                  <a:srgbClr val="000099"/>
                </a:solidFill>
              </a:rPr>
              <a:t> collisions</a:t>
            </a:r>
            <a:endParaRPr lang="en-US" sz="2000" b="1" dirty="0">
              <a:solidFill>
                <a:srgbClr val="000099"/>
              </a:solidFill>
            </a:endParaRPr>
          </a:p>
        </p:txBody>
      </p:sp>
      <p:sp>
        <p:nvSpPr>
          <p:cNvPr id="28" name="Caixa de texto 13"/>
          <p:cNvSpPr txBox="1"/>
          <p:nvPr/>
        </p:nvSpPr>
        <p:spPr>
          <a:xfrm>
            <a:off x="640455" y="4513674"/>
            <a:ext cx="37155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2 sextupoles spaced from the IP</a:t>
            </a:r>
            <a:endParaRPr lang="en-US" sz="1500" dirty="0"/>
          </a:p>
        </p:txBody>
      </p:sp>
      <p:sp>
        <p:nvSpPr>
          <p:cNvPr id="31" name="Rounded Rectangle 30"/>
          <p:cNvSpPr/>
          <p:nvPr/>
        </p:nvSpPr>
        <p:spPr>
          <a:xfrm>
            <a:off x="6588224" y="5018527"/>
            <a:ext cx="1976479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908228" y="5119335"/>
            <a:ext cx="1336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/>
              <a:t>β</a:t>
            </a:r>
            <a:r>
              <a:rPr lang="en-US" baseline="-25000" dirty="0" smtClean="0"/>
              <a:t>x</a:t>
            </a:r>
            <a:r>
              <a:rPr lang="en-US" baseline="30000" dirty="0" smtClean="0"/>
              <a:t>*</a:t>
            </a:r>
            <a:r>
              <a:rPr lang="en-US" dirty="0" smtClean="0"/>
              <a:t>/</a:t>
            </a:r>
            <a:r>
              <a:rPr lang="el-GR" dirty="0" smtClean="0"/>
              <a:t>β</a:t>
            </a:r>
            <a:r>
              <a:rPr lang="en-US" baseline="-25000" dirty="0" smtClean="0"/>
              <a:t>y</a:t>
            </a:r>
            <a:r>
              <a:rPr lang="en-US" baseline="30000" dirty="0" smtClean="0"/>
              <a:t>*</a:t>
            </a:r>
            <a:r>
              <a:rPr lang="en-US" dirty="0" smtClean="0"/>
              <a:t>≥100</a:t>
            </a:r>
            <a:endParaRPr lang="en-GB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868144" y="5292017"/>
            <a:ext cx="50405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436096" y="5292017"/>
                <a:ext cx="1368152" cy="324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𝜀</m:t>
                          </m:r>
                          <m:r>
                            <a:rPr lang="el-GR" sz="1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400" b="0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𝜀</m:t>
                          </m:r>
                          <m:r>
                            <a:rPr lang="el-GR" sz="1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  <m:sub>
                          <m:r>
                            <a:rPr lang="en-US" sz="1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5292017"/>
                <a:ext cx="1368152" cy="32476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Connector 36"/>
          <p:cNvCxnSpPr/>
          <p:nvPr/>
        </p:nvCxnSpPr>
        <p:spPr>
          <a:xfrm>
            <a:off x="386108" y="3867335"/>
            <a:ext cx="8008584" cy="0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77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5" grpId="0"/>
      <p:bldP spid="20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31" grpId="0" animBg="1"/>
      <p:bldP spid="32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Flat beam optics for LHC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292080" y="1628800"/>
            <a:ext cx="3650972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Local chromatic correction in both planes + crab-waist collisions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5940152" y="2924944"/>
            <a:ext cx="0" cy="79192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444208" y="2924944"/>
            <a:ext cx="0" cy="80358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740097" y="3385069"/>
            <a:ext cx="0" cy="365149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643596" y="263052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sext1</a:t>
            </a:r>
            <a:endParaRPr lang="en-US" sz="1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452320" y="3108070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s</a:t>
            </a:r>
            <a:r>
              <a:rPr lang="en-US" sz="1200" b="1" dirty="0" smtClean="0">
                <a:solidFill>
                  <a:srgbClr val="00B050"/>
                </a:solidFill>
              </a:rPr>
              <a:t>ext5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183605" y="263691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sext3</a:t>
            </a:r>
            <a:endParaRPr lang="en-US" sz="1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508104" y="2349070"/>
            <a:ext cx="1656184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Chromatic correction</a:t>
            </a:r>
            <a:endParaRPr lang="en-US" sz="1200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227323" y="130563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baseline="-25000" dirty="0" smtClean="0"/>
              <a:t>x</a:t>
            </a:r>
            <a:r>
              <a:rPr lang="en-US" baseline="30000" dirty="0" smtClean="0"/>
              <a:t>*</a:t>
            </a:r>
            <a:r>
              <a:rPr lang="en-US" dirty="0" smtClean="0"/>
              <a:t>=1.5 m</a:t>
            </a:r>
          </a:p>
          <a:p>
            <a:r>
              <a:rPr lang="el-GR" dirty="0" smtClean="0"/>
              <a:t>β</a:t>
            </a:r>
            <a:r>
              <a:rPr lang="en-US" baseline="-25000" dirty="0" smtClean="0"/>
              <a:t>y</a:t>
            </a:r>
            <a:r>
              <a:rPr lang="en-US" baseline="30000" dirty="0" smtClean="0"/>
              <a:t>*</a:t>
            </a:r>
            <a:r>
              <a:rPr lang="en-US" dirty="0" smtClean="0"/>
              <a:t>=1.5 cm</a:t>
            </a:r>
            <a:endParaRPr lang="en-US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 dirty="0"/>
          </a:p>
        </p:txBody>
      </p:sp>
      <p:graphicFrame>
        <p:nvGraphicFramePr>
          <p:cNvPr id="49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5889449"/>
              </p:ext>
            </p:extLst>
          </p:nvPr>
        </p:nvGraphicFramePr>
        <p:xfrm>
          <a:off x="1619672" y="1772816"/>
          <a:ext cx="2448271" cy="1735074"/>
        </p:xfrm>
        <a:graphic>
          <a:graphicData uri="http://schemas.openxmlformats.org/drawingml/2006/table">
            <a:tbl>
              <a:tblPr/>
              <a:tblGrid>
                <a:gridCol w="1048363"/>
                <a:gridCol w="679829"/>
                <a:gridCol w="720079"/>
              </a:tblGrid>
              <a:tr h="23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1625" marR="31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5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Δ</a:t>
                      </a:r>
                      <a:r>
                        <a:rPr lang="en-US" sz="15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μ</a:t>
                      </a:r>
                      <a:r>
                        <a:rPr lang="en-US" sz="1500" baseline="-250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x</a:t>
                      </a:r>
                      <a:endParaRPr lang="en-US" sz="15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Δ</a:t>
                      </a:r>
                      <a:r>
                        <a:rPr lang="en-US" sz="1500" dirty="0" err="1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μ</a:t>
                      </a:r>
                      <a:r>
                        <a:rPr lang="en-US" sz="1500" baseline="-25000" dirty="0" err="1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</a:rPr>
                        <a:t>y</a:t>
                      </a:r>
                      <a:endParaRPr lang="en-US" sz="1500" dirty="0" smtClean="0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sext1</a:t>
                      </a:r>
                      <a:endParaRPr lang="en-US" sz="15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1625" marR="31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sext2</a:t>
                      </a:r>
                      <a:endParaRPr lang="en-US" sz="15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1625" marR="31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sext3</a:t>
                      </a:r>
                      <a:endParaRPr lang="en-US" sz="15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1625" marR="31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Calibri"/>
                        </a:rPr>
                        <a:t>sext4</a:t>
                      </a:r>
                    </a:p>
                  </a:txBody>
                  <a:tcPr marL="31625" marR="31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Calibri"/>
                        </a:rPr>
                        <a:t>sext5</a:t>
                      </a:r>
                      <a:endParaRPr lang="en-US" sz="15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1625" marR="31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625" marR="316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2771800" y="198884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ea typeface="Calibri"/>
                <a:cs typeface="Times New Roman"/>
              </a:rPr>
              <a:t>π</a:t>
            </a:r>
            <a:r>
              <a:rPr lang="en-US" dirty="0" smtClean="0">
                <a:ea typeface="Calibri"/>
                <a:cs typeface="Times New Roman"/>
              </a:rPr>
              <a:t>/2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419872" y="1988840"/>
            <a:ext cx="51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ea typeface="Calibri"/>
                <a:cs typeface="Times New Roman"/>
              </a:rPr>
              <a:t>π</a:t>
            </a:r>
            <a:r>
              <a:rPr lang="en-US" dirty="0" smtClean="0">
                <a:ea typeface="Calibri"/>
                <a:cs typeface="Times New Roman"/>
              </a:rPr>
              <a:t>/2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386780" y="2233669"/>
            <a:ext cx="60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  <a:ea typeface="Calibri"/>
                <a:cs typeface="Times New Roman"/>
              </a:rPr>
              <a:t>π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Times New Roman"/>
              </a:rPr>
              <a:t>/2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49743" y="2553309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a typeface="Calibri"/>
                <a:cs typeface="Times New Roman"/>
              </a:rPr>
              <a:t>3</a:t>
            </a:r>
            <a:r>
              <a:rPr lang="el-GR" dirty="0" smtClean="0">
                <a:ea typeface="Calibri"/>
                <a:cs typeface="Times New Roman"/>
              </a:rPr>
              <a:t>π</a:t>
            </a:r>
            <a:r>
              <a:rPr lang="en-US" dirty="0" smtClean="0">
                <a:ea typeface="Calibri"/>
                <a:cs typeface="Times New Roman"/>
              </a:rPr>
              <a:t>/2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347864" y="25556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a typeface="Calibri"/>
                <a:cs typeface="Times New Roman"/>
              </a:rPr>
              <a:t>3</a:t>
            </a:r>
            <a:r>
              <a:rPr lang="el-GR" dirty="0" smtClean="0">
                <a:ea typeface="Calibri"/>
                <a:cs typeface="Times New Roman"/>
              </a:rPr>
              <a:t>π</a:t>
            </a:r>
            <a:r>
              <a:rPr lang="en-US" dirty="0" smtClean="0">
                <a:ea typeface="Calibri"/>
                <a:cs typeface="Times New Roman"/>
              </a:rPr>
              <a:t>/2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2699792" y="28565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a typeface="Calibri"/>
                <a:cs typeface="Times New Roman"/>
              </a:rPr>
              <a:t>3</a:t>
            </a:r>
            <a:r>
              <a:rPr lang="el-GR" dirty="0" smtClean="0">
                <a:solidFill>
                  <a:srgbClr val="FF0000"/>
                </a:solidFill>
                <a:ea typeface="Calibri"/>
                <a:cs typeface="Times New Roman"/>
              </a:rPr>
              <a:t>π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Times New Roman"/>
              </a:rPr>
              <a:t>/2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47864" y="285659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a typeface="Calibri"/>
                <a:cs typeface="Times New Roman"/>
              </a:rPr>
              <a:t>3</a:t>
            </a:r>
            <a:r>
              <a:rPr lang="el-GR" dirty="0" smtClean="0">
                <a:solidFill>
                  <a:srgbClr val="FF0000"/>
                </a:solidFill>
                <a:ea typeface="Calibri"/>
                <a:cs typeface="Times New Roman"/>
              </a:rPr>
              <a:t>π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Times New Roman"/>
              </a:rPr>
              <a:t>/2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71800" y="31409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ea typeface="Calibri"/>
                <a:cs typeface="Times New Roman"/>
              </a:rPr>
              <a:t>2</a:t>
            </a:r>
            <a:r>
              <a:rPr lang="el-GR" dirty="0" smtClean="0">
                <a:solidFill>
                  <a:srgbClr val="00B050"/>
                </a:solidFill>
                <a:ea typeface="Calibri"/>
                <a:cs typeface="Times New Roman"/>
              </a:rPr>
              <a:t>π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340662" y="31409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ea typeface="Calibri"/>
                <a:cs typeface="Times New Roman"/>
              </a:rPr>
              <a:t>5</a:t>
            </a:r>
            <a:r>
              <a:rPr lang="el-GR" dirty="0" smtClean="0">
                <a:solidFill>
                  <a:srgbClr val="00B050"/>
                </a:solidFill>
                <a:ea typeface="Calibri"/>
                <a:cs typeface="Times New Roman"/>
              </a:rPr>
              <a:t>π</a:t>
            </a:r>
            <a:r>
              <a:rPr lang="en-US" dirty="0" smtClean="0">
                <a:solidFill>
                  <a:srgbClr val="00B050"/>
                </a:solidFill>
                <a:ea typeface="Calibri"/>
                <a:cs typeface="Times New Roman"/>
              </a:rPr>
              <a:t>/2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6207472" y="3319342"/>
            <a:ext cx="0" cy="44354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732240" y="3284984"/>
            <a:ext cx="0" cy="4794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940152" y="30799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sext2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444208" y="3068960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sext4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272300" y="2362970"/>
            <a:ext cx="1766836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CRAB-WAIST SEXTUPOLE</a:t>
            </a:r>
            <a:endParaRPr lang="en-US" sz="1200" i="1" dirty="0"/>
          </a:p>
        </p:txBody>
      </p:sp>
      <p:sp>
        <p:nvSpPr>
          <p:cNvPr id="78" name="TextBox 77"/>
          <p:cNvSpPr txBox="1"/>
          <p:nvPr/>
        </p:nvSpPr>
        <p:spPr>
          <a:xfrm>
            <a:off x="2747198" y="2230596"/>
            <a:ext cx="716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  <a:ea typeface="Calibri"/>
                <a:cs typeface="Times New Roman"/>
              </a:rPr>
              <a:t>π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Times New Roman"/>
              </a:rPr>
              <a:t>/2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53" name="Picture 429" descr="\\cern.ch\dfs\Users\j\jabellei\Desktop\opticas\pep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402" y="3783031"/>
            <a:ext cx="3802686" cy="265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8" name="Picture 434" descr="\\cern.ch\dfs\Users\j\jabellei\Desktop\opticas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3744416" cy="265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ontent Placeholder 2"/>
              <p:cNvSpPr txBox="1">
                <a:spLocks/>
              </p:cNvSpPr>
              <p:nvPr/>
            </p:nvSpPr>
            <p:spPr>
              <a:xfrm>
                <a:off x="3140" y="4432910"/>
                <a:ext cx="3177146" cy="7445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sz="1800" b="1" dirty="0" smtClean="0">
                    <a:solidFill>
                      <a:srgbClr val="FF0000"/>
                    </a:solidFill>
                  </a:rPr>
                  <a:t>The extremely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𝜷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800" b="1" dirty="0" smtClean="0">
                    <a:solidFill>
                      <a:srgbClr val="FF0000"/>
                    </a:solidFill>
                  </a:rPr>
                  <a:t> asks 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en-US" sz="1800" b="1" dirty="0" smtClean="0">
                    <a:solidFill>
                      <a:srgbClr val="FF0000"/>
                    </a:solidFill>
                  </a:rPr>
                  <a:t>for a symmetric optics in the IR</a:t>
                </a:r>
                <a:endParaRPr 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0" y="4432910"/>
                <a:ext cx="3177146" cy="744589"/>
              </a:xfrm>
              <a:prstGeom prst="rect">
                <a:avLst/>
              </a:prstGeom>
              <a:blipFill rotWithShape="1">
                <a:blip r:embed="rId4"/>
                <a:stretch>
                  <a:fillRect l="-1727" t="-3279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649743" y="1490299"/>
            <a:ext cx="1418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Phase advance from IP</a:t>
            </a:r>
            <a:endParaRPr lang="en-GB" sz="10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3131840" y="3789040"/>
            <a:ext cx="0" cy="232633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988734" y="3789040"/>
            <a:ext cx="0" cy="232633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499992" y="3789040"/>
            <a:ext cx="0" cy="232633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59832" y="3501008"/>
            <a:ext cx="1469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Separation magnets</a:t>
            </a:r>
            <a:endParaRPr lang="en-GB" sz="1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0" grpId="0"/>
      <p:bldP spid="41" grpId="0"/>
      <p:bldP spid="41" grpId="1"/>
      <p:bldP spid="44" grpId="0" animBg="1"/>
      <p:bldP spid="52" grpId="0"/>
      <p:bldP spid="53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75" grpId="0"/>
      <p:bldP spid="77" grpId="0" animBg="1"/>
      <p:bldP spid="78" grpId="0"/>
      <p:bldP spid="54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Flat beam optics for LHC</a:t>
            </a:r>
          </a:p>
        </p:txBody>
      </p:sp>
      <p:pic>
        <p:nvPicPr>
          <p:cNvPr id="25631" name="Picture 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32" name="Picture 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33" name="Picture 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34" name="Picture 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35" name="Picture 3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36" name="Picture 3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37" name="Picture 3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38" name="Picture 3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39" name="Picture 3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40" name="Picture 4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41" name="Picture 4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42" name="Picture 4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05000" y="143033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36512" y="1124744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148064" y="1040293"/>
            <a:ext cx="3672408" cy="5629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Arrow Connector 22"/>
          <p:cNvCxnSpPr/>
          <p:nvPr/>
        </p:nvCxnSpPr>
        <p:spPr>
          <a:xfrm>
            <a:off x="2771800" y="2748980"/>
            <a:ext cx="1512168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987824" y="2420888"/>
            <a:ext cx="936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45 mm</a:t>
            </a:r>
            <a:endParaRPr lang="en-US" sz="1500" dirty="0"/>
          </a:p>
        </p:txBody>
      </p:sp>
      <p:sp>
        <p:nvSpPr>
          <p:cNvPr id="29" name="TextBox 28"/>
          <p:cNvSpPr txBox="1"/>
          <p:nvPr/>
        </p:nvSpPr>
        <p:spPr>
          <a:xfrm>
            <a:off x="1475656" y="224492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r>
              <a:rPr lang="el-GR" dirty="0" smtClean="0"/>
              <a:t>σ</a:t>
            </a:r>
            <a:r>
              <a:rPr lang="en-US" baseline="-25000" dirty="0" smtClean="0"/>
              <a:t>y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403648" y="1740868"/>
            <a:ext cx="0" cy="1296144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187624" y="4405164"/>
            <a:ext cx="216024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187624" y="397311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r>
              <a:rPr lang="el-GR" dirty="0" smtClean="0"/>
              <a:t>σ</a:t>
            </a:r>
            <a:r>
              <a:rPr lang="en-US" baseline="-25000" dirty="0" smtClean="0"/>
              <a:t>x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395536" y="515719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-25000" dirty="0" smtClean="0"/>
              <a:t>x/</a:t>
            </a:r>
            <a:r>
              <a:rPr lang="el-GR" dirty="0" smtClean="0"/>
              <a:t> σ</a:t>
            </a:r>
            <a:r>
              <a:rPr lang="en-US" baseline="-25000" dirty="0" smtClean="0"/>
              <a:t>y</a:t>
            </a:r>
            <a:r>
              <a:rPr lang="en-US" dirty="0" smtClean="0"/>
              <a:t>=10</a:t>
            </a:r>
            <a:endParaRPr lang="en-US" baseline="-250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1475656" y="5013176"/>
            <a:ext cx="33843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Minimum required according to beam-beam simulations.</a:t>
            </a:r>
            <a:endParaRPr lang="en-US" dirty="0"/>
          </a:p>
        </p:txBody>
      </p:sp>
      <p:sp>
        <p:nvSpPr>
          <p:cNvPr id="36" name="Content Placeholder 35"/>
          <p:cNvSpPr>
            <a:spLocks noGrp="1"/>
          </p:cNvSpPr>
          <p:nvPr>
            <p:ph idx="1"/>
          </p:nvPr>
        </p:nvSpPr>
        <p:spPr>
          <a:xfrm>
            <a:off x="179512" y="1268760"/>
            <a:ext cx="4248472" cy="576064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940152" y="2141639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70C0"/>
                </a:solidFill>
              </a:rPr>
              <a:t>Reference orbit</a:t>
            </a:r>
            <a:endParaRPr lang="en-US" sz="1400" i="1" dirty="0">
              <a:solidFill>
                <a:srgbClr val="0070C0"/>
              </a:solidFill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pic>
        <p:nvPicPr>
          <p:cNvPr id="19812" name="Picture 35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163" y="2492896"/>
            <a:ext cx="3509301" cy="1795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7164288" y="2996952"/>
            <a:ext cx="432048" cy="2793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164288" y="3276282"/>
            <a:ext cx="432048" cy="2026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/>
        </p:nvSpPr>
        <p:spPr>
          <a:xfrm rot="3473038">
            <a:off x="7050124" y="3089031"/>
            <a:ext cx="355390" cy="249478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092280" y="3140968"/>
                <a:ext cx="1440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 smtClean="0">
                          <a:latin typeface="Cambria Math"/>
                        </a:rPr>
                        <m:t>θ</m:t>
                      </m:r>
                      <m:r>
                        <a:rPr lang="en-US" sz="1200" b="0" i="1" smtClean="0">
                          <a:latin typeface="Cambria Math"/>
                        </a:rPr>
                        <m:t>=4</m:t>
                      </m:r>
                      <m:r>
                        <a:rPr lang="en-US" sz="1200" b="0" i="1" smtClean="0">
                          <a:latin typeface="Cambria Math"/>
                        </a:rPr>
                        <m:t>𝑚𝑟𝑎𝑑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3140968"/>
                <a:ext cx="1440160" cy="276999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29" grpId="0"/>
      <p:bldP spid="34" grpId="0"/>
      <p:bldP spid="33" grpId="0"/>
      <p:bldP spid="35" grpId="0" animBg="1"/>
      <p:bldP spid="51" grpId="0"/>
      <p:bldP spid="41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Crab-waist simulations</a:t>
            </a:r>
            <a:endParaRPr lang="en-US" dirty="0"/>
          </a:p>
        </p:txBody>
      </p:sp>
      <p:pic>
        <p:nvPicPr>
          <p:cNvPr id="9" name="Picture 7" descr="lhc_angl20_cw0_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1643132"/>
            <a:ext cx="2464598" cy="2063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lhc_angl20_cw0_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33620"/>
            <a:ext cx="2304256" cy="206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lhc_angl20_cw1_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1655954"/>
            <a:ext cx="2464598" cy="2063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lhc_angl20_cw1_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123" y="1653789"/>
            <a:ext cx="2304256" cy="206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626370" y="2420888"/>
            <a:ext cx="12255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800000"/>
                </a:solidFill>
                <a:latin typeface="+mj-lt"/>
              </a:rPr>
              <a:t>CW = 0</a:t>
            </a:r>
            <a:endParaRPr lang="ru-RU" b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267744" y="2420888"/>
            <a:ext cx="12255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800000"/>
                </a:solidFill>
                <a:latin typeface="+mj-lt"/>
              </a:rPr>
              <a:t>CW = 0.5</a:t>
            </a:r>
            <a:endParaRPr lang="ru-RU" b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16952" y="4005064"/>
            <a:ext cx="1289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Resonances</a:t>
            </a:r>
            <a:endParaRPr lang="en-GB" dirty="0">
              <a:latin typeface="+mj-lt"/>
            </a:endParaRPr>
          </a:p>
        </p:txBody>
      </p:sp>
      <p:pic>
        <p:nvPicPr>
          <p:cNvPr id="23" name="Picture 2" descr="\\cern.ch\dfs\Users\j\jabellei\Desktop\of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93" y="1822986"/>
            <a:ext cx="1169293" cy="2055816"/>
          </a:xfrm>
          <a:prstGeom prst="rect">
            <a:avLst/>
          </a:prstGeom>
          <a:noFill/>
        </p:spPr>
      </p:pic>
      <p:pic>
        <p:nvPicPr>
          <p:cNvPr id="24" name="Picture 1" descr="\\cern.ch\dfs\Users\j\jabellei\Desktop\o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105" y="1858043"/>
            <a:ext cx="1102467" cy="1944216"/>
          </a:xfrm>
          <a:prstGeom prst="rect">
            <a:avLst/>
          </a:prstGeom>
          <a:noFill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522260" y="5085184"/>
            <a:ext cx="53271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 smtClean="0">
                <a:latin typeface="Palatino Linotype" pitchFamily="18" charset="0"/>
                <a:cs typeface="Helvetica" pitchFamily="34" charset="0"/>
              </a:rPr>
              <a:t>Frequency Map Analysis (FMA) </a:t>
            </a:r>
          </a:p>
          <a:p>
            <a:pPr algn="just"/>
            <a:r>
              <a:rPr lang="en-US" sz="1100" dirty="0" smtClean="0">
                <a:latin typeface="Palatino Linotype" pitchFamily="18" charset="0"/>
                <a:cs typeface="Helvetica" pitchFamily="34" charset="0"/>
              </a:rPr>
              <a:t>Effective for the beam-beam resonance  suppression. </a:t>
            </a:r>
          </a:p>
          <a:p>
            <a:pPr algn="just"/>
            <a:r>
              <a:rPr lang="en-US" sz="1100" dirty="0" smtClean="0">
                <a:latin typeface="Palatino Linotype" pitchFamily="18" charset="0"/>
                <a:cs typeface="Helvetica" pitchFamily="34" charset="0"/>
              </a:rPr>
              <a:t>Plot shown for </a:t>
            </a:r>
            <a:r>
              <a:rPr lang="en-US" sz="1100" dirty="0" err="1" smtClean="0">
                <a:latin typeface="Palatino Linotype" pitchFamily="18" charset="0"/>
                <a:cs typeface="Helvetica" pitchFamily="34" charset="0"/>
              </a:rPr>
              <a:t>θ</a:t>
            </a:r>
            <a:r>
              <a:rPr lang="en-US" sz="1100" baseline="-25000" dirty="0" err="1" smtClean="0">
                <a:latin typeface="Palatino Linotype" pitchFamily="18" charset="0"/>
                <a:cs typeface="Helvetica" pitchFamily="34" charset="0"/>
              </a:rPr>
              <a:t>c</a:t>
            </a:r>
            <a:r>
              <a:rPr lang="en-US" sz="1100" dirty="0" smtClean="0">
                <a:latin typeface="Palatino Linotype" pitchFamily="18" charset="0"/>
                <a:cs typeface="Helvetica" pitchFamily="34" charset="0"/>
              </a:rPr>
              <a:t> = 1.5 </a:t>
            </a:r>
            <a:r>
              <a:rPr lang="en-US" sz="1100" dirty="0" err="1" smtClean="0">
                <a:latin typeface="Palatino Linotype" pitchFamily="18" charset="0"/>
                <a:cs typeface="Helvetica" pitchFamily="34" charset="0"/>
              </a:rPr>
              <a:t>mrad</a:t>
            </a:r>
            <a:endParaRPr lang="en-US" sz="2800" dirty="0" smtClean="0">
              <a:latin typeface="Palatino Linotype" pitchFamily="18" charset="0"/>
              <a:cs typeface="Helvetic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0232" y="5805264"/>
            <a:ext cx="1716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Dmitry Shatilov</a:t>
            </a:r>
            <a:r>
              <a:rPr lang="en-US" dirty="0" smtClean="0"/>
              <a:t> </a:t>
            </a:r>
          </a:p>
          <a:p>
            <a:r>
              <a:rPr lang="en-US" dirty="0" smtClean="0"/>
              <a:t>Mikhail </a:t>
            </a:r>
            <a:r>
              <a:rPr lang="en-US" dirty="0" err="1" smtClean="0"/>
              <a:t>Zobov</a:t>
            </a:r>
            <a:endParaRPr lang="en-GB" dirty="0">
              <a:latin typeface="+mj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796136" y="2787601"/>
            <a:ext cx="1728192" cy="1376876"/>
          </a:xfrm>
          <a:prstGeom prst="straightConnector1">
            <a:avLst/>
          </a:prstGeom>
          <a:ln w="2286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718250" y="2032266"/>
            <a:ext cx="72008" cy="2064723"/>
          </a:xfrm>
          <a:prstGeom prst="straightConnector1">
            <a:avLst/>
          </a:prstGeom>
          <a:ln w="2286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xit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1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evolution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Jose L. Abelleira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99992" y="1177611"/>
                <a:ext cx="1748107" cy="66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Φ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ϴ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1177611"/>
                <a:ext cx="1748107" cy="6690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88389" y="1124744"/>
                <a:ext cx="3488198" cy="7644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π</m:t>
                          </m:r>
                          <m:sSup>
                            <m:sSupPr>
                              <m:ctrlPr>
                                <a:rPr lang="el-G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  <m:r>
                            <a:rPr lang="el-GR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  <m:sSup>
                            <m:sSup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/>
                                    </a:rPr>
                                    <m:t>Φ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389" y="1124744"/>
                <a:ext cx="3488198" cy="7644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87090" y="2204864"/>
                <a:ext cx="6277198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During a run,  N(t) ↓</a:t>
                </a:r>
              </a:p>
              <a:p>
                <a:r>
                  <a:rPr lang="en-US" dirty="0"/>
                  <a:t>But  there is a significant decrease in,  </a:t>
                </a:r>
                <a:r>
                  <a:rPr lang="el-GR" dirty="0"/>
                  <a:t>σ</a:t>
                </a:r>
                <a:r>
                  <a:rPr lang="en-US" baseline="-25000" dirty="0"/>
                  <a:t>x</a:t>
                </a:r>
                <a:r>
                  <a:rPr lang="en-US" baseline="30000" dirty="0"/>
                  <a:t>*</a:t>
                </a:r>
                <a:r>
                  <a:rPr lang="en-US" dirty="0"/>
                  <a:t>,</a:t>
                </a:r>
                <a:r>
                  <a:rPr lang="el-GR" dirty="0"/>
                  <a:t> σ</a:t>
                </a:r>
                <a:r>
                  <a:rPr lang="en-US" baseline="-25000" dirty="0"/>
                  <a:t>y</a:t>
                </a:r>
                <a:r>
                  <a:rPr lang="en-US" baseline="30000" dirty="0"/>
                  <a:t>*</a:t>
                </a:r>
                <a:r>
                  <a:rPr lang="en-US" dirty="0"/>
                  <a:t>, and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</a:rPr>
                      <m:t>Φ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!</a:t>
                </a:r>
              </a:p>
              <a:p>
                <a:r>
                  <a:rPr lang="en-US" dirty="0" smtClean="0"/>
                  <a:t>With low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</a:rPr>
                      <m:t>Φ</m:t>
                    </m:r>
                  </m:oMath>
                </a14:m>
                <a:r>
                  <a:rPr lang="en-US" dirty="0" smtClean="0"/>
                  <a:t>, the limitation in the beam-beam tune shift </a:t>
                </a:r>
              </a:p>
              <a:p>
                <a:r>
                  <a:rPr lang="en-US" dirty="0" smtClean="0"/>
                  <a:t>obliges to introduce  blow-up (longitudinal/horizontal).</a:t>
                </a:r>
              </a:p>
              <a:p>
                <a:r>
                  <a:rPr lang="en-US" dirty="0" smtClean="0"/>
                  <a:t>With large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</a:rPr>
                      <m:t>Φ</m:t>
                    </m:r>
                    <m:r>
                      <a:rPr lang="en-US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GB" dirty="0" smtClean="0"/>
                  <a:t> the limitation is almost suppressed. </a:t>
                </a:r>
              </a:p>
              <a:p>
                <a:r>
                  <a:rPr lang="en-US" dirty="0"/>
                  <a:t>	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090" y="2204864"/>
                <a:ext cx="6277198" cy="1754326"/>
              </a:xfrm>
              <a:prstGeom prst="rect">
                <a:avLst/>
              </a:prstGeom>
              <a:blipFill rotWithShape="1">
                <a:blip r:embed="rId4"/>
                <a:stretch>
                  <a:fillRect l="-875" t="-1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/>
          <p:cNvSpPr txBox="1">
            <a:spLocks/>
          </p:cNvSpPr>
          <p:nvPr/>
        </p:nvSpPr>
        <p:spPr>
          <a:xfrm>
            <a:off x="890408" y="4379782"/>
            <a:ext cx="3930585" cy="44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Beam lifetime due to burn off</a:t>
            </a:r>
            <a:endParaRPr lang="en-GB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482941" y="4824754"/>
                <a:ext cx="1450397" cy="688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τ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𝐼𝑃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2941" y="4824754"/>
                <a:ext cx="1450397" cy="68813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912095" y="5559099"/>
                <a:ext cx="5914080" cy="31817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dirty="0" smtClean="0"/>
                  <a:t>LPA allows a bigger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 smtClean="0"/>
                  <a:t>for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  <m:r>
                          <a:rPr lang="en-US" sz="1800" b="0" i="1" smtClean="0">
                            <a:latin typeface="Cambria Math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GB" sz="1800" dirty="0" smtClean="0"/>
                  <a:t> Contribution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GB" sz="1800" dirty="0" smtClean="0"/>
                  <a:t>  </a:t>
                </a:r>
                <a:endParaRPr lang="en-GB" sz="1800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095" y="5559099"/>
                <a:ext cx="5914080" cy="318173"/>
              </a:xfrm>
              <a:prstGeom prst="rect">
                <a:avLst/>
              </a:prstGeom>
              <a:blipFill rotWithShape="1">
                <a:blip r:embed="rId6"/>
                <a:stretch>
                  <a:fillRect l="-928" t="-9615" b="-46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848364" y="4651118"/>
            <a:ext cx="108011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buNone/>
            </a:pPr>
            <a:r>
              <a:rPr lang="en-US" sz="2500" b="1" dirty="0">
                <a:solidFill>
                  <a:srgbClr val="FF0000"/>
                </a:solidFill>
              </a:rPr>
              <a:t>Higher L</a:t>
            </a:r>
            <a:r>
              <a:rPr lang="en-US" sz="2500" b="1" baseline="-25000" dirty="0">
                <a:solidFill>
                  <a:srgbClr val="FF0000"/>
                </a:solidFill>
              </a:rPr>
              <a:t>INT</a:t>
            </a:r>
            <a:endParaRPr lang="en-GB" sz="2500" b="1" dirty="0">
              <a:solidFill>
                <a:srgbClr val="FF0000"/>
              </a:solidFill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6870187" y="2276872"/>
            <a:ext cx="294101" cy="1944216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Brace 13"/>
          <p:cNvSpPr/>
          <p:nvPr/>
        </p:nvSpPr>
        <p:spPr>
          <a:xfrm>
            <a:off x="6876256" y="4444090"/>
            <a:ext cx="288030" cy="1577198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Bent-Up Arrow 18"/>
          <p:cNvSpPr/>
          <p:nvPr/>
        </p:nvSpPr>
        <p:spPr>
          <a:xfrm rot="10800000">
            <a:off x="7020272" y="3140968"/>
            <a:ext cx="1656184" cy="1080120"/>
          </a:xfrm>
          <a:prstGeom prst="bentUp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 rot="16200000">
            <a:off x="6948540" y="5012901"/>
            <a:ext cx="619918" cy="476453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7596341" y="4483094"/>
            <a:ext cx="1547660" cy="120903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267744" y="3622636"/>
            <a:ext cx="4674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↘we just have to adjust the parameters to have SR </a:t>
            </a:r>
            <a:r>
              <a:rPr lang="en-US" dirty="0" smtClean="0"/>
              <a:t>damping as a compensator for the burn off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56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  <p:bldP spid="10" grpId="0"/>
      <p:bldP spid="11" grpId="0"/>
      <p:bldP spid="7" grpId="0"/>
      <p:bldP spid="13" grpId="0" animBg="1"/>
      <p:bldP spid="14" grpId="0" animBg="1"/>
      <p:bldP spid="19" grpId="0" animBg="1"/>
      <p:bldP spid="15" grpId="0" animBg="1"/>
      <p:bldP spid="16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Symmetric optics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600201"/>
                <a:ext cx="8183551" cy="82068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dirty="0" smtClean="0"/>
                  <a:t>The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 smtClean="0">
                            <a:latin typeface="Cambria Math"/>
                          </a:rPr>
                          <m:t>β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800" baseline="30000" dirty="0" smtClean="0"/>
                  <a:t>*</a:t>
                </a:r>
                <a:r>
                  <a:rPr lang="en-US" sz="1800" dirty="0" smtClean="0"/>
                  <a:t> allowed by the LPA creates a large beam divergence</a:t>
                </a:r>
              </a:p>
              <a:p>
                <a:pPr marL="0" indent="0">
                  <a:buNone/>
                </a:pPr>
                <a:r>
                  <a:rPr lang="en-US" sz="1800" dirty="0"/>
                  <a:t>	</a:t>
                </a:r>
                <a:r>
                  <a:rPr lang="en-US" sz="1800" dirty="0" smtClean="0"/>
                  <a:t> -&gt; last quadrupole must be defocusing for the four cases: b1l, b1r, b2l, b2r.</a:t>
                </a:r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600201"/>
                <a:ext cx="8183551" cy="820687"/>
              </a:xfrm>
              <a:blipFill rotWithShape="1">
                <a:blip r:embed="rId2"/>
                <a:stretch>
                  <a:fillRect l="-596" t="-29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Jose L. Abelleira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CD60B-55CD-4743-96BD-5B3BE61B3FF9}" type="slidenum">
              <a:rPr lang="en-US" smtClean="0"/>
              <a:pPr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440548" y="4347998"/>
                <a:ext cx="8291264" cy="152927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dirty="0" smtClean="0"/>
                  <a:t>In order to implement a symmetric optics in the IR</a:t>
                </a:r>
                <a:r>
                  <a:rPr lang="en-GB" sz="1800" dirty="0" smtClean="0"/>
                  <a:t>, two options are proposed for the HE-LHC: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dirty="0" smtClean="0">
                        <a:latin typeface="Cambria Math"/>
                      </a:rPr>
                      <m:t>θ</m:t>
                    </m:r>
                  </m:oMath>
                </a14:m>
                <a:r>
                  <a:rPr lang="en-US" sz="1800" dirty="0" smtClean="0"/>
                  <a:t>=2mrad. Use a double-half quadrupole, like in c-w LHC</a:t>
                </a:r>
                <a:endParaRPr lang="en-US" sz="1800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dirty="0">
                        <a:latin typeface="Cambria Math"/>
                      </a:rPr>
                      <m:t>θ</m:t>
                    </m:r>
                  </m:oMath>
                </a14:m>
                <a:r>
                  <a:rPr lang="en-US" sz="1800" dirty="0" smtClean="0"/>
                  <a:t>=8mrad. Use a double aperture quadrupole with opposite sign.</a:t>
                </a:r>
                <a:endParaRPr lang="en-GB" sz="18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548" y="4347998"/>
                <a:ext cx="8291264" cy="1529273"/>
              </a:xfrm>
              <a:prstGeom prst="rect">
                <a:avLst/>
              </a:prstGeom>
              <a:blipFill rotWithShape="1">
                <a:blip r:embed="rId3"/>
                <a:stretch>
                  <a:fillRect l="-588" t="-19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480165" y="2532966"/>
            <a:ext cx="6840760" cy="1184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IR optics is symmetric. Two options</a:t>
            </a:r>
          </a:p>
          <a:p>
            <a:pPr lvl="1"/>
            <a:r>
              <a:rPr lang="en-US" sz="1800" dirty="0" smtClean="0"/>
              <a:t>Match the sym. IR optics to the </a:t>
            </a:r>
            <a:r>
              <a:rPr lang="en-US" sz="1800" dirty="0" err="1" smtClean="0"/>
              <a:t>antisymetric</a:t>
            </a:r>
            <a:r>
              <a:rPr lang="en-US" sz="1800" dirty="0" smtClean="0"/>
              <a:t> arc optics.</a:t>
            </a:r>
          </a:p>
          <a:p>
            <a:pPr lvl="1"/>
            <a:r>
              <a:rPr lang="en-US" sz="1800" dirty="0"/>
              <a:t>Design a symmetric optics in the arcs</a:t>
            </a:r>
            <a:r>
              <a:rPr lang="en-US" sz="1800" dirty="0" smtClean="0"/>
              <a:t>. 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822059"/>
            <a:ext cx="1541013" cy="154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" name="Group 30"/>
          <p:cNvGrpSpPr/>
          <p:nvPr/>
        </p:nvGrpSpPr>
        <p:grpSpPr>
          <a:xfrm>
            <a:off x="7091981" y="3254108"/>
            <a:ext cx="720080" cy="792088"/>
            <a:chOff x="7452320" y="3068960"/>
            <a:chExt cx="720080" cy="792088"/>
          </a:xfrm>
        </p:grpSpPr>
        <p:sp>
          <p:nvSpPr>
            <p:cNvPr id="19" name="TextBox 18"/>
            <p:cNvSpPr txBox="1"/>
            <p:nvPr/>
          </p:nvSpPr>
          <p:spPr>
            <a:xfrm>
              <a:off x="7452320" y="3068960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N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812360" y="3460938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N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12360" y="3068960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B050"/>
                  </a:solidFill>
                </a:rPr>
                <a:t>S</a:t>
              </a:r>
              <a:endParaRPr lang="en-GB" sz="2000" dirty="0">
                <a:solidFill>
                  <a:srgbClr val="00B05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452320" y="3460938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B050"/>
                  </a:solidFill>
                </a:rPr>
                <a:t>S</a:t>
              </a:r>
              <a:endParaRPr lang="en-GB" sz="20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740053" y="3254108"/>
            <a:ext cx="720080" cy="792088"/>
            <a:chOff x="8100392" y="1052736"/>
            <a:chExt cx="720080" cy="792088"/>
          </a:xfrm>
        </p:grpSpPr>
        <p:sp>
          <p:nvSpPr>
            <p:cNvPr id="23" name="TextBox 22"/>
            <p:cNvSpPr txBox="1"/>
            <p:nvPr/>
          </p:nvSpPr>
          <p:spPr>
            <a:xfrm>
              <a:off x="8460432" y="1052736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N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100392" y="1444714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N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100392" y="1052736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B050"/>
                  </a:solidFill>
                </a:rPr>
                <a:t>S</a:t>
              </a:r>
              <a:endParaRPr lang="en-GB" sz="2000" dirty="0">
                <a:solidFill>
                  <a:srgbClr val="00B05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460432" y="1444714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B050"/>
                  </a:solidFill>
                </a:rPr>
                <a:t>S</a:t>
              </a:r>
              <a:endParaRPr lang="en-GB" sz="20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740352" y="3254108"/>
            <a:ext cx="720080" cy="792088"/>
            <a:chOff x="7452320" y="3068960"/>
            <a:chExt cx="720080" cy="792088"/>
          </a:xfrm>
        </p:grpSpPr>
        <p:sp>
          <p:nvSpPr>
            <p:cNvPr id="33" name="TextBox 32"/>
            <p:cNvSpPr txBox="1"/>
            <p:nvPr/>
          </p:nvSpPr>
          <p:spPr>
            <a:xfrm>
              <a:off x="7452320" y="3068960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N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812360" y="3460938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N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12360" y="3068960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B050"/>
                  </a:solidFill>
                </a:rPr>
                <a:t>S</a:t>
              </a:r>
              <a:endParaRPr lang="en-GB" sz="2000" dirty="0">
                <a:solidFill>
                  <a:srgbClr val="00B05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52320" y="3460938"/>
              <a:ext cx="3600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B050"/>
                  </a:solidFill>
                </a:rPr>
                <a:t>S</a:t>
              </a:r>
              <a:endParaRPr lang="en-GB" sz="2000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098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2733</TotalTime>
  <Words>1372</Words>
  <Application>Microsoft Office PowerPoint</Application>
  <PresentationFormat>On-screen Show (4:3)</PresentationFormat>
  <Paragraphs>311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 Flat-beam IR optics</vt:lpstr>
      <vt:lpstr>Contents</vt:lpstr>
      <vt:lpstr>Crab-waist collisions (I)</vt:lpstr>
      <vt:lpstr>Crab-waist collisions (II)</vt:lpstr>
      <vt:lpstr>Flat beam optics for LHC</vt:lpstr>
      <vt:lpstr>Flat beam optics for LHC</vt:lpstr>
      <vt:lpstr>Crab-waist simulations</vt:lpstr>
      <vt:lpstr>Luminosity evolution</vt:lpstr>
      <vt:lpstr>Symmetric optics</vt:lpstr>
      <vt:lpstr>Last quadrupole. θ=2 mrad</vt:lpstr>
      <vt:lpstr>Last quadrupole. θ=8 mrad</vt:lpstr>
      <vt:lpstr>Parameters (I)</vt:lpstr>
      <vt:lpstr>Parameters (II)</vt:lpstr>
      <vt:lpstr>Parameters (III)</vt:lpstr>
      <vt:lpstr>Time evolution. θ=2 mrad</vt:lpstr>
      <vt:lpstr>Time evolution. θ=8 mrad</vt:lpstr>
      <vt:lpstr>Luminosity evolution</vt:lpstr>
      <vt:lpstr>Conclusions</vt:lpstr>
      <vt:lpstr>Thank you…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jabellei</dc:creator>
  <cp:lastModifiedBy>Jose Abelleira Fernandez</cp:lastModifiedBy>
  <cp:revision>446</cp:revision>
  <dcterms:created xsi:type="dcterms:W3CDTF">2012-04-23T11:31:21Z</dcterms:created>
  <dcterms:modified xsi:type="dcterms:W3CDTF">2013-02-25T10:32:25Z</dcterms:modified>
</cp:coreProperties>
</file>