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9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0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362" r:id="rId2"/>
    <p:sldId id="649" r:id="rId3"/>
    <p:sldId id="682" r:id="rId4"/>
    <p:sldId id="557" r:id="rId5"/>
    <p:sldId id="669" r:id="rId6"/>
    <p:sldId id="678" r:id="rId7"/>
    <p:sldId id="578" r:id="rId8"/>
    <p:sldId id="527" r:id="rId9"/>
    <p:sldId id="516" r:id="rId10"/>
    <p:sldId id="528" r:id="rId11"/>
    <p:sldId id="529" r:id="rId12"/>
    <p:sldId id="657" r:id="rId13"/>
    <p:sldId id="630" r:id="rId14"/>
    <p:sldId id="631" r:id="rId15"/>
    <p:sldId id="680" r:id="rId16"/>
    <p:sldId id="625" r:id="rId17"/>
    <p:sldId id="651" r:id="rId18"/>
    <p:sldId id="626" r:id="rId19"/>
    <p:sldId id="652" r:id="rId20"/>
    <p:sldId id="671" r:id="rId21"/>
    <p:sldId id="554" r:id="rId22"/>
    <p:sldId id="673" r:id="rId23"/>
    <p:sldId id="666" r:id="rId24"/>
    <p:sldId id="683" r:id="rId25"/>
    <p:sldId id="684" r:id="rId26"/>
    <p:sldId id="636" r:id="rId27"/>
    <p:sldId id="672" r:id="rId28"/>
    <p:sldId id="648" r:id="rId29"/>
    <p:sldId id="621" r:id="rId30"/>
    <p:sldId id="638" r:id="rId31"/>
    <p:sldId id="646" r:id="rId32"/>
    <p:sldId id="647" r:id="rId33"/>
    <p:sldId id="681" r:id="rId34"/>
    <p:sldId id="639" r:id="rId35"/>
    <p:sldId id="679" r:id="rId36"/>
    <p:sldId id="640" r:id="rId37"/>
    <p:sldId id="667" r:id="rId38"/>
    <p:sldId id="641" r:id="rId39"/>
    <p:sldId id="675" r:id="rId40"/>
    <p:sldId id="650" r:id="rId41"/>
    <p:sldId id="564" r:id="rId42"/>
    <p:sldId id="541" r:id="rId43"/>
    <p:sldId id="676" r:id="rId44"/>
  </p:sldIdLst>
  <p:sldSz cx="9906000" cy="6858000" type="A4"/>
  <p:notesSz cx="6670675" cy="9929813"/>
  <p:defaultTextStyle>
    <a:defPPr>
      <a:defRPr lang="en-GB"/>
    </a:defPPr>
    <a:lvl1pPr algn="ctr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ts val="2300"/>
      </a:lnSpc>
      <a:spcBef>
        <a:spcPct val="0"/>
      </a:spcBef>
      <a:spcAft>
        <a:spcPct val="0"/>
      </a:spcAft>
      <a:buClr>
        <a:schemeClr val="tx1"/>
      </a:buClr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A09F"/>
    <a:srgbClr val="E1E1E1"/>
    <a:srgbClr val="BCF3FF"/>
    <a:srgbClr val="45AEFF"/>
    <a:srgbClr val="803F17"/>
    <a:srgbClr val="23AE88"/>
    <a:srgbClr val="0000CC"/>
    <a:srgbClr val="320902"/>
    <a:srgbClr val="FF220B"/>
    <a:srgbClr val="320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7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1336" y="-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292" y="-108"/>
      </p:cViewPr>
      <p:guideLst>
        <p:guide orient="horz" pos="3128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t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Lister - CERN 28-4-03</a:t>
            </a:r>
          </a:p>
        </p:txBody>
      </p:sp>
      <p:sp>
        <p:nvSpPr>
          <p:cNvPr id="37581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t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5816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b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Energy and Controlled Fusion </a:t>
            </a:r>
          </a:p>
        </p:txBody>
      </p:sp>
      <p:sp>
        <p:nvSpPr>
          <p:cNvPr id="375817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2925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b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 smtClean="0">
                <a:cs typeface="+mn-cs"/>
              </a:defRPr>
            </a:lvl1pPr>
          </a:lstStyle>
          <a:p>
            <a:pPr>
              <a:defRPr/>
            </a:pPr>
            <a:fld id="{9F7BF0B0-C229-054B-8761-72C21966E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41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6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t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865" name="Rectangle 9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t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866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b" anchorCtr="0" compatLnSpc="1">
            <a:prstTxWarp prst="textNoShape">
              <a:avLst/>
            </a:prstTxWarp>
          </a:bodyPr>
          <a:lstStyle>
            <a:lvl1pPr algn="l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7867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2925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b" anchorCtr="0" compatLnSpc="1">
            <a:prstTxWarp prst="textNoShape">
              <a:avLst/>
            </a:prstTxWarp>
          </a:bodyPr>
          <a:lstStyle>
            <a:lvl1pPr algn="r" defTabSz="928688">
              <a:lnSpc>
                <a:spcPct val="100000"/>
              </a:lnSpc>
              <a:spcBef>
                <a:spcPct val="20000"/>
              </a:spcBef>
              <a:buClrTx/>
              <a:buFontTx/>
              <a:buChar char="•"/>
              <a:defRPr kumimoji="0" sz="1300" b="0" smtClean="0">
                <a:cs typeface="+mn-cs"/>
              </a:defRPr>
            </a:lvl1pPr>
          </a:lstStyle>
          <a:p>
            <a:pPr>
              <a:defRPr/>
            </a:pPr>
            <a:fld id="{79C1C603-84E9-D446-BD0F-E3756E944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7868" name="Rectangle 1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718050"/>
            <a:ext cx="48958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5" tIns="46472" rIns="92945" bIns="464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7" name="Rectangle 1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9288" y="744538"/>
            <a:ext cx="537686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4262912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1C603-84E9-D446-BD0F-E3756E94438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09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1C603-84E9-D446-BD0F-E3756E94438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09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1C603-84E9-D446-BD0F-E3756E94438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35708-792E-4119-87FD-463B46F954CF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673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28688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fld id="{0F69F03E-0497-8F4E-8B82-98ABEF6D1DD6}" type="slidenum">
              <a:rPr kumimoji="0" lang="en-US" sz="1300">
                <a:latin typeface="Gill Sans" charset="0"/>
              </a:rPr>
              <a:pPr>
                <a:spcBef>
                  <a:spcPct val="0"/>
                </a:spcBef>
              </a:pPr>
              <a:t>28</a:t>
            </a:fld>
            <a:endParaRPr kumimoji="0" lang="en-US" sz="1300">
              <a:latin typeface="Gill Sans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eaLnBrk="1" hangingPunct="1"/>
            <a:fld id="{1E856486-F900-B44C-929C-FBB0E984B919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35708-792E-4119-87FD-463B46F954CF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6734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35708-792E-4119-87FD-463B46F954CF}" type="slidenum">
              <a:rPr lang="fr-CH" smtClean="0"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6734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9288" y="746125"/>
            <a:ext cx="5378450" cy="3724275"/>
          </a:xfrm>
          <a:ln/>
        </p:spPr>
      </p:sp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397" y="4718631"/>
            <a:ext cx="4895882" cy="446578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1C603-84E9-D446-BD0F-E3756E94438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38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1C603-84E9-D446-BD0F-E3756E94438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47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1C603-84E9-D446-BD0F-E3756E94438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4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779839" y="9433003"/>
            <a:ext cx="2890836" cy="4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45" tIns="46472" rIns="92945" bIns="46472" anchor="b"/>
          <a:lstStyle>
            <a:lvl1pPr defTabSz="928688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8688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8688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8688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8688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Tx/>
              <a:buChar char="•"/>
            </a:pPr>
            <a:fld id="{959155FC-F852-784C-A63F-4FB435AB18A7}" type="slidenum">
              <a:rPr kumimoji="0" lang="en-US" sz="1300" b="0">
                <a:latin typeface="Gill Sans" charset="0"/>
              </a:rPr>
              <a:pPr algn="r">
                <a:buFontTx/>
                <a:buChar char="•"/>
              </a:pPr>
              <a:t>12</a:t>
            </a:fld>
            <a:endParaRPr kumimoji="0" lang="en-US" sz="1300" b="0">
              <a:latin typeface="Gill Sans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38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330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043113" y="974725"/>
            <a:ext cx="6808787" cy="1588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182688" y="6338888"/>
            <a:ext cx="7512050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 descr="CRPPLOG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38" y="134938"/>
            <a:ext cx="887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98438"/>
            <a:ext cx="18161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42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55700" y="1076325"/>
            <a:ext cx="7512050" cy="1787525"/>
          </a:xfrm>
        </p:spPr>
        <p:txBody>
          <a:bodyPr lIns="91440" tIns="45720" rIns="91440" bIns="45720"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35063" y="2897188"/>
            <a:ext cx="7512050" cy="3041650"/>
          </a:xfrm>
        </p:spPr>
        <p:txBody>
          <a:bodyPr tIns="45720" bIns="45720"/>
          <a:lstStyle>
            <a:lvl1pPr marL="0" indent="0" algn="ctr">
              <a:defRPr sz="1700">
                <a:solidFill>
                  <a:srgbClr val="FF3300"/>
                </a:solidFill>
                <a:latin typeface="Helvetica" pitchFamily="34" charset="0"/>
              </a:defRPr>
            </a:lvl1pPr>
          </a:lstStyle>
          <a:p>
            <a:r>
              <a:rPr lang="fr-FR"/>
              <a:t>Click to edit Master subtitle style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817563" y="6140450"/>
            <a:ext cx="8429625" cy="539750"/>
          </a:xfrm>
          <a:prstGeom prst="rect">
            <a:avLst/>
          </a:prstGeom>
        </p:spPr>
        <p:txBody>
          <a:bodyPr/>
          <a:lstStyle>
            <a:lvl1pPr>
              <a:lnSpc>
                <a:spcPts val="2300"/>
              </a:lnSpc>
              <a:defRPr sz="1400">
                <a:solidFill>
                  <a:srgbClr val="0000CC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48818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4775" y="6602413"/>
            <a:ext cx="679450" cy="217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AF228-788E-6548-9101-AF29B44A3C16}" type="slidenum">
              <a:rPr lang="en-GB"/>
              <a:pPr>
                <a:defRPr/>
              </a:pPr>
              <a:t>‹#›</a:t>
            </a:fld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530299356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777875"/>
            <a:ext cx="4498975" cy="5675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8275" y="777875"/>
            <a:ext cx="4498975" cy="5675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563688" y="6581775"/>
            <a:ext cx="7331075" cy="2762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I. Furno, 13th EU-US TTF Workshop - 3rd EFDA TTG Meeting, 2010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4775" y="6602413"/>
            <a:ext cx="679450" cy="217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9FA122-729E-B34A-8B1D-5EEFC8A777C3}" type="slidenum">
              <a:rPr lang="en-GB"/>
              <a:pPr>
                <a:defRPr/>
              </a:pPr>
              <a:t>‹#›</a:t>
            </a:fld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1831909727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563688" y="6581775"/>
            <a:ext cx="7331075" cy="2762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I. Furno, 13th EU-US TTF Workshop - 3rd EFDA TTG Meeting, 2010</a:t>
            </a:r>
            <a:endParaRPr lang="en-GB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4775" y="6602413"/>
            <a:ext cx="679450" cy="217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DB80B0-37CD-6B48-95F2-5073CABDF4B1}" type="slidenum">
              <a:rPr lang="en-GB"/>
              <a:pPr>
                <a:defRPr/>
              </a:pPr>
              <a:t>‹#›</a:t>
            </a:fld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2451862563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4775" y="6602413"/>
            <a:ext cx="679450" cy="217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300141-0C0D-E143-8123-3F6F90FAF12E}" type="slidenum">
              <a:rPr lang="en-GB"/>
              <a:pPr>
                <a:defRPr/>
              </a:pPr>
              <a:t>‹#›</a:t>
            </a:fld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629255040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563688" y="6581775"/>
            <a:ext cx="7331075" cy="2762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I. Furno, 13th EU-US TTF Workshop - 3rd EFDA TTG Meeting, 2010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4775" y="6602413"/>
            <a:ext cx="679450" cy="217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457085-027C-864C-AF47-C4E2A5516EB2}" type="slidenum">
              <a:rPr lang="en-GB"/>
              <a:pPr>
                <a:defRPr/>
              </a:pPr>
              <a:t>‹#›</a:t>
            </a:fld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1674685952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988" y="219075"/>
            <a:ext cx="7986712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777875"/>
            <a:ext cx="4498975" cy="5675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48275" y="777875"/>
            <a:ext cx="4498975" cy="276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48275" y="3690938"/>
            <a:ext cx="4498975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563688" y="6581775"/>
            <a:ext cx="7331075" cy="2762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I. Furno, 13th EU-US TTF Workshop - 3rd EFDA TTG Meeting, 2010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4775" y="6602413"/>
            <a:ext cx="679450" cy="217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5A4A95-8196-B349-9B58-2ECB34FBD79B}" type="slidenum">
              <a:rPr lang="en-GB"/>
              <a:pPr>
                <a:defRPr/>
              </a:pPr>
              <a:t>‹#›</a:t>
            </a:fld>
            <a:r>
              <a:rPr lang="en-GB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2202500484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988" y="219075"/>
            <a:ext cx="7986712" cy="457200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6900" y="777875"/>
            <a:ext cx="4479925" cy="5360988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5229225" y="777875"/>
            <a:ext cx="4479925" cy="53609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563688" y="6581775"/>
            <a:ext cx="7331075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I.Furno &amp; A.Fasoli - Milano 24.09.2010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4775" y="6602413"/>
            <a:ext cx="679450" cy="2174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7825766-5DF9-6146-84B7-616C244876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656408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5988" y="219075"/>
            <a:ext cx="798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777875"/>
            <a:ext cx="915035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3" r:id="rId2"/>
    <p:sldLayoutId id="2147483726" r:id="rId3"/>
    <p:sldLayoutId id="2147483727" r:id="rId4"/>
    <p:sldLayoutId id="2147483728" r:id="rId5"/>
    <p:sldLayoutId id="2147483729" r:id="rId6"/>
    <p:sldLayoutId id="2147483734" r:id="rId7"/>
    <p:sldLayoutId id="2147483735" r:id="rId8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buClr>
          <a:srgbClr val="CC0000"/>
        </a:buClr>
        <a:buFont typeface="Wingdings" charset="0"/>
        <a:buChar char="q"/>
        <a:defRPr kumimoji="1" sz="20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ts val="3000"/>
        </a:lnSpc>
        <a:spcBef>
          <a:spcPct val="10000"/>
        </a:spcBef>
        <a:spcAft>
          <a:spcPct val="10000"/>
        </a:spcAft>
        <a:buClr>
          <a:srgbClr val="CC0000"/>
        </a:buClr>
        <a:buChar char="•"/>
        <a:defRPr kumimoji="1" sz="2000">
          <a:solidFill>
            <a:srgbClr val="0000FF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CC0000"/>
        </a:buClr>
        <a:buFont typeface="Wingdings" charset="0"/>
        <a:buChar char="Ø"/>
        <a:defRPr kumimoji="1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lr>
          <a:srgbClr val="CC0000"/>
        </a:buClr>
        <a:buFont typeface="Wingdings" charset="0"/>
        <a:buChar char="v"/>
        <a:defRPr kumimoji="1" sz="1600">
          <a:solidFill>
            <a:schemeClr val="accent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lnSpc>
          <a:spcPts val="2300"/>
        </a:lnSpc>
        <a:spcBef>
          <a:spcPct val="0"/>
        </a:spcBef>
        <a:spcAft>
          <a:spcPct val="0"/>
        </a:spcAft>
        <a:buChar char="»"/>
        <a:defRPr kumimoji="1" sz="1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6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gif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10" Type="http://schemas.openxmlformats.org/officeDocument/2006/relationships/image" Target="../media/image450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8" Type="http://schemas.openxmlformats.org/officeDocument/2006/relationships/image" Target="../media/image3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5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9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965201"/>
            <a:ext cx="9906000" cy="1320799"/>
          </a:xfrm>
        </p:spPr>
        <p:txBody>
          <a:bodyPr/>
          <a:lstStyle/>
          <a:p>
            <a:pPr>
              <a:lnSpc>
                <a:spcPts val="5000"/>
              </a:lnSpc>
              <a:spcBef>
                <a:spcPts val="12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Helvetica" charset="0"/>
              </a:rPr>
              <a:t>Transport regimes for fast ions </a:t>
            </a:r>
            <a:br>
              <a:rPr lang="en-US" sz="3600" b="1" dirty="0" smtClean="0">
                <a:solidFill>
                  <a:srgbClr val="FF0000"/>
                </a:solidFill>
                <a:latin typeface="Helvetica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Helvetica" charset="0"/>
              </a:rPr>
              <a:t>in TORPEX toroidal magnetized plasmas</a:t>
            </a:r>
            <a:endParaRPr lang="en-US" sz="36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638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44563" y="2431678"/>
            <a:ext cx="7893050" cy="3868738"/>
          </a:xfrm>
        </p:spPr>
        <p:txBody>
          <a:bodyPr/>
          <a:lstStyle/>
          <a:p>
            <a:pPr marL="323850" indent="-323850">
              <a:buFont typeface="Wingdings" charset="0"/>
              <a:buNone/>
            </a:pPr>
            <a:r>
              <a:rPr lang="fr-CH" sz="2400" b="1" dirty="0">
                <a:solidFill>
                  <a:srgbClr val="0000FF"/>
                </a:solidFill>
                <a:latin typeface="Helvetica" charset="0"/>
              </a:rPr>
              <a:t>Ivo </a:t>
            </a:r>
            <a:r>
              <a:rPr lang="fr-CH" sz="2400" b="1" dirty="0" smtClean="0">
                <a:solidFill>
                  <a:srgbClr val="0000FF"/>
                </a:solidFill>
                <a:latin typeface="Helvetica" charset="0"/>
              </a:rPr>
              <a:t>Furno</a:t>
            </a:r>
          </a:p>
          <a:p>
            <a:pPr marL="323850" indent="-323850">
              <a:buFont typeface="Wingdings" charset="0"/>
              <a:buNone/>
            </a:pPr>
            <a:endParaRPr lang="fr-CH" sz="2400" b="1" dirty="0" smtClean="0">
              <a:solidFill>
                <a:srgbClr val="0000FF"/>
              </a:solidFill>
              <a:latin typeface="Helvetica" charset="0"/>
            </a:endParaRPr>
          </a:p>
          <a:p>
            <a:pPr marL="323850" indent="-323850">
              <a:buNone/>
            </a:pPr>
            <a:r>
              <a:rPr lang="fr-CH" sz="1800" b="1" dirty="0" smtClean="0">
                <a:solidFill>
                  <a:srgbClr val="0000FF"/>
                </a:solidFill>
                <a:latin typeface="Helvetica" charset="0"/>
              </a:rPr>
              <a:t>F</a:t>
            </a:r>
            <a:r>
              <a:rPr lang="fr-CH" sz="1800" b="1" dirty="0">
                <a:solidFill>
                  <a:srgbClr val="0000FF"/>
                </a:solidFill>
                <a:latin typeface="Helvetica" charset="0"/>
              </a:rPr>
              <a:t>. Avino, </a:t>
            </a:r>
            <a:r>
              <a:rPr lang="fr-CH" sz="1800" b="1" u="sng" dirty="0">
                <a:solidFill>
                  <a:srgbClr val="0000FF"/>
                </a:solidFill>
                <a:latin typeface="Helvetica" charset="0"/>
              </a:rPr>
              <a:t>A. Bovet</a:t>
            </a:r>
            <a:r>
              <a:rPr lang="fr-CH" sz="1800" b="1" dirty="0">
                <a:solidFill>
                  <a:srgbClr val="0000FF"/>
                </a:solidFill>
                <a:latin typeface="Helvetica" charset="0"/>
              </a:rPr>
              <a:t>, A. Fasoli</a:t>
            </a:r>
          </a:p>
          <a:p>
            <a:pPr marL="323850" indent="-323850">
              <a:buNone/>
            </a:pPr>
            <a:r>
              <a:rPr lang="fr-CH" sz="1800" b="1" dirty="0" smtClean="0">
                <a:solidFill>
                  <a:srgbClr val="0000FF"/>
                </a:solidFill>
                <a:latin typeface="Helvetica" charset="0"/>
              </a:rPr>
              <a:t>K</a:t>
            </a:r>
            <a:r>
              <a:rPr lang="fr-CH" sz="1800" b="1" dirty="0">
                <a:solidFill>
                  <a:srgbClr val="0000FF"/>
                </a:solidFill>
                <a:latin typeface="Helvetica" charset="0"/>
              </a:rPr>
              <a:t>. Gustafson, P. Ricci</a:t>
            </a:r>
            <a:endParaRPr lang="fr-CH" sz="1800" b="1" dirty="0" smtClean="0">
              <a:solidFill>
                <a:srgbClr val="0000FF"/>
              </a:solidFill>
              <a:latin typeface="Helvetica" charset="0"/>
            </a:endParaRPr>
          </a:p>
          <a:p>
            <a:pPr marL="323850" indent="-323850">
              <a:spcBef>
                <a:spcPts val="600"/>
              </a:spcBef>
              <a:buFont typeface="Wingdings" charset="0"/>
              <a:buNone/>
            </a:pPr>
            <a:r>
              <a:rPr lang="fr-CH" sz="1800" i="1" dirty="0" smtClean="0">
                <a:solidFill>
                  <a:srgbClr val="0000FF"/>
                </a:solidFill>
                <a:latin typeface="Helvetica" charset="0"/>
              </a:rPr>
              <a:t>Centre de Recherches en Physique des Plasmas, Switzerland</a:t>
            </a:r>
            <a:endParaRPr lang="fr-CH" sz="1800" dirty="0" smtClean="0">
              <a:solidFill>
                <a:srgbClr val="FF0000"/>
              </a:solidFill>
              <a:latin typeface="Helvetica" charset="0"/>
            </a:endParaRPr>
          </a:p>
          <a:p>
            <a:pPr marL="323850" indent="-323850">
              <a:spcBef>
                <a:spcPts val="0"/>
              </a:spcBef>
              <a:buNone/>
            </a:pPr>
            <a:r>
              <a:rPr lang="fr-CH" sz="1800" b="1" dirty="0" smtClean="0">
                <a:solidFill>
                  <a:srgbClr val="0000FF"/>
                </a:solidFill>
                <a:latin typeface="Helvetica" charset="0"/>
              </a:rPr>
              <a:t>H. Boehmer, </a:t>
            </a:r>
            <a:r>
              <a:rPr lang="fr-CH" sz="1800" b="1" dirty="0">
                <a:solidFill>
                  <a:srgbClr val="0000FF"/>
                </a:solidFill>
                <a:latin typeface="Helvetica" charset="0"/>
              </a:rPr>
              <a:t>W. Heidbrink, </a:t>
            </a:r>
            <a:r>
              <a:rPr lang="fr-CH" sz="1800" b="1" dirty="0" smtClean="0">
                <a:solidFill>
                  <a:srgbClr val="0000FF"/>
                </a:solidFill>
                <a:latin typeface="Helvetica" charset="0"/>
              </a:rPr>
              <a:t>S. Zhou</a:t>
            </a:r>
          </a:p>
          <a:p>
            <a:pPr marL="323850" indent="-323850">
              <a:spcBef>
                <a:spcPts val="0"/>
              </a:spcBef>
              <a:buNone/>
            </a:pPr>
            <a:r>
              <a:rPr lang="fr-CH" sz="1800" i="1" dirty="0" smtClean="0">
                <a:solidFill>
                  <a:srgbClr val="0000FF"/>
                </a:solidFill>
                <a:latin typeface="Helvetica" charset="0"/>
              </a:rPr>
              <a:t>University of California Irvine, USA</a:t>
            </a:r>
            <a:endParaRPr lang="fr-CH" sz="1800" i="1" dirty="0" smtClean="0">
              <a:solidFill>
                <a:srgbClr val="FF0000"/>
              </a:solidFill>
              <a:latin typeface="Helvetica" charset="0"/>
            </a:endParaRPr>
          </a:p>
          <a:p>
            <a:pPr marL="323850" indent="-323850">
              <a:spcBef>
                <a:spcPct val="100000"/>
              </a:spcBef>
              <a:buNone/>
            </a:pPr>
            <a:r>
              <a:rPr lang="fr-CH" sz="2000" dirty="0" smtClean="0">
                <a:solidFill>
                  <a:srgbClr val="FF0000"/>
                </a:solidFill>
                <a:latin typeface="Helvetica" charset="0"/>
              </a:rPr>
              <a:t>13</a:t>
            </a:r>
            <a:r>
              <a:rPr lang="fr-CH" sz="2000" baseline="30000" dirty="0" smtClean="0">
                <a:solidFill>
                  <a:srgbClr val="FF0000"/>
                </a:solidFill>
                <a:latin typeface="Helvetica" charset="0"/>
              </a:rPr>
              <a:t>th</a:t>
            </a:r>
            <a:r>
              <a:rPr lang="fr-CH" sz="2000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fr-CH" sz="2000" dirty="0">
                <a:solidFill>
                  <a:srgbClr val="FF0000"/>
                </a:solidFill>
                <a:latin typeface="Helvetica" charset="0"/>
              </a:rPr>
              <a:t>IAEA </a:t>
            </a:r>
            <a:r>
              <a:rPr lang="fr-CH" sz="2000" dirty="0" smtClean="0">
                <a:solidFill>
                  <a:srgbClr val="FF0000"/>
                </a:solidFill>
                <a:latin typeface="Helvetica" charset="0"/>
              </a:rPr>
              <a:t>Technical Meeting on Energetic </a:t>
            </a:r>
            <a:r>
              <a:rPr lang="fr-CH" sz="2000" dirty="0">
                <a:solidFill>
                  <a:srgbClr val="FF0000"/>
                </a:solidFill>
                <a:latin typeface="Helvetica" charset="0"/>
              </a:rPr>
              <a:t>Particles </a:t>
            </a:r>
            <a:br>
              <a:rPr lang="fr-CH" sz="2000" dirty="0">
                <a:solidFill>
                  <a:srgbClr val="FF0000"/>
                </a:solidFill>
                <a:latin typeface="Helvetica" charset="0"/>
              </a:rPr>
            </a:br>
            <a:r>
              <a:rPr lang="fr-CH" sz="2000" dirty="0" smtClean="0">
                <a:solidFill>
                  <a:srgbClr val="FF0000"/>
                </a:solidFill>
                <a:latin typeface="Helvetica" charset="0"/>
              </a:rPr>
              <a:t>in </a:t>
            </a:r>
            <a:r>
              <a:rPr lang="fr-CH" sz="2000" dirty="0">
                <a:solidFill>
                  <a:srgbClr val="FF0000"/>
                </a:solidFill>
                <a:latin typeface="Helvetica" charset="0"/>
              </a:rPr>
              <a:t>Magnetic </a:t>
            </a:r>
            <a:r>
              <a:rPr lang="fr-CH" sz="2000" dirty="0" smtClean="0">
                <a:solidFill>
                  <a:srgbClr val="FF0000"/>
                </a:solidFill>
                <a:latin typeface="Helvetica" charset="0"/>
              </a:rPr>
              <a:t>Confinement Systems, Beijing, 2013</a:t>
            </a:r>
            <a:endParaRPr lang="en-US" sz="2000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TORPEX and the simple magnetized torus (SMT)</a:t>
            </a:r>
          </a:p>
        </p:txBody>
      </p:sp>
      <p:sp>
        <p:nvSpPr>
          <p:cNvPr id="22530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2" descr="movie_torpex_slic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54591"/>
            <a:ext cx="81597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3541713" y="4603750"/>
            <a:ext cx="178911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</a:t>
            </a:r>
            <a:r>
              <a:rPr lang="en-US" baseline="-25000"/>
              <a:t>t</a:t>
            </a:r>
            <a:r>
              <a:rPr lang="en-US"/>
              <a:t>~800Gauss </a:t>
            </a:r>
          </a:p>
        </p:txBody>
      </p:sp>
      <p:cxnSp>
        <p:nvCxnSpPr>
          <p:cNvPr id="22533" name="Straight Connector 8"/>
          <p:cNvCxnSpPr>
            <a:cxnSpLocks noChangeShapeType="1"/>
          </p:cNvCxnSpPr>
          <p:nvPr/>
        </p:nvCxnSpPr>
        <p:spPr bwMode="auto">
          <a:xfrm flipV="1">
            <a:off x="2743200" y="1320800"/>
            <a:ext cx="1100138" cy="161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11"/>
          <p:cNvSpPr txBox="1">
            <a:spLocks noChangeArrowheads="1"/>
          </p:cNvSpPr>
          <p:nvPr/>
        </p:nvSpPr>
        <p:spPr bwMode="auto">
          <a:xfrm>
            <a:off x="3843338" y="931863"/>
            <a:ext cx="18319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Toroidal coils</a:t>
            </a:r>
          </a:p>
        </p:txBody>
      </p:sp>
      <p:sp>
        <p:nvSpPr>
          <p:cNvPr id="22535" name="TextBox 10"/>
          <p:cNvSpPr txBox="1">
            <a:spLocks noChangeArrowheads="1"/>
          </p:cNvSpPr>
          <p:nvPr/>
        </p:nvSpPr>
        <p:spPr bwMode="auto">
          <a:xfrm>
            <a:off x="1028700" y="2938463"/>
            <a:ext cx="16843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B</a:t>
            </a:r>
            <a:r>
              <a:rPr lang="en-US" baseline="-25000" dirty="0"/>
              <a:t>v</a:t>
            </a:r>
            <a:r>
              <a:rPr lang="en-US" dirty="0"/>
              <a:t>~10Gauss </a:t>
            </a:r>
          </a:p>
        </p:txBody>
      </p:sp>
      <p:cxnSp>
        <p:nvCxnSpPr>
          <p:cNvPr id="22536" name="Straight Connector 12"/>
          <p:cNvCxnSpPr>
            <a:cxnSpLocks noChangeShapeType="1"/>
          </p:cNvCxnSpPr>
          <p:nvPr/>
        </p:nvCxnSpPr>
        <p:spPr bwMode="auto">
          <a:xfrm flipV="1">
            <a:off x="1336675" y="1320800"/>
            <a:ext cx="568325" cy="8064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1028700" y="931863"/>
            <a:ext cx="17526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Vertical coils</a:t>
            </a:r>
          </a:p>
        </p:txBody>
      </p:sp>
      <p:cxnSp>
        <p:nvCxnSpPr>
          <p:cNvPr id="22538" name="Straight Connector 14"/>
          <p:cNvCxnSpPr>
            <a:cxnSpLocks noChangeShapeType="1"/>
          </p:cNvCxnSpPr>
          <p:nvPr/>
        </p:nvCxnSpPr>
        <p:spPr bwMode="auto">
          <a:xfrm flipH="1" flipV="1">
            <a:off x="1905000" y="1320800"/>
            <a:ext cx="711200" cy="8064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9" name="Straight Arrow Connector 18"/>
          <p:cNvCxnSpPr>
            <a:cxnSpLocks noChangeShapeType="1"/>
          </p:cNvCxnSpPr>
          <p:nvPr/>
        </p:nvCxnSpPr>
        <p:spPr bwMode="auto">
          <a:xfrm flipV="1">
            <a:off x="1803400" y="3416300"/>
            <a:ext cx="0" cy="5969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0" name="Straight Arrow Connector 19"/>
          <p:cNvCxnSpPr>
            <a:cxnSpLocks noChangeShapeType="1"/>
          </p:cNvCxnSpPr>
          <p:nvPr/>
        </p:nvCxnSpPr>
        <p:spPr bwMode="auto">
          <a:xfrm>
            <a:off x="1790700" y="4000500"/>
            <a:ext cx="1658938" cy="6477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movie_torpex_field_lines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54591"/>
            <a:ext cx="81597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3556" name="Straight Arrow Connector 8"/>
          <p:cNvCxnSpPr>
            <a:cxnSpLocks noChangeShapeType="1"/>
          </p:cNvCxnSpPr>
          <p:nvPr/>
        </p:nvCxnSpPr>
        <p:spPr bwMode="auto">
          <a:xfrm>
            <a:off x="1790700" y="4000500"/>
            <a:ext cx="1658938" cy="6477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7" name="Straight Arrow Connector 9"/>
          <p:cNvCxnSpPr>
            <a:cxnSpLocks noChangeShapeType="1"/>
          </p:cNvCxnSpPr>
          <p:nvPr/>
        </p:nvCxnSpPr>
        <p:spPr bwMode="auto">
          <a:xfrm flipV="1">
            <a:off x="1803400" y="3416300"/>
            <a:ext cx="0" cy="5969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1746834" y="809625"/>
            <a:ext cx="6412332" cy="6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Helical field lines winding N times around the </a:t>
            </a:r>
            <a:r>
              <a:rPr lang="en-US" dirty="0" smtClean="0">
                <a:solidFill>
                  <a:srgbClr val="000000"/>
                </a:solidFill>
              </a:rPr>
              <a:t>torus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curvature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interchange drive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355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362069"/>
              </p:ext>
            </p:extLst>
          </p:nvPr>
        </p:nvGraphicFramePr>
        <p:xfrm>
          <a:off x="2449854" y="1146640"/>
          <a:ext cx="288636" cy="313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8" name="Equation" r:id="rId4" imgW="152400" imgH="165100" progId="Equation.3">
                  <p:embed/>
                </p:oleObj>
              </mc:Choice>
              <mc:Fallback>
                <p:oleObj name="Equation" r:id="rId4" imgW="152400" imgH="1651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854" y="1146640"/>
                        <a:ext cx="288636" cy="313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560" name="Straight Arrow Connector 15"/>
          <p:cNvCxnSpPr>
            <a:cxnSpLocks noChangeShapeType="1"/>
          </p:cNvCxnSpPr>
          <p:nvPr/>
        </p:nvCxnSpPr>
        <p:spPr bwMode="auto">
          <a:xfrm>
            <a:off x="4965700" y="1493838"/>
            <a:ext cx="0" cy="2773362"/>
          </a:xfrm>
          <a:prstGeom prst="straightConnector1">
            <a:avLst/>
          </a:prstGeom>
          <a:noFill/>
          <a:ln w="28575">
            <a:solidFill>
              <a:srgbClr val="32090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TORPEX and the simple magnetized torus (SMT)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71060" y="3416300"/>
            <a:ext cx="5408705" cy="3106000"/>
            <a:chOff x="2271060" y="3416300"/>
            <a:chExt cx="5408705" cy="3106000"/>
          </a:xfrm>
        </p:grpSpPr>
        <p:cxnSp>
          <p:nvCxnSpPr>
            <p:cNvPr id="13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2271060" y="4900706"/>
              <a:ext cx="2465293" cy="1225176"/>
            </a:xfrm>
            <a:prstGeom prst="straightConnector1">
              <a:avLst/>
            </a:prstGeom>
            <a:noFill/>
            <a:ln w="28575">
              <a:solidFill>
                <a:srgbClr val="32090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4736353" y="3416300"/>
              <a:ext cx="2943412" cy="2709582"/>
            </a:xfrm>
            <a:prstGeom prst="straightConnector1">
              <a:avLst/>
            </a:prstGeom>
            <a:noFill/>
            <a:ln w="28575">
              <a:solidFill>
                <a:srgbClr val="32090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7"/>
            <p:cNvSpPr/>
            <p:nvPr/>
          </p:nvSpPr>
          <p:spPr>
            <a:xfrm>
              <a:off x="3689168" y="6132877"/>
              <a:ext cx="2094369" cy="3894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Open field lines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5" name="Straight Arrow Connector 47"/>
          <p:cNvCxnSpPr>
            <a:cxnSpLocks noChangeShapeType="1"/>
          </p:cNvCxnSpPr>
          <p:nvPr/>
        </p:nvCxnSpPr>
        <p:spPr bwMode="auto">
          <a:xfrm flipV="1">
            <a:off x="1447800" y="5599113"/>
            <a:ext cx="6142038" cy="158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6" name="Straight Arrow Connector 49"/>
          <p:cNvCxnSpPr>
            <a:cxnSpLocks noChangeShapeType="1"/>
          </p:cNvCxnSpPr>
          <p:nvPr/>
        </p:nvCxnSpPr>
        <p:spPr bwMode="auto">
          <a:xfrm rot="5400000" flipH="1" flipV="1">
            <a:off x="-766762" y="3549650"/>
            <a:ext cx="4735512" cy="15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5122" name="Object 172"/>
          <p:cNvGraphicFramePr>
            <a:graphicFrameLocks noChangeAspect="1"/>
          </p:cNvGraphicFramePr>
          <p:nvPr/>
        </p:nvGraphicFramePr>
        <p:xfrm>
          <a:off x="990600" y="1104900"/>
          <a:ext cx="571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19" name="Equation" r:id="rId4" imgW="152400" imgH="127000" progId="Equation.3">
                  <p:embed/>
                </p:oleObj>
              </mc:Choice>
              <mc:Fallback>
                <p:oleObj name="Equation" r:id="rId4" imgW="1524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104900"/>
                        <a:ext cx="5715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Freeform 58"/>
          <p:cNvSpPr>
            <a:spLocks noChangeArrowheads="1"/>
          </p:cNvSpPr>
          <p:nvPr/>
        </p:nvSpPr>
        <p:spPr bwMode="auto">
          <a:xfrm>
            <a:off x="2286000" y="2400300"/>
            <a:ext cx="5127625" cy="2508250"/>
          </a:xfrm>
          <a:custGeom>
            <a:avLst/>
            <a:gdLst>
              <a:gd name="T0" fmla="*/ 0 w 2295773"/>
              <a:gd name="T1" fmla="*/ 0 h 1127028"/>
              <a:gd name="T2" fmla="*/ 1883399 w 2295773"/>
              <a:gd name="T3" fmla="*/ 2927589 h 1127028"/>
              <a:gd name="T4" fmla="*/ 10044791 w 2295773"/>
              <a:gd name="T5" fmla="*/ 4897060 h 1127028"/>
              <a:gd name="T6" fmla="*/ 10330162 w 2295773"/>
              <a:gd name="T7" fmla="*/ 5003521 h 1127028"/>
              <a:gd name="T8" fmla="*/ 0 60000 65536"/>
              <a:gd name="T9" fmla="*/ 0 60000 65536"/>
              <a:gd name="T10" fmla="*/ 0 60000 65536"/>
              <a:gd name="T11" fmla="*/ 0 60000 65536"/>
              <a:gd name="T12" fmla="*/ 0 w 2295773"/>
              <a:gd name="T13" fmla="*/ 0 h 1127028"/>
              <a:gd name="T14" fmla="*/ 2295773 w 2295773"/>
              <a:gd name="T15" fmla="*/ 1127028 h 11270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95773" h="1127028">
                <a:moveTo>
                  <a:pt x="0" y="0"/>
                </a:moveTo>
                <a:cubicBezTo>
                  <a:pt x="20974" y="226931"/>
                  <a:pt x="41949" y="453862"/>
                  <a:pt x="377544" y="629305"/>
                </a:cubicBezTo>
                <a:cubicBezTo>
                  <a:pt x="713139" y="804748"/>
                  <a:pt x="1731363" y="978284"/>
                  <a:pt x="2013568" y="1052656"/>
                </a:cubicBezTo>
                <a:cubicBezTo>
                  <a:pt x="2295773" y="1127028"/>
                  <a:pt x="2070772" y="1075540"/>
                  <a:pt x="2070772" y="1075540"/>
                </a:cubicBezTo>
              </a:path>
            </a:pathLst>
          </a:custGeom>
          <a:noFill/>
          <a:ln w="412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kumimoji="0" lang="en-US" sz="1800" b="0">
              <a:latin typeface="Gill Sans" charset="0"/>
            </a:endParaRPr>
          </a:p>
        </p:txBody>
      </p:sp>
      <p:sp>
        <p:nvSpPr>
          <p:cNvPr id="64" name="Freeform 63"/>
          <p:cNvSpPr>
            <a:spLocks noChangeArrowheads="1"/>
          </p:cNvSpPr>
          <p:nvPr/>
        </p:nvSpPr>
        <p:spPr bwMode="auto">
          <a:xfrm>
            <a:off x="2695575" y="1771650"/>
            <a:ext cx="5476875" cy="2874963"/>
          </a:xfrm>
          <a:custGeom>
            <a:avLst/>
            <a:gdLst>
              <a:gd name="T0" fmla="*/ 38329 w 2452129"/>
              <a:gd name="T1" fmla="*/ 2874963 h 1374937"/>
              <a:gd name="T2" fmla="*/ 523838 w 2452129"/>
              <a:gd name="T3" fmla="*/ 1654800 h 1374937"/>
              <a:gd name="T4" fmla="*/ 3181356 w 2452129"/>
              <a:gd name="T5" fmla="*/ 506410 h 1374937"/>
              <a:gd name="T6" fmla="*/ 5148943 w 2452129"/>
              <a:gd name="T7" fmla="*/ 75762 h 1374937"/>
              <a:gd name="T8" fmla="*/ 5148943 w 2452129"/>
              <a:gd name="T9" fmla="*/ 51837 h 13749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52129"/>
              <a:gd name="T16" fmla="*/ 0 h 1374937"/>
              <a:gd name="T17" fmla="*/ 2452129 w 2452129"/>
              <a:gd name="T18" fmla="*/ 1374937 h 13749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52129" h="1374937">
                <a:moveTo>
                  <a:pt x="17161" y="1374937"/>
                </a:moveTo>
                <a:cubicBezTo>
                  <a:pt x="8580" y="1177564"/>
                  <a:pt x="0" y="980192"/>
                  <a:pt x="234535" y="791400"/>
                </a:cubicBezTo>
                <a:cubicBezTo>
                  <a:pt x="469070" y="602609"/>
                  <a:pt x="1079242" y="368049"/>
                  <a:pt x="1424370" y="242188"/>
                </a:cubicBezTo>
                <a:cubicBezTo>
                  <a:pt x="1769498" y="116327"/>
                  <a:pt x="2158483" y="72466"/>
                  <a:pt x="2305306" y="36233"/>
                </a:cubicBezTo>
                <a:cubicBezTo>
                  <a:pt x="2452129" y="0"/>
                  <a:pt x="2378717" y="12395"/>
                  <a:pt x="2305306" y="24791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latin typeface="Gill Sans" pitchFamily="-65" charset="0"/>
              <a:ea typeface="+mn-ea"/>
              <a:cs typeface="+mn-cs"/>
            </a:endParaRPr>
          </a:p>
        </p:txBody>
      </p:sp>
      <p:sp>
        <p:nvSpPr>
          <p:cNvPr id="5129" name="Freeform 66"/>
          <p:cNvSpPr>
            <a:spLocks noChangeArrowheads="1"/>
          </p:cNvSpPr>
          <p:nvPr/>
        </p:nvSpPr>
        <p:spPr bwMode="auto">
          <a:xfrm>
            <a:off x="3465513" y="931863"/>
            <a:ext cx="954087" cy="4135437"/>
          </a:xfrm>
          <a:custGeom>
            <a:avLst/>
            <a:gdLst>
              <a:gd name="T0" fmla="*/ 209313 w 427120"/>
              <a:gd name="T1" fmla="*/ 0 h 1599962"/>
              <a:gd name="T2" fmla="*/ 209313 w 427120"/>
              <a:gd name="T3" fmla="*/ 3443482 h 1599962"/>
              <a:gd name="T4" fmla="*/ 1465207 w 427120"/>
              <a:gd name="T5" fmla="*/ 4752006 h 1599962"/>
              <a:gd name="T6" fmla="*/ 2093152 w 427120"/>
              <a:gd name="T7" fmla="*/ 5785051 h 1599962"/>
              <a:gd name="T8" fmla="*/ 1693547 w 427120"/>
              <a:gd name="T9" fmla="*/ 6680358 h 1599962"/>
              <a:gd name="T10" fmla="*/ 951429 w 427120"/>
              <a:gd name="T11" fmla="*/ 7231314 h 1599962"/>
              <a:gd name="T12" fmla="*/ 437653 w 427120"/>
              <a:gd name="T13" fmla="*/ 7851138 h 1599962"/>
              <a:gd name="T14" fmla="*/ 437653 w 427120"/>
              <a:gd name="T15" fmla="*/ 9435135 h 1599962"/>
              <a:gd name="T16" fmla="*/ 380572 w 427120"/>
              <a:gd name="T17" fmla="*/ 9021923 h 15999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7120"/>
              <a:gd name="T28" fmla="*/ 0 h 1599962"/>
              <a:gd name="T29" fmla="*/ 427120 w 427120"/>
              <a:gd name="T30" fmla="*/ 1599962 h 15999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7120" h="1599962">
                <a:moveTo>
                  <a:pt x="41949" y="0"/>
                </a:moveTo>
                <a:cubicBezTo>
                  <a:pt x="20974" y="220257"/>
                  <a:pt x="0" y="440514"/>
                  <a:pt x="41949" y="572096"/>
                </a:cubicBezTo>
                <a:cubicBezTo>
                  <a:pt x="83898" y="703678"/>
                  <a:pt x="230721" y="724655"/>
                  <a:pt x="293645" y="789493"/>
                </a:cubicBezTo>
                <a:cubicBezTo>
                  <a:pt x="356569" y="854331"/>
                  <a:pt x="411866" y="907726"/>
                  <a:pt x="419493" y="961122"/>
                </a:cubicBezTo>
                <a:cubicBezTo>
                  <a:pt x="427120" y="1014518"/>
                  <a:pt x="377543" y="1069820"/>
                  <a:pt x="339407" y="1109867"/>
                </a:cubicBezTo>
                <a:cubicBezTo>
                  <a:pt x="301271" y="1149914"/>
                  <a:pt x="232627" y="1168983"/>
                  <a:pt x="190678" y="1201402"/>
                </a:cubicBezTo>
                <a:cubicBezTo>
                  <a:pt x="148729" y="1233821"/>
                  <a:pt x="104872" y="1243356"/>
                  <a:pt x="87711" y="1304379"/>
                </a:cubicBezTo>
                <a:cubicBezTo>
                  <a:pt x="70550" y="1365402"/>
                  <a:pt x="89618" y="1535124"/>
                  <a:pt x="87711" y="1567543"/>
                </a:cubicBezTo>
                <a:cubicBezTo>
                  <a:pt x="85804" y="1599962"/>
                  <a:pt x="81037" y="1549427"/>
                  <a:pt x="76271" y="149889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kumimoji="0" lang="en-US" sz="1800" b="0">
              <a:latin typeface="Gill Sans" charset="0"/>
            </a:endParaRPr>
          </a:p>
        </p:txBody>
      </p:sp>
      <p:cxnSp>
        <p:nvCxnSpPr>
          <p:cNvPr id="5130" name="Straight Connector 80"/>
          <p:cNvCxnSpPr>
            <a:cxnSpLocks noChangeShapeType="1"/>
          </p:cNvCxnSpPr>
          <p:nvPr/>
        </p:nvCxnSpPr>
        <p:spPr bwMode="auto">
          <a:xfrm rot="5400000" flipH="1" flipV="1">
            <a:off x="4124325" y="4648200"/>
            <a:ext cx="796925" cy="31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1" name="TextBox 86"/>
          <p:cNvSpPr txBox="1">
            <a:spLocks noChangeArrowheads="1"/>
          </p:cNvSpPr>
          <p:nvPr/>
        </p:nvSpPr>
        <p:spPr bwMode="auto">
          <a:xfrm>
            <a:off x="2576513" y="4978400"/>
            <a:ext cx="2711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800" b="0" dirty="0">
                <a:solidFill>
                  <a:srgbClr val="008000"/>
                </a:solidFill>
                <a:latin typeface="Calibri" charset="0"/>
              </a:rPr>
              <a:t>Ideal Interchange</a:t>
            </a:r>
          </a:p>
        </p:txBody>
      </p:sp>
      <p:cxnSp>
        <p:nvCxnSpPr>
          <p:cNvPr id="5132" name="Straight Connector 94"/>
          <p:cNvCxnSpPr>
            <a:cxnSpLocks noChangeShapeType="1"/>
          </p:cNvCxnSpPr>
          <p:nvPr/>
        </p:nvCxnSpPr>
        <p:spPr bwMode="auto">
          <a:xfrm rot="5400000">
            <a:off x="3708400" y="2454275"/>
            <a:ext cx="955675" cy="31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3" name="TextBox 97"/>
          <p:cNvSpPr txBox="1">
            <a:spLocks noChangeArrowheads="1"/>
          </p:cNvSpPr>
          <p:nvPr/>
        </p:nvSpPr>
        <p:spPr bwMode="auto">
          <a:xfrm>
            <a:off x="4021138" y="1520825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400" b="0" dirty="0">
                <a:solidFill>
                  <a:srgbClr val="0000FF"/>
                </a:solidFill>
                <a:latin typeface="Times" charset="0"/>
              </a:rPr>
              <a:t>Resistive Interchange</a:t>
            </a:r>
          </a:p>
        </p:txBody>
      </p:sp>
      <p:cxnSp>
        <p:nvCxnSpPr>
          <p:cNvPr id="5134" name="Straight Connector 98"/>
          <p:cNvCxnSpPr>
            <a:cxnSpLocks noChangeShapeType="1"/>
          </p:cNvCxnSpPr>
          <p:nvPr/>
        </p:nvCxnSpPr>
        <p:spPr bwMode="auto">
          <a:xfrm>
            <a:off x="2730500" y="931863"/>
            <a:ext cx="850900" cy="3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5" name="TextBox 100"/>
          <p:cNvSpPr txBox="1">
            <a:spLocks noChangeArrowheads="1"/>
          </p:cNvSpPr>
          <p:nvPr/>
        </p:nvSpPr>
        <p:spPr bwMode="auto">
          <a:xfrm>
            <a:off x="1735836" y="756802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3200" b="0" dirty="0">
                <a:solidFill>
                  <a:srgbClr val="FF0000"/>
                </a:solidFill>
                <a:latin typeface="Calibri" charset="0"/>
              </a:rPr>
              <a:t>Drift</a:t>
            </a:r>
          </a:p>
        </p:txBody>
      </p:sp>
      <p:sp>
        <p:nvSpPr>
          <p:cNvPr id="5136" name="TextBox 19"/>
          <p:cNvSpPr txBox="1">
            <a:spLocks noChangeArrowheads="1"/>
          </p:cNvSpPr>
          <p:nvPr/>
        </p:nvSpPr>
        <p:spPr bwMode="auto">
          <a:xfrm>
            <a:off x="6539137" y="4908550"/>
            <a:ext cx="1466402" cy="588964"/>
          </a:xfrm>
          <a:prstGeom prst="rect">
            <a:avLst/>
          </a:prstGeom>
          <a:solidFill>
            <a:srgbClr val="008000">
              <a:alpha val="14117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>
            <a:lvl1pPr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3200" b="0" i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k</a:t>
            </a:r>
            <a:r>
              <a:rPr kumimoji="0" lang="en-US" sz="3200" b="0" i="1" baseline="-25000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||</a:t>
            </a:r>
            <a:r>
              <a:rPr kumimoji="0" lang="en-US" sz="3200" b="0" i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=</a:t>
            </a:r>
            <a:r>
              <a:rPr kumimoji="0" lang="en-US" sz="3200" b="0" dirty="0" smtClean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0</a:t>
            </a:r>
            <a:endParaRPr kumimoji="0" lang="en-US" sz="3200" b="0" i="1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138" name="Rectangle 22"/>
          <p:cNvSpPr>
            <a:spLocks noChangeArrowheads="1"/>
          </p:cNvSpPr>
          <p:nvPr/>
        </p:nvSpPr>
        <p:spPr bwMode="auto">
          <a:xfrm>
            <a:off x="2057400" y="2400300"/>
            <a:ext cx="4572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kumimoji="0" lang="en-US" sz="1800" b="0">
              <a:latin typeface="Gill Sans" charset="0"/>
            </a:endParaRPr>
          </a:p>
        </p:txBody>
      </p:sp>
      <p:sp>
        <p:nvSpPr>
          <p:cNvPr id="5139" name="TextBox 18"/>
          <p:cNvSpPr txBox="1">
            <a:spLocks noChangeArrowheads="1"/>
          </p:cNvSpPr>
          <p:nvPr/>
        </p:nvSpPr>
        <p:spPr bwMode="auto">
          <a:xfrm>
            <a:off x="1727200" y="1220788"/>
            <a:ext cx="1697038" cy="1010106"/>
          </a:xfrm>
          <a:prstGeom prst="rect">
            <a:avLst/>
          </a:prstGeom>
          <a:solidFill>
            <a:srgbClr val="FF0000">
              <a:alpha val="18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400" b="0" dirty="0">
                <a:solidFill>
                  <a:srgbClr val="FF0000"/>
                </a:solidFill>
                <a:latin typeface="Times" charset="0"/>
              </a:rPr>
              <a:t>Interchange drive not</a:t>
            </a:r>
          </a:p>
          <a:p>
            <a:pPr eaLnBrk="1" hangingPunct="1"/>
            <a:r>
              <a:rPr kumimoji="0" lang="en-US" sz="2400" b="0" dirty="0" smtClean="0">
                <a:solidFill>
                  <a:srgbClr val="FF0000"/>
                </a:solidFill>
                <a:latin typeface="Times" charset="0"/>
              </a:rPr>
              <a:t>effective</a:t>
            </a:r>
            <a:endParaRPr kumimoji="0" lang="en-US" sz="3200" b="0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0"/>
            <a:ext cx="9905999" cy="719138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9pPr>
          </a:lstStyle>
          <a:p>
            <a:r>
              <a:rPr lang="en-US" sz="2800" dirty="0" smtClean="0"/>
              <a:t>At low N, SMTs are dominated by field-aligned turbulence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287963" y="3331802"/>
            <a:ext cx="4564918" cy="2049240"/>
            <a:chOff x="5471795" y="3331802"/>
            <a:chExt cx="4564918" cy="2049240"/>
          </a:xfrm>
        </p:grpSpPr>
        <p:sp>
          <p:nvSpPr>
            <p:cNvPr id="2" name="Oval 1"/>
            <p:cNvSpPr/>
            <p:nvPr/>
          </p:nvSpPr>
          <p:spPr bwMode="auto">
            <a:xfrm>
              <a:off x="5542985" y="4870997"/>
              <a:ext cx="510045" cy="510045"/>
            </a:xfrm>
            <a:prstGeom prst="ellipse">
              <a:avLst/>
            </a:prstGeom>
            <a:solidFill>
              <a:srgbClr val="800000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Tx/>
                <a:buNone/>
                <a:tabLst/>
              </a:pPr>
              <a:endParaRPr kumimoji="1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71795" y="3331802"/>
              <a:ext cx="4564918" cy="97932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C0000"/>
                  </a:solidFill>
                </a:rPr>
                <a:t>N~2 </a:t>
              </a:r>
              <a:r>
                <a:rPr lang="en-US" dirty="0" smtClean="0">
                  <a:solidFill>
                    <a:srgbClr val="CC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CC0000"/>
                  </a:solidFill>
                </a:rPr>
                <a:t> </a:t>
              </a:r>
              <a:r>
                <a:rPr lang="en-US" dirty="0">
                  <a:solidFill>
                    <a:srgbClr val="CC0000"/>
                  </a:solidFill>
                </a:rPr>
                <a:t>k</a:t>
              </a:r>
              <a:r>
                <a:rPr lang="en-US" baseline="-25000" dirty="0">
                  <a:solidFill>
                    <a:srgbClr val="CC0000"/>
                  </a:solidFill>
                </a:rPr>
                <a:t>|| </a:t>
              </a:r>
              <a:r>
                <a:rPr lang="en-US" dirty="0" smtClean="0">
                  <a:solidFill>
                    <a:srgbClr val="CC0000"/>
                  </a:solidFill>
                </a:rPr>
                <a:t>=0, ideal interchange </a:t>
              </a:r>
              <a:r>
                <a:rPr lang="en-US" dirty="0" err="1" smtClean="0">
                  <a:solidFill>
                    <a:srgbClr val="CC0000"/>
                  </a:solidFill>
                </a:rPr>
                <a:t>turb</a:t>
              </a:r>
              <a:r>
                <a:rPr lang="en-US" dirty="0" smtClean="0">
                  <a:solidFill>
                    <a:srgbClr val="CC0000"/>
                  </a:solidFill>
                </a:rPr>
                <a:t>.</a:t>
              </a:r>
            </a:p>
            <a:p>
              <a:r>
                <a:rPr lang="en-US" dirty="0" smtClean="0">
                  <a:solidFill>
                    <a:srgbClr val="CC0000"/>
                  </a:solidFill>
                </a:rPr>
                <a:t>T</a:t>
              </a:r>
              <a:r>
                <a:rPr lang="en-US" baseline="-25000" dirty="0" smtClean="0">
                  <a:solidFill>
                    <a:srgbClr val="CC0000"/>
                  </a:solidFill>
                </a:rPr>
                <a:t>e</a:t>
              </a:r>
              <a:r>
                <a:rPr lang="en-US" dirty="0" smtClean="0">
                  <a:solidFill>
                    <a:srgbClr val="CC0000"/>
                  </a:solidFill>
                </a:rPr>
                <a:t>~5-10eV, T</a:t>
              </a:r>
              <a:r>
                <a:rPr lang="en-US" baseline="-25000" dirty="0" smtClean="0">
                  <a:solidFill>
                    <a:srgbClr val="CC0000"/>
                  </a:solidFill>
                </a:rPr>
                <a:t>i</a:t>
              </a:r>
              <a:r>
                <a:rPr lang="en-US" dirty="0" smtClean="0">
                  <a:solidFill>
                    <a:srgbClr val="CC0000"/>
                  </a:solidFill>
                </a:rPr>
                <a:t>&lt;&lt;</a:t>
              </a:r>
              <a:r>
                <a:rPr lang="en-US" dirty="0" err="1" smtClean="0">
                  <a:solidFill>
                    <a:srgbClr val="CC0000"/>
                  </a:solidFill>
                </a:rPr>
                <a:t>T</a:t>
              </a:r>
              <a:r>
                <a:rPr lang="en-US" baseline="-25000" dirty="0" err="1" smtClean="0">
                  <a:solidFill>
                    <a:srgbClr val="CC0000"/>
                  </a:solidFill>
                </a:rPr>
                <a:t>e</a:t>
              </a:r>
              <a:endParaRPr lang="en-US" baseline="-25000" dirty="0" smtClean="0">
                <a:solidFill>
                  <a:srgbClr val="CC0000"/>
                </a:solidFill>
              </a:endParaRPr>
            </a:p>
            <a:p>
              <a:r>
                <a:rPr lang="en-US" dirty="0" smtClean="0">
                  <a:solidFill>
                    <a:srgbClr val="CC0000"/>
                  </a:solidFill>
                </a:rPr>
                <a:t>n</a:t>
              </a:r>
              <a:r>
                <a:rPr lang="en-US" baseline="-25000" dirty="0" smtClean="0">
                  <a:solidFill>
                    <a:srgbClr val="CC0000"/>
                  </a:solidFill>
                </a:rPr>
                <a:t>e</a:t>
              </a:r>
              <a:r>
                <a:rPr lang="en-US" dirty="0" smtClean="0">
                  <a:solidFill>
                    <a:srgbClr val="CC0000"/>
                  </a:solidFill>
                </a:rPr>
                <a:t>~3x10</a:t>
              </a:r>
              <a:r>
                <a:rPr lang="en-US" baseline="30000" dirty="0" smtClean="0">
                  <a:solidFill>
                    <a:srgbClr val="CC0000"/>
                  </a:solidFill>
                </a:rPr>
                <a:t>16</a:t>
              </a:r>
              <a:r>
                <a:rPr lang="en-US" dirty="0" smtClean="0">
                  <a:solidFill>
                    <a:srgbClr val="CC0000"/>
                  </a:solidFill>
                </a:rPr>
                <a:t>m</a:t>
              </a:r>
              <a:r>
                <a:rPr lang="en-US" baseline="30000" dirty="0" smtClean="0">
                  <a:solidFill>
                    <a:srgbClr val="CC0000"/>
                  </a:solidFill>
                </a:rPr>
                <a:t>-3</a:t>
              </a:r>
            </a:p>
          </p:txBody>
        </p:sp>
        <p:cxnSp>
          <p:nvCxnSpPr>
            <p:cNvPr id="5" name="Straight Connector 4"/>
            <p:cNvCxnSpPr>
              <a:stCxn id="2" idx="7"/>
            </p:cNvCxnSpPr>
            <p:nvPr/>
          </p:nvCxnSpPr>
          <p:spPr bwMode="auto">
            <a:xfrm flipV="1">
              <a:off x="5978336" y="4305266"/>
              <a:ext cx="435655" cy="640425"/>
            </a:xfrm>
            <a:prstGeom prst="line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ZoneTexte 8"/>
          <p:cNvSpPr txBox="1"/>
          <p:nvPr/>
        </p:nvSpPr>
        <p:spPr>
          <a:xfrm>
            <a:off x="-1" y="6489096"/>
            <a:ext cx="4187827" cy="389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CC"/>
                </a:solidFill>
              </a:rPr>
              <a:t>P. Ricci and B. Rogers, PRL 2010</a:t>
            </a:r>
          </a:p>
        </p:txBody>
      </p:sp>
      <p:sp>
        <p:nvSpPr>
          <p:cNvPr id="27" name="TextBox 97"/>
          <p:cNvSpPr txBox="1">
            <a:spLocks noChangeArrowheads="1"/>
          </p:cNvSpPr>
          <p:nvPr/>
        </p:nvSpPr>
        <p:spPr bwMode="auto">
          <a:xfrm>
            <a:off x="3794760" y="5689600"/>
            <a:ext cx="4260391" cy="39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US" sz="2400" dirty="0">
                <a:solidFill>
                  <a:srgbClr val="320A02"/>
                </a:solidFill>
                <a:latin typeface="Times" charset="0"/>
              </a:rPr>
              <a:t>i</a:t>
            </a:r>
            <a:r>
              <a:rPr kumimoji="0" lang="en-US" sz="2400" dirty="0" smtClean="0">
                <a:solidFill>
                  <a:srgbClr val="320A02"/>
                </a:solidFill>
                <a:latin typeface="Times" charset="0"/>
              </a:rPr>
              <a:t>nverse pressure gradient</a:t>
            </a:r>
            <a:endParaRPr kumimoji="0" lang="en-US" sz="2400" dirty="0">
              <a:solidFill>
                <a:srgbClr val="320A02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142" name="Picture 30" descr="simulation_blob_propagatio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562100"/>
            <a:ext cx="6105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0143" name="Group 31"/>
          <p:cNvGrpSpPr>
            <a:grpSpLocks/>
          </p:cNvGrpSpPr>
          <p:nvPr/>
        </p:nvGrpSpPr>
        <p:grpSpPr bwMode="auto">
          <a:xfrm>
            <a:off x="2524125" y="1387475"/>
            <a:ext cx="4241800" cy="4178300"/>
            <a:chOff x="1590" y="874"/>
            <a:chExt cx="2672" cy="2632"/>
          </a:xfrm>
        </p:grpSpPr>
        <p:sp>
          <p:nvSpPr>
            <p:cNvPr id="1370119" name="Rectangle 17"/>
            <p:cNvSpPr>
              <a:spLocks noChangeArrowheads="1"/>
            </p:cNvSpPr>
            <p:nvPr/>
          </p:nvSpPr>
          <p:spPr bwMode="auto">
            <a:xfrm>
              <a:off x="2820" y="998"/>
              <a:ext cx="512" cy="2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 b="0">
                <a:cs typeface="ＭＳ Ｐゴシック" charset="0"/>
              </a:endParaRPr>
            </a:p>
          </p:txBody>
        </p:sp>
        <p:grpSp>
          <p:nvGrpSpPr>
            <p:cNvPr id="2" name="Group 19"/>
            <p:cNvGrpSpPr>
              <a:grpSpLocks/>
            </p:cNvGrpSpPr>
            <p:nvPr/>
          </p:nvGrpSpPr>
          <p:grpSpPr bwMode="auto">
            <a:xfrm>
              <a:off x="1590" y="874"/>
              <a:ext cx="2672" cy="2632"/>
              <a:chOff x="1028700" y="1397000"/>
              <a:chExt cx="4241800" cy="4178300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175000" y="2070100"/>
                <a:ext cx="2057400" cy="3479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3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 b="0">
                  <a:cs typeface="ＭＳ Ｐゴシック" charset="0"/>
                </a:endParaRPr>
              </a:p>
            </p:txBody>
          </p:sp>
          <p:sp>
            <p:nvSpPr>
              <p:cNvPr id="1370133" name="Rectangle 16"/>
              <p:cNvSpPr>
                <a:spLocks noChangeArrowheads="1"/>
              </p:cNvSpPr>
              <p:nvPr/>
            </p:nvSpPr>
            <p:spPr bwMode="auto">
              <a:xfrm>
                <a:off x="1524000" y="2095500"/>
                <a:ext cx="1663700" cy="3479800"/>
              </a:xfrm>
              <a:prstGeom prst="rect">
                <a:avLst/>
              </a:prstGeom>
              <a:solidFill>
                <a:srgbClr val="3366FF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/>
              <a:p>
                <a:endParaRPr lang="en-US" b="0">
                  <a:cs typeface="ＭＳ Ｐゴシック" charset="0"/>
                </a:endParaRPr>
              </a:p>
            </p:txBody>
          </p:sp>
          <p:sp>
            <p:nvSpPr>
              <p:cNvPr id="1370134" name="Line 18"/>
              <p:cNvSpPr>
                <a:spLocks noChangeShapeType="1"/>
              </p:cNvSpPr>
              <p:nvPr/>
            </p:nvSpPr>
            <p:spPr bwMode="auto">
              <a:xfrm flipV="1">
                <a:off x="3159125" y="1854200"/>
                <a:ext cx="2111375" cy="635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370135" name="Text Box 22"/>
              <p:cNvSpPr txBox="1">
                <a:spLocks noChangeArrowheads="1"/>
              </p:cNvSpPr>
              <p:nvPr/>
            </p:nvSpPr>
            <p:spPr bwMode="auto">
              <a:xfrm>
                <a:off x="3227388" y="1397000"/>
                <a:ext cx="2005012" cy="3206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 algn="l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 algn="l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rgbClr val="FF3300"/>
                    </a:solidFill>
                    <a:latin typeface="Arial" charset="0"/>
                    <a:cs typeface="ＭＳ Ｐゴシック" charset="0"/>
                  </a:rPr>
                  <a:t>Blob region</a:t>
                </a:r>
              </a:p>
            </p:txBody>
          </p:sp>
          <p:sp>
            <p:nvSpPr>
              <p:cNvPr id="1370136" name="Line 24"/>
              <p:cNvSpPr>
                <a:spLocks noChangeShapeType="1"/>
              </p:cNvSpPr>
              <p:nvPr/>
            </p:nvSpPr>
            <p:spPr bwMode="auto">
              <a:xfrm flipH="1" flipV="1">
                <a:off x="1447799" y="1854200"/>
                <a:ext cx="1641475" cy="635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370137" name="Text Box 28"/>
              <p:cNvSpPr txBox="1">
                <a:spLocks noChangeArrowheads="1"/>
              </p:cNvSpPr>
              <p:nvPr/>
            </p:nvSpPr>
            <p:spPr bwMode="auto">
              <a:xfrm>
                <a:off x="1028700" y="1409700"/>
                <a:ext cx="2068513" cy="320675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 algn="l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 algn="l"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rgbClr val="0000FF"/>
                    </a:solidFill>
                    <a:latin typeface="Arial" charset="0"/>
                    <a:cs typeface="ＭＳ Ｐゴシック" charset="0"/>
                  </a:rPr>
                  <a:t>Interchange wave</a:t>
                </a:r>
              </a:p>
            </p:txBody>
          </p:sp>
        </p:grpSp>
      </p:grpSp>
      <p:sp>
        <p:nvSpPr>
          <p:cNvPr id="1370139" name="Text Box 27"/>
          <p:cNvSpPr txBox="1">
            <a:spLocks noChangeArrowheads="1"/>
          </p:cNvSpPr>
          <p:nvPr/>
        </p:nvSpPr>
        <p:spPr bwMode="auto">
          <a:xfrm>
            <a:off x="227013" y="3636963"/>
            <a:ext cx="1762125" cy="320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20A02"/>
                </a:solidFill>
              </a:rPr>
              <a:t>High field side</a:t>
            </a:r>
          </a:p>
        </p:txBody>
      </p:sp>
      <p:sp>
        <p:nvSpPr>
          <p:cNvPr id="1370141" name="Text Box 29"/>
          <p:cNvSpPr txBox="1">
            <a:spLocks noChangeArrowheads="1"/>
          </p:cNvSpPr>
          <p:nvPr/>
        </p:nvSpPr>
        <p:spPr bwMode="auto">
          <a:xfrm>
            <a:off x="8132763" y="3635375"/>
            <a:ext cx="1704975" cy="320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20A02"/>
                </a:solidFill>
              </a:rPr>
              <a:t>Low field side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12523"/>
          <a:stretch>
            <a:fillRect/>
          </a:stretch>
        </p:blipFill>
        <p:spPr bwMode="auto">
          <a:xfrm>
            <a:off x="7992533" y="710014"/>
            <a:ext cx="1929870" cy="16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0" y="-1"/>
            <a:ext cx="99060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CC"/>
                </a:solidFill>
                <a:latin typeface="Helvetica" pitchFamily="34" charset="0"/>
              </a:defRPr>
            </a:lvl9pPr>
          </a:lstStyle>
          <a:p>
            <a:pPr marL="341313" indent="-341313" defTabSz="912813">
              <a:lnSpc>
                <a:spcPct val="100000"/>
              </a:lnSpc>
            </a:pPr>
            <a:r>
              <a:rPr lang="en-US" dirty="0" smtClean="0"/>
              <a:t>Ideal interchange turbulence: waves and blobs</a:t>
            </a:r>
            <a:endParaRPr lang="en-US" dirty="0"/>
          </a:p>
        </p:txBody>
      </p:sp>
      <p:sp>
        <p:nvSpPr>
          <p:cNvPr id="20" name="ZoneTexte 8"/>
          <p:cNvSpPr txBox="1"/>
          <p:nvPr/>
        </p:nvSpPr>
        <p:spPr>
          <a:xfrm>
            <a:off x="-1" y="6489096"/>
            <a:ext cx="8132764" cy="389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CC"/>
                </a:solidFill>
              </a:rPr>
              <a:t>I. Furno et al., PRL 2008, 2011; C. Theiler et al., PRL 2009, 2012</a:t>
            </a:r>
          </a:p>
        </p:txBody>
      </p:sp>
    </p:spTree>
    <p:extLst>
      <p:ext uri="{BB962C8B-B14F-4D97-AF65-F5344CB8AC3E}">
        <p14:creationId xmlns:p14="http://schemas.microsoft.com/office/powerpoint/2010/main" val="9108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70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6" name="Title 1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9906000" cy="709613"/>
          </a:xfrm>
        </p:spPr>
        <p:txBody>
          <a:bodyPr/>
          <a:lstStyle/>
          <a:p>
            <a:pPr marL="341313" indent="-341313" defTabSz="912813">
              <a:lnSpc>
                <a:spcPct val="100000"/>
              </a:lnSpc>
            </a:pPr>
            <a:r>
              <a:rPr lang="en-US" dirty="0"/>
              <a:t>Ideal interchange regime: waves and blobs</a:t>
            </a:r>
          </a:p>
        </p:txBody>
      </p:sp>
      <p:sp>
        <p:nvSpPr>
          <p:cNvPr id="1506307" name="Rectangle 17"/>
          <p:cNvSpPr>
            <a:spLocks noChangeArrowheads="1"/>
          </p:cNvSpPr>
          <p:nvPr/>
        </p:nvSpPr>
        <p:spPr bwMode="auto">
          <a:xfrm>
            <a:off x="4476750" y="1584325"/>
            <a:ext cx="812800" cy="406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b="0">
              <a:cs typeface="ＭＳ Ｐゴシック" charset="0"/>
            </a:endParaRPr>
          </a:p>
        </p:txBody>
      </p:sp>
      <p:sp>
        <p:nvSpPr>
          <p:cNvPr id="1506316" name="Text Box 12"/>
          <p:cNvSpPr txBox="1">
            <a:spLocks noChangeArrowheads="1"/>
          </p:cNvSpPr>
          <p:nvPr/>
        </p:nvSpPr>
        <p:spPr bwMode="auto">
          <a:xfrm>
            <a:off x="227013" y="3636963"/>
            <a:ext cx="1762125" cy="320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20A02"/>
                </a:solidFill>
              </a:rPr>
              <a:t>High field side</a:t>
            </a:r>
          </a:p>
        </p:txBody>
      </p:sp>
      <p:sp>
        <p:nvSpPr>
          <p:cNvPr id="1506317" name="Text Box 13"/>
          <p:cNvSpPr txBox="1">
            <a:spLocks noChangeArrowheads="1"/>
          </p:cNvSpPr>
          <p:nvPr/>
        </p:nvSpPr>
        <p:spPr bwMode="auto">
          <a:xfrm>
            <a:off x="8132763" y="3635375"/>
            <a:ext cx="1704975" cy="320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320A02"/>
                </a:solidFill>
              </a:rPr>
              <a:t>Low field side</a:t>
            </a:r>
          </a:p>
        </p:txBody>
      </p:sp>
      <p:pic>
        <p:nvPicPr>
          <p:cNvPr id="1506318" name="Picture 14" descr="simulation_blob_propag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560513"/>
            <a:ext cx="6105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4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astionssetup.png"/>
          <p:cNvPicPr>
            <a:picLocks noChangeAspect="1"/>
          </p:cNvPicPr>
          <p:nvPr/>
        </p:nvPicPr>
        <p:blipFill>
          <a:blip r:embed="rId2"/>
          <a:srcRect t="8046" b="15084"/>
          <a:stretch>
            <a:fillRect/>
          </a:stretch>
        </p:blipFill>
        <p:spPr>
          <a:xfrm>
            <a:off x="163555" y="1553823"/>
            <a:ext cx="9742445" cy="3863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ource + GEA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3D fast ion profiles</a:t>
            </a:r>
            <a:endParaRPr lang="en-US" dirty="0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738" name="Rectangle 50"/>
          <p:cNvSpPr>
            <a:spLocks noChangeArrowheads="1"/>
          </p:cNvSpPr>
          <p:nvPr/>
        </p:nvSpPr>
        <p:spPr bwMode="auto">
          <a:xfrm>
            <a:off x="0" y="0"/>
            <a:ext cx="99060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85000"/>
              </a:lnSpc>
              <a:buClrTx/>
            </a:pPr>
            <a:r>
              <a:rPr lang="en-US" sz="2800" b="1" dirty="0">
                <a:solidFill>
                  <a:srgbClr val="0000CC"/>
                </a:solidFill>
                <a:latin typeface="Helvetica" charset="0"/>
              </a:rPr>
              <a:t>Miniaturized </a:t>
            </a:r>
            <a:r>
              <a:rPr lang="en-US" sz="2800" b="1" baseline="-25000" dirty="0" smtClean="0">
                <a:solidFill>
                  <a:srgbClr val="0000CC"/>
                </a:solidFill>
                <a:latin typeface="Helvetica" charset="0"/>
              </a:rPr>
              <a:t>6</a:t>
            </a:r>
            <a:r>
              <a:rPr lang="en-US" sz="2800" b="1" dirty="0" smtClean="0">
                <a:solidFill>
                  <a:srgbClr val="0000CC"/>
                </a:solidFill>
                <a:latin typeface="Helvetica" charset="0"/>
              </a:rPr>
              <a:t>Li</a:t>
            </a:r>
            <a:r>
              <a:rPr lang="en-US" sz="2800" b="1" baseline="30000" dirty="0" smtClean="0">
                <a:solidFill>
                  <a:srgbClr val="0000CC"/>
                </a:solidFill>
                <a:latin typeface="Helvetica" charset="0"/>
              </a:rPr>
              <a:t>+</a:t>
            </a:r>
            <a:r>
              <a:rPr lang="en-US" sz="2800" b="1" dirty="0" smtClean="0">
                <a:solidFill>
                  <a:srgbClr val="0000CC"/>
                </a:solidFill>
                <a:latin typeface="Helvetica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Helvetica" charset="0"/>
              </a:rPr>
              <a:t>ion </a:t>
            </a:r>
            <a:r>
              <a:rPr lang="en-US" sz="2800" b="1" dirty="0" smtClean="0">
                <a:solidFill>
                  <a:srgbClr val="0000CC"/>
                </a:solidFill>
                <a:latin typeface="Helvetica" charset="0"/>
              </a:rPr>
              <a:t>source – </a:t>
            </a:r>
            <a:r>
              <a:rPr lang="en-US" sz="2800" dirty="0">
                <a:solidFill>
                  <a:srgbClr val="0000CC"/>
                </a:solidFill>
              </a:rPr>
              <a:t>Collaboration </a:t>
            </a:r>
            <a:r>
              <a:rPr lang="en-US" sz="2800" dirty="0" smtClean="0">
                <a:solidFill>
                  <a:srgbClr val="0000CC"/>
                </a:solidFill>
              </a:rPr>
              <a:t>with UCI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010841" name="Rectangle 153"/>
          <p:cNvSpPr>
            <a:spLocks noChangeArrowheads="1"/>
          </p:cNvSpPr>
          <p:nvPr/>
        </p:nvSpPr>
        <p:spPr bwMode="auto">
          <a:xfrm>
            <a:off x="0" y="4587854"/>
            <a:ext cx="43719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lnSpc>
                <a:spcPts val="3000"/>
              </a:lnSpc>
              <a:buClr>
                <a:srgbClr val="CC0000"/>
              </a:buClr>
            </a:pPr>
            <a:r>
              <a:rPr lang="en-US" sz="1800" dirty="0" smtClean="0">
                <a:solidFill>
                  <a:srgbClr val="000000"/>
                </a:solidFill>
                <a:sym typeface="Symbol" charset="0"/>
              </a:rPr>
              <a:t>Thermo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-ionic effect (~1200</a:t>
            </a:r>
            <a:r>
              <a:rPr lang="en-US" sz="1800" baseline="30000" dirty="0">
                <a:solidFill>
                  <a:srgbClr val="000000"/>
                </a:solidFill>
                <a:sym typeface="Symbol" charset="0"/>
              </a:rPr>
              <a:t>o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)</a:t>
            </a:r>
          </a:p>
          <a:p>
            <a:pPr algn="l">
              <a:lnSpc>
                <a:spcPts val="3000"/>
              </a:lnSpc>
              <a:buClr>
                <a:srgbClr val="CC0000"/>
              </a:buClr>
            </a:pPr>
            <a:r>
              <a:rPr lang="en-US" sz="1800" dirty="0" smtClean="0">
                <a:solidFill>
                  <a:srgbClr val="000000"/>
                </a:solidFill>
                <a:sym typeface="Symbol" charset="0"/>
              </a:rPr>
              <a:t>Ion </a:t>
            </a:r>
            <a:r>
              <a:rPr lang="en-US" sz="1800" dirty="0">
                <a:solidFill>
                  <a:srgbClr val="000000"/>
                </a:solidFill>
                <a:sym typeface="Symbol" charset="0"/>
              </a:rPr>
              <a:t>current ~ </a:t>
            </a:r>
            <a:r>
              <a:rPr lang="en-US" sz="1800" dirty="0" smtClean="0">
                <a:solidFill>
                  <a:srgbClr val="000000"/>
                </a:solidFill>
                <a:sym typeface="Symbol" charset="0"/>
              </a:rPr>
              <a:t>10μA</a:t>
            </a:r>
            <a:endParaRPr lang="en-US" sz="1800" dirty="0" smtClean="0">
              <a:solidFill>
                <a:srgbClr val="000000"/>
              </a:solidFill>
              <a:sym typeface="Symbol" charset="0"/>
            </a:endParaRPr>
          </a:p>
        </p:txBody>
      </p:sp>
      <p:grpSp>
        <p:nvGrpSpPr>
          <p:cNvPr id="1010858" name="Group 170"/>
          <p:cNvGrpSpPr>
            <a:grpSpLocks/>
          </p:cNvGrpSpPr>
          <p:nvPr/>
        </p:nvGrpSpPr>
        <p:grpSpPr bwMode="auto">
          <a:xfrm>
            <a:off x="319088" y="781050"/>
            <a:ext cx="3367242" cy="3779490"/>
            <a:chOff x="3017" y="564"/>
            <a:chExt cx="2959" cy="3115"/>
          </a:xfrm>
        </p:grpSpPr>
        <p:grpSp>
          <p:nvGrpSpPr>
            <p:cNvPr id="1010854" name="Group 166"/>
            <p:cNvGrpSpPr>
              <a:grpSpLocks/>
            </p:cNvGrpSpPr>
            <p:nvPr/>
          </p:nvGrpSpPr>
          <p:grpSpPr bwMode="auto">
            <a:xfrm>
              <a:off x="3017" y="564"/>
              <a:ext cx="2833" cy="3115"/>
              <a:chOff x="3047" y="552"/>
              <a:chExt cx="2833" cy="3115"/>
            </a:xfrm>
          </p:grpSpPr>
          <p:grpSp>
            <p:nvGrpSpPr>
              <p:cNvPr id="1010853" name="Group 165"/>
              <p:cNvGrpSpPr>
                <a:grpSpLocks/>
              </p:cNvGrpSpPr>
              <p:nvPr/>
            </p:nvGrpSpPr>
            <p:grpSpPr bwMode="auto">
              <a:xfrm>
                <a:off x="3157" y="552"/>
                <a:ext cx="2723" cy="3115"/>
                <a:chOff x="3157" y="552"/>
                <a:chExt cx="2723" cy="3115"/>
              </a:xfrm>
            </p:grpSpPr>
            <p:sp>
              <p:nvSpPr>
                <p:cNvPr id="1010840" name="Rectangle 152"/>
                <p:cNvSpPr>
                  <a:spLocks noChangeArrowheads="1"/>
                </p:cNvSpPr>
                <p:nvPr/>
              </p:nvSpPr>
              <p:spPr bwMode="auto">
                <a:xfrm>
                  <a:off x="3846" y="2418"/>
                  <a:ext cx="162" cy="144"/>
                </a:xfrm>
                <a:prstGeom prst="rect">
                  <a:avLst/>
                </a:prstGeom>
                <a:solidFill>
                  <a:schemeClr val="tx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pic>
              <p:nvPicPr>
                <p:cNvPr id="1010843" name="Picture 15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8" y="947"/>
                  <a:ext cx="1531" cy="21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10844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4506" y="2532"/>
                  <a:ext cx="312" cy="66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010845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3157" y="3179"/>
                  <a:ext cx="2605" cy="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8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dirty="0" err="1">
                      <a:solidFill>
                        <a:srgbClr val="0000FF"/>
                      </a:solidFill>
                    </a:rPr>
                    <a:t>Alumino</a:t>
                  </a:r>
                  <a:r>
                    <a:rPr lang="en-US" dirty="0">
                      <a:solidFill>
                        <a:srgbClr val="0000FF"/>
                      </a:solidFill>
                    </a:rPr>
                    <a:t>-silicate </a:t>
                  </a:r>
                  <a:r>
                    <a:rPr lang="en-US" dirty="0" smtClean="0">
                      <a:solidFill>
                        <a:srgbClr val="0000FF"/>
                      </a:solidFill>
                    </a:rPr>
                    <a:t>coating</a:t>
                  </a:r>
                </a:p>
                <a:p>
                  <a:r>
                    <a:rPr lang="en-US" baseline="-25000" dirty="0" smtClean="0">
                      <a:solidFill>
                        <a:srgbClr val="0000FF"/>
                      </a:solidFill>
                    </a:rPr>
                    <a:t>6</a:t>
                  </a:r>
                  <a:r>
                    <a:rPr lang="en-US" dirty="0" smtClean="0">
                      <a:solidFill>
                        <a:srgbClr val="0000FF"/>
                      </a:solidFill>
                    </a:rPr>
                    <a:t>Li doping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010846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3810" y="2202"/>
                  <a:ext cx="888" cy="294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010848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722" y="1182"/>
                  <a:ext cx="162" cy="24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010850" name="Line 162"/>
                <p:cNvSpPr>
                  <a:spLocks noChangeShapeType="1"/>
                </p:cNvSpPr>
                <p:nvPr/>
              </p:nvSpPr>
              <p:spPr bwMode="auto">
                <a:xfrm>
                  <a:off x="4902" y="1182"/>
                  <a:ext cx="150" cy="228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010851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3859" y="552"/>
                  <a:ext cx="2021" cy="2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8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Heating wires (30W)</a:t>
                  </a:r>
                </a:p>
              </p:txBody>
            </p:sp>
            <p:sp>
              <p:nvSpPr>
                <p:cNvPr id="1010852" name="Line 164"/>
                <p:cNvSpPr>
                  <a:spLocks noChangeShapeType="1"/>
                </p:cNvSpPr>
                <p:nvPr/>
              </p:nvSpPr>
              <p:spPr bwMode="auto">
                <a:xfrm>
                  <a:off x="4884" y="750"/>
                  <a:ext cx="0" cy="414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sp>
            <p:nvSpPr>
              <p:cNvPr id="1010847" name="Text Box 159"/>
              <p:cNvSpPr txBox="1">
                <a:spLocks noChangeArrowheads="1"/>
              </p:cNvSpPr>
              <p:nvPr/>
            </p:nvSpPr>
            <p:spPr bwMode="auto">
              <a:xfrm>
                <a:off x="3047" y="2520"/>
                <a:ext cx="1476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FF"/>
                    </a:solidFill>
                  </a:rPr>
                  <a:t>Tungsten body</a:t>
                </a:r>
              </a:p>
            </p:txBody>
          </p:sp>
        </p:grpSp>
        <p:sp>
          <p:nvSpPr>
            <p:cNvPr id="1010855" name="Line 167"/>
            <p:cNvSpPr>
              <a:spLocks noChangeShapeType="1"/>
            </p:cNvSpPr>
            <p:nvPr/>
          </p:nvSpPr>
          <p:spPr bwMode="auto">
            <a:xfrm>
              <a:off x="5136" y="1872"/>
              <a:ext cx="828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010856" name="Line 168"/>
            <p:cNvSpPr>
              <a:spLocks noChangeShapeType="1"/>
            </p:cNvSpPr>
            <p:nvPr/>
          </p:nvSpPr>
          <p:spPr bwMode="auto">
            <a:xfrm>
              <a:off x="5148" y="2508"/>
              <a:ext cx="828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010857" name="Line 169"/>
            <p:cNvSpPr>
              <a:spLocks noChangeShapeType="1"/>
            </p:cNvSpPr>
            <p:nvPr/>
          </p:nvSpPr>
          <p:spPr bwMode="auto">
            <a:xfrm>
              <a:off x="5970" y="1872"/>
              <a:ext cx="0" cy="63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1010863" name="Text Box 175"/>
          <p:cNvSpPr txBox="1">
            <a:spLocks noChangeArrowheads="1"/>
          </p:cNvSpPr>
          <p:nvPr/>
        </p:nvSpPr>
        <p:spPr bwMode="auto">
          <a:xfrm>
            <a:off x="393308" y="1850912"/>
            <a:ext cx="970685" cy="3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  <a:buClrTx/>
            </a:pPr>
            <a:r>
              <a:rPr kumimoji="0" lang="en-US" sz="1800" b="1" dirty="0">
                <a:solidFill>
                  <a:srgbClr val="0000FF"/>
                </a:solidFill>
              </a:rPr>
              <a:t>Emitter</a:t>
            </a:r>
          </a:p>
        </p:txBody>
      </p:sp>
      <p:sp>
        <p:nvSpPr>
          <p:cNvPr id="1010891" name="Text Box 203"/>
          <p:cNvSpPr txBox="1">
            <a:spLocks noChangeArrowheads="1"/>
          </p:cNvSpPr>
          <p:nvPr/>
        </p:nvSpPr>
        <p:spPr bwMode="auto">
          <a:xfrm rot="16200000">
            <a:off x="3286943" y="2615565"/>
            <a:ext cx="548420" cy="29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 cm</a:t>
            </a: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86255" y="804575"/>
            <a:ext cx="6019745" cy="5884355"/>
            <a:chOff x="3886255" y="804575"/>
            <a:chExt cx="6019745" cy="5884355"/>
          </a:xfrm>
        </p:grpSpPr>
        <p:pic>
          <p:nvPicPr>
            <p:cNvPr id="4" name="Picture 3" descr="TPX01.65-E03-nouvelle-source_fond_blanc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0" t="52077" r="25330"/>
            <a:stretch/>
          </p:blipFill>
          <p:spPr>
            <a:xfrm>
              <a:off x="4927525" y="1101664"/>
              <a:ext cx="4510239" cy="3555712"/>
            </a:xfrm>
            <a:prstGeom prst="rect">
              <a:avLst/>
            </a:prstGeom>
          </p:spPr>
        </p:pic>
        <p:sp>
          <p:nvSpPr>
            <p:cNvPr id="80" name="Text Box 156"/>
            <p:cNvSpPr txBox="1">
              <a:spLocks noChangeArrowheads="1"/>
            </p:cNvSpPr>
            <p:nvPr/>
          </p:nvSpPr>
          <p:spPr bwMode="auto">
            <a:xfrm>
              <a:off x="4896163" y="3593932"/>
              <a:ext cx="1528815" cy="30734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BN casing</a:t>
              </a:r>
            </a:p>
          </p:txBody>
        </p:sp>
        <p:sp>
          <p:nvSpPr>
            <p:cNvPr id="81" name="Line 159"/>
            <p:cNvSpPr>
              <a:spLocks noChangeShapeType="1"/>
            </p:cNvSpPr>
            <p:nvPr/>
          </p:nvSpPr>
          <p:spPr bwMode="auto">
            <a:xfrm flipH="1">
              <a:off x="8326214" y="1203033"/>
              <a:ext cx="819700" cy="80399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Text Box 160"/>
            <p:cNvSpPr txBox="1">
              <a:spLocks noChangeArrowheads="1"/>
            </p:cNvSpPr>
            <p:nvPr/>
          </p:nvSpPr>
          <p:spPr bwMode="auto">
            <a:xfrm>
              <a:off x="4884476" y="804575"/>
              <a:ext cx="1763952" cy="29708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Extract. </a:t>
              </a:r>
              <a:r>
                <a:rPr lang="en-US" dirty="0">
                  <a:solidFill>
                    <a:srgbClr val="0000FF"/>
                  </a:solidFill>
                </a:rPr>
                <a:t>grid</a:t>
              </a:r>
            </a:p>
          </p:txBody>
        </p:sp>
        <p:sp>
          <p:nvSpPr>
            <p:cNvPr id="83" name="Line 164"/>
            <p:cNvSpPr>
              <a:spLocks noChangeShapeType="1"/>
            </p:cNvSpPr>
            <p:nvPr/>
          </p:nvSpPr>
          <p:spPr bwMode="auto">
            <a:xfrm>
              <a:off x="6648428" y="1073459"/>
              <a:ext cx="1047512" cy="103492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4" name="Line 156"/>
            <p:cNvSpPr>
              <a:spLocks noChangeShapeType="1"/>
            </p:cNvSpPr>
            <p:nvPr/>
          </p:nvSpPr>
          <p:spPr bwMode="auto">
            <a:xfrm flipV="1">
              <a:off x="5660571" y="3036003"/>
              <a:ext cx="297925" cy="53901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85" name="Text Box 160"/>
            <p:cNvSpPr txBox="1">
              <a:spLocks noChangeArrowheads="1"/>
            </p:cNvSpPr>
            <p:nvPr/>
          </p:nvSpPr>
          <p:spPr bwMode="auto">
            <a:xfrm>
              <a:off x="8142048" y="905944"/>
              <a:ext cx="1763952" cy="29708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Acc. </a:t>
              </a:r>
              <a:r>
                <a:rPr lang="en-US" dirty="0">
                  <a:solidFill>
                    <a:srgbClr val="0000FF"/>
                  </a:solidFill>
                </a:rPr>
                <a:t>grid</a:t>
              </a:r>
            </a:p>
          </p:txBody>
        </p:sp>
        <p:sp>
          <p:nvSpPr>
            <p:cNvPr id="86" name="Rectangle 205"/>
            <p:cNvSpPr>
              <a:spLocks noChangeArrowheads="1"/>
            </p:cNvSpPr>
            <p:nvPr/>
          </p:nvSpPr>
          <p:spPr bwMode="auto">
            <a:xfrm>
              <a:off x="3886255" y="4608108"/>
              <a:ext cx="6019745" cy="208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lnSpc>
                  <a:spcPts val="3000"/>
                </a:lnSpc>
                <a:buClr>
                  <a:srgbClr val="CC0000"/>
                </a:buClr>
              </a:pPr>
              <a:r>
                <a:rPr lang="en-US" sz="1800" dirty="0" smtClean="0">
                  <a:solidFill>
                    <a:srgbClr val="000000"/>
                  </a:solidFill>
                </a:rPr>
                <a:t>Compact</a:t>
              </a:r>
              <a:r>
                <a:rPr lang="en-US" sz="1800" dirty="0">
                  <a:solidFill>
                    <a:srgbClr val="000000"/>
                  </a:solidFill>
                </a:rPr>
                <a:t>, vacuum and plasma safe BN casing</a:t>
              </a:r>
            </a:p>
            <a:p>
              <a:pPr algn="l">
                <a:lnSpc>
                  <a:spcPts val="3000"/>
                </a:lnSpc>
                <a:buClr>
                  <a:srgbClr val="CC0000"/>
                </a:buClr>
              </a:pPr>
              <a:r>
                <a:rPr lang="en-US" sz="1800" dirty="0" smtClean="0">
                  <a:solidFill>
                    <a:srgbClr val="000000"/>
                  </a:solidFill>
                </a:rPr>
                <a:t>Double </a:t>
              </a:r>
              <a:r>
                <a:rPr lang="en-US" sz="1800" dirty="0">
                  <a:solidFill>
                    <a:srgbClr val="000000"/>
                  </a:solidFill>
                </a:rPr>
                <a:t>grid accelerating </a:t>
              </a:r>
              <a:r>
                <a:rPr lang="en-US" sz="1800" dirty="0" smtClean="0">
                  <a:solidFill>
                    <a:srgbClr val="000000"/>
                  </a:solidFill>
                </a:rPr>
                <a:t>scheme</a:t>
              </a:r>
            </a:p>
            <a:p>
              <a:pPr algn="l">
                <a:lnSpc>
                  <a:spcPts val="3000"/>
                </a:lnSpc>
                <a:buClr>
                  <a:srgbClr val="CC0000"/>
                </a:buClr>
              </a:pPr>
              <a:r>
                <a:rPr lang="en-US" sz="1800" dirty="0">
                  <a:solidFill>
                    <a:srgbClr val="000000"/>
                  </a:solidFill>
                </a:rPr>
                <a:t>Geometry optimized for small beam </a:t>
              </a:r>
              <a:r>
                <a:rPr lang="en-US" sz="1800" dirty="0" smtClean="0">
                  <a:solidFill>
                    <a:srgbClr val="000000"/>
                  </a:solidFill>
                </a:rPr>
                <a:t>divergence</a:t>
              </a:r>
            </a:p>
            <a:p>
              <a:pPr algn="l">
                <a:lnSpc>
                  <a:spcPts val="3000"/>
                </a:lnSpc>
                <a:buClr>
                  <a:srgbClr val="CC0000"/>
                </a:buClr>
              </a:pPr>
              <a:r>
                <a:rPr lang="en-US" sz="1800" dirty="0">
                  <a:solidFill>
                    <a:srgbClr val="000000"/>
                  </a:solidFill>
                  <a:sym typeface="Symbol" charset="0"/>
                </a:rPr>
                <a:t>Extraction voltage: ~</a:t>
              </a:r>
              <a:r>
                <a:rPr lang="en-US" sz="1800" dirty="0" smtClean="0">
                  <a:solidFill>
                    <a:srgbClr val="000000"/>
                  </a:solidFill>
                  <a:sym typeface="Symbol" charset="0"/>
                </a:rPr>
                <a:t>10V–1kV </a:t>
              </a:r>
              <a:r>
                <a:rPr lang="en-US" sz="180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800" dirty="0" smtClean="0">
                  <a:solidFill>
                    <a:srgbClr val="000000"/>
                  </a:solidFill>
                  <a:sym typeface="Symbol" charset="0"/>
                </a:rPr>
                <a:t> E </a:t>
              </a:r>
              <a:r>
                <a:rPr lang="en-US" sz="1800" baseline="-25000" dirty="0" smtClean="0">
                  <a:solidFill>
                    <a:srgbClr val="000000"/>
                  </a:solidFill>
                  <a:sym typeface="Symbol" charset="0"/>
                </a:rPr>
                <a:t>fast ion </a:t>
              </a:r>
              <a:r>
                <a:rPr lang="en-US" sz="1800" dirty="0" smtClean="0">
                  <a:solidFill>
                    <a:srgbClr val="000000"/>
                  </a:solidFill>
                  <a:sym typeface="Symbol" charset="0"/>
                </a:rPr>
                <a:t>=10eV-1keV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6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738" name="Rectangle 50"/>
          <p:cNvSpPr>
            <a:spLocks noChangeArrowheads="1"/>
          </p:cNvSpPr>
          <p:nvPr/>
        </p:nvSpPr>
        <p:spPr bwMode="auto">
          <a:xfrm>
            <a:off x="0" y="0"/>
            <a:ext cx="9906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85000"/>
              </a:lnSpc>
              <a:buClrTx/>
            </a:pPr>
            <a:r>
              <a:rPr lang="en-US" sz="2800" dirty="0" smtClean="0">
                <a:solidFill>
                  <a:srgbClr val="0000CC"/>
                </a:solidFill>
                <a:latin typeface="Helvetica" charset="0"/>
              </a:rPr>
              <a:t>The source is installed on a </a:t>
            </a:r>
            <a:r>
              <a:rPr lang="en-US" sz="2800" dirty="0" err="1" smtClean="0">
                <a:solidFill>
                  <a:srgbClr val="0000CC"/>
                </a:solidFill>
                <a:latin typeface="Helvetica" charset="0"/>
              </a:rPr>
              <a:t>toroidally</a:t>
            </a:r>
            <a:r>
              <a:rPr lang="en-US" sz="2800" dirty="0" smtClean="0">
                <a:solidFill>
                  <a:srgbClr val="0000CC"/>
                </a:solidFill>
                <a:latin typeface="Helvetica" charset="0"/>
              </a:rPr>
              <a:t> moving system</a:t>
            </a:r>
            <a:endParaRPr lang="en-US" sz="2800" b="1" dirty="0">
              <a:solidFill>
                <a:srgbClr val="0000CC"/>
              </a:solidFill>
              <a:latin typeface="Helvetica" charset="0"/>
            </a:endParaRPr>
          </a:p>
        </p:txBody>
      </p:sp>
      <p:pic>
        <p:nvPicPr>
          <p:cNvPr id="4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11" y="1009602"/>
            <a:ext cx="7766559" cy="4967183"/>
          </a:xfrm>
          <a:prstGeom prst="rect">
            <a:avLst/>
          </a:prstGeom>
        </p:spPr>
      </p:pic>
      <p:sp>
        <p:nvSpPr>
          <p:cNvPr id="4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07"/>
          <p:cNvSpPr>
            <a:spLocks noChangeShapeType="1"/>
          </p:cNvSpPr>
          <p:nvPr/>
        </p:nvSpPr>
        <p:spPr bwMode="auto">
          <a:xfrm flipV="1">
            <a:off x="4194696" y="3634075"/>
            <a:ext cx="3248580" cy="2640306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208"/>
          <p:cNvSpPr txBox="1">
            <a:spLocks noChangeArrowheads="1"/>
          </p:cNvSpPr>
          <p:nvPr/>
        </p:nvSpPr>
        <p:spPr bwMode="auto">
          <a:xfrm>
            <a:off x="728242" y="6265221"/>
            <a:ext cx="8507019" cy="29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Fast ion source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quasi-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parallel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injection (~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5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deg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, spreading ~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10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deg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Line 207"/>
          <p:cNvSpPr>
            <a:spLocks noChangeShapeType="1"/>
          </p:cNvSpPr>
          <p:nvPr/>
        </p:nvSpPr>
        <p:spPr bwMode="auto">
          <a:xfrm flipV="1">
            <a:off x="917181" y="4038495"/>
            <a:ext cx="1640341" cy="60731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208"/>
          <p:cNvSpPr txBox="1">
            <a:spLocks noChangeArrowheads="1"/>
          </p:cNvSpPr>
          <p:nvPr/>
        </p:nvSpPr>
        <p:spPr bwMode="auto">
          <a:xfrm>
            <a:off x="0" y="4645809"/>
            <a:ext cx="1904911" cy="88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Toroidal moving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system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 Box 208"/>
          <p:cNvSpPr txBox="1">
            <a:spLocks noChangeArrowheads="1"/>
          </p:cNvSpPr>
          <p:nvPr/>
        </p:nvSpPr>
        <p:spPr bwMode="auto">
          <a:xfrm>
            <a:off x="6928483" y="2416432"/>
            <a:ext cx="1184829" cy="29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800" dirty="0" smtClean="0"/>
              <a:t>36mm</a:t>
            </a:r>
            <a:endParaRPr lang="en-US" sz="1800" dirty="0"/>
          </a:p>
        </p:txBody>
      </p:sp>
      <p:sp>
        <p:nvSpPr>
          <p:cNvPr id="51" name="Line 215"/>
          <p:cNvSpPr>
            <a:spLocks noChangeShapeType="1"/>
          </p:cNvSpPr>
          <p:nvPr/>
        </p:nvSpPr>
        <p:spPr bwMode="auto">
          <a:xfrm flipH="1" flipV="1">
            <a:off x="8066972" y="2708392"/>
            <a:ext cx="0" cy="2804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2" name="Line 215"/>
          <p:cNvSpPr>
            <a:spLocks noChangeShapeType="1"/>
          </p:cNvSpPr>
          <p:nvPr/>
        </p:nvSpPr>
        <p:spPr bwMode="auto">
          <a:xfrm flipH="1" flipV="1">
            <a:off x="6992090" y="2708392"/>
            <a:ext cx="0" cy="2804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3" name="Line 213"/>
          <p:cNvSpPr>
            <a:spLocks noChangeShapeType="1"/>
          </p:cNvSpPr>
          <p:nvPr/>
        </p:nvSpPr>
        <p:spPr bwMode="auto">
          <a:xfrm flipV="1">
            <a:off x="7018083" y="2708392"/>
            <a:ext cx="1017316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35" name="Line 207"/>
          <p:cNvSpPr>
            <a:spLocks noChangeShapeType="1"/>
          </p:cNvSpPr>
          <p:nvPr/>
        </p:nvSpPr>
        <p:spPr bwMode="auto">
          <a:xfrm flipV="1">
            <a:off x="917181" y="1746474"/>
            <a:ext cx="1164115" cy="42338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208"/>
          <p:cNvSpPr txBox="1">
            <a:spLocks noChangeArrowheads="1"/>
          </p:cNvSpPr>
          <p:nvPr/>
        </p:nvSpPr>
        <p:spPr bwMode="auto">
          <a:xfrm>
            <a:off x="28115" y="2267887"/>
            <a:ext cx="1839321" cy="59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TORPEX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vacuum vessel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2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ChangeArrowheads="1"/>
          </p:cNvSpPr>
          <p:nvPr/>
        </p:nvSpPr>
        <p:spPr bwMode="auto">
          <a:xfrm>
            <a:off x="0" y="0"/>
            <a:ext cx="99060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85000"/>
              </a:lnSpc>
              <a:buClrTx/>
            </a:pPr>
            <a:r>
              <a:rPr lang="en-US" sz="2800" b="1" dirty="0" smtClean="0">
                <a:solidFill>
                  <a:srgbClr val="0000CC"/>
                </a:solidFill>
                <a:latin typeface="Helvetica" charset="0"/>
              </a:rPr>
              <a:t>The fast ion detector: double gridded-energy analyzer</a:t>
            </a:r>
            <a:endParaRPr lang="en-US" sz="3200" b="1" baseline="-25000" dirty="0">
              <a:solidFill>
                <a:srgbClr val="0000CC"/>
              </a:solidFill>
              <a:latin typeface="Helvetica" charset="0"/>
            </a:endParaRPr>
          </a:p>
        </p:txBody>
      </p:sp>
      <p:grpSp>
        <p:nvGrpSpPr>
          <p:cNvPr id="1387559" name="Group 39"/>
          <p:cNvGrpSpPr>
            <a:grpSpLocks/>
          </p:cNvGrpSpPr>
          <p:nvPr/>
        </p:nvGrpSpPr>
        <p:grpSpPr bwMode="auto">
          <a:xfrm>
            <a:off x="1220284" y="836129"/>
            <a:ext cx="7728482" cy="5367617"/>
            <a:chOff x="169" y="593"/>
            <a:chExt cx="2776" cy="1928"/>
          </a:xfrm>
        </p:grpSpPr>
        <p:pic>
          <p:nvPicPr>
            <p:cNvPr id="1387552" name="Picture 4" descr="assemblage3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" y="593"/>
              <a:ext cx="2540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7553" name="Line 33"/>
            <p:cNvSpPr>
              <a:spLocks noChangeShapeType="1"/>
            </p:cNvSpPr>
            <p:nvPr/>
          </p:nvSpPr>
          <p:spPr bwMode="auto">
            <a:xfrm flipV="1">
              <a:off x="2004" y="1824"/>
              <a:ext cx="330" cy="57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7554" name="Text Box 34"/>
            <p:cNvSpPr txBox="1">
              <a:spLocks noChangeArrowheads="1"/>
            </p:cNvSpPr>
            <p:nvPr/>
          </p:nvSpPr>
          <p:spPr bwMode="auto">
            <a:xfrm>
              <a:off x="1773" y="2357"/>
              <a:ext cx="4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buClrTx/>
              </a:pPr>
              <a:r>
                <a:rPr kumimoji="0" lang="en-US" sz="1800" dirty="0">
                  <a:solidFill>
                    <a:srgbClr val="0000FF"/>
                  </a:solidFill>
                </a:rPr>
                <a:t>First </a:t>
              </a:r>
              <a:r>
                <a:rPr kumimoji="0" lang="en-US" sz="1800" dirty="0" smtClean="0">
                  <a:solidFill>
                    <a:srgbClr val="0000FF"/>
                  </a:solidFill>
                </a:rPr>
                <a:t>grid</a:t>
              </a:r>
              <a:endParaRPr kumimoji="0"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1387555" name="Line 35"/>
            <p:cNvSpPr>
              <a:spLocks noChangeShapeType="1"/>
            </p:cNvSpPr>
            <p:nvPr/>
          </p:nvSpPr>
          <p:spPr bwMode="auto">
            <a:xfrm flipH="1">
              <a:off x="2233" y="931"/>
              <a:ext cx="54" cy="67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7556" name="Text Box 36"/>
            <p:cNvSpPr txBox="1">
              <a:spLocks noChangeArrowheads="1"/>
            </p:cNvSpPr>
            <p:nvPr/>
          </p:nvSpPr>
          <p:spPr bwMode="auto">
            <a:xfrm>
              <a:off x="1616" y="726"/>
              <a:ext cx="132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buClrTx/>
              </a:pPr>
              <a:r>
                <a:rPr kumimoji="0" lang="en-US" sz="1800" dirty="0">
                  <a:solidFill>
                    <a:srgbClr val="0000FF"/>
                  </a:solidFill>
                </a:rPr>
                <a:t>Second </a:t>
              </a:r>
              <a:r>
                <a:rPr kumimoji="0" lang="en-US" sz="1800" dirty="0" smtClean="0">
                  <a:solidFill>
                    <a:srgbClr val="0000FF"/>
                  </a:solidFill>
                </a:rPr>
                <a:t>grid – electron rejection</a:t>
              </a:r>
              <a:endParaRPr kumimoji="0"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1387557" name="Line 37"/>
            <p:cNvSpPr>
              <a:spLocks noChangeShapeType="1"/>
            </p:cNvSpPr>
            <p:nvPr/>
          </p:nvSpPr>
          <p:spPr bwMode="auto">
            <a:xfrm>
              <a:off x="1622" y="1166"/>
              <a:ext cx="306" cy="5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7558" name="Text Box 38"/>
            <p:cNvSpPr txBox="1">
              <a:spLocks noChangeArrowheads="1"/>
            </p:cNvSpPr>
            <p:nvPr/>
          </p:nvSpPr>
          <p:spPr bwMode="auto">
            <a:xfrm>
              <a:off x="1129" y="1007"/>
              <a:ext cx="9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buClrTx/>
              </a:pPr>
              <a:r>
                <a:rPr kumimoji="0" lang="en-US" sz="1800" dirty="0" smtClean="0">
                  <a:solidFill>
                    <a:srgbClr val="0000FF"/>
                  </a:solidFill>
                </a:rPr>
                <a:t>Collector – ion selector</a:t>
              </a:r>
              <a:endParaRPr kumimoji="0" 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387560" name="Line 40"/>
          <p:cNvSpPr>
            <a:spLocks noChangeShapeType="1"/>
          </p:cNvSpPr>
          <p:nvPr/>
        </p:nvSpPr>
        <p:spPr bwMode="auto">
          <a:xfrm flipH="1" flipV="1">
            <a:off x="2105334" y="2308883"/>
            <a:ext cx="517831" cy="133634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87561" name="Line 41"/>
          <p:cNvSpPr>
            <a:spLocks noChangeShapeType="1"/>
          </p:cNvSpPr>
          <p:nvPr/>
        </p:nvSpPr>
        <p:spPr bwMode="auto">
          <a:xfrm flipH="1" flipV="1">
            <a:off x="2122038" y="3043868"/>
            <a:ext cx="517831" cy="133634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87562" name="Line 42"/>
          <p:cNvSpPr>
            <a:spLocks noChangeShapeType="1"/>
          </p:cNvSpPr>
          <p:nvPr/>
        </p:nvSpPr>
        <p:spPr bwMode="auto">
          <a:xfrm>
            <a:off x="2088630" y="2275474"/>
            <a:ext cx="0" cy="785098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87563" name="Text Box 43"/>
          <p:cNvSpPr txBox="1">
            <a:spLocks noChangeArrowheads="1"/>
          </p:cNvSpPr>
          <p:nvPr/>
        </p:nvSpPr>
        <p:spPr bwMode="auto">
          <a:xfrm rot="16200000">
            <a:off x="1604681" y="2516694"/>
            <a:ext cx="670005" cy="29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8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mm</a:t>
            </a: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triped Right Arrow 1"/>
          <p:cNvSpPr/>
          <p:nvPr/>
        </p:nvSpPr>
        <p:spPr bwMode="auto">
          <a:xfrm rot="11557954">
            <a:off x="7895506" y="4395039"/>
            <a:ext cx="1240118" cy="317422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 rot="666663">
            <a:off x="8016384" y="4078609"/>
            <a:ext cx="17366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buClrTx/>
            </a:pPr>
            <a:r>
              <a:rPr kumimoji="0" lang="en-US" sz="1800" dirty="0" smtClean="0">
                <a:solidFill>
                  <a:srgbClr val="0000FF"/>
                </a:solidFill>
              </a:rPr>
              <a:t>Fast ion beam</a:t>
            </a:r>
            <a:endParaRPr kumimoji="0" lang="en-US" sz="1800" dirty="0">
              <a:solidFill>
                <a:srgbClr val="0000FF"/>
              </a:solidFill>
            </a:endParaRPr>
          </a:p>
        </p:txBody>
      </p:sp>
      <p:sp>
        <p:nvSpPr>
          <p:cNvPr id="18" name="ZoneTexte 8"/>
          <p:cNvSpPr txBox="1"/>
          <p:nvPr/>
        </p:nvSpPr>
        <p:spPr>
          <a:xfrm>
            <a:off x="-1" y="6489096"/>
            <a:ext cx="9251350" cy="389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G. </a:t>
            </a:r>
            <a:r>
              <a:rPr lang="en-US" dirty="0" err="1" smtClean="0">
                <a:solidFill>
                  <a:srgbClr val="0000CC"/>
                </a:solidFill>
              </a:rPr>
              <a:t>Plyuschev</a:t>
            </a:r>
            <a:r>
              <a:rPr lang="en-US" dirty="0" smtClean="0">
                <a:solidFill>
                  <a:srgbClr val="0000CC"/>
                </a:solidFill>
              </a:rPr>
              <a:t> et al., RSI 2006</a:t>
            </a:r>
          </a:p>
        </p:txBody>
      </p:sp>
    </p:spTree>
    <p:extLst>
      <p:ext uri="{BB962C8B-B14F-4D97-AF65-F5344CB8AC3E}">
        <p14:creationId xmlns:p14="http://schemas.microsoft.com/office/powerpoint/2010/main" val="22118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576" name="Group 56"/>
          <p:cNvGrpSpPr>
            <a:grpSpLocks/>
          </p:cNvGrpSpPr>
          <p:nvPr/>
        </p:nvGrpSpPr>
        <p:grpSpPr bwMode="auto">
          <a:xfrm>
            <a:off x="1208300" y="848278"/>
            <a:ext cx="6894304" cy="5800799"/>
            <a:chOff x="3467" y="617"/>
            <a:chExt cx="2503" cy="2106"/>
          </a:xfrm>
        </p:grpSpPr>
        <p:pic>
          <p:nvPicPr>
            <p:cNvPr id="1387551" name="Picture 1" descr="img_012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" y="617"/>
              <a:ext cx="2503" cy="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7567" name="Line 47"/>
            <p:cNvSpPr>
              <a:spLocks noChangeShapeType="1"/>
            </p:cNvSpPr>
            <p:nvPr/>
          </p:nvSpPr>
          <p:spPr bwMode="auto">
            <a:xfrm flipH="1">
              <a:off x="3564" y="1620"/>
              <a:ext cx="762" cy="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87568" name="Arc 48"/>
            <p:cNvSpPr>
              <a:spLocks/>
            </p:cNvSpPr>
            <p:nvPr/>
          </p:nvSpPr>
          <p:spPr bwMode="auto">
            <a:xfrm rot="17889807" flipV="1">
              <a:off x="4032" y="1375"/>
              <a:ext cx="456" cy="36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6026"/>
                <a:gd name="T2" fmla="*/ 21142 w 21600"/>
                <a:gd name="T3" fmla="*/ 26026 h 26026"/>
                <a:gd name="T4" fmla="*/ 0 w 21600"/>
                <a:gd name="T5" fmla="*/ 21600 h 26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026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087"/>
                    <a:pt x="21446" y="24570"/>
                    <a:pt x="21141" y="26025"/>
                  </a:cubicBezTo>
                </a:path>
                <a:path w="21600" h="26026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087"/>
                    <a:pt x="21446" y="24570"/>
                    <a:pt x="21141" y="2602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87569" name="Text Box 49"/>
            <p:cNvSpPr txBox="1">
              <a:spLocks noChangeArrowheads="1"/>
            </p:cNvSpPr>
            <p:nvPr/>
          </p:nvSpPr>
          <p:spPr bwMode="auto">
            <a:xfrm>
              <a:off x="3685" y="1472"/>
              <a:ext cx="265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radial</a:t>
              </a:r>
            </a:p>
          </p:txBody>
        </p:sp>
        <p:sp>
          <p:nvSpPr>
            <p:cNvPr id="1387570" name="Text Box 50"/>
            <p:cNvSpPr txBox="1">
              <a:spLocks noChangeArrowheads="1"/>
            </p:cNvSpPr>
            <p:nvPr/>
          </p:nvSpPr>
          <p:spPr bwMode="auto">
            <a:xfrm>
              <a:off x="4061" y="1106"/>
              <a:ext cx="357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 err="1">
                  <a:solidFill>
                    <a:srgbClr val="FF3300"/>
                  </a:solidFill>
                </a:rPr>
                <a:t>poloidal</a:t>
              </a:r>
              <a:endParaRPr lang="en-US" dirty="0">
                <a:solidFill>
                  <a:srgbClr val="FF3300"/>
                </a:solidFill>
              </a:endParaRPr>
            </a:p>
          </p:txBody>
        </p:sp>
        <p:sp>
          <p:nvSpPr>
            <p:cNvPr id="1387571" name="Line 51"/>
            <p:cNvSpPr>
              <a:spLocks noChangeShapeType="1"/>
            </p:cNvSpPr>
            <p:nvPr/>
          </p:nvSpPr>
          <p:spPr bwMode="auto">
            <a:xfrm flipH="1" flipV="1">
              <a:off x="4494" y="1596"/>
              <a:ext cx="144" cy="103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87572" name="Text Box 52"/>
            <p:cNvSpPr txBox="1">
              <a:spLocks noChangeArrowheads="1"/>
            </p:cNvSpPr>
            <p:nvPr/>
          </p:nvSpPr>
          <p:spPr bwMode="auto">
            <a:xfrm>
              <a:off x="4317" y="2617"/>
              <a:ext cx="532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GEA </a:t>
              </a:r>
              <a:r>
                <a:rPr lang="en-US" sz="1800" dirty="0">
                  <a:solidFill>
                    <a:srgbClr val="0000FF"/>
                  </a:solidFill>
                </a:rPr>
                <a:t>d</a:t>
              </a:r>
              <a:r>
                <a:rPr lang="en-US" sz="1800" dirty="0" smtClean="0">
                  <a:solidFill>
                    <a:srgbClr val="0000FF"/>
                  </a:solidFill>
                </a:rPr>
                <a:t>etector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207"/>
          <p:cNvSpPr>
            <a:spLocks noChangeShapeType="1"/>
          </p:cNvSpPr>
          <p:nvPr/>
        </p:nvSpPr>
        <p:spPr bwMode="auto">
          <a:xfrm flipH="1" flipV="1">
            <a:off x="7813677" y="1905244"/>
            <a:ext cx="793717" cy="44953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208"/>
          <p:cNvSpPr txBox="1">
            <a:spLocks noChangeArrowheads="1"/>
          </p:cNvSpPr>
          <p:nvPr/>
        </p:nvSpPr>
        <p:spPr bwMode="auto">
          <a:xfrm>
            <a:off x="8084966" y="2354780"/>
            <a:ext cx="1839321" cy="59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TORPEX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vacuum vessel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0" y="0"/>
            <a:ext cx="99060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85000"/>
              </a:lnSpc>
              <a:buClrTx/>
            </a:pPr>
            <a:r>
              <a:rPr lang="en-US" sz="2800" b="1" dirty="0" smtClean="0">
                <a:solidFill>
                  <a:srgbClr val="0000CC"/>
                </a:solidFill>
                <a:latin typeface="Helvetica" charset="0"/>
              </a:rPr>
              <a:t>A 2D movable system allows </a:t>
            </a:r>
            <a:r>
              <a:rPr lang="en-US" sz="2800" b="1" dirty="0" err="1" smtClean="0">
                <a:solidFill>
                  <a:srgbClr val="0000CC"/>
                </a:solidFill>
                <a:latin typeface="Helvetica" charset="0"/>
              </a:rPr>
              <a:t>poloidal</a:t>
            </a:r>
            <a:r>
              <a:rPr lang="en-US" sz="2800" dirty="0">
                <a:solidFill>
                  <a:srgbClr val="0000CC"/>
                </a:solidFill>
                <a:latin typeface="Helvetica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Helvetica" charset="0"/>
              </a:rPr>
              <a:t>measurements</a:t>
            </a:r>
            <a:endParaRPr lang="en-US" sz="3200" b="1" baseline="-25000" dirty="0">
              <a:solidFill>
                <a:srgbClr val="0000CC"/>
              </a:solidFill>
              <a:latin typeface="Helvetica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82927" y="3430415"/>
            <a:ext cx="209336" cy="2093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en-US" sz="2400" b="1" dirty="0" smtClean="0">
                <a:solidFill>
                  <a:srgbClr val="0000CC"/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The TORPEX device and the diagnostics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>
                <a:solidFill>
                  <a:srgbClr val="0000CC"/>
                </a:solidFill>
              </a:rPr>
              <a:t>i</a:t>
            </a:r>
            <a:r>
              <a:rPr lang="fr-CH" dirty="0" smtClean="0">
                <a:solidFill>
                  <a:srgbClr val="0000CC"/>
                </a:solidFill>
              </a:rPr>
              <a:t>deal interchange turbulence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 smtClean="0">
                <a:solidFill>
                  <a:srgbClr val="0000CC"/>
                </a:solidFill>
              </a:rPr>
              <a:t>fast ions source and detector</a:t>
            </a:r>
            <a:endParaRPr lang="fr-CH" sz="800" dirty="0" smtClean="0">
              <a:solidFill>
                <a:srgbClr val="0000CC"/>
              </a:solidFill>
            </a:endParaRPr>
          </a:p>
          <a:p>
            <a:pPr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dirty="0" smtClean="0">
                <a:solidFill>
                  <a:srgbClr val="0000CC"/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Theoretical </a:t>
            </a:r>
            <a:r>
              <a:rPr lang="fr-CH" sz="2400" b="1" dirty="0">
                <a:solidFill>
                  <a:srgbClr val="0000CC"/>
                </a:solidFill>
              </a:rPr>
              <a:t>framework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 smtClean="0">
                <a:solidFill>
                  <a:srgbClr val="0000CC"/>
                </a:solidFill>
              </a:rPr>
              <a:t>Fluid simulations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Transport regimes for fast 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Outlook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576" name="Group 56"/>
          <p:cNvGrpSpPr>
            <a:grpSpLocks/>
          </p:cNvGrpSpPr>
          <p:nvPr/>
        </p:nvGrpSpPr>
        <p:grpSpPr bwMode="auto">
          <a:xfrm>
            <a:off x="1208300" y="848278"/>
            <a:ext cx="6894304" cy="5800799"/>
            <a:chOff x="3467" y="617"/>
            <a:chExt cx="2503" cy="2106"/>
          </a:xfrm>
        </p:grpSpPr>
        <p:pic>
          <p:nvPicPr>
            <p:cNvPr id="1387551" name="Picture 1" descr="img_012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" y="617"/>
              <a:ext cx="2503" cy="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7571" name="Line 51"/>
            <p:cNvSpPr>
              <a:spLocks noChangeShapeType="1"/>
            </p:cNvSpPr>
            <p:nvPr/>
          </p:nvSpPr>
          <p:spPr bwMode="auto">
            <a:xfrm flipH="1" flipV="1">
              <a:off x="4494" y="1596"/>
              <a:ext cx="144" cy="103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87572" name="Text Box 52"/>
            <p:cNvSpPr txBox="1">
              <a:spLocks noChangeArrowheads="1"/>
            </p:cNvSpPr>
            <p:nvPr/>
          </p:nvSpPr>
          <p:spPr bwMode="auto">
            <a:xfrm>
              <a:off x="4317" y="2617"/>
              <a:ext cx="532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GEA </a:t>
              </a:r>
              <a:r>
                <a:rPr lang="en-US" sz="1800" dirty="0">
                  <a:solidFill>
                    <a:srgbClr val="0000FF"/>
                  </a:solidFill>
                </a:rPr>
                <a:t>d</a:t>
              </a:r>
              <a:r>
                <a:rPr lang="en-US" sz="1800" dirty="0" smtClean="0">
                  <a:solidFill>
                    <a:srgbClr val="0000FF"/>
                  </a:solidFill>
                </a:rPr>
                <a:t>etector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207"/>
          <p:cNvSpPr>
            <a:spLocks noChangeShapeType="1"/>
          </p:cNvSpPr>
          <p:nvPr/>
        </p:nvSpPr>
        <p:spPr bwMode="auto">
          <a:xfrm flipH="1" flipV="1">
            <a:off x="7813677" y="1905244"/>
            <a:ext cx="793717" cy="44953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208"/>
          <p:cNvSpPr txBox="1">
            <a:spLocks noChangeArrowheads="1"/>
          </p:cNvSpPr>
          <p:nvPr/>
        </p:nvSpPr>
        <p:spPr bwMode="auto">
          <a:xfrm>
            <a:off x="8084966" y="2354780"/>
            <a:ext cx="1839321" cy="59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TORPEX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vacuum vessel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0" y="0"/>
            <a:ext cx="99060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lnSpc>
                <a:spcPct val="85000"/>
              </a:lnSpc>
              <a:buClrTx/>
            </a:pPr>
            <a:r>
              <a:rPr lang="en-US" sz="2800" b="1" dirty="0" smtClean="0">
                <a:solidFill>
                  <a:srgbClr val="0000CC"/>
                </a:solidFill>
                <a:latin typeface="Helvetica" charset="0"/>
              </a:rPr>
              <a:t>A 2D movable system allows </a:t>
            </a:r>
            <a:r>
              <a:rPr lang="en-US" sz="2800" b="1" dirty="0" err="1" smtClean="0">
                <a:solidFill>
                  <a:srgbClr val="0000CC"/>
                </a:solidFill>
                <a:latin typeface="Helvetica" charset="0"/>
              </a:rPr>
              <a:t>poloidal</a:t>
            </a:r>
            <a:r>
              <a:rPr lang="en-US" sz="2800" dirty="0">
                <a:solidFill>
                  <a:srgbClr val="0000CC"/>
                </a:solidFill>
                <a:latin typeface="Helvetica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Helvetica" charset="0"/>
              </a:rPr>
              <a:t>measurements</a:t>
            </a:r>
            <a:endParaRPr lang="en-US" sz="3200" b="1" baseline="-25000" dirty="0">
              <a:solidFill>
                <a:srgbClr val="0000CC"/>
              </a:solidFill>
              <a:latin typeface="Helvetica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82927" y="3430415"/>
            <a:ext cx="209336" cy="20933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333585" y="1671155"/>
            <a:ext cx="4200274" cy="3221264"/>
          </a:xfrm>
          <a:prstGeom prst="rect">
            <a:avLst/>
          </a:prstGeom>
          <a:solidFill>
            <a:srgbClr val="3366FF">
              <a:alpha val="5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latin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117392" y="5024782"/>
            <a:ext cx="5135588" cy="1064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2117573" y="1671155"/>
            <a:ext cx="10456" cy="3364268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723771" y="5174337"/>
            <a:ext cx="402674" cy="415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5355" y="1905244"/>
            <a:ext cx="402674" cy="415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03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>
            <a:normAutofit/>
          </a:bodyPr>
          <a:lstStyle/>
          <a:p>
            <a:r>
              <a:rPr lang="en-US" dirty="0" smtClean="0"/>
              <a:t>Synchronous detection for small signals</a:t>
            </a:r>
            <a:endParaRPr lang="en-US" dirty="0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04"/>
          <p:cNvSpPr>
            <a:spLocks noChangeShapeType="1"/>
          </p:cNvSpPr>
          <p:nvPr/>
        </p:nvSpPr>
        <p:spPr bwMode="auto">
          <a:xfrm flipV="1">
            <a:off x="4276739" y="2916774"/>
            <a:ext cx="0" cy="111799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1" name="Line 105"/>
          <p:cNvSpPr>
            <a:spLocks noChangeShapeType="1"/>
          </p:cNvSpPr>
          <p:nvPr/>
        </p:nvSpPr>
        <p:spPr bwMode="auto">
          <a:xfrm>
            <a:off x="4261257" y="2925901"/>
            <a:ext cx="26707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" name="Line 106"/>
          <p:cNvSpPr>
            <a:spLocks noChangeShapeType="1"/>
          </p:cNvSpPr>
          <p:nvPr/>
        </p:nvSpPr>
        <p:spPr bwMode="auto">
          <a:xfrm>
            <a:off x="4543819" y="2925901"/>
            <a:ext cx="0" cy="11225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6" name="Line 107"/>
          <p:cNvSpPr>
            <a:spLocks noChangeShapeType="1"/>
          </p:cNvSpPr>
          <p:nvPr/>
        </p:nvSpPr>
        <p:spPr bwMode="auto">
          <a:xfrm>
            <a:off x="4543819" y="4048457"/>
            <a:ext cx="56125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" name="Line 108"/>
          <p:cNvSpPr>
            <a:spLocks noChangeShapeType="1"/>
          </p:cNvSpPr>
          <p:nvPr/>
        </p:nvSpPr>
        <p:spPr bwMode="auto">
          <a:xfrm flipV="1">
            <a:off x="5089588" y="2925901"/>
            <a:ext cx="0" cy="11225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8" name="Line 109"/>
          <p:cNvSpPr>
            <a:spLocks noChangeShapeType="1"/>
          </p:cNvSpPr>
          <p:nvPr/>
        </p:nvSpPr>
        <p:spPr bwMode="auto">
          <a:xfrm>
            <a:off x="5074106" y="2939589"/>
            <a:ext cx="26707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9" name="Line 110"/>
          <p:cNvSpPr>
            <a:spLocks noChangeShapeType="1"/>
          </p:cNvSpPr>
          <p:nvPr/>
        </p:nvSpPr>
        <p:spPr bwMode="auto">
          <a:xfrm>
            <a:off x="5356668" y="2916774"/>
            <a:ext cx="0" cy="116818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" name="Line 111"/>
          <p:cNvSpPr>
            <a:spLocks noChangeShapeType="1"/>
          </p:cNvSpPr>
          <p:nvPr/>
        </p:nvSpPr>
        <p:spPr bwMode="auto">
          <a:xfrm>
            <a:off x="5356668" y="4071272"/>
            <a:ext cx="56125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1" name="Line 112"/>
          <p:cNvSpPr>
            <a:spLocks noChangeShapeType="1"/>
          </p:cNvSpPr>
          <p:nvPr/>
        </p:nvSpPr>
        <p:spPr bwMode="auto">
          <a:xfrm flipV="1">
            <a:off x="5902437" y="2953280"/>
            <a:ext cx="0" cy="111799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2" name="Line 113"/>
          <p:cNvSpPr>
            <a:spLocks noChangeShapeType="1"/>
          </p:cNvSpPr>
          <p:nvPr/>
        </p:nvSpPr>
        <p:spPr bwMode="auto">
          <a:xfrm>
            <a:off x="5886953" y="2962407"/>
            <a:ext cx="26707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3" name="Line 114"/>
          <p:cNvSpPr>
            <a:spLocks noChangeShapeType="1"/>
          </p:cNvSpPr>
          <p:nvPr/>
        </p:nvSpPr>
        <p:spPr bwMode="auto">
          <a:xfrm>
            <a:off x="6169515" y="2939589"/>
            <a:ext cx="0" cy="116818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4" name="Text Box 208"/>
          <p:cNvSpPr txBox="1">
            <a:spLocks noChangeArrowheads="1"/>
          </p:cNvSpPr>
          <p:nvPr/>
        </p:nvSpPr>
        <p:spPr bwMode="auto">
          <a:xfrm>
            <a:off x="192604" y="3239024"/>
            <a:ext cx="1684656" cy="59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mall fast 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current </a:t>
            </a:r>
            <a:r>
              <a:rPr lang="en-US" dirty="0" smtClean="0">
                <a:solidFill>
                  <a:srgbClr val="0000FF"/>
                </a:solidFill>
              </a:rPr>
              <a:t>&lt; 1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 Box 208"/>
          <p:cNvSpPr txBox="1">
            <a:spLocks noChangeArrowheads="1"/>
          </p:cNvSpPr>
          <p:nvPr/>
        </p:nvSpPr>
        <p:spPr bwMode="auto">
          <a:xfrm>
            <a:off x="2554542" y="2773882"/>
            <a:ext cx="1374058" cy="35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Source ON</a:t>
            </a:r>
          </a:p>
        </p:txBody>
      </p:sp>
      <p:sp>
        <p:nvSpPr>
          <p:cNvPr id="36" name="Text Box 208"/>
          <p:cNvSpPr txBox="1">
            <a:spLocks noChangeArrowheads="1"/>
          </p:cNvSpPr>
          <p:nvPr/>
        </p:nvSpPr>
        <p:spPr bwMode="auto">
          <a:xfrm>
            <a:off x="2415606" y="3712475"/>
            <a:ext cx="1506868" cy="35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Source OFF</a:t>
            </a:r>
          </a:p>
        </p:txBody>
      </p:sp>
      <p:sp>
        <p:nvSpPr>
          <p:cNvPr id="37" name="Text Box 208"/>
          <p:cNvSpPr txBox="1">
            <a:spLocks noChangeArrowheads="1"/>
          </p:cNvSpPr>
          <p:nvPr/>
        </p:nvSpPr>
        <p:spPr bwMode="auto">
          <a:xfrm>
            <a:off x="6724315" y="3186486"/>
            <a:ext cx="2984915" cy="71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Synchronous detection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Large SN ratio over 10s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116331" y="4769959"/>
            <a:ext cx="2403288" cy="0"/>
          </a:xfrm>
          <a:prstGeom prst="straightConnector1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 Box 208"/>
          <p:cNvSpPr txBox="1">
            <a:spLocks noChangeArrowheads="1"/>
          </p:cNvSpPr>
          <p:nvPr/>
        </p:nvSpPr>
        <p:spPr bwMode="auto">
          <a:xfrm>
            <a:off x="4846961" y="4769959"/>
            <a:ext cx="546689" cy="35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time</a:t>
            </a:r>
          </a:p>
        </p:txBody>
      </p:sp>
      <p:sp>
        <p:nvSpPr>
          <p:cNvPr id="39" name="ZoneTexte 8"/>
          <p:cNvSpPr txBox="1"/>
          <p:nvPr/>
        </p:nvSpPr>
        <p:spPr>
          <a:xfrm>
            <a:off x="0" y="6468577"/>
            <a:ext cx="9251350" cy="389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A. Bovet et al., submitted to PPCF</a:t>
            </a:r>
          </a:p>
        </p:txBody>
      </p:sp>
      <p:sp>
        <p:nvSpPr>
          <p:cNvPr id="41" name="Line 113"/>
          <p:cNvSpPr>
            <a:spLocks noChangeShapeType="1"/>
          </p:cNvSpPr>
          <p:nvPr/>
        </p:nvSpPr>
        <p:spPr bwMode="auto">
          <a:xfrm flipH="1" flipV="1">
            <a:off x="3922474" y="1621019"/>
            <a:ext cx="268070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2" name="Text Box 208"/>
          <p:cNvSpPr txBox="1">
            <a:spLocks noChangeArrowheads="1"/>
          </p:cNvSpPr>
          <p:nvPr/>
        </p:nvSpPr>
        <p:spPr bwMode="auto">
          <a:xfrm>
            <a:off x="858920" y="1441621"/>
            <a:ext cx="2782813" cy="29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Generate a CW plasma</a:t>
            </a:r>
          </a:p>
        </p:txBody>
      </p:sp>
    </p:spTree>
    <p:extLst>
      <p:ext uri="{BB962C8B-B14F-4D97-AF65-F5344CB8AC3E}">
        <p14:creationId xmlns:p14="http://schemas.microsoft.com/office/powerpoint/2010/main" val="408414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 TORPEX device and the diagnostics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deal interchange turbulence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ions source and detector</a:t>
            </a:r>
            <a:endParaRPr lang="fr-CH" sz="8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dirty="0" smtClean="0">
                <a:solidFill>
                  <a:srgbClr val="0000CC"/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Theoretical </a:t>
            </a: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Fluid simulations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Transport regimes for fast </a:t>
            </a: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</a:t>
            </a: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0" y="1268760"/>
            <a:ext cx="4678245" cy="43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5" y="0"/>
            <a:ext cx="9906000" cy="709613"/>
          </a:xfrm>
        </p:spPr>
        <p:txBody>
          <a:bodyPr/>
          <a:lstStyle/>
          <a:p>
            <a:r>
              <a:rPr lang="en-US" dirty="0" smtClean="0"/>
              <a:t>Measurements at two fast ion energies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643436" y="5589240"/>
            <a:ext cx="4211459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Distance from the source = </a:t>
            </a:r>
            <a:r>
              <a:rPr lang="en-US" b="1" dirty="0" smtClean="0">
                <a:solidFill>
                  <a:srgbClr val="0000CC"/>
                </a:solidFill>
              </a:rPr>
              <a:t>0.2 m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54733" y="1112098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 = 70 </a:t>
            </a:r>
            <a:r>
              <a:rPr lang="en-US" dirty="0" err="1" smtClean="0">
                <a:solidFill>
                  <a:srgbClr val="0000CC"/>
                </a:solidFill>
              </a:rPr>
              <a:t>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089534" y="1362254"/>
            <a:ext cx="1034792" cy="37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E/</a:t>
            </a:r>
            <a:r>
              <a:rPr lang="en-US" sz="1600" dirty="0" err="1" smtClean="0">
                <a:solidFill>
                  <a:srgbClr val="0000CC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0000CC"/>
                </a:solidFill>
              </a:rPr>
              <a:t>e</a:t>
            </a:r>
            <a:r>
              <a:rPr lang="en-US" sz="1600" dirty="0">
                <a:solidFill>
                  <a:srgbClr val="0000CC"/>
                </a:solidFill>
              </a:rPr>
              <a:t> ≈ </a:t>
            </a:r>
            <a:r>
              <a:rPr lang="en-US" sz="1600" dirty="0" smtClean="0">
                <a:solidFill>
                  <a:srgbClr val="0000CC"/>
                </a:solidFill>
              </a:rPr>
              <a:t>46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1" y="5301619"/>
            <a:ext cx="2483373" cy="115171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2184" y="6146717"/>
            <a:ext cx="1025742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source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61345" y="5536570"/>
            <a:ext cx="1197764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detector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1754645" y="5877477"/>
            <a:ext cx="78009" cy="206527"/>
          </a:xfrm>
          <a:prstGeom prst="straightConnector1">
            <a:avLst/>
          </a:prstGeom>
          <a:ln>
            <a:solidFill>
              <a:srgbClr val="222BD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818541" y="6146718"/>
            <a:ext cx="331137" cy="81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Connecteur droit avec flèche 15"/>
          <p:cNvCxnSpPr>
            <a:stCxn id="24" idx="0"/>
          </p:cNvCxnSpPr>
          <p:nvPr/>
        </p:nvCxnSpPr>
        <p:spPr>
          <a:xfrm flipV="1">
            <a:off x="1832654" y="3263614"/>
            <a:ext cx="671957" cy="705646"/>
          </a:xfrm>
          <a:prstGeom prst="straightConnector1">
            <a:avLst/>
          </a:prstGeom>
          <a:ln>
            <a:solidFill>
              <a:srgbClr val="222BD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10"/>
          <p:cNvSpPr txBox="1"/>
          <p:nvPr/>
        </p:nvSpPr>
        <p:spPr>
          <a:xfrm>
            <a:off x="158608" y="3969260"/>
            <a:ext cx="3348092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Fast ion injection location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464873" y="3060331"/>
            <a:ext cx="224118" cy="2241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320A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0" y="1268760"/>
            <a:ext cx="4678245" cy="43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68761"/>
            <a:ext cx="4680000" cy="432162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43436" y="5589240"/>
            <a:ext cx="4211459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Distance from the source = </a:t>
            </a:r>
            <a:r>
              <a:rPr lang="en-US" b="1" dirty="0" smtClean="0">
                <a:solidFill>
                  <a:srgbClr val="0000CC"/>
                </a:solidFill>
              </a:rPr>
              <a:t>0.2 m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54733" y="1112098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 = 70 </a:t>
            </a:r>
            <a:r>
              <a:rPr lang="en-US" dirty="0" err="1" smtClean="0">
                <a:solidFill>
                  <a:srgbClr val="0000CC"/>
                </a:solidFill>
              </a:rPr>
              <a:t>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089534" y="1362254"/>
            <a:ext cx="1034792" cy="37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E/</a:t>
            </a:r>
            <a:r>
              <a:rPr lang="en-US" sz="1600" dirty="0" err="1" smtClean="0">
                <a:solidFill>
                  <a:srgbClr val="0000CC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0000CC"/>
                </a:solidFill>
              </a:rPr>
              <a:t>e</a:t>
            </a:r>
            <a:r>
              <a:rPr lang="en-US" sz="1600" dirty="0">
                <a:solidFill>
                  <a:srgbClr val="0000CC"/>
                </a:solidFill>
              </a:rPr>
              <a:t> ≈ </a:t>
            </a:r>
            <a:r>
              <a:rPr lang="en-US" sz="1600" dirty="0" smtClean="0">
                <a:solidFill>
                  <a:srgbClr val="0000CC"/>
                </a:solidFill>
              </a:rPr>
              <a:t>46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1" y="5301619"/>
            <a:ext cx="2483373" cy="115171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2184" y="6146717"/>
            <a:ext cx="1025742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source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61345" y="5536570"/>
            <a:ext cx="1197764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detector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1754645" y="5877477"/>
            <a:ext cx="78009" cy="206527"/>
          </a:xfrm>
          <a:prstGeom prst="straightConnector1">
            <a:avLst/>
          </a:prstGeom>
          <a:ln>
            <a:solidFill>
              <a:srgbClr val="222BD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818541" y="6146718"/>
            <a:ext cx="331137" cy="81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Connecteur droit avec flèche 15"/>
          <p:cNvCxnSpPr>
            <a:stCxn id="24" idx="0"/>
          </p:cNvCxnSpPr>
          <p:nvPr/>
        </p:nvCxnSpPr>
        <p:spPr>
          <a:xfrm flipV="1">
            <a:off x="1832654" y="3263614"/>
            <a:ext cx="671957" cy="705646"/>
          </a:xfrm>
          <a:prstGeom prst="straightConnector1">
            <a:avLst/>
          </a:prstGeom>
          <a:ln>
            <a:solidFill>
              <a:srgbClr val="222BD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10"/>
          <p:cNvSpPr txBox="1"/>
          <p:nvPr/>
        </p:nvSpPr>
        <p:spPr>
          <a:xfrm>
            <a:off x="158608" y="3969260"/>
            <a:ext cx="3348092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Fast ion injection location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26" name="ZoneTexte 20"/>
          <p:cNvSpPr txBox="1"/>
          <p:nvPr/>
        </p:nvSpPr>
        <p:spPr>
          <a:xfrm>
            <a:off x="6632978" y="1124342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E = 30 </a:t>
            </a:r>
            <a:r>
              <a:rPr lang="en-US" dirty="0" err="1" smtClean="0">
                <a:solidFill>
                  <a:srgbClr val="CC0000"/>
                </a:solidFill>
              </a:rPr>
              <a:t>eV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27" name="ZoneTexte 22"/>
          <p:cNvSpPr txBox="1"/>
          <p:nvPr/>
        </p:nvSpPr>
        <p:spPr>
          <a:xfrm>
            <a:off x="6767780" y="1362254"/>
            <a:ext cx="1034792" cy="37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0000"/>
                </a:solidFill>
              </a:rPr>
              <a:t>E/</a:t>
            </a:r>
            <a:r>
              <a:rPr lang="en-US" sz="1600" dirty="0" err="1" smtClean="0">
                <a:solidFill>
                  <a:srgbClr val="CC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CC0000"/>
                </a:solidFill>
              </a:rPr>
              <a:t>e</a:t>
            </a:r>
            <a:r>
              <a:rPr lang="en-US" sz="1600" dirty="0">
                <a:solidFill>
                  <a:srgbClr val="CC0000"/>
                </a:solidFill>
              </a:rPr>
              <a:t> ≈ </a:t>
            </a:r>
            <a:r>
              <a:rPr lang="en-US" sz="1600" dirty="0" smtClean="0">
                <a:solidFill>
                  <a:srgbClr val="CC0000"/>
                </a:solidFill>
              </a:rPr>
              <a:t>20</a:t>
            </a:r>
            <a:endParaRPr lang="en-US" sz="1600" dirty="0">
              <a:solidFill>
                <a:srgbClr val="CC0000"/>
              </a:solidFill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464873" y="3060331"/>
            <a:ext cx="224118" cy="2241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320A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2145" y="0"/>
            <a:ext cx="9906000" cy="709613"/>
          </a:xfrm>
        </p:spPr>
        <p:txBody>
          <a:bodyPr/>
          <a:lstStyle/>
          <a:p>
            <a:r>
              <a:rPr lang="en-US" dirty="0" smtClean="0"/>
              <a:t>Measurements at two fast ion energies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7145364" y="3263614"/>
            <a:ext cx="224118" cy="2241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rgbClr val="320A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267200"/>
            <a:ext cx="4678246" cy="432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5" y="1267200"/>
            <a:ext cx="4678245" cy="432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0" y="1267200"/>
            <a:ext cx="4678245" cy="432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67200"/>
            <a:ext cx="4678245" cy="432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954733" y="1112098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 = 70 </a:t>
            </a:r>
            <a:r>
              <a:rPr lang="en-US" dirty="0" err="1" smtClean="0">
                <a:solidFill>
                  <a:srgbClr val="0000CC"/>
                </a:solidFill>
              </a:rPr>
              <a:t>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32978" y="1124342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E = 30 </a:t>
            </a:r>
            <a:r>
              <a:rPr lang="en-US" dirty="0" err="1" smtClean="0">
                <a:solidFill>
                  <a:srgbClr val="CC0000"/>
                </a:solidFill>
              </a:rPr>
              <a:t>eV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89534" y="1362254"/>
            <a:ext cx="1034792" cy="37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E/</a:t>
            </a:r>
            <a:r>
              <a:rPr lang="en-US" sz="1600" dirty="0" err="1" smtClean="0">
                <a:solidFill>
                  <a:srgbClr val="0000CC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0000CC"/>
                </a:solidFill>
              </a:rPr>
              <a:t>e</a:t>
            </a:r>
            <a:r>
              <a:rPr lang="en-US" sz="1600" dirty="0">
                <a:solidFill>
                  <a:srgbClr val="0000CC"/>
                </a:solidFill>
              </a:rPr>
              <a:t> ≈ </a:t>
            </a:r>
            <a:r>
              <a:rPr lang="en-US" sz="1600" dirty="0" smtClean="0">
                <a:solidFill>
                  <a:srgbClr val="0000CC"/>
                </a:solidFill>
              </a:rPr>
              <a:t>46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767780" y="1362254"/>
            <a:ext cx="1034792" cy="37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0000"/>
                </a:solidFill>
              </a:rPr>
              <a:t>E/</a:t>
            </a:r>
            <a:r>
              <a:rPr lang="en-US" sz="1600" dirty="0" err="1" smtClean="0">
                <a:solidFill>
                  <a:srgbClr val="CC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CC0000"/>
                </a:solidFill>
              </a:rPr>
              <a:t>e</a:t>
            </a:r>
            <a:r>
              <a:rPr lang="en-US" sz="1600" dirty="0">
                <a:solidFill>
                  <a:srgbClr val="CC0000"/>
                </a:solidFill>
              </a:rPr>
              <a:t> ≈ </a:t>
            </a:r>
            <a:r>
              <a:rPr lang="en-US" sz="1600" dirty="0" smtClean="0">
                <a:solidFill>
                  <a:srgbClr val="CC0000"/>
                </a:solidFill>
              </a:rPr>
              <a:t>20</a:t>
            </a:r>
            <a:endParaRPr lang="en-US" sz="1600" dirty="0">
              <a:solidFill>
                <a:srgbClr val="CC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159481" y="5952006"/>
            <a:ext cx="4211459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Distance from the source = </a:t>
            </a:r>
            <a:r>
              <a:rPr lang="en-US" b="1" dirty="0">
                <a:solidFill>
                  <a:srgbClr val="0000CC"/>
                </a:solidFill>
              </a:rPr>
              <a:t>2</a:t>
            </a:r>
            <a:r>
              <a:rPr lang="en-US" b="1" dirty="0" smtClean="0">
                <a:solidFill>
                  <a:srgbClr val="0000CC"/>
                </a:solidFill>
              </a:rPr>
              <a:t>.2 m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00" y="5302800"/>
            <a:ext cx="2483984" cy="11520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755236" y="5204635"/>
            <a:ext cx="1197764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detector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3124326" y="5495893"/>
            <a:ext cx="630910" cy="98165"/>
          </a:xfrm>
          <a:prstGeom prst="straightConnector1">
            <a:avLst/>
          </a:prstGeom>
          <a:ln>
            <a:solidFill>
              <a:srgbClr val="222BD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22184" y="6146717"/>
            <a:ext cx="1025742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source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818541" y="6146718"/>
            <a:ext cx="331137" cy="81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2060993" y="2852936"/>
            <a:ext cx="733725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6513174" y="3140968"/>
            <a:ext cx="1320938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9613"/>
          </a:xfrm>
        </p:spPr>
        <p:txBody>
          <a:bodyPr/>
          <a:lstStyle/>
          <a:p>
            <a:r>
              <a:rPr lang="en-US" dirty="0" smtClean="0"/>
              <a:t>Measurements are performed at two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91" y="1196752"/>
            <a:ext cx="6746620" cy="504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913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</a:t>
            </a:r>
            <a:r>
              <a:rPr lang="en-US" sz="2800" dirty="0" smtClean="0"/>
              <a:t>ifferent radial </a:t>
            </a:r>
            <a:r>
              <a:rPr lang="en-US" sz="2800" dirty="0" err="1" smtClean="0"/>
              <a:t>spreadings</a:t>
            </a:r>
            <a:r>
              <a:rPr lang="en-US" sz="2800" dirty="0"/>
              <a:t> </a:t>
            </a:r>
            <a:r>
              <a:rPr lang="en-US" sz="2800" dirty="0" smtClean="0"/>
              <a:t>are observed for the two energies</a:t>
            </a:r>
            <a:endParaRPr lang="en-US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387810" y="6453337"/>
            <a:ext cx="777658" cy="268159"/>
          </a:xfrm>
          <a:prstGeom prst="rect">
            <a:avLst/>
          </a:prstGeom>
        </p:spPr>
        <p:txBody>
          <a:bodyPr/>
          <a:lstStyle/>
          <a:p>
            <a:fld id="{D01CC201-C83B-4CCF-B0D0-461FDAAAC322}" type="slidenum">
              <a:rPr lang="fr-CH" smtClean="0"/>
              <a:pPr/>
              <a:t>26</a:t>
            </a:fld>
            <a:endParaRPr lang="fr-CH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00" y="1195200"/>
            <a:ext cx="6746620" cy="504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199504" y="1450817"/>
            <a:ext cx="1931188" cy="684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Exp. E = 70 </a:t>
            </a:r>
            <a:r>
              <a:rPr lang="en-US" dirty="0" err="1" smtClean="0">
                <a:solidFill>
                  <a:srgbClr val="0000CC"/>
                </a:solidFill>
              </a:rPr>
              <a:t>eV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Exp. E = 30 </a:t>
            </a:r>
            <a:r>
              <a:rPr lang="en-US" dirty="0" err="1" smtClean="0">
                <a:solidFill>
                  <a:schemeClr val="accent2"/>
                </a:solidFill>
              </a:rPr>
              <a:t>eV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16200000">
            <a:off x="-578434" y="3302021"/>
            <a:ext cx="3577146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variance of the beam</a:t>
            </a:r>
            <a:endParaRPr lang="en-US" dirty="0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 TORPEX device and the diagnostics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deal interchange turbulence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ions source and detector</a:t>
            </a:r>
            <a:endParaRPr lang="fr-CH" sz="8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FF"/>
                </a:solidFill>
              </a:rPr>
              <a:t>Theoretical </a:t>
            </a:r>
            <a:r>
              <a:rPr lang="fr-CH" sz="2400" b="1" dirty="0">
                <a:solidFill>
                  <a:srgbClr val="0000FF"/>
                </a:solidFill>
              </a:rPr>
              <a:t>framework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 smtClean="0"/>
              <a:t>Fluid simulations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rgbClr val="0000FF"/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Transport regimes for fast </a:t>
            </a: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5" name="Group 42"/>
          <p:cNvGrpSpPr>
            <a:grpSpLocks/>
          </p:cNvGrpSpPr>
          <p:nvPr/>
        </p:nvGrpSpPr>
        <p:grpSpPr bwMode="auto">
          <a:xfrm>
            <a:off x="222250" y="895168"/>
            <a:ext cx="9515475" cy="1001713"/>
            <a:chOff x="128172" y="1145738"/>
            <a:chExt cx="8783826" cy="1001826"/>
          </a:xfrm>
        </p:grpSpPr>
        <p:sp>
          <p:nvSpPr>
            <p:cNvPr id="81941" name="Rectangle 43"/>
            <p:cNvSpPr>
              <a:spLocks noChangeArrowheads="1"/>
            </p:cNvSpPr>
            <p:nvPr/>
          </p:nvSpPr>
          <p:spPr bwMode="auto">
            <a:xfrm>
              <a:off x="3863203" y="1244568"/>
              <a:ext cx="2115562" cy="77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ts val="23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US" sz="2400" i="1">
                  <a:solidFill>
                    <a:srgbClr val="0000FF"/>
                  </a:solidFill>
                  <a:latin typeface="Lucida Grande" charset="0"/>
                </a:rPr>
                <a:t>ρ</a:t>
              </a:r>
              <a:r>
                <a:rPr lang="en-US" sz="2400" i="1" baseline="-25000">
                  <a:solidFill>
                    <a:srgbClr val="0000FF"/>
                  </a:solidFill>
                  <a:latin typeface="Lucida Grande" charset="0"/>
                </a:rPr>
                <a:t>i </a:t>
              </a:r>
              <a:r>
                <a:rPr lang="en-US" sz="2400" i="1">
                  <a:solidFill>
                    <a:srgbClr val="0000FF"/>
                  </a:solidFill>
                  <a:latin typeface="Calibri" charset="0"/>
                </a:rPr>
                <a:t>&lt;&lt; L</a:t>
              </a:r>
              <a:r>
                <a:rPr lang="en-US" sz="2400">
                  <a:solidFill>
                    <a:srgbClr val="0000FF"/>
                  </a:solidFill>
                  <a:latin typeface="Calibri" charset="0"/>
                </a:rPr>
                <a:t>, </a:t>
              </a:r>
              <a:r>
                <a:rPr lang="en-US" sz="2400" i="1">
                  <a:solidFill>
                    <a:srgbClr val="0000FF"/>
                  </a:solidFill>
                  <a:latin typeface="Calibri" charset="0"/>
                  <a:sym typeface="Symbol" charset="0"/>
                </a:rPr>
                <a:t></a:t>
              </a:r>
              <a:r>
                <a:rPr lang="en-US" sz="2400">
                  <a:solidFill>
                    <a:srgbClr val="0000FF"/>
                  </a:solidFill>
                  <a:latin typeface="Calibri" charset="0"/>
                  <a:sym typeface="Symbol" charset="0"/>
                </a:rPr>
                <a:t> &lt;&lt; 1</a:t>
              </a:r>
            </a:p>
            <a:p>
              <a:pPr algn="ctr" eaLnBrk="0" hangingPunct="0">
                <a:lnSpc>
                  <a:spcPts val="2300"/>
                </a:lnSpc>
                <a:spcAft>
                  <a:spcPts val="600"/>
                </a:spcAft>
                <a:buClr>
                  <a:schemeClr val="tx1"/>
                </a:buClr>
              </a:pPr>
              <a:r>
                <a:rPr lang="en-US" sz="2400">
                  <a:solidFill>
                    <a:srgbClr val="0000FF"/>
                  </a:solidFill>
                  <a:latin typeface="Lucida Grande" charset="0"/>
                </a:rPr>
                <a:t>ω </a:t>
              </a:r>
              <a:r>
                <a:rPr lang="en-US" sz="2400">
                  <a:solidFill>
                    <a:srgbClr val="0000FF"/>
                  </a:solidFill>
                  <a:latin typeface="Calibri" charset="0"/>
                </a:rPr>
                <a:t>&lt;&lt; </a:t>
              </a:r>
              <a:r>
                <a:rPr lang="en-US" sz="2400">
                  <a:solidFill>
                    <a:srgbClr val="0000FF"/>
                  </a:solidFill>
                  <a:latin typeface="Lucida Grande" charset="0"/>
                </a:rPr>
                <a:t>Ω</a:t>
              </a:r>
              <a:r>
                <a:rPr lang="en-US" sz="2400" baseline="-25000">
                  <a:solidFill>
                    <a:srgbClr val="0000FF"/>
                  </a:solidFill>
                  <a:latin typeface="Calibri" charset="0"/>
                </a:rPr>
                <a:t>ci</a:t>
              </a:r>
            </a:p>
          </p:txBody>
        </p:sp>
        <p:sp>
          <p:nvSpPr>
            <p:cNvPr id="81942" name="Rectangle 6"/>
            <p:cNvSpPr>
              <a:spLocks noChangeArrowheads="1"/>
            </p:cNvSpPr>
            <p:nvPr/>
          </p:nvSpPr>
          <p:spPr bwMode="auto">
            <a:xfrm>
              <a:off x="2133601" y="1447800"/>
              <a:ext cx="1676399" cy="6997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600" dirty="0" err="1">
                  <a:solidFill>
                    <a:srgbClr val="0000FF"/>
                  </a:solidFill>
                  <a:latin typeface="Calibri" charset="0"/>
                </a:rPr>
                <a:t>Braginskii</a:t>
              </a:r>
              <a:r>
                <a:rPr lang="en-US" sz="2600" dirty="0">
                  <a:solidFill>
                    <a:srgbClr val="0000FF"/>
                  </a:solidFill>
                  <a:latin typeface="Calibri" charset="0"/>
                </a:rPr>
                <a:t> model</a:t>
              </a:r>
            </a:p>
          </p:txBody>
        </p:sp>
        <p:sp>
          <p:nvSpPr>
            <p:cNvPr id="81943" name="Rectangle 7"/>
            <p:cNvSpPr>
              <a:spLocks noChangeArrowheads="1"/>
            </p:cNvSpPr>
            <p:nvPr/>
          </p:nvSpPr>
          <p:spPr bwMode="auto">
            <a:xfrm>
              <a:off x="5796480" y="1145738"/>
              <a:ext cx="3115518" cy="9947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600">
                  <a:solidFill>
                    <a:srgbClr val="0000FF"/>
                  </a:solidFill>
                  <a:latin typeface="Calibri" charset="0"/>
                </a:rPr>
                <a:t>Electrostatic </a:t>
              </a:r>
            </a:p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600">
                  <a:solidFill>
                    <a:srgbClr val="0000FF"/>
                  </a:solidFill>
                  <a:latin typeface="Calibri" charset="0"/>
                </a:rPr>
                <a:t>Drift-reduced Braginskii equations</a:t>
              </a:r>
            </a:p>
          </p:txBody>
        </p:sp>
        <p:sp>
          <p:nvSpPr>
            <p:cNvPr id="81944" name="Line 8"/>
            <p:cNvSpPr>
              <a:spLocks noChangeShapeType="1"/>
            </p:cNvSpPr>
            <p:nvPr/>
          </p:nvSpPr>
          <p:spPr bwMode="auto">
            <a:xfrm>
              <a:off x="228594" y="2057400"/>
              <a:ext cx="1828753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5" name="Rectangle 43"/>
            <p:cNvSpPr>
              <a:spLocks noChangeArrowheads="1"/>
            </p:cNvSpPr>
            <p:nvPr/>
          </p:nvSpPr>
          <p:spPr bwMode="auto">
            <a:xfrm>
              <a:off x="128172" y="1219200"/>
              <a:ext cx="2036603" cy="694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0000FF"/>
                  </a:solidFill>
                  <a:latin typeface="Calibri" charset="0"/>
                  <a:sym typeface="Symbol" charset="0"/>
                </a:rPr>
                <a:t>Collisional</a:t>
              </a:r>
            </a:p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0000FF"/>
                  </a:solidFill>
                  <a:latin typeface="Calibri" charset="0"/>
                  <a:sym typeface="Symbol" charset="0"/>
                </a:rPr>
                <a:t>Plasma</a:t>
              </a:r>
              <a:endParaRPr lang="en-US" sz="2400" dirty="0">
                <a:solidFill>
                  <a:srgbClr val="0000FF"/>
                </a:solidFill>
                <a:latin typeface="Calibri" charset="0"/>
              </a:endParaRPr>
            </a:p>
          </p:txBody>
        </p:sp>
        <p:sp>
          <p:nvSpPr>
            <p:cNvPr id="81946" name="Line 8"/>
            <p:cNvSpPr>
              <a:spLocks noChangeShapeType="1"/>
            </p:cNvSpPr>
            <p:nvPr/>
          </p:nvSpPr>
          <p:spPr bwMode="auto">
            <a:xfrm>
              <a:off x="3962299" y="2057400"/>
              <a:ext cx="1764110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6" name="Group 41"/>
          <p:cNvGrpSpPr>
            <a:grpSpLocks/>
          </p:cNvGrpSpPr>
          <p:nvPr/>
        </p:nvGrpSpPr>
        <p:grpSpPr bwMode="auto">
          <a:xfrm>
            <a:off x="0" y="2229809"/>
            <a:ext cx="9857198" cy="1458916"/>
            <a:chOff x="111125" y="5024749"/>
            <a:chExt cx="9327859" cy="1460095"/>
          </a:xfrm>
        </p:grpSpPr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3581195" y="5645964"/>
              <a:ext cx="3176990" cy="838880"/>
            </a:xfrm>
            <a:prstGeom prst="rect">
              <a:avLst/>
            </a:prstGeom>
            <a:solidFill>
              <a:srgbClr val="008000">
                <a:alpha val="5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endParaRP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2133379" y="5722226"/>
              <a:ext cx="983285" cy="610094"/>
            </a:xfrm>
            <a:prstGeom prst="rect">
              <a:avLst/>
            </a:prstGeom>
            <a:solidFill>
              <a:srgbClr val="808080">
                <a:alpha val="46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endParaRPr>
            </a:p>
          </p:txBody>
        </p:sp>
        <p:sp>
          <p:nvSpPr>
            <p:cNvPr id="68" name="Rectangle 29"/>
            <p:cNvSpPr>
              <a:spLocks noChangeArrowheads="1"/>
            </p:cNvSpPr>
            <p:nvPr/>
          </p:nvSpPr>
          <p:spPr bwMode="auto">
            <a:xfrm>
              <a:off x="8459516" y="5798488"/>
              <a:ext cx="303338" cy="541777"/>
            </a:xfrm>
            <a:prstGeom prst="rect">
              <a:avLst/>
            </a:prstGeom>
            <a:solidFill>
              <a:srgbClr val="FF00FF">
                <a:alpha val="62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endParaRPr>
            </a:p>
          </p:txBody>
        </p:sp>
        <p:sp>
          <p:nvSpPr>
            <p:cNvPr id="69" name="Rectangle 28"/>
            <p:cNvSpPr>
              <a:spLocks noChangeArrowheads="1"/>
            </p:cNvSpPr>
            <p:nvPr/>
          </p:nvSpPr>
          <p:spPr bwMode="auto">
            <a:xfrm>
              <a:off x="240080" y="5569703"/>
              <a:ext cx="1359892" cy="838880"/>
            </a:xfrm>
            <a:prstGeom prst="rect">
              <a:avLst/>
            </a:prstGeom>
            <a:solidFill>
              <a:srgbClr val="FF6600">
                <a:alpha val="62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endParaRPr>
            </a:p>
          </p:txBody>
        </p:sp>
        <p:graphicFrame>
          <p:nvGraphicFramePr>
            <p:cNvPr id="81923" name="Object 3"/>
            <p:cNvGraphicFramePr>
              <a:graphicFrameLocks noChangeAspect="1"/>
            </p:cNvGraphicFramePr>
            <p:nvPr/>
          </p:nvGraphicFramePr>
          <p:xfrm>
            <a:off x="228357" y="5638021"/>
            <a:ext cx="8458295" cy="813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71" name="Equation" r:id="rId4" imgW="4089400" imgH="406400" progId="Equation.3">
                    <p:embed/>
                  </p:oleObj>
                </mc:Choice>
                <mc:Fallback>
                  <p:oleObj name="Equation" r:id="rId4" imgW="40894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357" y="5638021"/>
                          <a:ext cx="8458295" cy="8134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Rectangle 10"/>
            <p:cNvSpPr>
              <a:spLocks noChangeArrowheads="1"/>
            </p:cNvSpPr>
            <p:nvPr/>
          </p:nvSpPr>
          <p:spPr bwMode="auto">
            <a:xfrm>
              <a:off x="6703964" y="5024749"/>
              <a:ext cx="2114574" cy="40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004080"/>
                  </a:solidFill>
                  <a:latin typeface="Gill Sans" charset="0"/>
                </a:rPr>
                <a:t>Parallel dynamics</a:t>
              </a:r>
              <a:endPara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</a:endParaRPr>
            </a:p>
          </p:txBody>
        </p:sp>
        <p:sp>
          <p:nvSpPr>
            <p:cNvPr id="76" name="Rectangle 11"/>
            <p:cNvSpPr>
              <a:spLocks noChangeArrowheads="1"/>
            </p:cNvSpPr>
            <p:nvPr/>
          </p:nvSpPr>
          <p:spPr bwMode="auto">
            <a:xfrm>
              <a:off x="3551683" y="5188394"/>
              <a:ext cx="3172799" cy="40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008040"/>
                  </a:solidFill>
                  <a:latin typeface="Gill Sans" charset="0"/>
                </a:rPr>
                <a:t>Magnetic curvature</a:t>
              </a:r>
              <a:endParaRPr lang="en-US" sz="2400" dirty="0">
                <a:solidFill>
                  <a:srgbClr val="008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</a:endParaRPr>
            </a:p>
          </p:txBody>
        </p:sp>
        <p:sp>
          <p:nvSpPr>
            <p:cNvPr id="81937" name="Rectangle 20"/>
            <p:cNvSpPr>
              <a:spLocks noChangeArrowheads="1"/>
            </p:cNvSpPr>
            <p:nvPr/>
          </p:nvSpPr>
          <p:spPr bwMode="auto">
            <a:xfrm>
              <a:off x="8482528" y="5293122"/>
              <a:ext cx="956456" cy="400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FF00FF"/>
                  </a:solidFill>
                  <a:latin typeface="Calibri" charset="0"/>
                </a:rPr>
                <a:t>Source</a:t>
              </a:r>
            </a:p>
          </p:txBody>
        </p:sp>
        <p:sp>
          <p:nvSpPr>
            <p:cNvPr id="78" name="Rectangle 22"/>
            <p:cNvSpPr>
              <a:spLocks noChangeArrowheads="1"/>
            </p:cNvSpPr>
            <p:nvPr/>
          </p:nvSpPr>
          <p:spPr bwMode="auto">
            <a:xfrm>
              <a:off x="1910433" y="5213814"/>
              <a:ext cx="1641249" cy="40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666666"/>
                  </a:solidFill>
                  <a:latin typeface="Gill Sans" charset="0"/>
                </a:rPr>
                <a:t>Diffusion</a:t>
              </a:r>
              <a:endPara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111125" y="5188394"/>
              <a:ext cx="2022254" cy="400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400" dirty="0">
                  <a:solidFill>
                    <a:srgbClr val="FF8000"/>
                  </a:solidFill>
                  <a:latin typeface="Gill Sans" charset="0"/>
                </a:rPr>
                <a:t>Convection</a:t>
              </a:r>
              <a:endParaRPr lang="en-US" sz="24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</a:endParaRP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7010233" y="5798488"/>
              <a:ext cx="1219214" cy="533833"/>
            </a:xfrm>
            <a:prstGeom prst="rect">
              <a:avLst/>
            </a:prstGeom>
            <a:solidFill>
              <a:srgbClr val="003366">
                <a:alpha val="5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ts val="2300"/>
                </a:lnSpc>
                <a:buClr>
                  <a:schemeClr val="tx1"/>
                </a:buClr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</a:endParaRPr>
            </a:p>
          </p:txBody>
        </p:sp>
      </p:grpSp>
      <p:grpSp>
        <p:nvGrpSpPr>
          <p:cNvPr id="81927" name="Group 41"/>
          <p:cNvGrpSpPr>
            <a:grpSpLocks/>
          </p:cNvGrpSpPr>
          <p:nvPr/>
        </p:nvGrpSpPr>
        <p:grpSpPr bwMode="auto">
          <a:xfrm>
            <a:off x="755650" y="3931953"/>
            <a:ext cx="7945438" cy="1044910"/>
            <a:chOff x="345809" y="4838706"/>
            <a:chExt cx="7332812" cy="1044941"/>
          </a:xfrm>
        </p:grpSpPr>
        <p:sp>
          <p:nvSpPr>
            <p:cNvPr id="81929" name="Rectangle 42"/>
            <p:cNvSpPr>
              <a:spLocks noChangeArrowheads="1"/>
            </p:cNvSpPr>
            <p:nvPr/>
          </p:nvSpPr>
          <p:spPr bwMode="auto">
            <a:xfrm>
              <a:off x="357600" y="4889501"/>
              <a:ext cx="6812516" cy="41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800" i="1" dirty="0">
                  <a:solidFill>
                    <a:srgbClr val="000000"/>
                  </a:solidFill>
                  <a:latin typeface="Calibri" charset="0"/>
                </a:rPr>
                <a:t>+ </a:t>
              </a:r>
              <a:r>
                <a:rPr lang="en-US" sz="2800" dirty="0">
                  <a:solidFill>
                    <a:srgbClr val="000000"/>
                  </a:solidFill>
                  <a:latin typeface="Calibri" charset="0"/>
                </a:rPr>
                <a:t>similar equations for </a:t>
              </a:r>
              <a:r>
                <a:rPr lang="en-US" sz="2800" i="1" dirty="0" err="1">
                  <a:solidFill>
                    <a:srgbClr val="000000"/>
                  </a:solidFill>
                  <a:latin typeface="Calibri" charset="0"/>
                </a:rPr>
                <a:t>T</a:t>
              </a:r>
              <a:r>
                <a:rPr lang="en-US" sz="2800" i="1" baseline="-25000" dirty="0" err="1">
                  <a:solidFill>
                    <a:srgbClr val="000000"/>
                  </a:solidFill>
                  <a:latin typeface="Calibri" charset="0"/>
                </a:rPr>
                <a:t>e</a:t>
              </a:r>
              <a:r>
                <a:rPr lang="en-US" sz="2800" dirty="0">
                  <a:solidFill>
                    <a:srgbClr val="000000"/>
                  </a:solidFill>
                  <a:latin typeface="Calibri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Calibri" charset="0"/>
                </a:rPr>
                <a:t>Ω</a:t>
              </a:r>
              <a:r>
                <a:rPr lang="en-US" sz="2800" dirty="0">
                  <a:solidFill>
                    <a:srgbClr val="000000"/>
                  </a:solidFill>
                  <a:latin typeface="Calibri" charset="0"/>
                </a:rPr>
                <a:t> (</a:t>
              </a:r>
              <a:r>
                <a:rPr lang="en-US" sz="2800" dirty="0" err="1">
                  <a:solidFill>
                    <a:srgbClr val="000000"/>
                  </a:solidFill>
                  <a:latin typeface="Calibri" charset="0"/>
                </a:rPr>
                <a:t>vorticity</a:t>
              </a:r>
              <a:r>
                <a:rPr lang="en-US" sz="2800" dirty="0">
                  <a:solidFill>
                    <a:srgbClr val="000000"/>
                  </a:solidFill>
                  <a:latin typeface="Calibri" charset="0"/>
                </a:rPr>
                <a:t>=          )        	</a:t>
              </a:r>
            </a:p>
          </p:txBody>
        </p:sp>
        <p:sp>
          <p:nvSpPr>
            <p:cNvPr id="81930" name="Rectangle 42"/>
            <p:cNvSpPr>
              <a:spLocks noChangeArrowheads="1"/>
            </p:cNvSpPr>
            <p:nvPr/>
          </p:nvSpPr>
          <p:spPr bwMode="auto">
            <a:xfrm>
              <a:off x="345809" y="5473694"/>
              <a:ext cx="7332812" cy="409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ts val="2300"/>
                </a:lnSpc>
                <a:buClr>
                  <a:schemeClr val="tx1"/>
                </a:buClr>
              </a:pPr>
              <a:r>
                <a:rPr lang="en-US" sz="2800" i="1" dirty="0">
                  <a:solidFill>
                    <a:srgbClr val="000000"/>
                  </a:solidFill>
                  <a:latin typeface="Calibri" charset="0"/>
                </a:rPr>
                <a:t>+ </a:t>
              </a:r>
              <a:r>
                <a:rPr lang="en-US" sz="2800" dirty="0">
                  <a:solidFill>
                    <a:srgbClr val="000000"/>
                  </a:solidFill>
                  <a:latin typeface="Calibri" charset="0"/>
                </a:rPr>
                <a:t>parallel momentum balance for </a:t>
              </a:r>
              <a:r>
                <a:rPr lang="en-US" sz="2800" i="1" dirty="0">
                  <a:solidFill>
                    <a:srgbClr val="000000"/>
                  </a:solidFill>
                  <a:latin typeface="Calibri" charset="0"/>
                </a:rPr>
                <a:t>V</a:t>
              </a:r>
              <a:r>
                <a:rPr lang="en-US" sz="2800" baseline="-25000" dirty="0">
                  <a:solidFill>
                    <a:srgbClr val="000000"/>
                  </a:solidFill>
                  <a:latin typeface="Calibri" charset="0"/>
                </a:rPr>
                <a:t>||e</a:t>
              </a:r>
              <a:r>
                <a:rPr lang="en-US" sz="2800" dirty="0">
                  <a:solidFill>
                    <a:srgbClr val="000000"/>
                  </a:solidFill>
                  <a:latin typeface="Calibri" charset="0"/>
                </a:rPr>
                <a:t>, </a:t>
              </a:r>
              <a:r>
                <a:rPr lang="en-US" sz="2800" i="1" dirty="0">
                  <a:solidFill>
                    <a:srgbClr val="000000"/>
                  </a:solidFill>
                  <a:latin typeface="Calibri" charset="0"/>
                </a:rPr>
                <a:t>V</a:t>
              </a:r>
              <a:r>
                <a:rPr lang="en-US" sz="2800" baseline="-25000" dirty="0">
                  <a:solidFill>
                    <a:srgbClr val="000000"/>
                  </a:solidFill>
                  <a:latin typeface="Calibri" charset="0"/>
                </a:rPr>
                <a:t>|</a:t>
              </a:r>
              <a:r>
                <a:rPr lang="en-US" sz="2800" baseline="-25000" dirty="0" smtClean="0">
                  <a:solidFill>
                    <a:srgbClr val="000000"/>
                  </a:solidFill>
                  <a:latin typeface="Calibri" charset="0"/>
                </a:rPr>
                <a:t>|</a:t>
              </a:r>
              <a:r>
                <a:rPr lang="en-US" sz="2800" baseline="-25000" dirty="0">
                  <a:solidFill>
                    <a:srgbClr val="000000"/>
                  </a:solidFill>
                  <a:latin typeface="Calibri" charset="0"/>
                </a:rPr>
                <a:t>i</a:t>
              </a:r>
            </a:p>
          </p:txBody>
        </p:sp>
        <p:graphicFrame>
          <p:nvGraphicFramePr>
            <p:cNvPr id="8192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67893"/>
                </p:ext>
              </p:extLst>
            </p:nvPr>
          </p:nvGraphicFramePr>
          <p:xfrm>
            <a:off x="5666548" y="4838706"/>
            <a:ext cx="706177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72" name="Equation" r:id="rId6" imgW="304800" imgH="203200" progId="Equation.3">
                    <p:embed/>
                  </p:oleObj>
                </mc:Choice>
                <mc:Fallback>
                  <p:oleObj name="Equation" r:id="rId6" imgW="304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6548" y="4838706"/>
                          <a:ext cx="706177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15346"/>
            <a:ext cx="9945555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1" tIns="45648" rIns="91291" bIns="45648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2600" dirty="0" smtClean="0"/>
              <a:t>The Global </a:t>
            </a:r>
            <a:r>
              <a:rPr lang="en-US" sz="2600" dirty="0" err="1" smtClean="0"/>
              <a:t>Braginskii</a:t>
            </a:r>
            <a:r>
              <a:rPr lang="en-US" sz="2600" dirty="0" smtClean="0"/>
              <a:t> Solver (GBS) code models TORPEX plasmas</a:t>
            </a:r>
            <a:endParaRPr lang="en-US" sz="2600" dirty="0"/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ZoneTexte 8"/>
          <p:cNvSpPr txBox="1"/>
          <p:nvPr/>
        </p:nvSpPr>
        <p:spPr>
          <a:xfrm>
            <a:off x="-1" y="6489096"/>
            <a:ext cx="9251350" cy="389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P. Ricci et al., </a:t>
            </a:r>
            <a:r>
              <a:rPr lang="en-US" dirty="0" err="1" smtClean="0">
                <a:solidFill>
                  <a:srgbClr val="0000CC"/>
                </a:solidFill>
              </a:rPr>
              <a:t>PoP</a:t>
            </a:r>
            <a:r>
              <a:rPr lang="en-US" dirty="0" smtClean="0">
                <a:solidFill>
                  <a:srgbClr val="0000CC"/>
                </a:solidFill>
              </a:rPr>
              <a:t> 2009, 2011</a:t>
            </a:r>
          </a:p>
        </p:txBody>
      </p:sp>
      <p:sp>
        <p:nvSpPr>
          <p:cNvPr id="28" name="Text Box 208"/>
          <p:cNvSpPr txBox="1">
            <a:spLocks noChangeArrowheads="1"/>
          </p:cNvSpPr>
          <p:nvPr/>
        </p:nvSpPr>
        <p:spPr bwMode="auto">
          <a:xfrm>
            <a:off x="85803" y="5496490"/>
            <a:ext cx="9791893" cy="30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3D global, full code, however it is used in the 2D version since k</a:t>
            </a:r>
            <a:r>
              <a:rPr lang="en-US" sz="2400" baseline="-25000" dirty="0" smtClean="0">
                <a:solidFill>
                  <a:srgbClr val="0000FF"/>
                </a:solidFill>
              </a:rPr>
              <a:t>//</a:t>
            </a:r>
            <a:r>
              <a:rPr lang="en-US" sz="2400" dirty="0" smtClean="0">
                <a:solidFill>
                  <a:srgbClr val="0000FF"/>
                </a:solidFill>
              </a:rPr>
              <a:t>=0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bmovie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01" y="0"/>
            <a:ext cx="9079512" cy="6408000"/>
          </a:xfrm>
          <a:prstGeom prst="rect">
            <a:avLst/>
          </a:prstGeom>
        </p:spPr>
      </p:pic>
      <p:sp>
        <p:nvSpPr>
          <p:cNvPr id="3072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15346"/>
            <a:ext cx="9945555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1" tIns="45648" rIns="91291" bIns="45648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3D turbulent fields are </a:t>
            </a:r>
            <a:r>
              <a:rPr lang="en-US" dirty="0" smtClean="0"/>
              <a:t>constructed</a:t>
            </a:r>
            <a:r>
              <a:rPr lang="en-US" dirty="0" smtClean="0"/>
              <a:t> </a:t>
            </a:r>
            <a:r>
              <a:rPr lang="en-US" dirty="0" smtClean="0"/>
              <a:t>from 2D simulations</a:t>
            </a:r>
            <a:endParaRPr lang="en-US" dirty="0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94022" y="3431143"/>
            <a:ext cx="8282752" cy="3356362"/>
            <a:chOff x="894022" y="3431143"/>
            <a:chExt cx="8282752" cy="3356362"/>
          </a:xfrm>
        </p:grpSpPr>
        <p:cxnSp>
          <p:nvCxnSpPr>
            <p:cNvPr id="7" name="Connecteur droit avec flèche 15"/>
            <p:cNvCxnSpPr>
              <a:stCxn id="8" idx="0"/>
              <a:endCxn id="9" idx="5"/>
            </p:cNvCxnSpPr>
            <p:nvPr/>
          </p:nvCxnSpPr>
          <p:spPr>
            <a:xfrm flipH="1" flipV="1">
              <a:off x="2093730" y="3622440"/>
              <a:ext cx="2941668" cy="2480690"/>
            </a:xfrm>
            <a:prstGeom prst="straightConnector1">
              <a:avLst/>
            </a:prstGeom>
            <a:ln>
              <a:solidFill>
                <a:srgbClr val="222BD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10"/>
            <p:cNvSpPr txBox="1"/>
            <p:nvPr/>
          </p:nvSpPr>
          <p:spPr>
            <a:xfrm>
              <a:off x="894022" y="6103130"/>
              <a:ext cx="8282752" cy="684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Fast ions (~10</a:t>
              </a:r>
              <a:r>
                <a:rPr lang="en-US" baseline="30000" dirty="0" smtClean="0">
                  <a:solidFill>
                    <a:srgbClr val="0000CC"/>
                  </a:solidFill>
                </a:rPr>
                <a:t>5</a:t>
              </a:r>
              <a:r>
                <a:rPr lang="en-US" dirty="0" smtClean="0">
                  <a:solidFill>
                    <a:srgbClr val="0000CC"/>
                  </a:solidFill>
                </a:rPr>
                <a:t> particles) are injected in the </a:t>
              </a:r>
              <a:r>
                <a:rPr lang="en-US" dirty="0">
                  <a:solidFill>
                    <a:srgbClr val="0000CC"/>
                  </a:solidFill>
                </a:rPr>
                <a:t>turbulent electric </a:t>
              </a:r>
              <a:r>
                <a:rPr lang="en-US" dirty="0" smtClean="0">
                  <a:solidFill>
                    <a:srgbClr val="0000CC"/>
                  </a:solidFill>
                </a:rPr>
                <a:t>field.</a:t>
              </a:r>
            </a:p>
            <a:p>
              <a:r>
                <a:rPr lang="en-US" dirty="0" smtClean="0">
                  <a:solidFill>
                    <a:srgbClr val="0000CC"/>
                  </a:solidFill>
                </a:rPr>
                <a:t>Trajectories are computed by solving the full equation of motion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902433" y="3431143"/>
              <a:ext cx="224118" cy="22411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 cap="flat" cmpd="sng" algn="ctr">
              <a:solidFill>
                <a:srgbClr val="320A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Tx/>
                <a:buNone/>
                <a:tabLst/>
              </a:pPr>
              <a:endParaRPr kumimoji="1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8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en-US" sz="2400" b="1" dirty="0" smtClean="0">
                <a:solidFill>
                  <a:srgbClr val="0000CC"/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 TORPEX device and the diagnostics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deal interchange turbulence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ions source and detector</a:t>
            </a:r>
            <a:endParaRPr lang="fr-CH" sz="8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Theoretical </a:t>
            </a: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Fluid simulations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Transport regimes for fast 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astion_anim_stop1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000" y="0"/>
            <a:ext cx="9109210" cy="640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 smtClean="0"/>
              <a:t>Full time dynamics of the fast ions is obtained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7810" y="6453337"/>
            <a:ext cx="777658" cy="268159"/>
          </a:xfrm>
          <a:prstGeom prst="rect">
            <a:avLst/>
          </a:prstGeom>
        </p:spPr>
        <p:txBody>
          <a:bodyPr/>
          <a:lstStyle/>
          <a:p>
            <a:fld id="{D01CC201-C83B-4CCF-B0D0-461FDAAAC322}" type="slidenum">
              <a:rPr lang="fr-CH" smtClean="0"/>
              <a:pPr/>
              <a:t>30</a:t>
            </a:fld>
            <a:endParaRPr lang="fr-CH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681" y="6485096"/>
            <a:ext cx="9921681" cy="38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K. Gustafson </a:t>
            </a:r>
            <a:r>
              <a:rPr lang="en-US" dirty="0">
                <a:solidFill>
                  <a:srgbClr val="0000CC"/>
                </a:solidFill>
              </a:rPr>
              <a:t>et al, Phys. Plasmas (</a:t>
            </a:r>
            <a:r>
              <a:rPr lang="en-US" dirty="0" smtClean="0">
                <a:solidFill>
                  <a:srgbClr val="0000CC"/>
                </a:solidFill>
              </a:rPr>
              <a:t>2012)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9138"/>
          </a:xfrm>
        </p:spPr>
        <p:txBody>
          <a:bodyPr/>
          <a:lstStyle/>
          <a:p>
            <a:r>
              <a:rPr lang="en-US" sz="2800" dirty="0" smtClean="0"/>
              <a:t>Synthetic profiles are reconstructed from simulations</a:t>
            </a:r>
            <a:endParaRPr lang="en-US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78" y="1467103"/>
            <a:ext cx="3042338" cy="50594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36" y="1225324"/>
            <a:ext cx="3301378" cy="54902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56403" y="1146794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 = 70 </a:t>
            </a:r>
            <a:r>
              <a:rPr lang="en-US" dirty="0" err="1" smtClean="0">
                <a:solidFill>
                  <a:srgbClr val="0000CC"/>
                </a:solidFill>
              </a:rPr>
              <a:t>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20381" y="1146794"/>
            <a:ext cx="1318290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 = 30 </a:t>
            </a:r>
            <a:r>
              <a:rPr lang="en-US" dirty="0" err="1" smtClean="0">
                <a:solidFill>
                  <a:srgbClr val="0000CC"/>
                </a:solidFill>
              </a:rPr>
              <a:t>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25065"/>
            <a:ext cx="2245777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Toroidal position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245777" y="1653201"/>
            <a:ext cx="710626" cy="0"/>
          </a:xfrm>
          <a:prstGeom prst="straightConnector1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858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3" y="1198800"/>
            <a:ext cx="6842843" cy="504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3" y="1197354"/>
            <a:ext cx="6842843" cy="504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3" y="1198800"/>
            <a:ext cx="6842843" cy="504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Simulations and experiments are in good agreement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387810" y="6453337"/>
            <a:ext cx="777658" cy="268159"/>
          </a:xfrm>
          <a:prstGeom prst="rect">
            <a:avLst/>
          </a:prstGeom>
        </p:spPr>
        <p:txBody>
          <a:bodyPr/>
          <a:lstStyle/>
          <a:p>
            <a:fld id="{D01CC201-C83B-4CCF-B0D0-461FDAAAC322}" type="slidenum">
              <a:rPr lang="fr-CH" smtClean="0"/>
              <a:pPr/>
              <a:t>32</a:t>
            </a:fld>
            <a:endParaRPr lang="fr-CH"/>
          </a:p>
        </p:txBody>
      </p:sp>
      <p:sp>
        <p:nvSpPr>
          <p:cNvPr id="2" name="ZoneTexte 1"/>
          <p:cNvSpPr txBox="1"/>
          <p:nvPr/>
        </p:nvSpPr>
        <p:spPr>
          <a:xfrm>
            <a:off x="1280344" y="1450817"/>
            <a:ext cx="1931188" cy="68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Exp. E = 70 </a:t>
            </a:r>
            <a:r>
              <a:rPr lang="en-US" dirty="0" err="1" smtClean="0">
                <a:solidFill>
                  <a:srgbClr val="3366FF"/>
                </a:solidFill>
              </a:rPr>
              <a:t>eV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Exp. E = 30 </a:t>
            </a:r>
            <a:r>
              <a:rPr lang="en-US" dirty="0" err="1" smtClean="0">
                <a:solidFill>
                  <a:schemeClr val="accent2"/>
                </a:solidFill>
              </a:rPr>
              <a:t>eV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25056" y="3267611"/>
            <a:ext cx="3434379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Synthetic diagnostic 70 </a:t>
            </a:r>
            <a:r>
              <a:rPr lang="en-US" dirty="0" err="1" smtClean="0">
                <a:solidFill>
                  <a:srgbClr val="3366FF"/>
                </a:solidFill>
              </a:rPr>
              <a:t>eV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9" name="Connecteur droit avec flèche 8"/>
          <p:cNvCxnSpPr>
            <a:stCxn id="3" idx="2"/>
          </p:cNvCxnSpPr>
          <p:nvPr/>
        </p:nvCxnSpPr>
        <p:spPr>
          <a:xfrm>
            <a:off x="2834562" y="3657034"/>
            <a:ext cx="169032" cy="52458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302537" y="2463106"/>
            <a:ext cx="3434379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Synthetic diagnostic 30 </a:t>
            </a:r>
            <a:r>
              <a:rPr lang="en-US" dirty="0" err="1" smtClean="0">
                <a:solidFill>
                  <a:schemeClr val="accent2"/>
                </a:solidFill>
              </a:rPr>
              <a:t>eV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2" name="Connecteur droit avec flèche 11"/>
          <p:cNvCxnSpPr>
            <a:stCxn id="15" idx="3"/>
          </p:cNvCxnSpPr>
          <p:nvPr/>
        </p:nvCxnSpPr>
        <p:spPr>
          <a:xfrm flipV="1">
            <a:off x="4707415" y="2647772"/>
            <a:ext cx="649026" cy="10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 TORPEX device and the diagnostics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deal interchange turbulence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ions source and detector</a:t>
            </a:r>
            <a:endParaRPr lang="fr-CH" sz="8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Theoretical </a:t>
            </a: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Fluid simulations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>
                <a:solidFill>
                  <a:srgbClr val="0000FF"/>
                </a:solidFill>
              </a:rPr>
              <a:t>Transport regimes for fast </a:t>
            </a:r>
            <a:r>
              <a:rPr lang="fr-CH" sz="2400" b="1" dirty="0" smtClean="0">
                <a:solidFill>
                  <a:srgbClr val="0000FF"/>
                </a:solidFill>
              </a:rPr>
              <a:t>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0" y="1057284"/>
            <a:ext cx="7315654" cy="5767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9613"/>
          </a:xfrm>
        </p:spPr>
        <p:txBody>
          <a:bodyPr>
            <a:noAutofit/>
          </a:bodyPr>
          <a:lstStyle/>
          <a:p>
            <a:r>
              <a:rPr lang="en-US" dirty="0" smtClean="0"/>
              <a:t>Transport is characterized by the radial variance</a:t>
            </a:r>
            <a:endParaRPr lang="en-US" noProof="0" dirty="0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215736"/>
              </p:ext>
            </p:extLst>
          </p:nvPr>
        </p:nvGraphicFramePr>
        <p:xfrm>
          <a:off x="7519988" y="2824163"/>
          <a:ext cx="2386012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5" name="Equation" r:id="rId4" imgW="469900" imgH="228600" progId="Equation.3">
                  <p:embed/>
                </p:oleObj>
              </mc:Choice>
              <mc:Fallback>
                <p:oleObj name="Equation" r:id="rId4" imgW="469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988" y="2824163"/>
                        <a:ext cx="2386012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484231" y="1286789"/>
            <a:ext cx="3158556" cy="1771424"/>
            <a:chOff x="6484231" y="1286789"/>
            <a:chExt cx="3158556" cy="1771424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6484231" y="1286789"/>
              <a:ext cx="3158556" cy="0"/>
            </a:xfrm>
            <a:prstGeom prst="line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9642787" y="1286789"/>
              <a:ext cx="0" cy="1771424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4531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" y="1198800"/>
            <a:ext cx="6842843" cy="504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" y="1197354"/>
            <a:ext cx="6842843" cy="504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" y="1198800"/>
            <a:ext cx="6842843" cy="5040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>
            <a:normAutofit/>
          </a:bodyPr>
          <a:lstStyle/>
          <a:p>
            <a:r>
              <a:rPr lang="en-US" dirty="0" smtClean="0"/>
              <a:t>Different transport regimes are revealed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1235840" y="1450817"/>
            <a:ext cx="1318290" cy="68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 = 70 </a:t>
            </a:r>
            <a:r>
              <a:rPr lang="en-US" dirty="0" err="1" smtClean="0">
                <a:solidFill>
                  <a:srgbClr val="3366FF"/>
                </a:solidFill>
              </a:rPr>
              <a:t>eV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E = 30 </a:t>
            </a:r>
            <a:r>
              <a:rPr lang="en-US" dirty="0" err="1" smtClean="0">
                <a:solidFill>
                  <a:schemeClr val="accent2"/>
                </a:solidFill>
              </a:rPr>
              <a:t>eV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03900" y="1171253"/>
            <a:ext cx="3013373" cy="963939"/>
            <a:chOff x="1877599" y="2233994"/>
            <a:chExt cx="3013373" cy="963939"/>
          </a:xfrm>
        </p:grpSpPr>
        <p:sp>
          <p:nvSpPr>
            <p:cNvPr id="20" name="ZoneTexte 10"/>
            <p:cNvSpPr txBox="1"/>
            <p:nvPr/>
          </p:nvSpPr>
          <p:spPr>
            <a:xfrm>
              <a:off x="1877599" y="2787992"/>
              <a:ext cx="1828933" cy="409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r>
                <a:rPr lang="en-US" sz="2800" b="1" baseline="-250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</a:t>
              </a:r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~1.3</a:t>
              </a:r>
              <a:endPara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55215" y="2233994"/>
              <a:ext cx="2935757" cy="55399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l" defTabSz="457200">
                <a:lnSpc>
                  <a:spcPct val="100000"/>
                </a:lnSpc>
                <a:spcBef>
                  <a:spcPts val="1200"/>
                </a:spcBef>
                <a:buClrTx/>
              </a:pPr>
              <a:r>
                <a:rPr kumimoji="0" lang="en-US" sz="3000" b="0" dirty="0" smtClean="0">
                  <a:solidFill>
                    <a:srgbClr val="FF0000"/>
                  </a:solidFill>
                  <a:cs typeface="Arial" charset="0"/>
                </a:rPr>
                <a:t>“super-diffusive</a:t>
              </a:r>
              <a:r>
                <a:rPr kumimoji="0" lang="en-US" sz="3000" b="0" dirty="0">
                  <a:solidFill>
                    <a:srgbClr val="FF0000"/>
                  </a:solidFill>
                  <a:cs typeface="Arial" charset="0"/>
                </a:rPr>
                <a:t>”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79515" y="2995641"/>
            <a:ext cx="2593679" cy="1045725"/>
            <a:chOff x="6946091" y="2594553"/>
            <a:chExt cx="2593679" cy="1045725"/>
          </a:xfrm>
        </p:grpSpPr>
        <p:sp>
          <p:nvSpPr>
            <p:cNvPr id="18" name="ZoneTexte 10"/>
            <p:cNvSpPr txBox="1"/>
            <p:nvPr/>
          </p:nvSpPr>
          <p:spPr>
            <a:xfrm>
              <a:off x="7003990" y="3230337"/>
              <a:ext cx="1828933" cy="409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charset="2"/>
                  <a:cs typeface="Symbol" charset="2"/>
                </a:rPr>
                <a:t>g</a:t>
              </a:r>
              <a:r>
                <a:rPr lang="en-US" sz="2800" b="1" baseline="-25000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</a:t>
              </a:r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~0.38</a:t>
              </a:r>
              <a:endParaRPr lang="en-US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46091" y="2594553"/>
              <a:ext cx="2593679" cy="55399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l" defTabSz="457200">
                <a:lnSpc>
                  <a:spcPct val="100000"/>
                </a:lnSpc>
                <a:spcBef>
                  <a:spcPts val="1200"/>
                </a:spcBef>
                <a:buClrTx/>
              </a:pPr>
              <a:r>
                <a:rPr kumimoji="0" lang="en-US" sz="3000" b="0" dirty="0" smtClean="0">
                  <a:solidFill>
                    <a:srgbClr val="0000FF"/>
                  </a:solidFill>
                  <a:cs typeface="Arial" charset="0"/>
                </a:rPr>
                <a:t>“sub-diffusive</a:t>
              </a:r>
              <a:r>
                <a:rPr kumimoji="0" lang="en-US" sz="3000" b="0" dirty="0">
                  <a:solidFill>
                    <a:srgbClr val="0000FF"/>
                  </a:solidFill>
                  <a:cs typeface="Arial" charset="0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5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9138"/>
          </a:xfrm>
        </p:spPr>
        <p:txBody>
          <a:bodyPr/>
          <a:lstStyle/>
          <a:p>
            <a:r>
              <a:rPr lang="en-US" sz="2400" dirty="0" smtClean="0"/>
              <a:t>A look at trajectories suggests mechanisms for reducing transport</a:t>
            </a:r>
            <a:endParaRPr lang="en-US" sz="2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" y="709613"/>
            <a:ext cx="7266275" cy="6148387"/>
          </a:xfrm>
          <a:prstGeom prst="rect">
            <a:avLst/>
          </a:prstGeom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968885" y="3125060"/>
            <a:ext cx="317519" cy="317519"/>
          </a:xfrm>
          <a:prstGeom prst="ellipse">
            <a:avLst/>
          </a:prstGeom>
          <a:solidFill>
            <a:srgbClr val="320A0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0779" y="3090349"/>
            <a:ext cx="2235221" cy="38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E = 20 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968885" y="3929210"/>
            <a:ext cx="317519" cy="317519"/>
          </a:xfrm>
          <a:prstGeom prst="ellipse">
            <a:avLst/>
          </a:prstGeom>
          <a:noFill/>
          <a:ln w="28575" cap="flat" cmpd="sng" algn="ctr">
            <a:solidFill>
              <a:srgbClr val="320A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70779" y="3894499"/>
            <a:ext cx="2235221" cy="68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E = 70 EV</a:t>
            </a:r>
          </a:p>
          <a:p>
            <a:pPr algn="just"/>
            <a:r>
              <a:rPr lang="en-US" dirty="0" smtClean="0">
                <a:solidFill>
                  <a:srgbClr val="0000CC"/>
                </a:solidFill>
              </a:rPr>
              <a:t>Parallel injection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968885" y="4748075"/>
            <a:ext cx="317519" cy="31751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1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0779" y="4713364"/>
            <a:ext cx="2235221" cy="68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</a:rPr>
              <a:t>E= 70 EV</a:t>
            </a:r>
          </a:p>
          <a:p>
            <a:pPr algn="just"/>
            <a:r>
              <a:rPr lang="en-US" dirty="0" smtClean="0">
                <a:solidFill>
                  <a:srgbClr val="0000CC"/>
                </a:solidFill>
              </a:rPr>
              <a:t>45 deg. injection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9138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 smtClean="0"/>
              <a:t>Gyro- and drift-averaging can reduce </a:t>
            </a:r>
            <a:r>
              <a:rPr lang="en-US" sz="2800" dirty="0"/>
              <a:t>the radial </a:t>
            </a:r>
            <a:r>
              <a:rPr lang="en-US" sz="2800" dirty="0" smtClean="0"/>
              <a:t>transport</a:t>
            </a:r>
            <a:endParaRPr lang="en-US" sz="2800" dirty="0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0875" y="971415"/>
            <a:ext cx="8478184" cy="2507431"/>
            <a:chOff x="650875" y="971415"/>
            <a:chExt cx="8478184" cy="2507431"/>
          </a:xfrm>
        </p:grpSpPr>
        <p:grpSp>
          <p:nvGrpSpPr>
            <p:cNvPr id="16" name="Groupe 15"/>
            <p:cNvGrpSpPr/>
            <p:nvPr/>
          </p:nvGrpSpPr>
          <p:grpSpPr>
            <a:xfrm>
              <a:off x="1199893" y="2952019"/>
              <a:ext cx="1165051" cy="389423"/>
              <a:chOff x="2426599" y="2884678"/>
              <a:chExt cx="1075432" cy="389423"/>
            </a:xfrm>
          </p:grpSpPr>
          <p:sp>
            <p:nvSpPr>
              <p:cNvPr id="19" name="Forme libre 18"/>
              <p:cNvSpPr/>
              <p:nvPr/>
            </p:nvSpPr>
            <p:spPr>
              <a:xfrm rot="20400000">
                <a:off x="3016759" y="3178803"/>
                <a:ext cx="164362" cy="45719"/>
              </a:xfrm>
              <a:custGeom>
                <a:avLst/>
                <a:gdLst>
                  <a:gd name="connsiteX0" fmla="*/ 0 w 127000"/>
                  <a:gd name="connsiteY0" fmla="*/ 85725 h 85725"/>
                  <a:gd name="connsiteX1" fmla="*/ 38100 w 127000"/>
                  <a:gd name="connsiteY1" fmla="*/ 22225 h 85725"/>
                  <a:gd name="connsiteX2" fmla="*/ 92075 w 127000"/>
                  <a:gd name="connsiteY2" fmla="*/ 53975 h 85725"/>
                  <a:gd name="connsiteX3" fmla="*/ 127000 w 127000"/>
                  <a:gd name="connsiteY3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000" h="85725">
                    <a:moveTo>
                      <a:pt x="0" y="85725"/>
                    </a:moveTo>
                    <a:cubicBezTo>
                      <a:pt x="11377" y="56621"/>
                      <a:pt x="22754" y="27517"/>
                      <a:pt x="38100" y="22225"/>
                    </a:cubicBezTo>
                    <a:cubicBezTo>
                      <a:pt x="53446" y="16933"/>
                      <a:pt x="77258" y="57679"/>
                      <a:pt x="92075" y="53975"/>
                    </a:cubicBezTo>
                    <a:cubicBezTo>
                      <a:pt x="106892" y="50271"/>
                      <a:pt x="116946" y="25135"/>
                      <a:pt x="1270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CC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2426599" y="2884678"/>
                    <a:ext cx="1075432" cy="38942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endParaRPr lang="en-US" sz="2000" dirty="0">
                      <a:solidFill>
                        <a:srgbClr val="0000CC"/>
                      </a:solidFill>
                      <a:ea typeface="Cambria Math"/>
                    </a:endParaRP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2612" y="2884678"/>
                    <a:ext cx="1203406" cy="400110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675" y="971415"/>
              <a:ext cx="2716384" cy="2507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50875" y="982486"/>
              <a:ext cx="5235949" cy="684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 smtClean="0">
                  <a:solidFill>
                    <a:srgbClr val="0000CC"/>
                  </a:solidFill>
                </a:rPr>
                <a:t>Gyroaveraging</a:t>
              </a:r>
              <a:r>
                <a:rPr lang="en-US" dirty="0" smtClean="0">
                  <a:solidFill>
                    <a:srgbClr val="0000CC"/>
                  </a:solidFill>
                </a:rPr>
                <a:t>: </a:t>
              </a:r>
              <a:r>
                <a:rPr lang="en-US" b="0" dirty="0" smtClean="0">
                  <a:solidFill>
                    <a:srgbClr val="0000CC"/>
                  </a:solidFill>
                </a:rPr>
                <a:t>large </a:t>
              </a:r>
              <a:r>
                <a:rPr lang="en-US" b="0" dirty="0" err="1" smtClean="0">
                  <a:solidFill>
                    <a:srgbClr val="0000CC"/>
                  </a:solidFill>
                </a:rPr>
                <a:t>Larmor</a:t>
              </a:r>
              <a:r>
                <a:rPr lang="en-US" b="0" dirty="0" smtClean="0">
                  <a:solidFill>
                    <a:srgbClr val="0000CC"/>
                  </a:solidFill>
                </a:rPr>
                <a:t> orbits smooth out  electrostatic turbulence </a:t>
              </a:r>
              <a:endParaRPr lang="en-US" b="0" dirty="0">
                <a:solidFill>
                  <a:srgbClr val="0000CC"/>
                </a:solidFill>
              </a:endParaRPr>
            </a:p>
          </p:txBody>
        </p:sp>
        <p:sp>
          <p:nvSpPr>
            <p:cNvPr id="27" name="ZoneTexte 7"/>
            <p:cNvSpPr txBox="1"/>
            <p:nvPr/>
          </p:nvSpPr>
          <p:spPr>
            <a:xfrm>
              <a:off x="2364944" y="2166254"/>
              <a:ext cx="2832468" cy="409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</a:t>
              </a:r>
              <a:r>
                <a:rPr lang="en-US" sz="2800" b="1" baseline="-25000" dirty="0" err="1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perp</a:t>
              </a:r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charset="2"/>
                  <a:cs typeface="Symbol" charset="2"/>
                </a:rPr>
                <a:t>r</a:t>
              </a:r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~2</a:t>
              </a:r>
              <a:endParaRPr lang="en-US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0874" y="3780579"/>
            <a:ext cx="7940303" cy="2861533"/>
            <a:chOff x="650874" y="3780579"/>
            <a:chExt cx="7940303" cy="28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204924" y="4986276"/>
                  <a:ext cx="1298227" cy="3894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924" y="4986276"/>
                  <a:ext cx="1298227" cy="38942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847" y="3780579"/>
              <a:ext cx="1653330" cy="286153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50874" y="3780579"/>
              <a:ext cx="5235949" cy="684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rgbClr val="0000CC"/>
                  </a:solidFill>
                </a:rPr>
                <a:t>Drift</a:t>
              </a:r>
              <a:r>
                <a:rPr lang="en-US" dirty="0" smtClean="0">
                  <a:solidFill>
                    <a:srgbClr val="0000CC"/>
                  </a:solidFill>
                </a:rPr>
                <a:t>-orbit averaging: </a:t>
              </a:r>
              <a:r>
                <a:rPr lang="en-US" b="0" dirty="0" smtClean="0">
                  <a:solidFill>
                    <a:srgbClr val="0000CC"/>
                  </a:solidFill>
                </a:rPr>
                <a:t>vertical motions smooth out electrostatic turbulence</a:t>
              </a:r>
              <a:endParaRPr lang="en-US" b="0" dirty="0">
                <a:solidFill>
                  <a:srgbClr val="0000CC"/>
                </a:solidFill>
              </a:endParaRPr>
            </a:p>
          </p:txBody>
        </p:sp>
        <p:sp>
          <p:nvSpPr>
            <p:cNvPr id="13" name="ZoneTexte 7"/>
            <p:cNvSpPr txBox="1"/>
            <p:nvPr/>
          </p:nvSpPr>
          <p:spPr>
            <a:xfrm>
              <a:off x="2364944" y="5375699"/>
              <a:ext cx="1984876" cy="409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charset="2"/>
                  <a:cs typeface="Symbol" charset="2"/>
                </a:rPr>
                <a:t>t</a:t>
              </a:r>
              <a:r>
                <a:rPr lang="en-US" sz="2800" baseline="-25000" dirty="0" err="1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  <a:r>
                <a:rPr lang="en-US" sz="2800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\</a:t>
              </a:r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charset="2"/>
                  <a:cs typeface="Symbol" charset="2"/>
                </a:rPr>
                <a:t>t</a:t>
              </a:r>
              <a:r>
                <a:rPr lang="en-US" sz="2800" baseline="-25000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y</a:t>
              </a:r>
              <a:r>
                <a:rPr lang="en-US" sz="28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~5</a:t>
              </a:r>
              <a:endParaRPr lang="en-US" sz="28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28707" y="6487531"/>
            <a:ext cx="5715482" cy="38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CC"/>
                </a:solidFill>
              </a:rPr>
              <a:t>K. Gustafson et al, </a:t>
            </a:r>
            <a:r>
              <a:rPr lang="en-US" dirty="0" smtClean="0">
                <a:solidFill>
                  <a:srgbClr val="0000CC"/>
                </a:solidFill>
              </a:rPr>
              <a:t>PRL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58" y="644208"/>
            <a:ext cx="7692118" cy="612854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58" y="644208"/>
            <a:ext cx="7692118" cy="6128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9138"/>
          </a:xfrm>
        </p:spPr>
        <p:txBody>
          <a:bodyPr>
            <a:noAutofit/>
          </a:bodyPr>
          <a:lstStyle/>
          <a:p>
            <a:r>
              <a:rPr lang="en-US" sz="2400" dirty="0" smtClean="0"/>
              <a:t>Transport regime is determined by E/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e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and turbulence amplitude</a:t>
            </a:r>
            <a:endParaRPr lang="en-US" sz="2400" noProof="0" dirty="0"/>
          </a:p>
        </p:txBody>
      </p:sp>
      <p:sp>
        <p:nvSpPr>
          <p:cNvPr id="8" name="ZoneTexte 7"/>
          <p:cNvSpPr txBox="1"/>
          <p:nvPr/>
        </p:nvSpPr>
        <p:spPr>
          <a:xfrm>
            <a:off x="4181855" y="5023555"/>
            <a:ext cx="1984876" cy="409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</a:t>
            </a:r>
            <a:r>
              <a:rPr lang="en-US" sz="2800" b="1" baseline="-25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perp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mbol" charset="2"/>
                <a:cs typeface="Symbol" charset="2"/>
              </a:rPr>
              <a:t>r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~2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13640" y="4080578"/>
                <a:ext cx="2892097" cy="389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b="1" dirty="0">
                  <a:solidFill>
                    <a:srgbClr val="0000C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640" y="4080578"/>
                <a:ext cx="2892097" cy="389423"/>
              </a:xfrm>
              <a:prstGeom prst="rect">
                <a:avLst/>
              </a:prstGeom>
              <a:blipFill rotWithShape="1"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3238469" y="4326983"/>
            <a:ext cx="3423900" cy="68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Gyroaveraging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condition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77387" y="2491571"/>
            <a:ext cx="3447759" cy="68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Drift-averaging</a:t>
            </a:r>
          </a:p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condition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433880" y="2487210"/>
            <a:ext cx="234626" cy="81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416394" y="4631765"/>
            <a:ext cx="460993" cy="141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138543" y="6412255"/>
            <a:ext cx="5518991" cy="389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20A02"/>
                </a:solidFill>
              </a:rPr>
              <a:t>Normalized energy (E/</a:t>
            </a:r>
            <a:r>
              <a:rPr lang="en-US" dirty="0" err="1" smtClean="0">
                <a:solidFill>
                  <a:srgbClr val="320A02"/>
                </a:solidFill>
              </a:rPr>
              <a:t>T</a:t>
            </a:r>
            <a:r>
              <a:rPr lang="en-US" baseline="-25000" dirty="0" err="1" smtClean="0">
                <a:solidFill>
                  <a:srgbClr val="320A02"/>
                </a:solidFill>
              </a:rPr>
              <a:t>e</a:t>
            </a:r>
            <a:r>
              <a:rPr lang="en-US" dirty="0" smtClean="0">
                <a:solidFill>
                  <a:srgbClr val="320A02"/>
                </a:solidFill>
              </a:rPr>
              <a:t>)</a:t>
            </a:r>
            <a:endParaRPr lang="en-US" dirty="0">
              <a:solidFill>
                <a:srgbClr val="320A02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929121" y="3291617"/>
            <a:ext cx="4082197" cy="68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20A02"/>
                </a:solidFill>
              </a:rPr>
              <a:t>Normalized fluctuations</a:t>
            </a:r>
          </a:p>
          <a:p>
            <a:pPr algn="ctr"/>
            <a:r>
              <a:rPr lang="en-US" dirty="0" smtClean="0">
                <a:solidFill>
                  <a:srgbClr val="320A02"/>
                </a:solidFill>
              </a:rPr>
              <a:t>amplitude (</a:t>
            </a:r>
            <a:r>
              <a:rPr lang="en-US" dirty="0" err="1" smtClean="0">
                <a:solidFill>
                  <a:srgbClr val="320A02"/>
                </a:solidFill>
              </a:rPr>
              <a:t>e</a:t>
            </a:r>
            <a:r>
              <a:rPr lang="en-US" dirty="0" err="1" smtClean="0">
                <a:solidFill>
                  <a:srgbClr val="320A02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320A02"/>
                </a:solidFill>
              </a:rPr>
              <a:t>/</a:t>
            </a:r>
            <a:r>
              <a:rPr lang="en-US" dirty="0" err="1" smtClean="0">
                <a:solidFill>
                  <a:srgbClr val="320A02"/>
                </a:solidFill>
              </a:rPr>
              <a:t>T</a:t>
            </a:r>
            <a:r>
              <a:rPr lang="en-US" baseline="-25000" dirty="0" err="1" smtClean="0">
                <a:solidFill>
                  <a:srgbClr val="320A02"/>
                </a:solidFill>
              </a:rPr>
              <a:t>e</a:t>
            </a:r>
            <a:r>
              <a:rPr lang="en-US" dirty="0" smtClean="0">
                <a:solidFill>
                  <a:srgbClr val="320A02"/>
                </a:solidFill>
              </a:rPr>
              <a:t>)</a:t>
            </a:r>
            <a:endParaRPr lang="en-US" dirty="0">
              <a:solidFill>
                <a:srgbClr val="320A02"/>
              </a:solidFill>
            </a:endParaRP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15" name="ZoneTexte 7"/>
          <p:cNvSpPr txBox="1"/>
          <p:nvPr/>
        </p:nvSpPr>
        <p:spPr>
          <a:xfrm>
            <a:off x="4677493" y="3197195"/>
            <a:ext cx="1984876" cy="409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ymbol" charset="2"/>
                <a:cs typeface="Symbol" charset="2"/>
              </a:rPr>
              <a:t>~ 5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4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0" grpId="0"/>
      <p:bldP spid="11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 TORPEX device and the diagnostics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deal interchange turbulence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ions source and detector</a:t>
            </a:r>
            <a:endParaRPr lang="fr-CH" sz="8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Theoretical </a:t>
            </a: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Fluid simulations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Transport regimes for fast </a:t>
            </a: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fr-CH" sz="2400" b="1" dirty="0" smtClean="0">
                <a:solidFill>
                  <a:srgbClr val="0000FF"/>
                </a:solidFill>
              </a:rPr>
              <a:t>Outlook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400" dirty="0" smtClean="0">
                <a:latin typeface="Helvetica" charset="0"/>
              </a:rPr>
              <a:t>Why study fast ion transport by turbulence in simple devices?</a:t>
            </a:r>
            <a:endParaRPr lang="en-US" sz="2400" dirty="0">
              <a:latin typeface="Helvetica" charset="0"/>
            </a:endParaRPr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/>
        </p:nvSpPr>
        <p:spPr bwMode="auto">
          <a:xfrm>
            <a:off x="471055" y="1385730"/>
            <a:ext cx="9124950" cy="48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Fast particles and turbulence are pervasive in Nature and laboratory:</a:t>
            </a:r>
          </a:p>
          <a:p>
            <a:pPr marL="342900" indent="-342900" algn="just" defTabSz="457200">
              <a:lnSpc>
                <a:spcPct val="100000"/>
              </a:lnSpc>
              <a:spcBef>
                <a:spcPts val="1200"/>
              </a:spcBef>
              <a:buClrTx/>
              <a:buFont typeface="Wingdings" charset="2"/>
              <a:buChar char="§"/>
            </a:pP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in magnetic fusion devices: </a:t>
            </a:r>
            <a:r>
              <a:rPr kumimoji="0" lang="en-US" sz="2200" b="0" dirty="0" smtClean="0">
                <a:solidFill>
                  <a:srgbClr val="0000CC"/>
                </a:solidFill>
                <a:latin typeface="Symbol" charset="2"/>
                <a:cs typeface="Symbol" charset="2"/>
              </a:rPr>
              <a:t>a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-particles and beam-ion confinement 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are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 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important for ITER and next step devices.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buClrTx/>
            </a:pPr>
            <a:endParaRPr kumimoji="0" lang="en-US" sz="2200" b="0" dirty="0" smtClean="0">
              <a:solidFill>
                <a:srgbClr val="0000CC"/>
              </a:solidFill>
              <a:cs typeface="Arial" charset="0"/>
            </a:endParaRP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Basic plasma physics devices </a:t>
            </a:r>
            <a:r>
              <a:rPr kumimoji="0" lang="en-US" sz="2200" b="0" dirty="0">
                <a:solidFill>
                  <a:srgbClr val="0000CC"/>
                </a:solidFill>
                <a:cs typeface="Arial" charset="0"/>
              </a:rPr>
              <a:t>allow 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simpler investigations:</a:t>
            </a:r>
          </a:p>
          <a:p>
            <a:pPr marL="342900" indent="-342900" algn="just" defTabSz="457200">
              <a:lnSpc>
                <a:spcPct val="100000"/>
              </a:lnSpc>
              <a:spcBef>
                <a:spcPts val="1200"/>
              </a:spcBef>
              <a:buClrTx/>
              <a:buFont typeface="Wingdings" charset="2"/>
              <a:buChar char="§"/>
            </a:pPr>
            <a:r>
              <a:rPr kumimoji="0" lang="en-US" sz="2200" dirty="0" smtClean="0">
                <a:solidFill>
                  <a:srgbClr val="0000CC"/>
                </a:solidFill>
                <a:cs typeface="Arial" charset="0"/>
              </a:rPr>
              <a:t>many </a:t>
            </a:r>
            <a:r>
              <a:rPr kumimoji="0" lang="en-US" sz="2200" dirty="0">
                <a:solidFill>
                  <a:srgbClr val="0000CC"/>
                </a:solidFill>
                <a:cs typeface="Arial" charset="0"/>
              </a:rPr>
              <a:t>details</a:t>
            </a:r>
            <a:r>
              <a:rPr kumimoji="0" lang="en-US" sz="2200" b="0" dirty="0">
                <a:solidFill>
                  <a:srgbClr val="0000CC"/>
                </a:solidFill>
                <a:cs typeface="Arial" charset="0"/>
              </a:rPr>
              <a:t> of turbulence and 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fast ions are </a:t>
            </a:r>
            <a:r>
              <a:rPr kumimoji="0" lang="en-US" sz="2200" dirty="0">
                <a:solidFill>
                  <a:srgbClr val="0000CC"/>
                </a:solidFill>
                <a:cs typeface="Arial" charset="0"/>
              </a:rPr>
              <a:t>directly </a:t>
            </a:r>
            <a:r>
              <a:rPr kumimoji="0" lang="en-US" sz="2200" dirty="0" smtClean="0">
                <a:solidFill>
                  <a:srgbClr val="0000CC"/>
                </a:solidFill>
                <a:cs typeface="Arial" charset="0"/>
              </a:rPr>
              <a:t>measured</a:t>
            </a:r>
          </a:p>
          <a:p>
            <a:pPr marL="342900" indent="-342900" algn="just" defTabSz="457200">
              <a:lnSpc>
                <a:spcPct val="100000"/>
              </a:lnSpc>
              <a:spcBef>
                <a:spcPts val="1200"/>
              </a:spcBef>
              <a:buClrTx/>
              <a:buFont typeface="Wingdings" charset="2"/>
              <a:buChar char="§"/>
            </a:pPr>
            <a:r>
              <a:rPr kumimoji="0" lang="en-US" sz="2200" dirty="0" smtClean="0">
                <a:solidFill>
                  <a:srgbClr val="0000CC"/>
                </a:solidFill>
                <a:cs typeface="Arial" charset="0"/>
              </a:rPr>
              <a:t>key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 </a:t>
            </a:r>
            <a:r>
              <a:rPr kumimoji="0" lang="en-US" sz="2200" b="0" dirty="0">
                <a:solidFill>
                  <a:srgbClr val="0000CC"/>
                </a:solidFill>
                <a:cs typeface="Arial" charset="0"/>
              </a:rPr>
              <a:t>experimental </a:t>
            </a:r>
            <a:r>
              <a:rPr kumimoji="0" lang="en-US" sz="2200" dirty="0">
                <a:solidFill>
                  <a:srgbClr val="0000CC"/>
                </a:solidFill>
                <a:cs typeface="Arial" charset="0"/>
              </a:rPr>
              <a:t>physics parameters can be varied</a:t>
            </a:r>
            <a:r>
              <a:rPr kumimoji="0" lang="en-US" sz="2200" b="0" dirty="0">
                <a:solidFill>
                  <a:srgbClr val="0000CC"/>
                </a:solidFill>
                <a:cs typeface="Arial" charset="0"/>
              </a:rPr>
              <a:t> 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systematically</a:t>
            </a:r>
          </a:p>
          <a:p>
            <a:pPr marL="342900" indent="-342900" algn="just" defTabSz="457200">
              <a:lnSpc>
                <a:spcPct val="100000"/>
              </a:lnSpc>
              <a:spcBef>
                <a:spcPts val="1200"/>
              </a:spcBef>
              <a:buClrTx/>
              <a:buFont typeface="Wingdings" charset="2"/>
              <a:buChar char="§"/>
            </a:pPr>
            <a:r>
              <a:rPr kumimoji="0" lang="en-US" sz="2200" dirty="0" smtClean="0">
                <a:solidFill>
                  <a:srgbClr val="0000CC"/>
                </a:solidFill>
                <a:cs typeface="Arial" charset="0"/>
              </a:rPr>
              <a:t>direct comparison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 with numerical simulations </a:t>
            </a:r>
            <a:r>
              <a:rPr kumimoji="0" lang="en-US" sz="2200" b="0" dirty="0" smtClean="0">
                <a:solidFill>
                  <a:srgbClr val="0000CC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 code validation</a:t>
            </a:r>
            <a:endParaRPr kumimoji="0" lang="en-US" sz="2200" b="0" dirty="0">
              <a:solidFill>
                <a:srgbClr val="0000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5999" cy="719138"/>
          </a:xfrm>
        </p:spPr>
        <p:txBody>
          <a:bodyPr/>
          <a:lstStyle/>
          <a:p>
            <a:r>
              <a:rPr lang="en-US" dirty="0" smtClean="0"/>
              <a:t>SMTs have similarities with tokamak SOLs</a:t>
            </a:r>
            <a:endParaRPr lang="en-US" dirty="0"/>
          </a:p>
        </p:txBody>
      </p:sp>
      <p:pic>
        <p:nvPicPr>
          <p:cNvPr id="1389611" name="Picture 42" descr="ed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519" y="1338822"/>
            <a:ext cx="27305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9615" name="TextBox 58"/>
          <p:cNvSpPr txBox="1">
            <a:spLocks noChangeArrowheads="1"/>
          </p:cNvSpPr>
          <p:nvPr/>
        </p:nvSpPr>
        <p:spPr bwMode="auto">
          <a:xfrm>
            <a:off x="1365251" y="1569542"/>
            <a:ext cx="3586034" cy="1200328"/>
          </a:xfrm>
          <a:prstGeom prst="rect">
            <a:avLst/>
          </a:prstGeom>
          <a:solidFill>
            <a:srgbClr val="FFFF66"/>
          </a:solidFill>
          <a:ln w="9525">
            <a:solidFill>
              <a:srgbClr val="804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</a:pPr>
            <a:r>
              <a:rPr kumimoji="0" lang="en-US" dirty="0">
                <a:solidFill>
                  <a:srgbClr val="320A02"/>
                </a:solidFill>
                <a:latin typeface="Gill Sans" pitchFamily="-65" charset="0"/>
                <a:ea typeface="ＭＳ Ｐゴシック" pitchFamily="-84" charset="-128"/>
              </a:rPr>
              <a:t>Scrape-Off </a:t>
            </a:r>
            <a:r>
              <a:rPr kumimoji="0" lang="en-US" dirty="0" smtClean="0">
                <a:solidFill>
                  <a:srgbClr val="320A02"/>
                </a:solidFill>
                <a:latin typeface="Gill Sans" pitchFamily="-65" charset="0"/>
                <a:ea typeface="ＭＳ Ｐゴシック" pitchFamily="-84" charset="-128"/>
              </a:rPr>
              <a:t>Layer</a:t>
            </a:r>
            <a:endParaRPr kumimoji="0" lang="en-US" dirty="0">
              <a:solidFill>
                <a:srgbClr val="320A02"/>
              </a:solidFill>
              <a:latin typeface="Gill Sans" pitchFamily="-65" charset="0"/>
              <a:ea typeface="ＭＳ Ｐゴシック" pitchFamily="-84" charset="-128"/>
            </a:endParaRPr>
          </a:p>
          <a:p>
            <a:pPr algn="ctr" eaLnBrk="1" hangingPunct="1">
              <a:lnSpc>
                <a:spcPct val="100000"/>
              </a:lnSpc>
              <a:buClrTx/>
            </a:pPr>
            <a:r>
              <a:rPr kumimoji="0" lang="en-US" dirty="0">
                <a:solidFill>
                  <a:srgbClr val="320A02"/>
                </a:solidFill>
                <a:latin typeface="Gill Sans" pitchFamily="-65" charset="0"/>
                <a:ea typeface="ＭＳ Ｐゴシック" pitchFamily="-84" charset="-128"/>
              </a:rPr>
              <a:t>open field </a:t>
            </a:r>
            <a:r>
              <a:rPr kumimoji="0" lang="en-US" dirty="0" smtClean="0">
                <a:solidFill>
                  <a:srgbClr val="320A02"/>
                </a:solidFill>
                <a:latin typeface="Gill Sans" pitchFamily="-65" charset="0"/>
                <a:ea typeface="ＭＳ Ｐゴシック" pitchFamily="-84" charset="-128"/>
              </a:rPr>
              <a:t>lines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kumimoji="0" lang="en-US" dirty="0" smtClean="0">
                <a:solidFill>
                  <a:srgbClr val="320A02"/>
                </a:solidFill>
                <a:latin typeface="Gill Sans" pitchFamily="-65" charset="0"/>
                <a:ea typeface="ＭＳ Ｐゴシック" pitchFamily="-84" charset="-128"/>
              </a:rPr>
              <a:t>B and curvature</a:t>
            </a:r>
            <a:endParaRPr kumimoji="0" lang="en-US" dirty="0">
              <a:solidFill>
                <a:srgbClr val="320A02"/>
              </a:solidFill>
              <a:latin typeface="Gill Sans" pitchFamily="-65" charset="0"/>
              <a:ea typeface="ＭＳ Ｐゴシック" pitchFamily="-84" charset="-128"/>
            </a:endParaRPr>
          </a:p>
        </p:txBody>
      </p:sp>
      <p:cxnSp>
        <p:nvCxnSpPr>
          <p:cNvPr id="1389616" name="Straight Arrow Connector 59"/>
          <p:cNvCxnSpPr>
            <a:cxnSpLocks noChangeShapeType="1"/>
            <a:stCxn id="1389615" idx="3"/>
          </p:cNvCxnSpPr>
          <p:nvPr/>
        </p:nvCxnSpPr>
        <p:spPr bwMode="auto">
          <a:xfrm>
            <a:off x="4951285" y="2169706"/>
            <a:ext cx="867821" cy="0"/>
          </a:xfrm>
          <a:prstGeom prst="straightConnector1">
            <a:avLst/>
          </a:prstGeom>
          <a:noFill/>
          <a:ln w="38100">
            <a:solidFill>
              <a:srgbClr val="804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605392"/>
              </p:ext>
            </p:extLst>
          </p:nvPr>
        </p:nvGraphicFramePr>
        <p:xfrm>
          <a:off x="1557521" y="2347337"/>
          <a:ext cx="405690" cy="44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53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521" y="2347337"/>
                        <a:ext cx="405690" cy="440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9625" name="TextBox 46"/>
          <p:cNvSpPr txBox="1">
            <a:spLocks noChangeArrowheads="1"/>
          </p:cNvSpPr>
          <p:nvPr/>
        </p:nvSpPr>
        <p:spPr bwMode="auto">
          <a:xfrm>
            <a:off x="818885" y="3965572"/>
            <a:ext cx="4611634" cy="1200328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</a:pPr>
            <a:r>
              <a:rPr kumimoji="0" lang="en-US" dirty="0" smtClean="0">
                <a:solidFill>
                  <a:srgbClr val="000000"/>
                </a:solidFill>
                <a:latin typeface="Gill Sans" pitchFamily="-65" charset="0"/>
                <a:ea typeface="ＭＳ Ｐゴシック" pitchFamily="-84" charset="-128"/>
              </a:rPr>
              <a:t>Plasma current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kumimoji="0" lang="en-US" dirty="0">
                <a:solidFill>
                  <a:srgbClr val="000000"/>
                </a:solidFill>
                <a:latin typeface="Gill Sans" pitchFamily="-65" charset="0"/>
                <a:ea typeface="ＭＳ Ｐゴシック" pitchFamily="-84" charset="-128"/>
              </a:rPr>
              <a:t>L</a:t>
            </a:r>
            <a:r>
              <a:rPr kumimoji="0" lang="en-US" dirty="0" smtClean="0">
                <a:solidFill>
                  <a:srgbClr val="000000"/>
                </a:solidFill>
                <a:latin typeface="Gill Sans" pitchFamily="-65" charset="0"/>
                <a:ea typeface="ＭＳ Ｐゴシック" pitchFamily="-84" charset="-128"/>
              </a:rPr>
              <a:t>ast </a:t>
            </a:r>
            <a:r>
              <a:rPr kumimoji="0" lang="en-US" dirty="0">
                <a:solidFill>
                  <a:srgbClr val="000000"/>
                </a:solidFill>
                <a:latin typeface="Gill Sans" pitchFamily="-65" charset="0"/>
                <a:ea typeface="ＭＳ Ｐゴシック" pitchFamily="-84" charset="-128"/>
              </a:rPr>
              <a:t>Closed Flux </a:t>
            </a:r>
            <a:r>
              <a:rPr kumimoji="0" lang="en-US" dirty="0" smtClean="0">
                <a:solidFill>
                  <a:srgbClr val="000000"/>
                </a:solidFill>
                <a:latin typeface="Gill Sans" pitchFamily="-65" charset="0"/>
                <a:ea typeface="ＭＳ Ｐゴシック" pitchFamily="-84" charset="-128"/>
              </a:rPr>
              <a:t>Surface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kumimoji="0" lang="en-US" dirty="0" smtClean="0">
                <a:solidFill>
                  <a:srgbClr val="000000"/>
                </a:solidFill>
                <a:latin typeface="Gill Sans" pitchFamily="-65" charset="0"/>
                <a:ea typeface="ＭＳ Ｐゴシック" pitchFamily="-84" charset="-128"/>
              </a:rPr>
              <a:t>magnetic topology change</a:t>
            </a:r>
            <a:endParaRPr kumimoji="0" lang="en-US" dirty="0">
              <a:solidFill>
                <a:srgbClr val="000000"/>
              </a:solidFill>
              <a:latin typeface="Gill Sans" pitchFamily="-65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25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96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movie_torpex_the_wire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/>
          <a:stretch>
            <a:fillRect/>
          </a:stretch>
        </p:blipFill>
        <p:spPr bwMode="auto">
          <a:xfrm>
            <a:off x="804863" y="736954"/>
            <a:ext cx="8686800" cy="552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ight Arrow 7"/>
          <p:cNvSpPr>
            <a:spLocks noChangeArrowheads="1"/>
          </p:cNvSpPr>
          <p:nvPr/>
        </p:nvSpPr>
        <p:spPr bwMode="auto">
          <a:xfrm>
            <a:off x="4741863" y="3592513"/>
            <a:ext cx="755650" cy="166687"/>
          </a:xfrm>
          <a:prstGeom prst="rightArrow">
            <a:avLst>
              <a:gd name="adj1" fmla="val 50000"/>
              <a:gd name="adj2" fmla="val 50161"/>
            </a:avLst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4583113" y="3759200"/>
            <a:ext cx="11112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Current</a:t>
            </a:r>
          </a:p>
        </p:txBody>
      </p:sp>
      <p:pic>
        <p:nvPicPr>
          <p:cNvPr id="9" name="Picture 8" descr="filo.png"/>
          <p:cNvPicPr>
            <a:picLocks noChangeAspect="1"/>
          </p:cNvPicPr>
          <p:nvPr/>
        </p:nvPicPr>
        <p:blipFill>
          <a:blip r:embed="rId3"/>
          <a:srcRect l="3551" t="3255"/>
          <a:stretch>
            <a:fillRect/>
          </a:stretch>
        </p:blipFill>
        <p:spPr>
          <a:xfrm rot="21248025">
            <a:off x="891043" y="2137558"/>
            <a:ext cx="2262646" cy="1802324"/>
          </a:xfrm>
          <a:prstGeom prst="rect">
            <a:avLst/>
          </a:prstGeom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153123" y="6258437"/>
            <a:ext cx="7903207" cy="47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912813">
              <a:lnSpc>
                <a:spcPts val="3000"/>
              </a:lnSpc>
              <a:buClr>
                <a:srgbClr val="CC0000"/>
              </a:buClr>
            </a:pPr>
            <a:r>
              <a:rPr lang="en-US" b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1kA-10V supply; flat top  ~1s, I</a:t>
            </a:r>
            <a:r>
              <a:rPr lang="en-US" b="0" baseline="-25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conductor</a:t>
            </a:r>
            <a:r>
              <a:rPr lang="en-US" b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~1kA; ~100 discharges/day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TORPEX </a:t>
            </a:r>
            <a:r>
              <a:rPr lang="en-US" sz="2800" dirty="0" smtClean="0">
                <a:latin typeface="Helvetica" charset="0"/>
              </a:rPr>
              <a:t>2013 </a:t>
            </a:r>
            <a:r>
              <a:rPr lang="en-US" sz="2800" dirty="0">
                <a:latin typeface="Helvetica" charset="0"/>
              </a:rPr>
              <a:t>and </a:t>
            </a:r>
            <a:r>
              <a:rPr lang="en-US" sz="2800" dirty="0" smtClean="0">
                <a:latin typeface="Helvetica" charset="0"/>
              </a:rPr>
              <a:t>beyond (</a:t>
            </a:r>
            <a:r>
              <a:rPr lang="en-US" sz="2800" dirty="0">
                <a:latin typeface="Helvetica" charset="0"/>
              </a:rPr>
              <a:t>just getting started)</a:t>
            </a:r>
          </a:p>
        </p:txBody>
      </p:sp>
    </p:spTree>
    <p:extLst>
      <p:ext uri="{BB962C8B-B14F-4D97-AF65-F5344CB8AC3E}">
        <p14:creationId xmlns:p14="http://schemas.microsoft.com/office/powerpoint/2010/main" val="23251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New exciting possibilities to study fast ion physics</a:t>
            </a:r>
            <a:endParaRPr lang="en-US" sz="2800" dirty="0">
              <a:latin typeface="Helvetica" charset="0"/>
            </a:endParaRPr>
          </a:p>
        </p:txBody>
      </p:sp>
      <p:sp>
        <p:nvSpPr>
          <p:cNvPr id="44034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5088" y="758450"/>
            <a:ext cx="3260587" cy="3735447"/>
            <a:chOff x="65088" y="758450"/>
            <a:chExt cx="3260587" cy="3735447"/>
          </a:xfrm>
        </p:grpSpPr>
        <p:pic>
          <p:nvPicPr>
            <p:cNvPr id="44035" name="Picture 3" descr="all_confs.ti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67"/>
            <a:stretch/>
          </p:blipFill>
          <p:spPr bwMode="auto">
            <a:xfrm>
              <a:off x="65088" y="1364935"/>
              <a:ext cx="3260587" cy="312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6" name="Rectangle 10"/>
            <p:cNvSpPr>
              <a:spLocks noChangeArrowheads="1"/>
            </p:cNvSpPr>
            <p:nvPr/>
          </p:nvSpPr>
          <p:spPr bwMode="auto">
            <a:xfrm>
              <a:off x="611323" y="758450"/>
              <a:ext cx="2393679" cy="68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Confined </a:t>
              </a:r>
              <a:r>
                <a:rPr lang="en-US" dirty="0" smtClean="0">
                  <a:solidFill>
                    <a:srgbClr val="000090"/>
                  </a:solidFill>
                </a:rPr>
                <a:t>plasmas</a:t>
              </a:r>
            </a:p>
            <a:p>
              <a:r>
                <a:rPr lang="en-US" dirty="0" smtClean="0">
                  <a:solidFill>
                    <a:srgbClr val="000090"/>
                  </a:solidFill>
                </a:rPr>
                <a:t>Alfven wave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249" y="3522718"/>
            <a:ext cx="5353111" cy="3128962"/>
            <a:chOff x="-588231" y="3522718"/>
            <a:chExt cx="5353111" cy="3128962"/>
          </a:xfrm>
        </p:grpSpPr>
        <p:sp>
          <p:nvSpPr>
            <p:cNvPr id="44038" name="Rectangle 12"/>
            <p:cNvSpPr>
              <a:spLocks noChangeArrowheads="1"/>
            </p:cNvSpPr>
            <p:nvPr/>
          </p:nvSpPr>
          <p:spPr bwMode="auto">
            <a:xfrm>
              <a:off x="-588231" y="5052774"/>
              <a:ext cx="2094243" cy="68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Snowflakes</a:t>
              </a:r>
            </a:p>
            <a:p>
              <a:r>
                <a:rPr lang="en-US" dirty="0" smtClean="0">
                  <a:solidFill>
                    <a:srgbClr val="000090"/>
                  </a:solidFill>
                </a:rPr>
                <a:t>X-point physics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pic>
          <p:nvPicPr>
            <p:cNvPr id="8" name="Picture 3" descr="all_confs.ti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60"/>
            <a:stretch/>
          </p:blipFill>
          <p:spPr bwMode="auto">
            <a:xfrm>
              <a:off x="1552834" y="3522718"/>
              <a:ext cx="3212046" cy="312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948125" y="908312"/>
            <a:ext cx="5815000" cy="5121102"/>
            <a:chOff x="3948125" y="908312"/>
            <a:chExt cx="5815000" cy="5121102"/>
          </a:xfrm>
        </p:grpSpPr>
        <p:pic>
          <p:nvPicPr>
            <p:cNvPr id="10" name="Picture 9" descr="torpex bob interne2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8125" y="908312"/>
              <a:ext cx="5815000" cy="4517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5721812" y="5639991"/>
              <a:ext cx="3248781" cy="389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Ripple, 3D, </a:t>
              </a:r>
              <a:r>
                <a:rPr lang="en-US" dirty="0" err="1" smtClean="0">
                  <a:solidFill>
                    <a:srgbClr val="000090"/>
                  </a:solidFill>
                </a:rPr>
                <a:t>ergodic</a:t>
              </a:r>
              <a:r>
                <a:rPr lang="en-US" dirty="0" smtClean="0">
                  <a:solidFill>
                    <a:srgbClr val="000090"/>
                  </a:solidFill>
                </a:rPr>
                <a:t> fields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1468732"/>
            <a:ext cx="9229725" cy="5065481"/>
          </a:xfrm>
          <a:noFill/>
          <a:ln/>
        </p:spPr>
        <p:txBody>
          <a:bodyPr/>
          <a:lstStyle/>
          <a:p>
            <a:pPr marL="342000" lvl="1" indent="-342900" algn="just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Simple plasma devices, such as TORPEX, offer great possibilities to investigate the fundamentals of fast ion – turbulence physics.</a:t>
            </a: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fr-CH" sz="2400" b="1" dirty="0" smtClean="0">
              <a:solidFill>
                <a:srgbClr val="0000CC"/>
              </a:solidFill>
            </a:endParaRPr>
          </a:p>
          <a:p>
            <a:pPr marL="342000" algn="just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On TORPEX, numerical </a:t>
            </a:r>
            <a:r>
              <a:rPr lang="fr-CH" sz="2400" b="1" dirty="0">
                <a:solidFill>
                  <a:srgbClr val="0000CC"/>
                </a:solidFill>
              </a:rPr>
              <a:t>simulations and experiments reveal that different </a:t>
            </a:r>
            <a:r>
              <a:rPr lang="fr-CH" sz="2400" b="1" dirty="0" smtClean="0">
                <a:solidFill>
                  <a:srgbClr val="0000CC"/>
                </a:solidFill>
              </a:rPr>
              <a:t>regimes </a:t>
            </a:r>
            <a:r>
              <a:rPr lang="fr-CH" sz="2400" b="1" dirty="0">
                <a:solidFill>
                  <a:srgbClr val="0000CC"/>
                </a:solidFill>
              </a:rPr>
              <a:t>for fast </a:t>
            </a:r>
            <a:r>
              <a:rPr lang="fr-CH" sz="2400" b="1" dirty="0" smtClean="0">
                <a:solidFill>
                  <a:srgbClr val="0000CC"/>
                </a:solidFill>
              </a:rPr>
              <a:t>ion transport </a:t>
            </a:r>
            <a:r>
              <a:rPr lang="fr-CH" sz="2400" b="1" dirty="0">
                <a:solidFill>
                  <a:srgbClr val="0000CC"/>
                </a:solidFill>
              </a:rPr>
              <a:t>are </a:t>
            </a:r>
            <a:r>
              <a:rPr lang="fr-CH" sz="2400" b="1" dirty="0" smtClean="0">
                <a:solidFill>
                  <a:srgbClr val="0000CC"/>
                </a:solidFill>
              </a:rPr>
              <a:t>possible depending </a:t>
            </a:r>
            <a:r>
              <a:rPr lang="fr-CH" sz="2400" b="1" dirty="0">
                <a:solidFill>
                  <a:srgbClr val="0000CC"/>
                </a:solidFill>
              </a:rPr>
              <a:t>on their energy and </a:t>
            </a:r>
            <a:r>
              <a:rPr lang="fr-CH" sz="2400" b="1" dirty="0" smtClean="0">
                <a:solidFill>
                  <a:srgbClr val="0000CC"/>
                </a:solidFill>
              </a:rPr>
              <a:t>turbulence amplitude.</a:t>
            </a:r>
          </a:p>
          <a:p>
            <a:pPr marL="342000" algn="just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endParaRPr lang="fr-CH" sz="2400" b="1" dirty="0" smtClean="0">
              <a:solidFill>
                <a:srgbClr val="0000CC"/>
              </a:solidFill>
            </a:endParaRPr>
          </a:p>
          <a:p>
            <a:pPr marL="342000" algn="just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Gyro- and drift-averaging can effectively reduce turbulent transport.</a:t>
            </a:r>
          </a:p>
          <a:p>
            <a:pPr marL="342000" algn="just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endParaRPr lang="fr-CH" sz="2400" b="1" dirty="0">
              <a:solidFill>
                <a:srgbClr val="0000CC"/>
              </a:solidFill>
            </a:endParaRPr>
          </a:p>
          <a:p>
            <a:pPr marL="342000" algn="just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fr-CH" sz="2400" b="1" dirty="0" smtClean="0">
                <a:solidFill>
                  <a:srgbClr val="0000CC"/>
                </a:solidFill>
              </a:rPr>
              <a:t>Upcoming TORPEX experiments will explore more complex magnetic geometries of direct relevance to tokamaks.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A definition of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transport regimes</a:t>
            </a:r>
            <a:endParaRPr lang="en-US" dirty="0">
              <a:latin typeface="Helvetica" charset="0"/>
            </a:endParaRPr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6422186" y="960286"/>
            <a:ext cx="3472961" cy="139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Spreading in time of the particle positions to extract an exponent: </a:t>
            </a:r>
            <a:endParaRPr kumimoji="0" lang="en-US" sz="2200" b="0" dirty="0">
              <a:solidFill>
                <a:srgbClr val="0000CC"/>
              </a:solidFill>
              <a:cs typeface="Arial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640811"/>
              </p:ext>
            </p:extLst>
          </p:nvPr>
        </p:nvGraphicFramePr>
        <p:xfrm>
          <a:off x="6777038" y="2008592"/>
          <a:ext cx="2386012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" name="Equation" r:id="rId4" imgW="469900" imgH="203200" progId="Equation.3">
                  <p:embed/>
                </p:oleObj>
              </mc:Choice>
              <mc:Fallback>
                <p:oleObj name="Equation" r:id="rId4" imgW="469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2008592"/>
                        <a:ext cx="2386012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0" y="960286"/>
            <a:ext cx="6039905" cy="5897714"/>
            <a:chOff x="0" y="960286"/>
            <a:chExt cx="6039905" cy="5897714"/>
          </a:xfrm>
        </p:grpSpPr>
        <p:sp>
          <p:nvSpPr>
            <p:cNvPr id="7" name="Rectangle 6"/>
            <p:cNvSpPr/>
            <p:nvPr/>
          </p:nvSpPr>
          <p:spPr>
            <a:xfrm>
              <a:off x="1503098" y="6468577"/>
              <a:ext cx="3487854" cy="3894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b="0" dirty="0" smtClean="0">
                  <a:solidFill>
                    <a:srgbClr val="320902"/>
                  </a:solidFill>
                </a:rPr>
                <a:t>K. Gustafson et al, PoP 2012</a:t>
              </a:r>
              <a:endParaRPr lang="en-US" dirty="0">
                <a:solidFill>
                  <a:srgbClr val="320902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960286"/>
              <a:ext cx="6039905" cy="5381142"/>
              <a:chOff x="0" y="960286"/>
              <a:chExt cx="6039905" cy="538114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0" y="960286"/>
                <a:ext cx="6039905" cy="5020272"/>
                <a:chOff x="0" y="960286"/>
                <a:chExt cx="6039905" cy="502027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" y="960286"/>
                  <a:ext cx="6039904" cy="5020272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 bwMode="auto">
                <a:xfrm>
                  <a:off x="0" y="2356327"/>
                  <a:ext cx="650875" cy="701886"/>
                </a:xfrm>
                <a:prstGeom prst="rect">
                  <a:avLst/>
                </a:prstGeom>
                <a:solidFill>
                  <a:schemeClr val="tx1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ts val="23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1"/>
                    </a:buClr>
                    <a:buSzTx/>
                    <a:buFontTx/>
                    <a:buNone/>
                    <a:tabLst/>
                  </a:pPr>
                  <a:endParaRPr kumimoji="1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 bwMode="auto">
              <a:xfrm>
                <a:off x="1740034" y="1457114"/>
                <a:ext cx="1251403" cy="701886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</a:pPr>
                <a:endParaRPr kumimoji="1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4031561" y="3326795"/>
                <a:ext cx="1251403" cy="701886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</a:pPr>
                <a:endParaRPr kumimoji="1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aphicFrame>
            <p:nvGraphicFramePr>
              <p:cNvPr id="13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4485681"/>
                  </p:ext>
                </p:extLst>
              </p:nvPr>
            </p:nvGraphicFramePr>
            <p:xfrm>
              <a:off x="1449714" y="1459506"/>
              <a:ext cx="1797311" cy="6994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2" name="Equation" r:id="rId7" imgW="520700" imgH="203200" progId="Equation.3">
                      <p:embed/>
                    </p:oleObj>
                  </mc:Choice>
                  <mc:Fallback>
                    <p:oleObj name="Equation" r:id="rId7" imgW="5207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714" y="1459506"/>
                            <a:ext cx="1797311" cy="69949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4026558"/>
                  </p:ext>
                </p:extLst>
              </p:nvPr>
            </p:nvGraphicFramePr>
            <p:xfrm>
              <a:off x="4031561" y="3058213"/>
              <a:ext cx="1579563" cy="7000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3" name="Equation" r:id="rId9" imgW="457200" imgH="203200" progId="Equation.3">
                      <p:embed/>
                    </p:oleObj>
                  </mc:Choice>
                  <mc:Fallback>
                    <p:oleObj name="Equation" r:id="rId9" imgW="4572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1561" y="3058213"/>
                            <a:ext cx="1579563" cy="7000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Rectangle 17"/>
              <p:cNvSpPr/>
              <p:nvPr/>
            </p:nvSpPr>
            <p:spPr bwMode="auto">
              <a:xfrm>
                <a:off x="3558259" y="4779501"/>
                <a:ext cx="1251403" cy="554676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</a:pPr>
                <a:endParaRPr kumimoji="1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aphicFrame>
            <p:nvGraphicFramePr>
              <p:cNvPr id="19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2367120"/>
                  </p:ext>
                </p:extLst>
              </p:nvPr>
            </p:nvGraphicFramePr>
            <p:xfrm>
              <a:off x="3769624" y="4634090"/>
              <a:ext cx="1841500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4" name="Equation" r:id="rId11" imgW="533400" imgH="203200" progId="Equation.3">
                      <p:embed/>
                    </p:oleObj>
                  </mc:Choice>
                  <mc:Fallback>
                    <p:oleObj name="Equation" r:id="rId11" imgW="5334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69624" y="4634090"/>
                            <a:ext cx="1841500" cy="7000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ZoneTexte 11"/>
              <p:cNvSpPr txBox="1"/>
              <p:nvPr/>
            </p:nvSpPr>
            <p:spPr>
              <a:xfrm>
                <a:off x="2891010" y="5952005"/>
                <a:ext cx="712029" cy="389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320902"/>
                    </a:solidFill>
                  </a:rPr>
                  <a:t>time</a:t>
                </a:r>
                <a:endParaRPr lang="en-US" dirty="0">
                  <a:solidFill>
                    <a:srgbClr val="320902"/>
                  </a:solidFill>
                </a:endParaRPr>
              </a:p>
            </p:txBody>
          </p:sp>
          <p:sp>
            <p:nvSpPr>
              <p:cNvPr id="21" name="ZoneTexte 11"/>
              <p:cNvSpPr txBox="1"/>
              <p:nvPr/>
            </p:nvSpPr>
            <p:spPr>
              <a:xfrm rot="16200000">
                <a:off x="-383601" y="3152140"/>
                <a:ext cx="1225616" cy="389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320A02"/>
                    </a:solidFill>
                  </a:rPr>
                  <a:t>variance</a:t>
                </a:r>
                <a:endParaRPr lang="en-US" dirty="0">
                  <a:solidFill>
                    <a:srgbClr val="320A02"/>
                  </a:solidFill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6734910" y="6350387"/>
            <a:ext cx="184666" cy="389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75987" y="4674452"/>
            <a:ext cx="3511147" cy="55399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3000" b="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kumimoji="0" lang="en-US" sz="3000" b="0" dirty="0">
                <a:solidFill>
                  <a:srgbClr val="FF0000"/>
                </a:solidFill>
                <a:cs typeface="Arial" charset="0"/>
              </a:rPr>
              <a:t> &lt; 1 “sub-diffusive”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31111" y="1518438"/>
            <a:ext cx="3828993" cy="55399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3000" b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&gt;</a:t>
            </a:r>
            <a:r>
              <a:rPr kumimoji="0" lang="en-US" sz="3000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kumimoji="0" lang="en-US" sz="3000" b="0" dirty="0">
                <a:solidFill>
                  <a:srgbClr val="FF0000"/>
                </a:solidFill>
                <a:cs typeface="Arial" charset="0"/>
              </a:rPr>
              <a:t>1 </a:t>
            </a:r>
            <a:r>
              <a:rPr kumimoji="0" lang="en-US" sz="3000" b="0" dirty="0" smtClean="0">
                <a:solidFill>
                  <a:srgbClr val="FF0000"/>
                </a:solidFill>
                <a:cs typeface="Arial" charset="0"/>
              </a:rPr>
              <a:t>“super-diffusive</a:t>
            </a:r>
            <a:r>
              <a:rPr kumimoji="0" lang="en-US" sz="3000" b="0" dirty="0">
                <a:solidFill>
                  <a:srgbClr val="FF0000"/>
                </a:solidFill>
                <a:cs typeface="Arial" charset="0"/>
              </a:rPr>
              <a:t>”</a:t>
            </a:r>
          </a:p>
        </p:txBody>
      </p:sp>
      <p:sp>
        <p:nvSpPr>
          <p:cNvPr id="27" name="Content Placeholder 2"/>
          <p:cNvSpPr>
            <a:spLocks noGrp="1"/>
          </p:cNvSpPr>
          <p:nvPr/>
        </p:nvSpPr>
        <p:spPr bwMode="auto">
          <a:xfrm>
            <a:off x="6290164" y="3842639"/>
            <a:ext cx="3472961" cy="16397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CC0000"/>
            </a:solidFill>
          </a:ln>
          <a:extLst/>
        </p:spPr>
        <p:txBody>
          <a:bodyPr/>
          <a:lstStyle/>
          <a:p>
            <a:pPr algn="just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Are all these regimes accessible to fast ions?</a:t>
            </a:r>
          </a:p>
          <a:p>
            <a:pPr algn="just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2200" b="0" dirty="0" smtClean="0">
                <a:solidFill>
                  <a:srgbClr val="0000CC"/>
                </a:solidFill>
                <a:cs typeface="Arial" charset="0"/>
              </a:rPr>
              <a:t>Which key elements determine the regime?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2186" y="3170989"/>
            <a:ext cx="3475330" cy="55399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buClrTx/>
            </a:pPr>
            <a:r>
              <a:rPr kumimoji="0" lang="en-US" sz="3000" b="0" dirty="0" smtClean="0">
                <a:solidFill>
                  <a:srgbClr val="320902"/>
                </a:solidFill>
                <a:cs typeface="Arial" charset="0"/>
              </a:rPr>
              <a:t>Diffusive </a:t>
            </a:r>
            <a:r>
              <a:rPr kumimoji="0" lang="en-US" sz="3000" b="0" dirty="0" smtClean="0">
                <a:solidFill>
                  <a:srgbClr val="32090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3000" b="0" dirty="0" smtClean="0">
                <a:solidFill>
                  <a:srgbClr val="320902"/>
                </a:solidFill>
                <a:cs typeface="Arial" charset="0"/>
                <a:sym typeface="Wingdings"/>
              </a:rPr>
              <a:t> </a:t>
            </a:r>
            <a:r>
              <a:rPr kumimoji="0" lang="en-US" sz="3000" b="0" dirty="0" smtClean="0">
                <a:solidFill>
                  <a:srgbClr val="320902"/>
                </a:solidFill>
                <a:latin typeface="Symbol" charset="2"/>
                <a:cs typeface="Symbol" charset="2"/>
              </a:rPr>
              <a:t>s</a:t>
            </a:r>
            <a:r>
              <a:rPr kumimoji="0" lang="en-US" sz="3000" b="0" baseline="30000" dirty="0" smtClean="0">
                <a:solidFill>
                  <a:srgbClr val="320902"/>
                </a:solidFill>
                <a:cs typeface="Arial" charset="0"/>
              </a:rPr>
              <a:t>2</a:t>
            </a:r>
            <a:r>
              <a:rPr kumimoji="0" lang="en-US" sz="3000" b="0" dirty="0" smtClean="0">
                <a:solidFill>
                  <a:srgbClr val="320902"/>
                </a:solidFill>
                <a:cs typeface="Arial" charset="0"/>
              </a:rPr>
              <a:t>=</a:t>
            </a:r>
            <a:r>
              <a:rPr kumimoji="0" lang="en-US" sz="3000" b="0" i="1" dirty="0" smtClean="0">
                <a:solidFill>
                  <a:srgbClr val="320902"/>
                </a:solidFill>
                <a:cs typeface="Arial" charset="0"/>
              </a:rPr>
              <a:t>Dt</a:t>
            </a:r>
            <a:r>
              <a:rPr kumimoji="0" lang="en-US" sz="3000" b="0" i="1" baseline="30000" dirty="0" smtClean="0">
                <a:solidFill>
                  <a:srgbClr val="320902"/>
                </a:solidFill>
                <a:cs typeface="Arial" charset="0"/>
              </a:rPr>
              <a:t>1</a:t>
            </a:r>
            <a:endParaRPr kumimoji="0" lang="en-US" sz="3000" b="0" baseline="30000" dirty="0">
              <a:solidFill>
                <a:srgbClr val="32090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7627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783560"/>
            <a:ext cx="9229725" cy="6074440"/>
          </a:xfrm>
          <a:noFill/>
          <a:ln/>
        </p:spPr>
        <p:txBody>
          <a:bodyPr/>
          <a:lstStyle/>
          <a:p>
            <a:pPr marL="0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Motivations</a:t>
            </a:r>
          </a:p>
          <a:p>
            <a:pPr marL="0" lvl="1" indent="-342900">
              <a:spcBef>
                <a:spcPts val="600"/>
              </a:spcBef>
              <a:spcAft>
                <a:spcPts val="600"/>
              </a:spcAft>
              <a:buClrTx/>
              <a:buFont typeface="Wingdings" charset="2"/>
              <a:buChar char="§"/>
            </a:pPr>
            <a:r>
              <a:rPr lang="fr-CH" sz="2400" b="1" dirty="0" smtClean="0"/>
              <a:t>The TORPEX device and the diagnostics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/>
              <a:t>i</a:t>
            </a:r>
            <a:r>
              <a:rPr lang="fr-CH" dirty="0" smtClean="0"/>
              <a:t>deal interchange turbulence</a:t>
            </a:r>
          </a:p>
          <a:p>
            <a:pPr lvl="1">
              <a:buClrTx/>
              <a:buFont typeface="Wingdings" charset="2"/>
              <a:buChar char="§"/>
            </a:pPr>
            <a:r>
              <a:rPr lang="fr-CH" dirty="0"/>
              <a:t>fast ions source and detector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Experimental measurements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fast ion transport: energy dependence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Theoretical </a:t>
            </a:r>
            <a:r>
              <a:rPr lang="fr-CH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pPr lvl="1"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Fluid simulations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ransport regimes for fast 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Comparison simulations – experiments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fr-CH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Outlook and conclusions</a:t>
            </a: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TORPEX (</a:t>
            </a:r>
            <a:r>
              <a:rPr lang="en-US" sz="2800" dirty="0" err="1" smtClean="0">
                <a:latin typeface="Helvetica" charset="0"/>
              </a:rPr>
              <a:t>TOR</a:t>
            </a:r>
            <a:r>
              <a:rPr lang="en-US" sz="2800" b="0" dirty="0" err="1" smtClean="0">
                <a:latin typeface="Helvetica" charset="0"/>
              </a:rPr>
              <a:t>oidal</a:t>
            </a:r>
            <a:r>
              <a:rPr lang="en-US" sz="2800" dirty="0" smtClean="0">
                <a:latin typeface="Helvetica" charset="0"/>
              </a:rPr>
              <a:t> P</a:t>
            </a:r>
            <a:r>
              <a:rPr lang="en-US" sz="2800" b="0" dirty="0" smtClean="0">
                <a:latin typeface="Helvetica" charset="0"/>
              </a:rPr>
              <a:t>lasma</a:t>
            </a:r>
            <a:r>
              <a:rPr lang="en-US" sz="2800" dirty="0" smtClean="0">
                <a:latin typeface="Helvetica" charset="0"/>
              </a:rPr>
              <a:t> </a:t>
            </a:r>
            <a:r>
              <a:rPr lang="en-US" sz="2800" dirty="0" err="1" smtClean="0">
                <a:latin typeface="Helvetica" charset="0"/>
              </a:rPr>
              <a:t>EX</a:t>
            </a:r>
            <a:r>
              <a:rPr lang="en-US" sz="2800" b="0" dirty="0" err="1" smtClean="0">
                <a:latin typeface="Helvetica" charset="0"/>
              </a:rPr>
              <a:t>periment</a:t>
            </a:r>
            <a:r>
              <a:rPr lang="en-US" sz="2800" dirty="0" smtClean="0">
                <a:latin typeface="Helvetica" charset="0"/>
              </a:rPr>
              <a:t>) at CRPP</a:t>
            </a:r>
            <a:endParaRPr lang="en-US" sz="2800" dirty="0">
              <a:latin typeface="Helvetica" charset="0"/>
            </a:endParaRPr>
          </a:p>
        </p:txBody>
      </p:sp>
      <p:sp>
        <p:nvSpPr>
          <p:cNvPr id="2048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4" descr="HPIM09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606" y="1277927"/>
            <a:ext cx="6860397" cy="5166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437384" y="809625"/>
            <a:ext cx="5031245" cy="38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major radius = 1m, minor radius = 20cm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363334" y="3666377"/>
            <a:ext cx="1556836" cy="979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Magnetron</a:t>
            </a:r>
          </a:p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or plasma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production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8098118" y="4645705"/>
            <a:ext cx="295885" cy="18029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7623" y="4489805"/>
            <a:ext cx="1495983" cy="684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28 toroidal field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coils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33606" y="2366564"/>
            <a:ext cx="513335" cy="26308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7623" y="1714282"/>
            <a:ext cx="1495983" cy="684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4 vertical field coils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533606" y="4004235"/>
            <a:ext cx="1350041" cy="51684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392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torpex_intro_shor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000" y="720000"/>
            <a:ext cx="8160000" cy="6120000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TORPEX and the </a:t>
            </a:r>
            <a:r>
              <a:rPr lang="en-US" sz="2800" dirty="0" smtClean="0">
                <a:latin typeface="Helvetica" charset="0"/>
              </a:rPr>
              <a:t>simple magnetized torus (SMT)</a:t>
            </a:r>
            <a:endParaRPr lang="en-US" sz="2800" dirty="0">
              <a:latin typeface="Helvetica" charset="0"/>
            </a:endParaRPr>
          </a:p>
        </p:txBody>
      </p:sp>
      <p:sp>
        <p:nvSpPr>
          <p:cNvPr id="20483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14375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TORPEX and the simple magnetized torus (SMT)</a:t>
            </a:r>
          </a:p>
        </p:txBody>
      </p:sp>
      <p:sp>
        <p:nvSpPr>
          <p:cNvPr id="21506" name="Line 15"/>
          <p:cNvSpPr>
            <a:spLocks noChangeShapeType="1"/>
          </p:cNvSpPr>
          <p:nvPr/>
        </p:nvSpPr>
        <p:spPr bwMode="auto">
          <a:xfrm flipV="1">
            <a:off x="650875" y="709613"/>
            <a:ext cx="9112250" cy="952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07" name="Picture 2" descr="movie_torpex_slic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54591"/>
            <a:ext cx="81597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3541713" y="4603750"/>
            <a:ext cx="178911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</a:t>
            </a:r>
            <a:r>
              <a:rPr lang="en-US" baseline="-25000"/>
              <a:t>t</a:t>
            </a:r>
            <a:r>
              <a:rPr lang="en-US"/>
              <a:t>~800Gauss </a:t>
            </a:r>
          </a:p>
        </p:txBody>
      </p:sp>
      <p:cxnSp>
        <p:nvCxnSpPr>
          <p:cNvPr id="21511" name="Straight Arrow Connector 14"/>
          <p:cNvCxnSpPr>
            <a:cxnSpLocks noChangeShapeType="1"/>
          </p:cNvCxnSpPr>
          <p:nvPr/>
        </p:nvCxnSpPr>
        <p:spPr bwMode="auto">
          <a:xfrm>
            <a:off x="1790700" y="4000500"/>
            <a:ext cx="1658938" cy="6477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2743200" y="1320800"/>
            <a:ext cx="1100138" cy="161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843338" y="931863"/>
            <a:ext cx="18319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Toroidal coils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JBLtemplate">
  <a:themeElements>
    <a:clrScheme name="PPJBLtemplate 1">
      <a:dk1>
        <a:srgbClr val="4D4D4D"/>
      </a:dk1>
      <a:lt1>
        <a:srgbClr val="FFFFFF"/>
      </a:lt1>
      <a:dk2>
        <a:srgbClr val="006666"/>
      </a:dk2>
      <a:lt2>
        <a:srgbClr val="CC9900"/>
      </a:lt2>
      <a:accent1>
        <a:srgbClr val="CC9900"/>
      </a:accent1>
      <a:accent2>
        <a:srgbClr val="800000"/>
      </a:accent2>
      <a:accent3>
        <a:srgbClr val="AAB8B8"/>
      </a:accent3>
      <a:accent4>
        <a:srgbClr val="DADADA"/>
      </a:accent4>
      <a:accent5>
        <a:srgbClr val="E2CAAA"/>
      </a:accent5>
      <a:accent6>
        <a:srgbClr val="730000"/>
      </a:accent6>
      <a:hlink>
        <a:srgbClr val="C0C0C0"/>
      </a:hlink>
      <a:folHlink>
        <a:srgbClr val="969696"/>
      </a:folHlink>
    </a:clrScheme>
    <a:fontScheme name="PPJBLtemplate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ts val="23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1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PJBLtemplate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JBLtemplate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JBLtemplate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JBLtemplate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JBLtemplate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JBLtemplate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JBLtemplate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JBLtemplate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79467</TotalTime>
  <Words>1556</Words>
  <Application>Microsoft Macintosh PowerPoint</Application>
  <PresentationFormat>A4 Paper (210x297 mm)</PresentationFormat>
  <Paragraphs>333</Paragraphs>
  <Slides>43</Slides>
  <Notes>29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PPJBLtemplate</vt:lpstr>
      <vt:lpstr>Equation</vt:lpstr>
      <vt:lpstr>Transport regimes for fast ions  in TORPEX toroidal magnetized plasmas</vt:lpstr>
      <vt:lpstr>Outline</vt:lpstr>
      <vt:lpstr>Outline</vt:lpstr>
      <vt:lpstr>Why study fast ion transport by turbulence in simple devices?</vt:lpstr>
      <vt:lpstr>A definition of transport regimes</vt:lpstr>
      <vt:lpstr>Outline</vt:lpstr>
      <vt:lpstr>TORPEX (TORoidal Plasma EXperiment) at CRPP</vt:lpstr>
      <vt:lpstr>TORPEX and the simple magnetized torus (SMT)</vt:lpstr>
      <vt:lpstr>TORPEX and the simple magnetized torus (SMT)</vt:lpstr>
      <vt:lpstr>TORPEX and the simple magnetized torus (SMT)</vt:lpstr>
      <vt:lpstr>TORPEX and the simple magnetized torus (SMT)</vt:lpstr>
      <vt:lpstr>PowerPoint Presentation</vt:lpstr>
      <vt:lpstr>PowerPoint Presentation</vt:lpstr>
      <vt:lpstr>Ideal interchange regime: waves and blobs</vt:lpstr>
      <vt:lpstr>Source + GEA  3D fast ion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Synchronous detection for small signals</vt:lpstr>
      <vt:lpstr>Outline</vt:lpstr>
      <vt:lpstr>Measurements at two fast ion energies</vt:lpstr>
      <vt:lpstr>Measurements at two fast ion energies</vt:lpstr>
      <vt:lpstr>Measurements are performed at two energies</vt:lpstr>
      <vt:lpstr>Different radial spreadings are observed for the two energies</vt:lpstr>
      <vt:lpstr>Outline</vt:lpstr>
      <vt:lpstr>The Global Braginskii Solver (GBS) code models TORPEX plasmas</vt:lpstr>
      <vt:lpstr>3D turbulent fields are constructed from 2D simulations</vt:lpstr>
      <vt:lpstr>Full time dynamics of the fast ions is obtained</vt:lpstr>
      <vt:lpstr>Synthetic profiles are reconstructed from simulations</vt:lpstr>
      <vt:lpstr>Simulations and experiments are in good agreement</vt:lpstr>
      <vt:lpstr>Outline</vt:lpstr>
      <vt:lpstr>Transport is characterized by the radial variance</vt:lpstr>
      <vt:lpstr>Different transport regimes are revealed</vt:lpstr>
      <vt:lpstr>A look at trajectories suggests mechanisms for reducing transport</vt:lpstr>
      <vt:lpstr>Gyro- and drift-averaging can reduce the radial transport</vt:lpstr>
      <vt:lpstr>Transport regime is determined by E/Te and turbulence amplitude</vt:lpstr>
      <vt:lpstr>Outline</vt:lpstr>
      <vt:lpstr>SMTs have similarities with tokamak SOLs</vt:lpstr>
      <vt:lpstr>TORPEX 2013 and beyond (just getting started)</vt:lpstr>
      <vt:lpstr>New exciting possibilities to study fast ion physics</vt:lpstr>
      <vt:lpstr>Conclusions</vt:lpstr>
    </vt:vector>
  </TitlesOfParts>
  <Company>crpp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Recent ELMy H-mode  Results from TCV</dc:title>
  <dc:creator>epfl</dc:creator>
  <cp:keywords/>
  <cp:lastModifiedBy>Ivo Furno</cp:lastModifiedBy>
  <cp:revision>2712</cp:revision>
  <cp:lastPrinted>2005-01-18T08:58:44Z</cp:lastPrinted>
  <dcterms:created xsi:type="dcterms:W3CDTF">2002-05-06T12:01:41Z</dcterms:created>
  <dcterms:modified xsi:type="dcterms:W3CDTF">2013-09-17T23:15:50Z</dcterms:modified>
</cp:coreProperties>
</file>