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90" autoAdjust="0"/>
  </p:normalViewPr>
  <p:slideViewPr>
    <p:cSldViewPr>
      <p:cViewPr>
        <p:scale>
          <a:sx n="20" d="100"/>
          <a:sy n="20" d="100"/>
        </p:scale>
        <p:origin x="-504" y="498"/>
      </p:cViewPr>
      <p:guideLst>
        <p:guide orient="horz" pos="9538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10640" y="9406427"/>
            <a:ext cx="36387246" cy="649057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1279" y="17158654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1036181" y="1212607"/>
            <a:ext cx="9631918" cy="2583610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140427" y="1212607"/>
            <a:ext cx="28182279" cy="2583610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81579" y="19457694"/>
            <a:ext cx="36387246" cy="60139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81579" y="12833951"/>
            <a:ext cx="36387246" cy="66237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40427" y="7065338"/>
            <a:ext cx="18907099" cy="199833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761001" y="7065338"/>
            <a:ext cx="18907099" cy="199833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0427" y="6777950"/>
            <a:ext cx="18914533" cy="28247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40427" y="9602676"/>
            <a:ext cx="18914533" cy="17446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1746149" y="6777950"/>
            <a:ext cx="18921963" cy="28247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1746149" y="9602676"/>
            <a:ext cx="18921963" cy="17446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0438" y="1205592"/>
            <a:ext cx="14083710" cy="51307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36945" y="1205592"/>
            <a:ext cx="23931155" cy="258431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40438" y="6336375"/>
            <a:ext cx="14083710" cy="207123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0772" y="21195985"/>
            <a:ext cx="25685115" cy="25023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90772" y="2705574"/>
            <a:ext cx="25685115" cy="181679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0772" y="23698292"/>
            <a:ext cx="25685115" cy="35536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140427" y="1212611"/>
            <a:ext cx="38527673" cy="5046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0427" y="7065338"/>
            <a:ext cx="38527673" cy="19983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140426" y="28065055"/>
            <a:ext cx="9988656" cy="1612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962DA-F41B-44AC-B692-D90CFAE4737E}" type="datetimeFigureOut">
              <a:rPr lang="fr-CH" smtClean="0"/>
              <a:pPr/>
              <a:t>21.06.2013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4626247" y="28065055"/>
            <a:ext cx="13556033" cy="1612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679443" y="28065055"/>
            <a:ext cx="9988656" cy="1612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D180-4B13-48BB-A1B0-57C8A75A2FC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png"/><Relationship Id="rId3" Type="http://schemas.openxmlformats.org/officeDocument/2006/relationships/image" Target="../media/image2.gi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tiff"/><Relationship Id="rId5" Type="http://schemas.openxmlformats.org/officeDocument/2006/relationships/hyperlink" Target="http://www.cardiocentro.org/index.php?node=266&amp;lng=1&amp;rif=099123f17d" TargetMode="External"/><Relationship Id="rId10" Type="http://schemas.openxmlformats.org/officeDocument/2006/relationships/image" Target="../media/image8.tiff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>
            <a:spLocks noGrp="1"/>
          </p:cNvSpPr>
          <p:nvPr>
            <p:ph type="title"/>
          </p:nvPr>
        </p:nvSpPr>
        <p:spPr>
          <a:xfrm>
            <a:off x="2106118" y="291952"/>
            <a:ext cx="3852767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Markers for risk to develop </a:t>
            </a:r>
            <a:r>
              <a:rPr lang="en-US" sz="9600" b="1" dirty="0" err="1"/>
              <a:t>atrial</a:t>
            </a:r>
            <a:r>
              <a:rPr lang="en-US" sz="9600" b="1" dirty="0"/>
              <a:t> fibrillation based on a new electrocardiographic tool </a:t>
            </a:r>
            <a:r>
              <a:rPr lang="en-US" sz="9600" b="1" dirty="0" smtClean="0"/>
              <a:t> </a:t>
            </a:r>
            <a:r>
              <a:rPr lang="en-US" sz="22500" b="1" dirty="0"/>
              <a:t/>
            </a:r>
            <a:br>
              <a:rPr lang="en-US" sz="22500" b="1" dirty="0"/>
            </a:br>
            <a:r>
              <a:rPr lang="en-US" sz="4600" dirty="0"/>
              <a:t>Alain Viso</a:t>
            </a:r>
            <a:r>
              <a:rPr lang="en-US" sz="4600" baseline="30000" dirty="0"/>
              <a:t>1</a:t>
            </a:r>
            <a:r>
              <a:rPr lang="en-US" sz="4600" dirty="0"/>
              <a:t>, Marta Aceña</a:t>
            </a:r>
            <a:r>
              <a:rPr lang="en-US" sz="4600" baseline="30000" dirty="0"/>
              <a:t>2</a:t>
            </a:r>
            <a:r>
              <a:rPr lang="en-US" sz="4600" dirty="0"/>
              <a:t>, Remo Leber</a:t>
            </a:r>
            <a:r>
              <a:rPr lang="en-US" sz="4600" baseline="30000" dirty="0"/>
              <a:t>3</a:t>
            </a:r>
            <a:r>
              <a:rPr lang="en-US" sz="4600" dirty="0"/>
              <a:t>, </a:t>
            </a:r>
            <a:r>
              <a:rPr lang="en-US" sz="4600" dirty="0" err="1"/>
              <a:t>Aline</a:t>
            </a:r>
            <a:r>
              <a:rPr lang="en-US" sz="4600" dirty="0"/>
              <a:t> Cabasson</a:t>
            </a:r>
            <a:r>
              <a:rPr lang="en-US" sz="4600" baseline="30000" dirty="0"/>
              <a:t>4</a:t>
            </a:r>
            <a:r>
              <a:rPr lang="en-US" sz="4600" dirty="0"/>
              <a:t>, Roger Abächerli</a:t>
            </a:r>
            <a:r>
              <a:rPr lang="en-US" sz="4600" baseline="30000" dirty="0"/>
              <a:t>3</a:t>
            </a:r>
            <a:r>
              <a:rPr lang="en-US" sz="4600" dirty="0"/>
              <a:t>, Lukas Kappenberger</a:t>
            </a:r>
            <a:r>
              <a:rPr lang="en-US" sz="4600" baseline="30000" dirty="0"/>
              <a:t>5</a:t>
            </a:r>
            <a:r>
              <a:rPr lang="en-US" sz="4600" dirty="0"/>
              <a:t>, Angelo Auricchio</a:t>
            </a:r>
            <a:r>
              <a:rPr lang="en-US" sz="4600" baseline="30000" dirty="0"/>
              <a:t>2</a:t>
            </a:r>
            <a:r>
              <a:rPr lang="en-US" sz="4600" dirty="0"/>
              <a:t>, Jean-Marc Vesin</a:t>
            </a:r>
            <a:r>
              <a:rPr lang="en-US" sz="4600" baseline="30000" dirty="0"/>
              <a:t>1</a:t>
            </a:r>
            <a:r>
              <a:rPr lang="en-US" sz="4600" dirty="0"/>
              <a:t> </a:t>
            </a:r>
            <a:br>
              <a:rPr lang="en-US" sz="4600" dirty="0"/>
            </a:br>
            <a:r>
              <a:rPr lang="en-US" sz="4600" baseline="30000" dirty="0"/>
              <a:t>1</a:t>
            </a:r>
            <a:r>
              <a:rPr lang="fr-CH" sz="4600" dirty="0"/>
              <a:t>École Polytechnique Fédérale de Lausanne, </a:t>
            </a:r>
            <a:r>
              <a:rPr lang="en-US" sz="4600" baseline="30000" dirty="0"/>
              <a:t>2</a:t>
            </a:r>
            <a:r>
              <a:rPr lang="fr-CH" sz="4600" dirty="0" err="1"/>
              <a:t>Cardiocentro</a:t>
            </a:r>
            <a:r>
              <a:rPr lang="fr-CH" sz="4600" dirty="0"/>
              <a:t> Ticino, </a:t>
            </a:r>
            <a:r>
              <a:rPr lang="en-US" sz="4600" baseline="30000" dirty="0"/>
              <a:t>3</a:t>
            </a:r>
            <a:r>
              <a:rPr lang="fr-CH" sz="4600" dirty="0"/>
              <a:t>SCHILLER AG, </a:t>
            </a:r>
            <a:r>
              <a:rPr lang="en-US" sz="4600" baseline="30000" dirty="0"/>
              <a:t>4</a:t>
            </a:r>
            <a:r>
              <a:rPr lang="fr-CH" sz="4600" dirty="0"/>
              <a:t>Université Nice Sophia Antipolis, </a:t>
            </a:r>
            <a:r>
              <a:rPr lang="en-US" sz="4600" baseline="30000" dirty="0"/>
              <a:t>5</a:t>
            </a:r>
            <a:r>
              <a:rPr lang="en-US" sz="4600" dirty="0"/>
              <a:t>Lausanne Heart Group, Lausanne, Switzerland</a:t>
            </a:r>
            <a:endParaRPr lang="fr-CH" sz="4600" dirty="0"/>
          </a:p>
        </p:txBody>
      </p:sp>
      <p:pic>
        <p:nvPicPr>
          <p:cNvPr id="16" name="Picture 7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7181" y="5191006"/>
            <a:ext cx="2409301" cy="115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7" name="Picture 20" descr="http://www.lausanneheart.ch/images/logo_lshear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58255" y="4410795"/>
            <a:ext cx="1855922" cy="190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5950" y="5202883"/>
            <a:ext cx="2367818" cy="115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9" name="Picture 7" descr="http://www.cardiocentro.org/imgcache/319_5d8f8babc5e/855_265_118_b8ff63c289.gif">
            <a:hlinkClick r:id="rId5"/>
          </p:cNvPr>
          <p:cNvPicPr preferRelativeResize="0"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845541" y="5180278"/>
            <a:ext cx="2571058" cy="11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/>
          <p:cNvPicPr preferRelativeResize="0"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298373" y="5184954"/>
            <a:ext cx="6340470" cy="11461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0" name="Espace réservé du contenu 4"/>
          <p:cNvSpPr>
            <a:spLocks noGrp="1"/>
          </p:cNvSpPr>
          <p:nvPr>
            <p:ph sz="half" idx="1"/>
          </p:nvPr>
        </p:nvSpPr>
        <p:spPr>
          <a:xfrm>
            <a:off x="737967" y="7065338"/>
            <a:ext cx="20520000" cy="3250113"/>
          </a:xfrm>
          <a:prstGeom prst="roundRect">
            <a:avLst/>
          </a:prstGeom>
          <a:gradFill flip="none" rotWithShape="1">
            <a:gsLst>
              <a:gs pos="700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27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ctr">
              <a:buNone/>
            </a:pPr>
            <a:r>
              <a:rPr lang="fr-CH" sz="6600" b="1" dirty="0" smtClean="0"/>
              <a:t>Goal</a:t>
            </a:r>
          </a:p>
          <a:p>
            <a:pPr marL="936000" indent="-936000" algn="just"/>
            <a:r>
              <a:rPr lang="en-US" sz="4400" dirty="0" smtClean="0"/>
              <a:t>Early recognition of patients prone to </a:t>
            </a:r>
            <a:r>
              <a:rPr lang="en-US" sz="4400" dirty="0" err="1" smtClean="0"/>
              <a:t>atrial</a:t>
            </a:r>
            <a:r>
              <a:rPr lang="en-US" sz="4400" dirty="0" smtClean="0"/>
              <a:t> fibrillation</a:t>
            </a:r>
          </a:p>
          <a:p>
            <a:pPr marL="936000" indent="-936000" algn="just"/>
            <a:r>
              <a:rPr lang="en-US" sz="4400" dirty="0" smtClean="0"/>
              <a:t>Analysis of P wave features on lead V1 during sinus rhythm</a:t>
            </a:r>
          </a:p>
          <a:p>
            <a:pPr marL="0">
              <a:buNone/>
            </a:pPr>
            <a:endParaRPr lang="fr-CH" sz="5500" dirty="0" smtClean="0"/>
          </a:p>
        </p:txBody>
      </p:sp>
      <p:sp>
        <p:nvSpPr>
          <p:cNvPr id="12" name="ZoneTexte 11"/>
          <p:cNvSpPr txBox="1"/>
          <p:nvPr/>
        </p:nvSpPr>
        <p:spPr>
          <a:xfrm>
            <a:off x="737967" y="10531474"/>
            <a:ext cx="20520000" cy="19368000"/>
          </a:xfrm>
          <a:prstGeom prst="roundRect">
            <a:avLst>
              <a:gd name="adj" fmla="val 2354"/>
            </a:avLst>
          </a:prstGeom>
          <a:gradFill flip="none" rotWithShape="1">
            <a:gsLst>
              <a:gs pos="700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27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417643" tIns="208822" rIns="417643" bIns="208822" rtlCol="0">
            <a:spAutoFit/>
          </a:bodyPr>
          <a:lstStyle/>
          <a:p>
            <a:pPr algn="ctr"/>
            <a:r>
              <a:rPr lang="fr-CH" sz="6600" b="1" dirty="0" err="1" smtClean="0"/>
              <a:t>Method</a:t>
            </a:r>
            <a:r>
              <a:rPr lang="fr-CH" sz="6600" b="1" dirty="0" smtClean="0"/>
              <a:t> </a:t>
            </a:r>
          </a:p>
          <a:p>
            <a:pPr algn="ctr"/>
            <a:endParaRPr lang="fr-CH" sz="4400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4400" dirty="0" smtClean="0"/>
              <a:t> Analysis of 68 ECGs 5 minutes long recorded in sinus rhythm and at sampling frequency of 1 KHZ was performed</a:t>
            </a:r>
          </a:p>
          <a:p>
            <a:pPr algn="just"/>
            <a:endParaRPr lang="en-US" sz="4400" dirty="0" smtClean="0"/>
          </a:p>
          <a:p>
            <a:pPr marL="914400" indent="-742950" algn="just">
              <a:buFont typeface="+mj-lt"/>
              <a:buAutoNum type="arabicPeriod"/>
            </a:pPr>
            <a:r>
              <a:rPr lang="en-US" sz="4400" dirty="0" smtClean="0"/>
              <a:t>48 from group A are healthy patients aged between 45 and 75</a:t>
            </a:r>
          </a:p>
          <a:p>
            <a:pPr marL="914400" indent="-742950" algn="just">
              <a:buFont typeface="+mj-lt"/>
              <a:buAutoNum type="arabicPeriod"/>
            </a:pPr>
            <a:r>
              <a:rPr lang="en-US" sz="4400" dirty="0" smtClean="0"/>
              <a:t>6 from group B are healthy patients aged between 75 and 85</a:t>
            </a:r>
          </a:p>
          <a:p>
            <a:pPr marL="914400" indent="-742950" algn="just">
              <a:buFont typeface="+mj-lt"/>
              <a:buAutoNum type="arabicPeriod"/>
            </a:pPr>
            <a:r>
              <a:rPr lang="en-US" sz="4400" dirty="0" smtClean="0"/>
              <a:t>29 from group D are patients with history of AF aged between 48 to 72 (prone to AF) </a:t>
            </a:r>
          </a:p>
          <a:p>
            <a:pPr marL="742950" indent="-742950" algn="just"/>
            <a:endParaRPr lang="en-US" sz="4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Preprocessing</a:t>
            </a:r>
          </a:p>
          <a:p>
            <a:pPr marL="914400" indent="-914400" algn="just">
              <a:buFont typeface="Arial" pitchFamily="34" charset="0"/>
              <a:buChar char="•"/>
            </a:pPr>
            <a:endParaRPr lang="en-US" sz="4400" dirty="0" smtClean="0"/>
          </a:p>
          <a:p>
            <a:pPr marL="914400" indent="-360000" algn="just">
              <a:buFont typeface="Arial" pitchFamily="34" charset="0"/>
              <a:buChar char="•"/>
            </a:pPr>
            <a:r>
              <a:rPr lang="en-US" sz="4400" dirty="0" smtClean="0"/>
              <a:t>Baseline drift was removed by means of median filters</a:t>
            </a:r>
          </a:p>
          <a:p>
            <a:pPr marL="914400" indent="-360000" algn="just">
              <a:buFont typeface="Arial" pitchFamily="34" charset="0"/>
              <a:buChar char="•"/>
            </a:pPr>
            <a:r>
              <a:rPr lang="en-US" sz="4400" dirty="0" smtClean="0"/>
              <a:t>R waves were detected using a threshold technique</a:t>
            </a:r>
          </a:p>
          <a:p>
            <a:pPr marL="914400" indent="-360000" algn="just">
              <a:buFont typeface="Arial" pitchFamily="34" charset="0"/>
              <a:buChar char="•"/>
            </a:pPr>
            <a:r>
              <a:rPr lang="en-US" sz="4400" dirty="0" smtClean="0"/>
              <a:t>P waves were searched in a window of 200 ms starting 300 ms before the R wave.</a:t>
            </a:r>
          </a:p>
          <a:p>
            <a:pPr marL="914400" indent="-360000" algn="just">
              <a:buFont typeface="Arial" pitchFamily="34" charset="0"/>
              <a:buChar char="•"/>
            </a:pPr>
            <a:r>
              <a:rPr lang="en-US" sz="4400" dirty="0" smtClean="0"/>
              <a:t>P onsets and ends were obtained using first and second derivative estimates</a:t>
            </a:r>
          </a:p>
          <a:p>
            <a:pPr marL="914400" indent="-360000" algn="just">
              <a:buFont typeface="Arial" pitchFamily="34" charset="0"/>
              <a:buChar char="•"/>
            </a:pPr>
            <a:endParaRPr lang="en-US" sz="4400" dirty="0" smtClean="0"/>
          </a:p>
          <a:p>
            <a:pPr marL="914400" indent="-360000" algn="just"/>
            <a:endParaRPr lang="en-US" sz="4400" dirty="0" smtClean="0"/>
          </a:p>
          <a:p>
            <a:pPr marL="914400" indent="-360000" algn="just"/>
            <a:endParaRPr lang="en-US" sz="4400" dirty="0" smtClean="0"/>
          </a:p>
          <a:p>
            <a:pPr algn="just"/>
            <a:endParaRPr lang="en-US" sz="4400" dirty="0" smtClean="0"/>
          </a:p>
          <a:p>
            <a:pPr algn="just"/>
            <a:endParaRPr lang="en-US" sz="4400" dirty="0" smtClean="0"/>
          </a:p>
          <a:p>
            <a:pPr algn="just"/>
            <a:endParaRPr lang="en-US" sz="4400" dirty="0" smtClean="0"/>
          </a:p>
          <a:p>
            <a:pPr algn="just">
              <a:buFont typeface="Arial" pitchFamily="34" charset="0"/>
              <a:buChar char="•"/>
            </a:pPr>
            <a:endParaRPr lang="en-US" sz="4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4400" b="1" dirty="0" smtClean="0"/>
              <a:t>P wave features extracted on V1</a:t>
            </a:r>
          </a:p>
          <a:p>
            <a:pPr marL="914400" lvl="1" indent="-360000" algn="just">
              <a:buFont typeface="Arial" pitchFamily="34" charset="0"/>
              <a:buChar char="•"/>
            </a:pPr>
            <a:r>
              <a:rPr lang="en-US" sz="4400" dirty="0" smtClean="0"/>
              <a:t>P onset</a:t>
            </a:r>
          </a:p>
          <a:p>
            <a:pPr marL="914400" lvl="1" indent="-360000" algn="just">
              <a:buFont typeface="Arial" pitchFamily="34" charset="0"/>
              <a:buChar char="•"/>
            </a:pPr>
            <a:r>
              <a:rPr lang="en-US" sz="4400" dirty="0" smtClean="0"/>
              <a:t>P wave offset</a:t>
            </a:r>
          </a:p>
          <a:p>
            <a:pPr marL="914400" lvl="1" indent="-360000" algn="just">
              <a:buFont typeface="Arial" pitchFamily="34" charset="0"/>
              <a:buChar char="•"/>
            </a:pPr>
            <a:r>
              <a:rPr lang="en-US" sz="4400" dirty="0" smtClean="0"/>
              <a:t>P width (P onset – end of P wave)</a:t>
            </a:r>
          </a:p>
        </p:txBody>
      </p:sp>
      <p:sp>
        <p:nvSpPr>
          <p:cNvPr id="21" name="Espace réservé du contenu 5"/>
          <p:cNvSpPr>
            <a:spLocks noGrp="1"/>
          </p:cNvSpPr>
          <p:nvPr>
            <p:ph sz="half" idx="2"/>
          </p:nvPr>
        </p:nvSpPr>
        <p:spPr>
          <a:xfrm>
            <a:off x="21404262" y="7075091"/>
            <a:ext cx="20520000" cy="13619265"/>
          </a:xfrm>
          <a:prstGeom prst="roundRect">
            <a:avLst>
              <a:gd name="adj" fmla="val 4420"/>
            </a:avLst>
          </a:prstGeom>
          <a:gradFill flip="none" rotWithShape="1">
            <a:gsLst>
              <a:gs pos="700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27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ctr">
              <a:buNone/>
            </a:pPr>
            <a:r>
              <a:rPr lang="fr-CH" sz="6600" b="1" dirty="0" err="1" smtClean="0"/>
              <a:t>Results</a:t>
            </a:r>
            <a:endParaRPr lang="fr-CH" sz="6600" b="1" dirty="0" smtClean="0"/>
          </a:p>
          <a:p>
            <a:pPr marL="0">
              <a:buNone/>
            </a:pPr>
            <a:endParaRPr lang="fr-CH" sz="5500" dirty="0" smtClean="0"/>
          </a:p>
          <a:p>
            <a:pPr marL="0">
              <a:buNone/>
            </a:pPr>
            <a:endParaRPr lang="fr-CH" sz="5500" dirty="0" smtClean="0"/>
          </a:p>
          <a:p>
            <a:pPr marL="0">
              <a:buNone/>
            </a:pPr>
            <a:endParaRPr lang="fr-CH" sz="5500" dirty="0" smtClean="0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21764302" y="8348931"/>
          <a:ext cx="12385377" cy="530974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256584"/>
                <a:gridCol w="2304256"/>
                <a:gridCol w="2362847"/>
                <a:gridCol w="2461690"/>
              </a:tblGrid>
              <a:tr h="987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   </a:t>
                      </a:r>
                      <a:r>
                        <a:rPr lang="fr-CH" sz="4000" dirty="0" err="1" smtClean="0"/>
                        <a:t>Measurements</a:t>
                      </a:r>
                      <a:r>
                        <a:rPr lang="fr-CH" sz="4000" dirty="0" smtClean="0"/>
                        <a:t>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/>
                        <a:t>Group A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/>
                        <a:t>Group B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/>
                        <a:t>Group D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87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   </a:t>
                      </a:r>
                      <a:r>
                        <a:rPr lang="fr-CH" sz="4000" dirty="0" err="1" smtClean="0"/>
                        <a:t>Heart</a:t>
                      </a:r>
                      <a:r>
                        <a:rPr lang="fr-CH" sz="4000" dirty="0" smtClean="0"/>
                        <a:t> </a:t>
                      </a:r>
                      <a:r>
                        <a:rPr lang="fr-CH" sz="4000" dirty="0"/>
                        <a:t>rate (</a:t>
                      </a:r>
                      <a:r>
                        <a:rPr lang="fr-CH" sz="4000" dirty="0" err="1"/>
                        <a:t>bpm</a:t>
                      </a:r>
                      <a:r>
                        <a:rPr lang="fr-CH" sz="4000" dirty="0"/>
                        <a:t>)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61 </a:t>
                      </a:r>
                      <a:r>
                        <a:rPr lang="fr-CH" sz="4000" dirty="0"/>
                        <a:t>± </a:t>
                      </a:r>
                      <a:r>
                        <a:rPr lang="fr-CH" sz="4000" dirty="0" smtClean="0"/>
                        <a:t>9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58 </a:t>
                      </a:r>
                      <a:r>
                        <a:rPr lang="fr-CH" sz="4000" dirty="0"/>
                        <a:t>± 4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62 </a:t>
                      </a:r>
                      <a:r>
                        <a:rPr lang="fr-CH" sz="4000" dirty="0"/>
                        <a:t>± </a:t>
                      </a:r>
                      <a:r>
                        <a:rPr lang="fr-CH" sz="4000" dirty="0" smtClean="0"/>
                        <a:t>10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87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   P</a:t>
                      </a:r>
                      <a:r>
                        <a:rPr lang="fr-CH" sz="4000" baseline="0" dirty="0" smtClean="0"/>
                        <a:t> </a:t>
                      </a:r>
                      <a:r>
                        <a:rPr lang="fr-CH" sz="4000" dirty="0" err="1" smtClean="0"/>
                        <a:t>wave</a:t>
                      </a:r>
                      <a:r>
                        <a:rPr lang="fr-CH" sz="4000" dirty="0" smtClean="0"/>
                        <a:t> </a:t>
                      </a:r>
                      <a:r>
                        <a:rPr lang="fr-CH" sz="4000" dirty="0" err="1"/>
                        <a:t>duration</a:t>
                      </a:r>
                      <a:r>
                        <a:rPr lang="fr-CH" sz="4000" dirty="0"/>
                        <a:t> (ms)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124 </a:t>
                      </a:r>
                      <a:r>
                        <a:rPr lang="fr-CH" sz="4000" dirty="0"/>
                        <a:t>± 18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132 </a:t>
                      </a:r>
                      <a:r>
                        <a:rPr lang="fr-CH" sz="4000" dirty="0"/>
                        <a:t>± </a:t>
                      </a:r>
                      <a:r>
                        <a:rPr lang="fr-CH" sz="4000" dirty="0" smtClean="0"/>
                        <a:t>17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131 </a:t>
                      </a:r>
                      <a:r>
                        <a:rPr lang="fr-CH" sz="4000" dirty="0"/>
                        <a:t>± </a:t>
                      </a:r>
                      <a:r>
                        <a:rPr lang="fr-CH" sz="4000" dirty="0" smtClean="0"/>
                        <a:t>25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87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4000" dirty="0" smtClean="0"/>
                        <a:t>   P-R </a:t>
                      </a:r>
                      <a:r>
                        <a:rPr lang="fr-CH" sz="4000" dirty="0" err="1"/>
                        <a:t>interval</a:t>
                      </a:r>
                      <a:r>
                        <a:rPr lang="fr-CH" sz="4000" dirty="0"/>
                        <a:t> (ms)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/>
                        <a:t>200 </a:t>
                      </a:r>
                      <a:r>
                        <a:rPr lang="en-US" sz="4000" dirty="0"/>
                        <a:t>± </a:t>
                      </a:r>
                      <a:r>
                        <a:rPr lang="en-US" sz="4000" dirty="0" smtClean="0"/>
                        <a:t>22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/>
                        <a:t>230 </a:t>
                      </a:r>
                      <a:r>
                        <a:rPr lang="en-US" sz="4000" dirty="0"/>
                        <a:t>± </a:t>
                      </a:r>
                      <a:r>
                        <a:rPr lang="en-US" sz="4000" dirty="0" smtClean="0"/>
                        <a:t>30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/>
                        <a:t>209 </a:t>
                      </a:r>
                      <a:r>
                        <a:rPr lang="en-US" sz="4000" dirty="0"/>
                        <a:t>± </a:t>
                      </a:r>
                      <a:r>
                        <a:rPr lang="en-US" sz="4000" dirty="0" smtClean="0"/>
                        <a:t>49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80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   </a:t>
                      </a:r>
                      <a:r>
                        <a:rPr lang="en-US" sz="4000" dirty="0" smtClean="0"/>
                        <a:t>Variance </a:t>
                      </a:r>
                      <a:r>
                        <a:rPr lang="en-US" sz="4000" dirty="0"/>
                        <a:t>of the beat-to-beat Euclidean </a:t>
                      </a:r>
                      <a:r>
                        <a:rPr lang="en-US" sz="4000" dirty="0" smtClean="0"/>
                        <a:t>distance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/>
                        <a:t>0.22 </a:t>
                      </a:r>
                      <a:r>
                        <a:rPr lang="en-US" sz="4000" dirty="0"/>
                        <a:t>± </a:t>
                      </a:r>
                      <a:r>
                        <a:rPr lang="en-US" sz="4000" dirty="0" smtClean="0"/>
                        <a:t>0.09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/>
                        <a:t>0.31 </a:t>
                      </a:r>
                      <a:r>
                        <a:rPr lang="en-US" sz="4000" dirty="0"/>
                        <a:t>± </a:t>
                      </a:r>
                      <a:r>
                        <a:rPr lang="en-US" sz="4000" dirty="0" smtClean="0"/>
                        <a:t>0.20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/>
                        <a:t>0.42 </a:t>
                      </a:r>
                      <a:r>
                        <a:rPr lang="en-US" sz="4000" dirty="0"/>
                        <a:t>± </a:t>
                      </a:r>
                      <a:r>
                        <a:rPr lang="en-US" sz="4000" dirty="0" smtClean="0"/>
                        <a:t>0.22 </a:t>
                      </a:r>
                      <a:endParaRPr lang="fr-CH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24" name="Image 23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3694" y="8371235"/>
            <a:ext cx="7536729" cy="5328592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ZoneTexte 25"/>
          <p:cNvSpPr txBox="1"/>
          <p:nvPr/>
        </p:nvSpPr>
        <p:spPr>
          <a:xfrm>
            <a:off x="21404262" y="20900627"/>
            <a:ext cx="20520000" cy="6130528"/>
          </a:xfrm>
          <a:prstGeom prst="roundRect">
            <a:avLst>
              <a:gd name="adj" fmla="val 9228"/>
            </a:avLst>
          </a:prstGeom>
          <a:gradFill flip="none" rotWithShape="1">
            <a:gsLst>
              <a:gs pos="1500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27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6600" b="1" dirty="0" err="1" smtClean="0"/>
              <a:t>Summary</a:t>
            </a:r>
            <a:r>
              <a:rPr lang="fr-CH" sz="6600" b="1" dirty="0" smtClean="0"/>
              <a:t> of the </a:t>
            </a:r>
            <a:r>
              <a:rPr lang="fr-CH" sz="6600" b="1" dirty="0" err="1" smtClean="0"/>
              <a:t>results</a:t>
            </a:r>
            <a:r>
              <a:rPr lang="fr-CH" sz="6600" b="1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4400" dirty="0" smtClean="0"/>
              <a:t> Using P-R interval and the P width features, no significant differences between the groups were obtained</a:t>
            </a:r>
          </a:p>
          <a:p>
            <a:pPr algn="just">
              <a:buFont typeface="Arial" pitchFamily="34" charset="0"/>
              <a:buChar char="•"/>
            </a:pPr>
            <a:r>
              <a:rPr lang="en-US" sz="4400" dirty="0" smtClean="0"/>
              <a:t> The variance of the beat-to-beat P-wave Euclidean distance was higher for the group D than for the other two groups (p&lt;0.001). This may be indicative of disturbed conduction in the </a:t>
            </a:r>
            <a:r>
              <a:rPr lang="en-US" sz="4400" dirty="0" err="1" smtClean="0"/>
              <a:t>atrial</a:t>
            </a:r>
            <a:r>
              <a:rPr lang="en-US" sz="4400" dirty="0" smtClean="0"/>
              <a:t> tissue leading to differences in the electrical pathway used by the P-wave</a:t>
            </a:r>
          </a:p>
          <a:p>
            <a:pPr algn="just">
              <a:buFont typeface="Arial" pitchFamily="34" charset="0"/>
              <a:buChar char="•"/>
            </a:pPr>
            <a:r>
              <a:rPr lang="en-US" sz="4400" dirty="0" smtClean="0"/>
              <a:t> </a:t>
            </a:r>
            <a:r>
              <a:rPr lang="en-US" sz="4400" dirty="0" smtClean="0"/>
              <a:t>Plotting the square root of the </a:t>
            </a:r>
            <a:r>
              <a:rPr lang="en-US" sz="4400" dirty="0" smtClean="0"/>
              <a:t>mean </a:t>
            </a:r>
            <a:r>
              <a:rPr lang="en-US" sz="4400" dirty="0" err="1" smtClean="0"/>
              <a:t>vs</a:t>
            </a:r>
            <a:r>
              <a:rPr lang="en-US" sz="4400" dirty="0" smtClean="0"/>
              <a:t> square root of </a:t>
            </a:r>
            <a:r>
              <a:rPr lang="en-US" sz="4400" dirty="0" smtClean="0"/>
              <a:t>the variance of the Euclidean distance we can identify 2 different clusters between healthy and </a:t>
            </a:r>
            <a:r>
              <a:rPr lang="en-US" sz="4400" i="1" dirty="0" smtClean="0"/>
              <a:t>prone to AF</a:t>
            </a:r>
            <a:r>
              <a:rPr lang="en-US" sz="4400" dirty="0" smtClean="0"/>
              <a:t> subjects</a:t>
            </a:r>
            <a:endParaRPr lang="fr-CH" sz="4400" b="1" dirty="0" smtClean="0"/>
          </a:p>
        </p:txBody>
      </p:sp>
      <p:sp>
        <p:nvSpPr>
          <p:cNvPr id="27" name="ZoneTexte 26"/>
          <p:cNvSpPr txBox="1"/>
          <p:nvPr/>
        </p:nvSpPr>
        <p:spPr>
          <a:xfrm>
            <a:off x="21404262" y="27266993"/>
            <a:ext cx="20520000" cy="2628000"/>
          </a:xfrm>
          <a:prstGeom prst="roundRect">
            <a:avLst>
              <a:gd name="adj" fmla="val 15067"/>
            </a:avLst>
          </a:prstGeom>
          <a:gradFill flip="none" rotWithShape="1">
            <a:gsLst>
              <a:gs pos="1500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27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417643" tIns="208822" rIns="417643" bIns="208822" rtlCol="0">
            <a:spAutoFit/>
          </a:bodyPr>
          <a:lstStyle/>
          <a:p>
            <a:pPr algn="ctr"/>
            <a:endParaRPr lang="fr-CH" sz="4400" b="1" dirty="0" smtClean="0"/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55590" y="16940187"/>
            <a:ext cx="493395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10026998" y="27212938"/>
            <a:ext cx="102251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360000" algn="just">
              <a:buFont typeface="Arial" pitchFamily="34" charset="0"/>
              <a:buChar char="•"/>
            </a:pPr>
            <a:r>
              <a:rPr lang="en-US" sz="4400" dirty="0" smtClean="0"/>
              <a:t>P-R interval (P onset – peak of R wave)</a:t>
            </a:r>
          </a:p>
          <a:p>
            <a:pPr marL="914400" lvl="1" indent="-360000">
              <a:buFont typeface="Arial" pitchFamily="34" charset="0"/>
              <a:buChar char="•"/>
            </a:pPr>
            <a:r>
              <a:rPr lang="en-US" sz="4400" dirty="0" smtClean="0"/>
              <a:t>Euclidean distance between beat-to-beat resynchronized    P waves </a:t>
            </a:r>
          </a:p>
          <a:p>
            <a:endParaRPr lang="fr-CH" dirty="0"/>
          </a:p>
        </p:txBody>
      </p:sp>
      <p:pic>
        <p:nvPicPr>
          <p:cNvPr id="31" name="Picture 3" descr="C:\Users\Alain\Documents\MATLAB\FigPwaveAFgroup.t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603063" y="22148709"/>
            <a:ext cx="5450396" cy="4080510"/>
          </a:xfrm>
          <a:prstGeom prst="rect">
            <a:avLst/>
          </a:prstGeom>
          <a:noFill/>
        </p:spPr>
      </p:pic>
      <p:pic>
        <p:nvPicPr>
          <p:cNvPr id="32" name="Picture 4" descr="C:\Users\Alain\Documents\MATLAB\Fig PwaveNgroup.t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6359" y="22148709"/>
            <a:ext cx="5450396" cy="4080510"/>
          </a:xfrm>
          <a:prstGeom prst="rect">
            <a:avLst/>
          </a:prstGeom>
          <a:noFill/>
        </p:spPr>
      </p:pic>
      <p:pic>
        <p:nvPicPr>
          <p:cNvPr id="1026" name="Picture 2" descr="C:\Users\Alain\AppData\Local\Temp\Graph5.png"/>
          <p:cNvPicPr preferRelativeResize="0"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764302" y="13987859"/>
            <a:ext cx="9043200" cy="6300000"/>
          </a:xfrm>
          <a:prstGeom prst="rect">
            <a:avLst/>
          </a:prstGeom>
          <a:noFill/>
        </p:spPr>
      </p:pic>
      <p:grpSp>
        <p:nvGrpSpPr>
          <p:cNvPr id="22" name="Groupe 21"/>
          <p:cNvGrpSpPr/>
          <p:nvPr/>
        </p:nvGrpSpPr>
        <p:grpSpPr>
          <a:xfrm>
            <a:off x="30981326" y="13987859"/>
            <a:ext cx="10801200" cy="6264696"/>
            <a:chOff x="-342264" y="1124744"/>
            <a:chExt cx="9486264" cy="4919638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342264" y="1124744"/>
              <a:ext cx="9486264" cy="4919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Ellipse 32"/>
            <p:cNvSpPr/>
            <p:nvPr/>
          </p:nvSpPr>
          <p:spPr>
            <a:xfrm rot="9058316">
              <a:off x="2535901" y="1801880"/>
              <a:ext cx="5234929" cy="2891137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" name="Ellipse 33"/>
            <p:cNvSpPr/>
            <p:nvPr/>
          </p:nvSpPr>
          <p:spPr>
            <a:xfrm>
              <a:off x="1475656" y="4077072"/>
              <a:ext cx="3024336" cy="1404056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21404262" y="27234424"/>
            <a:ext cx="2037826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6600" b="1" dirty="0" smtClean="0"/>
              <a:t>Conclusion</a:t>
            </a:r>
          </a:p>
          <a:p>
            <a:r>
              <a:rPr lang="en-US" sz="4400" dirty="0" smtClean="0"/>
              <a:t>This study provides a valuable marker (beat-to-beat Euclidean distance) to perform a good detection of people prone to AF</a:t>
            </a:r>
            <a:endParaRPr lang="fr-CH" sz="4400" b="1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364</TotalTime>
  <Words>380</Words>
  <Application>Microsoft Office PowerPoint</Application>
  <PresentationFormat>Personnalisé</PresentationFormat>
  <Paragraphs>59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Markers for risk to develop atrial fibrillation based on a new electrocardiographic tool   Alain Viso1, Marta Aceña2, Remo Leber3, Aline Cabasson4, Roger Abächerli3, Lukas Kappenberger5, Angelo Auricchio2, Jean-Marc Vesin1  1École Polytechnique Fédérale de Lausanne, 2Cardiocentro Ticino, 3SCHILLER AG, 4Université Nice Sophia Antipolis, 5Lausanne Heart Group, Lausanne, Switzerland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24</cp:revision>
  <dcterms:created xsi:type="dcterms:W3CDTF">2013-06-19T08:49:00Z</dcterms:created>
  <dcterms:modified xsi:type="dcterms:W3CDTF">2013-06-21T08:34:53Z</dcterms:modified>
</cp:coreProperties>
</file>