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
  </p:notesMasterIdLst>
  <p:handoutMasterIdLst>
    <p:handoutMasterId r:id="rId4"/>
  </p:handoutMasterIdLst>
  <p:sldIdLst>
    <p:sldId id="256" r:id="rId2"/>
  </p:sldIdLst>
  <p:sldSz cx="51206400" cy="36004500"/>
  <p:notesSz cx="41121013" cy="29456063"/>
  <p:defaultTextStyle>
    <a:defPPr>
      <a:defRPr lang="en-GB"/>
    </a:defPPr>
    <a:lvl1pPr algn="l" rtl="0" fontAlgn="base">
      <a:spcBef>
        <a:spcPct val="0"/>
      </a:spcBef>
      <a:spcAft>
        <a:spcPct val="0"/>
      </a:spcAft>
      <a:defRPr sz="3100" kern="1200">
        <a:solidFill>
          <a:schemeClr val="tx1"/>
        </a:solidFill>
        <a:latin typeface="Times New Roman" pitchFamily="18" charset="0"/>
        <a:ea typeface="+mn-ea"/>
        <a:cs typeface="+mn-cs"/>
      </a:defRPr>
    </a:lvl1pPr>
    <a:lvl2pPr marL="457200" algn="l" rtl="0" fontAlgn="base">
      <a:spcBef>
        <a:spcPct val="0"/>
      </a:spcBef>
      <a:spcAft>
        <a:spcPct val="0"/>
      </a:spcAft>
      <a:defRPr sz="3100" kern="1200">
        <a:solidFill>
          <a:schemeClr val="tx1"/>
        </a:solidFill>
        <a:latin typeface="Times New Roman" pitchFamily="18" charset="0"/>
        <a:ea typeface="+mn-ea"/>
        <a:cs typeface="+mn-cs"/>
      </a:defRPr>
    </a:lvl2pPr>
    <a:lvl3pPr marL="914400" algn="l" rtl="0" fontAlgn="base">
      <a:spcBef>
        <a:spcPct val="0"/>
      </a:spcBef>
      <a:spcAft>
        <a:spcPct val="0"/>
      </a:spcAft>
      <a:defRPr sz="3100" kern="1200">
        <a:solidFill>
          <a:schemeClr val="tx1"/>
        </a:solidFill>
        <a:latin typeface="Times New Roman" pitchFamily="18" charset="0"/>
        <a:ea typeface="+mn-ea"/>
        <a:cs typeface="+mn-cs"/>
      </a:defRPr>
    </a:lvl3pPr>
    <a:lvl4pPr marL="1371600" algn="l" rtl="0" fontAlgn="base">
      <a:spcBef>
        <a:spcPct val="0"/>
      </a:spcBef>
      <a:spcAft>
        <a:spcPct val="0"/>
      </a:spcAft>
      <a:defRPr sz="3100" kern="1200">
        <a:solidFill>
          <a:schemeClr val="tx1"/>
        </a:solidFill>
        <a:latin typeface="Times New Roman" pitchFamily="18" charset="0"/>
        <a:ea typeface="+mn-ea"/>
        <a:cs typeface="+mn-cs"/>
      </a:defRPr>
    </a:lvl4pPr>
    <a:lvl5pPr marL="1828800" algn="l" rtl="0" fontAlgn="base">
      <a:spcBef>
        <a:spcPct val="0"/>
      </a:spcBef>
      <a:spcAft>
        <a:spcPct val="0"/>
      </a:spcAft>
      <a:defRPr sz="3100" kern="1200">
        <a:solidFill>
          <a:schemeClr val="tx1"/>
        </a:solidFill>
        <a:latin typeface="Times New Roman" pitchFamily="18" charset="0"/>
        <a:ea typeface="+mn-ea"/>
        <a:cs typeface="+mn-cs"/>
      </a:defRPr>
    </a:lvl5pPr>
    <a:lvl6pPr marL="2286000" algn="l" defTabSz="914400" rtl="0" eaLnBrk="1" latinLnBrk="0" hangingPunct="1">
      <a:defRPr sz="3100" kern="1200">
        <a:solidFill>
          <a:schemeClr val="tx1"/>
        </a:solidFill>
        <a:latin typeface="Times New Roman" pitchFamily="18" charset="0"/>
        <a:ea typeface="+mn-ea"/>
        <a:cs typeface="+mn-cs"/>
      </a:defRPr>
    </a:lvl6pPr>
    <a:lvl7pPr marL="2743200" algn="l" defTabSz="914400" rtl="0" eaLnBrk="1" latinLnBrk="0" hangingPunct="1">
      <a:defRPr sz="3100" kern="1200">
        <a:solidFill>
          <a:schemeClr val="tx1"/>
        </a:solidFill>
        <a:latin typeface="Times New Roman" pitchFamily="18" charset="0"/>
        <a:ea typeface="+mn-ea"/>
        <a:cs typeface="+mn-cs"/>
      </a:defRPr>
    </a:lvl7pPr>
    <a:lvl8pPr marL="3200400" algn="l" defTabSz="914400" rtl="0" eaLnBrk="1" latinLnBrk="0" hangingPunct="1">
      <a:defRPr sz="3100" kern="1200">
        <a:solidFill>
          <a:schemeClr val="tx1"/>
        </a:solidFill>
        <a:latin typeface="Times New Roman" pitchFamily="18" charset="0"/>
        <a:ea typeface="+mn-ea"/>
        <a:cs typeface="+mn-cs"/>
      </a:defRPr>
    </a:lvl8pPr>
    <a:lvl9pPr marL="3657600" algn="l" defTabSz="914400" rtl="0" eaLnBrk="1" latinLnBrk="0" hangingPunct="1">
      <a:defRPr sz="31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CCECFF"/>
    <a:srgbClr val="DDDDDD"/>
    <a:srgbClr val="66FFFF"/>
    <a:srgbClr val="99FFCC"/>
    <a:srgbClr val="CCFF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7148" autoAdjust="0"/>
  </p:normalViewPr>
  <p:slideViewPr>
    <p:cSldViewPr>
      <p:cViewPr>
        <p:scale>
          <a:sx n="40" d="100"/>
          <a:sy n="40" d="100"/>
        </p:scale>
        <p:origin x="5460" y="5742"/>
      </p:cViewPr>
      <p:guideLst>
        <p:guide orient="horz" pos="11340"/>
        <p:guide pos="16129"/>
      </p:guideLst>
    </p:cSldViewPr>
  </p:slideViewPr>
  <p:outlineViewPr>
    <p:cViewPr>
      <p:scale>
        <a:sx n="33" d="100"/>
        <a:sy n="33" d="100"/>
      </p:scale>
      <p:origin x="0" y="0"/>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5" Type="http://schemas.openxmlformats.org/officeDocument/2006/relationships/image" Target="../media/image5.wmf"/><Relationship Id="rId4"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17819688" cy="147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3296" tIns="201648" rIns="403296" bIns="201648" numCol="1" anchor="t" anchorCtr="0" compatLnSpc="1">
            <a:prstTxWarp prst="textNoShape">
              <a:avLst/>
            </a:prstTxWarp>
          </a:bodyPr>
          <a:lstStyle>
            <a:lvl1pPr defTabSz="4032250">
              <a:defRPr sz="5300"/>
            </a:lvl1pPr>
          </a:lstStyle>
          <a:p>
            <a:endParaRPr lang="en-GB"/>
          </a:p>
        </p:txBody>
      </p:sp>
      <p:sp>
        <p:nvSpPr>
          <p:cNvPr id="10243" name="Rectangle 3"/>
          <p:cNvSpPr>
            <a:spLocks noGrp="1" noChangeArrowheads="1"/>
          </p:cNvSpPr>
          <p:nvPr>
            <p:ph type="dt" sz="quarter" idx="1"/>
          </p:nvPr>
        </p:nvSpPr>
        <p:spPr bwMode="auto">
          <a:xfrm>
            <a:off x="23302913" y="0"/>
            <a:ext cx="17818100" cy="147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3296" tIns="201648" rIns="403296" bIns="201648" numCol="1" anchor="t" anchorCtr="0" compatLnSpc="1">
            <a:prstTxWarp prst="textNoShape">
              <a:avLst/>
            </a:prstTxWarp>
          </a:bodyPr>
          <a:lstStyle>
            <a:lvl1pPr algn="r" defTabSz="4032250">
              <a:defRPr sz="5300"/>
            </a:lvl1pPr>
          </a:lstStyle>
          <a:p>
            <a:endParaRPr lang="en-GB"/>
          </a:p>
        </p:txBody>
      </p:sp>
      <p:sp>
        <p:nvSpPr>
          <p:cNvPr id="10244" name="Rectangle 4"/>
          <p:cNvSpPr>
            <a:spLocks noGrp="1" noChangeArrowheads="1"/>
          </p:cNvSpPr>
          <p:nvPr>
            <p:ph type="ftr" sz="quarter" idx="2"/>
          </p:nvPr>
        </p:nvSpPr>
        <p:spPr bwMode="auto">
          <a:xfrm>
            <a:off x="0" y="27982863"/>
            <a:ext cx="17819688" cy="147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3296" tIns="201648" rIns="403296" bIns="201648" numCol="1" anchor="b" anchorCtr="0" compatLnSpc="1">
            <a:prstTxWarp prst="textNoShape">
              <a:avLst/>
            </a:prstTxWarp>
          </a:bodyPr>
          <a:lstStyle>
            <a:lvl1pPr defTabSz="4032250">
              <a:defRPr sz="5300"/>
            </a:lvl1pPr>
          </a:lstStyle>
          <a:p>
            <a:endParaRPr lang="en-GB"/>
          </a:p>
        </p:txBody>
      </p:sp>
      <p:sp>
        <p:nvSpPr>
          <p:cNvPr id="10245" name="Rectangle 5"/>
          <p:cNvSpPr>
            <a:spLocks noGrp="1" noChangeArrowheads="1"/>
          </p:cNvSpPr>
          <p:nvPr>
            <p:ph type="sldNum" sz="quarter" idx="3"/>
          </p:nvPr>
        </p:nvSpPr>
        <p:spPr bwMode="auto">
          <a:xfrm>
            <a:off x="23302913" y="27982863"/>
            <a:ext cx="17818100" cy="147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3296" tIns="201648" rIns="403296" bIns="201648" numCol="1" anchor="b" anchorCtr="0" compatLnSpc="1">
            <a:prstTxWarp prst="textNoShape">
              <a:avLst/>
            </a:prstTxWarp>
          </a:bodyPr>
          <a:lstStyle>
            <a:lvl1pPr algn="r" defTabSz="4032250">
              <a:defRPr sz="5300"/>
            </a:lvl1pPr>
          </a:lstStyle>
          <a:p>
            <a:fld id="{FE638AE3-4679-49D6-A096-4B28E03A1D88}" type="slidenum">
              <a:rPr lang="en-GB"/>
              <a:pPr/>
              <a:t>‹#›</a:t>
            </a:fld>
            <a:endParaRPr lang="en-GB"/>
          </a:p>
        </p:txBody>
      </p:sp>
    </p:spTree>
    <p:extLst>
      <p:ext uri="{BB962C8B-B14F-4D97-AF65-F5344CB8AC3E}">
        <p14:creationId xmlns:p14="http://schemas.microsoft.com/office/powerpoint/2010/main" val="14325884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17819688" cy="147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3296" tIns="201648" rIns="403296" bIns="201648" numCol="1" anchor="t" anchorCtr="0" compatLnSpc="1">
            <a:prstTxWarp prst="textNoShape">
              <a:avLst/>
            </a:prstTxWarp>
          </a:bodyPr>
          <a:lstStyle>
            <a:lvl1pPr defTabSz="4032250">
              <a:defRPr sz="5300"/>
            </a:lvl1pPr>
          </a:lstStyle>
          <a:p>
            <a:endParaRPr lang="en-GB"/>
          </a:p>
        </p:txBody>
      </p:sp>
      <p:sp>
        <p:nvSpPr>
          <p:cNvPr id="8195" name="Rectangle 3"/>
          <p:cNvSpPr>
            <a:spLocks noGrp="1" noChangeArrowheads="1"/>
          </p:cNvSpPr>
          <p:nvPr>
            <p:ph type="dt" idx="1"/>
          </p:nvPr>
        </p:nvSpPr>
        <p:spPr bwMode="auto">
          <a:xfrm>
            <a:off x="23302913" y="0"/>
            <a:ext cx="17818100" cy="147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3296" tIns="201648" rIns="403296" bIns="201648" numCol="1" anchor="t" anchorCtr="0" compatLnSpc="1">
            <a:prstTxWarp prst="textNoShape">
              <a:avLst/>
            </a:prstTxWarp>
          </a:bodyPr>
          <a:lstStyle>
            <a:lvl1pPr algn="r" defTabSz="4032250">
              <a:defRPr sz="5300"/>
            </a:lvl1pPr>
          </a:lstStyle>
          <a:p>
            <a:endParaRPr lang="en-GB"/>
          </a:p>
        </p:txBody>
      </p:sp>
      <p:sp>
        <p:nvSpPr>
          <p:cNvPr id="8196" name="Rectangle 4"/>
          <p:cNvSpPr>
            <a:spLocks noGrp="1" noRot="1" noChangeAspect="1" noChangeArrowheads="1" noTextEdit="1"/>
          </p:cNvSpPr>
          <p:nvPr>
            <p:ph type="sldImg" idx="2"/>
          </p:nvPr>
        </p:nvSpPr>
        <p:spPr bwMode="auto">
          <a:xfrm>
            <a:off x="12706350" y="2209800"/>
            <a:ext cx="15706725" cy="110442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5483225" y="13992225"/>
            <a:ext cx="30154563" cy="1325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3296" tIns="201648" rIns="403296" bIns="20164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8198" name="Rectangle 6"/>
          <p:cNvSpPr>
            <a:spLocks noGrp="1" noChangeArrowheads="1"/>
          </p:cNvSpPr>
          <p:nvPr>
            <p:ph type="ftr" sz="quarter" idx="4"/>
          </p:nvPr>
        </p:nvSpPr>
        <p:spPr bwMode="auto">
          <a:xfrm>
            <a:off x="0" y="27982863"/>
            <a:ext cx="17819688" cy="147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3296" tIns="201648" rIns="403296" bIns="201648" numCol="1" anchor="b" anchorCtr="0" compatLnSpc="1">
            <a:prstTxWarp prst="textNoShape">
              <a:avLst/>
            </a:prstTxWarp>
          </a:bodyPr>
          <a:lstStyle>
            <a:lvl1pPr defTabSz="4032250">
              <a:defRPr sz="5300"/>
            </a:lvl1pPr>
          </a:lstStyle>
          <a:p>
            <a:endParaRPr lang="en-GB"/>
          </a:p>
        </p:txBody>
      </p:sp>
      <p:sp>
        <p:nvSpPr>
          <p:cNvPr id="8199" name="Rectangle 7"/>
          <p:cNvSpPr>
            <a:spLocks noGrp="1" noChangeArrowheads="1"/>
          </p:cNvSpPr>
          <p:nvPr>
            <p:ph type="sldNum" sz="quarter" idx="5"/>
          </p:nvPr>
        </p:nvSpPr>
        <p:spPr bwMode="auto">
          <a:xfrm>
            <a:off x="23302913" y="27982863"/>
            <a:ext cx="17818100" cy="147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03296" tIns="201648" rIns="403296" bIns="201648" numCol="1" anchor="b" anchorCtr="0" compatLnSpc="1">
            <a:prstTxWarp prst="textNoShape">
              <a:avLst/>
            </a:prstTxWarp>
          </a:bodyPr>
          <a:lstStyle>
            <a:lvl1pPr algn="r" defTabSz="4032250">
              <a:defRPr sz="5300"/>
            </a:lvl1pPr>
          </a:lstStyle>
          <a:p>
            <a:fld id="{5AD079F9-59B1-4DC6-BD4B-D1749E10B666}" type="slidenum">
              <a:rPr lang="en-GB"/>
              <a:pPr/>
              <a:t>‹#›</a:t>
            </a:fld>
            <a:endParaRPr lang="en-GB"/>
          </a:p>
        </p:txBody>
      </p:sp>
    </p:spTree>
    <p:extLst>
      <p:ext uri="{BB962C8B-B14F-4D97-AF65-F5344CB8AC3E}">
        <p14:creationId xmlns:p14="http://schemas.microsoft.com/office/powerpoint/2010/main" val="1040553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70" name="Freeform 2"/>
          <p:cNvSpPr>
            <a:spLocks/>
          </p:cNvSpPr>
          <p:nvPr/>
        </p:nvSpPr>
        <p:spPr bwMode="auto">
          <a:xfrm>
            <a:off x="16937038" y="241300"/>
            <a:ext cx="17610137" cy="5494338"/>
          </a:xfrm>
          <a:custGeom>
            <a:avLst/>
            <a:gdLst>
              <a:gd name="T0" fmla="*/ 26 w 1981"/>
              <a:gd name="T1" fmla="*/ 107 h 659"/>
              <a:gd name="T2" fmla="*/ 42 w 1981"/>
              <a:gd name="T3" fmla="*/ 100 h 659"/>
              <a:gd name="T4" fmla="*/ 717 w 1981"/>
              <a:gd name="T5" fmla="*/ 100 h 659"/>
              <a:gd name="T6" fmla="*/ 767 w 1981"/>
              <a:gd name="T7" fmla="*/ 64 h 659"/>
              <a:gd name="T8" fmla="*/ 801 w 1981"/>
              <a:gd name="T9" fmla="*/ 44 h 659"/>
              <a:gd name="T10" fmla="*/ 835 w 1981"/>
              <a:gd name="T11" fmla="*/ 28 h 659"/>
              <a:gd name="T12" fmla="*/ 877 w 1981"/>
              <a:gd name="T13" fmla="*/ 18 h 659"/>
              <a:gd name="T14" fmla="*/ 917 w 1981"/>
              <a:gd name="T15" fmla="*/ 9 h 659"/>
              <a:gd name="T16" fmla="*/ 960 w 1981"/>
              <a:gd name="T17" fmla="*/ 4 h 659"/>
              <a:gd name="T18" fmla="*/ 1014 w 1981"/>
              <a:gd name="T19" fmla="*/ 0 h 659"/>
              <a:gd name="T20" fmla="*/ 1076 w 1981"/>
              <a:gd name="T21" fmla="*/ 9 h 659"/>
              <a:gd name="T22" fmla="*/ 1133 w 1981"/>
              <a:gd name="T23" fmla="*/ 24 h 659"/>
              <a:gd name="T24" fmla="*/ 1174 w 1981"/>
              <a:gd name="T25" fmla="*/ 44 h 659"/>
              <a:gd name="T26" fmla="*/ 1219 w 1981"/>
              <a:gd name="T27" fmla="*/ 64 h 659"/>
              <a:gd name="T28" fmla="*/ 1247 w 1981"/>
              <a:gd name="T29" fmla="*/ 82 h 659"/>
              <a:gd name="T30" fmla="*/ 1273 w 1981"/>
              <a:gd name="T31" fmla="*/ 103 h 659"/>
              <a:gd name="T32" fmla="*/ 1919 w 1981"/>
              <a:gd name="T33" fmla="*/ 100 h 659"/>
              <a:gd name="T34" fmla="*/ 1941 w 1981"/>
              <a:gd name="T35" fmla="*/ 105 h 659"/>
              <a:gd name="T36" fmla="*/ 1956 w 1981"/>
              <a:gd name="T37" fmla="*/ 116 h 659"/>
              <a:gd name="T38" fmla="*/ 1970 w 1981"/>
              <a:gd name="T39" fmla="*/ 146 h 659"/>
              <a:gd name="T40" fmla="*/ 1978 w 1981"/>
              <a:gd name="T41" fmla="*/ 180 h 659"/>
              <a:gd name="T42" fmla="*/ 1980 w 1981"/>
              <a:gd name="T43" fmla="*/ 220 h 659"/>
              <a:gd name="T44" fmla="*/ 1980 w 1981"/>
              <a:gd name="T45" fmla="*/ 559 h 659"/>
              <a:gd name="T46" fmla="*/ 1284 w 1981"/>
              <a:gd name="T47" fmla="*/ 560 h 659"/>
              <a:gd name="T48" fmla="*/ 1112 w 1981"/>
              <a:gd name="T49" fmla="*/ 656 h 659"/>
              <a:gd name="T50" fmla="*/ 829 w 1981"/>
              <a:gd name="T51" fmla="*/ 658 h 659"/>
              <a:gd name="T52" fmla="*/ 694 w 1981"/>
              <a:gd name="T53" fmla="*/ 554 h 659"/>
              <a:gd name="T54" fmla="*/ 74 w 1981"/>
              <a:gd name="T55" fmla="*/ 559 h 659"/>
              <a:gd name="T56" fmla="*/ 0 w 1981"/>
              <a:gd name="T57" fmla="*/ 559 h 659"/>
              <a:gd name="T58" fmla="*/ 0 w 1981"/>
              <a:gd name="T59" fmla="*/ 243 h 659"/>
              <a:gd name="T60" fmla="*/ 0 w 1981"/>
              <a:gd name="T61" fmla="*/ 196 h 659"/>
              <a:gd name="T62" fmla="*/ 8 w 1981"/>
              <a:gd name="T63" fmla="*/ 151 h 659"/>
              <a:gd name="T64" fmla="*/ 15 w 1981"/>
              <a:gd name="T65" fmla="*/ 128 h 659"/>
              <a:gd name="T66" fmla="*/ 26 w 1981"/>
              <a:gd name="T67" fmla="*/ 107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81" h="659">
                <a:moveTo>
                  <a:pt x="26" y="107"/>
                </a:moveTo>
                <a:lnTo>
                  <a:pt x="42" y="100"/>
                </a:lnTo>
                <a:lnTo>
                  <a:pt x="717" y="100"/>
                </a:lnTo>
                <a:lnTo>
                  <a:pt x="767" y="64"/>
                </a:lnTo>
                <a:lnTo>
                  <a:pt x="801" y="44"/>
                </a:lnTo>
                <a:lnTo>
                  <a:pt x="835" y="28"/>
                </a:lnTo>
                <a:lnTo>
                  <a:pt x="877" y="18"/>
                </a:lnTo>
                <a:lnTo>
                  <a:pt x="917" y="9"/>
                </a:lnTo>
                <a:lnTo>
                  <a:pt x="960" y="4"/>
                </a:lnTo>
                <a:lnTo>
                  <a:pt x="1014" y="0"/>
                </a:lnTo>
                <a:lnTo>
                  <a:pt x="1076" y="9"/>
                </a:lnTo>
                <a:lnTo>
                  <a:pt x="1133" y="24"/>
                </a:lnTo>
                <a:lnTo>
                  <a:pt x="1174" y="44"/>
                </a:lnTo>
                <a:lnTo>
                  <a:pt x="1219" y="64"/>
                </a:lnTo>
                <a:lnTo>
                  <a:pt x="1247" y="82"/>
                </a:lnTo>
                <a:lnTo>
                  <a:pt x="1273" y="103"/>
                </a:lnTo>
                <a:lnTo>
                  <a:pt x="1919" y="100"/>
                </a:lnTo>
                <a:lnTo>
                  <a:pt x="1941" y="105"/>
                </a:lnTo>
                <a:lnTo>
                  <a:pt x="1956" y="116"/>
                </a:lnTo>
                <a:lnTo>
                  <a:pt x="1970" y="146"/>
                </a:lnTo>
                <a:lnTo>
                  <a:pt x="1978" y="180"/>
                </a:lnTo>
                <a:lnTo>
                  <a:pt x="1980" y="220"/>
                </a:lnTo>
                <a:lnTo>
                  <a:pt x="1980" y="559"/>
                </a:lnTo>
                <a:lnTo>
                  <a:pt x="1284" y="560"/>
                </a:lnTo>
                <a:lnTo>
                  <a:pt x="1112" y="656"/>
                </a:lnTo>
                <a:lnTo>
                  <a:pt x="829" y="658"/>
                </a:lnTo>
                <a:lnTo>
                  <a:pt x="694" y="554"/>
                </a:lnTo>
                <a:lnTo>
                  <a:pt x="74" y="559"/>
                </a:lnTo>
                <a:lnTo>
                  <a:pt x="0" y="559"/>
                </a:lnTo>
                <a:lnTo>
                  <a:pt x="0" y="243"/>
                </a:lnTo>
                <a:lnTo>
                  <a:pt x="0" y="196"/>
                </a:lnTo>
                <a:lnTo>
                  <a:pt x="8" y="151"/>
                </a:lnTo>
                <a:lnTo>
                  <a:pt x="15" y="128"/>
                </a:lnTo>
                <a:lnTo>
                  <a:pt x="26" y="107"/>
                </a:lnTo>
              </a:path>
            </a:pathLst>
          </a:custGeom>
          <a:gradFill rotWithShape="0">
            <a:gsLst>
              <a:gs pos="0">
                <a:srgbClr val="00CCFF"/>
              </a:gs>
              <a:gs pos="50000">
                <a:srgbClr val="FFFFFF"/>
              </a:gs>
              <a:gs pos="100000">
                <a:srgbClr val="00CCFF"/>
              </a:gs>
            </a:gsLst>
            <a:lin ang="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71" name="Oval 3"/>
          <p:cNvSpPr>
            <a:spLocks noChangeArrowheads="1"/>
          </p:cNvSpPr>
          <p:nvPr/>
        </p:nvSpPr>
        <p:spPr bwMode="auto">
          <a:xfrm>
            <a:off x="22420263" y="300038"/>
            <a:ext cx="6819900" cy="5668962"/>
          </a:xfrm>
          <a:prstGeom prst="ellipse">
            <a:avLst/>
          </a:prstGeom>
          <a:gradFill rotWithShape="0">
            <a:gsLst>
              <a:gs pos="0">
                <a:srgbClr val="00CCFF"/>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79183" tIns="289592" rIns="579183" bIns="289592"/>
          <a:lstStyle/>
          <a:p>
            <a:pPr algn="ctr" defTabSz="5791200"/>
            <a:endParaRPr kumimoji="1" lang="en-US" sz="15200"/>
          </a:p>
        </p:txBody>
      </p:sp>
      <p:sp>
        <p:nvSpPr>
          <p:cNvPr id="7172" name="Freeform 4"/>
          <p:cNvSpPr>
            <a:spLocks/>
          </p:cNvSpPr>
          <p:nvPr/>
        </p:nvSpPr>
        <p:spPr bwMode="auto">
          <a:xfrm>
            <a:off x="16927513" y="3592513"/>
            <a:ext cx="17619662" cy="2549525"/>
          </a:xfrm>
          <a:custGeom>
            <a:avLst/>
            <a:gdLst>
              <a:gd name="T0" fmla="*/ 96 w 1982"/>
              <a:gd name="T1" fmla="*/ 68 h 306"/>
              <a:gd name="T2" fmla="*/ 156 w 1982"/>
              <a:gd name="T3" fmla="*/ 68 h 306"/>
              <a:gd name="T4" fmla="*/ 203 w 1982"/>
              <a:gd name="T5" fmla="*/ 101 h 306"/>
              <a:gd name="T6" fmla="*/ 279 w 1982"/>
              <a:gd name="T7" fmla="*/ 82 h 306"/>
              <a:gd name="T8" fmla="*/ 366 w 1982"/>
              <a:gd name="T9" fmla="*/ 71 h 306"/>
              <a:gd name="T10" fmla="*/ 427 w 1982"/>
              <a:gd name="T11" fmla="*/ 92 h 306"/>
              <a:gd name="T12" fmla="*/ 493 w 1982"/>
              <a:gd name="T13" fmla="*/ 82 h 306"/>
              <a:gd name="T14" fmla="*/ 599 w 1982"/>
              <a:gd name="T15" fmla="*/ 87 h 306"/>
              <a:gd name="T16" fmla="*/ 667 w 1982"/>
              <a:gd name="T17" fmla="*/ 101 h 306"/>
              <a:gd name="T18" fmla="*/ 766 w 1982"/>
              <a:gd name="T19" fmla="*/ 128 h 306"/>
              <a:gd name="T20" fmla="*/ 814 w 1982"/>
              <a:gd name="T21" fmla="*/ 158 h 306"/>
              <a:gd name="T22" fmla="*/ 850 w 1982"/>
              <a:gd name="T23" fmla="*/ 208 h 306"/>
              <a:gd name="T24" fmla="*/ 917 w 1982"/>
              <a:gd name="T25" fmla="*/ 206 h 306"/>
              <a:gd name="T26" fmla="*/ 979 w 1982"/>
              <a:gd name="T27" fmla="*/ 222 h 306"/>
              <a:gd name="T28" fmla="*/ 1033 w 1982"/>
              <a:gd name="T29" fmla="*/ 210 h 306"/>
              <a:gd name="T30" fmla="*/ 1091 w 1982"/>
              <a:gd name="T31" fmla="*/ 194 h 306"/>
              <a:gd name="T32" fmla="*/ 1156 w 1982"/>
              <a:gd name="T33" fmla="*/ 162 h 306"/>
              <a:gd name="T34" fmla="*/ 1220 w 1982"/>
              <a:gd name="T35" fmla="*/ 109 h 306"/>
              <a:gd name="T36" fmla="*/ 1291 w 1982"/>
              <a:gd name="T37" fmla="*/ 83 h 306"/>
              <a:gd name="T38" fmla="*/ 1339 w 1982"/>
              <a:gd name="T39" fmla="*/ 90 h 306"/>
              <a:gd name="T40" fmla="*/ 1398 w 1982"/>
              <a:gd name="T41" fmla="*/ 91 h 306"/>
              <a:gd name="T42" fmla="*/ 1480 w 1982"/>
              <a:gd name="T43" fmla="*/ 111 h 306"/>
              <a:gd name="T44" fmla="*/ 1527 w 1982"/>
              <a:gd name="T45" fmla="*/ 82 h 306"/>
              <a:gd name="T46" fmla="*/ 1569 w 1982"/>
              <a:gd name="T47" fmla="*/ 88 h 306"/>
              <a:gd name="T48" fmla="*/ 1642 w 1982"/>
              <a:gd name="T49" fmla="*/ 53 h 306"/>
              <a:gd name="T50" fmla="*/ 1687 w 1982"/>
              <a:gd name="T51" fmla="*/ 57 h 306"/>
              <a:gd name="T52" fmla="*/ 1739 w 1982"/>
              <a:gd name="T53" fmla="*/ 11 h 306"/>
              <a:gd name="T54" fmla="*/ 1792 w 1982"/>
              <a:gd name="T55" fmla="*/ 51 h 306"/>
              <a:gd name="T56" fmla="*/ 1847 w 1982"/>
              <a:gd name="T57" fmla="*/ 0 h 306"/>
              <a:gd name="T58" fmla="*/ 1896 w 1982"/>
              <a:gd name="T59" fmla="*/ 61 h 306"/>
              <a:gd name="T60" fmla="*/ 1946 w 1982"/>
              <a:gd name="T61" fmla="*/ 26 h 306"/>
              <a:gd name="T62" fmla="*/ 1981 w 1982"/>
              <a:gd name="T63" fmla="*/ 46 h 306"/>
              <a:gd name="T64" fmla="*/ 1304 w 1982"/>
              <a:gd name="T65" fmla="*/ 230 h 306"/>
              <a:gd name="T66" fmla="*/ 893 w 1982"/>
              <a:gd name="T67" fmla="*/ 305 h 306"/>
              <a:gd name="T68" fmla="*/ 699 w 1982"/>
              <a:gd name="T69" fmla="*/ 157 h 306"/>
              <a:gd name="T70" fmla="*/ 0 w 1982"/>
              <a:gd name="T71" fmla="*/ 31 h 306"/>
              <a:gd name="T72" fmla="*/ 29 w 1982"/>
              <a:gd name="T73" fmla="*/ 53 h 306"/>
              <a:gd name="T74" fmla="*/ 68 w 1982"/>
              <a:gd name="T75" fmla="*/ 6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82" h="306">
                <a:moveTo>
                  <a:pt x="68" y="61"/>
                </a:moveTo>
                <a:lnTo>
                  <a:pt x="96" y="68"/>
                </a:lnTo>
                <a:lnTo>
                  <a:pt x="126" y="61"/>
                </a:lnTo>
                <a:lnTo>
                  <a:pt x="156" y="68"/>
                </a:lnTo>
                <a:lnTo>
                  <a:pt x="178" y="86"/>
                </a:lnTo>
                <a:lnTo>
                  <a:pt x="203" y="101"/>
                </a:lnTo>
                <a:lnTo>
                  <a:pt x="244" y="88"/>
                </a:lnTo>
                <a:lnTo>
                  <a:pt x="279" y="82"/>
                </a:lnTo>
                <a:lnTo>
                  <a:pt x="330" y="82"/>
                </a:lnTo>
                <a:lnTo>
                  <a:pt x="366" y="71"/>
                </a:lnTo>
                <a:lnTo>
                  <a:pt x="398" y="81"/>
                </a:lnTo>
                <a:lnTo>
                  <a:pt x="427" y="92"/>
                </a:lnTo>
                <a:lnTo>
                  <a:pt x="452" y="95"/>
                </a:lnTo>
                <a:lnTo>
                  <a:pt x="493" y="82"/>
                </a:lnTo>
                <a:lnTo>
                  <a:pt x="536" y="82"/>
                </a:lnTo>
                <a:lnTo>
                  <a:pt x="599" y="87"/>
                </a:lnTo>
                <a:lnTo>
                  <a:pt x="625" y="105"/>
                </a:lnTo>
                <a:lnTo>
                  <a:pt x="667" y="101"/>
                </a:lnTo>
                <a:lnTo>
                  <a:pt x="725" y="95"/>
                </a:lnTo>
                <a:lnTo>
                  <a:pt x="766" y="128"/>
                </a:lnTo>
                <a:lnTo>
                  <a:pt x="790" y="135"/>
                </a:lnTo>
                <a:lnTo>
                  <a:pt x="814" y="158"/>
                </a:lnTo>
                <a:lnTo>
                  <a:pt x="826" y="194"/>
                </a:lnTo>
                <a:lnTo>
                  <a:pt x="850" y="208"/>
                </a:lnTo>
                <a:lnTo>
                  <a:pt x="880" y="208"/>
                </a:lnTo>
                <a:lnTo>
                  <a:pt x="917" y="206"/>
                </a:lnTo>
                <a:lnTo>
                  <a:pt x="953" y="208"/>
                </a:lnTo>
                <a:lnTo>
                  <a:pt x="979" y="222"/>
                </a:lnTo>
                <a:lnTo>
                  <a:pt x="999" y="211"/>
                </a:lnTo>
                <a:lnTo>
                  <a:pt x="1033" y="210"/>
                </a:lnTo>
                <a:lnTo>
                  <a:pt x="1065" y="189"/>
                </a:lnTo>
                <a:lnTo>
                  <a:pt x="1091" y="194"/>
                </a:lnTo>
                <a:lnTo>
                  <a:pt x="1136" y="187"/>
                </a:lnTo>
                <a:lnTo>
                  <a:pt x="1156" y="162"/>
                </a:lnTo>
                <a:lnTo>
                  <a:pt x="1208" y="141"/>
                </a:lnTo>
                <a:lnTo>
                  <a:pt x="1220" y="109"/>
                </a:lnTo>
                <a:lnTo>
                  <a:pt x="1246" y="93"/>
                </a:lnTo>
                <a:lnTo>
                  <a:pt x="1291" y="83"/>
                </a:lnTo>
                <a:lnTo>
                  <a:pt x="1315" y="95"/>
                </a:lnTo>
                <a:lnTo>
                  <a:pt x="1339" y="90"/>
                </a:lnTo>
                <a:lnTo>
                  <a:pt x="1368" y="101"/>
                </a:lnTo>
                <a:lnTo>
                  <a:pt x="1398" y="91"/>
                </a:lnTo>
                <a:lnTo>
                  <a:pt x="1455" y="101"/>
                </a:lnTo>
                <a:lnTo>
                  <a:pt x="1480" y="111"/>
                </a:lnTo>
                <a:lnTo>
                  <a:pt x="1508" y="84"/>
                </a:lnTo>
                <a:lnTo>
                  <a:pt x="1527" y="82"/>
                </a:lnTo>
                <a:lnTo>
                  <a:pt x="1549" y="92"/>
                </a:lnTo>
                <a:lnTo>
                  <a:pt x="1569" y="88"/>
                </a:lnTo>
                <a:lnTo>
                  <a:pt x="1596" y="61"/>
                </a:lnTo>
                <a:lnTo>
                  <a:pt x="1642" y="53"/>
                </a:lnTo>
                <a:lnTo>
                  <a:pt x="1664" y="57"/>
                </a:lnTo>
                <a:lnTo>
                  <a:pt x="1687" y="57"/>
                </a:lnTo>
                <a:lnTo>
                  <a:pt x="1720" y="23"/>
                </a:lnTo>
                <a:lnTo>
                  <a:pt x="1739" y="11"/>
                </a:lnTo>
                <a:lnTo>
                  <a:pt x="1764" y="16"/>
                </a:lnTo>
                <a:lnTo>
                  <a:pt x="1792" y="51"/>
                </a:lnTo>
                <a:lnTo>
                  <a:pt x="1820" y="29"/>
                </a:lnTo>
                <a:lnTo>
                  <a:pt x="1847" y="0"/>
                </a:lnTo>
                <a:lnTo>
                  <a:pt x="1870" y="1"/>
                </a:lnTo>
                <a:lnTo>
                  <a:pt x="1896" y="61"/>
                </a:lnTo>
                <a:lnTo>
                  <a:pt x="1917" y="51"/>
                </a:lnTo>
                <a:lnTo>
                  <a:pt x="1946" y="26"/>
                </a:lnTo>
                <a:lnTo>
                  <a:pt x="1969" y="25"/>
                </a:lnTo>
                <a:lnTo>
                  <a:pt x="1981" y="46"/>
                </a:lnTo>
                <a:lnTo>
                  <a:pt x="1981" y="196"/>
                </a:lnTo>
                <a:lnTo>
                  <a:pt x="1304" y="230"/>
                </a:lnTo>
                <a:lnTo>
                  <a:pt x="1098" y="293"/>
                </a:lnTo>
                <a:lnTo>
                  <a:pt x="893" y="305"/>
                </a:lnTo>
                <a:lnTo>
                  <a:pt x="792" y="250"/>
                </a:lnTo>
                <a:lnTo>
                  <a:pt x="699" y="157"/>
                </a:lnTo>
                <a:lnTo>
                  <a:pt x="0" y="141"/>
                </a:lnTo>
                <a:lnTo>
                  <a:pt x="0" y="31"/>
                </a:lnTo>
                <a:lnTo>
                  <a:pt x="12" y="47"/>
                </a:lnTo>
                <a:lnTo>
                  <a:pt x="29" y="53"/>
                </a:lnTo>
                <a:lnTo>
                  <a:pt x="51" y="55"/>
                </a:lnTo>
                <a:lnTo>
                  <a:pt x="68" y="61"/>
                </a:lnTo>
              </a:path>
            </a:pathLst>
          </a:custGeom>
          <a:solidFill>
            <a:srgbClr val="003300"/>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73" name="Freeform 5"/>
          <p:cNvSpPr>
            <a:spLocks/>
          </p:cNvSpPr>
          <p:nvPr/>
        </p:nvSpPr>
        <p:spPr bwMode="auto">
          <a:xfrm>
            <a:off x="16927513" y="4051300"/>
            <a:ext cx="17619662" cy="2574925"/>
          </a:xfrm>
          <a:custGeom>
            <a:avLst/>
            <a:gdLst>
              <a:gd name="T0" fmla="*/ 42 w 1982"/>
              <a:gd name="T1" fmla="*/ 200 h 309"/>
              <a:gd name="T2" fmla="*/ 714 w 1982"/>
              <a:gd name="T3" fmla="*/ 201 h 309"/>
              <a:gd name="T4" fmla="*/ 772 w 1982"/>
              <a:gd name="T5" fmla="*/ 249 h 309"/>
              <a:gd name="T6" fmla="*/ 844 w 1982"/>
              <a:gd name="T7" fmla="*/ 281 h 309"/>
              <a:gd name="T8" fmla="*/ 932 w 1982"/>
              <a:gd name="T9" fmla="*/ 301 h 309"/>
              <a:gd name="T10" fmla="*/ 1065 w 1982"/>
              <a:gd name="T11" fmla="*/ 301 h 309"/>
              <a:gd name="T12" fmla="*/ 1221 w 1982"/>
              <a:gd name="T13" fmla="*/ 253 h 309"/>
              <a:gd name="T14" fmla="*/ 1287 w 1982"/>
              <a:gd name="T15" fmla="*/ 200 h 309"/>
              <a:gd name="T16" fmla="*/ 1942 w 1982"/>
              <a:gd name="T17" fmla="*/ 199 h 309"/>
              <a:gd name="T18" fmla="*/ 1971 w 1982"/>
              <a:gd name="T19" fmla="*/ 184 h 309"/>
              <a:gd name="T20" fmla="*/ 1981 w 1982"/>
              <a:gd name="T21" fmla="*/ 155 h 309"/>
              <a:gd name="T22" fmla="*/ 1964 w 1982"/>
              <a:gd name="T23" fmla="*/ 0 h 309"/>
              <a:gd name="T24" fmla="*/ 1946 w 1982"/>
              <a:gd name="T25" fmla="*/ 29 h 309"/>
              <a:gd name="T26" fmla="*/ 1931 w 1982"/>
              <a:gd name="T27" fmla="*/ 53 h 309"/>
              <a:gd name="T28" fmla="*/ 1897 w 1982"/>
              <a:gd name="T29" fmla="*/ 38 h 309"/>
              <a:gd name="T30" fmla="*/ 1856 w 1982"/>
              <a:gd name="T31" fmla="*/ 23 h 309"/>
              <a:gd name="T32" fmla="*/ 1805 w 1982"/>
              <a:gd name="T33" fmla="*/ 53 h 309"/>
              <a:gd name="T34" fmla="*/ 1771 w 1982"/>
              <a:gd name="T35" fmla="*/ 38 h 309"/>
              <a:gd name="T36" fmla="*/ 1727 w 1982"/>
              <a:gd name="T37" fmla="*/ 31 h 309"/>
              <a:gd name="T38" fmla="*/ 1705 w 1982"/>
              <a:gd name="T39" fmla="*/ 61 h 309"/>
              <a:gd name="T40" fmla="*/ 1660 w 1982"/>
              <a:gd name="T41" fmla="*/ 53 h 309"/>
              <a:gd name="T42" fmla="*/ 1597 w 1982"/>
              <a:gd name="T43" fmla="*/ 61 h 309"/>
              <a:gd name="T44" fmla="*/ 1538 w 1982"/>
              <a:gd name="T45" fmla="*/ 53 h 309"/>
              <a:gd name="T46" fmla="*/ 1479 w 1982"/>
              <a:gd name="T47" fmla="*/ 76 h 309"/>
              <a:gd name="T48" fmla="*/ 1429 w 1982"/>
              <a:gd name="T49" fmla="*/ 55 h 309"/>
              <a:gd name="T50" fmla="*/ 1344 w 1982"/>
              <a:gd name="T51" fmla="*/ 72 h 309"/>
              <a:gd name="T52" fmla="*/ 1281 w 1982"/>
              <a:gd name="T53" fmla="*/ 69 h 309"/>
              <a:gd name="T54" fmla="*/ 1242 w 1982"/>
              <a:gd name="T55" fmla="*/ 130 h 309"/>
              <a:gd name="T56" fmla="*/ 1214 w 1982"/>
              <a:gd name="T57" fmla="*/ 178 h 309"/>
              <a:gd name="T58" fmla="*/ 1156 w 1982"/>
              <a:gd name="T59" fmla="*/ 196 h 309"/>
              <a:gd name="T60" fmla="*/ 1106 w 1982"/>
              <a:gd name="T61" fmla="*/ 213 h 309"/>
              <a:gd name="T62" fmla="*/ 1005 w 1982"/>
              <a:gd name="T63" fmla="*/ 221 h 309"/>
              <a:gd name="T64" fmla="*/ 883 w 1982"/>
              <a:gd name="T65" fmla="*/ 233 h 309"/>
              <a:gd name="T66" fmla="*/ 792 w 1982"/>
              <a:gd name="T67" fmla="*/ 186 h 309"/>
              <a:gd name="T68" fmla="*/ 721 w 1982"/>
              <a:gd name="T69" fmla="*/ 91 h 309"/>
              <a:gd name="T70" fmla="*/ 634 w 1982"/>
              <a:gd name="T71" fmla="*/ 76 h 309"/>
              <a:gd name="T72" fmla="*/ 526 w 1982"/>
              <a:gd name="T73" fmla="*/ 53 h 309"/>
              <a:gd name="T74" fmla="*/ 415 w 1982"/>
              <a:gd name="T75" fmla="*/ 38 h 309"/>
              <a:gd name="T76" fmla="*/ 339 w 1982"/>
              <a:gd name="T77" fmla="*/ 57 h 309"/>
              <a:gd name="T78" fmla="*/ 295 w 1982"/>
              <a:gd name="T79" fmla="*/ 51 h 309"/>
              <a:gd name="T80" fmla="*/ 231 w 1982"/>
              <a:gd name="T81" fmla="*/ 59 h 309"/>
              <a:gd name="T82" fmla="*/ 162 w 1982"/>
              <a:gd name="T83" fmla="*/ 57 h 309"/>
              <a:gd name="T84" fmla="*/ 90 w 1982"/>
              <a:gd name="T85" fmla="*/ 70 h 309"/>
              <a:gd name="T86" fmla="*/ 18 w 1982"/>
              <a:gd name="T87" fmla="*/ 61 h 309"/>
              <a:gd name="T88" fmla="*/ 2 w 1982"/>
              <a:gd name="T89" fmla="*/ 120 h 309"/>
              <a:gd name="T90" fmla="*/ 14 w 1982"/>
              <a:gd name="T91" fmla="*/ 19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2" h="309">
                <a:moveTo>
                  <a:pt x="26" y="196"/>
                </a:moveTo>
                <a:lnTo>
                  <a:pt x="42" y="200"/>
                </a:lnTo>
                <a:lnTo>
                  <a:pt x="61" y="201"/>
                </a:lnTo>
                <a:lnTo>
                  <a:pt x="714" y="201"/>
                </a:lnTo>
                <a:lnTo>
                  <a:pt x="727" y="217"/>
                </a:lnTo>
                <a:lnTo>
                  <a:pt x="772" y="249"/>
                </a:lnTo>
                <a:lnTo>
                  <a:pt x="811" y="267"/>
                </a:lnTo>
                <a:lnTo>
                  <a:pt x="844" y="281"/>
                </a:lnTo>
                <a:lnTo>
                  <a:pt x="887" y="296"/>
                </a:lnTo>
                <a:lnTo>
                  <a:pt x="932" y="301"/>
                </a:lnTo>
                <a:lnTo>
                  <a:pt x="1001" y="308"/>
                </a:lnTo>
                <a:lnTo>
                  <a:pt x="1065" y="301"/>
                </a:lnTo>
                <a:lnTo>
                  <a:pt x="1147" y="285"/>
                </a:lnTo>
                <a:lnTo>
                  <a:pt x="1221" y="253"/>
                </a:lnTo>
                <a:lnTo>
                  <a:pt x="1264" y="221"/>
                </a:lnTo>
                <a:lnTo>
                  <a:pt x="1287" y="200"/>
                </a:lnTo>
                <a:lnTo>
                  <a:pt x="1920" y="201"/>
                </a:lnTo>
                <a:lnTo>
                  <a:pt x="1942" y="199"/>
                </a:lnTo>
                <a:lnTo>
                  <a:pt x="1957" y="195"/>
                </a:lnTo>
                <a:lnTo>
                  <a:pt x="1971" y="184"/>
                </a:lnTo>
                <a:lnTo>
                  <a:pt x="1979" y="170"/>
                </a:lnTo>
                <a:lnTo>
                  <a:pt x="1981" y="155"/>
                </a:lnTo>
                <a:lnTo>
                  <a:pt x="1981" y="23"/>
                </a:lnTo>
                <a:lnTo>
                  <a:pt x="1964" y="0"/>
                </a:lnTo>
                <a:lnTo>
                  <a:pt x="1955" y="7"/>
                </a:lnTo>
                <a:lnTo>
                  <a:pt x="1946" y="29"/>
                </a:lnTo>
                <a:lnTo>
                  <a:pt x="1940" y="55"/>
                </a:lnTo>
                <a:lnTo>
                  <a:pt x="1931" y="53"/>
                </a:lnTo>
                <a:lnTo>
                  <a:pt x="1920" y="51"/>
                </a:lnTo>
                <a:lnTo>
                  <a:pt x="1897" y="38"/>
                </a:lnTo>
                <a:lnTo>
                  <a:pt x="1881" y="27"/>
                </a:lnTo>
                <a:lnTo>
                  <a:pt x="1856" y="23"/>
                </a:lnTo>
                <a:lnTo>
                  <a:pt x="1830" y="35"/>
                </a:lnTo>
                <a:lnTo>
                  <a:pt x="1805" y="53"/>
                </a:lnTo>
                <a:lnTo>
                  <a:pt x="1787" y="40"/>
                </a:lnTo>
                <a:lnTo>
                  <a:pt x="1771" y="38"/>
                </a:lnTo>
                <a:lnTo>
                  <a:pt x="1749" y="27"/>
                </a:lnTo>
                <a:lnTo>
                  <a:pt x="1727" y="31"/>
                </a:lnTo>
                <a:lnTo>
                  <a:pt x="1711" y="44"/>
                </a:lnTo>
                <a:lnTo>
                  <a:pt x="1705" y="61"/>
                </a:lnTo>
                <a:lnTo>
                  <a:pt x="1686" y="53"/>
                </a:lnTo>
                <a:lnTo>
                  <a:pt x="1660" y="53"/>
                </a:lnTo>
                <a:lnTo>
                  <a:pt x="1627" y="46"/>
                </a:lnTo>
                <a:lnTo>
                  <a:pt x="1597" y="61"/>
                </a:lnTo>
                <a:lnTo>
                  <a:pt x="1571" y="39"/>
                </a:lnTo>
                <a:lnTo>
                  <a:pt x="1538" y="53"/>
                </a:lnTo>
                <a:lnTo>
                  <a:pt x="1505" y="89"/>
                </a:lnTo>
                <a:lnTo>
                  <a:pt x="1479" y="76"/>
                </a:lnTo>
                <a:lnTo>
                  <a:pt x="1455" y="62"/>
                </a:lnTo>
                <a:lnTo>
                  <a:pt x="1429" y="55"/>
                </a:lnTo>
                <a:lnTo>
                  <a:pt x="1396" y="61"/>
                </a:lnTo>
                <a:lnTo>
                  <a:pt x="1344" y="72"/>
                </a:lnTo>
                <a:lnTo>
                  <a:pt x="1297" y="60"/>
                </a:lnTo>
                <a:lnTo>
                  <a:pt x="1281" y="69"/>
                </a:lnTo>
                <a:lnTo>
                  <a:pt x="1259" y="91"/>
                </a:lnTo>
                <a:lnTo>
                  <a:pt x="1242" y="130"/>
                </a:lnTo>
                <a:lnTo>
                  <a:pt x="1222" y="150"/>
                </a:lnTo>
                <a:lnTo>
                  <a:pt x="1214" y="178"/>
                </a:lnTo>
                <a:lnTo>
                  <a:pt x="1192" y="190"/>
                </a:lnTo>
                <a:lnTo>
                  <a:pt x="1156" y="196"/>
                </a:lnTo>
                <a:lnTo>
                  <a:pt x="1115" y="199"/>
                </a:lnTo>
                <a:lnTo>
                  <a:pt x="1106" y="213"/>
                </a:lnTo>
                <a:lnTo>
                  <a:pt x="1053" y="209"/>
                </a:lnTo>
                <a:lnTo>
                  <a:pt x="1005" y="221"/>
                </a:lnTo>
                <a:lnTo>
                  <a:pt x="960" y="218"/>
                </a:lnTo>
                <a:lnTo>
                  <a:pt x="883" y="233"/>
                </a:lnTo>
                <a:lnTo>
                  <a:pt x="840" y="196"/>
                </a:lnTo>
                <a:lnTo>
                  <a:pt x="792" y="186"/>
                </a:lnTo>
                <a:lnTo>
                  <a:pt x="742" y="121"/>
                </a:lnTo>
                <a:lnTo>
                  <a:pt x="721" y="91"/>
                </a:lnTo>
                <a:lnTo>
                  <a:pt x="696" y="84"/>
                </a:lnTo>
                <a:lnTo>
                  <a:pt x="634" y="76"/>
                </a:lnTo>
                <a:lnTo>
                  <a:pt x="582" y="68"/>
                </a:lnTo>
                <a:lnTo>
                  <a:pt x="526" y="53"/>
                </a:lnTo>
                <a:lnTo>
                  <a:pt x="475" y="68"/>
                </a:lnTo>
                <a:lnTo>
                  <a:pt x="415" y="38"/>
                </a:lnTo>
                <a:lnTo>
                  <a:pt x="370" y="39"/>
                </a:lnTo>
                <a:lnTo>
                  <a:pt x="339" y="57"/>
                </a:lnTo>
                <a:lnTo>
                  <a:pt x="320" y="42"/>
                </a:lnTo>
                <a:lnTo>
                  <a:pt x="295" y="51"/>
                </a:lnTo>
                <a:lnTo>
                  <a:pt x="263" y="53"/>
                </a:lnTo>
                <a:lnTo>
                  <a:pt x="231" y="59"/>
                </a:lnTo>
                <a:lnTo>
                  <a:pt x="193" y="72"/>
                </a:lnTo>
                <a:lnTo>
                  <a:pt x="162" y="57"/>
                </a:lnTo>
                <a:lnTo>
                  <a:pt x="131" y="64"/>
                </a:lnTo>
                <a:lnTo>
                  <a:pt x="90" y="70"/>
                </a:lnTo>
                <a:lnTo>
                  <a:pt x="65" y="64"/>
                </a:lnTo>
                <a:lnTo>
                  <a:pt x="18" y="61"/>
                </a:lnTo>
                <a:lnTo>
                  <a:pt x="0" y="76"/>
                </a:lnTo>
                <a:lnTo>
                  <a:pt x="2" y="120"/>
                </a:lnTo>
                <a:lnTo>
                  <a:pt x="5" y="157"/>
                </a:lnTo>
                <a:lnTo>
                  <a:pt x="14" y="190"/>
                </a:lnTo>
                <a:lnTo>
                  <a:pt x="26" y="196"/>
                </a:lnTo>
              </a:path>
            </a:pathLst>
          </a:custGeom>
          <a:gradFill rotWithShape="0">
            <a:gsLst>
              <a:gs pos="0">
                <a:srgbClr val="CC6600"/>
              </a:gs>
              <a:gs pos="100000">
                <a:srgbClr val="000000"/>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74" name="Freeform 6"/>
          <p:cNvSpPr>
            <a:spLocks/>
          </p:cNvSpPr>
          <p:nvPr/>
        </p:nvSpPr>
        <p:spPr bwMode="auto">
          <a:xfrm>
            <a:off x="17051338" y="4468813"/>
            <a:ext cx="17281525" cy="1916112"/>
          </a:xfrm>
          <a:custGeom>
            <a:avLst/>
            <a:gdLst>
              <a:gd name="T0" fmla="*/ 477 w 1944"/>
              <a:gd name="T1" fmla="*/ 72 h 230"/>
              <a:gd name="T2" fmla="*/ 348 w 1944"/>
              <a:gd name="T3" fmla="*/ 81 h 230"/>
              <a:gd name="T4" fmla="*/ 154 w 1944"/>
              <a:gd name="T5" fmla="*/ 81 h 230"/>
              <a:gd name="T6" fmla="*/ 64 w 1944"/>
              <a:gd name="T7" fmla="*/ 79 h 230"/>
              <a:gd name="T8" fmla="*/ 12 w 1944"/>
              <a:gd name="T9" fmla="*/ 58 h 230"/>
              <a:gd name="T10" fmla="*/ 0 w 1944"/>
              <a:gd name="T11" fmla="*/ 74 h 230"/>
              <a:gd name="T12" fmla="*/ 73 w 1944"/>
              <a:gd name="T13" fmla="*/ 103 h 230"/>
              <a:gd name="T14" fmla="*/ 163 w 1944"/>
              <a:gd name="T15" fmla="*/ 101 h 230"/>
              <a:gd name="T16" fmla="*/ 212 w 1944"/>
              <a:gd name="T17" fmla="*/ 105 h 230"/>
              <a:gd name="T18" fmla="*/ 324 w 1944"/>
              <a:gd name="T19" fmla="*/ 109 h 230"/>
              <a:gd name="T20" fmla="*/ 541 w 1944"/>
              <a:gd name="T21" fmla="*/ 101 h 230"/>
              <a:gd name="T22" fmla="*/ 698 w 1944"/>
              <a:gd name="T23" fmla="*/ 103 h 230"/>
              <a:gd name="T24" fmla="*/ 769 w 1944"/>
              <a:gd name="T25" fmla="*/ 168 h 230"/>
              <a:gd name="T26" fmla="*/ 885 w 1944"/>
              <a:gd name="T27" fmla="*/ 218 h 230"/>
              <a:gd name="T28" fmla="*/ 1018 w 1944"/>
              <a:gd name="T29" fmla="*/ 229 h 230"/>
              <a:gd name="T30" fmla="*/ 1154 w 1944"/>
              <a:gd name="T31" fmla="*/ 194 h 230"/>
              <a:gd name="T32" fmla="*/ 1246 w 1944"/>
              <a:gd name="T33" fmla="*/ 131 h 230"/>
              <a:gd name="T34" fmla="*/ 1311 w 1944"/>
              <a:gd name="T35" fmla="*/ 107 h 230"/>
              <a:gd name="T36" fmla="*/ 1485 w 1944"/>
              <a:gd name="T37" fmla="*/ 109 h 230"/>
              <a:gd name="T38" fmla="*/ 1618 w 1944"/>
              <a:gd name="T39" fmla="*/ 107 h 230"/>
              <a:gd name="T40" fmla="*/ 1773 w 1944"/>
              <a:gd name="T41" fmla="*/ 107 h 230"/>
              <a:gd name="T42" fmla="*/ 1919 w 1944"/>
              <a:gd name="T43" fmla="*/ 111 h 230"/>
              <a:gd name="T44" fmla="*/ 1943 w 1944"/>
              <a:gd name="T45" fmla="*/ 54 h 230"/>
              <a:gd name="T46" fmla="*/ 1919 w 1944"/>
              <a:gd name="T47" fmla="*/ 60 h 230"/>
              <a:gd name="T48" fmla="*/ 1857 w 1944"/>
              <a:gd name="T49" fmla="*/ 95 h 230"/>
              <a:gd name="T50" fmla="*/ 1687 w 1944"/>
              <a:gd name="T51" fmla="*/ 91 h 230"/>
              <a:gd name="T52" fmla="*/ 1491 w 1944"/>
              <a:gd name="T53" fmla="*/ 93 h 230"/>
              <a:gd name="T54" fmla="*/ 1349 w 1944"/>
              <a:gd name="T55" fmla="*/ 99 h 230"/>
              <a:gd name="T56" fmla="*/ 1291 w 1944"/>
              <a:gd name="T57" fmla="*/ 85 h 230"/>
              <a:gd name="T58" fmla="*/ 1283 w 1944"/>
              <a:gd name="T59" fmla="*/ 52 h 230"/>
              <a:gd name="T60" fmla="*/ 1265 w 1944"/>
              <a:gd name="T61" fmla="*/ 36 h 230"/>
              <a:gd name="T62" fmla="*/ 1205 w 1944"/>
              <a:gd name="T63" fmla="*/ 115 h 230"/>
              <a:gd name="T64" fmla="*/ 1139 w 1944"/>
              <a:gd name="T65" fmla="*/ 162 h 230"/>
              <a:gd name="T66" fmla="*/ 1063 w 1944"/>
              <a:gd name="T67" fmla="*/ 180 h 230"/>
              <a:gd name="T68" fmla="*/ 980 w 1944"/>
              <a:gd name="T69" fmla="*/ 198 h 230"/>
              <a:gd name="T70" fmla="*/ 883 w 1944"/>
              <a:gd name="T71" fmla="*/ 176 h 230"/>
              <a:gd name="T72" fmla="*/ 825 w 1944"/>
              <a:gd name="T73" fmla="*/ 149 h 230"/>
              <a:gd name="T74" fmla="*/ 771 w 1944"/>
              <a:gd name="T75" fmla="*/ 137 h 230"/>
              <a:gd name="T76" fmla="*/ 730 w 1944"/>
              <a:gd name="T77" fmla="*/ 99 h 230"/>
              <a:gd name="T78" fmla="*/ 685 w 1944"/>
              <a:gd name="T79" fmla="*/ 38 h 230"/>
              <a:gd name="T80" fmla="*/ 655 w 1944"/>
              <a:gd name="T81" fmla="*/ 68 h 230"/>
              <a:gd name="T82" fmla="*/ 537 w 1944"/>
              <a:gd name="T83" fmla="*/ 7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44" h="230">
                <a:moveTo>
                  <a:pt x="537" y="77"/>
                </a:moveTo>
                <a:lnTo>
                  <a:pt x="477" y="72"/>
                </a:lnTo>
                <a:lnTo>
                  <a:pt x="416" y="81"/>
                </a:lnTo>
                <a:lnTo>
                  <a:pt x="348" y="81"/>
                </a:lnTo>
                <a:lnTo>
                  <a:pt x="255" y="77"/>
                </a:lnTo>
                <a:lnTo>
                  <a:pt x="154" y="81"/>
                </a:lnTo>
                <a:lnTo>
                  <a:pt x="103" y="83"/>
                </a:lnTo>
                <a:lnTo>
                  <a:pt x="64" y="79"/>
                </a:lnTo>
                <a:lnTo>
                  <a:pt x="25" y="83"/>
                </a:lnTo>
                <a:lnTo>
                  <a:pt x="12" y="58"/>
                </a:lnTo>
                <a:lnTo>
                  <a:pt x="2" y="38"/>
                </a:lnTo>
                <a:lnTo>
                  <a:pt x="0" y="74"/>
                </a:lnTo>
                <a:lnTo>
                  <a:pt x="12" y="107"/>
                </a:lnTo>
                <a:lnTo>
                  <a:pt x="73" y="103"/>
                </a:lnTo>
                <a:lnTo>
                  <a:pt x="128" y="99"/>
                </a:lnTo>
                <a:lnTo>
                  <a:pt x="163" y="101"/>
                </a:lnTo>
                <a:lnTo>
                  <a:pt x="193" y="103"/>
                </a:lnTo>
                <a:lnTo>
                  <a:pt x="212" y="105"/>
                </a:lnTo>
                <a:lnTo>
                  <a:pt x="270" y="103"/>
                </a:lnTo>
                <a:lnTo>
                  <a:pt x="324" y="109"/>
                </a:lnTo>
                <a:lnTo>
                  <a:pt x="451" y="103"/>
                </a:lnTo>
                <a:lnTo>
                  <a:pt x="541" y="101"/>
                </a:lnTo>
                <a:lnTo>
                  <a:pt x="616" y="103"/>
                </a:lnTo>
                <a:lnTo>
                  <a:pt x="698" y="103"/>
                </a:lnTo>
                <a:lnTo>
                  <a:pt x="737" y="147"/>
                </a:lnTo>
                <a:lnTo>
                  <a:pt x="769" y="168"/>
                </a:lnTo>
                <a:lnTo>
                  <a:pt x="836" y="210"/>
                </a:lnTo>
                <a:lnTo>
                  <a:pt x="885" y="218"/>
                </a:lnTo>
                <a:lnTo>
                  <a:pt x="945" y="229"/>
                </a:lnTo>
                <a:lnTo>
                  <a:pt x="1018" y="229"/>
                </a:lnTo>
                <a:lnTo>
                  <a:pt x="1085" y="220"/>
                </a:lnTo>
                <a:lnTo>
                  <a:pt x="1154" y="194"/>
                </a:lnTo>
                <a:lnTo>
                  <a:pt x="1205" y="170"/>
                </a:lnTo>
                <a:lnTo>
                  <a:pt x="1246" y="131"/>
                </a:lnTo>
                <a:lnTo>
                  <a:pt x="1278" y="115"/>
                </a:lnTo>
                <a:lnTo>
                  <a:pt x="1311" y="107"/>
                </a:lnTo>
                <a:lnTo>
                  <a:pt x="1390" y="119"/>
                </a:lnTo>
                <a:lnTo>
                  <a:pt x="1485" y="109"/>
                </a:lnTo>
                <a:lnTo>
                  <a:pt x="1577" y="111"/>
                </a:lnTo>
                <a:lnTo>
                  <a:pt x="1618" y="107"/>
                </a:lnTo>
                <a:lnTo>
                  <a:pt x="1697" y="113"/>
                </a:lnTo>
                <a:lnTo>
                  <a:pt x="1773" y="107"/>
                </a:lnTo>
                <a:lnTo>
                  <a:pt x="1839" y="115"/>
                </a:lnTo>
                <a:lnTo>
                  <a:pt x="1919" y="111"/>
                </a:lnTo>
                <a:lnTo>
                  <a:pt x="1938" y="91"/>
                </a:lnTo>
                <a:lnTo>
                  <a:pt x="1943" y="54"/>
                </a:lnTo>
                <a:lnTo>
                  <a:pt x="1940" y="0"/>
                </a:lnTo>
                <a:lnTo>
                  <a:pt x="1919" y="60"/>
                </a:lnTo>
                <a:lnTo>
                  <a:pt x="1908" y="89"/>
                </a:lnTo>
                <a:lnTo>
                  <a:pt x="1857" y="95"/>
                </a:lnTo>
                <a:lnTo>
                  <a:pt x="1762" y="93"/>
                </a:lnTo>
                <a:lnTo>
                  <a:pt x="1687" y="91"/>
                </a:lnTo>
                <a:lnTo>
                  <a:pt x="1558" y="87"/>
                </a:lnTo>
                <a:lnTo>
                  <a:pt x="1491" y="93"/>
                </a:lnTo>
                <a:lnTo>
                  <a:pt x="1403" y="91"/>
                </a:lnTo>
                <a:lnTo>
                  <a:pt x="1349" y="99"/>
                </a:lnTo>
                <a:lnTo>
                  <a:pt x="1313" y="89"/>
                </a:lnTo>
                <a:lnTo>
                  <a:pt x="1291" y="85"/>
                </a:lnTo>
                <a:lnTo>
                  <a:pt x="1274" y="74"/>
                </a:lnTo>
                <a:lnTo>
                  <a:pt x="1283" y="52"/>
                </a:lnTo>
                <a:lnTo>
                  <a:pt x="1283" y="28"/>
                </a:lnTo>
                <a:lnTo>
                  <a:pt x="1265" y="36"/>
                </a:lnTo>
                <a:lnTo>
                  <a:pt x="1246" y="79"/>
                </a:lnTo>
                <a:lnTo>
                  <a:pt x="1205" y="115"/>
                </a:lnTo>
                <a:lnTo>
                  <a:pt x="1182" y="139"/>
                </a:lnTo>
                <a:lnTo>
                  <a:pt x="1139" y="162"/>
                </a:lnTo>
                <a:lnTo>
                  <a:pt x="1111" y="158"/>
                </a:lnTo>
                <a:lnTo>
                  <a:pt x="1063" y="180"/>
                </a:lnTo>
                <a:lnTo>
                  <a:pt x="1020" y="190"/>
                </a:lnTo>
                <a:lnTo>
                  <a:pt x="980" y="198"/>
                </a:lnTo>
                <a:lnTo>
                  <a:pt x="928" y="174"/>
                </a:lnTo>
                <a:lnTo>
                  <a:pt x="883" y="176"/>
                </a:lnTo>
                <a:lnTo>
                  <a:pt x="866" y="147"/>
                </a:lnTo>
                <a:lnTo>
                  <a:pt x="825" y="149"/>
                </a:lnTo>
                <a:lnTo>
                  <a:pt x="803" y="158"/>
                </a:lnTo>
                <a:lnTo>
                  <a:pt x="771" y="137"/>
                </a:lnTo>
                <a:lnTo>
                  <a:pt x="743" y="123"/>
                </a:lnTo>
                <a:lnTo>
                  <a:pt x="730" y="99"/>
                </a:lnTo>
                <a:lnTo>
                  <a:pt x="707" y="46"/>
                </a:lnTo>
                <a:lnTo>
                  <a:pt x="685" y="38"/>
                </a:lnTo>
                <a:lnTo>
                  <a:pt x="674" y="70"/>
                </a:lnTo>
                <a:lnTo>
                  <a:pt x="655" y="68"/>
                </a:lnTo>
                <a:lnTo>
                  <a:pt x="591" y="89"/>
                </a:lnTo>
                <a:lnTo>
                  <a:pt x="537" y="77"/>
                </a:lnTo>
              </a:path>
            </a:pathLst>
          </a:custGeom>
          <a:solidFill>
            <a:schemeClr val="bg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75" name="Freeform 7"/>
          <p:cNvSpPr>
            <a:spLocks/>
          </p:cNvSpPr>
          <p:nvPr/>
        </p:nvSpPr>
        <p:spPr bwMode="auto">
          <a:xfrm>
            <a:off x="28324175" y="1884363"/>
            <a:ext cx="1084263" cy="3408362"/>
          </a:xfrm>
          <a:custGeom>
            <a:avLst/>
            <a:gdLst>
              <a:gd name="T0" fmla="*/ 82 w 122"/>
              <a:gd name="T1" fmla="*/ 10 h 409"/>
              <a:gd name="T2" fmla="*/ 75 w 122"/>
              <a:gd name="T3" fmla="*/ 40 h 409"/>
              <a:gd name="T4" fmla="*/ 121 w 122"/>
              <a:gd name="T5" fmla="*/ 44 h 409"/>
              <a:gd name="T6" fmla="*/ 103 w 122"/>
              <a:gd name="T7" fmla="*/ 98 h 409"/>
              <a:gd name="T8" fmla="*/ 105 w 122"/>
              <a:gd name="T9" fmla="*/ 140 h 409"/>
              <a:gd name="T10" fmla="*/ 116 w 122"/>
              <a:gd name="T11" fmla="*/ 176 h 409"/>
              <a:gd name="T12" fmla="*/ 97 w 122"/>
              <a:gd name="T13" fmla="*/ 214 h 409"/>
              <a:gd name="T14" fmla="*/ 90 w 122"/>
              <a:gd name="T15" fmla="*/ 252 h 409"/>
              <a:gd name="T16" fmla="*/ 82 w 122"/>
              <a:gd name="T17" fmla="*/ 290 h 409"/>
              <a:gd name="T18" fmla="*/ 66 w 122"/>
              <a:gd name="T19" fmla="*/ 316 h 409"/>
              <a:gd name="T20" fmla="*/ 51 w 122"/>
              <a:gd name="T21" fmla="*/ 342 h 409"/>
              <a:gd name="T22" fmla="*/ 32 w 122"/>
              <a:gd name="T23" fmla="*/ 368 h 409"/>
              <a:gd name="T24" fmla="*/ 21 w 122"/>
              <a:gd name="T25" fmla="*/ 386 h 409"/>
              <a:gd name="T26" fmla="*/ 0 w 122"/>
              <a:gd name="T27" fmla="*/ 408 h 409"/>
              <a:gd name="T28" fmla="*/ 12 w 122"/>
              <a:gd name="T29" fmla="*/ 368 h 409"/>
              <a:gd name="T30" fmla="*/ 38 w 122"/>
              <a:gd name="T31" fmla="*/ 340 h 409"/>
              <a:gd name="T32" fmla="*/ 34 w 122"/>
              <a:gd name="T33" fmla="*/ 308 h 409"/>
              <a:gd name="T34" fmla="*/ 58 w 122"/>
              <a:gd name="T35" fmla="*/ 268 h 409"/>
              <a:gd name="T36" fmla="*/ 71 w 122"/>
              <a:gd name="T37" fmla="*/ 220 h 409"/>
              <a:gd name="T38" fmla="*/ 64 w 122"/>
              <a:gd name="T39" fmla="*/ 174 h 409"/>
              <a:gd name="T40" fmla="*/ 69 w 122"/>
              <a:gd name="T41" fmla="*/ 136 h 409"/>
              <a:gd name="T42" fmla="*/ 64 w 122"/>
              <a:gd name="T43" fmla="*/ 110 h 409"/>
              <a:gd name="T44" fmla="*/ 30 w 122"/>
              <a:gd name="T45" fmla="*/ 58 h 409"/>
              <a:gd name="T46" fmla="*/ 10 w 122"/>
              <a:gd name="T47" fmla="*/ 6 h 409"/>
              <a:gd name="T48" fmla="*/ 79 w 122"/>
              <a:gd name="T49" fmla="*/ 0 h 409"/>
              <a:gd name="T50" fmla="*/ 82 w 122"/>
              <a:gd name="T51" fmla="*/ 10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2" h="409">
                <a:moveTo>
                  <a:pt x="82" y="10"/>
                </a:moveTo>
                <a:lnTo>
                  <a:pt x="75" y="40"/>
                </a:lnTo>
                <a:lnTo>
                  <a:pt x="121" y="44"/>
                </a:lnTo>
                <a:lnTo>
                  <a:pt x="103" y="98"/>
                </a:lnTo>
                <a:lnTo>
                  <a:pt x="105" y="140"/>
                </a:lnTo>
                <a:lnTo>
                  <a:pt x="116" y="176"/>
                </a:lnTo>
                <a:lnTo>
                  <a:pt x="97" y="214"/>
                </a:lnTo>
                <a:lnTo>
                  <a:pt x="90" y="252"/>
                </a:lnTo>
                <a:lnTo>
                  <a:pt x="82" y="290"/>
                </a:lnTo>
                <a:lnTo>
                  <a:pt x="66" y="316"/>
                </a:lnTo>
                <a:lnTo>
                  <a:pt x="51" y="342"/>
                </a:lnTo>
                <a:lnTo>
                  <a:pt x="32" y="368"/>
                </a:lnTo>
                <a:lnTo>
                  <a:pt x="21" y="386"/>
                </a:lnTo>
                <a:lnTo>
                  <a:pt x="0" y="408"/>
                </a:lnTo>
                <a:lnTo>
                  <a:pt x="12" y="368"/>
                </a:lnTo>
                <a:lnTo>
                  <a:pt x="38" y="340"/>
                </a:lnTo>
                <a:lnTo>
                  <a:pt x="34" y="308"/>
                </a:lnTo>
                <a:lnTo>
                  <a:pt x="58" y="268"/>
                </a:lnTo>
                <a:lnTo>
                  <a:pt x="71" y="220"/>
                </a:lnTo>
                <a:lnTo>
                  <a:pt x="64" y="174"/>
                </a:lnTo>
                <a:lnTo>
                  <a:pt x="69" y="136"/>
                </a:lnTo>
                <a:lnTo>
                  <a:pt x="64" y="110"/>
                </a:lnTo>
                <a:lnTo>
                  <a:pt x="30" y="58"/>
                </a:lnTo>
                <a:lnTo>
                  <a:pt x="10" y="6"/>
                </a:lnTo>
                <a:lnTo>
                  <a:pt x="79" y="0"/>
                </a:lnTo>
                <a:lnTo>
                  <a:pt x="82" y="10"/>
                </a:lnTo>
              </a:path>
            </a:pathLst>
          </a:custGeom>
          <a:gradFill rotWithShape="0">
            <a:gsLst>
              <a:gs pos="0">
                <a:srgbClr val="FFFFFF"/>
              </a:gs>
              <a:gs pos="50000">
                <a:srgbClr val="00CCFF"/>
              </a:gs>
              <a:gs pos="100000">
                <a:srgbClr val="FFFFFF"/>
              </a:gs>
            </a:gsLst>
            <a:lin ang="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76" name="Freeform 8"/>
          <p:cNvSpPr>
            <a:spLocks/>
          </p:cNvSpPr>
          <p:nvPr/>
        </p:nvSpPr>
        <p:spPr bwMode="auto">
          <a:xfrm>
            <a:off x="17098963" y="23813"/>
            <a:ext cx="17314862" cy="3376612"/>
          </a:xfrm>
          <a:custGeom>
            <a:avLst/>
            <a:gdLst>
              <a:gd name="T0" fmla="*/ 0 w 1948"/>
              <a:gd name="T1" fmla="*/ 405 h 405"/>
              <a:gd name="T2" fmla="*/ 8 w 1948"/>
              <a:gd name="T3" fmla="*/ 238 h 405"/>
              <a:gd name="T4" fmla="*/ 37 w 1948"/>
              <a:gd name="T5" fmla="*/ 199 h 405"/>
              <a:gd name="T6" fmla="*/ 88 w 1948"/>
              <a:gd name="T7" fmla="*/ 224 h 405"/>
              <a:gd name="T8" fmla="*/ 135 w 1948"/>
              <a:gd name="T9" fmla="*/ 195 h 405"/>
              <a:gd name="T10" fmla="*/ 185 w 1948"/>
              <a:gd name="T11" fmla="*/ 222 h 405"/>
              <a:gd name="T12" fmla="*/ 242 w 1948"/>
              <a:gd name="T13" fmla="*/ 222 h 405"/>
              <a:gd name="T14" fmla="*/ 330 w 1948"/>
              <a:gd name="T15" fmla="*/ 211 h 405"/>
              <a:gd name="T16" fmla="*/ 395 w 1948"/>
              <a:gd name="T17" fmla="*/ 186 h 405"/>
              <a:gd name="T18" fmla="*/ 458 w 1948"/>
              <a:gd name="T19" fmla="*/ 211 h 405"/>
              <a:gd name="T20" fmla="*/ 495 w 1948"/>
              <a:gd name="T21" fmla="*/ 219 h 405"/>
              <a:gd name="T22" fmla="*/ 573 w 1948"/>
              <a:gd name="T23" fmla="*/ 210 h 405"/>
              <a:gd name="T24" fmla="*/ 712 w 1948"/>
              <a:gd name="T25" fmla="*/ 184 h 405"/>
              <a:gd name="T26" fmla="*/ 791 w 1948"/>
              <a:gd name="T27" fmla="*/ 124 h 405"/>
              <a:gd name="T28" fmla="*/ 776 w 1948"/>
              <a:gd name="T29" fmla="*/ 181 h 405"/>
              <a:gd name="T30" fmla="*/ 842 w 1948"/>
              <a:gd name="T31" fmla="*/ 203 h 405"/>
              <a:gd name="T32" fmla="*/ 887 w 1948"/>
              <a:gd name="T33" fmla="*/ 243 h 405"/>
              <a:gd name="T34" fmla="*/ 929 w 1948"/>
              <a:gd name="T35" fmla="*/ 275 h 405"/>
              <a:gd name="T36" fmla="*/ 955 w 1948"/>
              <a:gd name="T37" fmla="*/ 275 h 405"/>
              <a:gd name="T38" fmla="*/ 921 w 1948"/>
              <a:gd name="T39" fmla="*/ 223 h 405"/>
              <a:gd name="T40" fmla="*/ 889 w 1948"/>
              <a:gd name="T41" fmla="*/ 156 h 405"/>
              <a:gd name="T42" fmla="*/ 867 w 1948"/>
              <a:gd name="T43" fmla="*/ 122 h 405"/>
              <a:gd name="T44" fmla="*/ 910 w 1948"/>
              <a:gd name="T45" fmla="*/ 90 h 405"/>
              <a:gd name="T46" fmla="*/ 849 w 1948"/>
              <a:gd name="T47" fmla="*/ 80 h 405"/>
              <a:gd name="T48" fmla="*/ 951 w 1948"/>
              <a:gd name="T49" fmla="*/ 58 h 405"/>
              <a:gd name="T50" fmla="*/ 1072 w 1948"/>
              <a:gd name="T51" fmla="*/ 78 h 405"/>
              <a:gd name="T52" fmla="*/ 1142 w 1948"/>
              <a:gd name="T53" fmla="*/ 86 h 405"/>
              <a:gd name="T54" fmla="*/ 1225 w 1948"/>
              <a:gd name="T55" fmla="*/ 164 h 405"/>
              <a:gd name="T56" fmla="*/ 1313 w 1948"/>
              <a:gd name="T57" fmla="*/ 214 h 405"/>
              <a:gd name="T58" fmla="*/ 1394 w 1948"/>
              <a:gd name="T59" fmla="*/ 217 h 405"/>
              <a:gd name="T60" fmla="*/ 1471 w 1948"/>
              <a:gd name="T61" fmla="*/ 195 h 405"/>
              <a:gd name="T62" fmla="*/ 1517 w 1948"/>
              <a:gd name="T63" fmla="*/ 214 h 405"/>
              <a:gd name="T64" fmla="*/ 1555 w 1948"/>
              <a:gd name="T65" fmla="*/ 198 h 405"/>
              <a:gd name="T66" fmla="*/ 1608 w 1948"/>
              <a:gd name="T67" fmla="*/ 224 h 405"/>
              <a:gd name="T68" fmla="*/ 1651 w 1948"/>
              <a:gd name="T69" fmla="*/ 222 h 405"/>
              <a:gd name="T70" fmla="*/ 1686 w 1948"/>
              <a:gd name="T71" fmla="*/ 199 h 405"/>
              <a:gd name="T72" fmla="*/ 1742 w 1948"/>
              <a:gd name="T73" fmla="*/ 225 h 405"/>
              <a:gd name="T74" fmla="*/ 1789 w 1948"/>
              <a:gd name="T75" fmla="*/ 214 h 405"/>
              <a:gd name="T76" fmla="*/ 1830 w 1948"/>
              <a:gd name="T77" fmla="*/ 229 h 405"/>
              <a:gd name="T78" fmla="*/ 1898 w 1948"/>
              <a:gd name="T79" fmla="*/ 211 h 405"/>
              <a:gd name="T80" fmla="*/ 1936 w 1948"/>
              <a:gd name="T81" fmla="*/ 254 h 405"/>
              <a:gd name="T82" fmla="*/ 1948 w 1948"/>
              <a:gd name="T83" fmla="*/ 238 h 405"/>
              <a:gd name="T84" fmla="*/ 1940 w 1948"/>
              <a:gd name="T85" fmla="*/ 170 h 405"/>
              <a:gd name="T86" fmla="*/ 1881 w 1948"/>
              <a:gd name="T87" fmla="*/ 140 h 405"/>
              <a:gd name="T88" fmla="*/ 1807 w 1948"/>
              <a:gd name="T89" fmla="*/ 152 h 405"/>
              <a:gd name="T90" fmla="*/ 1742 w 1948"/>
              <a:gd name="T91" fmla="*/ 140 h 405"/>
              <a:gd name="T92" fmla="*/ 1648 w 1948"/>
              <a:gd name="T93" fmla="*/ 142 h 405"/>
              <a:gd name="T94" fmla="*/ 1580 w 1948"/>
              <a:gd name="T95" fmla="*/ 140 h 405"/>
              <a:gd name="T96" fmla="*/ 1514 w 1948"/>
              <a:gd name="T97" fmla="*/ 145 h 405"/>
              <a:gd name="T98" fmla="*/ 1442 w 1948"/>
              <a:gd name="T99" fmla="*/ 145 h 405"/>
              <a:gd name="T100" fmla="*/ 1365 w 1948"/>
              <a:gd name="T101" fmla="*/ 146 h 405"/>
              <a:gd name="T102" fmla="*/ 1310 w 1948"/>
              <a:gd name="T103" fmla="*/ 145 h 405"/>
              <a:gd name="T104" fmla="*/ 1244 w 1948"/>
              <a:gd name="T105" fmla="*/ 102 h 405"/>
              <a:gd name="T106" fmla="*/ 1153 w 1948"/>
              <a:gd name="T107" fmla="*/ 39 h 405"/>
              <a:gd name="T108" fmla="*/ 1008 w 1948"/>
              <a:gd name="T109" fmla="*/ 0 h 405"/>
              <a:gd name="T110" fmla="*/ 821 w 1948"/>
              <a:gd name="T111" fmla="*/ 31 h 405"/>
              <a:gd name="T112" fmla="*/ 676 w 1948"/>
              <a:gd name="T113" fmla="*/ 130 h 405"/>
              <a:gd name="T114" fmla="*/ 558 w 1948"/>
              <a:gd name="T115" fmla="*/ 152 h 405"/>
              <a:gd name="T116" fmla="*/ 395 w 1948"/>
              <a:gd name="T117" fmla="*/ 147 h 405"/>
              <a:gd name="T118" fmla="*/ 234 w 1948"/>
              <a:gd name="T119" fmla="*/ 147 h 405"/>
              <a:gd name="T120" fmla="*/ 51 w 1948"/>
              <a:gd name="T121" fmla="*/ 142 h 405"/>
              <a:gd name="T122" fmla="*/ 4 w 1948"/>
              <a:gd name="T123" fmla="*/ 172 h 405"/>
              <a:gd name="T124" fmla="*/ 0 w 1948"/>
              <a:gd name="T125" fmla="*/ 271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48" h="405">
                <a:moveTo>
                  <a:pt x="0" y="271"/>
                </a:moveTo>
                <a:lnTo>
                  <a:pt x="0" y="341"/>
                </a:lnTo>
                <a:lnTo>
                  <a:pt x="0" y="405"/>
                </a:lnTo>
                <a:lnTo>
                  <a:pt x="5" y="353"/>
                </a:lnTo>
                <a:lnTo>
                  <a:pt x="6" y="312"/>
                </a:lnTo>
                <a:lnTo>
                  <a:pt x="8" y="238"/>
                </a:lnTo>
                <a:lnTo>
                  <a:pt x="14" y="202"/>
                </a:lnTo>
                <a:lnTo>
                  <a:pt x="25" y="190"/>
                </a:lnTo>
                <a:lnTo>
                  <a:pt x="37" y="199"/>
                </a:lnTo>
                <a:lnTo>
                  <a:pt x="53" y="201"/>
                </a:lnTo>
                <a:lnTo>
                  <a:pt x="75" y="211"/>
                </a:lnTo>
                <a:lnTo>
                  <a:pt x="88" y="224"/>
                </a:lnTo>
                <a:lnTo>
                  <a:pt x="106" y="224"/>
                </a:lnTo>
                <a:lnTo>
                  <a:pt x="120" y="217"/>
                </a:lnTo>
                <a:lnTo>
                  <a:pt x="135" y="195"/>
                </a:lnTo>
                <a:lnTo>
                  <a:pt x="148" y="197"/>
                </a:lnTo>
                <a:lnTo>
                  <a:pt x="172" y="214"/>
                </a:lnTo>
                <a:lnTo>
                  <a:pt x="185" y="222"/>
                </a:lnTo>
                <a:lnTo>
                  <a:pt x="200" y="229"/>
                </a:lnTo>
                <a:lnTo>
                  <a:pt x="216" y="232"/>
                </a:lnTo>
                <a:lnTo>
                  <a:pt x="242" y="222"/>
                </a:lnTo>
                <a:lnTo>
                  <a:pt x="271" y="243"/>
                </a:lnTo>
                <a:lnTo>
                  <a:pt x="293" y="232"/>
                </a:lnTo>
                <a:lnTo>
                  <a:pt x="330" y="211"/>
                </a:lnTo>
                <a:lnTo>
                  <a:pt x="353" y="211"/>
                </a:lnTo>
                <a:lnTo>
                  <a:pt x="378" y="194"/>
                </a:lnTo>
                <a:lnTo>
                  <a:pt x="395" y="186"/>
                </a:lnTo>
                <a:lnTo>
                  <a:pt x="421" y="208"/>
                </a:lnTo>
                <a:lnTo>
                  <a:pt x="441" y="203"/>
                </a:lnTo>
                <a:lnTo>
                  <a:pt x="458" y="211"/>
                </a:lnTo>
                <a:lnTo>
                  <a:pt x="470" y="211"/>
                </a:lnTo>
                <a:lnTo>
                  <a:pt x="484" y="211"/>
                </a:lnTo>
                <a:lnTo>
                  <a:pt x="495" y="219"/>
                </a:lnTo>
                <a:lnTo>
                  <a:pt x="512" y="211"/>
                </a:lnTo>
                <a:lnTo>
                  <a:pt x="525" y="190"/>
                </a:lnTo>
                <a:lnTo>
                  <a:pt x="573" y="210"/>
                </a:lnTo>
                <a:lnTo>
                  <a:pt x="597" y="234"/>
                </a:lnTo>
                <a:lnTo>
                  <a:pt x="606" y="272"/>
                </a:lnTo>
                <a:lnTo>
                  <a:pt x="712" y="184"/>
                </a:lnTo>
                <a:lnTo>
                  <a:pt x="738" y="152"/>
                </a:lnTo>
                <a:lnTo>
                  <a:pt x="763" y="136"/>
                </a:lnTo>
                <a:lnTo>
                  <a:pt x="791" y="124"/>
                </a:lnTo>
                <a:lnTo>
                  <a:pt x="787" y="148"/>
                </a:lnTo>
                <a:lnTo>
                  <a:pt x="755" y="188"/>
                </a:lnTo>
                <a:lnTo>
                  <a:pt x="776" y="181"/>
                </a:lnTo>
                <a:lnTo>
                  <a:pt x="806" y="166"/>
                </a:lnTo>
                <a:lnTo>
                  <a:pt x="827" y="176"/>
                </a:lnTo>
                <a:lnTo>
                  <a:pt x="842" y="203"/>
                </a:lnTo>
                <a:lnTo>
                  <a:pt x="833" y="225"/>
                </a:lnTo>
                <a:lnTo>
                  <a:pt x="863" y="228"/>
                </a:lnTo>
                <a:lnTo>
                  <a:pt x="887" y="243"/>
                </a:lnTo>
                <a:lnTo>
                  <a:pt x="895" y="262"/>
                </a:lnTo>
                <a:lnTo>
                  <a:pt x="917" y="259"/>
                </a:lnTo>
                <a:lnTo>
                  <a:pt x="929" y="275"/>
                </a:lnTo>
                <a:lnTo>
                  <a:pt x="948" y="305"/>
                </a:lnTo>
                <a:lnTo>
                  <a:pt x="963" y="299"/>
                </a:lnTo>
                <a:lnTo>
                  <a:pt x="955" y="275"/>
                </a:lnTo>
                <a:lnTo>
                  <a:pt x="948" y="250"/>
                </a:lnTo>
                <a:lnTo>
                  <a:pt x="936" y="240"/>
                </a:lnTo>
                <a:lnTo>
                  <a:pt x="921" y="223"/>
                </a:lnTo>
                <a:lnTo>
                  <a:pt x="929" y="186"/>
                </a:lnTo>
                <a:lnTo>
                  <a:pt x="919" y="161"/>
                </a:lnTo>
                <a:lnTo>
                  <a:pt x="889" y="156"/>
                </a:lnTo>
                <a:lnTo>
                  <a:pt x="898" y="136"/>
                </a:lnTo>
                <a:lnTo>
                  <a:pt x="917" y="120"/>
                </a:lnTo>
                <a:lnTo>
                  <a:pt x="867" y="122"/>
                </a:lnTo>
                <a:lnTo>
                  <a:pt x="889" y="110"/>
                </a:lnTo>
                <a:lnTo>
                  <a:pt x="931" y="94"/>
                </a:lnTo>
                <a:lnTo>
                  <a:pt x="910" y="90"/>
                </a:lnTo>
                <a:lnTo>
                  <a:pt x="857" y="104"/>
                </a:lnTo>
                <a:lnTo>
                  <a:pt x="831" y="96"/>
                </a:lnTo>
                <a:lnTo>
                  <a:pt x="849" y="80"/>
                </a:lnTo>
                <a:lnTo>
                  <a:pt x="887" y="76"/>
                </a:lnTo>
                <a:lnTo>
                  <a:pt x="919" y="72"/>
                </a:lnTo>
                <a:lnTo>
                  <a:pt x="951" y="58"/>
                </a:lnTo>
                <a:lnTo>
                  <a:pt x="1006" y="50"/>
                </a:lnTo>
                <a:lnTo>
                  <a:pt x="1046" y="56"/>
                </a:lnTo>
                <a:lnTo>
                  <a:pt x="1072" y="78"/>
                </a:lnTo>
                <a:lnTo>
                  <a:pt x="1098" y="92"/>
                </a:lnTo>
                <a:lnTo>
                  <a:pt x="1117" y="82"/>
                </a:lnTo>
                <a:lnTo>
                  <a:pt x="1142" y="86"/>
                </a:lnTo>
                <a:lnTo>
                  <a:pt x="1174" y="106"/>
                </a:lnTo>
                <a:lnTo>
                  <a:pt x="1202" y="132"/>
                </a:lnTo>
                <a:lnTo>
                  <a:pt x="1225" y="164"/>
                </a:lnTo>
                <a:lnTo>
                  <a:pt x="1264" y="174"/>
                </a:lnTo>
                <a:lnTo>
                  <a:pt x="1294" y="195"/>
                </a:lnTo>
                <a:lnTo>
                  <a:pt x="1313" y="214"/>
                </a:lnTo>
                <a:lnTo>
                  <a:pt x="1341" y="232"/>
                </a:lnTo>
                <a:lnTo>
                  <a:pt x="1373" y="227"/>
                </a:lnTo>
                <a:lnTo>
                  <a:pt x="1394" y="217"/>
                </a:lnTo>
                <a:lnTo>
                  <a:pt x="1433" y="217"/>
                </a:lnTo>
                <a:lnTo>
                  <a:pt x="1454" y="193"/>
                </a:lnTo>
                <a:lnTo>
                  <a:pt x="1471" y="195"/>
                </a:lnTo>
                <a:lnTo>
                  <a:pt x="1483" y="195"/>
                </a:lnTo>
                <a:lnTo>
                  <a:pt x="1499" y="206"/>
                </a:lnTo>
                <a:lnTo>
                  <a:pt x="1517" y="214"/>
                </a:lnTo>
                <a:lnTo>
                  <a:pt x="1530" y="197"/>
                </a:lnTo>
                <a:lnTo>
                  <a:pt x="1544" y="193"/>
                </a:lnTo>
                <a:lnTo>
                  <a:pt x="1555" y="198"/>
                </a:lnTo>
                <a:lnTo>
                  <a:pt x="1569" y="190"/>
                </a:lnTo>
                <a:lnTo>
                  <a:pt x="1593" y="202"/>
                </a:lnTo>
                <a:lnTo>
                  <a:pt x="1608" y="224"/>
                </a:lnTo>
                <a:lnTo>
                  <a:pt x="1626" y="227"/>
                </a:lnTo>
                <a:lnTo>
                  <a:pt x="1637" y="229"/>
                </a:lnTo>
                <a:lnTo>
                  <a:pt x="1651" y="222"/>
                </a:lnTo>
                <a:lnTo>
                  <a:pt x="1662" y="212"/>
                </a:lnTo>
                <a:lnTo>
                  <a:pt x="1671" y="208"/>
                </a:lnTo>
                <a:lnTo>
                  <a:pt x="1686" y="199"/>
                </a:lnTo>
                <a:lnTo>
                  <a:pt x="1703" y="198"/>
                </a:lnTo>
                <a:lnTo>
                  <a:pt x="1718" y="214"/>
                </a:lnTo>
                <a:lnTo>
                  <a:pt x="1742" y="225"/>
                </a:lnTo>
                <a:lnTo>
                  <a:pt x="1764" y="214"/>
                </a:lnTo>
                <a:lnTo>
                  <a:pt x="1774" y="208"/>
                </a:lnTo>
                <a:lnTo>
                  <a:pt x="1789" y="214"/>
                </a:lnTo>
                <a:lnTo>
                  <a:pt x="1799" y="217"/>
                </a:lnTo>
                <a:lnTo>
                  <a:pt x="1814" y="229"/>
                </a:lnTo>
                <a:lnTo>
                  <a:pt x="1830" y="229"/>
                </a:lnTo>
                <a:lnTo>
                  <a:pt x="1848" y="225"/>
                </a:lnTo>
                <a:lnTo>
                  <a:pt x="1871" y="219"/>
                </a:lnTo>
                <a:lnTo>
                  <a:pt x="1898" y="211"/>
                </a:lnTo>
                <a:lnTo>
                  <a:pt x="1916" y="219"/>
                </a:lnTo>
                <a:lnTo>
                  <a:pt x="1927" y="231"/>
                </a:lnTo>
                <a:lnTo>
                  <a:pt x="1936" y="254"/>
                </a:lnTo>
                <a:lnTo>
                  <a:pt x="1942" y="294"/>
                </a:lnTo>
                <a:lnTo>
                  <a:pt x="1948" y="346"/>
                </a:lnTo>
                <a:lnTo>
                  <a:pt x="1948" y="238"/>
                </a:lnTo>
                <a:lnTo>
                  <a:pt x="1948" y="210"/>
                </a:lnTo>
                <a:lnTo>
                  <a:pt x="1945" y="192"/>
                </a:lnTo>
                <a:lnTo>
                  <a:pt x="1940" y="170"/>
                </a:lnTo>
                <a:lnTo>
                  <a:pt x="1930" y="151"/>
                </a:lnTo>
                <a:lnTo>
                  <a:pt x="1910" y="142"/>
                </a:lnTo>
                <a:lnTo>
                  <a:pt x="1881" y="140"/>
                </a:lnTo>
                <a:lnTo>
                  <a:pt x="1858" y="142"/>
                </a:lnTo>
                <a:lnTo>
                  <a:pt x="1832" y="137"/>
                </a:lnTo>
                <a:lnTo>
                  <a:pt x="1807" y="152"/>
                </a:lnTo>
                <a:lnTo>
                  <a:pt x="1781" y="145"/>
                </a:lnTo>
                <a:lnTo>
                  <a:pt x="1759" y="140"/>
                </a:lnTo>
                <a:lnTo>
                  <a:pt x="1742" y="140"/>
                </a:lnTo>
                <a:lnTo>
                  <a:pt x="1698" y="145"/>
                </a:lnTo>
                <a:lnTo>
                  <a:pt x="1674" y="148"/>
                </a:lnTo>
                <a:lnTo>
                  <a:pt x="1648" y="142"/>
                </a:lnTo>
                <a:lnTo>
                  <a:pt x="1623" y="149"/>
                </a:lnTo>
                <a:lnTo>
                  <a:pt x="1592" y="142"/>
                </a:lnTo>
                <a:lnTo>
                  <a:pt x="1580" y="140"/>
                </a:lnTo>
                <a:lnTo>
                  <a:pt x="1555" y="140"/>
                </a:lnTo>
                <a:lnTo>
                  <a:pt x="1531" y="137"/>
                </a:lnTo>
                <a:lnTo>
                  <a:pt x="1514" y="145"/>
                </a:lnTo>
                <a:lnTo>
                  <a:pt x="1500" y="142"/>
                </a:lnTo>
                <a:lnTo>
                  <a:pt x="1469" y="140"/>
                </a:lnTo>
                <a:lnTo>
                  <a:pt x="1442" y="145"/>
                </a:lnTo>
                <a:lnTo>
                  <a:pt x="1417" y="145"/>
                </a:lnTo>
                <a:lnTo>
                  <a:pt x="1389" y="137"/>
                </a:lnTo>
                <a:lnTo>
                  <a:pt x="1365" y="146"/>
                </a:lnTo>
                <a:lnTo>
                  <a:pt x="1346" y="140"/>
                </a:lnTo>
                <a:lnTo>
                  <a:pt x="1328" y="149"/>
                </a:lnTo>
                <a:lnTo>
                  <a:pt x="1310" y="145"/>
                </a:lnTo>
                <a:lnTo>
                  <a:pt x="1287" y="140"/>
                </a:lnTo>
                <a:lnTo>
                  <a:pt x="1274" y="132"/>
                </a:lnTo>
                <a:lnTo>
                  <a:pt x="1244" y="102"/>
                </a:lnTo>
                <a:lnTo>
                  <a:pt x="1211" y="74"/>
                </a:lnTo>
                <a:lnTo>
                  <a:pt x="1181" y="55"/>
                </a:lnTo>
                <a:lnTo>
                  <a:pt x="1153" y="39"/>
                </a:lnTo>
                <a:lnTo>
                  <a:pt x="1110" y="19"/>
                </a:lnTo>
                <a:lnTo>
                  <a:pt x="1057" y="7"/>
                </a:lnTo>
                <a:lnTo>
                  <a:pt x="1008" y="0"/>
                </a:lnTo>
                <a:lnTo>
                  <a:pt x="927" y="3"/>
                </a:lnTo>
                <a:lnTo>
                  <a:pt x="858" y="18"/>
                </a:lnTo>
                <a:lnTo>
                  <a:pt x="821" y="31"/>
                </a:lnTo>
                <a:lnTo>
                  <a:pt x="765" y="60"/>
                </a:lnTo>
                <a:lnTo>
                  <a:pt x="720" y="94"/>
                </a:lnTo>
                <a:lnTo>
                  <a:pt x="676" y="130"/>
                </a:lnTo>
                <a:lnTo>
                  <a:pt x="633" y="142"/>
                </a:lnTo>
                <a:lnTo>
                  <a:pt x="597" y="150"/>
                </a:lnTo>
                <a:lnTo>
                  <a:pt x="558" y="152"/>
                </a:lnTo>
                <a:lnTo>
                  <a:pt x="521" y="147"/>
                </a:lnTo>
                <a:lnTo>
                  <a:pt x="490" y="147"/>
                </a:lnTo>
                <a:lnTo>
                  <a:pt x="395" y="147"/>
                </a:lnTo>
                <a:lnTo>
                  <a:pt x="367" y="145"/>
                </a:lnTo>
                <a:lnTo>
                  <a:pt x="285" y="150"/>
                </a:lnTo>
                <a:lnTo>
                  <a:pt x="234" y="147"/>
                </a:lnTo>
                <a:lnTo>
                  <a:pt x="173" y="140"/>
                </a:lnTo>
                <a:lnTo>
                  <a:pt x="97" y="142"/>
                </a:lnTo>
                <a:lnTo>
                  <a:pt x="51" y="142"/>
                </a:lnTo>
                <a:lnTo>
                  <a:pt x="31" y="145"/>
                </a:lnTo>
                <a:lnTo>
                  <a:pt x="17" y="152"/>
                </a:lnTo>
                <a:lnTo>
                  <a:pt x="4" y="172"/>
                </a:lnTo>
                <a:lnTo>
                  <a:pt x="0" y="203"/>
                </a:lnTo>
                <a:lnTo>
                  <a:pt x="0" y="235"/>
                </a:lnTo>
                <a:lnTo>
                  <a:pt x="0" y="271"/>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77" name="Freeform 9"/>
          <p:cNvSpPr>
            <a:spLocks/>
          </p:cNvSpPr>
          <p:nvPr/>
        </p:nvSpPr>
        <p:spPr bwMode="auto">
          <a:xfrm>
            <a:off x="22298025" y="1758950"/>
            <a:ext cx="798513" cy="3351213"/>
          </a:xfrm>
          <a:custGeom>
            <a:avLst/>
            <a:gdLst>
              <a:gd name="T0" fmla="*/ 21 w 90"/>
              <a:gd name="T1" fmla="*/ 10 h 402"/>
              <a:gd name="T2" fmla="*/ 28 w 90"/>
              <a:gd name="T3" fmla="*/ 40 h 402"/>
              <a:gd name="T4" fmla="*/ 21 w 90"/>
              <a:gd name="T5" fmla="*/ 54 h 402"/>
              <a:gd name="T6" fmla="*/ 10 w 90"/>
              <a:gd name="T7" fmla="*/ 99 h 402"/>
              <a:gd name="T8" fmla="*/ 2 w 90"/>
              <a:gd name="T9" fmla="*/ 138 h 402"/>
              <a:gd name="T10" fmla="*/ 0 w 90"/>
              <a:gd name="T11" fmla="*/ 173 h 402"/>
              <a:gd name="T12" fmla="*/ 8 w 90"/>
              <a:gd name="T13" fmla="*/ 215 h 402"/>
              <a:gd name="T14" fmla="*/ 13 w 90"/>
              <a:gd name="T15" fmla="*/ 256 h 402"/>
              <a:gd name="T16" fmla="*/ 21 w 90"/>
              <a:gd name="T17" fmla="*/ 295 h 402"/>
              <a:gd name="T18" fmla="*/ 43 w 90"/>
              <a:gd name="T19" fmla="*/ 319 h 402"/>
              <a:gd name="T20" fmla="*/ 52 w 90"/>
              <a:gd name="T21" fmla="*/ 348 h 402"/>
              <a:gd name="T22" fmla="*/ 71 w 90"/>
              <a:gd name="T23" fmla="*/ 374 h 402"/>
              <a:gd name="T24" fmla="*/ 89 w 90"/>
              <a:gd name="T25" fmla="*/ 401 h 402"/>
              <a:gd name="T26" fmla="*/ 82 w 90"/>
              <a:gd name="T27" fmla="*/ 376 h 402"/>
              <a:gd name="T28" fmla="*/ 65 w 90"/>
              <a:gd name="T29" fmla="*/ 346 h 402"/>
              <a:gd name="T30" fmla="*/ 69 w 90"/>
              <a:gd name="T31" fmla="*/ 313 h 402"/>
              <a:gd name="T32" fmla="*/ 45 w 90"/>
              <a:gd name="T33" fmla="*/ 272 h 402"/>
              <a:gd name="T34" fmla="*/ 23 w 90"/>
              <a:gd name="T35" fmla="*/ 223 h 402"/>
              <a:gd name="T36" fmla="*/ 19 w 90"/>
              <a:gd name="T37" fmla="*/ 150 h 402"/>
              <a:gd name="T38" fmla="*/ 28 w 90"/>
              <a:gd name="T39" fmla="*/ 103 h 402"/>
              <a:gd name="T40" fmla="*/ 41 w 90"/>
              <a:gd name="T41" fmla="*/ 54 h 402"/>
              <a:gd name="T42" fmla="*/ 43 w 90"/>
              <a:gd name="T43" fmla="*/ 20 h 402"/>
              <a:gd name="T44" fmla="*/ 23 w 90"/>
              <a:gd name="T45" fmla="*/ 0 h 402"/>
              <a:gd name="T46" fmla="*/ 21 w 90"/>
              <a:gd name="T47" fmla="*/ 1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402">
                <a:moveTo>
                  <a:pt x="21" y="10"/>
                </a:moveTo>
                <a:lnTo>
                  <a:pt x="28" y="40"/>
                </a:lnTo>
                <a:lnTo>
                  <a:pt x="21" y="54"/>
                </a:lnTo>
                <a:lnTo>
                  <a:pt x="10" y="99"/>
                </a:lnTo>
                <a:lnTo>
                  <a:pt x="2" y="138"/>
                </a:lnTo>
                <a:lnTo>
                  <a:pt x="0" y="173"/>
                </a:lnTo>
                <a:lnTo>
                  <a:pt x="8" y="215"/>
                </a:lnTo>
                <a:lnTo>
                  <a:pt x="13" y="256"/>
                </a:lnTo>
                <a:lnTo>
                  <a:pt x="21" y="295"/>
                </a:lnTo>
                <a:lnTo>
                  <a:pt x="43" y="319"/>
                </a:lnTo>
                <a:lnTo>
                  <a:pt x="52" y="348"/>
                </a:lnTo>
                <a:lnTo>
                  <a:pt x="71" y="374"/>
                </a:lnTo>
                <a:lnTo>
                  <a:pt x="89" y="401"/>
                </a:lnTo>
                <a:lnTo>
                  <a:pt x="82" y="376"/>
                </a:lnTo>
                <a:lnTo>
                  <a:pt x="65" y="346"/>
                </a:lnTo>
                <a:lnTo>
                  <a:pt x="69" y="313"/>
                </a:lnTo>
                <a:lnTo>
                  <a:pt x="45" y="272"/>
                </a:lnTo>
                <a:lnTo>
                  <a:pt x="23" y="223"/>
                </a:lnTo>
                <a:lnTo>
                  <a:pt x="19" y="150"/>
                </a:lnTo>
                <a:lnTo>
                  <a:pt x="28" y="103"/>
                </a:lnTo>
                <a:lnTo>
                  <a:pt x="41" y="54"/>
                </a:lnTo>
                <a:lnTo>
                  <a:pt x="43" y="20"/>
                </a:lnTo>
                <a:lnTo>
                  <a:pt x="23" y="0"/>
                </a:lnTo>
                <a:lnTo>
                  <a:pt x="21" y="10"/>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nvGrpSpPr>
          <p:cNvPr id="7178" name="Group 10"/>
          <p:cNvGrpSpPr>
            <a:grpSpLocks/>
          </p:cNvGrpSpPr>
          <p:nvPr/>
        </p:nvGrpSpPr>
        <p:grpSpPr bwMode="auto">
          <a:xfrm>
            <a:off x="755650" y="1100138"/>
            <a:ext cx="15727363" cy="4432300"/>
            <a:chOff x="85" y="132"/>
            <a:chExt cx="1769" cy="532"/>
          </a:xfrm>
        </p:grpSpPr>
        <p:sp>
          <p:nvSpPr>
            <p:cNvPr id="7179" name="Freeform 11"/>
            <p:cNvSpPr>
              <a:spLocks/>
            </p:cNvSpPr>
            <p:nvPr/>
          </p:nvSpPr>
          <p:spPr bwMode="auto">
            <a:xfrm>
              <a:off x="93" y="132"/>
              <a:ext cx="1761" cy="427"/>
            </a:xfrm>
            <a:custGeom>
              <a:avLst/>
              <a:gdLst>
                <a:gd name="T0" fmla="*/ 23 w 1761"/>
                <a:gd name="T1" fmla="*/ 6 h 427"/>
                <a:gd name="T2" fmla="*/ 37 w 1761"/>
                <a:gd name="T3" fmla="*/ 0 h 427"/>
                <a:gd name="T4" fmla="*/ 1706 w 1761"/>
                <a:gd name="T5" fmla="*/ 0 h 427"/>
                <a:gd name="T6" fmla="*/ 1725 w 1761"/>
                <a:gd name="T7" fmla="*/ 4 h 427"/>
                <a:gd name="T8" fmla="*/ 1739 w 1761"/>
                <a:gd name="T9" fmla="*/ 15 h 427"/>
                <a:gd name="T10" fmla="*/ 1751 w 1761"/>
                <a:gd name="T11" fmla="*/ 42 h 427"/>
                <a:gd name="T12" fmla="*/ 1758 w 1761"/>
                <a:gd name="T13" fmla="*/ 74 h 427"/>
                <a:gd name="T14" fmla="*/ 1760 w 1761"/>
                <a:gd name="T15" fmla="*/ 110 h 427"/>
                <a:gd name="T16" fmla="*/ 1760 w 1761"/>
                <a:gd name="T17" fmla="*/ 426 h 427"/>
                <a:gd name="T18" fmla="*/ 66 w 1761"/>
                <a:gd name="T19" fmla="*/ 426 h 427"/>
                <a:gd name="T20" fmla="*/ 0 w 1761"/>
                <a:gd name="T21" fmla="*/ 426 h 427"/>
                <a:gd name="T22" fmla="*/ 0 w 1761"/>
                <a:gd name="T23" fmla="*/ 132 h 427"/>
                <a:gd name="T24" fmla="*/ 0 w 1761"/>
                <a:gd name="T25" fmla="*/ 89 h 427"/>
                <a:gd name="T26" fmla="*/ 7 w 1761"/>
                <a:gd name="T27" fmla="*/ 47 h 427"/>
                <a:gd name="T28" fmla="*/ 13 w 1761"/>
                <a:gd name="T29" fmla="*/ 25 h 427"/>
                <a:gd name="T30" fmla="*/ 23 w 1761"/>
                <a:gd name="T31" fmla="*/ 6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1" h="427">
                  <a:moveTo>
                    <a:pt x="23" y="6"/>
                  </a:moveTo>
                  <a:lnTo>
                    <a:pt x="37" y="0"/>
                  </a:lnTo>
                  <a:lnTo>
                    <a:pt x="1706" y="0"/>
                  </a:lnTo>
                  <a:lnTo>
                    <a:pt x="1725" y="4"/>
                  </a:lnTo>
                  <a:lnTo>
                    <a:pt x="1739" y="15"/>
                  </a:lnTo>
                  <a:lnTo>
                    <a:pt x="1751" y="42"/>
                  </a:lnTo>
                  <a:lnTo>
                    <a:pt x="1758" y="74"/>
                  </a:lnTo>
                  <a:lnTo>
                    <a:pt x="1760" y="110"/>
                  </a:lnTo>
                  <a:lnTo>
                    <a:pt x="1760" y="426"/>
                  </a:lnTo>
                  <a:lnTo>
                    <a:pt x="66" y="426"/>
                  </a:lnTo>
                  <a:lnTo>
                    <a:pt x="0" y="426"/>
                  </a:lnTo>
                  <a:lnTo>
                    <a:pt x="0" y="132"/>
                  </a:lnTo>
                  <a:lnTo>
                    <a:pt x="0" y="89"/>
                  </a:lnTo>
                  <a:lnTo>
                    <a:pt x="7" y="47"/>
                  </a:lnTo>
                  <a:lnTo>
                    <a:pt x="13" y="25"/>
                  </a:lnTo>
                  <a:lnTo>
                    <a:pt x="23" y="6"/>
                  </a:lnTo>
                </a:path>
              </a:pathLst>
            </a:custGeom>
            <a:gradFill rotWithShape="0">
              <a:gsLst>
                <a:gs pos="0">
                  <a:srgbClr val="00CCFF"/>
                </a:gs>
                <a:gs pos="100000">
                  <a:srgbClr val="FFFFFF"/>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80" name="Freeform 12"/>
            <p:cNvSpPr>
              <a:spLocks/>
            </p:cNvSpPr>
            <p:nvPr/>
          </p:nvSpPr>
          <p:spPr bwMode="auto">
            <a:xfrm>
              <a:off x="85" y="412"/>
              <a:ext cx="1761" cy="185"/>
            </a:xfrm>
            <a:custGeom>
              <a:avLst/>
              <a:gdLst>
                <a:gd name="T0" fmla="*/ 85 w 1761"/>
                <a:gd name="T1" fmla="*/ 63 h 185"/>
                <a:gd name="T2" fmla="*/ 138 w 1761"/>
                <a:gd name="T3" fmla="*/ 63 h 185"/>
                <a:gd name="T4" fmla="*/ 180 w 1761"/>
                <a:gd name="T5" fmla="*/ 95 h 185"/>
                <a:gd name="T6" fmla="*/ 248 w 1761"/>
                <a:gd name="T7" fmla="*/ 76 h 185"/>
                <a:gd name="T8" fmla="*/ 325 w 1761"/>
                <a:gd name="T9" fmla="*/ 67 h 185"/>
                <a:gd name="T10" fmla="*/ 379 w 1761"/>
                <a:gd name="T11" fmla="*/ 86 h 185"/>
                <a:gd name="T12" fmla="*/ 438 w 1761"/>
                <a:gd name="T13" fmla="*/ 76 h 185"/>
                <a:gd name="T14" fmla="*/ 532 w 1761"/>
                <a:gd name="T15" fmla="*/ 82 h 185"/>
                <a:gd name="T16" fmla="*/ 592 w 1761"/>
                <a:gd name="T17" fmla="*/ 95 h 185"/>
                <a:gd name="T18" fmla="*/ 663 w 1761"/>
                <a:gd name="T19" fmla="*/ 57 h 185"/>
                <a:gd name="T20" fmla="*/ 716 w 1761"/>
                <a:gd name="T21" fmla="*/ 90 h 185"/>
                <a:gd name="T22" fmla="*/ 787 w 1761"/>
                <a:gd name="T23" fmla="*/ 85 h 185"/>
                <a:gd name="T24" fmla="*/ 824 w 1761"/>
                <a:gd name="T25" fmla="*/ 90 h 185"/>
                <a:gd name="T26" fmla="*/ 857 w 1761"/>
                <a:gd name="T27" fmla="*/ 57 h 185"/>
                <a:gd name="T28" fmla="*/ 899 w 1761"/>
                <a:gd name="T29" fmla="*/ 34 h 185"/>
                <a:gd name="T30" fmla="*/ 949 w 1761"/>
                <a:gd name="T31" fmla="*/ 31 h 185"/>
                <a:gd name="T32" fmla="*/ 991 w 1761"/>
                <a:gd name="T33" fmla="*/ 22 h 185"/>
                <a:gd name="T34" fmla="*/ 1030 w 1761"/>
                <a:gd name="T35" fmla="*/ 48 h 185"/>
                <a:gd name="T36" fmla="*/ 1071 w 1761"/>
                <a:gd name="T37" fmla="*/ 67 h 185"/>
                <a:gd name="T38" fmla="*/ 1138 w 1761"/>
                <a:gd name="T39" fmla="*/ 53 h 185"/>
                <a:gd name="T40" fmla="*/ 1168 w 1761"/>
                <a:gd name="T41" fmla="*/ 89 h 185"/>
                <a:gd name="T42" fmla="*/ 1215 w 1761"/>
                <a:gd name="T43" fmla="*/ 95 h 185"/>
                <a:gd name="T44" fmla="*/ 1293 w 1761"/>
                <a:gd name="T45" fmla="*/ 95 h 185"/>
                <a:gd name="T46" fmla="*/ 1340 w 1761"/>
                <a:gd name="T47" fmla="*/ 79 h 185"/>
                <a:gd name="T48" fmla="*/ 1376 w 1761"/>
                <a:gd name="T49" fmla="*/ 86 h 185"/>
                <a:gd name="T50" fmla="*/ 1418 w 1761"/>
                <a:gd name="T51" fmla="*/ 57 h 185"/>
                <a:gd name="T52" fmla="*/ 1478 w 1761"/>
                <a:gd name="T53" fmla="*/ 53 h 185"/>
                <a:gd name="T54" fmla="*/ 1528 w 1761"/>
                <a:gd name="T55" fmla="*/ 22 h 185"/>
                <a:gd name="T56" fmla="*/ 1567 w 1761"/>
                <a:gd name="T57" fmla="*/ 15 h 185"/>
                <a:gd name="T58" fmla="*/ 1617 w 1761"/>
                <a:gd name="T59" fmla="*/ 27 h 185"/>
                <a:gd name="T60" fmla="*/ 1661 w 1761"/>
                <a:gd name="T61" fmla="*/ 1 h 185"/>
                <a:gd name="T62" fmla="*/ 1703 w 1761"/>
                <a:gd name="T63" fmla="*/ 48 h 185"/>
                <a:gd name="T64" fmla="*/ 1750 w 1761"/>
                <a:gd name="T65" fmla="*/ 24 h 185"/>
                <a:gd name="T66" fmla="*/ 1760 w 1761"/>
                <a:gd name="T67" fmla="*/ 184 h 185"/>
                <a:gd name="T68" fmla="*/ 727 w 1761"/>
                <a:gd name="T69" fmla="*/ 149 h 185"/>
                <a:gd name="T70" fmla="*/ 0 w 1761"/>
                <a:gd name="T71" fmla="*/ 29 h 185"/>
                <a:gd name="T72" fmla="*/ 26 w 1761"/>
                <a:gd name="T73" fmla="*/ 50 h 185"/>
                <a:gd name="T74" fmla="*/ 61 w 1761"/>
                <a:gd name="T75" fmla="*/ 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1" h="185">
                  <a:moveTo>
                    <a:pt x="61" y="57"/>
                  </a:moveTo>
                  <a:lnTo>
                    <a:pt x="85" y="63"/>
                  </a:lnTo>
                  <a:lnTo>
                    <a:pt x="112" y="57"/>
                  </a:lnTo>
                  <a:lnTo>
                    <a:pt x="138" y="63"/>
                  </a:lnTo>
                  <a:lnTo>
                    <a:pt x="158" y="81"/>
                  </a:lnTo>
                  <a:lnTo>
                    <a:pt x="180" y="95"/>
                  </a:lnTo>
                  <a:lnTo>
                    <a:pt x="217" y="82"/>
                  </a:lnTo>
                  <a:lnTo>
                    <a:pt x="248" y="76"/>
                  </a:lnTo>
                  <a:lnTo>
                    <a:pt x="293" y="76"/>
                  </a:lnTo>
                  <a:lnTo>
                    <a:pt x="325" y="67"/>
                  </a:lnTo>
                  <a:lnTo>
                    <a:pt x="354" y="76"/>
                  </a:lnTo>
                  <a:lnTo>
                    <a:pt x="379" y="86"/>
                  </a:lnTo>
                  <a:lnTo>
                    <a:pt x="402" y="89"/>
                  </a:lnTo>
                  <a:lnTo>
                    <a:pt x="438" y="76"/>
                  </a:lnTo>
                  <a:lnTo>
                    <a:pt x="477" y="76"/>
                  </a:lnTo>
                  <a:lnTo>
                    <a:pt x="532" y="82"/>
                  </a:lnTo>
                  <a:lnTo>
                    <a:pt x="555" y="99"/>
                  </a:lnTo>
                  <a:lnTo>
                    <a:pt x="592" y="95"/>
                  </a:lnTo>
                  <a:lnTo>
                    <a:pt x="629" y="67"/>
                  </a:lnTo>
                  <a:lnTo>
                    <a:pt x="663" y="57"/>
                  </a:lnTo>
                  <a:lnTo>
                    <a:pt x="687" y="67"/>
                  </a:lnTo>
                  <a:lnTo>
                    <a:pt x="716" y="90"/>
                  </a:lnTo>
                  <a:lnTo>
                    <a:pt x="750" y="100"/>
                  </a:lnTo>
                  <a:lnTo>
                    <a:pt x="787" y="85"/>
                  </a:lnTo>
                  <a:lnTo>
                    <a:pt x="805" y="79"/>
                  </a:lnTo>
                  <a:lnTo>
                    <a:pt x="824" y="90"/>
                  </a:lnTo>
                  <a:lnTo>
                    <a:pt x="840" y="76"/>
                  </a:lnTo>
                  <a:lnTo>
                    <a:pt x="857" y="57"/>
                  </a:lnTo>
                  <a:lnTo>
                    <a:pt x="877" y="39"/>
                  </a:lnTo>
                  <a:lnTo>
                    <a:pt x="899" y="34"/>
                  </a:lnTo>
                  <a:lnTo>
                    <a:pt x="924" y="39"/>
                  </a:lnTo>
                  <a:lnTo>
                    <a:pt x="949" y="31"/>
                  </a:lnTo>
                  <a:lnTo>
                    <a:pt x="975" y="22"/>
                  </a:lnTo>
                  <a:lnTo>
                    <a:pt x="991" y="22"/>
                  </a:lnTo>
                  <a:lnTo>
                    <a:pt x="1006" y="25"/>
                  </a:lnTo>
                  <a:lnTo>
                    <a:pt x="1030" y="48"/>
                  </a:lnTo>
                  <a:lnTo>
                    <a:pt x="1052" y="44"/>
                  </a:lnTo>
                  <a:lnTo>
                    <a:pt x="1071" y="67"/>
                  </a:lnTo>
                  <a:lnTo>
                    <a:pt x="1107" y="67"/>
                  </a:lnTo>
                  <a:lnTo>
                    <a:pt x="1138" y="53"/>
                  </a:lnTo>
                  <a:lnTo>
                    <a:pt x="1153" y="71"/>
                  </a:lnTo>
                  <a:lnTo>
                    <a:pt x="1168" y="89"/>
                  </a:lnTo>
                  <a:lnTo>
                    <a:pt x="1190" y="84"/>
                  </a:lnTo>
                  <a:lnTo>
                    <a:pt x="1215" y="95"/>
                  </a:lnTo>
                  <a:lnTo>
                    <a:pt x="1242" y="85"/>
                  </a:lnTo>
                  <a:lnTo>
                    <a:pt x="1293" y="95"/>
                  </a:lnTo>
                  <a:lnTo>
                    <a:pt x="1315" y="104"/>
                  </a:lnTo>
                  <a:lnTo>
                    <a:pt x="1340" y="79"/>
                  </a:lnTo>
                  <a:lnTo>
                    <a:pt x="1357" y="77"/>
                  </a:lnTo>
                  <a:lnTo>
                    <a:pt x="1376" y="86"/>
                  </a:lnTo>
                  <a:lnTo>
                    <a:pt x="1394" y="82"/>
                  </a:lnTo>
                  <a:lnTo>
                    <a:pt x="1418" y="57"/>
                  </a:lnTo>
                  <a:lnTo>
                    <a:pt x="1458" y="50"/>
                  </a:lnTo>
                  <a:lnTo>
                    <a:pt x="1478" y="53"/>
                  </a:lnTo>
                  <a:lnTo>
                    <a:pt x="1498" y="53"/>
                  </a:lnTo>
                  <a:lnTo>
                    <a:pt x="1528" y="22"/>
                  </a:lnTo>
                  <a:lnTo>
                    <a:pt x="1545" y="10"/>
                  </a:lnTo>
                  <a:lnTo>
                    <a:pt x="1567" y="15"/>
                  </a:lnTo>
                  <a:lnTo>
                    <a:pt x="1592" y="48"/>
                  </a:lnTo>
                  <a:lnTo>
                    <a:pt x="1617" y="27"/>
                  </a:lnTo>
                  <a:lnTo>
                    <a:pt x="1641" y="0"/>
                  </a:lnTo>
                  <a:lnTo>
                    <a:pt x="1661" y="1"/>
                  </a:lnTo>
                  <a:lnTo>
                    <a:pt x="1685" y="57"/>
                  </a:lnTo>
                  <a:lnTo>
                    <a:pt x="1703" y="48"/>
                  </a:lnTo>
                  <a:lnTo>
                    <a:pt x="1729" y="25"/>
                  </a:lnTo>
                  <a:lnTo>
                    <a:pt x="1750" y="24"/>
                  </a:lnTo>
                  <a:lnTo>
                    <a:pt x="1760" y="43"/>
                  </a:lnTo>
                  <a:lnTo>
                    <a:pt x="1760" y="184"/>
                  </a:lnTo>
                  <a:lnTo>
                    <a:pt x="740" y="144"/>
                  </a:lnTo>
                  <a:lnTo>
                    <a:pt x="727" y="149"/>
                  </a:lnTo>
                  <a:lnTo>
                    <a:pt x="0" y="133"/>
                  </a:lnTo>
                  <a:lnTo>
                    <a:pt x="0" y="29"/>
                  </a:lnTo>
                  <a:lnTo>
                    <a:pt x="10" y="44"/>
                  </a:lnTo>
                  <a:lnTo>
                    <a:pt x="26" y="50"/>
                  </a:lnTo>
                  <a:lnTo>
                    <a:pt x="46" y="51"/>
                  </a:lnTo>
                  <a:lnTo>
                    <a:pt x="61" y="57"/>
                  </a:lnTo>
                </a:path>
              </a:pathLst>
            </a:custGeom>
            <a:solidFill>
              <a:srgbClr val="003300"/>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81" name="Freeform 13"/>
            <p:cNvSpPr>
              <a:spLocks/>
            </p:cNvSpPr>
            <p:nvPr/>
          </p:nvSpPr>
          <p:spPr bwMode="auto">
            <a:xfrm>
              <a:off x="85" y="476"/>
              <a:ext cx="1761" cy="188"/>
            </a:xfrm>
            <a:custGeom>
              <a:avLst/>
              <a:gdLst>
                <a:gd name="T0" fmla="*/ 37 w 1761"/>
                <a:gd name="T1" fmla="*/ 185 h 188"/>
                <a:gd name="T2" fmla="*/ 1706 w 1761"/>
                <a:gd name="T3" fmla="*/ 187 h 188"/>
                <a:gd name="T4" fmla="*/ 1739 w 1761"/>
                <a:gd name="T5" fmla="*/ 181 h 188"/>
                <a:gd name="T6" fmla="*/ 1758 w 1761"/>
                <a:gd name="T7" fmla="*/ 158 h 188"/>
                <a:gd name="T8" fmla="*/ 1760 w 1761"/>
                <a:gd name="T9" fmla="*/ 22 h 188"/>
                <a:gd name="T10" fmla="*/ 1736 w 1761"/>
                <a:gd name="T11" fmla="*/ 6 h 188"/>
                <a:gd name="T12" fmla="*/ 1723 w 1761"/>
                <a:gd name="T13" fmla="*/ 51 h 188"/>
                <a:gd name="T14" fmla="*/ 1706 w 1761"/>
                <a:gd name="T15" fmla="*/ 47 h 188"/>
                <a:gd name="T16" fmla="*/ 1671 w 1761"/>
                <a:gd name="T17" fmla="*/ 25 h 188"/>
                <a:gd name="T18" fmla="*/ 1625 w 1761"/>
                <a:gd name="T19" fmla="*/ 32 h 188"/>
                <a:gd name="T20" fmla="*/ 1588 w 1761"/>
                <a:gd name="T21" fmla="*/ 37 h 188"/>
                <a:gd name="T22" fmla="*/ 1554 w 1761"/>
                <a:gd name="T23" fmla="*/ 25 h 188"/>
                <a:gd name="T24" fmla="*/ 1520 w 1761"/>
                <a:gd name="T25" fmla="*/ 40 h 188"/>
                <a:gd name="T26" fmla="*/ 1498 w 1761"/>
                <a:gd name="T27" fmla="*/ 49 h 188"/>
                <a:gd name="T28" fmla="*/ 1445 w 1761"/>
                <a:gd name="T29" fmla="*/ 43 h 188"/>
                <a:gd name="T30" fmla="*/ 1396 w 1761"/>
                <a:gd name="T31" fmla="*/ 36 h 188"/>
                <a:gd name="T32" fmla="*/ 1337 w 1761"/>
                <a:gd name="T33" fmla="*/ 82 h 188"/>
                <a:gd name="T34" fmla="*/ 1293 w 1761"/>
                <a:gd name="T35" fmla="*/ 58 h 188"/>
                <a:gd name="T36" fmla="*/ 1240 w 1761"/>
                <a:gd name="T37" fmla="*/ 56 h 188"/>
                <a:gd name="T38" fmla="*/ 1153 w 1761"/>
                <a:gd name="T39" fmla="*/ 55 h 188"/>
                <a:gd name="T40" fmla="*/ 1112 w 1761"/>
                <a:gd name="T41" fmla="*/ 49 h 188"/>
                <a:gd name="T42" fmla="*/ 1079 w 1761"/>
                <a:gd name="T43" fmla="*/ 36 h 188"/>
                <a:gd name="T44" fmla="*/ 1006 w 1761"/>
                <a:gd name="T45" fmla="*/ 65 h 188"/>
                <a:gd name="T46" fmla="*/ 943 w 1761"/>
                <a:gd name="T47" fmla="*/ 50 h 188"/>
                <a:gd name="T48" fmla="*/ 866 w 1761"/>
                <a:gd name="T49" fmla="*/ 58 h 188"/>
                <a:gd name="T50" fmla="*/ 804 w 1761"/>
                <a:gd name="T51" fmla="*/ 58 h 188"/>
                <a:gd name="T52" fmla="*/ 730 w 1761"/>
                <a:gd name="T53" fmla="*/ 78 h 188"/>
                <a:gd name="T54" fmla="*/ 652 w 1761"/>
                <a:gd name="T55" fmla="*/ 68 h 188"/>
                <a:gd name="T56" fmla="*/ 563 w 1761"/>
                <a:gd name="T57" fmla="*/ 70 h 188"/>
                <a:gd name="T58" fmla="*/ 468 w 1761"/>
                <a:gd name="T59" fmla="*/ 49 h 188"/>
                <a:gd name="T60" fmla="*/ 369 w 1761"/>
                <a:gd name="T61" fmla="*/ 35 h 188"/>
                <a:gd name="T62" fmla="*/ 301 w 1761"/>
                <a:gd name="T63" fmla="*/ 53 h 188"/>
                <a:gd name="T64" fmla="*/ 262 w 1761"/>
                <a:gd name="T65" fmla="*/ 47 h 188"/>
                <a:gd name="T66" fmla="*/ 205 w 1761"/>
                <a:gd name="T67" fmla="*/ 55 h 188"/>
                <a:gd name="T68" fmla="*/ 143 w 1761"/>
                <a:gd name="T69" fmla="*/ 53 h 188"/>
                <a:gd name="T70" fmla="*/ 80 w 1761"/>
                <a:gd name="T71" fmla="*/ 65 h 188"/>
                <a:gd name="T72" fmla="*/ 16 w 1761"/>
                <a:gd name="T73" fmla="*/ 56 h 188"/>
                <a:gd name="T74" fmla="*/ 2 w 1761"/>
                <a:gd name="T75" fmla="*/ 111 h 188"/>
                <a:gd name="T76" fmla="*/ 13 w 1761"/>
                <a:gd name="T77" fmla="*/ 17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1" h="188">
                  <a:moveTo>
                    <a:pt x="23" y="182"/>
                  </a:moveTo>
                  <a:lnTo>
                    <a:pt x="37" y="185"/>
                  </a:lnTo>
                  <a:lnTo>
                    <a:pt x="54" y="187"/>
                  </a:lnTo>
                  <a:lnTo>
                    <a:pt x="1706" y="187"/>
                  </a:lnTo>
                  <a:lnTo>
                    <a:pt x="1725" y="184"/>
                  </a:lnTo>
                  <a:lnTo>
                    <a:pt x="1739" y="181"/>
                  </a:lnTo>
                  <a:lnTo>
                    <a:pt x="1751" y="170"/>
                  </a:lnTo>
                  <a:lnTo>
                    <a:pt x="1758" y="158"/>
                  </a:lnTo>
                  <a:lnTo>
                    <a:pt x="1760" y="143"/>
                  </a:lnTo>
                  <a:lnTo>
                    <a:pt x="1760" y="22"/>
                  </a:lnTo>
                  <a:lnTo>
                    <a:pt x="1745" y="0"/>
                  </a:lnTo>
                  <a:lnTo>
                    <a:pt x="1736" y="6"/>
                  </a:lnTo>
                  <a:lnTo>
                    <a:pt x="1729" y="27"/>
                  </a:lnTo>
                  <a:lnTo>
                    <a:pt x="1723" y="51"/>
                  </a:lnTo>
                  <a:lnTo>
                    <a:pt x="1716" y="49"/>
                  </a:lnTo>
                  <a:lnTo>
                    <a:pt x="1706" y="47"/>
                  </a:lnTo>
                  <a:lnTo>
                    <a:pt x="1685" y="35"/>
                  </a:lnTo>
                  <a:lnTo>
                    <a:pt x="1671" y="25"/>
                  </a:lnTo>
                  <a:lnTo>
                    <a:pt x="1649" y="22"/>
                  </a:lnTo>
                  <a:lnTo>
                    <a:pt x="1625" y="32"/>
                  </a:lnTo>
                  <a:lnTo>
                    <a:pt x="1603" y="49"/>
                  </a:lnTo>
                  <a:lnTo>
                    <a:pt x="1588" y="37"/>
                  </a:lnTo>
                  <a:lnTo>
                    <a:pt x="1574" y="35"/>
                  </a:lnTo>
                  <a:lnTo>
                    <a:pt x="1554" y="25"/>
                  </a:lnTo>
                  <a:lnTo>
                    <a:pt x="1534" y="28"/>
                  </a:lnTo>
                  <a:lnTo>
                    <a:pt x="1520" y="40"/>
                  </a:lnTo>
                  <a:lnTo>
                    <a:pt x="1514" y="56"/>
                  </a:lnTo>
                  <a:lnTo>
                    <a:pt x="1498" y="49"/>
                  </a:lnTo>
                  <a:lnTo>
                    <a:pt x="1475" y="49"/>
                  </a:lnTo>
                  <a:lnTo>
                    <a:pt x="1445" y="43"/>
                  </a:lnTo>
                  <a:lnTo>
                    <a:pt x="1419" y="56"/>
                  </a:lnTo>
                  <a:lnTo>
                    <a:pt x="1396" y="36"/>
                  </a:lnTo>
                  <a:lnTo>
                    <a:pt x="1366" y="49"/>
                  </a:lnTo>
                  <a:lnTo>
                    <a:pt x="1337" y="82"/>
                  </a:lnTo>
                  <a:lnTo>
                    <a:pt x="1314" y="70"/>
                  </a:lnTo>
                  <a:lnTo>
                    <a:pt x="1293" y="58"/>
                  </a:lnTo>
                  <a:lnTo>
                    <a:pt x="1270" y="51"/>
                  </a:lnTo>
                  <a:lnTo>
                    <a:pt x="1240" y="56"/>
                  </a:lnTo>
                  <a:lnTo>
                    <a:pt x="1194" y="66"/>
                  </a:lnTo>
                  <a:lnTo>
                    <a:pt x="1153" y="55"/>
                  </a:lnTo>
                  <a:lnTo>
                    <a:pt x="1135" y="60"/>
                  </a:lnTo>
                  <a:lnTo>
                    <a:pt x="1112" y="49"/>
                  </a:lnTo>
                  <a:lnTo>
                    <a:pt x="1097" y="38"/>
                  </a:lnTo>
                  <a:lnTo>
                    <a:pt x="1079" y="36"/>
                  </a:lnTo>
                  <a:lnTo>
                    <a:pt x="1047" y="43"/>
                  </a:lnTo>
                  <a:lnTo>
                    <a:pt x="1006" y="65"/>
                  </a:lnTo>
                  <a:lnTo>
                    <a:pt x="972" y="45"/>
                  </a:lnTo>
                  <a:lnTo>
                    <a:pt x="943" y="50"/>
                  </a:lnTo>
                  <a:lnTo>
                    <a:pt x="916" y="78"/>
                  </a:lnTo>
                  <a:lnTo>
                    <a:pt x="866" y="58"/>
                  </a:lnTo>
                  <a:lnTo>
                    <a:pt x="829" y="68"/>
                  </a:lnTo>
                  <a:lnTo>
                    <a:pt x="804" y="58"/>
                  </a:lnTo>
                  <a:lnTo>
                    <a:pt x="767" y="63"/>
                  </a:lnTo>
                  <a:lnTo>
                    <a:pt x="730" y="78"/>
                  </a:lnTo>
                  <a:lnTo>
                    <a:pt x="704" y="73"/>
                  </a:lnTo>
                  <a:lnTo>
                    <a:pt x="652" y="68"/>
                  </a:lnTo>
                  <a:lnTo>
                    <a:pt x="619" y="78"/>
                  </a:lnTo>
                  <a:lnTo>
                    <a:pt x="563" y="70"/>
                  </a:lnTo>
                  <a:lnTo>
                    <a:pt x="517" y="63"/>
                  </a:lnTo>
                  <a:lnTo>
                    <a:pt x="468" y="49"/>
                  </a:lnTo>
                  <a:lnTo>
                    <a:pt x="422" y="63"/>
                  </a:lnTo>
                  <a:lnTo>
                    <a:pt x="369" y="35"/>
                  </a:lnTo>
                  <a:lnTo>
                    <a:pt x="329" y="36"/>
                  </a:lnTo>
                  <a:lnTo>
                    <a:pt x="301" y="53"/>
                  </a:lnTo>
                  <a:lnTo>
                    <a:pt x="284" y="39"/>
                  </a:lnTo>
                  <a:lnTo>
                    <a:pt x="262" y="47"/>
                  </a:lnTo>
                  <a:lnTo>
                    <a:pt x="233" y="49"/>
                  </a:lnTo>
                  <a:lnTo>
                    <a:pt x="205" y="55"/>
                  </a:lnTo>
                  <a:lnTo>
                    <a:pt x="171" y="66"/>
                  </a:lnTo>
                  <a:lnTo>
                    <a:pt x="143" y="53"/>
                  </a:lnTo>
                  <a:lnTo>
                    <a:pt x="116" y="59"/>
                  </a:lnTo>
                  <a:lnTo>
                    <a:pt x="80" y="65"/>
                  </a:lnTo>
                  <a:lnTo>
                    <a:pt x="58" y="59"/>
                  </a:lnTo>
                  <a:lnTo>
                    <a:pt x="16" y="56"/>
                  </a:lnTo>
                  <a:lnTo>
                    <a:pt x="0" y="70"/>
                  </a:lnTo>
                  <a:lnTo>
                    <a:pt x="2" y="111"/>
                  </a:lnTo>
                  <a:lnTo>
                    <a:pt x="4" y="146"/>
                  </a:lnTo>
                  <a:lnTo>
                    <a:pt x="13" y="175"/>
                  </a:lnTo>
                  <a:lnTo>
                    <a:pt x="23" y="182"/>
                  </a:lnTo>
                </a:path>
              </a:pathLst>
            </a:custGeom>
            <a:gradFill rotWithShape="0">
              <a:gsLst>
                <a:gs pos="0">
                  <a:srgbClr val="CC6600"/>
                </a:gs>
                <a:gs pos="100000">
                  <a:srgbClr val="000000"/>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82" name="Freeform 14"/>
            <p:cNvSpPr>
              <a:spLocks/>
            </p:cNvSpPr>
            <p:nvPr/>
          </p:nvSpPr>
          <p:spPr bwMode="auto">
            <a:xfrm>
              <a:off x="95" y="151"/>
              <a:ext cx="1733" cy="245"/>
            </a:xfrm>
            <a:custGeom>
              <a:avLst/>
              <a:gdLst>
                <a:gd name="T0" fmla="*/ 0 w 1733"/>
                <a:gd name="T1" fmla="*/ 185 h 245"/>
                <a:gd name="T2" fmla="*/ 4 w 1733"/>
                <a:gd name="T3" fmla="*/ 196 h 245"/>
                <a:gd name="T4" fmla="*/ 7 w 1733"/>
                <a:gd name="T5" fmla="*/ 88 h 245"/>
                <a:gd name="T6" fmla="*/ 22 w 1733"/>
                <a:gd name="T7" fmla="*/ 44 h 245"/>
                <a:gd name="T8" fmla="*/ 82 w 1733"/>
                <a:gd name="T9" fmla="*/ 39 h 245"/>
                <a:gd name="T10" fmla="*/ 198 w 1733"/>
                <a:gd name="T11" fmla="*/ 45 h 245"/>
                <a:gd name="T12" fmla="*/ 308 w 1733"/>
                <a:gd name="T13" fmla="*/ 42 h 245"/>
                <a:gd name="T14" fmla="*/ 437 w 1733"/>
                <a:gd name="T15" fmla="*/ 45 h 245"/>
                <a:gd name="T16" fmla="*/ 525 w 1733"/>
                <a:gd name="T17" fmla="*/ 39 h 245"/>
                <a:gd name="T18" fmla="*/ 598 w 1733"/>
                <a:gd name="T19" fmla="*/ 39 h 245"/>
                <a:gd name="T20" fmla="*/ 708 w 1733"/>
                <a:gd name="T21" fmla="*/ 51 h 245"/>
                <a:gd name="T22" fmla="*/ 788 w 1733"/>
                <a:gd name="T23" fmla="*/ 53 h 245"/>
                <a:gd name="T24" fmla="*/ 878 w 1733"/>
                <a:gd name="T25" fmla="*/ 45 h 245"/>
                <a:gd name="T26" fmla="*/ 986 w 1733"/>
                <a:gd name="T27" fmla="*/ 61 h 245"/>
                <a:gd name="T28" fmla="*/ 1071 w 1733"/>
                <a:gd name="T29" fmla="*/ 57 h 245"/>
                <a:gd name="T30" fmla="*/ 1150 w 1733"/>
                <a:gd name="T31" fmla="*/ 49 h 245"/>
                <a:gd name="T32" fmla="*/ 1241 w 1733"/>
                <a:gd name="T33" fmla="*/ 54 h 245"/>
                <a:gd name="T34" fmla="*/ 1319 w 1733"/>
                <a:gd name="T35" fmla="*/ 49 h 245"/>
                <a:gd name="T36" fmla="*/ 1395 w 1733"/>
                <a:gd name="T37" fmla="*/ 44 h 245"/>
                <a:gd name="T38" fmla="*/ 1449 w 1733"/>
                <a:gd name="T39" fmla="*/ 48 h 245"/>
                <a:gd name="T40" fmla="*/ 1557 w 1733"/>
                <a:gd name="T41" fmla="*/ 39 h 245"/>
                <a:gd name="T42" fmla="*/ 1665 w 1733"/>
                <a:gd name="T43" fmla="*/ 51 h 245"/>
                <a:gd name="T44" fmla="*/ 1703 w 1733"/>
                <a:gd name="T45" fmla="*/ 71 h 245"/>
                <a:gd name="T46" fmla="*/ 1721 w 1733"/>
                <a:gd name="T47" fmla="*/ 104 h 245"/>
                <a:gd name="T48" fmla="*/ 1732 w 1733"/>
                <a:gd name="T49" fmla="*/ 189 h 245"/>
                <a:gd name="T50" fmla="*/ 1732 w 1733"/>
                <a:gd name="T51" fmla="*/ 63 h 245"/>
                <a:gd name="T52" fmla="*/ 1725 w 1733"/>
                <a:gd name="T53" fmla="*/ 25 h 245"/>
                <a:gd name="T54" fmla="*/ 1606 w 1733"/>
                <a:gd name="T55" fmla="*/ 9 h 245"/>
                <a:gd name="T56" fmla="*/ 1510 w 1733"/>
                <a:gd name="T57" fmla="*/ 2 h 245"/>
                <a:gd name="T58" fmla="*/ 1443 w 1733"/>
                <a:gd name="T59" fmla="*/ 5 h 245"/>
                <a:gd name="T60" fmla="*/ 1349 w 1733"/>
                <a:gd name="T61" fmla="*/ 12 h 245"/>
                <a:gd name="T62" fmla="*/ 1182 w 1733"/>
                <a:gd name="T63" fmla="*/ 9 h 245"/>
                <a:gd name="T64" fmla="*/ 1067 w 1733"/>
                <a:gd name="T65" fmla="*/ 10 h 245"/>
                <a:gd name="T66" fmla="*/ 986 w 1733"/>
                <a:gd name="T67" fmla="*/ 9 h 245"/>
                <a:gd name="T68" fmla="*/ 923 w 1733"/>
                <a:gd name="T69" fmla="*/ 6 h 245"/>
                <a:gd name="T70" fmla="*/ 813 w 1733"/>
                <a:gd name="T71" fmla="*/ 9 h 245"/>
                <a:gd name="T72" fmla="*/ 681 w 1733"/>
                <a:gd name="T73" fmla="*/ 10 h 245"/>
                <a:gd name="T74" fmla="*/ 531 w 1733"/>
                <a:gd name="T75" fmla="*/ 6 h 245"/>
                <a:gd name="T76" fmla="*/ 463 w 1733"/>
                <a:gd name="T77" fmla="*/ 4 h 245"/>
                <a:gd name="T78" fmla="*/ 351 w 1733"/>
                <a:gd name="T79" fmla="*/ 4 h 245"/>
                <a:gd name="T80" fmla="*/ 208 w 1733"/>
                <a:gd name="T81" fmla="*/ 4 h 245"/>
                <a:gd name="T82" fmla="*/ 87 w 1733"/>
                <a:gd name="T83" fmla="*/ 0 h 245"/>
                <a:gd name="T84" fmla="*/ 28 w 1733"/>
                <a:gd name="T85" fmla="*/ 2 h 245"/>
                <a:gd name="T86" fmla="*/ 4 w 1733"/>
                <a:gd name="T87" fmla="*/ 27 h 245"/>
                <a:gd name="T88" fmla="*/ 0 w 1733"/>
                <a:gd name="T89" fmla="*/ 8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3" h="245">
                  <a:moveTo>
                    <a:pt x="0" y="119"/>
                  </a:moveTo>
                  <a:lnTo>
                    <a:pt x="0" y="185"/>
                  </a:lnTo>
                  <a:lnTo>
                    <a:pt x="0" y="244"/>
                  </a:lnTo>
                  <a:lnTo>
                    <a:pt x="4" y="196"/>
                  </a:lnTo>
                  <a:lnTo>
                    <a:pt x="5" y="157"/>
                  </a:lnTo>
                  <a:lnTo>
                    <a:pt x="7" y="88"/>
                  </a:lnTo>
                  <a:lnTo>
                    <a:pt x="12" y="55"/>
                  </a:lnTo>
                  <a:lnTo>
                    <a:pt x="22" y="44"/>
                  </a:lnTo>
                  <a:lnTo>
                    <a:pt x="48" y="36"/>
                  </a:lnTo>
                  <a:lnTo>
                    <a:pt x="82" y="39"/>
                  </a:lnTo>
                  <a:lnTo>
                    <a:pt x="162" y="39"/>
                  </a:lnTo>
                  <a:lnTo>
                    <a:pt x="198" y="45"/>
                  </a:lnTo>
                  <a:lnTo>
                    <a:pt x="249" y="39"/>
                  </a:lnTo>
                  <a:lnTo>
                    <a:pt x="308" y="42"/>
                  </a:lnTo>
                  <a:lnTo>
                    <a:pt x="351" y="40"/>
                  </a:lnTo>
                  <a:lnTo>
                    <a:pt x="437" y="45"/>
                  </a:lnTo>
                  <a:lnTo>
                    <a:pt x="467" y="44"/>
                  </a:lnTo>
                  <a:lnTo>
                    <a:pt x="525" y="39"/>
                  </a:lnTo>
                  <a:lnTo>
                    <a:pt x="544" y="46"/>
                  </a:lnTo>
                  <a:lnTo>
                    <a:pt x="598" y="39"/>
                  </a:lnTo>
                  <a:lnTo>
                    <a:pt x="680" y="44"/>
                  </a:lnTo>
                  <a:lnTo>
                    <a:pt x="708" y="51"/>
                  </a:lnTo>
                  <a:lnTo>
                    <a:pt x="751" y="45"/>
                  </a:lnTo>
                  <a:lnTo>
                    <a:pt x="788" y="53"/>
                  </a:lnTo>
                  <a:lnTo>
                    <a:pt x="818" y="53"/>
                  </a:lnTo>
                  <a:lnTo>
                    <a:pt x="878" y="45"/>
                  </a:lnTo>
                  <a:lnTo>
                    <a:pt x="935" y="51"/>
                  </a:lnTo>
                  <a:lnTo>
                    <a:pt x="986" y="61"/>
                  </a:lnTo>
                  <a:lnTo>
                    <a:pt x="1002" y="63"/>
                  </a:lnTo>
                  <a:lnTo>
                    <a:pt x="1071" y="57"/>
                  </a:lnTo>
                  <a:lnTo>
                    <a:pt x="1135" y="52"/>
                  </a:lnTo>
                  <a:lnTo>
                    <a:pt x="1150" y="49"/>
                  </a:lnTo>
                  <a:lnTo>
                    <a:pt x="1174" y="51"/>
                  </a:lnTo>
                  <a:lnTo>
                    <a:pt x="1241" y="54"/>
                  </a:lnTo>
                  <a:lnTo>
                    <a:pt x="1292" y="46"/>
                  </a:lnTo>
                  <a:lnTo>
                    <a:pt x="1319" y="49"/>
                  </a:lnTo>
                  <a:lnTo>
                    <a:pt x="1360" y="51"/>
                  </a:lnTo>
                  <a:lnTo>
                    <a:pt x="1395" y="44"/>
                  </a:lnTo>
                  <a:lnTo>
                    <a:pt x="1418" y="39"/>
                  </a:lnTo>
                  <a:lnTo>
                    <a:pt x="1449" y="48"/>
                  </a:lnTo>
                  <a:lnTo>
                    <a:pt x="1514" y="52"/>
                  </a:lnTo>
                  <a:lnTo>
                    <a:pt x="1557" y="39"/>
                  </a:lnTo>
                  <a:lnTo>
                    <a:pt x="1620" y="51"/>
                  </a:lnTo>
                  <a:lnTo>
                    <a:pt x="1665" y="51"/>
                  </a:lnTo>
                  <a:lnTo>
                    <a:pt x="1688" y="51"/>
                  </a:lnTo>
                  <a:lnTo>
                    <a:pt x="1703" y="71"/>
                  </a:lnTo>
                  <a:lnTo>
                    <a:pt x="1713" y="82"/>
                  </a:lnTo>
                  <a:lnTo>
                    <a:pt x="1721" y="104"/>
                  </a:lnTo>
                  <a:lnTo>
                    <a:pt x="1727" y="140"/>
                  </a:lnTo>
                  <a:lnTo>
                    <a:pt x="1732" y="189"/>
                  </a:lnTo>
                  <a:lnTo>
                    <a:pt x="1732" y="88"/>
                  </a:lnTo>
                  <a:lnTo>
                    <a:pt x="1732" y="63"/>
                  </a:lnTo>
                  <a:lnTo>
                    <a:pt x="1729" y="46"/>
                  </a:lnTo>
                  <a:lnTo>
                    <a:pt x="1725" y="25"/>
                  </a:lnTo>
                  <a:lnTo>
                    <a:pt x="1700" y="11"/>
                  </a:lnTo>
                  <a:lnTo>
                    <a:pt x="1606" y="9"/>
                  </a:lnTo>
                  <a:lnTo>
                    <a:pt x="1584" y="2"/>
                  </a:lnTo>
                  <a:lnTo>
                    <a:pt x="1510" y="2"/>
                  </a:lnTo>
                  <a:lnTo>
                    <a:pt x="1488" y="5"/>
                  </a:lnTo>
                  <a:lnTo>
                    <a:pt x="1443" y="5"/>
                  </a:lnTo>
                  <a:lnTo>
                    <a:pt x="1410" y="3"/>
                  </a:lnTo>
                  <a:lnTo>
                    <a:pt x="1349" y="12"/>
                  </a:lnTo>
                  <a:lnTo>
                    <a:pt x="1222" y="5"/>
                  </a:lnTo>
                  <a:lnTo>
                    <a:pt x="1182" y="9"/>
                  </a:lnTo>
                  <a:lnTo>
                    <a:pt x="1112" y="15"/>
                  </a:lnTo>
                  <a:lnTo>
                    <a:pt x="1067" y="10"/>
                  </a:lnTo>
                  <a:lnTo>
                    <a:pt x="1022" y="9"/>
                  </a:lnTo>
                  <a:lnTo>
                    <a:pt x="986" y="9"/>
                  </a:lnTo>
                  <a:lnTo>
                    <a:pt x="947" y="13"/>
                  </a:lnTo>
                  <a:lnTo>
                    <a:pt x="923" y="6"/>
                  </a:lnTo>
                  <a:lnTo>
                    <a:pt x="839" y="9"/>
                  </a:lnTo>
                  <a:lnTo>
                    <a:pt x="813" y="9"/>
                  </a:lnTo>
                  <a:lnTo>
                    <a:pt x="769" y="6"/>
                  </a:lnTo>
                  <a:lnTo>
                    <a:pt x="681" y="10"/>
                  </a:lnTo>
                  <a:lnTo>
                    <a:pt x="603" y="6"/>
                  </a:lnTo>
                  <a:lnTo>
                    <a:pt x="531" y="6"/>
                  </a:lnTo>
                  <a:lnTo>
                    <a:pt x="496" y="9"/>
                  </a:lnTo>
                  <a:lnTo>
                    <a:pt x="463" y="4"/>
                  </a:lnTo>
                  <a:lnTo>
                    <a:pt x="435" y="4"/>
                  </a:lnTo>
                  <a:lnTo>
                    <a:pt x="351" y="4"/>
                  </a:lnTo>
                  <a:lnTo>
                    <a:pt x="253" y="6"/>
                  </a:lnTo>
                  <a:lnTo>
                    <a:pt x="208" y="4"/>
                  </a:lnTo>
                  <a:lnTo>
                    <a:pt x="155" y="6"/>
                  </a:lnTo>
                  <a:lnTo>
                    <a:pt x="87" y="0"/>
                  </a:lnTo>
                  <a:lnTo>
                    <a:pt x="45" y="0"/>
                  </a:lnTo>
                  <a:lnTo>
                    <a:pt x="28" y="2"/>
                  </a:lnTo>
                  <a:lnTo>
                    <a:pt x="15" y="9"/>
                  </a:lnTo>
                  <a:lnTo>
                    <a:pt x="4" y="27"/>
                  </a:lnTo>
                  <a:lnTo>
                    <a:pt x="0" y="56"/>
                  </a:lnTo>
                  <a:lnTo>
                    <a:pt x="0" y="86"/>
                  </a:lnTo>
                  <a:lnTo>
                    <a:pt x="0" y="119"/>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83" name="Freeform 15"/>
            <p:cNvSpPr>
              <a:spLocks/>
            </p:cNvSpPr>
            <p:nvPr/>
          </p:nvSpPr>
          <p:spPr bwMode="auto">
            <a:xfrm>
              <a:off x="98" y="539"/>
              <a:ext cx="1733" cy="100"/>
            </a:xfrm>
            <a:custGeom>
              <a:avLst/>
              <a:gdLst>
                <a:gd name="T0" fmla="*/ 0 w 1733"/>
                <a:gd name="T1" fmla="*/ 24 h 100"/>
                <a:gd name="T2" fmla="*/ 4 w 1733"/>
                <a:gd name="T3" fmla="*/ 19 h 100"/>
                <a:gd name="T4" fmla="*/ 6 w 1733"/>
                <a:gd name="T5" fmla="*/ 63 h 100"/>
                <a:gd name="T6" fmla="*/ 22 w 1733"/>
                <a:gd name="T7" fmla="*/ 80 h 100"/>
                <a:gd name="T8" fmla="*/ 48 w 1733"/>
                <a:gd name="T9" fmla="*/ 76 h 100"/>
                <a:gd name="T10" fmla="*/ 90 w 1733"/>
                <a:gd name="T11" fmla="*/ 76 h 100"/>
                <a:gd name="T12" fmla="*/ 132 w 1733"/>
                <a:gd name="T13" fmla="*/ 78 h 100"/>
                <a:gd name="T14" fmla="*/ 156 w 1733"/>
                <a:gd name="T15" fmla="*/ 80 h 100"/>
                <a:gd name="T16" fmla="*/ 202 w 1733"/>
                <a:gd name="T17" fmla="*/ 75 h 100"/>
                <a:gd name="T18" fmla="*/ 266 w 1733"/>
                <a:gd name="T19" fmla="*/ 80 h 100"/>
                <a:gd name="T20" fmla="*/ 336 w 1733"/>
                <a:gd name="T21" fmla="*/ 79 h 100"/>
                <a:gd name="T22" fmla="*/ 390 w 1733"/>
                <a:gd name="T23" fmla="*/ 82 h 100"/>
                <a:gd name="T24" fmla="*/ 421 w 1733"/>
                <a:gd name="T25" fmla="*/ 81 h 100"/>
                <a:gd name="T26" fmla="*/ 525 w 1733"/>
                <a:gd name="T27" fmla="*/ 83 h 100"/>
                <a:gd name="T28" fmla="*/ 590 w 1733"/>
                <a:gd name="T29" fmla="*/ 76 h 100"/>
                <a:gd name="T30" fmla="*/ 656 w 1733"/>
                <a:gd name="T31" fmla="*/ 78 h 100"/>
                <a:gd name="T32" fmla="*/ 708 w 1733"/>
                <a:gd name="T33" fmla="*/ 78 h 100"/>
                <a:gd name="T34" fmla="*/ 788 w 1733"/>
                <a:gd name="T35" fmla="*/ 77 h 100"/>
                <a:gd name="T36" fmla="*/ 850 w 1733"/>
                <a:gd name="T37" fmla="*/ 71 h 100"/>
                <a:gd name="T38" fmla="*/ 942 w 1733"/>
                <a:gd name="T39" fmla="*/ 73 h 100"/>
                <a:gd name="T40" fmla="*/ 1055 w 1733"/>
                <a:gd name="T41" fmla="*/ 76 h 100"/>
                <a:gd name="T42" fmla="*/ 1121 w 1733"/>
                <a:gd name="T43" fmla="*/ 71 h 100"/>
                <a:gd name="T44" fmla="*/ 1150 w 1733"/>
                <a:gd name="T45" fmla="*/ 79 h 100"/>
                <a:gd name="T46" fmla="*/ 1237 w 1733"/>
                <a:gd name="T47" fmla="*/ 79 h 100"/>
                <a:gd name="T48" fmla="*/ 1308 w 1733"/>
                <a:gd name="T49" fmla="*/ 79 h 100"/>
                <a:gd name="T50" fmla="*/ 1332 w 1733"/>
                <a:gd name="T51" fmla="*/ 75 h 100"/>
                <a:gd name="T52" fmla="*/ 1373 w 1733"/>
                <a:gd name="T53" fmla="*/ 80 h 100"/>
                <a:gd name="T54" fmla="*/ 1394 w 1733"/>
                <a:gd name="T55" fmla="*/ 80 h 100"/>
                <a:gd name="T56" fmla="*/ 1451 w 1733"/>
                <a:gd name="T57" fmla="*/ 80 h 100"/>
                <a:gd name="T58" fmla="*/ 1499 w 1733"/>
                <a:gd name="T59" fmla="*/ 77 h 100"/>
                <a:gd name="T60" fmla="*/ 1578 w 1733"/>
                <a:gd name="T61" fmla="*/ 74 h 100"/>
                <a:gd name="T62" fmla="*/ 1687 w 1733"/>
                <a:gd name="T63" fmla="*/ 73 h 100"/>
                <a:gd name="T64" fmla="*/ 1713 w 1733"/>
                <a:gd name="T65" fmla="*/ 65 h 100"/>
                <a:gd name="T66" fmla="*/ 1727 w 1733"/>
                <a:gd name="T67" fmla="*/ 42 h 100"/>
                <a:gd name="T68" fmla="*/ 1732 w 1733"/>
                <a:gd name="T69" fmla="*/ 63 h 100"/>
                <a:gd name="T70" fmla="*/ 1730 w 1733"/>
                <a:gd name="T71" fmla="*/ 80 h 100"/>
                <a:gd name="T72" fmla="*/ 1716 w 1733"/>
                <a:gd name="T73" fmla="*/ 95 h 100"/>
                <a:gd name="T74" fmla="*/ 1606 w 1733"/>
                <a:gd name="T75" fmla="*/ 95 h 100"/>
                <a:gd name="T76" fmla="*/ 1510 w 1733"/>
                <a:gd name="T77" fmla="*/ 97 h 100"/>
                <a:gd name="T78" fmla="*/ 1466 w 1733"/>
                <a:gd name="T79" fmla="*/ 99 h 100"/>
                <a:gd name="T80" fmla="*/ 1416 w 1733"/>
                <a:gd name="T81" fmla="*/ 99 h 100"/>
                <a:gd name="T82" fmla="*/ 1325 w 1733"/>
                <a:gd name="T83" fmla="*/ 93 h 100"/>
                <a:gd name="T84" fmla="*/ 1216 w 1733"/>
                <a:gd name="T85" fmla="*/ 92 h 100"/>
                <a:gd name="T86" fmla="*/ 1125 w 1733"/>
                <a:gd name="T87" fmla="*/ 94 h 100"/>
                <a:gd name="T88" fmla="*/ 1067 w 1733"/>
                <a:gd name="T89" fmla="*/ 94 h 100"/>
                <a:gd name="T90" fmla="*/ 1022 w 1733"/>
                <a:gd name="T91" fmla="*/ 95 h 100"/>
                <a:gd name="T92" fmla="*/ 987 w 1733"/>
                <a:gd name="T93" fmla="*/ 97 h 100"/>
                <a:gd name="T94" fmla="*/ 947 w 1733"/>
                <a:gd name="T95" fmla="*/ 93 h 100"/>
                <a:gd name="T96" fmla="*/ 901 w 1733"/>
                <a:gd name="T97" fmla="*/ 97 h 100"/>
                <a:gd name="T98" fmla="*/ 839 w 1733"/>
                <a:gd name="T99" fmla="*/ 97 h 100"/>
                <a:gd name="T100" fmla="*/ 791 w 1733"/>
                <a:gd name="T101" fmla="*/ 95 h 100"/>
                <a:gd name="T102" fmla="*/ 720 w 1733"/>
                <a:gd name="T103" fmla="*/ 99 h 100"/>
                <a:gd name="T104" fmla="*/ 638 w 1733"/>
                <a:gd name="T105" fmla="*/ 99 h 100"/>
                <a:gd name="T106" fmla="*/ 563 w 1733"/>
                <a:gd name="T107" fmla="*/ 99 h 100"/>
                <a:gd name="T108" fmla="*/ 496 w 1733"/>
                <a:gd name="T109" fmla="*/ 95 h 100"/>
                <a:gd name="T110" fmla="*/ 435 w 1733"/>
                <a:gd name="T111" fmla="*/ 97 h 100"/>
                <a:gd name="T112" fmla="*/ 326 w 1733"/>
                <a:gd name="T113" fmla="*/ 97 h 100"/>
                <a:gd name="T114" fmla="*/ 208 w 1733"/>
                <a:gd name="T115" fmla="*/ 97 h 100"/>
                <a:gd name="T116" fmla="*/ 15 w 1733"/>
                <a:gd name="T117" fmla="*/ 95 h 100"/>
                <a:gd name="T118" fmla="*/ 0 w 1733"/>
                <a:gd name="T119" fmla="*/ 76 h 100"/>
                <a:gd name="T120" fmla="*/ 0 w 1733"/>
                <a:gd name="T121" fmla="*/ 5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33" h="100">
                  <a:moveTo>
                    <a:pt x="0" y="50"/>
                  </a:moveTo>
                  <a:lnTo>
                    <a:pt x="0" y="24"/>
                  </a:lnTo>
                  <a:lnTo>
                    <a:pt x="0" y="0"/>
                  </a:lnTo>
                  <a:lnTo>
                    <a:pt x="4" y="19"/>
                  </a:lnTo>
                  <a:lnTo>
                    <a:pt x="5" y="35"/>
                  </a:lnTo>
                  <a:lnTo>
                    <a:pt x="6" y="63"/>
                  </a:lnTo>
                  <a:lnTo>
                    <a:pt x="12" y="76"/>
                  </a:lnTo>
                  <a:lnTo>
                    <a:pt x="22" y="80"/>
                  </a:lnTo>
                  <a:lnTo>
                    <a:pt x="33" y="77"/>
                  </a:lnTo>
                  <a:lnTo>
                    <a:pt x="48" y="76"/>
                  </a:lnTo>
                  <a:lnTo>
                    <a:pt x="74" y="75"/>
                  </a:lnTo>
                  <a:lnTo>
                    <a:pt x="90" y="76"/>
                  </a:lnTo>
                  <a:lnTo>
                    <a:pt x="103" y="76"/>
                  </a:lnTo>
                  <a:lnTo>
                    <a:pt x="132" y="78"/>
                  </a:lnTo>
                  <a:lnTo>
                    <a:pt x="143" y="79"/>
                  </a:lnTo>
                  <a:lnTo>
                    <a:pt x="156" y="80"/>
                  </a:lnTo>
                  <a:lnTo>
                    <a:pt x="178" y="76"/>
                  </a:lnTo>
                  <a:lnTo>
                    <a:pt x="202" y="75"/>
                  </a:lnTo>
                  <a:lnTo>
                    <a:pt x="231" y="74"/>
                  </a:lnTo>
                  <a:lnTo>
                    <a:pt x="266" y="80"/>
                  </a:lnTo>
                  <a:lnTo>
                    <a:pt x="311" y="82"/>
                  </a:lnTo>
                  <a:lnTo>
                    <a:pt x="336" y="79"/>
                  </a:lnTo>
                  <a:lnTo>
                    <a:pt x="351" y="82"/>
                  </a:lnTo>
                  <a:lnTo>
                    <a:pt x="390" y="82"/>
                  </a:lnTo>
                  <a:lnTo>
                    <a:pt x="404" y="77"/>
                  </a:lnTo>
                  <a:lnTo>
                    <a:pt x="421" y="81"/>
                  </a:lnTo>
                  <a:lnTo>
                    <a:pt x="467" y="80"/>
                  </a:lnTo>
                  <a:lnTo>
                    <a:pt x="525" y="83"/>
                  </a:lnTo>
                  <a:lnTo>
                    <a:pt x="545" y="80"/>
                  </a:lnTo>
                  <a:lnTo>
                    <a:pt x="590" y="76"/>
                  </a:lnTo>
                  <a:lnTo>
                    <a:pt x="620" y="75"/>
                  </a:lnTo>
                  <a:lnTo>
                    <a:pt x="656" y="78"/>
                  </a:lnTo>
                  <a:lnTo>
                    <a:pt x="680" y="80"/>
                  </a:lnTo>
                  <a:lnTo>
                    <a:pt x="708" y="78"/>
                  </a:lnTo>
                  <a:lnTo>
                    <a:pt x="757" y="81"/>
                  </a:lnTo>
                  <a:lnTo>
                    <a:pt x="788" y="77"/>
                  </a:lnTo>
                  <a:lnTo>
                    <a:pt x="818" y="77"/>
                  </a:lnTo>
                  <a:lnTo>
                    <a:pt x="850" y="71"/>
                  </a:lnTo>
                  <a:lnTo>
                    <a:pt x="890" y="77"/>
                  </a:lnTo>
                  <a:lnTo>
                    <a:pt x="942" y="73"/>
                  </a:lnTo>
                  <a:lnTo>
                    <a:pt x="1002" y="73"/>
                  </a:lnTo>
                  <a:lnTo>
                    <a:pt x="1055" y="76"/>
                  </a:lnTo>
                  <a:lnTo>
                    <a:pt x="1086" y="71"/>
                  </a:lnTo>
                  <a:lnTo>
                    <a:pt x="1121" y="71"/>
                  </a:lnTo>
                  <a:lnTo>
                    <a:pt x="1135" y="77"/>
                  </a:lnTo>
                  <a:lnTo>
                    <a:pt x="1150" y="79"/>
                  </a:lnTo>
                  <a:lnTo>
                    <a:pt x="1196" y="76"/>
                  </a:lnTo>
                  <a:lnTo>
                    <a:pt x="1237" y="79"/>
                  </a:lnTo>
                  <a:lnTo>
                    <a:pt x="1292" y="80"/>
                  </a:lnTo>
                  <a:lnTo>
                    <a:pt x="1308" y="79"/>
                  </a:lnTo>
                  <a:lnTo>
                    <a:pt x="1319" y="79"/>
                  </a:lnTo>
                  <a:lnTo>
                    <a:pt x="1332" y="75"/>
                  </a:lnTo>
                  <a:lnTo>
                    <a:pt x="1360" y="78"/>
                  </a:lnTo>
                  <a:lnTo>
                    <a:pt x="1373" y="80"/>
                  </a:lnTo>
                  <a:lnTo>
                    <a:pt x="1382" y="77"/>
                  </a:lnTo>
                  <a:lnTo>
                    <a:pt x="1394" y="80"/>
                  </a:lnTo>
                  <a:lnTo>
                    <a:pt x="1416" y="76"/>
                  </a:lnTo>
                  <a:lnTo>
                    <a:pt x="1451" y="80"/>
                  </a:lnTo>
                  <a:lnTo>
                    <a:pt x="1485" y="74"/>
                  </a:lnTo>
                  <a:lnTo>
                    <a:pt x="1499" y="77"/>
                  </a:lnTo>
                  <a:lnTo>
                    <a:pt x="1514" y="77"/>
                  </a:lnTo>
                  <a:lnTo>
                    <a:pt x="1578" y="74"/>
                  </a:lnTo>
                  <a:lnTo>
                    <a:pt x="1639" y="77"/>
                  </a:lnTo>
                  <a:lnTo>
                    <a:pt x="1687" y="73"/>
                  </a:lnTo>
                  <a:lnTo>
                    <a:pt x="1703" y="70"/>
                  </a:lnTo>
                  <a:lnTo>
                    <a:pt x="1713" y="65"/>
                  </a:lnTo>
                  <a:lnTo>
                    <a:pt x="1721" y="56"/>
                  </a:lnTo>
                  <a:lnTo>
                    <a:pt x="1727" y="42"/>
                  </a:lnTo>
                  <a:lnTo>
                    <a:pt x="1732" y="22"/>
                  </a:lnTo>
                  <a:lnTo>
                    <a:pt x="1732" y="63"/>
                  </a:lnTo>
                  <a:lnTo>
                    <a:pt x="1732" y="73"/>
                  </a:lnTo>
                  <a:lnTo>
                    <a:pt x="1730" y="80"/>
                  </a:lnTo>
                  <a:lnTo>
                    <a:pt x="1725" y="88"/>
                  </a:lnTo>
                  <a:lnTo>
                    <a:pt x="1716" y="95"/>
                  </a:lnTo>
                  <a:lnTo>
                    <a:pt x="1652" y="99"/>
                  </a:lnTo>
                  <a:lnTo>
                    <a:pt x="1606" y="95"/>
                  </a:lnTo>
                  <a:lnTo>
                    <a:pt x="1583" y="97"/>
                  </a:lnTo>
                  <a:lnTo>
                    <a:pt x="1510" y="97"/>
                  </a:lnTo>
                  <a:lnTo>
                    <a:pt x="1488" y="97"/>
                  </a:lnTo>
                  <a:lnTo>
                    <a:pt x="1466" y="99"/>
                  </a:lnTo>
                  <a:lnTo>
                    <a:pt x="1443" y="96"/>
                  </a:lnTo>
                  <a:lnTo>
                    <a:pt x="1416" y="99"/>
                  </a:lnTo>
                  <a:lnTo>
                    <a:pt x="1346" y="97"/>
                  </a:lnTo>
                  <a:lnTo>
                    <a:pt x="1325" y="93"/>
                  </a:lnTo>
                  <a:lnTo>
                    <a:pt x="1260" y="97"/>
                  </a:lnTo>
                  <a:lnTo>
                    <a:pt x="1216" y="92"/>
                  </a:lnTo>
                  <a:lnTo>
                    <a:pt x="1165" y="97"/>
                  </a:lnTo>
                  <a:lnTo>
                    <a:pt x="1125" y="94"/>
                  </a:lnTo>
                  <a:lnTo>
                    <a:pt x="1088" y="97"/>
                  </a:lnTo>
                  <a:lnTo>
                    <a:pt x="1067" y="94"/>
                  </a:lnTo>
                  <a:lnTo>
                    <a:pt x="1048" y="95"/>
                  </a:lnTo>
                  <a:lnTo>
                    <a:pt x="1022" y="95"/>
                  </a:lnTo>
                  <a:lnTo>
                    <a:pt x="1006" y="92"/>
                  </a:lnTo>
                  <a:lnTo>
                    <a:pt x="987" y="97"/>
                  </a:lnTo>
                  <a:lnTo>
                    <a:pt x="967" y="92"/>
                  </a:lnTo>
                  <a:lnTo>
                    <a:pt x="947" y="93"/>
                  </a:lnTo>
                  <a:lnTo>
                    <a:pt x="923" y="95"/>
                  </a:lnTo>
                  <a:lnTo>
                    <a:pt x="901" y="97"/>
                  </a:lnTo>
                  <a:lnTo>
                    <a:pt x="875" y="97"/>
                  </a:lnTo>
                  <a:lnTo>
                    <a:pt x="839" y="97"/>
                  </a:lnTo>
                  <a:lnTo>
                    <a:pt x="813" y="97"/>
                  </a:lnTo>
                  <a:lnTo>
                    <a:pt x="791" y="95"/>
                  </a:lnTo>
                  <a:lnTo>
                    <a:pt x="769" y="95"/>
                  </a:lnTo>
                  <a:lnTo>
                    <a:pt x="720" y="99"/>
                  </a:lnTo>
                  <a:lnTo>
                    <a:pt x="681" y="94"/>
                  </a:lnTo>
                  <a:lnTo>
                    <a:pt x="638" y="99"/>
                  </a:lnTo>
                  <a:lnTo>
                    <a:pt x="603" y="95"/>
                  </a:lnTo>
                  <a:lnTo>
                    <a:pt x="563" y="99"/>
                  </a:lnTo>
                  <a:lnTo>
                    <a:pt x="531" y="95"/>
                  </a:lnTo>
                  <a:lnTo>
                    <a:pt x="496" y="95"/>
                  </a:lnTo>
                  <a:lnTo>
                    <a:pt x="463" y="97"/>
                  </a:lnTo>
                  <a:lnTo>
                    <a:pt x="435" y="97"/>
                  </a:lnTo>
                  <a:lnTo>
                    <a:pt x="351" y="97"/>
                  </a:lnTo>
                  <a:lnTo>
                    <a:pt x="326" y="97"/>
                  </a:lnTo>
                  <a:lnTo>
                    <a:pt x="254" y="95"/>
                  </a:lnTo>
                  <a:lnTo>
                    <a:pt x="208" y="97"/>
                  </a:lnTo>
                  <a:lnTo>
                    <a:pt x="84" y="94"/>
                  </a:lnTo>
                  <a:lnTo>
                    <a:pt x="15" y="95"/>
                  </a:lnTo>
                  <a:lnTo>
                    <a:pt x="3" y="88"/>
                  </a:lnTo>
                  <a:lnTo>
                    <a:pt x="0" y="76"/>
                  </a:lnTo>
                  <a:lnTo>
                    <a:pt x="0" y="63"/>
                  </a:lnTo>
                  <a:lnTo>
                    <a:pt x="0" y="50"/>
                  </a:lnTo>
                </a:path>
              </a:pathLst>
            </a:custGeom>
            <a:solidFill>
              <a:schemeClr val="bg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7184" name="Group 16"/>
          <p:cNvGrpSpPr>
            <a:grpSpLocks/>
          </p:cNvGrpSpPr>
          <p:nvPr/>
        </p:nvGrpSpPr>
        <p:grpSpPr bwMode="auto">
          <a:xfrm>
            <a:off x="34964688" y="1166813"/>
            <a:ext cx="15654337" cy="4551362"/>
            <a:chOff x="3933" y="140"/>
            <a:chExt cx="1761" cy="546"/>
          </a:xfrm>
        </p:grpSpPr>
        <p:sp>
          <p:nvSpPr>
            <p:cNvPr id="7185" name="Freeform 17"/>
            <p:cNvSpPr>
              <a:spLocks/>
            </p:cNvSpPr>
            <p:nvPr/>
          </p:nvSpPr>
          <p:spPr bwMode="auto">
            <a:xfrm>
              <a:off x="3933" y="140"/>
              <a:ext cx="1761" cy="445"/>
            </a:xfrm>
            <a:custGeom>
              <a:avLst/>
              <a:gdLst>
                <a:gd name="T0" fmla="*/ 23 w 1761"/>
                <a:gd name="T1" fmla="*/ 6 h 445"/>
                <a:gd name="T2" fmla="*/ 37 w 1761"/>
                <a:gd name="T3" fmla="*/ 0 h 445"/>
                <a:gd name="T4" fmla="*/ 1706 w 1761"/>
                <a:gd name="T5" fmla="*/ 0 h 445"/>
                <a:gd name="T6" fmla="*/ 1725 w 1761"/>
                <a:gd name="T7" fmla="*/ 4 h 445"/>
                <a:gd name="T8" fmla="*/ 1739 w 1761"/>
                <a:gd name="T9" fmla="*/ 15 h 445"/>
                <a:gd name="T10" fmla="*/ 1751 w 1761"/>
                <a:gd name="T11" fmla="*/ 44 h 445"/>
                <a:gd name="T12" fmla="*/ 1758 w 1761"/>
                <a:gd name="T13" fmla="*/ 77 h 445"/>
                <a:gd name="T14" fmla="*/ 1760 w 1761"/>
                <a:gd name="T15" fmla="*/ 115 h 445"/>
                <a:gd name="T16" fmla="*/ 1760 w 1761"/>
                <a:gd name="T17" fmla="*/ 444 h 445"/>
                <a:gd name="T18" fmla="*/ 66 w 1761"/>
                <a:gd name="T19" fmla="*/ 444 h 445"/>
                <a:gd name="T20" fmla="*/ 0 w 1761"/>
                <a:gd name="T21" fmla="*/ 444 h 445"/>
                <a:gd name="T22" fmla="*/ 0 w 1761"/>
                <a:gd name="T23" fmla="*/ 138 h 445"/>
                <a:gd name="T24" fmla="*/ 0 w 1761"/>
                <a:gd name="T25" fmla="*/ 93 h 445"/>
                <a:gd name="T26" fmla="*/ 7 w 1761"/>
                <a:gd name="T27" fmla="*/ 49 h 445"/>
                <a:gd name="T28" fmla="*/ 13 w 1761"/>
                <a:gd name="T29" fmla="*/ 26 h 445"/>
                <a:gd name="T30" fmla="*/ 23 w 1761"/>
                <a:gd name="T31" fmla="*/ 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1" h="445">
                  <a:moveTo>
                    <a:pt x="23" y="6"/>
                  </a:moveTo>
                  <a:lnTo>
                    <a:pt x="37" y="0"/>
                  </a:lnTo>
                  <a:lnTo>
                    <a:pt x="1706" y="0"/>
                  </a:lnTo>
                  <a:lnTo>
                    <a:pt x="1725" y="4"/>
                  </a:lnTo>
                  <a:lnTo>
                    <a:pt x="1739" y="15"/>
                  </a:lnTo>
                  <a:lnTo>
                    <a:pt x="1751" y="44"/>
                  </a:lnTo>
                  <a:lnTo>
                    <a:pt x="1758" y="77"/>
                  </a:lnTo>
                  <a:lnTo>
                    <a:pt x="1760" y="115"/>
                  </a:lnTo>
                  <a:lnTo>
                    <a:pt x="1760" y="444"/>
                  </a:lnTo>
                  <a:lnTo>
                    <a:pt x="66" y="444"/>
                  </a:lnTo>
                  <a:lnTo>
                    <a:pt x="0" y="444"/>
                  </a:lnTo>
                  <a:lnTo>
                    <a:pt x="0" y="138"/>
                  </a:lnTo>
                  <a:lnTo>
                    <a:pt x="0" y="93"/>
                  </a:lnTo>
                  <a:lnTo>
                    <a:pt x="7" y="49"/>
                  </a:lnTo>
                  <a:lnTo>
                    <a:pt x="13" y="26"/>
                  </a:lnTo>
                  <a:lnTo>
                    <a:pt x="23" y="6"/>
                  </a:lnTo>
                </a:path>
              </a:pathLst>
            </a:custGeom>
            <a:gradFill rotWithShape="0">
              <a:gsLst>
                <a:gs pos="0">
                  <a:srgbClr val="00CCFF"/>
                </a:gs>
                <a:gs pos="100000">
                  <a:srgbClr val="FFFFFF"/>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86" name="Freeform 18"/>
            <p:cNvSpPr>
              <a:spLocks/>
            </p:cNvSpPr>
            <p:nvPr/>
          </p:nvSpPr>
          <p:spPr bwMode="auto">
            <a:xfrm>
              <a:off x="3933" y="425"/>
              <a:ext cx="1761" cy="190"/>
            </a:xfrm>
            <a:custGeom>
              <a:avLst/>
              <a:gdLst>
                <a:gd name="T0" fmla="*/ 85 w 1761"/>
                <a:gd name="T1" fmla="*/ 65 h 190"/>
                <a:gd name="T2" fmla="*/ 138 w 1761"/>
                <a:gd name="T3" fmla="*/ 65 h 190"/>
                <a:gd name="T4" fmla="*/ 180 w 1761"/>
                <a:gd name="T5" fmla="*/ 97 h 190"/>
                <a:gd name="T6" fmla="*/ 248 w 1761"/>
                <a:gd name="T7" fmla="*/ 78 h 190"/>
                <a:gd name="T8" fmla="*/ 325 w 1761"/>
                <a:gd name="T9" fmla="*/ 69 h 190"/>
                <a:gd name="T10" fmla="*/ 379 w 1761"/>
                <a:gd name="T11" fmla="*/ 88 h 190"/>
                <a:gd name="T12" fmla="*/ 438 w 1761"/>
                <a:gd name="T13" fmla="*/ 78 h 190"/>
                <a:gd name="T14" fmla="*/ 532 w 1761"/>
                <a:gd name="T15" fmla="*/ 84 h 190"/>
                <a:gd name="T16" fmla="*/ 592 w 1761"/>
                <a:gd name="T17" fmla="*/ 97 h 190"/>
                <a:gd name="T18" fmla="*/ 663 w 1761"/>
                <a:gd name="T19" fmla="*/ 59 h 190"/>
                <a:gd name="T20" fmla="*/ 716 w 1761"/>
                <a:gd name="T21" fmla="*/ 93 h 190"/>
                <a:gd name="T22" fmla="*/ 787 w 1761"/>
                <a:gd name="T23" fmla="*/ 87 h 190"/>
                <a:gd name="T24" fmla="*/ 824 w 1761"/>
                <a:gd name="T25" fmla="*/ 93 h 190"/>
                <a:gd name="T26" fmla="*/ 857 w 1761"/>
                <a:gd name="T27" fmla="*/ 59 h 190"/>
                <a:gd name="T28" fmla="*/ 899 w 1761"/>
                <a:gd name="T29" fmla="*/ 35 h 190"/>
                <a:gd name="T30" fmla="*/ 949 w 1761"/>
                <a:gd name="T31" fmla="*/ 32 h 190"/>
                <a:gd name="T32" fmla="*/ 991 w 1761"/>
                <a:gd name="T33" fmla="*/ 23 h 190"/>
                <a:gd name="T34" fmla="*/ 1030 w 1761"/>
                <a:gd name="T35" fmla="*/ 49 h 190"/>
                <a:gd name="T36" fmla="*/ 1071 w 1761"/>
                <a:gd name="T37" fmla="*/ 69 h 190"/>
                <a:gd name="T38" fmla="*/ 1138 w 1761"/>
                <a:gd name="T39" fmla="*/ 55 h 190"/>
                <a:gd name="T40" fmla="*/ 1168 w 1761"/>
                <a:gd name="T41" fmla="*/ 92 h 190"/>
                <a:gd name="T42" fmla="*/ 1215 w 1761"/>
                <a:gd name="T43" fmla="*/ 97 h 190"/>
                <a:gd name="T44" fmla="*/ 1293 w 1761"/>
                <a:gd name="T45" fmla="*/ 97 h 190"/>
                <a:gd name="T46" fmla="*/ 1340 w 1761"/>
                <a:gd name="T47" fmla="*/ 81 h 190"/>
                <a:gd name="T48" fmla="*/ 1376 w 1761"/>
                <a:gd name="T49" fmla="*/ 88 h 190"/>
                <a:gd name="T50" fmla="*/ 1418 w 1761"/>
                <a:gd name="T51" fmla="*/ 59 h 190"/>
                <a:gd name="T52" fmla="*/ 1478 w 1761"/>
                <a:gd name="T53" fmla="*/ 55 h 190"/>
                <a:gd name="T54" fmla="*/ 1528 w 1761"/>
                <a:gd name="T55" fmla="*/ 23 h 190"/>
                <a:gd name="T56" fmla="*/ 1567 w 1761"/>
                <a:gd name="T57" fmla="*/ 15 h 190"/>
                <a:gd name="T58" fmla="*/ 1617 w 1761"/>
                <a:gd name="T59" fmla="*/ 28 h 190"/>
                <a:gd name="T60" fmla="*/ 1661 w 1761"/>
                <a:gd name="T61" fmla="*/ 1 h 190"/>
                <a:gd name="T62" fmla="*/ 1703 w 1761"/>
                <a:gd name="T63" fmla="*/ 49 h 190"/>
                <a:gd name="T64" fmla="*/ 1750 w 1761"/>
                <a:gd name="T65" fmla="*/ 24 h 190"/>
                <a:gd name="T66" fmla="*/ 1760 w 1761"/>
                <a:gd name="T67" fmla="*/ 189 h 190"/>
                <a:gd name="T68" fmla="*/ 727 w 1761"/>
                <a:gd name="T69" fmla="*/ 153 h 190"/>
                <a:gd name="T70" fmla="*/ 0 w 1761"/>
                <a:gd name="T71" fmla="*/ 30 h 190"/>
                <a:gd name="T72" fmla="*/ 26 w 1761"/>
                <a:gd name="T73" fmla="*/ 51 h 190"/>
                <a:gd name="T74" fmla="*/ 61 w 1761"/>
                <a:gd name="T75" fmla="*/ 5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1" h="190">
                  <a:moveTo>
                    <a:pt x="61" y="59"/>
                  </a:moveTo>
                  <a:lnTo>
                    <a:pt x="85" y="65"/>
                  </a:lnTo>
                  <a:lnTo>
                    <a:pt x="112" y="59"/>
                  </a:lnTo>
                  <a:lnTo>
                    <a:pt x="138" y="65"/>
                  </a:lnTo>
                  <a:lnTo>
                    <a:pt x="158" y="83"/>
                  </a:lnTo>
                  <a:lnTo>
                    <a:pt x="180" y="97"/>
                  </a:lnTo>
                  <a:lnTo>
                    <a:pt x="217" y="85"/>
                  </a:lnTo>
                  <a:lnTo>
                    <a:pt x="248" y="78"/>
                  </a:lnTo>
                  <a:lnTo>
                    <a:pt x="293" y="78"/>
                  </a:lnTo>
                  <a:lnTo>
                    <a:pt x="325" y="69"/>
                  </a:lnTo>
                  <a:lnTo>
                    <a:pt x="354" y="78"/>
                  </a:lnTo>
                  <a:lnTo>
                    <a:pt x="379" y="88"/>
                  </a:lnTo>
                  <a:lnTo>
                    <a:pt x="402" y="92"/>
                  </a:lnTo>
                  <a:lnTo>
                    <a:pt x="438" y="78"/>
                  </a:lnTo>
                  <a:lnTo>
                    <a:pt x="477" y="78"/>
                  </a:lnTo>
                  <a:lnTo>
                    <a:pt x="532" y="84"/>
                  </a:lnTo>
                  <a:lnTo>
                    <a:pt x="555" y="102"/>
                  </a:lnTo>
                  <a:lnTo>
                    <a:pt x="592" y="97"/>
                  </a:lnTo>
                  <a:lnTo>
                    <a:pt x="629" y="69"/>
                  </a:lnTo>
                  <a:lnTo>
                    <a:pt x="663" y="59"/>
                  </a:lnTo>
                  <a:lnTo>
                    <a:pt x="687" y="69"/>
                  </a:lnTo>
                  <a:lnTo>
                    <a:pt x="716" y="93"/>
                  </a:lnTo>
                  <a:lnTo>
                    <a:pt x="750" y="102"/>
                  </a:lnTo>
                  <a:lnTo>
                    <a:pt x="787" y="87"/>
                  </a:lnTo>
                  <a:lnTo>
                    <a:pt x="805" y="81"/>
                  </a:lnTo>
                  <a:lnTo>
                    <a:pt x="824" y="93"/>
                  </a:lnTo>
                  <a:lnTo>
                    <a:pt x="840" y="78"/>
                  </a:lnTo>
                  <a:lnTo>
                    <a:pt x="857" y="59"/>
                  </a:lnTo>
                  <a:lnTo>
                    <a:pt x="877" y="40"/>
                  </a:lnTo>
                  <a:lnTo>
                    <a:pt x="899" y="35"/>
                  </a:lnTo>
                  <a:lnTo>
                    <a:pt x="924" y="40"/>
                  </a:lnTo>
                  <a:lnTo>
                    <a:pt x="949" y="32"/>
                  </a:lnTo>
                  <a:lnTo>
                    <a:pt x="975" y="23"/>
                  </a:lnTo>
                  <a:lnTo>
                    <a:pt x="991" y="23"/>
                  </a:lnTo>
                  <a:lnTo>
                    <a:pt x="1006" y="25"/>
                  </a:lnTo>
                  <a:lnTo>
                    <a:pt x="1030" y="49"/>
                  </a:lnTo>
                  <a:lnTo>
                    <a:pt x="1052" y="45"/>
                  </a:lnTo>
                  <a:lnTo>
                    <a:pt x="1071" y="69"/>
                  </a:lnTo>
                  <a:lnTo>
                    <a:pt x="1107" y="69"/>
                  </a:lnTo>
                  <a:lnTo>
                    <a:pt x="1138" y="55"/>
                  </a:lnTo>
                  <a:lnTo>
                    <a:pt x="1153" y="73"/>
                  </a:lnTo>
                  <a:lnTo>
                    <a:pt x="1168" y="92"/>
                  </a:lnTo>
                  <a:lnTo>
                    <a:pt x="1190" y="86"/>
                  </a:lnTo>
                  <a:lnTo>
                    <a:pt x="1215" y="97"/>
                  </a:lnTo>
                  <a:lnTo>
                    <a:pt x="1242" y="87"/>
                  </a:lnTo>
                  <a:lnTo>
                    <a:pt x="1293" y="97"/>
                  </a:lnTo>
                  <a:lnTo>
                    <a:pt x="1315" y="107"/>
                  </a:lnTo>
                  <a:lnTo>
                    <a:pt x="1340" y="81"/>
                  </a:lnTo>
                  <a:lnTo>
                    <a:pt x="1357" y="79"/>
                  </a:lnTo>
                  <a:lnTo>
                    <a:pt x="1376" y="88"/>
                  </a:lnTo>
                  <a:lnTo>
                    <a:pt x="1394" y="85"/>
                  </a:lnTo>
                  <a:lnTo>
                    <a:pt x="1418" y="59"/>
                  </a:lnTo>
                  <a:lnTo>
                    <a:pt x="1458" y="51"/>
                  </a:lnTo>
                  <a:lnTo>
                    <a:pt x="1478" y="55"/>
                  </a:lnTo>
                  <a:lnTo>
                    <a:pt x="1498" y="55"/>
                  </a:lnTo>
                  <a:lnTo>
                    <a:pt x="1528" y="23"/>
                  </a:lnTo>
                  <a:lnTo>
                    <a:pt x="1545" y="10"/>
                  </a:lnTo>
                  <a:lnTo>
                    <a:pt x="1567" y="15"/>
                  </a:lnTo>
                  <a:lnTo>
                    <a:pt x="1592" y="49"/>
                  </a:lnTo>
                  <a:lnTo>
                    <a:pt x="1617" y="28"/>
                  </a:lnTo>
                  <a:lnTo>
                    <a:pt x="1641" y="0"/>
                  </a:lnTo>
                  <a:lnTo>
                    <a:pt x="1661" y="1"/>
                  </a:lnTo>
                  <a:lnTo>
                    <a:pt x="1685" y="59"/>
                  </a:lnTo>
                  <a:lnTo>
                    <a:pt x="1703" y="49"/>
                  </a:lnTo>
                  <a:lnTo>
                    <a:pt x="1729" y="25"/>
                  </a:lnTo>
                  <a:lnTo>
                    <a:pt x="1750" y="24"/>
                  </a:lnTo>
                  <a:lnTo>
                    <a:pt x="1760" y="44"/>
                  </a:lnTo>
                  <a:lnTo>
                    <a:pt x="1760" y="189"/>
                  </a:lnTo>
                  <a:lnTo>
                    <a:pt x="740" y="148"/>
                  </a:lnTo>
                  <a:lnTo>
                    <a:pt x="727" y="153"/>
                  </a:lnTo>
                  <a:lnTo>
                    <a:pt x="0" y="136"/>
                  </a:lnTo>
                  <a:lnTo>
                    <a:pt x="0" y="30"/>
                  </a:lnTo>
                  <a:lnTo>
                    <a:pt x="10" y="46"/>
                  </a:lnTo>
                  <a:lnTo>
                    <a:pt x="26" y="51"/>
                  </a:lnTo>
                  <a:lnTo>
                    <a:pt x="46" y="53"/>
                  </a:lnTo>
                  <a:lnTo>
                    <a:pt x="61" y="59"/>
                  </a:lnTo>
                </a:path>
              </a:pathLst>
            </a:custGeom>
            <a:solidFill>
              <a:srgbClr val="003300"/>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87" name="Freeform 19"/>
            <p:cNvSpPr>
              <a:spLocks/>
            </p:cNvSpPr>
            <p:nvPr/>
          </p:nvSpPr>
          <p:spPr bwMode="auto">
            <a:xfrm>
              <a:off x="3933" y="489"/>
              <a:ext cx="1761" cy="197"/>
            </a:xfrm>
            <a:custGeom>
              <a:avLst/>
              <a:gdLst>
                <a:gd name="T0" fmla="*/ 37 w 1761"/>
                <a:gd name="T1" fmla="*/ 194 h 197"/>
                <a:gd name="T2" fmla="*/ 1706 w 1761"/>
                <a:gd name="T3" fmla="*/ 196 h 197"/>
                <a:gd name="T4" fmla="*/ 1739 w 1761"/>
                <a:gd name="T5" fmla="*/ 189 h 197"/>
                <a:gd name="T6" fmla="*/ 1758 w 1761"/>
                <a:gd name="T7" fmla="*/ 165 h 197"/>
                <a:gd name="T8" fmla="*/ 1760 w 1761"/>
                <a:gd name="T9" fmla="*/ 23 h 197"/>
                <a:gd name="T10" fmla="*/ 1736 w 1761"/>
                <a:gd name="T11" fmla="*/ 7 h 197"/>
                <a:gd name="T12" fmla="*/ 1723 w 1761"/>
                <a:gd name="T13" fmla="*/ 53 h 197"/>
                <a:gd name="T14" fmla="*/ 1706 w 1761"/>
                <a:gd name="T15" fmla="*/ 50 h 197"/>
                <a:gd name="T16" fmla="*/ 1671 w 1761"/>
                <a:gd name="T17" fmla="*/ 26 h 197"/>
                <a:gd name="T18" fmla="*/ 1625 w 1761"/>
                <a:gd name="T19" fmla="*/ 34 h 197"/>
                <a:gd name="T20" fmla="*/ 1588 w 1761"/>
                <a:gd name="T21" fmla="*/ 39 h 197"/>
                <a:gd name="T22" fmla="*/ 1554 w 1761"/>
                <a:gd name="T23" fmla="*/ 26 h 197"/>
                <a:gd name="T24" fmla="*/ 1520 w 1761"/>
                <a:gd name="T25" fmla="*/ 42 h 197"/>
                <a:gd name="T26" fmla="*/ 1498 w 1761"/>
                <a:gd name="T27" fmla="*/ 52 h 197"/>
                <a:gd name="T28" fmla="*/ 1445 w 1761"/>
                <a:gd name="T29" fmla="*/ 45 h 197"/>
                <a:gd name="T30" fmla="*/ 1396 w 1761"/>
                <a:gd name="T31" fmla="*/ 37 h 197"/>
                <a:gd name="T32" fmla="*/ 1337 w 1761"/>
                <a:gd name="T33" fmla="*/ 86 h 197"/>
                <a:gd name="T34" fmla="*/ 1293 w 1761"/>
                <a:gd name="T35" fmla="*/ 61 h 197"/>
                <a:gd name="T36" fmla="*/ 1240 w 1761"/>
                <a:gd name="T37" fmla="*/ 59 h 197"/>
                <a:gd name="T38" fmla="*/ 1153 w 1761"/>
                <a:gd name="T39" fmla="*/ 58 h 197"/>
                <a:gd name="T40" fmla="*/ 1112 w 1761"/>
                <a:gd name="T41" fmla="*/ 52 h 197"/>
                <a:gd name="T42" fmla="*/ 1079 w 1761"/>
                <a:gd name="T43" fmla="*/ 37 h 197"/>
                <a:gd name="T44" fmla="*/ 1006 w 1761"/>
                <a:gd name="T45" fmla="*/ 68 h 197"/>
                <a:gd name="T46" fmla="*/ 943 w 1761"/>
                <a:gd name="T47" fmla="*/ 53 h 197"/>
                <a:gd name="T48" fmla="*/ 866 w 1761"/>
                <a:gd name="T49" fmla="*/ 61 h 197"/>
                <a:gd name="T50" fmla="*/ 804 w 1761"/>
                <a:gd name="T51" fmla="*/ 61 h 197"/>
                <a:gd name="T52" fmla="*/ 730 w 1761"/>
                <a:gd name="T53" fmla="*/ 82 h 197"/>
                <a:gd name="T54" fmla="*/ 652 w 1761"/>
                <a:gd name="T55" fmla="*/ 71 h 197"/>
                <a:gd name="T56" fmla="*/ 563 w 1761"/>
                <a:gd name="T57" fmla="*/ 73 h 197"/>
                <a:gd name="T58" fmla="*/ 468 w 1761"/>
                <a:gd name="T59" fmla="*/ 52 h 197"/>
                <a:gd name="T60" fmla="*/ 369 w 1761"/>
                <a:gd name="T61" fmla="*/ 37 h 197"/>
                <a:gd name="T62" fmla="*/ 301 w 1761"/>
                <a:gd name="T63" fmla="*/ 55 h 197"/>
                <a:gd name="T64" fmla="*/ 262 w 1761"/>
                <a:gd name="T65" fmla="*/ 50 h 197"/>
                <a:gd name="T66" fmla="*/ 205 w 1761"/>
                <a:gd name="T67" fmla="*/ 57 h 197"/>
                <a:gd name="T68" fmla="*/ 143 w 1761"/>
                <a:gd name="T69" fmla="*/ 55 h 197"/>
                <a:gd name="T70" fmla="*/ 80 w 1761"/>
                <a:gd name="T71" fmla="*/ 68 h 197"/>
                <a:gd name="T72" fmla="*/ 16 w 1761"/>
                <a:gd name="T73" fmla="*/ 59 h 197"/>
                <a:gd name="T74" fmla="*/ 2 w 1761"/>
                <a:gd name="T75" fmla="*/ 116 h 197"/>
                <a:gd name="T76" fmla="*/ 13 w 1761"/>
                <a:gd name="T77" fmla="*/ 18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1" h="197">
                  <a:moveTo>
                    <a:pt x="23" y="191"/>
                  </a:moveTo>
                  <a:lnTo>
                    <a:pt x="37" y="194"/>
                  </a:lnTo>
                  <a:lnTo>
                    <a:pt x="54" y="196"/>
                  </a:lnTo>
                  <a:lnTo>
                    <a:pt x="1706" y="196"/>
                  </a:lnTo>
                  <a:lnTo>
                    <a:pt x="1725" y="193"/>
                  </a:lnTo>
                  <a:lnTo>
                    <a:pt x="1739" y="189"/>
                  </a:lnTo>
                  <a:lnTo>
                    <a:pt x="1751" y="178"/>
                  </a:lnTo>
                  <a:lnTo>
                    <a:pt x="1758" y="165"/>
                  </a:lnTo>
                  <a:lnTo>
                    <a:pt x="1760" y="150"/>
                  </a:lnTo>
                  <a:lnTo>
                    <a:pt x="1760" y="23"/>
                  </a:lnTo>
                  <a:lnTo>
                    <a:pt x="1745" y="0"/>
                  </a:lnTo>
                  <a:lnTo>
                    <a:pt x="1736" y="7"/>
                  </a:lnTo>
                  <a:lnTo>
                    <a:pt x="1729" y="28"/>
                  </a:lnTo>
                  <a:lnTo>
                    <a:pt x="1723" y="53"/>
                  </a:lnTo>
                  <a:lnTo>
                    <a:pt x="1716" y="52"/>
                  </a:lnTo>
                  <a:lnTo>
                    <a:pt x="1706" y="50"/>
                  </a:lnTo>
                  <a:lnTo>
                    <a:pt x="1685" y="37"/>
                  </a:lnTo>
                  <a:lnTo>
                    <a:pt x="1671" y="26"/>
                  </a:lnTo>
                  <a:lnTo>
                    <a:pt x="1649" y="23"/>
                  </a:lnTo>
                  <a:lnTo>
                    <a:pt x="1625" y="34"/>
                  </a:lnTo>
                  <a:lnTo>
                    <a:pt x="1603" y="52"/>
                  </a:lnTo>
                  <a:lnTo>
                    <a:pt x="1588" y="39"/>
                  </a:lnTo>
                  <a:lnTo>
                    <a:pt x="1574" y="37"/>
                  </a:lnTo>
                  <a:lnTo>
                    <a:pt x="1554" y="26"/>
                  </a:lnTo>
                  <a:lnTo>
                    <a:pt x="1534" y="30"/>
                  </a:lnTo>
                  <a:lnTo>
                    <a:pt x="1520" y="42"/>
                  </a:lnTo>
                  <a:lnTo>
                    <a:pt x="1514" y="59"/>
                  </a:lnTo>
                  <a:lnTo>
                    <a:pt x="1498" y="52"/>
                  </a:lnTo>
                  <a:lnTo>
                    <a:pt x="1475" y="52"/>
                  </a:lnTo>
                  <a:lnTo>
                    <a:pt x="1445" y="45"/>
                  </a:lnTo>
                  <a:lnTo>
                    <a:pt x="1419" y="59"/>
                  </a:lnTo>
                  <a:lnTo>
                    <a:pt x="1396" y="37"/>
                  </a:lnTo>
                  <a:lnTo>
                    <a:pt x="1366" y="52"/>
                  </a:lnTo>
                  <a:lnTo>
                    <a:pt x="1337" y="86"/>
                  </a:lnTo>
                  <a:lnTo>
                    <a:pt x="1314" y="73"/>
                  </a:lnTo>
                  <a:lnTo>
                    <a:pt x="1293" y="61"/>
                  </a:lnTo>
                  <a:lnTo>
                    <a:pt x="1270" y="53"/>
                  </a:lnTo>
                  <a:lnTo>
                    <a:pt x="1240" y="59"/>
                  </a:lnTo>
                  <a:lnTo>
                    <a:pt x="1194" y="69"/>
                  </a:lnTo>
                  <a:lnTo>
                    <a:pt x="1153" y="58"/>
                  </a:lnTo>
                  <a:lnTo>
                    <a:pt x="1135" y="63"/>
                  </a:lnTo>
                  <a:lnTo>
                    <a:pt x="1112" y="52"/>
                  </a:lnTo>
                  <a:lnTo>
                    <a:pt x="1097" y="40"/>
                  </a:lnTo>
                  <a:lnTo>
                    <a:pt x="1079" y="37"/>
                  </a:lnTo>
                  <a:lnTo>
                    <a:pt x="1047" y="45"/>
                  </a:lnTo>
                  <a:lnTo>
                    <a:pt x="1006" y="68"/>
                  </a:lnTo>
                  <a:lnTo>
                    <a:pt x="972" y="47"/>
                  </a:lnTo>
                  <a:lnTo>
                    <a:pt x="943" y="53"/>
                  </a:lnTo>
                  <a:lnTo>
                    <a:pt x="916" y="82"/>
                  </a:lnTo>
                  <a:lnTo>
                    <a:pt x="866" y="61"/>
                  </a:lnTo>
                  <a:lnTo>
                    <a:pt x="829" y="71"/>
                  </a:lnTo>
                  <a:lnTo>
                    <a:pt x="804" y="61"/>
                  </a:lnTo>
                  <a:lnTo>
                    <a:pt x="767" y="66"/>
                  </a:lnTo>
                  <a:lnTo>
                    <a:pt x="730" y="82"/>
                  </a:lnTo>
                  <a:lnTo>
                    <a:pt x="704" y="76"/>
                  </a:lnTo>
                  <a:lnTo>
                    <a:pt x="652" y="71"/>
                  </a:lnTo>
                  <a:lnTo>
                    <a:pt x="619" y="82"/>
                  </a:lnTo>
                  <a:lnTo>
                    <a:pt x="563" y="73"/>
                  </a:lnTo>
                  <a:lnTo>
                    <a:pt x="517" y="66"/>
                  </a:lnTo>
                  <a:lnTo>
                    <a:pt x="468" y="52"/>
                  </a:lnTo>
                  <a:lnTo>
                    <a:pt x="422" y="66"/>
                  </a:lnTo>
                  <a:lnTo>
                    <a:pt x="369" y="37"/>
                  </a:lnTo>
                  <a:lnTo>
                    <a:pt x="329" y="37"/>
                  </a:lnTo>
                  <a:lnTo>
                    <a:pt x="301" y="55"/>
                  </a:lnTo>
                  <a:lnTo>
                    <a:pt x="284" y="41"/>
                  </a:lnTo>
                  <a:lnTo>
                    <a:pt x="262" y="50"/>
                  </a:lnTo>
                  <a:lnTo>
                    <a:pt x="233" y="52"/>
                  </a:lnTo>
                  <a:lnTo>
                    <a:pt x="205" y="57"/>
                  </a:lnTo>
                  <a:lnTo>
                    <a:pt x="171" y="69"/>
                  </a:lnTo>
                  <a:lnTo>
                    <a:pt x="143" y="55"/>
                  </a:lnTo>
                  <a:lnTo>
                    <a:pt x="116" y="62"/>
                  </a:lnTo>
                  <a:lnTo>
                    <a:pt x="80" y="68"/>
                  </a:lnTo>
                  <a:lnTo>
                    <a:pt x="58" y="62"/>
                  </a:lnTo>
                  <a:lnTo>
                    <a:pt x="16" y="59"/>
                  </a:lnTo>
                  <a:lnTo>
                    <a:pt x="0" y="73"/>
                  </a:lnTo>
                  <a:lnTo>
                    <a:pt x="2" y="116"/>
                  </a:lnTo>
                  <a:lnTo>
                    <a:pt x="4" y="153"/>
                  </a:lnTo>
                  <a:lnTo>
                    <a:pt x="13" y="184"/>
                  </a:lnTo>
                  <a:lnTo>
                    <a:pt x="23" y="191"/>
                  </a:lnTo>
                </a:path>
              </a:pathLst>
            </a:custGeom>
            <a:gradFill rotWithShape="0">
              <a:gsLst>
                <a:gs pos="0">
                  <a:srgbClr val="CC6600"/>
                </a:gs>
                <a:gs pos="100000">
                  <a:srgbClr val="000000"/>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88" name="Freeform 20"/>
            <p:cNvSpPr>
              <a:spLocks/>
            </p:cNvSpPr>
            <p:nvPr/>
          </p:nvSpPr>
          <p:spPr bwMode="auto">
            <a:xfrm>
              <a:off x="3943" y="152"/>
              <a:ext cx="1733" cy="254"/>
            </a:xfrm>
            <a:custGeom>
              <a:avLst/>
              <a:gdLst>
                <a:gd name="T0" fmla="*/ 0 w 1733"/>
                <a:gd name="T1" fmla="*/ 191 h 254"/>
                <a:gd name="T2" fmla="*/ 4 w 1733"/>
                <a:gd name="T3" fmla="*/ 203 h 254"/>
                <a:gd name="T4" fmla="*/ 7 w 1733"/>
                <a:gd name="T5" fmla="*/ 92 h 254"/>
                <a:gd name="T6" fmla="*/ 22 w 1733"/>
                <a:gd name="T7" fmla="*/ 46 h 254"/>
                <a:gd name="T8" fmla="*/ 82 w 1733"/>
                <a:gd name="T9" fmla="*/ 40 h 254"/>
                <a:gd name="T10" fmla="*/ 198 w 1733"/>
                <a:gd name="T11" fmla="*/ 46 h 254"/>
                <a:gd name="T12" fmla="*/ 308 w 1733"/>
                <a:gd name="T13" fmla="*/ 44 h 254"/>
                <a:gd name="T14" fmla="*/ 437 w 1733"/>
                <a:gd name="T15" fmla="*/ 46 h 254"/>
                <a:gd name="T16" fmla="*/ 525 w 1733"/>
                <a:gd name="T17" fmla="*/ 40 h 254"/>
                <a:gd name="T18" fmla="*/ 598 w 1733"/>
                <a:gd name="T19" fmla="*/ 40 h 254"/>
                <a:gd name="T20" fmla="*/ 708 w 1733"/>
                <a:gd name="T21" fmla="*/ 53 h 254"/>
                <a:gd name="T22" fmla="*/ 788 w 1733"/>
                <a:gd name="T23" fmla="*/ 55 h 254"/>
                <a:gd name="T24" fmla="*/ 878 w 1733"/>
                <a:gd name="T25" fmla="*/ 46 h 254"/>
                <a:gd name="T26" fmla="*/ 986 w 1733"/>
                <a:gd name="T27" fmla="*/ 63 h 254"/>
                <a:gd name="T28" fmla="*/ 1071 w 1733"/>
                <a:gd name="T29" fmla="*/ 59 h 254"/>
                <a:gd name="T30" fmla="*/ 1150 w 1733"/>
                <a:gd name="T31" fmla="*/ 51 h 254"/>
                <a:gd name="T32" fmla="*/ 1241 w 1733"/>
                <a:gd name="T33" fmla="*/ 56 h 254"/>
                <a:gd name="T34" fmla="*/ 1319 w 1733"/>
                <a:gd name="T35" fmla="*/ 51 h 254"/>
                <a:gd name="T36" fmla="*/ 1395 w 1733"/>
                <a:gd name="T37" fmla="*/ 46 h 254"/>
                <a:gd name="T38" fmla="*/ 1449 w 1733"/>
                <a:gd name="T39" fmla="*/ 50 h 254"/>
                <a:gd name="T40" fmla="*/ 1557 w 1733"/>
                <a:gd name="T41" fmla="*/ 40 h 254"/>
                <a:gd name="T42" fmla="*/ 1665 w 1733"/>
                <a:gd name="T43" fmla="*/ 53 h 254"/>
                <a:gd name="T44" fmla="*/ 1703 w 1733"/>
                <a:gd name="T45" fmla="*/ 74 h 254"/>
                <a:gd name="T46" fmla="*/ 1721 w 1733"/>
                <a:gd name="T47" fmla="*/ 107 h 254"/>
                <a:gd name="T48" fmla="*/ 1732 w 1733"/>
                <a:gd name="T49" fmla="*/ 196 h 254"/>
                <a:gd name="T50" fmla="*/ 1732 w 1733"/>
                <a:gd name="T51" fmla="*/ 65 h 254"/>
                <a:gd name="T52" fmla="*/ 1725 w 1733"/>
                <a:gd name="T53" fmla="*/ 26 h 254"/>
                <a:gd name="T54" fmla="*/ 1606 w 1733"/>
                <a:gd name="T55" fmla="*/ 9 h 254"/>
                <a:gd name="T56" fmla="*/ 1510 w 1733"/>
                <a:gd name="T57" fmla="*/ 2 h 254"/>
                <a:gd name="T58" fmla="*/ 1443 w 1733"/>
                <a:gd name="T59" fmla="*/ 6 h 254"/>
                <a:gd name="T60" fmla="*/ 1349 w 1733"/>
                <a:gd name="T61" fmla="*/ 13 h 254"/>
                <a:gd name="T62" fmla="*/ 1182 w 1733"/>
                <a:gd name="T63" fmla="*/ 9 h 254"/>
                <a:gd name="T64" fmla="*/ 1067 w 1733"/>
                <a:gd name="T65" fmla="*/ 10 h 254"/>
                <a:gd name="T66" fmla="*/ 986 w 1733"/>
                <a:gd name="T67" fmla="*/ 9 h 254"/>
                <a:gd name="T68" fmla="*/ 923 w 1733"/>
                <a:gd name="T69" fmla="*/ 7 h 254"/>
                <a:gd name="T70" fmla="*/ 813 w 1733"/>
                <a:gd name="T71" fmla="*/ 9 h 254"/>
                <a:gd name="T72" fmla="*/ 681 w 1733"/>
                <a:gd name="T73" fmla="*/ 10 h 254"/>
                <a:gd name="T74" fmla="*/ 531 w 1733"/>
                <a:gd name="T75" fmla="*/ 7 h 254"/>
                <a:gd name="T76" fmla="*/ 463 w 1733"/>
                <a:gd name="T77" fmla="*/ 4 h 254"/>
                <a:gd name="T78" fmla="*/ 351 w 1733"/>
                <a:gd name="T79" fmla="*/ 4 h 254"/>
                <a:gd name="T80" fmla="*/ 208 w 1733"/>
                <a:gd name="T81" fmla="*/ 4 h 254"/>
                <a:gd name="T82" fmla="*/ 87 w 1733"/>
                <a:gd name="T83" fmla="*/ 0 h 254"/>
                <a:gd name="T84" fmla="*/ 28 w 1733"/>
                <a:gd name="T85" fmla="*/ 2 h 254"/>
                <a:gd name="T86" fmla="*/ 4 w 1733"/>
                <a:gd name="T87" fmla="*/ 28 h 254"/>
                <a:gd name="T88" fmla="*/ 0 w 1733"/>
                <a:gd name="T89" fmla="*/ 89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3" h="254">
                  <a:moveTo>
                    <a:pt x="0" y="123"/>
                  </a:moveTo>
                  <a:lnTo>
                    <a:pt x="0" y="191"/>
                  </a:lnTo>
                  <a:lnTo>
                    <a:pt x="0" y="253"/>
                  </a:lnTo>
                  <a:lnTo>
                    <a:pt x="4" y="203"/>
                  </a:lnTo>
                  <a:lnTo>
                    <a:pt x="5" y="163"/>
                  </a:lnTo>
                  <a:lnTo>
                    <a:pt x="7" y="92"/>
                  </a:lnTo>
                  <a:lnTo>
                    <a:pt x="12" y="57"/>
                  </a:lnTo>
                  <a:lnTo>
                    <a:pt x="22" y="46"/>
                  </a:lnTo>
                  <a:lnTo>
                    <a:pt x="48" y="38"/>
                  </a:lnTo>
                  <a:lnTo>
                    <a:pt x="82" y="40"/>
                  </a:lnTo>
                  <a:lnTo>
                    <a:pt x="162" y="40"/>
                  </a:lnTo>
                  <a:lnTo>
                    <a:pt x="198" y="46"/>
                  </a:lnTo>
                  <a:lnTo>
                    <a:pt x="249" y="40"/>
                  </a:lnTo>
                  <a:lnTo>
                    <a:pt x="308" y="44"/>
                  </a:lnTo>
                  <a:lnTo>
                    <a:pt x="351" y="42"/>
                  </a:lnTo>
                  <a:lnTo>
                    <a:pt x="437" y="46"/>
                  </a:lnTo>
                  <a:lnTo>
                    <a:pt x="467" y="46"/>
                  </a:lnTo>
                  <a:lnTo>
                    <a:pt x="525" y="40"/>
                  </a:lnTo>
                  <a:lnTo>
                    <a:pt x="544" y="48"/>
                  </a:lnTo>
                  <a:lnTo>
                    <a:pt x="598" y="40"/>
                  </a:lnTo>
                  <a:lnTo>
                    <a:pt x="680" y="46"/>
                  </a:lnTo>
                  <a:lnTo>
                    <a:pt x="708" y="53"/>
                  </a:lnTo>
                  <a:lnTo>
                    <a:pt x="751" y="46"/>
                  </a:lnTo>
                  <a:lnTo>
                    <a:pt x="788" y="55"/>
                  </a:lnTo>
                  <a:lnTo>
                    <a:pt x="818" y="55"/>
                  </a:lnTo>
                  <a:lnTo>
                    <a:pt x="878" y="46"/>
                  </a:lnTo>
                  <a:lnTo>
                    <a:pt x="935" y="53"/>
                  </a:lnTo>
                  <a:lnTo>
                    <a:pt x="986" y="63"/>
                  </a:lnTo>
                  <a:lnTo>
                    <a:pt x="1002" y="65"/>
                  </a:lnTo>
                  <a:lnTo>
                    <a:pt x="1071" y="59"/>
                  </a:lnTo>
                  <a:lnTo>
                    <a:pt x="1135" y="54"/>
                  </a:lnTo>
                  <a:lnTo>
                    <a:pt x="1150" y="51"/>
                  </a:lnTo>
                  <a:lnTo>
                    <a:pt x="1174" y="53"/>
                  </a:lnTo>
                  <a:lnTo>
                    <a:pt x="1241" y="56"/>
                  </a:lnTo>
                  <a:lnTo>
                    <a:pt x="1292" y="48"/>
                  </a:lnTo>
                  <a:lnTo>
                    <a:pt x="1319" y="51"/>
                  </a:lnTo>
                  <a:lnTo>
                    <a:pt x="1360" y="53"/>
                  </a:lnTo>
                  <a:lnTo>
                    <a:pt x="1395" y="46"/>
                  </a:lnTo>
                  <a:lnTo>
                    <a:pt x="1418" y="40"/>
                  </a:lnTo>
                  <a:lnTo>
                    <a:pt x="1449" y="50"/>
                  </a:lnTo>
                  <a:lnTo>
                    <a:pt x="1514" y="53"/>
                  </a:lnTo>
                  <a:lnTo>
                    <a:pt x="1557" y="40"/>
                  </a:lnTo>
                  <a:lnTo>
                    <a:pt x="1620" y="53"/>
                  </a:lnTo>
                  <a:lnTo>
                    <a:pt x="1665" y="53"/>
                  </a:lnTo>
                  <a:lnTo>
                    <a:pt x="1688" y="53"/>
                  </a:lnTo>
                  <a:lnTo>
                    <a:pt x="1703" y="74"/>
                  </a:lnTo>
                  <a:lnTo>
                    <a:pt x="1713" y="85"/>
                  </a:lnTo>
                  <a:lnTo>
                    <a:pt x="1721" y="107"/>
                  </a:lnTo>
                  <a:lnTo>
                    <a:pt x="1727" y="145"/>
                  </a:lnTo>
                  <a:lnTo>
                    <a:pt x="1732" y="196"/>
                  </a:lnTo>
                  <a:lnTo>
                    <a:pt x="1732" y="92"/>
                  </a:lnTo>
                  <a:lnTo>
                    <a:pt x="1732" y="65"/>
                  </a:lnTo>
                  <a:lnTo>
                    <a:pt x="1729" y="47"/>
                  </a:lnTo>
                  <a:lnTo>
                    <a:pt x="1725" y="26"/>
                  </a:lnTo>
                  <a:lnTo>
                    <a:pt x="1700" y="12"/>
                  </a:lnTo>
                  <a:lnTo>
                    <a:pt x="1606" y="9"/>
                  </a:lnTo>
                  <a:lnTo>
                    <a:pt x="1584" y="2"/>
                  </a:lnTo>
                  <a:lnTo>
                    <a:pt x="1510" y="2"/>
                  </a:lnTo>
                  <a:lnTo>
                    <a:pt x="1488" y="5"/>
                  </a:lnTo>
                  <a:lnTo>
                    <a:pt x="1443" y="6"/>
                  </a:lnTo>
                  <a:lnTo>
                    <a:pt x="1410" y="3"/>
                  </a:lnTo>
                  <a:lnTo>
                    <a:pt x="1349" y="13"/>
                  </a:lnTo>
                  <a:lnTo>
                    <a:pt x="1222" y="6"/>
                  </a:lnTo>
                  <a:lnTo>
                    <a:pt x="1182" y="9"/>
                  </a:lnTo>
                  <a:lnTo>
                    <a:pt x="1112" y="15"/>
                  </a:lnTo>
                  <a:lnTo>
                    <a:pt x="1067" y="10"/>
                  </a:lnTo>
                  <a:lnTo>
                    <a:pt x="1022" y="9"/>
                  </a:lnTo>
                  <a:lnTo>
                    <a:pt x="986" y="9"/>
                  </a:lnTo>
                  <a:lnTo>
                    <a:pt x="947" y="14"/>
                  </a:lnTo>
                  <a:lnTo>
                    <a:pt x="923" y="7"/>
                  </a:lnTo>
                  <a:lnTo>
                    <a:pt x="839" y="9"/>
                  </a:lnTo>
                  <a:lnTo>
                    <a:pt x="813" y="9"/>
                  </a:lnTo>
                  <a:lnTo>
                    <a:pt x="769" y="7"/>
                  </a:lnTo>
                  <a:lnTo>
                    <a:pt x="681" y="10"/>
                  </a:lnTo>
                  <a:lnTo>
                    <a:pt x="603" y="7"/>
                  </a:lnTo>
                  <a:lnTo>
                    <a:pt x="531" y="7"/>
                  </a:lnTo>
                  <a:lnTo>
                    <a:pt x="496" y="9"/>
                  </a:lnTo>
                  <a:lnTo>
                    <a:pt x="463" y="4"/>
                  </a:lnTo>
                  <a:lnTo>
                    <a:pt x="435" y="4"/>
                  </a:lnTo>
                  <a:lnTo>
                    <a:pt x="351" y="4"/>
                  </a:lnTo>
                  <a:lnTo>
                    <a:pt x="253" y="7"/>
                  </a:lnTo>
                  <a:lnTo>
                    <a:pt x="208" y="4"/>
                  </a:lnTo>
                  <a:lnTo>
                    <a:pt x="155" y="7"/>
                  </a:lnTo>
                  <a:lnTo>
                    <a:pt x="87" y="0"/>
                  </a:lnTo>
                  <a:lnTo>
                    <a:pt x="45" y="0"/>
                  </a:lnTo>
                  <a:lnTo>
                    <a:pt x="28" y="2"/>
                  </a:lnTo>
                  <a:lnTo>
                    <a:pt x="15" y="9"/>
                  </a:lnTo>
                  <a:lnTo>
                    <a:pt x="4" y="28"/>
                  </a:lnTo>
                  <a:lnTo>
                    <a:pt x="0" y="58"/>
                  </a:lnTo>
                  <a:lnTo>
                    <a:pt x="0" y="89"/>
                  </a:lnTo>
                  <a:lnTo>
                    <a:pt x="0" y="123"/>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7189" name="Freeform 21"/>
            <p:cNvSpPr>
              <a:spLocks/>
            </p:cNvSpPr>
            <p:nvPr/>
          </p:nvSpPr>
          <p:spPr bwMode="auto">
            <a:xfrm>
              <a:off x="3946" y="556"/>
              <a:ext cx="1733" cy="103"/>
            </a:xfrm>
            <a:custGeom>
              <a:avLst/>
              <a:gdLst>
                <a:gd name="T0" fmla="*/ 0 w 1733"/>
                <a:gd name="T1" fmla="*/ 24 h 103"/>
                <a:gd name="T2" fmla="*/ 4 w 1733"/>
                <a:gd name="T3" fmla="*/ 20 h 103"/>
                <a:gd name="T4" fmla="*/ 6 w 1733"/>
                <a:gd name="T5" fmla="*/ 65 h 103"/>
                <a:gd name="T6" fmla="*/ 22 w 1733"/>
                <a:gd name="T7" fmla="*/ 83 h 103"/>
                <a:gd name="T8" fmla="*/ 48 w 1733"/>
                <a:gd name="T9" fmla="*/ 78 h 103"/>
                <a:gd name="T10" fmla="*/ 90 w 1733"/>
                <a:gd name="T11" fmla="*/ 78 h 103"/>
                <a:gd name="T12" fmla="*/ 132 w 1733"/>
                <a:gd name="T13" fmla="*/ 80 h 103"/>
                <a:gd name="T14" fmla="*/ 156 w 1733"/>
                <a:gd name="T15" fmla="*/ 82 h 103"/>
                <a:gd name="T16" fmla="*/ 202 w 1733"/>
                <a:gd name="T17" fmla="*/ 77 h 103"/>
                <a:gd name="T18" fmla="*/ 266 w 1733"/>
                <a:gd name="T19" fmla="*/ 82 h 103"/>
                <a:gd name="T20" fmla="*/ 336 w 1733"/>
                <a:gd name="T21" fmla="*/ 82 h 103"/>
                <a:gd name="T22" fmla="*/ 390 w 1733"/>
                <a:gd name="T23" fmla="*/ 85 h 103"/>
                <a:gd name="T24" fmla="*/ 421 w 1733"/>
                <a:gd name="T25" fmla="*/ 83 h 103"/>
                <a:gd name="T26" fmla="*/ 525 w 1733"/>
                <a:gd name="T27" fmla="*/ 85 h 103"/>
                <a:gd name="T28" fmla="*/ 590 w 1733"/>
                <a:gd name="T29" fmla="*/ 78 h 103"/>
                <a:gd name="T30" fmla="*/ 656 w 1733"/>
                <a:gd name="T31" fmla="*/ 80 h 103"/>
                <a:gd name="T32" fmla="*/ 708 w 1733"/>
                <a:gd name="T33" fmla="*/ 80 h 103"/>
                <a:gd name="T34" fmla="*/ 788 w 1733"/>
                <a:gd name="T35" fmla="*/ 79 h 103"/>
                <a:gd name="T36" fmla="*/ 850 w 1733"/>
                <a:gd name="T37" fmla="*/ 74 h 103"/>
                <a:gd name="T38" fmla="*/ 942 w 1733"/>
                <a:gd name="T39" fmla="*/ 75 h 103"/>
                <a:gd name="T40" fmla="*/ 1055 w 1733"/>
                <a:gd name="T41" fmla="*/ 78 h 103"/>
                <a:gd name="T42" fmla="*/ 1121 w 1733"/>
                <a:gd name="T43" fmla="*/ 74 h 103"/>
                <a:gd name="T44" fmla="*/ 1150 w 1733"/>
                <a:gd name="T45" fmla="*/ 81 h 103"/>
                <a:gd name="T46" fmla="*/ 1237 w 1733"/>
                <a:gd name="T47" fmla="*/ 81 h 103"/>
                <a:gd name="T48" fmla="*/ 1308 w 1733"/>
                <a:gd name="T49" fmla="*/ 81 h 103"/>
                <a:gd name="T50" fmla="*/ 1332 w 1733"/>
                <a:gd name="T51" fmla="*/ 77 h 103"/>
                <a:gd name="T52" fmla="*/ 1373 w 1733"/>
                <a:gd name="T53" fmla="*/ 82 h 103"/>
                <a:gd name="T54" fmla="*/ 1394 w 1733"/>
                <a:gd name="T55" fmla="*/ 83 h 103"/>
                <a:gd name="T56" fmla="*/ 1451 w 1733"/>
                <a:gd name="T57" fmla="*/ 82 h 103"/>
                <a:gd name="T58" fmla="*/ 1499 w 1733"/>
                <a:gd name="T59" fmla="*/ 80 h 103"/>
                <a:gd name="T60" fmla="*/ 1578 w 1733"/>
                <a:gd name="T61" fmla="*/ 76 h 103"/>
                <a:gd name="T62" fmla="*/ 1687 w 1733"/>
                <a:gd name="T63" fmla="*/ 75 h 103"/>
                <a:gd name="T64" fmla="*/ 1713 w 1733"/>
                <a:gd name="T65" fmla="*/ 67 h 103"/>
                <a:gd name="T66" fmla="*/ 1727 w 1733"/>
                <a:gd name="T67" fmla="*/ 43 h 103"/>
                <a:gd name="T68" fmla="*/ 1732 w 1733"/>
                <a:gd name="T69" fmla="*/ 65 h 103"/>
                <a:gd name="T70" fmla="*/ 1730 w 1733"/>
                <a:gd name="T71" fmla="*/ 82 h 103"/>
                <a:gd name="T72" fmla="*/ 1716 w 1733"/>
                <a:gd name="T73" fmla="*/ 98 h 103"/>
                <a:gd name="T74" fmla="*/ 1606 w 1733"/>
                <a:gd name="T75" fmla="*/ 98 h 103"/>
                <a:gd name="T76" fmla="*/ 1510 w 1733"/>
                <a:gd name="T77" fmla="*/ 100 h 103"/>
                <a:gd name="T78" fmla="*/ 1466 w 1733"/>
                <a:gd name="T79" fmla="*/ 102 h 103"/>
                <a:gd name="T80" fmla="*/ 1416 w 1733"/>
                <a:gd name="T81" fmla="*/ 102 h 103"/>
                <a:gd name="T82" fmla="*/ 1325 w 1733"/>
                <a:gd name="T83" fmla="*/ 96 h 103"/>
                <a:gd name="T84" fmla="*/ 1216 w 1733"/>
                <a:gd name="T85" fmla="*/ 95 h 103"/>
                <a:gd name="T86" fmla="*/ 1125 w 1733"/>
                <a:gd name="T87" fmla="*/ 97 h 103"/>
                <a:gd name="T88" fmla="*/ 1067 w 1733"/>
                <a:gd name="T89" fmla="*/ 97 h 103"/>
                <a:gd name="T90" fmla="*/ 1022 w 1733"/>
                <a:gd name="T91" fmla="*/ 98 h 103"/>
                <a:gd name="T92" fmla="*/ 987 w 1733"/>
                <a:gd name="T93" fmla="*/ 100 h 103"/>
                <a:gd name="T94" fmla="*/ 947 w 1733"/>
                <a:gd name="T95" fmla="*/ 96 h 103"/>
                <a:gd name="T96" fmla="*/ 901 w 1733"/>
                <a:gd name="T97" fmla="*/ 100 h 103"/>
                <a:gd name="T98" fmla="*/ 839 w 1733"/>
                <a:gd name="T99" fmla="*/ 100 h 103"/>
                <a:gd name="T100" fmla="*/ 791 w 1733"/>
                <a:gd name="T101" fmla="*/ 98 h 103"/>
                <a:gd name="T102" fmla="*/ 720 w 1733"/>
                <a:gd name="T103" fmla="*/ 102 h 103"/>
                <a:gd name="T104" fmla="*/ 638 w 1733"/>
                <a:gd name="T105" fmla="*/ 102 h 103"/>
                <a:gd name="T106" fmla="*/ 563 w 1733"/>
                <a:gd name="T107" fmla="*/ 102 h 103"/>
                <a:gd name="T108" fmla="*/ 496 w 1733"/>
                <a:gd name="T109" fmla="*/ 98 h 103"/>
                <a:gd name="T110" fmla="*/ 435 w 1733"/>
                <a:gd name="T111" fmla="*/ 100 h 103"/>
                <a:gd name="T112" fmla="*/ 326 w 1733"/>
                <a:gd name="T113" fmla="*/ 100 h 103"/>
                <a:gd name="T114" fmla="*/ 208 w 1733"/>
                <a:gd name="T115" fmla="*/ 100 h 103"/>
                <a:gd name="T116" fmla="*/ 15 w 1733"/>
                <a:gd name="T117" fmla="*/ 98 h 103"/>
                <a:gd name="T118" fmla="*/ 0 w 1733"/>
                <a:gd name="T119" fmla="*/ 78 h 103"/>
                <a:gd name="T120" fmla="*/ 0 w 1733"/>
                <a:gd name="T121" fmla="*/ 5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33" h="103">
                  <a:moveTo>
                    <a:pt x="0" y="52"/>
                  </a:moveTo>
                  <a:lnTo>
                    <a:pt x="0" y="24"/>
                  </a:lnTo>
                  <a:lnTo>
                    <a:pt x="0" y="0"/>
                  </a:lnTo>
                  <a:lnTo>
                    <a:pt x="4" y="20"/>
                  </a:lnTo>
                  <a:lnTo>
                    <a:pt x="5" y="36"/>
                  </a:lnTo>
                  <a:lnTo>
                    <a:pt x="6" y="65"/>
                  </a:lnTo>
                  <a:lnTo>
                    <a:pt x="12" y="78"/>
                  </a:lnTo>
                  <a:lnTo>
                    <a:pt x="22" y="83"/>
                  </a:lnTo>
                  <a:lnTo>
                    <a:pt x="33" y="80"/>
                  </a:lnTo>
                  <a:lnTo>
                    <a:pt x="48" y="78"/>
                  </a:lnTo>
                  <a:lnTo>
                    <a:pt x="74" y="77"/>
                  </a:lnTo>
                  <a:lnTo>
                    <a:pt x="90" y="78"/>
                  </a:lnTo>
                  <a:lnTo>
                    <a:pt x="103" y="78"/>
                  </a:lnTo>
                  <a:lnTo>
                    <a:pt x="132" y="80"/>
                  </a:lnTo>
                  <a:lnTo>
                    <a:pt x="143" y="81"/>
                  </a:lnTo>
                  <a:lnTo>
                    <a:pt x="156" y="82"/>
                  </a:lnTo>
                  <a:lnTo>
                    <a:pt x="178" y="78"/>
                  </a:lnTo>
                  <a:lnTo>
                    <a:pt x="202" y="77"/>
                  </a:lnTo>
                  <a:lnTo>
                    <a:pt x="231" y="76"/>
                  </a:lnTo>
                  <a:lnTo>
                    <a:pt x="266" y="82"/>
                  </a:lnTo>
                  <a:lnTo>
                    <a:pt x="311" y="85"/>
                  </a:lnTo>
                  <a:lnTo>
                    <a:pt x="336" y="82"/>
                  </a:lnTo>
                  <a:lnTo>
                    <a:pt x="351" y="85"/>
                  </a:lnTo>
                  <a:lnTo>
                    <a:pt x="390" y="85"/>
                  </a:lnTo>
                  <a:lnTo>
                    <a:pt x="404" y="80"/>
                  </a:lnTo>
                  <a:lnTo>
                    <a:pt x="421" y="83"/>
                  </a:lnTo>
                  <a:lnTo>
                    <a:pt x="467" y="83"/>
                  </a:lnTo>
                  <a:lnTo>
                    <a:pt x="525" y="85"/>
                  </a:lnTo>
                  <a:lnTo>
                    <a:pt x="545" y="82"/>
                  </a:lnTo>
                  <a:lnTo>
                    <a:pt x="590" y="78"/>
                  </a:lnTo>
                  <a:lnTo>
                    <a:pt x="620" y="77"/>
                  </a:lnTo>
                  <a:lnTo>
                    <a:pt x="656" y="80"/>
                  </a:lnTo>
                  <a:lnTo>
                    <a:pt x="680" y="83"/>
                  </a:lnTo>
                  <a:lnTo>
                    <a:pt x="708" y="80"/>
                  </a:lnTo>
                  <a:lnTo>
                    <a:pt x="757" y="83"/>
                  </a:lnTo>
                  <a:lnTo>
                    <a:pt x="788" y="79"/>
                  </a:lnTo>
                  <a:lnTo>
                    <a:pt x="818" y="79"/>
                  </a:lnTo>
                  <a:lnTo>
                    <a:pt x="850" y="74"/>
                  </a:lnTo>
                  <a:lnTo>
                    <a:pt x="890" y="80"/>
                  </a:lnTo>
                  <a:lnTo>
                    <a:pt x="942" y="75"/>
                  </a:lnTo>
                  <a:lnTo>
                    <a:pt x="1002" y="75"/>
                  </a:lnTo>
                  <a:lnTo>
                    <a:pt x="1055" y="78"/>
                  </a:lnTo>
                  <a:lnTo>
                    <a:pt x="1086" y="73"/>
                  </a:lnTo>
                  <a:lnTo>
                    <a:pt x="1121" y="74"/>
                  </a:lnTo>
                  <a:lnTo>
                    <a:pt x="1135" y="80"/>
                  </a:lnTo>
                  <a:lnTo>
                    <a:pt x="1150" y="81"/>
                  </a:lnTo>
                  <a:lnTo>
                    <a:pt x="1196" y="78"/>
                  </a:lnTo>
                  <a:lnTo>
                    <a:pt x="1237" y="81"/>
                  </a:lnTo>
                  <a:lnTo>
                    <a:pt x="1292" y="82"/>
                  </a:lnTo>
                  <a:lnTo>
                    <a:pt x="1308" y="81"/>
                  </a:lnTo>
                  <a:lnTo>
                    <a:pt x="1319" y="81"/>
                  </a:lnTo>
                  <a:lnTo>
                    <a:pt x="1332" y="77"/>
                  </a:lnTo>
                  <a:lnTo>
                    <a:pt x="1360" y="80"/>
                  </a:lnTo>
                  <a:lnTo>
                    <a:pt x="1373" y="82"/>
                  </a:lnTo>
                  <a:lnTo>
                    <a:pt x="1382" y="80"/>
                  </a:lnTo>
                  <a:lnTo>
                    <a:pt x="1394" y="83"/>
                  </a:lnTo>
                  <a:lnTo>
                    <a:pt x="1416" y="78"/>
                  </a:lnTo>
                  <a:lnTo>
                    <a:pt x="1451" y="82"/>
                  </a:lnTo>
                  <a:lnTo>
                    <a:pt x="1485" y="76"/>
                  </a:lnTo>
                  <a:lnTo>
                    <a:pt x="1499" y="80"/>
                  </a:lnTo>
                  <a:lnTo>
                    <a:pt x="1514" y="80"/>
                  </a:lnTo>
                  <a:lnTo>
                    <a:pt x="1578" y="76"/>
                  </a:lnTo>
                  <a:lnTo>
                    <a:pt x="1639" y="80"/>
                  </a:lnTo>
                  <a:lnTo>
                    <a:pt x="1687" y="75"/>
                  </a:lnTo>
                  <a:lnTo>
                    <a:pt x="1703" y="72"/>
                  </a:lnTo>
                  <a:lnTo>
                    <a:pt x="1713" y="67"/>
                  </a:lnTo>
                  <a:lnTo>
                    <a:pt x="1721" y="58"/>
                  </a:lnTo>
                  <a:lnTo>
                    <a:pt x="1727" y="43"/>
                  </a:lnTo>
                  <a:lnTo>
                    <a:pt x="1732" y="23"/>
                  </a:lnTo>
                  <a:lnTo>
                    <a:pt x="1732" y="65"/>
                  </a:lnTo>
                  <a:lnTo>
                    <a:pt x="1732" y="75"/>
                  </a:lnTo>
                  <a:lnTo>
                    <a:pt x="1730" y="82"/>
                  </a:lnTo>
                  <a:lnTo>
                    <a:pt x="1725" y="91"/>
                  </a:lnTo>
                  <a:lnTo>
                    <a:pt x="1716" y="98"/>
                  </a:lnTo>
                  <a:lnTo>
                    <a:pt x="1652" y="102"/>
                  </a:lnTo>
                  <a:lnTo>
                    <a:pt x="1606" y="98"/>
                  </a:lnTo>
                  <a:lnTo>
                    <a:pt x="1583" y="100"/>
                  </a:lnTo>
                  <a:lnTo>
                    <a:pt x="1510" y="100"/>
                  </a:lnTo>
                  <a:lnTo>
                    <a:pt x="1488" y="100"/>
                  </a:lnTo>
                  <a:lnTo>
                    <a:pt x="1466" y="102"/>
                  </a:lnTo>
                  <a:lnTo>
                    <a:pt x="1443" y="99"/>
                  </a:lnTo>
                  <a:lnTo>
                    <a:pt x="1416" y="102"/>
                  </a:lnTo>
                  <a:lnTo>
                    <a:pt x="1346" y="100"/>
                  </a:lnTo>
                  <a:lnTo>
                    <a:pt x="1325" y="96"/>
                  </a:lnTo>
                  <a:lnTo>
                    <a:pt x="1260" y="100"/>
                  </a:lnTo>
                  <a:lnTo>
                    <a:pt x="1216" y="95"/>
                  </a:lnTo>
                  <a:lnTo>
                    <a:pt x="1165" y="100"/>
                  </a:lnTo>
                  <a:lnTo>
                    <a:pt x="1125" y="97"/>
                  </a:lnTo>
                  <a:lnTo>
                    <a:pt x="1088" y="100"/>
                  </a:lnTo>
                  <a:lnTo>
                    <a:pt x="1067" y="97"/>
                  </a:lnTo>
                  <a:lnTo>
                    <a:pt x="1048" y="98"/>
                  </a:lnTo>
                  <a:lnTo>
                    <a:pt x="1022" y="98"/>
                  </a:lnTo>
                  <a:lnTo>
                    <a:pt x="1006" y="95"/>
                  </a:lnTo>
                  <a:lnTo>
                    <a:pt x="987" y="100"/>
                  </a:lnTo>
                  <a:lnTo>
                    <a:pt x="967" y="95"/>
                  </a:lnTo>
                  <a:lnTo>
                    <a:pt x="947" y="96"/>
                  </a:lnTo>
                  <a:lnTo>
                    <a:pt x="923" y="98"/>
                  </a:lnTo>
                  <a:lnTo>
                    <a:pt x="901" y="100"/>
                  </a:lnTo>
                  <a:lnTo>
                    <a:pt x="875" y="100"/>
                  </a:lnTo>
                  <a:lnTo>
                    <a:pt x="839" y="100"/>
                  </a:lnTo>
                  <a:lnTo>
                    <a:pt x="813" y="100"/>
                  </a:lnTo>
                  <a:lnTo>
                    <a:pt x="791" y="98"/>
                  </a:lnTo>
                  <a:lnTo>
                    <a:pt x="769" y="98"/>
                  </a:lnTo>
                  <a:lnTo>
                    <a:pt x="720" y="102"/>
                  </a:lnTo>
                  <a:lnTo>
                    <a:pt x="681" y="97"/>
                  </a:lnTo>
                  <a:lnTo>
                    <a:pt x="638" y="102"/>
                  </a:lnTo>
                  <a:lnTo>
                    <a:pt x="603" y="98"/>
                  </a:lnTo>
                  <a:lnTo>
                    <a:pt x="563" y="102"/>
                  </a:lnTo>
                  <a:lnTo>
                    <a:pt x="531" y="98"/>
                  </a:lnTo>
                  <a:lnTo>
                    <a:pt x="496" y="98"/>
                  </a:lnTo>
                  <a:lnTo>
                    <a:pt x="463" y="100"/>
                  </a:lnTo>
                  <a:lnTo>
                    <a:pt x="435" y="100"/>
                  </a:lnTo>
                  <a:lnTo>
                    <a:pt x="351" y="100"/>
                  </a:lnTo>
                  <a:lnTo>
                    <a:pt x="326" y="100"/>
                  </a:lnTo>
                  <a:lnTo>
                    <a:pt x="254" y="98"/>
                  </a:lnTo>
                  <a:lnTo>
                    <a:pt x="208" y="100"/>
                  </a:lnTo>
                  <a:lnTo>
                    <a:pt x="84" y="97"/>
                  </a:lnTo>
                  <a:lnTo>
                    <a:pt x="15" y="98"/>
                  </a:lnTo>
                  <a:lnTo>
                    <a:pt x="3" y="90"/>
                  </a:lnTo>
                  <a:lnTo>
                    <a:pt x="0" y="78"/>
                  </a:lnTo>
                  <a:lnTo>
                    <a:pt x="0" y="65"/>
                  </a:lnTo>
                  <a:lnTo>
                    <a:pt x="0" y="52"/>
                  </a:lnTo>
                </a:path>
              </a:pathLst>
            </a:custGeom>
            <a:solidFill>
              <a:schemeClr val="bg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7190" name="Rectangle 22"/>
          <p:cNvSpPr>
            <a:spLocks noGrp="1" noChangeArrowheads="1"/>
          </p:cNvSpPr>
          <p:nvPr>
            <p:ph type="ctrTitle" sz="quarter"/>
          </p:nvPr>
        </p:nvSpPr>
        <p:spPr>
          <a:xfrm>
            <a:off x="3838575" y="12001500"/>
            <a:ext cx="43529250" cy="6000750"/>
          </a:xfrm>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9183" tIns="289592" rIns="579183" bIns="289592"/>
          <a:lstStyle>
            <a:lvl1pPr>
              <a:defRPr/>
            </a:lvl1pPr>
          </a:lstStyle>
          <a:p>
            <a:pPr lvl="0"/>
            <a:r>
              <a:rPr lang="en-GB" noProof="0" smtClean="0"/>
              <a:t>Click to edit Master title style</a:t>
            </a:r>
          </a:p>
        </p:txBody>
      </p:sp>
      <p:sp>
        <p:nvSpPr>
          <p:cNvPr id="7191" name="Rectangle 23"/>
          <p:cNvSpPr>
            <a:spLocks noGrp="1" noChangeArrowheads="1"/>
          </p:cNvSpPr>
          <p:nvPr>
            <p:ph type="subTitle" sz="quarter" idx="1"/>
          </p:nvPr>
        </p:nvSpPr>
        <p:spPr>
          <a:xfrm>
            <a:off x="7681913" y="20402550"/>
            <a:ext cx="35842575" cy="9201150"/>
          </a:xfrm>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9183" tIns="289592" rIns="579183" bIns="289592"/>
          <a:lstStyle>
            <a:lvl1pPr marL="0" indent="0" algn="ctr">
              <a:buFont typeface="Wingdings" pitchFamily="2" charset="2"/>
              <a:buNone/>
              <a:defRPr/>
            </a:lvl1pPr>
          </a:lstStyle>
          <a:p>
            <a:pPr lvl="0"/>
            <a:r>
              <a:rPr lang="en-GB" noProof="0" smtClean="0"/>
              <a:t>Click to edit Master subtitle style</a:t>
            </a:r>
          </a:p>
        </p:txBody>
      </p:sp>
      <p:sp>
        <p:nvSpPr>
          <p:cNvPr id="7192" name="Rectangle 24"/>
          <p:cNvSpPr>
            <a:spLocks noGrp="1" noChangeArrowheads="1"/>
          </p:cNvSpPr>
          <p:nvPr>
            <p:ph type="dt" sz="quarter" idx="2"/>
          </p:nvPr>
        </p:nvSpPr>
        <p:spPr/>
        <p:txBody>
          <a:bodyPr/>
          <a:lstStyle>
            <a:lvl1pPr>
              <a:defRPr/>
            </a:lvl1pPr>
          </a:lstStyle>
          <a:p>
            <a:endParaRPr lang="en-GB"/>
          </a:p>
        </p:txBody>
      </p:sp>
      <p:sp>
        <p:nvSpPr>
          <p:cNvPr id="7193" name="Rectangle 25"/>
          <p:cNvSpPr>
            <a:spLocks noGrp="1" noChangeArrowheads="1"/>
          </p:cNvSpPr>
          <p:nvPr>
            <p:ph type="ftr" sz="quarter" idx="3"/>
          </p:nvPr>
        </p:nvSpPr>
        <p:spPr/>
        <p:txBody>
          <a:bodyPr/>
          <a:lstStyle>
            <a:lvl1pPr>
              <a:defRPr/>
            </a:lvl1pPr>
          </a:lstStyle>
          <a:p>
            <a:endParaRPr lang="en-GB"/>
          </a:p>
        </p:txBody>
      </p:sp>
      <p:sp>
        <p:nvSpPr>
          <p:cNvPr id="7194" name="Rectangle 26"/>
          <p:cNvSpPr>
            <a:spLocks noGrp="1" noChangeArrowheads="1"/>
          </p:cNvSpPr>
          <p:nvPr>
            <p:ph type="sldNum" sz="quarter" idx="4"/>
          </p:nvPr>
        </p:nvSpPr>
        <p:spPr/>
        <p:txBody>
          <a:bodyPr/>
          <a:lstStyle>
            <a:lvl1pPr>
              <a:defRPr/>
            </a:lvl1pPr>
          </a:lstStyle>
          <a:p>
            <a:fld id="{42B7D6FA-ED02-4385-9275-CBF552CBB333}"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255DFE6F-BA97-4550-9175-A324D7BB08C2}" type="slidenum">
              <a:rPr lang="en-GB"/>
              <a:pPr/>
              <a:t>‹#›</a:t>
            </a:fld>
            <a:endParaRPr lang="en-GB"/>
          </a:p>
        </p:txBody>
      </p:sp>
    </p:spTree>
    <p:extLst>
      <p:ext uri="{BB962C8B-B14F-4D97-AF65-F5344CB8AC3E}">
        <p14:creationId xmlns:p14="http://schemas.microsoft.com/office/powerpoint/2010/main" val="3711467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22225" y="4667250"/>
            <a:ext cx="12453938" cy="281527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55650" y="4667250"/>
            <a:ext cx="37214175" cy="28152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BA72BDC9-BB4E-4F9F-BC8E-09ECC3EE0419}" type="slidenum">
              <a:rPr lang="en-GB"/>
              <a:pPr/>
              <a:t>‹#›</a:t>
            </a:fld>
            <a:endParaRPr lang="en-GB"/>
          </a:p>
        </p:txBody>
      </p:sp>
    </p:spTree>
    <p:extLst>
      <p:ext uri="{BB962C8B-B14F-4D97-AF65-F5344CB8AC3E}">
        <p14:creationId xmlns:p14="http://schemas.microsoft.com/office/powerpoint/2010/main" val="54377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47EB6B9-4F3A-436B-8150-C2FB3C4CB819}" type="slidenum">
              <a:rPr lang="en-GB"/>
              <a:pPr/>
              <a:t>‹#›</a:t>
            </a:fld>
            <a:endParaRPr lang="en-GB"/>
          </a:p>
        </p:txBody>
      </p:sp>
    </p:spTree>
    <p:extLst>
      <p:ext uri="{BB962C8B-B14F-4D97-AF65-F5344CB8AC3E}">
        <p14:creationId xmlns:p14="http://schemas.microsoft.com/office/powerpoint/2010/main" val="1801709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3136225"/>
            <a:ext cx="43526075" cy="7151688"/>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4044950" y="15260638"/>
            <a:ext cx="43526075" cy="78755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CD8AAB3-3297-4468-99A0-693FA8FBEF6F}" type="slidenum">
              <a:rPr lang="en-GB"/>
              <a:pPr/>
              <a:t>‹#›</a:t>
            </a:fld>
            <a:endParaRPr lang="en-GB"/>
          </a:p>
        </p:txBody>
      </p:sp>
    </p:spTree>
    <p:extLst>
      <p:ext uri="{BB962C8B-B14F-4D97-AF65-F5344CB8AC3E}">
        <p14:creationId xmlns:p14="http://schemas.microsoft.com/office/powerpoint/2010/main" val="4052431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55650" y="11110913"/>
            <a:ext cx="24833263" cy="21709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5741313" y="11110913"/>
            <a:ext cx="24834850" cy="21709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EBDFD498-1B4B-4A96-9F8E-7002F2743CA1}" type="slidenum">
              <a:rPr lang="en-GB"/>
              <a:pPr/>
              <a:t>‹#›</a:t>
            </a:fld>
            <a:endParaRPr lang="en-GB"/>
          </a:p>
        </p:txBody>
      </p:sp>
    </p:spTree>
    <p:extLst>
      <p:ext uri="{BB962C8B-B14F-4D97-AF65-F5344CB8AC3E}">
        <p14:creationId xmlns:p14="http://schemas.microsoft.com/office/powerpoint/2010/main" val="593654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441450"/>
            <a:ext cx="46085125" cy="600075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2560638" y="8059738"/>
            <a:ext cx="22625050" cy="3359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60638" y="11418888"/>
            <a:ext cx="22625050" cy="207438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26012775" y="8059738"/>
            <a:ext cx="22632988" cy="3359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6012775" y="11418888"/>
            <a:ext cx="22632988" cy="207438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57887BEB-C16E-435E-8B3D-55EB4AAB9C10}" type="slidenum">
              <a:rPr lang="en-GB"/>
              <a:pPr/>
              <a:t>‹#›</a:t>
            </a:fld>
            <a:endParaRPr lang="en-GB"/>
          </a:p>
        </p:txBody>
      </p:sp>
    </p:spTree>
    <p:extLst>
      <p:ext uri="{BB962C8B-B14F-4D97-AF65-F5344CB8AC3E}">
        <p14:creationId xmlns:p14="http://schemas.microsoft.com/office/powerpoint/2010/main" val="1224550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AC17F0AF-B41B-4275-95CD-99C4D471051E}" type="slidenum">
              <a:rPr lang="en-GB"/>
              <a:pPr/>
              <a:t>‹#›</a:t>
            </a:fld>
            <a:endParaRPr lang="en-GB"/>
          </a:p>
        </p:txBody>
      </p:sp>
    </p:spTree>
    <p:extLst>
      <p:ext uri="{BB962C8B-B14F-4D97-AF65-F5344CB8AC3E}">
        <p14:creationId xmlns:p14="http://schemas.microsoft.com/office/powerpoint/2010/main" val="2431290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775829B4-B5CD-45D2-81F0-23BAC1696C5E}" type="slidenum">
              <a:rPr lang="en-GB"/>
              <a:pPr/>
              <a:t>‹#›</a:t>
            </a:fld>
            <a:endParaRPr lang="en-GB"/>
          </a:p>
        </p:txBody>
      </p:sp>
    </p:spTree>
    <p:extLst>
      <p:ext uri="{BB962C8B-B14F-4D97-AF65-F5344CB8AC3E}">
        <p14:creationId xmlns:p14="http://schemas.microsoft.com/office/powerpoint/2010/main" val="2821297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433513"/>
            <a:ext cx="16846550" cy="6100762"/>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0019963" y="1433513"/>
            <a:ext cx="28625800" cy="30729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2560638" y="7534275"/>
            <a:ext cx="16846550" cy="246284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222D78FF-A037-4644-B367-3986B6315A80}" type="slidenum">
              <a:rPr lang="en-GB"/>
              <a:pPr/>
              <a:t>‹#›</a:t>
            </a:fld>
            <a:endParaRPr lang="en-GB"/>
          </a:p>
        </p:txBody>
      </p:sp>
    </p:spTree>
    <p:extLst>
      <p:ext uri="{BB962C8B-B14F-4D97-AF65-F5344CB8AC3E}">
        <p14:creationId xmlns:p14="http://schemas.microsoft.com/office/powerpoint/2010/main" val="1316180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5203150"/>
            <a:ext cx="30724475" cy="29749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0036175" y="3217863"/>
            <a:ext cx="30724475" cy="216027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0036175" y="28178125"/>
            <a:ext cx="30724475" cy="4225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7F79EEDB-EB17-42D0-ACDE-DDDB398063BA}" type="slidenum">
              <a:rPr lang="en-GB"/>
              <a:pPr/>
              <a:t>‹#›</a:t>
            </a:fld>
            <a:endParaRPr lang="en-GB"/>
          </a:p>
        </p:txBody>
      </p:sp>
    </p:spTree>
    <p:extLst>
      <p:ext uri="{BB962C8B-B14F-4D97-AF65-F5344CB8AC3E}">
        <p14:creationId xmlns:p14="http://schemas.microsoft.com/office/powerpoint/2010/main" val="2320016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6B2300"/>
            </a:gs>
            <a:gs pos="100000">
              <a:schemeClr val="hlink"/>
            </a:gs>
          </a:gsLst>
          <a:lin ang="540000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755650" y="4667250"/>
            <a:ext cx="49757013" cy="606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83205" tIns="291605" rIns="583205" bIns="291605" numCol="1" anchor="ctr" anchorCtr="0" compatLnSpc="1">
            <a:prstTxWarp prst="textNoShape">
              <a:avLst/>
            </a:prstTxWarp>
          </a:bodyPr>
          <a:lstStyle/>
          <a:p>
            <a:pPr lvl="0"/>
            <a:r>
              <a:rPr lang="en-GB" smtClean="0"/>
              <a:t>Click to edit Master title style</a:t>
            </a:r>
          </a:p>
        </p:txBody>
      </p:sp>
      <p:sp>
        <p:nvSpPr>
          <p:cNvPr id="6147" name="Rectangle 3"/>
          <p:cNvSpPr>
            <a:spLocks noGrp="1" noChangeArrowheads="1"/>
          </p:cNvSpPr>
          <p:nvPr>
            <p:ph type="body" idx="1"/>
          </p:nvPr>
        </p:nvSpPr>
        <p:spPr bwMode="auto">
          <a:xfrm>
            <a:off x="755650" y="11110913"/>
            <a:ext cx="49820513" cy="2170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83205" tIns="291605" rIns="583205" bIns="291605"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148" name="Freeform 4"/>
          <p:cNvSpPr>
            <a:spLocks/>
          </p:cNvSpPr>
          <p:nvPr/>
        </p:nvSpPr>
        <p:spPr bwMode="auto">
          <a:xfrm>
            <a:off x="20091400" y="282575"/>
            <a:ext cx="11104563" cy="3435350"/>
          </a:xfrm>
          <a:custGeom>
            <a:avLst/>
            <a:gdLst>
              <a:gd name="T0" fmla="*/ 16 w 1249"/>
              <a:gd name="T1" fmla="*/ 67 h 412"/>
              <a:gd name="T2" fmla="*/ 26 w 1249"/>
              <a:gd name="T3" fmla="*/ 62 h 412"/>
              <a:gd name="T4" fmla="*/ 452 w 1249"/>
              <a:gd name="T5" fmla="*/ 62 h 412"/>
              <a:gd name="T6" fmla="*/ 483 w 1249"/>
              <a:gd name="T7" fmla="*/ 40 h 412"/>
              <a:gd name="T8" fmla="*/ 505 w 1249"/>
              <a:gd name="T9" fmla="*/ 27 h 412"/>
              <a:gd name="T10" fmla="*/ 526 w 1249"/>
              <a:gd name="T11" fmla="*/ 17 h 412"/>
              <a:gd name="T12" fmla="*/ 552 w 1249"/>
              <a:gd name="T13" fmla="*/ 11 h 412"/>
              <a:gd name="T14" fmla="*/ 578 w 1249"/>
              <a:gd name="T15" fmla="*/ 5 h 412"/>
              <a:gd name="T16" fmla="*/ 605 w 1249"/>
              <a:gd name="T17" fmla="*/ 2 h 412"/>
              <a:gd name="T18" fmla="*/ 639 w 1249"/>
              <a:gd name="T19" fmla="*/ 0 h 412"/>
              <a:gd name="T20" fmla="*/ 678 w 1249"/>
              <a:gd name="T21" fmla="*/ 5 h 412"/>
              <a:gd name="T22" fmla="*/ 714 w 1249"/>
              <a:gd name="T23" fmla="*/ 15 h 412"/>
              <a:gd name="T24" fmla="*/ 740 w 1249"/>
              <a:gd name="T25" fmla="*/ 27 h 412"/>
              <a:gd name="T26" fmla="*/ 768 w 1249"/>
              <a:gd name="T27" fmla="*/ 40 h 412"/>
              <a:gd name="T28" fmla="*/ 786 w 1249"/>
              <a:gd name="T29" fmla="*/ 51 h 412"/>
              <a:gd name="T30" fmla="*/ 802 w 1249"/>
              <a:gd name="T31" fmla="*/ 64 h 412"/>
              <a:gd name="T32" fmla="*/ 1209 w 1249"/>
              <a:gd name="T33" fmla="*/ 62 h 412"/>
              <a:gd name="T34" fmla="*/ 1223 w 1249"/>
              <a:gd name="T35" fmla="*/ 66 h 412"/>
              <a:gd name="T36" fmla="*/ 1233 w 1249"/>
              <a:gd name="T37" fmla="*/ 73 h 412"/>
              <a:gd name="T38" fmla="*/ 1242 w 1249"/>
              <a:gd name="T39" fmla="*/ 91 h 412"/>
              <a:gd name="T40" fmla="*/ 1246 w 1249"/>
              <a:gd name="T41" fmla="*/ 112 h 412"/>
              <a:gd name="T42" fmla="*/ 1248 w 1249"/>
              <a:gd name="T43" fmla="*/ 137 h 412"/>
              <a:gd name="T44" fmla="*/ 1248 w 1249"/>
              <a:gd name="T45" fmla="*/ 349 h 412"/>
              <a:gd name="T46" fmla="*/ 809 w 1249"/>
              <a:gd name="T47" fmla="*/ 350 h 412"/>
              <a:gd name="T48" fmla="*/ 700 w 1249"/>
              <a:gd name="T49" fmla="*/ 409 h 412"/>
              <a:gd name="T50" fmla="*/ 523 w 1249"/>
              <a:gd name="T51" fmla="*/ 411 h 412"/>
              <a:gd name="T52" fmla="*/ 437 w 1249"/>
              <a:gd name="T53" fmla="*/ 346 h 412"/>
              <a:gd name="T54" fmla="*/ 46 w 1249"/>
              <a:gd name="T55" fmla="*/ 349 h 412"/>
              <a:gd name="T56" fmla="*/ 0 w 1249"/>
              <a:gd name="T57" fmla="*/ 349 h 412"/>
              <a:gd name="T58" fmla="*/ 0 w 1249"/>
              <a:gd name="T59" fmla="*/ 152 h 412"/>
              <a:gd name="T60" fmla="*/ 0 w 1249"/>
              <a:gd name="T61" fmla="*/ 123 h 412"/>
              <a:gd name="T62" fmla="*/ 5 w 1249"/>
              <a:gd name="T63" fmla="*/ 94 h 412"/>
              <a:gd name="T64" fmla="*/ 9 w 1249"/>
              <a:gd name="T65" fmla="*/ 80 h 412"/>
              <a:gd name="T66" fmla="*/ 16 w 1249"/>
              <a:gd name="T67" fmla="*/ 6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9" h="412">
                <a:moveTo>
                  <a:pt x="16" y="67"/>
                </a:moveTo>
                <a:lnTo>
                  <a:pt x="26" y="62"/>
                </a:lnTo>
                <a:lnTo>
                  <a:pt x="452" y="62"/>
                </a:lnTo>
                <a:lnTo>
                  <a:pt x="483" y="40"/>
                </a:lnTo>
                <a:lnTo>
                  <a:pt x="505" y="27"/>
                </a:lnTo>
                <a:lnTo>
                  <a:pt x="526" y="17"/>
                </a:lnTo>
                <a:lnTo>
                  <a:pt x="552" y="11"/>
                </a:lnTo>
                <a:lnTo>
                  <a:pt x="578" y="5"/>
                </a:lnTo>
                <a:lnTo>
                  <a:pt x="605" y="2"/>
                </a:lnTo>
                <a:lnTo>
                  <a:pt x="639" y="0"/>
                </a:lnTo>
                <a:lnTo>
                  <a:pt x="678" y="5"/>
                </a:lnTo>
                <a:lnTo>
                  <a:pt x="714" y="15"/>
                </a:lnTo>
                <a:lnTo>
                  <a:pt x="740" y="27"/>
                </a:lnTo>
                <a:lnTo>
                  <a:pt x="768" y="40"/>
                </a:lnTo>
                <a:lnTo>
                  <a:pt x="786" y="51"/>
                </a:lnTo>
                <a:lnTo>
                  <a:pt x="802" y="64"/>
                </a:lnTo>
                <a:lnTo>
                  <a:pt x="1209" y="62"/>
                </a:lnTo>
                <a:lnTo>
                  <a:pt x="1223" y="66"/>
                </a:lnTo>
                <a:lnTo>
                  <a:pt x="1233" y="73"/>
                </a:lnTo>
                <a:lnTo>
                  <a:pt x="1242" y="91"/>
                </a:lnTo>
                <a:lnTo>
                  <a:pt x="1246" y="112"/>
                </a:lnTo>
                <a:lnTo>
                  <a:pt x="1248" y="137"/>
                </a:lnTo>
                <a:lnTo>
                  <a:pt x="1248" y="349"/>
                </a:lnTo>
                <a:lnTo>
                  <a:pt x="809" y="350"/>
                </a:lnTo>
                <a:lnTo>
                  <a:pt x="700" y="409"/>
                </a:lnTo>
                <a:lnTo>
                  <a:pt x="523" y="411"/>
                </a:lnTo>
                <a:lnTo>
                  <a:pt x="437" y="346"/>
                </a:lnTo>
                <a:lnTo>
                  <a:pt x="46" y="349"/>
                </a:lnTo>
                <a:lnTo>
                  <a:pt x="0" y="349"/>
                </a:lnTo>
                <a:lnTo>
                  <a:pt x="0" y="152"/>
                </a:lnTo>
                <a:lnTo>
                  <a:pt x="0" y="123"/>
                </a:lnTo>
                <a:lnTo>
                  <a:pt x="5" y="94"/>
                </a:lnTo>
                <a:lnTo>
                  <a:pt x="9" y="80"/>
                </a:lnTo>
                <a:lnTo>
                  <a:pt x="16" y="67"/>
                </a:lnTo>
              </a:path>
            </a:pathLst>
          </a:custGeom>
          <a:gradFill rotWithShape="0">
            <a:gsLst>
              <a:gs pos="0">
                <a:srgbClr val="00CCFF"/>
              </a:gs>
              <a:gs pos="50000">
                <a:srgbClr val="FFFFFF"/>
              </a:gs>
              <a:gs pos="100000">
                <a:srgbClr val="00CCFF"/>
              </a:gs>
            </a:gsLst>
            <a:lin ang="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49" name="Oval 5"/>
          <p:cNvSpPr>
            <a:spLocks noChangeArrowheads="1"/>
          </p:cNvSpPr>
          <p:nvPr/>
        </p:nvSpPr>
        <p:spPr bwMode="auto">
          <a:xfrm>
            <a:off x="23550563" y="325438"/>
            <a:ext cx="4292600" cy="3533775"/>
          </a:xfrm>
          <a:prstGeom prst="ellipse">
            <a:avLst/>
          </a:prstGeom>
          <a:gradFill rotWithShape="0">
            <a:gsLst>
              <a:gs pos="0">
                <a:srgbClr val="00CCFF"/>
              </a:gs>
              <a:gs pos="100000">
                <a:srgbClr val="FFFFFF"/>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79183" tIns="289592" rIns="579183" bIns="289592"/>
          <a:lstStyle/>
          <a:p>
            <a:pPr algn="ctr" defTabSz="5791200"/>
            <a:endParaRPr kumimoji="1" lang="en-US" sz="15200"/>
          </a:p>
        </p:txBody>
      </p:sp>
      <p:sp>
        <p:nvSpPr>
          <p:cNvPr id="6150" name="Freeform 6"/>
          <p:cNvSpPr>
            <a:spLocks/>
          </p:cNvSpPr>
          <p:nvPr/>
        </p:nvSpPr>
        <p:spPr bwMode="auto">
          <a:xfrm>
            <a:off x="20083463" y="2374900"/>
            <a:ext cx="11112500" cy="1601788"/>
          </a:xfrm>
          <a:custGeom>
            <a:avLst/>
            <a:gdLst>
              <a:gd name="T0" fmla="*/ 60 w 1250"/>
              <a:gd name="T1" fmla="*/ 42 h 192"/>
              <a:gd name="T2" fmla="*/ 98 w 1250"/>
              <a:gd name="T3" fmla="*/ 42 h 192"/>
              <a:gd name="T4" fmla="*/ 128 w 1250"/>
              <a:gd name="T5" fmla="*/ 63 h 192"/>
              <a:gd name="T6" fmla="*/ 176 w 1250"/>
              <a:gd name="T7" fmla="*/ 51 h 192"/>
              <a:gd name="T8" fmla="*/ 231 w 1250"/>
              <a:gd name="T9" fmla="*/ 45 h 192"/>
              <a:gd name="T10" fmla="*/ 269 w 1250"/>
              <a:gd name="T11" fmla="*/ 57 h 192"/>
              <a:gd name="T12" fmla="*/ 311 w 1250"/>
              <a:gd name="T13" fmla="*/ 51 h 192"/>
              <a:gd name="T14" fmla="*/ 378 w 1250"/>
              <a:gd name="T15" fmla="*/ 54 h 192"/>
              <a:gd name="T16" fmla="*/ 420 w 1250"/>
              <a:gd name="T17" fmla="*/ 63 h 192"/>
              <a:gd name="T18" fmla="*/ 483 w 1250"/>
              <a:gd name="T19" fmla="*/ 80 h 192"/>
              <a:gd name="T20" fmla="*/ 513 w 1250"/>
              <a:gd name="T21" fmla="*/ 99 h 192"/>
              <a:gd name="T22" fmla="*/ 536 w 1250"/>
              <a:gd name="T23" fmla="*/ 130 h 192"/>
              <a:gd name="T24" fmla="*/ 578 w 1250"/>
              <a:gd name="T25" fmla="*/ 129 h 192"/>
              <a:gd name="T26" fmla="*/ 617 w 1250"/>
              <a:gd name="T27" fmla="*/ 139 h 192"/>
              <a:gd name="T28" fmla="*/ 651 w 1250"/>
              <a:gd name="T29" fmla="*/ 131 h 192"/>
              <a:gd name="T30" fmla="*/ 688 w 1250"/>
              <a:gd name="T31" fmla="*/ 121 h 192"/>
              <a:gd name="T32" fmla="*/ 728 w 1250"/>
              <a:gd name="T33" fmla="*/ 101 h 192"/>
              <a:gd name="T34" fmla="*/ 769 w 1250"/>
              <a:gd name="T35" fmla="*/ 68 h 192"/>
              <a:gd name="T36" fmla="*/ 814 w 1250"/>
              <a:gd name="T37" fmla="*/ 52 h 192"/>
              <a:gd name="T38" fmla="*/ 844 w 1250"/>
              <a:gd name="T39" fmla="*/ 56 h 192"/>
              <a:gd name="T40" fmla="*/ 881 w 1250"/>
              <a:gd name="T41" fmla="*/ 57 h 192"/>
              <a:gd name="T42" fmla="*/ 933 w 1250"/>
              <a:gd name="T43" fmla="*/ 69 h 192"/>
              <a:gd name="T44" fmla="*/ 963 w 1250"/>
              <a:gd name="T45" fmla="*/ 51 h 192"/>
              <a:gd name="T46" fmla="*/ 989 w 1250"/>
              <a:gd name="T47" fmla="*/ 55 h 192"/>
              <a:gd name="T48" fmla="*/ 1035 w 1250"/>
              <a:gd name="T49" fmla="*/ 33 h 192"/>
              <a:gd name="T50" fmla="*/ 1063 w 1250"/>
              <a:gd name="T51" fmla="*/ 35 h 192"/>
              <a:gd name="T52" fmla="*/ 1096 w 1250"/>
              <a:gd name="T53" fmla="*/ 6 h 192"/>
              <a:gd name="T54" fmla="*/ 1130 w 1250"/>
              <a:gd name="T55" fmla="*/ 32 h 192"/>
              <a:gd name="T56" fmla="*/ 1164 w 1250"/>
              <a:gd name="T57" fmla="*/ 0 h 192"/>
              <a:gd name="T58" fmla="*/ 1195 w 1250"/>
              <a:gd name="T59" fmla="*/ 38 h 192"/>
              <a:gd name="T60" fmla="*/ 1227 w 1250"/>
              <a:gd name="T61" fmla="*/ 16 h 192"/>
              <a:gd name="T62" fmla="*/ 1249 w 1250"/>
              <a:gd name="T63" fmla="*/ 28 h 192"/>
              <a:gd name="T64" fmla="*/ 822 w 1250"/>
              <a:gd name="T65" fmla="*/ 144 h 192"/>
              <a:gd name="T66" fmla="*/ 563 w 1250"/>
              <a:gd name="T67" fmla="*/ 191 h 192"/>
              <a:gd name="T68" fmla="*/ 441 w 1250"/>
              <a:gd name="T69" fmla="*/ 98 h 192"/>
              <a:gd name="T70" fmla="*/ 0 w 1250"/>
              <a:gd name="T71" fmla="*/ 19 h 192"/>
              <a:gd name="T72" fmla="*/ 18 w 1250"/>
              <a:gd name="T73" fmla="*/ 33 h 192"/>
              <a:gd name="T74" fmla="*/ 43 w 1250"/>
              <a:gd name="T75" fmla="*/ 3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0" h="192">
                <a:moveTo>
                  <a:pt x="43" y="38"/>
                </a:moveTo>
                <a:lnTo>
                  <a:pt x="60" y="42"/>
                </a:lnTo>
                <a:lnTo>
                  <a:pt x="79" y="38"/>
                </a:lnTo>
                <a:lnTo>
                  <a:pt x="98" y="42"/>
                </a:lnTo>
                <a:lnTo>
                  <a:pt x="112" y="54"/>
                </a:lnTo>
                <a:lnTo>
                  <a:pt x="128" y="63"/>
                </a:lnTo>
                <a:lnTo>
                  <a:pt x="154" y="55"/>
                </a:lnTo>
                <a:lnTo>
                  <a:pt x="176" y="51"/>
                </a:lnTo>
                <a:lnTo>
                  <a:pt x="208" y="51"/>
                </a:lnTo>
                <a:lnTo>
                  <a:pt x="231" y="45"/>
                </a:lnTo>
                <a:lnTo>
                  <a:pt x="251" y="50"/>
                </a:lnTo>
                <a:lnTo>
                  <a:pt x="269" y="57"/>
                </a:lnTo>
                <a:lnTo>
                  <a:pt x="285" y="60"/>
                </a:lnTo>
                <a:lnTo>
                  <a:pt x="311" y="51"/>
                </a:lnTo>
                <a:lnTo>
                  <a:pt x="338" y="51"/>
                </a:lnTo>
                <a:lnTo>
                  <a:pt x="378" y="54"/>
                </a:lnTo>
                <a:lnTo>
                  <a:pt x="394" y="66"/>
                </a:lnTo>
                <a:lnTo>
                  <a:pt x="420" y="63"/>
                </a:lnTo>
                <a:lnTo>
                  <a:pt x="457" y="60"/>
                </a:lnTo>
                <a:lnTo>
                  <a:pt x="483" y="80"/>
                </a:lnTo>
                <a:lnTo>
                  <a:pt x="498" y="84"/>
                </a:lnTo>
                <a:lnTo>
                  <a:pt x="513" y="99"/>
                </a:lnTo>
                <a:lnTo>
                  <a:pt x="521" y="121"/>
                </a:lnTo>
                <a:lnTo>
                  <a:pt x="536" y="130"/>
                </a:lnTo>
                <a:lnTo>
                  <a:pt x="555" y="130"/>
                </a:lnTo>
                <a:lnTo>
                  <a:pt x="578" y="129"/>
                </a:lnTo>
                <a:lnTo>
                  <a:pt x="601" y="130"/>
                </a:lnTo>
                <a:lnTo>
                  <a:pt x="617" y="139"/>
                </a:lnTo>
                <a:lnTo>
                  <a:pt x="630" y="132"/>
                </a:lnTo>
                <a:lnTo>
                  <a:pt x="651" y="131"/>
                </a:lnTo>
                <a:lnTo>
                  <a:pt x="672" y="118"/>
                </a:lnTo>
                <a:lnTo>
                  <a:pt x="688" y="121"/>
                </a:lnTo>
                <a:lnTo>
                  <a:pt x="716" y="117"/>
                </a:lnTo>
                <a:lnTo>
                  <a:pt x="728" y="101"/>
                </a:lnTo>
                <a:lnTo>
                  <a:pt x="761" y="88"/>
                </a:lnTo>
                <a:lnTo>
                  <a:pt x="769" y="68"/>
                </a:lnTo>
                <a:lnTo>
                  <a:pt x="786" y="58"/>
                </a:lnTo>
                <a:lnTo>
                  <a:pt x="814" y="52"/>
                </a:lnTo>
                <a:lnTo>
                  <a:pt x="829" y="60"/>
                </a:lnTo>
                <a:lnTo>
                  <a:pt x="844" y="56"/>
                </a:lnTo>
                <a:lnTo>
                  <a:pt x="862" y="63"/>
                </a:lnTo>
                <a:lnTo>
                  <a:pt x="881" y="57"/>
                </a:lnTo>
                <a:lnTo>
                  <a:pt x="917" y="63"/>
                </a:lnTo>
                <a:lnTo>
                  <a:pt x="933" y="69"/>
                </a:lnTo>
                <a:lnTo>
                  <a:pt x="951" y="53"/>
                </a:lnTo>
                <a:lnTo>
                  <a:pt x="963" y="51"/>
                </a:lnTo>
                <a:lnTo>
                  <a:pt x="977" y="57"/>
                </a:lnTo>
                <a:lnTo>
                  <a:pt x="989" y="55"/>
                </a:lnTo>
                <a:lnTo>
                  <a:pt x="1006" y="38"/>
                </a:lnTo>
                <a:lnTo>
                  <a:pt x="1035" y="33"/>
                </a:lnTo>
                <a:lnTo>
                  <a:pt x="1049" y="35"/>
                </a:lnTo>
                <a:lnTo>
                  <a:pt x="1063" y="35"/>
                </a:lnTo>
                <a:lnTo>
                  <a:pt x="1084" y="15"/>
                </a:lnTo>
                <a:lnTo>
                  <a:pt x="1096" y="6"/>
                </a:lnTo>
                <a:lnTo>
                  <a:pt x="1112" y="10"/>
                </a:lnTo>
                <a:lnTo>
                  <a:pt x="1130" y="32"/>
                </a:lnTo>
                <a:lnTo>
                  <a:pt x="1148" y="18"/>
                </a:lnTo>
                <a:lnTo>
                  <a:pt x="1164" y="0"/>
                </a:lnTo>
                <a:lnTo>
                  <a:pt x="1179" y="1"/>
                </a:lnTo>
                <a:lnTo>
                  <a:pt x="1195" y="38"/>
                </a:lnTo>
                <a:lnTo>
                  <a:pt x="1209" y="32"/>
                </a:lnTo>
                <a:lnTo>
                  <a:pt x="1227" y="16"/>
                </a:lnTo>
                <a:lnTo>
                  <a:pt x="1241" y="16"/>
                </a:lnTo>
                <a:lnTo>
                  <a:pt x="1249" y="28"/>
                </a:lnTo>
                <a:lnTo>
                  <a:pt x="1249" y="122"/>
                </a:lnTo>
                <a:lnTo>
                  <a:pt x="822" y="144"/>
                </a:lnTo>
                <a:lnTo>
                  <a:pt x="692" y="183"/>
                </a:lnTo>
                <a:lnTo>
                  <a:pt x="563" y="191"/>
                </a:lnTo>
                <a:lnTo>
                  <a:pt x="499" y="156"/>
                </a:lnTo>
                <a:lnTo>
                  <a:pt x="441" y="98"/>
                </a:lnTo>
                <a:lnTo>
                  <a:pt x="0" y="88"/>
                </a:lnTo>
                <a:lnTo>
                  <a:pt x="0" y="19"/>
                </a:lnTo>
                <a:lnTo>
                  <a:pt x="7" y="30"/>
                </a:lnTo>
                <a:lnTo>
                  <a:pt x="18" y="33"/>
                </a:lnTo>
                <a:lnTo>
                  <a:pt x="32" y="34"/>
                </a:lnTo>
                <a:lnTo>
                  <a:pt x="43" y="38"/>
                </a:lnTo>
              </a:path>
            </a:pathLst>
          </a:custGeom>
          <a:solidFill>
            <a:srgbClr val="003300"/>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51" name="Freeform 7"/>
          <p:cNvSpPr>
            <a:spLocks/>
          </p:cNvSpPr>
          <p:nvPr/>
        </p:nvSpPr>
        <p:spPr bwMode="auto">
          <a:xfrm>
            <a:off x="20083463" y="2667000"/>
            <a:ext cx="11112500" cy="1608138"/>
          </a:xfrm>
          <a:custGeom>
            <a:avLst/>
            <a:gdLst>
              <a:gd name="T0" fmla="*/ 26 w 1250"/>
              <a:gd name="T1" fmla="*/ 125 h 193"/>
              <a:gd name="T2" fmla="*/ 450 w 1250"/>
              <a:gd name="T3" fmla="*/ 125 h 193"/>
              <a:gd name="T4" fmla="*/ 487 w 1250"/>
              <a:gd name="T5" fmla="*/ 155 h 193"/>
              <a:gd name="T6" fmla="*/ 532 w 1250"/>
              <a:gd name="T7" fmla="*/ 175 h 193"/>
              <a:gd name="T8" fmla="*/ 587 w 1250"/>
              <a:gd name="T9" fmla="*/ 188 h 193"/>
              <a:gd name="T10" fmla="*/ 672 w 1250"/>
              <a:gd name="T11" fmla="*/ 188 h 193"/>
              <a:gd name="T12" fmla="*/ 769 w 1250"/>
              <a:gd name="T13" fmla="*/ 158 h 193"/>
              <a:gd name="T14" fmla="*/ 811 w 1250"/>
              <a:gd name="T15" fmla="*/ 125 h 193"/>
              <a:gd name="T16" fmla="*/ 1224 w 1250"/>
              <a:gd name="T17" fmla="*/ 124 h 193"/>
              <a:gd name="T18" fmla="*/ 1243 w 1250"/>
              <a:gd name="T19" fmla="*/ 114 h 193"/>
              <a:gd name="T20" fmla="*/ 1249 w 1250"/>
              <a:gd name="T21" fmla="*/ 96 h 193"/>
              <a:gd name="T22" fmla="*/ 1238 w 1250"/>
              <a:gd name="T23" fmla="*/ 0 h 193"/>
              <a:gd name="T24" fmla="*/ 1227 w 1250"/>
              <a:gd name="T25" fmla="*/ 18 h 193"/>
              <a:gd name="T26" fmla="*/ 1218 w 1250"/>
              <a:gd name="T27" fmla="*/ 33 h 193"/>
              <a:gd name="T28" fmla="*/ 1196 w 1250"/>
              <a:gd name="T29" fmla="*/ 24 h 193"/>
              <a:gd name="T30" fmla="*/ 1170 w 1250"/>
              <a:gd name="T31" fmla="*/ 14 h 193"/>
              <a:gd name="T32" fmla="*/ 1138 w 1250"/>
              <a:gd name="T33" fmla="*/ 33 h 193"/>
              <a:gd name="T34" fmla="*/ 1117 w 1250"/>
              <a:gd name="T35" fmla="*/ 24 h 193"/>
              <a:gd name="T36" fmla="*/ 1089 w 1250"/>
              <a:gd name="T37" fmla="*/ 19 h 193"/>
              <a:gd name="T38" fmla="*/ 1074 w 1250"/>
              <a:gd name="T39" fmla="*/ 38 h 193"/>
              <a:gd name="T40" fmla="*/ 1046 w 1250"/>
              <a:gd name="T41" fmla="*/ 33 h 193"/>
              <a:gd name="T42" fmla="*/ 1007 w 1250"/>
              <a:gd name="T43" fmla="*/ 38 h 193"/>
              <a:gd name="T44" fmla="*/ 969 w 1250"/>
              <a:gd name="T45" fmla="*/ 33 h 193"/>
              <a:gd name="T46" fmla="*/ 932 w 1250"/>
              <a:gd name="T47" fmla="*/ 47 h 193"/>
              <a:gd name="T48" fmla="*/ 901 w 1250"/>
              <a:gd name="T49" fmla="*/ 34 h 193"/>
              <a:gd name="T50" fmla="*/ 847 w 1250"/>
              <a:gd name="T51" fmla="*/ 44 h 193"/>
              <a:gd name="T52" fmla="*/ 807 w 1250"/>
              <a:gd name="T53" fmla="*/ 43 h 193"/>
              <a:gd name="T54" fmla="*/ 783 w 1250"/>
              <a:gd name="T55" fmla="*/ 81 h 193"/>
              <a:gd name="T56" fmla="*/ 765 w 1250"/>
              <a:gd name="T57" fmla="*/ 111 h 193"/>
              <a:gd name="T58" fmla="*/ 729 w 1250"/>
              <a:gd name="T59" fmla="*/ 122 h 193"/>
              <a:gd name="T60" fmla="*/ 697 w 1250"/>
              <a:gd name="T61" fmla="*/ 132 h 193"/>
              <a:gd name="T62" fmla="*/ 634 w 1250"/>
              <a:gd name="T63" fmla="*/ 137 h 193"/>
              <a:gd name="T64" fmla="*/ 556 w 1250"/>
              <a:gd name="T65" fmla="*/ 145 h 193"/>
              <a:gd name="T66" fmla="*/ 499 w 1250"/>
              <a:gd name="T67" fmla="*/ 116 h 193"/>
              <a:gd name="T68" fmla="*/ 454 w 1250"/>
              <a:gd name="T69" fmla="*/ 57 h 193"/>
              <a:gd name="T70" fmla="*/ 399 w 1250"/>
              <a:gd name="T71" fmla="*/ 47 h 193"/>
              <a:gd name="T72" fmla="*/ 332 w 1250"/>
              <a:gd name="T73" fmla="*/ 33 h 193"/>
              <a:gd name="T74" fmla="*/ 262 w 1250"/>
              <a:gd name="T75" fmla="*/ 24 h 193"/>
              <a:gd name="T76" fmla="*/ 214 w 1250"/>
              <a:gd name="T77" fmla="*/ 35 h 193"/>
              <a:gd name="T78" fmla="*/ 186 w 1250"/>
              <a:gd name="T79" fmla="*/ 32 h 193"/>
              <a:gd name="T80" fmla="*/ 145 w 1250"/>
              <a:gd name="T81" fmla="*/ 37 h 193"/>
              <a:gd name="T82" fmla="*/ 102 w 1250"/>
              <a:gd name="T83" fmla="*/ 35 h 193"/>
              <a:gd name="T84" fmla="*/ 57 w 1250"/>
              <a:gd name="T85" fmla="*/ 43 h 193"/>
              <a:gd name="T86" fmla="*/ 11 w 1250"/>
              <a:gd name="T87" fmla="*/ 38 h 193"/>
              <a:gd name="T88" fmla="*/ 1 w 1250"/>
              <a:gd name="T89" fmla="*/ 74 h 193"/>
              <a:gd name="T90" fmla="*/ 9 w 1250"/>
              <a:gd name="T91" fmla="*/ 11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0" h="193">
                <a:moveTo>
                  <a:pt x="16" y="122"/>
                </a:moveTo>
                <a:lnTo>
                  <a:pt x="26" y="125"/>
                </a:lnTo>
                <a:lnTo>
                  <a:pt x="38" y="125"/>
                </a:lnTo>
                <a:lnTo>
                  <a:pt x="450" y="125"/>
                </a:lnTo>
                <a:lnTo>
                  <a:pt x="458" y="135"/>
                </a:lnTo>
                <a:lnTo>
                  <a:pt x="487" y="155"/>
                </a:lnTo>
                <a:lnTo>
                  <a:pt x="511" y="166"/>
                </a:lnTo>
                <a:lnTo>
                  <a:pt x="532" y="175"/>
                </a:lnTo>
                <a:lnTo>
                  <a:pt x="559" y="184"/>
                </a:lnTo>
                <a:lnTo>
                  <a:pt x="587" y="188"/>
                </a:lnTo>
                <a:lnTo>
                  <a:pt x="631" y="192"/>
                </a:lnTo>
                <a:lnTo>
                  <a:pt x="672" y="188"/>
                </a:lnTo>
                <a:lnTo>
                  <a:pt x="723" y="178"/>
                </a:lnTo>
                <a:lnTo>
                  <a:pt x="769" y="158"/>
                </a:lnTo>
                <a:lnTo>
                  <a:pt x="797" y="137"/>
                </a:lnTo>
                <a:lnTo>
                  <a:pt x="811" y="125"/>
                </a:lnTo>
                <a:lnTo>
                  <a:pt x="1210" y="125"/>
                </a:lnTo>
                <a:lnTo>
                  <a:pt x="1224" y="124"/>
                </a:lnTo>
                <a:lnTo>
                  <a:pt x="1234" y="121"/>
                </a:lnTo>
                <a:lnTo>
                  <a:pt x="1243" y="114"/>
                </a:lnTo>
                <a:lnTo>
                  <a:pt x="1247" y="106"/>
                </a:lnTo>
                <a:lnTo>
                  <a:pt x="1249" y="96"/>
                </a:lnTo>
                <a:lnTo>
                  <a:pt x="1249" y="14"/>
                </a:lnTo>
                <a:lnTo>
                  <a:pt x="1238" y="0"/>
                </a:lnTo>
                <a:lnTo>
                  <a:pt x="1232" y="4"/>
                </a:lnTo>
                <a:lnTo>
                  <a:pt x="1227" y="18"/>
                </a:lnTo>
                <a:lnTo>
                  <a:pt x="1223" y="34"/>
                </a:lnTo>
                <a:lnTo>
                  <a:pt x="1218" y="33"/>
                </a:lnTo>
                <a:lnTo>
                  <a:pt x="1211" y="32"/>
                </a:lnTo>
                <a:lnTo>
                  <a:pt x="1196" y="24"/>
                </a:lnTo>
                <a:lnTo>
                  <a:pt x="1186" y="17"/>
                </a:lnTo>
                <a:lnTo>
                  <a:pt x="1170" y="14"/>
                </a:lnTo>
                <a:lnTo>
                  <a:pt x="1153" y="21"/>
                </a:lnTo>
                <a:lnTo>
                  <a:pt x="1138" y="33"/>
                </a:lnTo>
                <a:lnTo>
                  <a:pt x="1126" y="25"/>
                </a:lnTo>
                <a:lnTo>
                  <a:pt x="1117" y="24"/>
                </a:lnTo>
                <a:lnTo>
                  <a:pt x="1103" y="17"/>
                </a:lnTo>
                <a:lnTo>
                  <a:pt x="1089" y="19"/>
                </a:lnTo>
                <a:lnTo>
                  <a:pt x="1079" y="27"/>
                </a:lnTo>
                <a:lnTo>
                  <a:pt x="1074" y="38"/>
                </a:lnTo>
                <a:lnTo>
                  <a:pt x="1063" y="33"/>
                </a:lnTo>
                <a:lnTo>
                  <a:pt x="1046" y="33"/>
                </a:lnTo>
                <a:lnTo>
                  <a:pt x="1025" y="28"/>
                </a:lnTo>
                <a:lnTo>
                  <a:pt x="1007" y="38"/>
                </a:lnTo>
                <a:lnTo>
                  <a:pt x="990" y="24"/>
                </a:lnTo>
                <a:lnTo>
                  <a:pt x="969" y="33"/>
                </a:lnTo>
                <a:lnTo>
                  <a:pt x="949" y="55"/>
                </a:lnTo>
                <a:lnTo>
                  <a:pt x="932" y="47"/>
                </a:lnTo>
                <a:lnTo>
                  <a:pt x="917" y="39"/>
                </a:lnTo>
                <a:lnTo>
                  <a:pt x="901" y="34"/>
                </a:lnTo>
                <a:lnTo>
                  <a:pt x="880" y="38"/>
                </a:lnTo>
                <a:lnTo>
                  <a:pt x="847" y="44"/>
                </a:lnTo>
                <a:lnTo>
                  <a:pt x="818" y="37"/>
                </a:lnTo>
                <a:lnTo>
                  <a:pt x="807" y="43"/>
                </a:lnTo>
                <a:lnTo>
                  <a:pt x="794" y="57"/>
                </a:lnTo>
                <a:lnTo>
                  <a:pt x="783" y="81"/>
                </a:lnTo>
                <a:lnTo>
                  <a:pt x="771" y="93"/>
                </a:lnTo>
                <a:lnTo>
                  <a:pt x="765" y="111"/>
                </a:lnTo>
                <a:lnTo>
                  <a:pt x="752" y="118"/>
                </a:lnTo>
                <a:lnTo>
                  <a:pt x="729" y="122"/>
                </a:lnTo>
                <a:lnTo>
                  <a:pt x="703" y="124"/>
                </a:lnTo>
                <a:lnTo>
                  <a:pt x="697" y="132"/>
                </a:lnTo>
                <a:lnTo>
                  <a:pt x="663" y="130"/>
                </a:lnTo>
                <a:lnTo>
                  <a:pt x="634" y="137"/>
                </a:lnTo>
                <a:lnTo>
                  <a:pt x="605" y="136"/>
                </a:lnTo>
                <a:lnTo>
                  <a:pt x="556" y="145"/>
                </a:lnTo>
                <a:lnTo>
                  <a:pt x="529" y="122"/>
                </a:lnTo>
                <a:lnTo>
                  <a:pt x="499" y="116"/>
                </a:lnTo>
                <a:lnTo>
                  <a:pt x="468" y="76"/>
                </a:lnTo>
                <a:lnTo>
                  <a:pt x="454" y="57"/>
                </a:lnTo>
                <a:lnTo>
                  <a:pt x="439" y="52"/>
                </a:lnTo>
                <a:lnTo>
                  <a:pt x="399" y="47"/>
                </a:lnTo>
                <a:lnTo>
                  <a:pt x="367" y="42"/>
                </a:lnTo>
                <a:lnTo>
                  <a:pt x="332" y="33"/>
                </a:lnTo>
                <a:lnTo>
                  <a:pt x="299" y="42"/>
                </a:lnTo>
                <a:lnTo>
                  <a:pt x="262" y="24"/>
                </a:lnTo>
                <a:lnTo>
                  <a:pt x="233" y="24"/>
                </a:lnTo>
                <a:lnTo>
                  <a:pt x="214" y="35"/>
                </a:lnTo>
                <a:lnTo>
                  <a:pt x="202" y="26"/>
                </a:lnTo>
                <a:lnTo>
                  <a:pt x="186" y="32"/>
                </a:lnTo>
                <a:lnTo>
                  <a:pt x="165" y="33"/>
                </a:lnTo>
                <a:lnTo>
                  <a:pt x="145" y="37"/>
                </a:lnTo>
                <a:lnTo>
                  <a:pt x="122" y="44"/>
                </a:lnTo>
                <a:lnTo>
                  <a:pt x="102" y="35"/>
                </a:lnTo>
                <a:lnTo>
                  <a:pt x="82" y="40"/>
                </a:lnTo>
                <a:lnTo>
                  <a:pt x="57" y="43"/>
                </a:lnTo>
                <a:lnTo>
                  <a:pt x="41" y="40"/>
                </a:lnTo>
                <a:lnTo>
                  <a:pt x="11" y="38"/>
                </a:lnTo>
                <a:lnTo>
                  <a:pt x="0" y="47"/>
                </a:lnTo>
                <a:lnTo>
                  <a:pt x="1" y="74"/>
                </a:lnTo>
                <a:lnTo>
                  <a:pt x="3" y="98"/>
                </a:lnTo>
                <a:lnTo>
                  <a:pt x="9" y="118"/>
                </a:lnTo>
                <a:lnTo>
                  <a:pt x="16" y="122"/>
                </a:lnTo>
              </a:path>
            </a:pathLst>
          </a:custGeom>
          <a:gradFill rotWithShape="0">
            <a:gsLst>
              <a:gs pos="0">
                <a:srgbClr val="CC6600"/>
              </a:gs>
              <a:gs pos="100000">
                <a:srgbClr val="000000"/>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52" name="Freeform 8"/>
          <p:cNvSpPr>
            <a:spLocks/>
          </p:cNvSpPr>
          <p:nvPr/>
        </p:nvSpPr>
        <p:spPr bwMode="auto">
          <a:xfrm>
            <a:off x="20154900" y="2925763"/>
            <a:ext cx="10906125" cy="1200150"/>
          </a:xfrm>
          <a:custGeom>
            <a:avLst/>
            <a:gdLst>
              <a:gd name="T0" fmla="*/ 301 w 1227"/>
              <a:gd name="T1" fmla="*/ 45 h 144"/>
              <a:gd name="T2" fmla="*/ 219 w 1227"/>
              <a:gd name="T3" fmla="*/ 50 h 144"/>
              <a:gd name="T4" fmla="*/ 97 w 1227"/>
              <a:gd name="T5" fmla="*/ 50 h 144"/>
              <a:gd name="T6" fmla="*/ 40 w 1227"/>
              <a:gd name="T7" fmla="*/ 49 h 144"/>
              <a:gd name="T8" fmla="*/ 8 w 1227"/>
              <a:gd name="T9" fmla="*/ 36 h 144"/>
              <a:gd name="T10" fmla="*/ 0 w 1227"/>
              <a:gd name="T11" fmla="*/ 46 h 144"/>
              <a:gd name="T12" fmla="*/ 46 w 1227"/>
              <a:gd name="T13" fmla="*/ 64 h 144"/>
              <a:gd name="T14" fmla="*/ 103 w 1227"/>
              <a:gd name="T15" fmla="*/ 63 h 144"/>
              <a:gd name="T16" fmla="*/ 134 w 1227"/>
              <a:gd name="T17" fmla="*/ 65 h 144"/>
              <a:gd name="T18" fmla="*/ 204 w 1227"/>
              <a:gd name="T19" fmla="*/ 68 h 144"/>
              <a:gd name="T20" fmla="*/ 341 w 1227"/>
              <a:gd name="T21" fmla="*/ 63 h 144"/>
              <a:gd name="T22" fmla="*/ 440 w 1227"/>
              <a:gd name="T23" fmla="*/ 64 h 144"/>
              <a:gd name="T24" fmla="*/ 485 w 1227"/>
              <a:gd name="T25" fmla="*/ 105 h 144"/>
              <a:gd name="T26" fmla="*/ 558 w 1227"/>
              <a:gd name="T27" fmla="*/ 136 h 144"/>
              <a:gd name="T28" fmla="*/ 642 w 1227"/>
              <a:gd name="T29" fmla="*/ 143 h 144"/>
              <a:gd name="T30" fmla="*/ 728 w 1227"/>
              <a:gd name="T31" fmla="*/ 121 h 144"/>
              <a:gd name="T32" fmla="*/ 786 w 1227"/>
              <a:gd name="T33" fmla="*/ 82 h 144"/>
              <a:gd name="T34" fmla="*/ 827 w 1227"/>
              <a:gd name="T35" fmla="*/ 67 h 144"/>
              <a:gd name="T36" fmla="*/ 937 w 1227"/>
              <a:gd name="T37" fmla="*/ 68 h 144"/>
              <a:gd name="T38" fmla="*/ 1021 w 1227"/>
              <a:gd name="T39" fmla="*/ 67 h 144"/>
              <a:gd name="T40" fmla="*/ 1118 w 1227"/>
              <a:gd name="T41" fmla="*/ 67 h 144"/>
              <a:gd name="T42" fmla="*/ 1211 w 1227"/>
              <a:gd name="T43" fmla="*/ 69 h 144"/>
              <a:gd name="T44" fmla="*/ 1226 w 1227"/>
              <a:gd name="T45" fmla="*/ 34 h 144"/>
              <a:gd name="T46" fmla="*/ 1211 w 1227"/>
              <a:gd name="T47" fmla="*/ 37 h 144"/>
              <a:gd name="T48" fmla="*/ 1171 w 1227"/>
              <a:gd name="T49" fmla="*/ 59 h 144"/>
              <a:gd name="T50" fmla="*/ 1064 w 1227"/>
              <a:gd name="T51" fmla="*/ 56 h 144"/>
              <a:gd name="T52" fmla="*/ 941 w 1227"/>
              <a:gd name="T53" fmla="*/ 58 h 144"/>
              <a:gd name="T54" fmla="*/ 851 w 1227"/>
              <a:gd name="T55" fmla="*/ 62 h 144"/>
              <a:gd name="T56" fmla="*/ 815 w 1227"/>
              <a:gd name="T57" fmla="*/ 53 h 144"/>
              <a:gd name="T58" fmla="*/ 809 w 1227"/>
              <a:gd name="T59" fmla="*/ 32 h 144"/>
              <a:gd name="T60" fmla="*/ 798 w 1227"/>
              <a:gd name="T61" fmla="*/ 22 h 144"/>
              <a:gd name="T62" fmla="*/ 760 w 1227"/>
              <a:gd name="T63" fmla="*/ 72 h 144"/>
              <a:gd name="T64" fmla="*/ 718 w 1227"/>
              <a:gd name="T65" fmla="*/ 101 h 144"/>
              <a:gd name="T66" fmla="*/ 671 w 1227"/>
              <a:gd name="T67" fmla="*/ 112 h 144"/>
              <a:gd name="T68" fmla="*/ 618 w 1227"/>
              <a:gd name="T69" fmla="*/ 124 h 144"/>
              <a:gd name="T70" fmla="*/ 557 w 1227"/>
              <a:gd name="T71" fmla="*/ 110 h 144"/>
              <a:gd name="T72" fmla="*/ 520 w 1227"/>
              <a:gd name="T73" fmla="*/ 93 h 144"/>
              <a:gd name="T74" fmla="*/ 486 w 1227"/>
              <a:gd name="T75" fmla="*/ 86 h 144"/>
              <a:gd name="T76" fmla="*/ 461 w 1227"/>
              <a:gd name="T77" fmla="*/ 62 h 144"/>
              <a:gd name="T78" fmla="*/ 432 w 1227"/>
              <a:gd name="T79" fmla="*/ 24 h 144"/>
              <a:gd name="T80" fmla="*/ 413 w 1227"/>
              <a:gd name="T81" fmla="*/ 43 h 144"/>
              <a:gd name="T82" fmla="*/ 339 w 1227"/>
              <a:gd name="T83" fmla="*/ 4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7" h="144">
                <a:moveTo>
                  <a:pt x="339" y="48"/>
                </a:moveTo>
                <a:lnTo>
                  <a:pt x="301" y="45"/>
                </a:lnTo>
                <a:lnTo>
                  <a:pt x="263" y="50"/>
                </a:lnTo>
                <a:lnTo>
                  <a:pt x="219" y="50"/>
                </a:lnTo>
                <a:lnTo>
                  <a:pt x="161" y="48"/>
                </a:lnTo>
                <a:lnTo>
                  <a:pt x="97" y="50"/>
                </a:lnTo>
                <a:lnTo>
                  <a:pt x="65" y="51"/>
                </a:lnTo>
                <a:lnTo>
                  <a:pt x="40" y="49"/>
                </a:lnTo>
                <a:lnTo>
                  <a:pt x="16" y="51"/>
                </a:lnTo>
                <a:lnTo>
                  <a:pt x="8" y="36"/>
                </a:lnTo>
                <a:lnTo>
                  <a:pt x="1" y="24"/>
                </a:lnTo>
                <a:lnTo>
                  <a:pt x="0" y="46"/>
                </a:lnTo>
                <a:lnTo>
                  <a:pt x="8" y="67"/>
                </a:lnTo>
                <a:lnTo>
                  <a:pt x="46" y="64"/>
                </a:lnTo>
                <a:lnTo>
                  <a:pt x="81" y="62"/>
                </a:lnTo>
                <a:lnTo>
                  <a:pt x="103" y="63"/>
                </a:lnTo>
                <a:lnTo>
                  <a:pt x="122" y="64"/>
                </a:lnTo>
                <a:lnTo>
                  <a:pt x="134" y="65"/>
                </a:lnTo>
                <a:lnTo>
                  <a:pt x="170" y="64"/>
                </a:lnTo>
                <a:lnTo>
                  <a:pt x="204" y="68"/>
                </a:lnTo>
                <a:lnTo>
                  <a:pt x="284" y="64"/>
                </a:lnTo>
                <a:lnTo>
                  <a:pt x="341" y="63"/>
                </a:lnTo>
                <a:lnTo>
                  <a:pt x="389" y="64"/>
                </a:lnTo>
                <a:lnTo>
                  <a:pt x="440" y="64"/>
                </a:lnTo>
                <a:lnTo>
                  <a:pt x="465" y="92"/>
                </a:lnTo>
                <a:lnTo>
                  <a:pt x="485" y="105"/>
                </a:lnTo>
                <a:lnTo>
                  <a:pt x="527" y="131"/>
                </a:lnTo>
                <a:lnTo>
                  <a:pt x="558" y="136"/>
                </a:lnTo>
                <a:lnTo>
                  <a:pt x="596" y="143"/>
                </a:lnTo>
                <a:lnTo>
                  <a:pt x="642" y="143"/>
                </a:lnTo>
                <a:lnTo>
                  <a:pt x="684" y="137"/>
                </a:lnTo>
                <a:lnTo>
                  <a:pt x="728" y="121"/>
                </a:lnTo>
                <a:lnTo>
                  <a:pt x="760" y="106"/>
                </a:lnTo>
                <a:lnTo>
                  <a:pt x="786" y="82"/>
                </a:lnTo>
                <a:lnTo>
                  <a:pt x="806" y="72"/>
                </a:lnTo>
                <a:lnTo>
                  <a:pt x="827" y="67"/>
                </a:lnTo>
                <a:lnTo>
                  <a:pt x="877" y="74"/>
                </a:lnTo>
                <a:lnTo>
                  <a:pt x="937" y="68"/>
                </a:lnTo>
                <a:lnTo>
                  <a:pt x="995" y="69"/>
                </a:lnTo>
                <a:lnTo>
                  <a:pt x="1021" y="67"/>
                </a:lnTo>
                <a:lnTo>
                  <a:pt x="1071" y="70"/>
                </a:lnTo>
                <a:lnTo>
                  <a:pt x="1118" y="67"/>
                </a:lnTo>
                <a:lnTo>
                  <a:pt x="1160" y="72"/>
                </a:lnTo>
                <a:lnTo>
                  <a:pt x="1211" y="69"/>
                </a:lnTo>
                <a:lnTo>
                  <a:pt x="1223" y="56"/>
                </a:lnTo>
                <a:lnTo>
                  <a:pt x="1226" y="34"/>
                </a:lnTo>
                <a:lnTo>
                  <a:pt x="1224" y="0"/>
                </a:lnTo>
                <a:lnTo>
                  <a:pt x="1211" y="37"/>
                </a:lnTo>
                <a:lnTo>
                  <a:pt x="1204" y="55"/>
                </a:lnTo>
                <a:lnTo>
                  <a:pt x="1171" y="59"/>
                </a:lnTo>
                <a:lnTo>
                  <a:pt x="1112" y="58"/>
                </a:lnTo>
                <a:lnTo>
                  <a:pt x="1064" y="56"/>
                </a:lnTo>
                <a:lnTo>
                  <a:pt x="983" y="54"/>
                </a:lnTo>
                <a:lnTo>
                  <a:pt x="941" y="58"/>
                </a:lnTo>
                <a:lnTo>
                  <a:pt x="885" y="56"/>
                </a:lnTo>
                <a:lnTo>
                  <a:pt x="851" y="62"/>
                </a:lnTo>
                <a:lnTo>
                  <a:pt x="828" y="55"/>
                </a:lnTo>
                <a:lnTo>
                  <a:pt x="815" y="53"/>
                </a:lnTo>
                <a:lnTo>
                  <a:pt x="804" y="46"/>
                </a:lnTo>
                <a:lnTo>
                  <a:pt x="809" y="32"/>
                </a:lnTo>
                <a:lnTo>
                  <a:pt x="809" y="17"/>
                </a:lnTo>
                <a:lnTo>
                  <a:pt x="798" y="22"/>
                </a:lnTo>
                <a:lnTo>
                  <a:pt x="786" y="49"/>
                </a:lnTo>
                <a:lnTo>
                  <a:pt x="760" y="72"/>
                </a:lnTo>
                <a:lnTo>
                  <a:pt x="745" y="87"/>
                </a:lnTo>
                <a:lnTo>
                  <a:pt x="718" y="101"/>
                </a:lnTo>
                <a:lnTo>
                  <a:pt x="701" y="98"/>
                </a:lnTo>
                <a:lnTo>
                  <a:pt x="671" y="112"/>
                </a:lnTo>
                <a:lnTo>
                  <a:pt x="644" y="118"/>
                </a:lnTo>
                <a:lnTo>
                  <a:pt x="618" y="124"/>
                </a:lnTo>
                <a:lnTo>
                  <a:pt x="585" y="108"/>
                </a:lnTo>
                <a:lnTo>
                  <a:pt x="557" y="110"/>
                </a:lnTo>
                <a:lnTo>
                  <a:pt x="546" y="92"/>
                </a:lnTo>
                <a:lnTo>
                  <a:pt x="520" y="93"/>
                </a:lnTo>
                <a:lnTo>
                  <a:pt x="507" y="98"/>
                </a:lnTo>
                <a:lnTo>
                  <a:pt x="486" y="86"/>
                </a:lnTo>
                <a:lnTo>
                  <a:pt x="469" y="77"/>
                </a:lnTo>
                <a:lnTo>
                  <a:pt x="461" y="62"/>
                </a:lnTo>
                <a:lnTo>
                  <a:pt x="446" y="29"/>
                </a:lnTo>
                <a:lnTo>
                  <a:pt x="432" y="24"/>
                </a:lnTo>
                <a:lnTo>
                  <a:pt x="425" y="44"/>
                </a:lnTo>
                <a:lnTo>
                  <a:pt x="413" y="43"/>
                </a:lnTo>
                <a:lnTo>
                  <a:pt x="372" y="55"/>
                </a:lnTo>
                <a:lnTo>
                  <a:pt x="339" y="48"/>
                </a:lnTo>
              </a:path>
            </a:pathLst>
          </a:custGeom>
          <a:solidFill>
            <a:schemeClr val="bg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53" name="Freeform 9"/>
          <p:cNvSpPr>
            <a:spLocks/>
          </p:cNvSpPr>
          <p:nvPr/>
        </p:nvSpPr>
        <p:spPr bwMode="auto">
          <a:xfrm>
            <a:off x="27266900" y="1309688"/>
            <a:ext cx="684213" cy="2132012"/>
          </a:xfrm>
          <a:custGeom>
            <a:avLst/>
            <a:gdLst>
              <a:gd name="T0" fmla="*/ 51 w 77"/>
              <a:gd name="T1" fmla="*/ 6 h 256"/>
              <a:gd name="T2" fmla="*/ 47 w 77"/>
              <a:gd name="T3" fmla="*/ 25 h 256"/>
              <a:gd name="T4" fmla="*/ 76 w 77"/>
              <a:gd name="T5" fmla="*/ 27 h 256"/>
              <a:gd name="T6" fmla="*/ 65 w 77"/>
              <a:gd name="T7" fmla="*/ 61 h 256"/>
              <a:gd name="T8" fmla="*/ 66 w 77"/>
              <a:gd name="T9" fmla="*/ 87 h 256"/>
              <a:gd name="T10" fmla="*/ 73 w 77"/>
              <a:gd name="T11" fmla="*/ 110 h 256"/>
              <a:gd name="T12" fmla="*/ 61 w 77"/>
              <a:gd name="T13" fmla="*/ 133 h 256"/>
              <a:gd name="T14" fmla="*/ 57 w 77"/>
              <a:gd name="T15" fmla="*/ 157 h 256"/>
              <a:gd name="T16" fmla="*/ 51 w 77"/>
              <a:gd name="T17" fmla="*/ 181 h 256"/>
              <a:gd name="T18" fmla="*/ 42 w 77"/>
              <a:gd name="T19" fmla="*/ 197 h 256"/>
              <a:gd name="T20" fmla="*/ 32 w 77"/>
              <a:gd name="T21" fmla="*/ 213 h 256"/>
              <a:gd name="T22" fmla="*/ 20 w 77"/>
              <a:gd name="T23" fmla="*/ 230 h 256"/>
              <a:gd name="T24" fmla="*/ 13 w 77"/>
              <a:gd name="T25" fmla="*/ 241 h 256"/>
              <a:gd name="T26" fmla="*/ 0 w 77"/>
              <a:gd name="T27" fmla="*/ 255 h 256"/>
              <a:gd name="T28" fmla="*/ 8 w 77"/>
              <a:gd name="T29" fmla="*/ 230 h 256"/>
              <a:gd name="T30" fmla="*/ 24 w 77"/>
              <a:gd name="T31" fmla="*/ 212 h 256"/>
              <a:gd name="T32" fmla="*/ 21 w 77"/>
              <a:gd name="T33" fmla="*/ 192 h 256"/>
              <a:gd name="T34" fmla="*/ 36 w 77"/>
              <a:gd name="T35" fmla="*/ 167 h 256"/>
              <a:gd name="T36" fmla="*/ 44 w 77"/>
              <a:gd name="T37" fmla="*/ 137 h 256"/>
              <a:gd name="T38" fmla="*/ 40 w 77"/>
              <a:gd name="T39" fmla="*/ 108 h 256"/>
              <a:gd name="T40" fmla="*/ 43 w 77"/>
              <a:gd name="T41" fmla="*/ 85 h 256"/>
              <a:gd name="T42" fmla="*/ 40 w 77"/>
              <a:gd name="T43" fmla="*/ 68 h 256"/>
              <a:gd name="T44" fmla="*/ 19 w 77"/>
              <a:gd name="T45" fmla="*/ 36 h 256"/>
              <a:gd name="T46" fmla="*/ 6 w 77"/>
              <a:gd name="T47" fmla="*/ 3 h 256"/>
              <a:gd name="T48" fmla="*/ 50 w 77"/>
              <a:gd name="T49" fmla="*/ 0 h 256"/>
              <a:gd name="T50" fmla="*/ 51 w 77"/>
              <a:gd name="T51" fmla="*/ 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256">
                <a:moveTo>
                  <a:pt x="51" y="6"/>
                </a:moveTo>
                <a:lnTo>
                  <a:pt x="47" y="25"/>
                </a:lnTo>
                <a:lnTo>
                  <a:pt x="76" y="27"/>
                </a:lnTo>
                <a:lnTo>
                  <a:pt x="65" y="61"/>
                </a:lnTo>
                <a:lnTo>
                  <a:pt x="66" y="87"/>
                </a:lnTo>
                <a:lnTo>
                  <a:pt x="73" y="110"/>
                </a:lnTo>
                <a:lnTo>
                  <a:pt x="61" y="133"/>
                </a:lnTo>
                <a:lnTo>
                  <a:pt x="57" y="157"/>
                </a:lnTo>
                <a:lnTo>
                  <a:pt x="51" y="181"/>
                </a:lnTo>
                <a:lnTo>
                  <a:pt x="42" y="197"/>
                </a:lnTo>
                <a:lnTo>
                  <a:pt x="32" y="213"/>
                </a:lnTo>
                <a:lnTo>
                  <a:pt x="20" y="230"/>
                </a:lnTo>
                <a:lnTo>
                  <a:pt x="13" y="241"/>
                </a:lnTo>
                <a:lnTo>
                  <a:pt x="0" y="255"/>
                </a:lnTo>
                <a:lnTo>
                  <a:pt x="8" y="230"/>
                </a:lnTo>
                <a:lnTo>
                  <a:pt x="24" y="212"/>
                </a:lnTo>
                <a:lnTo>
                  <a:pt x="21" y="192"/>
                </a:lnTo>
                <a:lnTo>
                  <a:pt x="36" y="167"/>
                </a:lnTo>
                <a:lnTo>
                  <a:pt x="44" y="137"/>
                </a:lnTo>
                <a:lnTo>
                  <a:pt x="40" y="108"/>
                </a:lnTo>
                <a:lnTo>
                  <a:pt x="43" y="85"/>
                </a:lnTo>
                <a:lnTo>
                  <a:pt x="40" y="68"/>
                </a:lnTo>
                <a:lnTo>
                  <a:pt x="19" y="36"/>
                </a:lnTo>
                <a:lnTo>
                  <a:pt x="6" y="3"/>
                </a:lnTo>
                <a:lnTo>
                  <a:pt x="50" y="0"/>
                </a:lnTo>
                <a:lnTo>
                  <a:pt x="51" y="6"/>
                </a:lnTo>
              </a:path>
            </a:pathLst>
          </a:custGeom>
          <a:gradFill rotWithShape="0">
            <a:gsLst>
              <a:gs pos="0">
                <a:srgbClr val="FFFFFF"/>
              </a:gs>
              <a:gs pos="50000">
                <a:srgbClr val="00CCFF"/>
              </a:gs>
              <a:gs pos="100000">
                <a:srgbClr val="FFFFFF"/>
              </a:gs>
            </a:gsLst>
            <a:lin ang="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54" name="Freeform 10"/>
          <p:cNvSpPr>
            <a:spLocks/>
          </p:cNvSpPr>
          <p:nvPr/>
        </p:nvSpPr>
        <p:spPr bwMode="auto">
          <a:xfrm>
            <a:off x="20189825" y="100013"/>
            <a:ext cx="10925175" cy="2159000"/>
          </a:xfrm>
          <a:custGeom>
            <a:avLst/>
            <a:gdLst>
              <a:gd name="T0" fmla="*/ 0 w 1229"/>
              <a:gd name="T1" fmla="*/ 259 h 259"/>
              <a:gd name="T2" fmla="*/ 5 w 1229"/>
              <a:gd name="T3" fmla="*/ 154 h 259"/>
              <a:gd name="T4" fmla="*/ 23 w 1229"/>
              <a:gd name="T5" fmla="*/ 130 h 259"/>
              <a:gd name="T6" fmla="*/ 56 w 1229"/>
              <a:gd name="T7" fmla="*/ 146 h 259"/>
              <a:gd name="T8" fmla="*/ 85 w 1229"/>
              <a:gd name="T9" fmla="*/ 128 h 259"/>
              <a:gd name="T10" fmla="*/ 117 w 1229"/>
              <a:gd name="T11" fmla="*/ 144 h 259"/>
              <a:gd name="T12" fmla="*/ 152 w 1229"/>
              <a:gd name="T13" fmla="*/ 144 h 259"/>
              <a:gd name="T14" fmla="*/ 208 w 1229"/>
              <a:gd name="T15" fmla="*/ 138 h 259"/>
              <a:gd name="T16" fmla="*/ 249 w 1229"/>
              <a:gd name="T17" fmla="*/ 122 h 259"/>
              <a:gd name="T18" fmla="*/ 289 w 1229"/>
              <a:gd name="T19" fmla="*/ 138 h 259"/>
              <a:gd name="T20" fmla="*/ 312 w 1229"/>
              <a:gd name="T21" fmla="*/ 143 h 259"/>
              <a:gd name="T22" fmla="*/ 362 w 1229"/>
              <a:gd name="T23" fmla="*/ 137 h 259"/>
              <a:gd name="T24" fmla="*/ 449 w 1229"/>
              <a:gd name="T25" fmla="*/ 121 h 259"/>
              <a:gd name="T26" fmla="*/ 499 w 1229"/>
              <a:gd name="T27" fmla="*/ 83 h 259"/>
              <a:gd name="T28" fmla="*/ 489 w 1229"/>
              <a:gd name="T29" fmla="*/ 119 h 259"/>
              <a:gd name="T30" fmla="*/ 531 w 1229"/>
              <a:gd name="T31" fmla="*/ 132 h 259"/>
              <a:gd name="T32" fmla="*/ 559 w 1229"/>
              <a:gd name="T33" fmla="*/ 158 h 259"/>
              <a:gd name="T34" fmla="*/ 586 w 1229"/>
              <a:gd name="T35" fmla="*/ 178 h 259"/>
              <a:gd name="T36" fmla="*/ 602 w 1229"/>
              <a:gd name="T37" fmla="*/ 178 h 259"/>
              <a:gd name="T38" fmla="*/ 581 w 1229"/>
              <a:gd name="T39" fmla="*/ 145 h 259"/>
              <a:gd name="T40" fmla="*/ 561 w 1229"/>
              <a:gd name="T41" fmla="*/ 103 h 259"/>
              <a:gd name="T42" fmla="*/ 547 w 1229"/>
              <a:gd name="T43" fmla="*/ 82 h 259"/>
              <a:gd name="T44" fmla="*/ 574 w 1229"/>
              <a:gd name="T45" fmla="*/ 62 h 259"/>
              <a:gd name="T46" fmla="*/ 535 w 1229"/>
              <a:gd name="T47" fmla="*/ 56 h 259"/>
              <a:gd name="T48" fmla="*/ 600 w 1229"/>
              <a:gd name="T49" fmla="*/ 42 h 259"/>
              <a:gd name="T50" fmla="*/ 676 w 1229"/>
              <a:gd name="T51" fmla="*/ 55 h 259"/>
              <a:gd name="T52" fmla="*/ 721 w 1229"/>
              <a:gd name="T53" fmla="*/ 60 h 259"/>
              <a:gd name="T54" fmla="*/ 773 w 1229"/>
              <a:gd name="T55" fmla="*/ 108 h 259"/>
              <a:gd name="T56" fmla="*/ 828 w 1229"/>
              <a:gd name="T57" fmla="*/ 139 h 259"/>
              <a:gd name="T58" fmla="*/ 879 w 1229"/>
              <a:gd name="T59" fmla="*/ 141 h 259"/>
              <a:gd name="T60" fmla="*/ 928 w 1229"/>
              <a:gd name="T61" fmla="*/ 128 h 259"/>
              <a:gd name="T62" fmla="*/ 957 w 1229"/>
              <a:gd name="T63" fmla="*/ 139 h 259"/>
              <a:gd name="T64" fmla="*/ 981 w 1229"/>
              <a:gd name="T65" fmla="*/ 130 h 259"/>
              <a:gd name="T66" fmla="*/ 1015 w 1229"/>
              <a:gd name="T67" fmla="*/ 146 h 259"/>
              <a:gd name="T68" fmla="*/ 1041 w 1229"/>
              <a:gd name="T69" fmla="*/ 144 h 259"/>
              <a:gd name="T70" fmla="*/ 1063 w 1229"/>
              <a:gd name="T71" fmla="*/ 130 h 259"/>
              <a:gd name="T72" fmla="*/ 1099 w 1229"/>
              <a:gd name="T73" fmla="*/ 146 h 259"/>
              <a:gd name="T74" fmla="*/ 1128 w 1229"/>
              <a:gd name="T75" fmla="*/ 139 h 259"/>
              <a:gd name="T76" fmla="*/ 1154 w 1229"/>
              <a:gd name="T77" fmla="*/ 149 h 259"/>
              <a:gd name="T78" fmla="*/ 1197 w 1229"/>
              <a:gd name="T79" fmla="*/ 138 h 259"/>
              <a:gd name="T80" fmla="*/ 1221 w 1229"/>
              <a:gd name="T81" fmla="*/ 165 h 259"/>
              <a:gd name="T82" fmla="*/ 1229 w 1229"/>
              <a:gd name="T83" fmla="*/ 154 h 259"/>
              <a:gd name="T84" fmla="*/ 1224 w 1229"/>
              <a:gd name="T85" fmla="*/ 112 h 259"/>
              <a:gd name="T86" fmla="*/ 1187 w 1229"/>
              <a:gd name="T87" fmla="*/ 93 h 259"/>
              <a:gd name="T88" fmla="*/ 1140 w 1229"/>
              <a:gd name="T89" fmla="*/ 101 h 259"/>
              <a:gd name="T90" fmla="*/ 1099 w 1229"/>
              <a:gd name="T91" fmla="*/ 93 h 259"/>
              <a:gd name="T92" fmla="*/ 1040 w 1229"/>
              <a:gd name="T93" fmla="*/ 95 h 259"/>
              <a:gd name="T94" fmla="*/ 996 w 1229"/>
              <a:gd name="T95" fmla="*/ 93 h 259"/>
              <a:gd name="T96" fmla="*/ 955 w 1229"/>
              <a:gd name="T97" fmla="*/ 96 h 259"/>
              <a:gd name="T98" fmla="*/ 909 w 1229"/>
              <a:gd name="T99" fmla="*/ 96 h 259"/>
              <a:gd name="T100" fmla="*/ 861 w 1229"/>
              <a:gd name="T101" fmla="*/ 97 h 259"/>
              <a:gd name="T102" fmla="*/ 826 w 1229"/>
              <a:gd name="T103" fmla="*/ 96 h 259"/>
              <a:gd name="T104" fmla="*/ 785 w 1229"/>
              <a:gd name="T105" fmla="*/ 69 h 259"/>
              <a:gd name="T106" fmla="*/ 727 w 1229"/>
              <a:gd name="T107" fmla="*/ 30 h 259"/>
              <a:gd name="T108" fmla="*/ 644 w 1229"/>
              <a:gd name="T109" fmla="*/ 2 h 259"/>
              <a:gd name="T110" fmla="*/ 560 w 1229"/>
              <a:gd name="T111" fmla="*/ 8 h 259"/>
              <a:gd name="T112" fmla="*/ 474 w 1229"/>
              <a:gd name="T113" fmla="*/ 45 h 259"/>
              <a:gd name="T114" fmla="*/ 399 w 1229"/>
              <a:gd name="T115" fmla="*/ 95 h 259"/>
              <a:gd name="T116" fmla="*/ 328 w 1229"/>
              <a:gd name="T117" fmla="*/ 97 h 259"/>
              <a:gd name="T118" fmla="*/ 231 w 1229"/>
              <a:gd name="T119" fmla="*/ 96 h 259"/>
              <a:gd name="T120" fmla="*/ 109 w 1229"/>
              <a:gd name="T121" fmla="*/ 93 h 259"/>
              <a:gd name="T122" fmla="*/ 19 w 1229"/>
              <a:gd name="T123" fmla="*/ 96 h 259"/>
              <a:gd name="T124" fmla="*/ 0 w 1229"/>
              <a:gd name="T125" fmla="*/ 13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29" h="259">
                <a:moveTo>
                  <a:pt x="0" y="175"/>
                </a:moveTo>
                <a:lnTo>
                  <a:pt x="0" y="219"/>
                </a:lnTo>
                <a:lnTo>
                  <a:pt x="0" y="259"/>
                </a:lnTo>
                <a:lnTo>
                  <a:pt x="3" y="226"/>
                </a:lnTo>
                <a:lnTo>
                  <a:pt x="4" y="201"/>
                </a:lnTo>
                <a:lnTo>
                  <a:pt x="5" y="154"/>
                </a:lnTo>
                <a:lnTo>
                  <a:pt x="8" y="132"/>
                </a:lnTo>
                <a:lnTo>
                  <a:pt x="16" y="124"/>
                </a:lnTo>
                <a:lnTo>
                  <a:pt x="23" y="130"/>
                </a:lnTo>
                <a:lnTo>
                  <a:pt x="33" y="131"/>
                </a:lnTo>
                <a:lnTo>
                  <a:pt x="47" y="138"/>
                </a:lnTo>
                <a:lnTo>
                  <a:pt x="56" y="146"/>
                </a:lnTo>
                <a:lnTo>
                  <a:pt x="66" y="146"/>
                </a:lnTo>
                <a:lnTo>
                  <a:pt x="75" y="141"/>
                </a:lnTo>
                <a:lnTo>
                  <a:pt x="85" y="128"/>
                </a:lnTo>
                <a:lnTo>
                  <a:pt x="93" y="129"/>
                </a:lnTo>
                <a:lnTo>
                  <a:pt x="108" y="139"/>
                </a:lnTo>
                <a:lnTo>
                  <a:pt x="117" y="144"/>
                </a:lnTo>
                <a:lnTo>
                  <a:pt x="126" y="149"/>
                </a:lnTo>
                <a:lnTo>
                  <a:pt x="136" y="151"/>
                </a:lnTo>
                <a:lnTo>
                  <a:pt x="152" y="144"/>
                </a:lnTo>
                <a:lnTo>
                  <a:pt x="171" y="158"/>
                </a:lnTo>
                <a:lnTo>
                  <a:pt x="185" y="151"/>
                </a:lnTo>
                <a:lnTo>
                  <a:pt x="208" y="138"/>
                </a:lnTo>
                <a:lnTo>
                  <a:pt x="222" y="138"/>
                </a:lnTo>
                <a:lnTo>
                  <a:pt x="238" y="127"/>
                </a:lnTo>
                <a:lnTo>
                  <a:pt x="249" y="122"/>
                </a:lnTo>
                <a:lnTo>
                  <a:pt x="265" y="136"/>
                </a:lnTo>
                <a:lnTo>
                  <a:pt x="278" y="132"/>
                </a:lnTo>
                <a:lnTo>
                  <a:pt x="289" y="138"/>
                </a:lnTo>
                <a:lnTo>
                  <a:pt x="296" y="138"/>
                </a:lnTo>
                <a:lnTo>
                  <a:pt x="305" y="138"/>
                </a:lnTo>
                <a:lnTo>
                  <a:pt x="312" y="143"/>
                </a:lnTo>
                <a:lnTo>
                  <a:pt x="323" y="138"/>
                </a:lnTo>
                <a:lnTo>
                  <a:pt x="331" y="124"/>
                </a:lnTo>
                <a:lnTo>
                  <a:pt x="362" y="137"/>
                </a:lnTo>
                <a:lnTo>
                  <a:pt x="376" y="152"/>
                </a:lnTo>
                <a:lnTo>
                  <a:pt x="382" y="176"/>
                </a:lnTo>
                <a:lnTo>
                  <a:pt x="449" y="121"/>
                </a:lnTo>
                <a:lnTo>
                  <a:pt x="465" y="101"/>
                </a:lnTo>
                <a:lnTo>
                  <a:pt x="481" y="91"/>
                </a:lnTo>
                <a:lnTo>
                  <a:pt x="499" y="83"/>
                </a:lnTo>
                <a:lnTo>
                  <a:pt x="496" y="98"/>
                </a:lnTo>
                <a:lnTo>
                  <a:pt x="476" y="123"/>
                </a:lnTo>
                <a:lnTo>
                  <a:pt x="489" y="119"/>
                </a:lnTo>
                <a:lnTo>
                  <a:pt x="508" y="110"/>
                </a:lnTo>
                <a:lnTo>
                  <a:pt x="522" y="116"/>
                </a:lnTo>
                <a:lnTo>
                  <a:pt x="531" y="132"/>
                </a:lnTo>
                <a:lnTo>
                  <a:pt x="526" y="146"/>
                </a:lnTo>
                <a:lnTo>
                  <a:pt x="544" y="148"/>
                </a:lnTo>
                <a:lnTo>
                  <a:pt x="559" y="158"/>
                </a:lnTo>
                <a:lnTo>
                  <a:pt x="565" y="170"/>
                </a:lnTo>
                <a:lnTo>
                  <a:pt x="578" y="167"/>
                </a:lnTo>
                <a:lnTo>
                  <a:pt x="586" y="178"/>
                </a:lnTo>
                <a:lnTo>
                  <a:pt x="598" y="196"/>
                </a:lnTo>
                <a:lnTo>
                  <a:pt x="608" y="193"/>
                </a:lnTo>
                <a:lnTo>
                  <a:pt x="602" y="178"/>
                </a:lnTo>
                <a:lnTo>
                  <a:pt x="598" y="162"/>
                </a:lnTo>
                <a:lnTo>
                  <a:pt x="590" y="156"/>
                </a:lnTo>
                <a:lnTo>
                  <a:pt x="581" y="145"/>
                </a:lnTo>
                <a:lnTo>
                  <a:pt x="586" y="122"/>
                </a:lnTo>
                <a:lnTo>
                  <a:pt x="579" y="106"/>
                </a:lnTo>
                <a:lnTo>
                  <a:pt x="561" y="103"/>
                </a:lnTo>
                <a:lnTo>
                  <a:pt x="566" y="91"/>
                </a:lnTo>
                <a:lnTo>
                  <a:pt x="578" y="81"/>
                </a:lnTo>
                <a:lnTo>
                  <a:pt x="547" y="82"/>
                </a:lnTo>
                <a:lnTo>
                  <a:pt x="561" y="75"/>
                </a:lnTo>
                <a:lnTo>
                  <a:pt x="587" y="64"/>
                </a:lnTo>
                <a:lnTo>
                  <a:pt x="574" y="62"/>
                </a:lnTo>
                <a:lnTo>
                  <a:pt x="540" y="71"/>
                </a:lnTo>
                <a:lnTo>
                  <a:pt x="524" y="65"/>
                </a:lnTo>
                <a:lnTo>
                  <a:pt x="535" y="56"/>
                </a:lnTo>
                <a:lnTo>
                  <a:pt x="559" y="53"/>
                </a:lnTo>
                <a:lnTo>
                  <a:pt x="579" y="50"/>
                </a:lnTo>
                <a:lnTo>
                  <a:pt x="600" y="42"/>
                </a:lnTo>
                <a:lnTo>
                  <a:pt x="635" y="37"/>
                </a:lnTo>
                <a:lnTo>
                  <a:pt x="660" y="41"/>
                </a:lnTo>
                <a:lnTo>
                  <a:pt x="676" y="55"/>
                </a:lnTo>
                <a:lnTo>
                  <a:pt x="692" y="63"/>
                </a:lnTo>
                <a:lnTo>
                  <a:pt x="704" y="57"/>
                </a:lnTo>
                <a:lnTo>
                  <a:pt x="721" y="60"/>
                </a:lnTo>
                <a:lnTo>
                  <a:pt x="741" y="72"/>
                </a:lnTo>
                <a:lnTo>
                  <a:pt x="758" y="88"/>
                </a:lnTo>
                <a:lnTo>
                  <a:pt x="773" y="108"/>
                </a:lnTo>
                <a:lnTo>
                  <a:pt x="797" y="115"/>
                </a:lnTo>
                <a:lnTo>
                  <a:pt x="816" y="128"/>
                </a:lnTo>
                <a:lnTo>
                  <a:pt x="828" y="139"/>
                </a:lnTo>
                <a:lnTo>
                  <a:pt x="846" y="151"/>
                </a:lnTo>
                <a:lnTo>
                  <a:pt x="866" y="147"/>
                </a:lnTo>
                <a:lnTo>
                  <a:pt x="879" y="141"/>
                </a:lnTo>
                <a:lnTo>
                  <a:pt x="904" y="141"/>
                </a:lnTo>
                <a:lnTo>
                  <a:pt x="917" y="126"/>
                </a:lnTo>
                <a:lnTo>
                  <a:pt x="928" y="128"/>
                </a:lnTo>
                <a:lnTo>
                  <a:pt x="936" y="128"/>
                </a:lnTo>
                <a:lnTo>
                  <a:pt x="946" y="134"/>
                </a:lnTo>
                <a:lnTo>
                  <a:pt x="957" y="139"/>
                </a:lnTo>
                <a:lnTo>
                  <a:pt x="965" y="129"/>
                </a:lnTo>
                <a:lnTo>
                  <a:pt x="974" y="126"/>
                </a:lnTo>
                <a:lnTo>
                  <a:pt x="981" y="130"/>
                </a:lnTo>
                <a:lnTo>
                  <a:pt x="989" y="124"/>
                </a:lnTo>
                <a:lnTo>
                  <a:pt x="1005" y="132"/>
                </a:lnTo>
                <a:lnTo>
                  <a:pt x="1015" y="146"/>
                </a:lnTo>
                <a:lnTo>
                  <a:pt x="1025" y="147"/>
                </a:lnTo>
                <a:lnTo>
                  <a:pt x="1032" y="149"/>
                </a:lnTo>
                <a:lnTo>
                  <a:pt x="1041" y="144"/>
                </a:lnTo>
                <a:lnTo>
                  <a:pt x="1048" y="138"/>
                </a:lnTo>
                <a:lnTo>
                  <a:pt x="1054" y="136"/>
                </a:lnTo>
                <a:lnTo>
                  <a:pt x="1063" y="130"/>
                </a:lnTo>
                <a:lnTo>
                  <a:pt x="1074" y="130"/>
                </a:lnTo>
                <a:lnTo>
                  <a:pt x="1084" y="139"/>
                </a:lnTo>
                <a:lnTo>
                  <a:pt x="1099" y="146"/>
                </a:lnTo>
                <a:lnTo>
                  <a:pt x="1112" y="139"/>
                </a:lnTo>
                <a:lnTo>
                  <a:pt x="1119" y="136"/>
                </a:lnTo>
                <a:lnTo>
                  <a:pt x="1128" y="139"/>
                </a:lnTo>
                <a:lnTo>
                  <a:pt x="1135" y="141"/>
                </a:lnTo>
                <a:lnTo>
                  <a:pt x="1144" y="149"/>
                </a:lnTo>
                <a:lnTo>
                  <a:pt x="1154" y="149"/>
                </a:lnTo>
                <a:lnTo>
                  <a:pt x="1166" y="146"/>
                </a:lnTo>
                <a:lnTo>
                  <a:pt x="1180" y="143"/>
                </a:lnTo>
                <a:lnTo>
                  <a:pt x="1197" y="138"/>
                </a:lnTo>
                <a:lnTo>
                  <a:pt x="1209" y="143"/>
                </a:lnTo>
                <a:lnTo>
                  <a:pt x="1216" y="150"/>
                </a:lnTo>
                <a:lnTo>
                  <a:pt x="1221" y="165"/>
                </a:lnTo>
                <a:lnTo>
                  <a:pt x="1225" y="189"/>
                </a:lnTo>
                <a:lnTo>
                  <a:pt x="1229" y="222"/>
                </a:lnTo>
                <a:lnTo>
                  <a:pt x="1229" y="154"/>
                </a:lnTo>
                <a:lnTo>
                  <a:pt x="1229" y="137"/>
                </a:lnTo>
                <a:lnTo>
                  <a:pt x="1227" y="126"/>
                </a:lnTo>
                <a:lnTo>
                  <a:pt x="1224" y="112"/>
                </a:lnTo>
                <a:lnTo>
                  <a:pt x="1218" y="100"/>
                </a:lnTo>
                <a:lnTo>
                  <a:pt x="1205" y="95"/>
                </a:lnTo>
                <a:lnTo>
                  <a:pt x="1187" y="93"/>
                </a:lnTo>
                <a:lnTo>
                  <a:pt x="1172" y="95"/>
                </a:lnTo>
                <a:lnTo>
                  <a:pt x="1156" y="91"/>
                </a:lnTo>
                <a:lnTo>
                  <a:pt x="1140" y="101"/>
                </a:lnTo>
                <a:lnTo>
                  <a:pt x="1124" y="96"/>
                </a:lnTo>
                <a:lnTo>
                  <a:pt x="1110" y="93"/>
                </a:lnTo>
                <a:lnTo>
                  <a:pt x="1099" y="93"/>
                </a:lnTo>
                <a:lnTo>
                  <a:pt x="1071" y="96"/>
                </a:lnTo>
                <a:lnTo>
                  <a:pt x="1056" y="98"/>
                </a:lnTo>
                <a:lnTo>
                  <a:pt x="1040" y="95"/>
                </a:lnTo>
                <a:lnTo>
                  <a:pt x="1024" y="99"/>
                </a:lnTo>
                <a:lnTo>
                  <a:pt x="1004" y="95"/>
                </a:lnTo>
                <a:lnTo>
                  <a:pt x="996" y="93"/>
                </a:lnTo>
                <a:lnTo>
                  <a:pt x="981" y="93"/>
                </a:lnTo>
                <a:lnTo>
                  <a:pt x="966" y="91"/>
                </a:lnTo>
                <a:lnTo>
                  <a:pt x="955" y="96"/>
                </a:lnTo>
                <a:lnTo>
                  <a:pt x="946" y="95"/>
                </a:lnTo>
                <a:lnTo>
                  <a:pt x="926" y="93"/>
                </a:lnTo>
                <a:lnTo>
                  <a:pt x="909" y="96"/>
                </a:lnTo>
                <a:lnTo>
                  <a:pt x="894" y="96"/>
                </a:lnTo>
                <a:lnTo>
                  <a:pt x="876" y="91"/>
                </a:lnTo>
                <a:lnTo>
                  <a:pt x="861" y="97"/>
                </a:lnTo>
                <a:lnTo>
                  <a:pt x="849" y="93"/>
                </a:lnTo>
                <a:lnTo>
                  <a:pt x="838" y="99"/>
                </a:lnTo>
                <a:lnTo>
                  <a:pt x="826" y="96"/>
                </a:lnTo>
                <a:lnTo>
                  <a:pt x="812" y="93"/>
                </a:lnTo>
                <a:lnTo>
                  <a:pt x="804" y="88"/>
                </a:lnTo>
                <a:lnTo>
                  <a:pt x="785" y="69"/>
                </a:lnTo>
                <a:lnTo>
                  <a:pt x="764" y="52"/>
                </a:lnTo>
                <a:lnTo>
                  <a:pt x="745" y="40"/>
                </a:lnTo>
                <a:lnTo>
                  <a:pt x="727" y="30"/>
                </a:lnTo>
                <a:lnTo>
                  <a:pt x="700" y="17"/>
                </a:lnTo>
                <a:lnTo>
                  <a:pt x="672" y="8"/>
                </a:lnTo>
                <a:lnTo>
                  <a:pt x="644" y="2"/>
                </a:lnTo>
                <a:lnTo>
                  <a:pt x="617" y="0"/>
                </a:lnTo>
                <a:lnTo>
                  <a:pt x="591" y="2"/>
                </a:lnTo>
                <a:lnTo>
                  <a:pt x="560" y="8"/>
                </a:lnTo>
                <a:lnTo>
                  <a:pt x="528" y="17"/>
                </a:lnTo>
                <a:lnTo>
                  <a:pt x="500" y="29"/>
                </a:lnTo>
                <a:lnTo>
                  <a:pt x="474" y="45"/>
                </a:lnTo>
                <a:lnTo>
                  <a:pt x="452" y="63"/>
                </a:lnTo>
                <a:lnTo>
                  <a:pt x="426" y="87"/>
                </a:lnTo>
                <a:lnTo>
                  <a:pt x="399" y="95"/>
                </a:lnTo>
                <a:lnTo>
                  <a:pt x="376" y="99"/>
                </a:lnTo>
                <a:lnTo>
                  <a:pt x="352" y="101"/>
                </a:lnTo>
                <a:lnTo>
                  <a:pt x="328" y="97"/>
                </a:lnTo>
                <a:lnTo>
                  <a:pt x="309" y="97"/>
                </a:lnTo>
                <a:lnTo>
                  <a:pt x="249" y="97"/>
                </a:lnTo>
                <a:lnTo>
                  <a:pt x="231" y="96"/>
                </a:lnTo>
                <a:lnTo>
                  <a:pt x="180" y="99"/>
                </a:lnTo>
                <a:lnTo>
                  <a:pt x="148" y="97"/>
                </a:lnTo>
                <a:lnTo>
                  <a:pt x="109" y="93"/>
                </a:lnTo>
                <a:lnTo>
                  <a:pt x="61" y="95"/>
                </a:lnTo>
                <a:lnTo>
                  <a:pt x="32" y="95"/>
                </a:lnTo>
                <a:lnTo>
                  <a:pt x="19" y="96"/>
                </a:lnTo>
                <a:lnTo>
                  <a:pt x="10" y="101"/>
                </a:lnTo>
                <a:lnTo>
                  <a:pt x="2" y="113"/>
                </a:lnTo>
                <a:lnTo>
                  <a:pt x="0" y="132"/>
                </a:lnTo>
                <a:lnTo>
                  <a:pt x="0" y="152"/>
                </a:lnTo>
                <a:lnTo>
                  <a:pt x="0" y="175"/>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55" name="Freeform 11"/>
          <p:cNvSpPr>
            <a:spLocks/>
          </p:cNvSpPr>
          <p:nvPr/>
        </p:nvSpPr>
        <p:spPr bwMode="auto">
          <a:xfrm>
            <a:off x="23469600" y="1235075"/>
            <a:ext cx="508000" cy="2098675"/>
          </a:xfrm>
          <a:custGeom>
            <a:avLst/>
            <a:gdLst>
              <a:gd name="T0" fmla="*/ 13 w 57"/>
              <a:gd name="T1" fmla="*/ 6 h 252"/>
              <a:gd name="T2" fmla="*/ 17 w 57"/>
              <a:gd name="T3" fmla="*/ 25 h 252"/>
              <a:gd name="T4" fmla="*/ 13 w 57"/>
              <a:gd name="T5" fmla="*/ 34 h 252"/>
              <a:gd name="T6" fmla="*/ 6 w 57"/>
              <a:gd name="T7" fmla="*/ 62 h 252"/>
              <a:gd name="T8" fmla="*/ 1 w 57"/>
              <a:gd name="T9" fmla="*/ 86 h 252"/>
              <a:gd name="T10" fmla="*/ 0 w 57"/>
              <a:gd name="T11" fmla="*/ 108 h 252"/>
              <a:gd name="T12" fmla="*/ 5 w 57"/>
              <a:gd name="T13" fmla="*/ 135 h 252"/>
              <a:gd name="T14" fmla="*/ 8 w 57"/>
              <a:gd name="T15" fmla="*/ 160 h 252"/>
              <a:gd name="T16" fmla="*/ 13 w 57"/>
              <a:gd name="T17" fmla="*/ 184 h 252"/>
              <a:gd name="T18" fmla="*/ 27 w 57"/>
              <a:gd name="T19" fmla="*/ 200 h 252"/>
              <a:gd name="T20" fmla="*/ 32 w 57"/>
              <a:gd name="T21" fmla="*/ 217 h 252"/>
              <a:gd name="T22" fmla="*/ 45 w 57"/>
              <a:gd name="T23" fmla="*/ 234 h 252"/>
              <a:gd name="T24" fmla="*/ 56 w 57"/>
              <a:gd name="T25" fmla="*/ 251 h 252"/>
              <a:gd name="T26" fmla="*/ 51 w 57"/>
              <a:gd name="T27" fmla="*/ 235 h 252"/>
              <a:gd name="T28" fmla="*/ 40 w 57"/>
              <a:gd name="T29" fmla="*/ 216 h 252"/>
              <a:gd name="T30" fmla="*/ 43 w 57"/>
              <a:gd name="T31" fmla="*/ 196 h 252"/>
              <a:gd name="T32" fmla="*/ 28 w 57"/>
              <a:gd name="T33" fmla="*/ 170 h 252"/>
              <a:gd name="T34" fmla="*/ 15 w 57"/>
              <a:gd name="T35" fmla="*/ 140 h 252"/>
              <a:gd name="T36" fmla="*/ 12 w 57"/>
              <a:gd name="T37" fmla="*/ 94 h 252"/>
              <a:gd name="T38" fmla="*/ 17 w 57"/>
              <a:gd name="T39" fmla="*/ 64 h 252"/>
              <a:gd name="T40" fmla="*/ 25 w 57"/>
              <a:gd name="T41" fmla="*/ 34 h 252"/>
              <a:gd name="T42" fmla="*/ 27 w 57"/>
              <a:gd name="T43" fmla="*/ 12 h 252"/>
              <a:gd name="T44" fmla="*/ 15 w 57"/>
              <a:gd name="T45" fmla="*/ 0 h 252"/>
              <a:gd name="T46" fmla="*/ 13 w 57"/>
              <a:gd name="T47" fmla="*/ 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7" h="252">
                <a:moveTo>
                  <a:pt x="13" y="6"/>
                </a:moveTo>
                <a:lnTo>
                  <a:pt x="17" y="25"/>
                </a:lnTo>
                <a:lnTo>
                  <a:pt x="13" y="34"/>
                </a:lnTo>
                <a:lnTo>
                  <a:pt x="6" y="62"/>
                </a:lnTo>
                <a:lnTo>
                  <a:pt x="1" y="86"/>
                </a:lnTo>
                <a:lnTo>
                  <a:pt x="0" y="108"/>
                </a:lnTo>
                <a:lnTo>
                  <a:pt x="5" y="135"/>
                </a:lnTo>
                <a:lnTo>
                  <a:pt x="8" y="160"/>
                </a:lnTo>
                <a:lnTo>
                  <a:pt x="13" y="184"/>
                </a:lnTo>
                <a:lnTo>
                  <a:pt x="27" y="200"/>
                </a:lnTo>
                <a:lnTo>
                  <a:pt x="32" y="217"/>
                </a:lnTo>
                <a:lnTo>
                  <a:pt x="45" y="234"/>
                </a:lnTo>
                <a:lnTo>
                  <a:pt x="56" y="251"/>
                </a:lnTo>
                <a:lnTo>
                  <a:pt x="51" y="235"/>
                </a:lnTo>
                <a:lnTo>
                  <a:pt x="40" y="216"/>
                </a:lnTo>
                <a:lnTo>
                  <a:pt x="43" y="196"/>
                </a:lnTo>
                <a:lnTo>
                  <a:pt x="28" y="170"/>
                </a:lnTo>
                <a:lnTo>
                  <a:pt x="15" y="140"/>
                </a:lnTo>
                <a:lnTo>
                  <a:pt x="12" y="94"/>
                </a:lnTo>
                <a:lnTo>
                  <a:pt x="17" y="64"/>
                </a:lnTo>
                <a:lnTo>
                  <a:pt x="25" y="34"/>
                </a:lnTo>
                <a:lnTo>
                  <a:pt x="27" y="12"/>
                </a:lnTo>
                <a:lnTo>
                  <a:pt x="15" y="0"/>
                </a:lnTo>
                <a:lnTo>
                  <a:pt x="13" y="6"/>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nvGrpSpPr>
          <p:cNvPr id="6156" name="Group 12"/>
          <p:cNvGrpSpPr>
            <a:grpSpLocks/>
          </p:cNvGrpSpPr>
          <p:nvPr/>
        </p:nvGrpSpPr>
        <p:grpSpPr bwMode="auto">
          <a:xfrm>
            <a:off x="355600" y="809625"/>
            <a:ext cx="19238913" cy="2732088"/>
            <a:chOff x="40" y="97"/>
            <a:chExt cx="2164" cy="328"/>
          </a:xfrm>
        </p:grpSpPr>
        <p:sp>
          <p:nvSpPr>
            <p:cNvPr id="6157" name="Freeform 13"/>
            <p:cNvSpPr>
              <a:spLocks/>
            </p:cNvSpPr>
            <p:nvPr/>
          </p:nvSpPr>
          <p:spPr bwMode="auto">
            <a:xfrm>
              <a:off x="40" y="97"/>
              <a:ext cx="2164" cy="267"/>
            </a:xfrm>
            <a:custGeom>
              <a:avLst/>
              <a:gdLst>
                <a:gd name="T0" fmla="*/ 29 w 2164"/>
                <a:gd name="T1" fmla="*/ 3 h 267"/>
                <a:gd name="T2" fmla="*/ 46 w 2164"/>
                <a:gd name="T3" fmla="*/ 0 h 267"/>
                <a:gd name="T4" fmla="*/ 2096 w 2164"/>
                <a:gd name="T5" fmla="*/ 0 h 267"/>
                <a:gd name="T6" fmla="*/ 2120 w 2164"/>
                <a:gd name="T7" fmla="*/ 2 h 267"/>
                <a:gd name="T8" fmla="*/ 2137 w 2164"/>
                <a:gd name="T9" fmla="*/ 9 h 267"/>
                <a:gd name="T10" fmla="*/ 2152 w 2164"/>
                <a:gd name="T11" fmla="*/ 26 h 267"/>
                <a:gd name="T12" fmla="*/ 2160 w 2164"/>
                <a:gd name="T13" fmla="*/ 46 h 267"/>
                <a:gd name="T14" fmla="*/ 2163 w 2164"/>
                <a:gd name="T15" fmla="*/ 69 h 267"/>
                <a:gd name="T16" fmla="*/ 2163 w 2164"/>
                <a:gd name="T17" fmla="*/ 266 h 267"/>
                <a:gd name="T18" fmla="*/ 81 w 2164"/>
                <a:gd name="T19" fmla="*/ 266 h 267"/>
                <a:gd name="T20" fmla="*/ 0 w 2164"/>
                <a:gd name="T21" fmla="*/ 266 h 267"/>
                <a:gd name="T22" fmla="*/ 0 w 2164"/>
                <a:gd name="T23" fmla="*/ 82 h 267"/>
                <a:gd name="T24" fmla="*/ 1 w 2164"/>
                <a:gd name="T25" fmla="*/ 55 h 267"/>
                <a:gd name="T26" fmla="*/ 9 w 2164"/>
                <a:gd name="T27" fmla="*/ 29 h 267"/>
                <a:gd name="T28" fmla="*/ 16 w 2164"/>
                <a:gd name="T29" fmla="*/ 15 h 267"/>
                <a:gd name="T30" fmla="*/ 29 w 2164"/>
                <a:gd name="T31" fmla="*/ 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4" h="267">
                  <a:moveTo>
                    <a:pt x="29" y="3"/>
                  </a:moveTo>
                  <a:lnTo>
                    <a:pt x="46" y="0"/>
                  </a:lnTo>
                  <a:lnTo>
                    <a:pt x="2096" y="0"/>
                  </a:lnTo>
                  <a:lnTo>
                    <a:pt x="2120" y="2"/>
                  </a:lnTo>
                  <a:lnTo>
                    <a:pt x="2137" y="9"/>
                  </a:lnTo>
                  <a:lnTo>
                    <a:pt x="2152" y="26"/>
                  </a:lnTo>
                  <a:lnTo>
                    <a:pt x="2160" y="46"/>
                  </a:lnTo>
                  <a:lnTo>
                    <a:pt x="2163" y="69"/>
                  </a:lnTo>
                  <a:lnTo>
                    <a:pt x="2163" y="266"/>
                  </a:lnTo>
                  <a:lnTo>
                    <a:pt x="81" y="266"/>
                  </a:lnTo>
                  <a:lnTo>
                    <a:pt x="0" y="266"/>
                  </a:lnTo>
                  <a:lnTo>
                    <a:pt x="0" y="82"/>
                  </a:lnTo>
                  <a:lnTo>
                    <a:pt x="1" y="55"/>
                  </a:lnTo>
                  <a:lnTo>
                    <a:pt x="9" y="29"/>
                  </a:lnTo>
                  <a:lnTo>
                    <a:pt x="16" y="15"/>
                  </a:lnTo>
                  <a:lnTo>
                    <a:pt x="29" y="3"/>
                  </a:lnTo>
                </a:path>
              </a:pathLst>
            </a:custGeom>
            <a:gradFill rotWithShape="0">
              <a:gsLst>
                <a:gs pos="0">
                  <a:srgbClr val="00CCFF"/>
                </a:gs>
                <a:gs pos="100000">
                  <a:srgbClr val="FFFFFF"/>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58" name="Freeform 14"/>
            <p:cNvSpPr>
              <a:spLocks/>
            </p:cNvSpPr>
            <p:nvPr/>
          </p:nvSpPr>
          <p:spPr bwMode="auto">
            <a:xfrm>
              <a:off x="40" y="268"/>
              <a:ext cx="2164" cy="115"/>
            </a:xfrm>
            <a:custGeom>
              <a:avLst/>
              <a:gdLst>
                <a:gd name="T0" fmla="*/ 105 w 2164"/>
                <a:gd name="T1" fmla="*/ 39 h 115"/>
                <a:gd name="T2" fmla="*/ 170 w 2164"/>
                <a:gd name="T3" fmla="*/ 39 h 115"/>
                <a:gd name="T4" fmla="*/ 221 w 2164"/>
                <a:gd name="T5" fmla="*/ 58 h 115"/>
                <a:gd name="T6" fmla="*/ 305 w 2164"/>
                <a:gd name="T7" fmla="*/ 47 h 115"/>
                <a:gd name="T8" fmla="*/ 400 w 2164"/>
                <a:gd name="T9" fmla="*/ 41 h 115"/>
                <a:gd name="T10" fmla="*/ 466 w 2164"/>
                <a:gd name="T11" fmla="*/ 53 h 115"/>
                <a:gd name="T12" fmla="*/ 538 w 2164"/>
                <a:gd name="T13" fmla="*/ 47 h 115"/>
                <a:gd name="T14" fmla="*/ 654 w 2164"/>
                <a:gd name="T15" fmla="*/ 50 h 115"/>
                <a:gd name="T16" fmla="*/ 728 w 2164"/>
                <a:gd name="T17" fmla="*/ 58 h 115"/>
                <a:gd name="T18" fmla="*/ 815 w 2164"/>
                <a:gd name="T19" fmla="*/ 35 h 115"/>
                <a:gd name="T20" fmla="*/ 880 w 2164"/>
                <a:gd name="T21" fmla="*/ 56 h 115"/>
                <a:gd name="T22" fmla="*/ 968 w 2164"/>
                <a:gd name="T23" fmla="*/ 52 h 115"/>
                <a:gd name="T24" fmla="*/ 1013 w 2164"/>
                <a:gd name="T25" fmla="*/ 56 h 115"/>
                <a:gd name="T26" fmla="*/ 1053 w 2164"/>
                <a:gd name="T27" fmla="*/ 35 h 115"/>
                <a:gd name="T28" fmla="*/ 1105 w 2164"/>
                <a:gd name="T29" fmla="*/ 21 h 115"/>
                <a:gd name="T30" fmla="*/ 1167 w 2164"/>
                <a:gd name="T31" fmla="*/ 19 h 115"/>
                <a:gd name="T32" fmla="*/ 1218 w 2164"/>
                <a:gd name="T33" fmla="*/ 13 h 115"/>
                <a:gd name="T34" fmla="*/ 1265 w 2164"/>
                <a:gd name="T35" fmla="*/ 29 h 115"/>
                <a:gd name="T36" fmla="*/ 1316 w 2164"/>
                <a:gd name="T37" fmla="*/ 41 h 115"/>
                <a:gd name="T38" fmla="*/ 1399 w 2164"/>
                <a:gd name="T39" fmla="*/ 33 h 115"/>
                <a:gd name="T40" fmla="*/ 1436 w 2164"/>
                <a:gd name="T41" fmla="*/ 55 h 115"/>
                <a:gd name="T42" fmla="*/ 1493 w 2164"/>
                <a:gd name="T43" fmla="*/ 58 h 115"/>
                <a:gd name="T44" fmla="*/ 1589 w 2164"/>
                <a:gd name="T45" fmla="*/ 58 h 115"/>
                <a:gd name="T46" fmla="*/ 1647 w 2164"/>
                <a:gd name="T47" fmla="*/ 49 h 115"/>
                <a:gd name="T48" fmla="*/ 1691 w 2164"/>
                <a:gd name="T49" fmla="*/ 53 h 115"/>
                <a:gd name="T50" fmla="*/ 1743 w 2164"/>
                <a:gd name="T51" fmla="*/ 35 h 115"/>
                <a:gd name="T52" fmla="*/ 1817 w 2164"/>
                <a:gd name="T53" fmla="*/ 33 h 115"/>
                <a:gd name="T54" fmla="*/ 1878 w 2164"/>
                <a:gd name="T55" fmla="*/ 13 h 115"/>
                <a:gd name="T56" fmla="*/ 1926 w 2164"/>
                <a:gd name="T57" fmla="*/ 9 h 115"/>
                <a:gd name="T58" fmla="*/ 1988 w 2164"/>
                <a:gd name="T59" fmla="*/ 17 h 115"/>
                <a:gd name="T60" fmla="*/ 2042 w 2164"/>
                <a:gd name="T61" fmla="*/ 1 h 115"/>
                <a:gd name="T62" fmla="*/ 2093 w 2164"/>
                <a:gd name="T63" fmla="*/ 29 h 115"/>
                <a:gd name="T64" fmla="*/ 2150 w 2164"/>
                <a:gd name="T65" fmla="*/ 14 h 115"/>
                <a:gd name="T66" fmla="*/ 2163 w 2164"/>
                <a:gd name="T67" fmla="*/ 114 h 115"/>
                <a:gd name="T68" fmla="*/ 893 w 2164"/>
                <a:gd name="T69" fmla="*/ 92 h 115"/>
                <a:gd name="T70" fmla="*/ 0 w 2164"/>
                <a:gd name="T71" fmla="*/ 18 h 115"/>
                <a:gd name="T72" fmla="*/ 32 w 2164"/>
                <a:gd name="T73" fmla="*/ 31 h 115"/>
                <a:gd name="T74" fmla="*/ 75 w 2164"/>
                <a:gd name="T75" fmla="*/ 3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4" h="115">
                  <a:moveTo>
                    <a:pt x="75" y="35"/>
                  </a:moveTo>
                  <a:lnTo>
                    <a:pt x="105" y="39"/>
                  </a:lnTo>
                  <a:lnTo>
                    <a:pt x="138" y="35"/>
                  </a:lnTo>
                  <a:lnTo>
                    <a:pt x="170" y="39"/>
                  </a:lnTo>
                  <a:lnTo>
                    <a:pt x="195" y="50"/>
                  </a:lnTo>
                  <a:lnTo>
                    <a:pt x="221" y="58"/>
                  </a:lnTo>
                  <a:lnTo>
                    <a:pt x="266" y="51"/>
                  </a:lnTo>
                  <a:lnTo>
                    <a:pt x="305" y="47"/>
                  </a:lnTo>
                  <a:lnTo>
                    <a:pt x="360" y="47"/>
                  </a:lnTo>
                  <a:lnTo>
                    <a:pt x="400" y="41"/>
                  </a:lnTo>
                  <a:lnTo>
                    <a:pt x="435" y="47"/>
                  </a:lnTo>
                  <a:lnTo>
                    <a:pt x="466" y="53"/>
                  </a:lnTo>
                  <a:lnTo>
                    <a:pt x="494" y="55"/>
                  </a:lnTo>
                  <a:lnTo>
                    <a:pt x="538" y="47"/>
                  </a:lnTo>
                  <a:lnTo>
                    <a:pt x="586" y="47"/>
                  </a:lnTo>
                  <a:lnTo>
                    <a:pt x="654" y="50"/>
                  </a:lnTo>
                  <a:lnTo>
                    <a:pt x="683" y="61"/>
                  </a:lnTo>
                  <a:lnTo>
                    <a:pt x="728" y="58"/>
                  </a:lnTo>
                  <a:lnTo>
                    <a:pt x="773" y="41"/>
                  </a:lnTo>
                  <a:lnTo>
                    <a:pt x="815" y="35"/>
                  </a:lnTo>
                  <a:lnTo>
                    <a:pt x="844" y="41"/>
                  </a:lnTo>
                  <a:lnTo>
                    <a:pt x="880" y="56"/>
                  </a:lnTo>
                  <a:lnTo>
                    <a:pt x="921" y="62"/>
                  </a:lnTo>
                  <a:lnTo>
                    <a:pt x="968" y="52"/>
                  </a:lnTo>
                  <a:lnTo>
                    <a:pt x="989" y="49"/>
                  </a:lnTo>
                  <a:lnTo>
                    <a:pt x="1013" y="56"/>
                  </a:lnTo>
                  <a:lnTo>
                    <a:pt x="1032" y="47"/>
                  </a:lnTo>
                  <a:lnTo>
                    <a:pt x="1053" y="35"/>
                  </a:lnTo>
                  <a:lnTo>
                    <a:pt x="1078" y="24"/>
                  </a:lnTo>
                  <a:lnTo>
                    <a:pt x="1105" y="21"/>
                  </a:lnTo>
                  <a:lnTo>
                    <a:pt x="1136" y="24"/>
                  </a:lnTo>
                  <a:lnTo>
                    <a:pt x="1167" y="19"/>
                  </a:lnTo>
                  <a:lnTo>
                    <a:pt x="1198" y="13"/>
                  </a:lnTo>
                  <a:lnTo>
                    <a:pt x="1218" y="13"/>
                  </a:lnTo>
                  <a:lnTo>
                    <a:pt x="1237" y="15"/>
                  </a:lnTo>
                  <a:lnTo>
                    <a:pt x="1265" y="29"/>
                  </a:lnTo>
                  <a:lnTo>
                    <a:pt x="1293" y="27"/>
                  </a:lnTo>
                  <a:lnTo>
                    <a:pt x="1316" y="41"/>
                  </a:lnTo>
                  <a:lnTo>
                    <a:pt x="1361" y="41"/>
                  </a:lnTo>
                  <a:lnTo>
                    <a:pt x="1399" y="33"/>
                  </a:lnTo>
                  <a:lnTo>
                    <a:pt x="1417" y="44"/>
                  </a:lnTo>
                  <a:lnTo>
                    <a:pt x="1436" y="55"/>
                  </a:lnTo>
                  <a:lnTo>
                    <a:pt x="1462" y="52"/>
                  </a:lnTo>
                  <a:lnTo>
                    <a:pt x="1493" y="58"/>
                  </a:lnTo>
                  <a:lnTo>
                    <a:pt x="1526" y="52"/>
                  </a:lnTo>
                  <a:lnTo>
                    <a:pt x="1589" y="58"/>
                  </a:lnTo>
                  <a:lnTo>
                    <a:pt x="1616" y="64"/>
                  </a:lnTo>
                  <a:lnTo>
                    <a:pt x="1647" y="49"/>
                  </a:lnTo>
                  <a:lnTo>
                    <a:pt x="1667" y="48"/>
                  </a:lnTo>
                  <a:lnTo>
                    <a:pt x="1691" y="53"/>
                  </a:lnTo>
                  <a:lnTo>
                    <a:pt x="1714" y="51"/>
                  </a:lnTo>
                  <a:lnTo>
                    <a:pt x="1743" y="35"/>
                  </a:lnTo>
                  <a:lnTo>
                    <a:pt x="1793" y="31"/>
                  </a:lnTo>
                  <a:lnTo>
                    <a:pt x="1817" y="33"/>
                  </a:lnTo>
                  <a:lnTo>
                    <a:pt x="1842" y="33"/>
                  </a:lnTo>
                  <a:lnTo>
                    <a:pt x="1878" y="13"/>
                  </a:lnTo>
                  <a:lnTo>
                    <a:pt x="1899" y="6"/>
                  </a:lnTo>
                  <a:lnTo>
                    <a:pt x="1926" y="9"/>
                  </a:lnTo>
                  <a:lnTo>
                    <a:pt x="1957" y="29"/>
                  </a:lnTo>
                  <a:lnTo>
                    <a:pt x="1988" y="17"/>
                  </a:lnTo>
                  <a:lnTo>
                    <a:pt x="2017" y="0"/>
                  </a:lnTo>
                  <a:lnTo>
                    <a:pt x="2042" y="1"/>
                  </a:lnTo>
                  <a:lnTo>
                    <a:pt x="2071" y="35"/>
                  </a:lnTo>
                  <a:lnTo>
                    <a:pt x="2093" y="29"/>
                  </a:lnTo>
                  <a:lnTo>
                    <a:pt x="2125" y="15"/>
                  </a:lnTo>
                  <a:lnTo>
                    <a:pt x="2150" y="14"/>
                  </a:lnTo>
                  <a:lnTo>
                    <a:pt x="2163" y="26"/>
                  </a:lnTo>
                  <a:lnTo>
                    <a:pt x="2163" y="114"/>
                  </a:lnTo>
                  <a:lnTo>
                    <a:pt x="909" y="89"/>
                  </a:lnTo>
                  <a:lnTo>
                    <a:pt x="893" y="92"/>
                  </a:lnTo>
                  <a:lnTo>
                    <a:pt x="0" y="82"/>
                  </a:lnTo>
                  <a:lnTo>
                    <a:pt x="0" y="18"/>
                  </a:lnTo>
                  <a:lnTo>
                    <a:pt x="13" y="27"/>
                  </a:lnTo>
                  <a:lnTo>
                    <a:pt x="32" y="31"/>
                  </a:lnTo>
                  <a:lnTo>
                    <a:pt x="56" y="32"/>
                  </a:lnTo>
                  <a:lnTo>
                    <a:pt x="75" y="35"/>
                  </a:lnTo>
                </a:path>
              </a:pathLst>
            </a:custGeom>
            <a:solidFill>
              <a:srgbClr val="003300"/>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59" name="Freeform 15"/>
            <p:cNvSpPr>
              <a:spLocks/>
            </p:cNvSpPr>
            <p:nvPr/>
          </p:nvSpPr>
          <p:spPr bwMode="auto">
            <a:xfrm>
              <a:off x="40" y="307"/>
              <a:ext cx="2164" cy="118"/>
            </a:xfrm>
            <a:custGeom>
              <a:avLst/>
              <a:gdLst>
                <a:gd name="T0" fmla="*/ 46 w 2164"/>
                <a:gd name="T1" fmla="*/ 116 h 118"/>
                <a:gd name="T2" fmla="*/ 2096 w 2164"/>
                <a:gd name="T3" fmla="*/ 117 h 118"/>
                <a:gd name="T4" fmla="*/ 2137 w 2164"/>
                <a:gd name="T5" fmla="*/ 113 h 118"/>
                <a:gd name="T6" fmla="*/ 2160 w 2164"/>
                <a:gd name="T7" fmla="*/ 98 h 118"/>
                <a:gd name="T8" fmla="*/ 2163 w 2164"/>
                <a:gd name="T9" fmla="*/ 13 h 118"/>
                <a:gd name="T10" fmla="*/ 2134 w 2164"/>
                <a:gd name="T11" fmla="*/ 4 h 118"/>
                <a:gd name="T12" fmla="*/ 2118 w 2164"/>
                <a:gd name="T13" fmla="*/ 32 h 118"/>
                <a:gd name="T14" fmla="*/ 2097 w 2164"/>
                <a:gd name="T15" fmla="*/ 29 h 118"/>
                <a:gd name="T16" fmla="*/ 2054 w 2164"/>
                <a:gd name="T17" fmla="*/ 16 h 118"/>
                <a:gd name="T18" fmla="*/ 1998 w 2164"/>
                <a:gd name="T19" fmla="*/ 20 h 118"/>
                <a:gd name="T20" fmla="*/ 1951 w 2164"/>
                <a:gd name="T21" fmla="*/ 23 h 118"/>
                <a:gd name="T22" fmla="*/ 1910 w 2164"/>
                <a:gd name="T23" fmla="*/ 16 h 118"/>
                <a:gd name="T24" fmla="*/ 1868 w 2164"/>
                <a:gd name="T25" fmla="*/ 25 h 118"/>
                <a:gd name="T26" fmla="*/ 1841 w 2164"/>
                <a:gd name="T27" fmla="*/ 31 h 118"/>
                <a:gd name="T28" fmla="*/ 1776 w 2164"/>
                <a:gd name="T29" fmla="*/ 26 h 118"/>
                <a:gd name="T30" fmla="*/ 1716 w 2164"/>
                <a:gd name="T31" fmla="*/ 22 h 118"/>
                <a:gd name="T32" fmla="*/ 1644 w 2164"/>
                <a:gd name="T33" fmla="*/ 51 h 118"/>
                <a:gd name="T34" fmla="*/ 1589 w 2164"/>
                <a:gd name="T35" fmla="*/ 36 h 118"/>
                <a:gd name="T36" fmla="*/ 1524 w 2164"/>
                <a:gd name="T37" fmla="*/ 35 h 118"/>
                <a:gd name="T38" fmla="*/ 1417 w 2164"/>
                <a:gd name="T39" fmla="*/ 34 h 118"/>
                <a:gd name="T40" fmla="*/ 1367 w 2164"/>
                <a:gd name="T41" fmla="*/ 31 h 118"/>
                <a:gd name="T42" fmla="*/ 1327 w 2164"/>
                <a:gd name="T43" fmla="*/ 22 h 118"/>
                <a:gd name="T44" fmla="*/ 1237 w 2164"/>
                <a:gd name="T45" fmla="*/ 41 h 118"/>
                <a:gd name="T46" fmla="*/ 1159 w 2164"/>
                <a:gd name="T47" fmla="*/ 31 h 118"/>
                <a:gd name="T48" fmla="*/ 1065 w 2164"/>
                <a:gd name="T49" fmla="*/ 36 h 118"/>
                <a:gd name="T50" fmla="*/ 988 w 2164"/>
                <a:gd name="T51" fmla="*/ 36 h 118"/>
                <a:gd name="T52" fmla="*/ 897 w 2164"/>
                <a:gd name="T53" fmla="*/ 48 h 118"/>
                <a:gd name="T54" fmla="*/ 801 w 2164"/>
                <a:gd name="T55" fmla="*/ 42 h 118"/>
                <a:gd name="T56" fmla="*/ 692 w 2164"/>
                <a:gd name="T57" fmla="*/ 44 h 118"/>
                <a:gd name="T58" fmla="*/ 575 w 2164"/>
                <a:gd name="T59" fmla="*/ 31 h 118"/>
                <a:gd name="T60" fmla="*/ 454 w 2164"/>
                <a:gd name="T61" fmla="*/ 22 h 118"/>
                <a:gd name="T62" fmla="*/ 371 w 2164"/>
                <a:gd name="T63" fmla="*/ 33 h 118"/>
                <a:gd name="T64" fmla="*/ 322 w 2164"/>
                <a:gd name="T65" fmla="*/ 29 h 118"/>
                <a:gd name="T66" fmla="*/ 252 w 2164"/>
                <a:gd name="T67" fmla="*/ 34 h 118"/>
                <a:gd name="T68" fmla="*/ 176 w 2164"/>
                <a:gd name="T69" fmla="*/ 33 h 118"/>
                <a:gd name="T70" fmla="*/ 99 w 2164"/>
                <a:gd name="T71" fmla="*/ 40 h 118"/>
                <a:gd name="T72" fmla="*/ 20 w 2164"/>
                <a:gd name="T73" fmla="*/ 35 h 118"/>
                <a:gd name="T74" fmla="*/ 2 w 2164"/>
                <a:gd name="T75" fmla="*/ 69 h 118"/>
                <a:gd name="T76" fmla="*/ 16 w 2164"/>
                <a:gd name="T77" fmla="*/ 11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64" h="118">
                  <a:moveTo>
                    <a:pt x="29" y="114"/>
                  </a:moveTo>
                  <a:lnTo>
                    <a:pt x="46" y="116"/>
                  </a:lnTo>
                  <a:lnTo>
                    <a:pt x="66" y="117"/>
                  </a:lnTo>
                  <a:lnTo>
                    <a:pt x="2096" y="117"/>
                  </a:lnTo>
                  <a:lnTo>
                    <a:pt x="2120" y="115"/>
                  </a:lnTo>
                  <a:lnTo>
                    <a:pt x="2137" y="113"/>
                  </a:lnTo>
                  <a:lnTo>
                    <a:pt x="2152" y="106"/>
                  </a:lnTo>
                  <a:lnTo>
                    <a:pt x="2160" y="98"/>
                  </a:lnTo>
                  <a:lnTo>
                    <a:pt x="2163" y="90"/>
                  </a:lnTo>
                  <a:lnTo>
                    <a:pt x="2163" y="13"/>
                  </a:lnTo>
                  <a:lnTo>
                    <a:pt x="2144" y="0"/>
                  </a:lnTo>
                  <a:lnTo>
                    <a:pt x="2134" y="4"/>
                  </a:lnTo>
                  <a:lnTo>
                    <a:pt x="2125" y="17"/>
                  </a:lnTo>
                  <a:lnTo>
                    <a:pt x="2118" y="32"/>
                  </a:lnTo>
                  <a:lnTo>
                    <a:pt x="2109" y="31"/>
                  </a:lnTo>
                  <a:lnTo>
                    <a:pt x="2097" y="29"/>
                  </a:lnTo>
                  <a:lnTo>
                    <a:pt x="2071" y="22"/>
                  </a:lnTo>
                  <a:lnTo>
                    <a:pt x="2054" y="16"/>
                  </a:lnTo>
                  <a:lnTo>
                    <a:pt x="2027" y="13"/>
                  </a:lnTo>
                  <a:lnTo>
                    <a:pt x="1998" y="20"/>
                  </a:lnTo>
                  <a:lnTo>
                    <a:pt x="1970" y="31"/>
                  </a:lnTo>
                  <a:lnTo>
                    <a:pt x="1951" y="23"/>
                  </a:lnTo>
                  <a:lnTo>
                    <a:pt x="1934" y="22"/>
                  </a:lnTo>
                  <a:lnTo>
                    <a:pt x="1910" y="16"/>
                  </a:lnTo>
                  <a:lnTo>
                    <a:pt x="1885" y="18"/>
                  </a:lnTo>
                  <a:lnTo>
                    <a:pt x="1868" y="25"/>
                  </a:lnTo>
                  <a:lnTo>
                    <a:pt x="1861" y="35"/>
                  </a:lnTo>
                  <a:lnTo>
                    <a:pt x="1841" y="31"/>
                  </a:lnTo>
                  <a:lnTo>
                    <a:pt x="1813" y="31"/>
                  </a:lnTo>
                  <a:lnTo>
                    <a:pt x="1776" y="26"/>
                  </a:lnTo>
                  <a:lnTo>
                    <a:pt x="1744" y="35"/>
                  </a:lnTo>
                  <a:lnTo>
                    <a:pt x="1716" y="22"/>
                  </a:lnTo>
                  <a:lnTo>
                    <a:pt x="1679" y="31"/>
                  </a:lnTo>
                  <a:lnTo>
                    <a:pt x="1644" y="51"/>
                  </a:lnTo>
                  <a:lnTo>
                    <a:pt x="1614" y="44"/>
                  </a:lnTo>
                  <a:lnTo>
                    <a:pt x="1589" y="36"/>
                  </a:lnTo>
                  <a:lnTo>
                    <a:pt x="1560" y="32"/>
                  </a:lnTo>
                  <a:lnTo>
                    <a:pt x="1524" y="35"/>
                  </a:lnTo>
                  <a:lnTo>
                    <a:pt x="1467" y="41"/>
                  </a:lnTo>
                  <a:lnTo>
                    <a:pt x="1417" y="34"/>
                  </a:lnTo>
                  <a:lnTo>
                    <a:pt x="1395" y="38"/>
                  </a:lnTo>
                  <a:lnTo>
                    <a:pt x="1367" y="31"/>
                  </a:lnTo>
                  <a:lnTo>
                    <a:pt x="1348" y="23"/>
                  </a:lnTo>
                  <a:lnTo>
                    <a:pt x="1327" y="22"/>
                  </a:lnTo>
                  <a:lnTo>
                    <a:pt x="1287" y="26"/>
                  </a:lnTo>
                  <a:lnTo>
                    <a:pt x="1237" y="41"/>
                  </a:lnTo>
                  <a:lnTo>
                    <a:pt x="1194" y="28"/>
                  </a:lnTo>
                  <a:lnTo>
                    <a:pt x="1159" y="31"/>
                  </a:lnTo>
                  <a:lnTo>
                    <a:pt x="1125" y="48"/>
                  </a:lnTo>
                  <a:lnTo>
                    <a:pt x="1065" y="36"/>
                  </a:lnTo>
                  <a:lnTo>
                    <a:pt x="1019" y="42"/>
                  </a:lnTo>
                  <a:lnTo>
                    <a:pt x="988" y="36"/>
                  </a:lnTo>
                  <a:lnTo>
                    <a:pt x="943" y="39"/>
                  </a:lnTo>
                  <a:lnTo>
                    <a:pt x="897" y="48"/>
                  </a:lnTo>
                  <a:lnTo>
                    <a:pt x="866" y="45"/>
                  </a:lnTo>
                  <a:lnTo>
                    <a:pt x="801" y="42"/>
                  </a:lnTo>
                  <a:lnTo>
                    <a:pt x="760" y="48"/>
                  </a:lnTo>
                  <a:lnTo>
                    <a:pt x="692" y="44"/>
                  </a:lnTo>
                  <a:lnTo>
                    <a:pt x="636" y="39"/>
                  </a:lnTo>
                  <a:lnTo>
                    <a:pt x="575" y="31"/>
                  </a:lnTo>
                  <a:lnTo>
                    <a:pt x="518" y="39"/>
                  </a:lnTo>
                  <a:lnTo>
                    <a:pt x="454" y="22"/>
                  </a:lnTo>
                  <a:lnTo>
                    <a:pt x="404" y="22"/>
                  </a:lnTo>
                  <a:lnTo>
                    <a:pt x="371" y="33"/>
                  </a:lnTo>
                  <a:lnTo>
                    <a:pt x="349" y="24"/>
                  </a:lnTo>
                  <a:lnTo>
                    <a:pt x="322" y="29"/>
                  </a:lnTo>
                  <a:lnTo>
                    <a:pt x="287" y="31"/>
                  </a:lnTo>
                  <a:lnTo>
                    <a:pt x="252" y="34"/>
                  </a:lnTo>
                  <a:lnTo>
                    <a:pt x="211" y="41"/>
                  </a:lnTo>
                  <a:lnTo>
                    <a:pt x="176" y="33"/>
                  </a:lnTo>
                  <a:lnTo>
                    <a:pt x="143" y="37"/>
                  </a:lnTo>
                  <a:lnTo>
                    <a:pt x="99" y="40"/>
                  </a:lnTo>
                  <a:lnTo>
                    <a:pt x="71" y="37"/>
                  </a:lnTo>
                  <a:lnTo>
                    <a:pt x="20" y="35"/>
                  </a:lnTo>
                  <a:lnTo>
                    <a:pt x="0" y="44"/>
                  </a:lnTo>
                  <a:lnTo>
                    <a:pt x="2" y="69"/>
                  </a:lnTo>
                  <a:lnTo>
                    <a:pt x="5" y="91"/>
                  </a:lnTo>
                  <a:lnTo>
                    <a:pt x="16" y="110"/>
                  </a:lnTo>
                  <a:lnTo>
                    <a:pt x="29" y="114"/>
                  </a:lnTo>
                </a:path>
              </a:pathLst>
            </a:custGeom>
            <a:gradFill rotWithShape="0">
              <a:gsLst>
                <a:gs pos="0">
                  <a:srgbClr val="CC6600"/>
                </a:gs>
                <a:gs pos="100000">
                  <a:srgbClr val="000000"/>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0" name="Freeform 16"/>
            <p:cNvSpPr>
              <a:spLocks/>
            </p:cNvSpPr>
            <p:nvPr/>
          </p:nvSpPr>
          <p:spPr bwMode="auto">
            <a:xfrm>
              <a:off x="52" y="104"/>
              <a:ext cx="2130" cy="153"/>
            </a:xfrm>
            <a:custGeom>
              <a:avLst/>
              <a:gdLst>
                <a:gd name="T0" fmla="*/ 0 w 2130"/>
                <a:gd name="T1" fmla="*/ 115 h 153"/>
                <a:gd name="T2" fmla="*/ 5 w 2130"/>
                <a:gd name="T3" fmla="*/ 122 h 153"/>
                <a:gd name="T4" fmla="*/ 9 w 2130"/>
                <a:gd name="T5" fmla="*/ 55 h 153"/>
                <a:gd name="T6" fmla="*/ 28 w 2130"/>
                <a:gd name="T7" fmla="*/ 27 h 153"/>
                <a:gd name="T8" fmla="*/ 101 w 2130"/>
                <a:gd name="T9" fmla="*/ 24 h 153"/>
                <a:gd name="T10" fmla="*/ 243 w 2130"/>
                <a:gd name="T11" fmla="*/ 28 h 153"/>
                <a:gd name="T12" fmla="*/ 378 w 2130"/>
                <a:gd name="T13" fmla="*/ 26 h 153"/>
                <a:gd name="T14" fmla="*/ 537 w 2130"/>
                <a:gd name="T15" fmla="*/ 28 h 153"/>
                <a:gd name="T16" fmla="*/ 645 w 2130"/>
                <a:gd name="T17" fmla="*/ 24 h 153"/>
                <a:gd name="T18" fmla="*/ 735 w 2130"/>
                <a:gd name="T19" fmla="*/ 24 h 153"/>
                <a:gd name="T20" fmla="*/ 870 w 2130"/>
                <a:gd name="T21" fmla="*/ 31 h 153"/>
                <a:gd name="T22" fmla="*/ 968 w 2130"/>
                <a:gd name="T23" fmla="*/ 33 h 153"/>
                <a:gd name="T24" fmla="*/ 1080 w 2130"/>
                <a:gd name="T25" fmla="*/ 28 h 153"/>
                <a:gd name="T26" fmla="*/ 1212 w 2130"/>
                <a:gd name="T27" fmla="*/ 38 h 153"/>
                <a:gd name="T28" fmla="*/ 1316 w 2130"/>
                <a:gd name="T29" fmla="*/ 35 h 153"/>
                <a:gd name="T30" fmla="*/ 1414 w 2130"/>
                <a:gd name="T31" fmla="*/ 30 h 153"/>
                <a:gd name="T32" fmla="*/ 1526 w 2130"/>
                <a:gd name="T33" fmla="*/ 34 h 153"/>
                <a:gd name="T34" fmla="*/ 1621 w 2130"/>
                <a:gd name="T35" fmla="*/ 30 h 153"/>
                <a:gd name="T36" fmla="*/ 1714 w 2130"/>
                <a:gd name="T37" fmla="*/ 27 h 153"/>
                <a:gd name="T38" fmla="*/ 1781 w 2130"/>
                <a:gd name="T39" fmla="*/ 30 h 153"/>
                <a:gd name="T40" fmla="*/ 1914 w 2130"/>
                <a:gd name="T41" fmla="*/ 24 h 153"/>
                <a:gd name="T42" fmla="*/ 2046 w 2130"/>
                <a:gd name="T43" fmla="*/ 31 h 153"/>
                <a:gd name="T44" fmla="*/ 2094 w 2130"/>
                <a:gd name="T45" fmla="*/ 44 h 153"/>
                <a:gd name="T46" fmla="*/ 2115 w 2130"/>
                <a:gd name="T47" fmla="*/ 64 h 153"/>
                <a:gd name="T48" fmla="*/ 2129 w 2130"/>
                <a:gd name="T49" fmla="*/ 117 h 153"/>
                <a:gd name="T50" fmla="*/ 2129 w 2130"/>
                <a:gd name="T51" fmla="*/ 39 h 153"/>
                <a:gd name="T52" fmla="*/ 2120 w 2130"/>
                <a:gd name="T53" fmla="*/ 15 h 153"/>
                <a:gd name="T54" fmla="*/ 1974 w 2130"/>
                <a:gd name="T55" fmla="*/ 5 h 153"/>
                <a:gd name="T56" fmla="*/ 1856 w 2130"/>
                <a:gd name="T57" fmla="*/ 1 h 153"/>
                <a:gd name="T58" fmla="*/ 1774 w 2130"/>
                <a:gd name="T59" fmla="*/ 3 h 153"/>
                <a:gd name="T60" fmla="*/ 1658 w 2130"/>
                <a:gd name="T61" fmla="*/ 7 h 153"/>
                <a:gd name="T62" fmla="*/ 1453 w 2130"/>
                <a:gd name="T63" fmla="*/ 5 h 153"/>
                <a:gd name="T64" fmla="*/ 1312 w 2130"/>
                <a:gd name="T65" fmla="*/ 6 h 153"/>
                <a:gd name="T66" fmla="*/ 1212 w 2130"/>
                <a:gd name="T67" fmla="*/ 5 h 153"/>
                <a:gd name="T68" fmla="*/ 1135 w 2130"/>
                <a:gd name="T69" fmla="*/ 4 h 153"/>
                <a:gd name="T70" fmla="*/ 1000 w 2130"/>
                <a:gd name="T71" fmla="*/ 5 h 153"/>
                <a:gd name="T72" fmla="*/ 837 w 2130"/>
                <a:gd name="T73" fmla="*/ 6 h 153"/>
                <a:gd name="T74" fmla="*/ 652 w 2130"/>
                <a:gd name="T75" fmla="*/ 4 h 153"/>
                <a:gd name="T76" fmla="*/ 569 w 2130"/>
                <a:gd name="T77" fmla="*/ 2 h 153"/>
                <a:gd name="T78" fmla="*/ 431 w 2130"/>
                <a:gd name="T79" fmla="*/ 2 h 153"/>
                <a:gd name="T80" fmla="*/ 256 w 2130"/>
                <a:gd name="T81" fmla="*/ 2 h 153"/>
                <a:gd name="T82" fmla="*/ 107 w 2130"/>
                <a:gd name="T83" fmla="*/ 0 h 153"/>
                <a:gd name="T84" fmla="*/ 34 w 2130"/>
                <a:gd name="T85" fmla="*/ 1 h 153"/>
                <a:gd name="T86" fmla="*/ 5 w 2130"/>
                <a:gd name="T87" fmla="*/ 17 h 153"/>
                <a:gd name="T88" fmla="*/ 0 w 2130"/>
                <a:gd name="T89" fmla="*/ 5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0" h="153">
                  <a:moveTo>
                    <a:pt x="0" y="74"/>
                  </a:moveTo>
                  <a:lnTo>
                    <a:pt x="0" y="115"/>
                  </a:lnTo>
                  <a:lnTo>
                    <a:pt x="0" y="152"/>
                  </a:lnTo>
                  <a:lnTo>
                    <a:pt x="5" y="122"/>
                  </a:lnTo>
                  <a:lnTo>
                    <a:pt x="7" y="98"/>
                  </a:lnTo>
                  <a:lnTo>
                    <a:pt x="9" y="55"/>
                  </a:lnTo>
                  <a:lnTo>
                    <a:pt x="15" y="34"/>
                  </a:lnTo>
                  <a:lnTo>
                    <a:pt x="28" y="27"/>
                  </a:lnTo>
                  <a:lnTo>
                    <a:pt x="60" y="22"/>
                  </a:lnTo>
                  <a:lnTo>
                    <a:pt x="101" y="24"/>
                  </a:lnTo>
                  <a:lnTo>
                    <a:pt x="200" y="24"/>
                  </a:lnTo>
                  <a:lnTo>
                    <a:pt x="243" y="28"/>
                  </a:lnTo>
                  <a:lnTo>
                    <a:pt x="306" y="24"/>
                  </a:lnTo>
                  <a:lnTo>
                    <a:pt x="378" y="26"/>
                  </a:lnTo>
                  <a:lnTo>
                    <a:pt x="431" y="25"/>
                  </a:lnTo>
                  <a:lnTo>
                    <a:pt x="537" y="28"/>
                  </a:lnTo>
                  <a:lnTo>
                    <a:pt x="574" y="27"/>
                  </a:lnTo>
                  <a:lnTo>
                    <a:pt x="645" y="24"/>
                  </a:lnTo>
                  <a:lnTo>
                    <a:pt x="669" y="29"/>
                  </a:lnTo>
                  <a:lnTo>
                    <a:pt x="735" y="24"/>
                  </a:lnTo>
                  <a:lnTo>
                    <a:pt x="836" y="27"/>
                  </a:lnTo>
                  <a:lnTo>
                    <a:pt x="870" y="31"/>
                  </a:lnTo>
                  <a:lnTo>
                    <a:pt x="923" y="28"/>
                  </a:lnTo>
                  <a:lnTo>
                    <a:pt x="968" y="33"/>
                  </a:lnTo>
                  <a:lnTo>
                    <a:pt x="1006" y="33"/>
                  </a:lnTo>
                  <a:lnTo>
                    <a:pt x="1080" y="28"/>
                  </a:lnTo>
                  <a:lnTo>
                    <a:pt x="1150" y="31"/>
                  </a:lnTo>
                  <a:lnTo>
                    <a:pt x="1212" y="38"/>
                  </a:lnTo>
                  <a:lnTo>
                    <a:pt x="1232" y="39"/>
                  </a:lnTo>
                  <a:lnTo>
                    <a:pt x="1316" y="35"/>
                  </a:lnTo>
                  <a:lnTo>
                    <a:pt x="1395" y="32"/>
                  </a:lnTo>
                  <a:lnTo>
                    <a:pt x="1414" y="30"/>
                  </a:lnTo>
                  <a:lnTo>
                    <a:pt x="1444" y="31"/>
                  </a:lnTo>
                  <a:lnTo>
                    <a:pt x="1526" y="34"/>
                  </a:lnTo>
                  <a:lnTo>
                    <a:pt x="1589" y="29"/>
                  </a:lnTo>
                  <a:lnTo>
                    <a:pt x="1621" y="30"/>
                  </a:lnTo>
                  <a:lnTo>
                    <a:pt x="1672" y="31"/>
                  </a:lnTo>
                  <a:lnTo>
                    <a:pt x="1714" y="27"/>
                  </a:lnTo>
                  <a:lnTo>
                    <a:pt x="1743" y="24"/>
                  </a:lnTo>
                  <a:lnTo>
                    <a:pt x="1781" y="30"/>
                  </a:lnTo>
                  <a:lnTo>
                    <a:pt x="1861" y="32"/>
                  </a:lnTo>
                  <a:lnTo>
                    <a:pt x="1914" y="24"/>
                  </a:lnTo>
                  <a:lnTo>
                    <a:pt x="1991" y="31"/>
                  </a:lnTo>
                  <a:lnTo>
                    <a:pt x="2046" y="31"/>
                  </a:lnTo>
                  <a:lnTo>
                    <a:pt x="2075" y="31"/>
                  </a:lnTo>
                  <a:lnTo>
                    <a:pt x="2094" y="44"/>
                  </a:lnTo>
                  <a:lnTo>
                    <a:pt x="2106" y="51"/>
                  </a:lnTo>
                  <a:lnTo>
                    <a:pt x="2115" y="64"/>
                  </a:lnTo>
                  <a:lnTo>
                    <a:pt x="2122" y="87"/>
                  </a:lnTo>
                  <a:lnTo>
                    <a:pt x="2129" y="117"/>
                  </a:lnTo>
                  <a:lnTo>
                    <a:pt x="2129" y="55"/>
                  </a:lnTo>
                  <a:lnTo>
                    <a:pt x="2129" y="39"/>
                  </a:lnTo>
                  <a:lnTo>
                    <a:pt x="2125" y="28"/>
                  </a:lnTo>
                  <a:lnTo>
                    <a:pt x="2120" y="15"/>
                  </a:lnTo>
                  <a:lnTo>
                    <a:pt x="2090" y="7"/>
                  </a:lnTo>
                  <a:lnTo>
                    <a:pt x="1974" y="5"/>
                  </a:lnTo>
                  <a:lnTo>
                    <a:pt x="1947" y="1"/>
                  </a:lnTo>
                  <a:lnTo>
                    <a:pt x="1856" y="1"/>
                  </a:lnTo>
                  <a:lnTo>
                    <a:pt x="1829" y="3"/>
                  </a:lnTo>
                  <a:lnTo>
                    <a:pt x="1774" y="3"/>
                  </a:lnTo>
                  <a:lnTo>
                    <a:pt x="1733" y="2"/>
                  </a:lnTo>
                  <a:lnTo>
                    <a:pt x="1658" y="7"/>
                  </a:lnTo>
                  <a:lnTo>
                    <a:pt x="1502" y="3"/>
                  </a:lnTo>
                  <a:lnTo>
                    <a:pt x="1453" y="5"/>
                  </a:lnTo>
                  <a:lnTo>
                    <a:pt x="1367" y="9"/>
                  </a:lnTo>
                  <a:lnTo>
                    <a:pt x="1312" y="6"/>
                  </a:lnTo>
                  <a:lnTo>
                    <a:pt x="1257" y="5"/>
                  </a:lnTo>
                  <a:lnTo>
                    <a:pt x="1212" y="5"/>
                  </a:lnTo>
                  <a:lnTo>
                    <a:pt x="1164" y="8"/>
                  </a:lnTo>
                  <a:lnTo>
                    <a:pt x="1135" y="4"/>
                  </a:lnTo>
                  <a:lnTo>
                    <a:pt x="1031" y="5"/>
                  </a:lnTo>
                  <a:lnTo>
                    <a:pt x="1000" y="5"/>
                  </a:lnTo>
                  <a:lnTo>
                    <a:pt x="945" y="4"/>
                  </a:lnTo>
                  <a:lnTo>
                    <a:pt x="837" y="6"/>
                  </a:lnTo>
                  <a:lnTo>
                    <a:pt x="741" y="4"/>
                  </a:lnTo>
                  <a:lnTo>
                    <a:pt x="652" y="4"/>
                  </a:lnTo>
                  <a:lnTo>
                    <a:pt x="610" y="5"/>
                  </a:lnTo>
                  <a:lnTo>
                    <a:pt x="569" y="2"/>
                  </a:lnTo>
                  <a:lnTo>
                    <a:pt x="535" y="2"/>
                  </a:lnTo>
                  <a:lnTo>
                    <a:pt x="431" y="2"/>
                  </a:lnTo>
                  <a:lnTo>
                    <a:pt x="312" y="4"/>
                  </a:lnTo>
                  <a:lnTo>
                    <a:pt x="256" y="2"/>
                  </a:lnTo>
                  <a:lnTo>
                    <a:pt x="190" y="4"/>
                  </a:lnTo>
                  <a:lnTo>
                    <a:pt x="107" y="0"/>
                  </a:lnTo>
                  <a:lnTo>
                    <a:pt x="56" y="0"/>
                  </a:lnTo>
                  <a:lnTo>
                    <a:pt x="34" y="1"/>
                  </a:lnTo>
                  <a:lnTo>
                    <a:pt x="19" y="5"/>
                  </a:lnTo>
                  <a:lnTo>
                    <a:pt x="5" y="17"/>
                  </a:lnTo>
                  <a:lnTo>
                    <a:pt x="1" y="35"/>
                  </a:lnTo>
                  <a:lnTo>
                    <a:pt x="0" y="53"/>
                  </a:lnTo>
                  <a:lnTo>
                    <a:pt x="0" y="74"/>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1" name="Freeform 17"/>
            <p:cNvSpPr>
              <a:spLocks/>
            </p:cNvSpPr>
            <p:nvPr/>
          </p:nvSpPr>
          <p:spPr bwMode="auto">
            <a:xfrm>
              <a:off x="57" y="347"/>
              <a:ext cx="2128" cy="62"/>
            </a:xfrm>
            <a:custGeom>
              <a:avLst/>
              <a:gdLst>
                <a:gd name="T0" fmla="*/ 0 w 2128"/>
                <a:gd name="T1" fmla="*/ 14 h 62"/>
                <a:gd name="T2" fmla="*/ 6 w 2128"/>
                <a:gd name="T3" fmla="*/ 12 h 62"/>
                <a:gd name="T4" fmla="*/ 8 w 2128"/>
                <a:gd name="T5" fmla="*/ 39 h 62"/>
                <a:gd name="T6" fmla="*/ 27 w 2128"/>
                <a:gd name="T7" fmla="*/ 49 h 62"/>
                <a:gd name="T8" fmla="*/ 59 w 2128"/>
                <a:gd name="T9" fmla="*/ 47 h 62"/>
                <a:gd name="T10" fmla="*/ 110 w 2128"/>
                <a:gd name="T11" fmla="*/ 47 h 62"/>
                <a:gd name="T12" fmla="*/ 162 w 2128"/>
                <a:gd name="T13" fmla="*/ 48 h 62"/>
                <a:gd name="T14" fmla="*/ 192 w 2128"/>
                <a:gd name="T15" fmla="*/ 49 h 62"/>
                <a:gd name="T16" fmla="*/ 248 w 2128"/>
                <a:gd name="T17" fmla="*/ 46 h 62"/>
                <a:gd name="T18" fmla="*/ 327 w 2128"/>
                <a:gd name="T19" fmla="*/ 49 h 62"/>
                <a:gd name="T20" fmla="*/ 413 w 2128"/>
                <a:gd name="T21" fmla="*/ 49 h 62"/>
                <a:gd name="T22" fmla="*/ 479 w 2128"/>
                <a:gd name="T23" fmla="*/ 50 h 62"/>
                <a:gd name="T24" fmla="*/ 517 w 2128"/>
                <a:gd name="T25" fmla="*/ 50 h 62"/>
                <a:gd name="T26" fmla="*/ 645 w 2128"/>
                <a:gd name="T27" fmla="*/ 51 h 62"/>
                <a:gd name="T28" fmla="*/ 725 w 2128"/>
                <a:gd name="T29" fmla="*/ 47 h 62"/>
                <a:gd name="T30" fmla="*/ 805 w 2128"/>
                <a:gd name="T31" fmla="*/ 48 h 62"/>
                <a:gd name="T32" fmla="*/ 869 w 2128"/>
                <a:gd name="T33" fmla="*/ 48 h 62"/>
                <a:gd name="T34" fmla="*/ 968 w 2128"/>
                <a:gd name="T35" fmla="*/ 47 h 62"/>
                <a:gd name="T36" fmla="*/ 1044 w 2128"/>
                <a:gd name="T37" fmla="*/ 44 h 62"/>
                <a:gd name="T38" fmla="*/ 1157 w 2128"/>
                <a:gd name="T39" fmla="*/ 45 h 62"/>
                <a:gd name="T40" fmla="*/ 1295 w 2128"/>
                <a:gd name="T41" fmla="*/ 47 h 62"/>
                <a:gd name="T42" fmla="*/ 1377 w 2128"/>
                <a:gd name="T43" fmla="*/ 44 h 62"/>
                <a:gd name="T44" fmla="*/ 1412 w 2128"/>
                <a:gd name="T45" fmla="*/ 48 h 62"/>
                <a:gd name="T46" fmla="*/ 1519 w 2128"/>
                <a:gd name="T47" fmla="*/ 48 h 62"/>
                <a:gd name="T48" fmla="*/ 1606 w 2128"/>
                <a:gd name="T49" fmla="*/ 48 h 62"/>
                <a:gd name="T50" fmla="*/ 1636 w 2128"/>
                <a:gd name="T51" fmla="*/ 46 h 62"/>
                <a:gd name="T52" fmla="*/ 1686 w 2128"/>
                <a:gd name="T53" fmla="*/ 49 h 62"/>
                <a:gd name="T54" fmla="*/ 1712 w 2128"/>
                <a:gd name="T55" fmla="*/ 49 h 62"/>
                <a:gd name="T56" fmla="*/ 1782 w 2128"/>
                <a:gd name="T57" fmla="*/ 49 h 62"/>
                <a:gd name="T58" fmla="*/ 1841 w 2128"/>
                <a:gd name="T59" fmla="*/ 47 h 62"/>
                <a:gd name="T60" fmla="*/ 1937 w 2128"/>
                <a:gd name="T61" fmla="*/ 45 h 62"/>
                <a:gd name="T62" fmla="*/ 2072 w 2128"/>
                <a:gd name="T63" fmla="*/ 45 h 62"/>
                <a:gd name="T64" fmla="*/ 2104 w 2128"/>
                <a:gd name="T65" fmla="*/ 40 h 62"/>
                <a:gd name="T66" fmla="*/ 2120 w 2128"/>
                <a:gd name="T67" fmla="*/ 26 h 62"/>
                <a:gd name="T68" fmla="*/ 2127 w 2128"/>
                <a:gd name="T69" fmla="*/ 39 h 62"/>
                <a:gd name="T70" fmla="*/ 2124 w 2128"/>
                <a:gd name="T71" fmla="*/ 49 h 62"/>
                <a:gd name="T72" fmla="*/ 2107 w 2128"/>
                <a:gd name="T73" fmla="*/ 58 h 62"/>
                <a:gd name="T74" fmla="*/ 1972 w 2128"/>
                <a:gd name="T75" fmla="*/ 58 h 62"/>
                <a:gd name="T76" fmla="*/ 1854 w 2128"/>
                <a:gd name="T77" fmla="*/ 60 h 62"/>
                <a:gd name="T78" fmla="*/ 1800 w 2128"/>
                <a:gd name="T79" fmla="*/ 61 h 62"/>
                <a:gd name="T80" fmla="*/ 1739 w 2128"/>
                <a:gd name="T81" fmla="*/ 61 h 62"/>
                <a:gd name="T82" fmla="*/ 1628 w 2128"/>
                <a:gd name="T83" fmla="*/ 57 h 62"/>
                <a:gd name="T84" fmla="*/ 1493 w 2128"/>
                <a:gd name="T85" fmla="*/ 56 h 62"/>
                <a:gd name="T86" fmla="*/ 1382 w 2128"/>
                <a:gd name="T87" fmla="*/ 58 h 62"/>
                <a:gd name="T88" fmla="*/ 1310 w 2128"/>
                <a:gd name="T89" fmla="*/ 58 h 62"/>
                <a:gd name="T90" fmla="*/ 1256 w 2128"/>
                <a:gd name="T91" fmla="*/ 58 h 62"/>
                <a:gd name="T92" fmla="*/ 1212 w 2128"/>
                <a:gd name="T93" fmla="*/ 59 h 62"/>
                <a:gd name="T94" fmla="*/ 1163 w 2128"/>
                <a:gd name="T95" fmla="*/ 57 h 62"/>
                <a:gd name="T96" fmla="*/ 1106 w 2128"/>
                <a:gd name="T97" fmla="*/ 60 h 62"/>
                <a:gd name="T98" fmla="*/ 1030 w 2128"/>
                <a:gd name="T99" fmla="*/ 59 h 62"/>
                <a:gd name="T100" fmla="*/ 971 w 2128"/>
                <a:gd name="T101" fmla="*/ 59 h 62"/>
                <a:gd name="T102" fmla="*/ 885 w 2128"/>
                <a:gd name="T103" fmla="*/ 61 h 62"/>
                <a:gd name="T104" fmla="*/ 784 w 2128"/>
                <a:gd name="T105" fmla="*/ 61 h 62"/>
                <a:gd name="T106" fmla="*/ 692 w 2128"/>
                <a:gd name="T107" fmla="*/ 61 h 62"/>
                <a:gd name="T108" fmla="*/ 609 w 2128"/>
                <a:gd name="T109" fmla="*/ 58 h 62"/>
                <a:gd name="T110" fmla="*/ 534 w 2128"/>
                <a:gd name="T111" fmla="*/ 59 h 62"/>
                <a:gd name="T112" fmla="*/ 401 w 2128"/>
                <a:gd name="T113" fmla="*/ 60 h 62"/>
                <a:gd name="T114" fmla="*/ 256 w 2128"/>
                <a:gd name="T115" fmla="*/ 59 h 62"/>
                <a:gd name="T116" fmla="*/ 19 w 2128"/>
                <a:gd name="T117" fmla="*/ 58 h 62"/>
                <a:gd name="T118" fmla="*/ 1 w 2128"/>
                <a:gd name="T119" fmla="*/ 46 h 62"/>
                <a:gd name="T120" fmla="*/ 0 w 2128"/>
                <a:gd name="T121"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8" h="62">
                  <a:moveTo>
                    <a:pt x="0" y="31"/>
                  </a:moveTo>
                  <a:lnTo>
                    <a:pt x="0" y="14"/>
                  </a:lnTo>
                  <a:lnTo>
                    <a:pt x="0" y="0"/>
                  </a:lnTo>
                  <a:lnTo>
                    <a:pt x="6" y="12"/>
                  </a:lnTo>
                  <a:lnTo>
                    <a:pt x="7" y="21"/>
                  </a:lnTo>
                  <a:lnTo>
                    <a:pt x="8" y="39"/>
                  </a:lnTo>
                  <a:lnTo>
                    <a:pt x="15" y="47"/>
                  </a:lnTo>
                  <a:lnTo>
                    <a:pt x="27" y="49"/>
                  </a:lnTo>
                  <a:lnTo>
                    <a:pt x="40" y="47"/>
                  </a:lnTo>
                  <a:lnTo>
                    <a:pt x="59" y="47"/>
                  </a:lnTo>
                  <a:lnTo>
                    <a:pt x="91" y="46"/>
                  </a:lnTo>
                  <a:lnTo>
                    <a:pt x="110" y="47"/>
                  </a:lnTo>
                  <a:lnTo>
                    <a:pt x="127" y="47"/>
                  </a:lnTo>
                  <a:lnTo>
                    <a:pt x="162" y="48"/>
                  </a:lnTo>
                  <a:lnTo>
                    <a:pt x="175" y="48"/>
                  </a:lnTo>
                  <a:lnTo>
                    <a:pt x="192" y="49"/>
                  </a:lnTo>
                  <a:lnTo>
                    <a:pt x="219" y="47"/>
                  </a:lnTo>
                  <a:lnTo>
                    <a:pt x="248" y="46"/>
                  </a:lnTo>
                  <a:lnTo>
                    <a:pt x="284" y="45"/>
                  </a:lnTo>
                  <a:lnTo>
                    <a:pt x="327" y="49"/>
                  </a:lnTo>
                  <a:lnTo>
                    <a:pt x="383" y="50"/>
                  </a:lnTo>
                  <a:lnTo>
                    <a:pt x="413" y="49"/>
                  </a:lnTo>
                  <a:lnTo>
                    <a:pt x="431" y="50"/>
                  </a:lnTo>
                  <a:lnTo>
                    <a:pt x="479" y="50"/>
                  </a:lnTo>
                  <a:lnTo>
                    <a:pt x="496" y="47"/>
                  </a:lnTo>
                  <a:lnTo>
                    <a:pt x="517" y="50"/>
                  </a:lnTo>
                  <a:lnTo>
                    <a:pt x="574" y="49"/>
                  </a:lnTo>
                  <a:lnTo>
                    <a:pt x="645" y="51"/>
                  </a:lnTo>
                  <a:lnTo>
                    <a:pt x="669" y="49"/>
                  </a:lnTo>
                  <a:lnTo>
                    <a:pt x="725" y="47"/>
                  </a:lnTo>
                  <a:lnTo>
                    <a:pt x="762" y="46"/>
                  </a:lnTo>
                  <a:lnTo>
                    <a:pt x="805" y="48"/>
                  </a:lnTo>
                  <a:lnTo>
                    <a:pt x="835" y="49"/>
                  </a:lnTo>
                  <a:lnTo>
                    <a:pt x="869" y="48"/>
                  </a:lnTo>
                  <a:lnTo>
                    <a:pt x="929" y="50"/>
                  </a:lnTo>
                  <a:lnTo>
                    <a:pt x="968" y="47"/>
                  </a:lnTo>
                  <a:lnTo>
                    <a:pt x="1005" y="47"/>
                  </a:lnTo>
                  <a:lnTo>
                    <a:pt x="1044" y="44"/>
                  </a:lnTo>
                  <a:lnTo>
                    <a:pt x="1093" y="47"/>
                  </a:lnTo>
                  <a:lnTo>
                    <a:pt x="1157" y="45"/>
                  </a:lnTo>
                  <a:lnTo>
                    <a:pt x="1230" y="45"/>
                  </a:lnTo>
                  <a:lnTo>
                    <a:pt x="1295" y="47"/>
                  </a:lnTo>
                  <a:lnTo>
                    <a:pt x="1334" y="43"/>
                  </a:lnTo>
                  <a:lnTo>
                    <a:pt x="1377" y="44"/>
                  </a:lnTo>
                  <a:lnTo>
                    <a:pt x="1394" y="47"/>
                  </a:lnTo>
                  <a:lnTo>
                    <a:pt x="1412" y="48"/>
                  </a:lnTo>
                  <a:lnTo>
                    <a:pt x="1469" y="47"/>
                  </a:lnTo>
                  <a:lnTo>
                    <a:pt x="1519" y="48"/>
                  </a:lnTo>
                  <a:lnTo>
                    <a:pt x="1587" y="49"/>
                  </a:lnTo>
                  <a:lnTo>
                    <a:pt x="1606" y="48"/>
                  </a:lnTo>
                  <a:lnTo>
                    <a:pt x="1619" y="48"/>
                  </a:lnTo>
                  <a:lnTo>
                    <a:pt x="1636" y="46"/>
                  </a:lnTo>
                  <a:lnTo>
                    <a:pt x="1670" y="48"/>
                  </a:lnTo>
                  <a:lnTo>
                    <a:pt x="1686" y="49"/>
                  </a:lnTo>
                  <a:lnTo>
                    <a:pt x="1698" y="47"/>
                  </a:lnTo>
                  <a:lnTo>
                    <a:pt x="1712" y="49"/>
                  </a:lnTo>
                  <a:lnTo>
                    <a:pt x="1739" y="47"/>
                  </a:lnTo>
                  <a:lnTo>
                    <a:pt x="1782" y="49"/>
                  </a:lnTo>
                  <a:lnTo>
                    <a:pt x="1824" y="45"/>
                  </a:lnTo>
                  <a:lnTo>
                    <a:pt x="1841" y="47"/>
                  </a:lnTo>
                  <a:lnTo>
                    <a:pt x="1859" y="47"/>
                  </a:lnTo>
                  <a:lnTo>
                    <a:pt x="1937" y="45"/>
                  </a:lnTo>
                  <a:lnTo>
                    <a:pt x="2013" y="47"/>
                  </a:lnTo>
                  <a:lnTo>
                    <a:pt x="2072" y="45"/>
                  </a:lnTo>
                  <a:lnTo>
                    <a:pt x="2092" y="43"/>
                  </a:lnTo>
                  <a:lnTo>
                    <a:pt x="2104" y="40"/>
                  </a:lnTo>
                  <a:lnTo>
                    <a:pt x="2113" y="34"/>
                  </a:lnTo>
                  <a:lnTo>
                    <a:pt x="2120" y="26"/>
                  </a:lnTo>
                  <a:lnTo>
                    <a:pt x="2127" y="13"/>
                  </a:lnTo>
                  <a:lnTo>
                    <a:pt x="2127" y="39"/>
                  </a:lnTo>
                  <a:lnTo>
                    <a:pt x="2127" y="45"/>
                  </a:lnTo>
                  <a:lnTo>
                    <a:pt x="2124" y="49"/>
                  </a:lnTo>
                  <a:lnTo>
                    <a:pt x="2118" y="54"/>
                  </a:lnTo>
                  <a:lnTo>
                    <a:pt x="2107" y="58"/>
                  </a:lnTo>
                  <a:lnTo>
                    <a:pt x="2029" y="61"/>
                  </a:lnTo>
                  <a:lnTo>
                    <a:pt x="1972" y="58"/>
                  </a:lnTo>
                  <a:lnTo>
                    <a:pt x="1945" y="60"/>
                  </a:lnTo>
                  <a:lnTo>
                    <a:pt x="1854" y="60"/>
                  </a:lnTo>
                  <a:lnTo>
                    <a:pt x="1828" y="59"/>
                  </a:lnTo>
                  <a:lnTo>
                    <a:pt x="1800" y="61"/>
                  </a:lnTo>
                  <a:lnTo>
                    <a:pt x="1772" y="59"/>
                  </a:lnTo>
                  <a:lnTo>
                    <a:pt x="1739" y="61"/>
                  </a:lnTo>
                  <a:lnTo>
                    <a:pt x="1653" y="60"/>
                  </a:lnTo>
                  <a:lnTo>
                    <a:pt x="1628" y="57"/>
                  </a:lnTo>
                  <a:lnTo>
                    <a:pt x="1547" y="60"/>
                  </a:lnTo>
                  <a:lnTo>
                    <a:pt x="1493" y="56"/>
                  </a:lnTo>
                  <a:lnTo>
                    <a:pt x="1430" y="60"/>
                  </a:lnTo>
                  <a:lnTo>
                    <a:pt x="1382" y="58"/>
                  </a:lnTo>
                  <a:lnTo>
                    <a:pt x="1336" y="60"/>
                  </a:lnTo>
                  <a:lnTo>
                    <a:pt x="1310" y="58"/>
                  </a:lnTo>
                  <a:lnTo>
                    <a:pt x="1287" y="58"/>
                  </a:lnTo>
                  <a:lnTo>
                    <a:pt x="1256" y="58"/>
                  </a:lnTo>
                  <a:lnTo>
                    <a:pt x="1235" y="57"/>
                  </a:lnTo>
                  <a:lnTo>
                    <a:pt x="1212" y="59"/>
                  </a:lnTo>
                  <a:lnTo>
                    <a:pt x="1188" y="57"/>
                  </a:lnTo>
                  <a:lnTo>
                    <a:pt x="1163" y="57"/>
                  </a:lnTo>
                  <a:lnTo>
                    <a:pt x="1134" y="59"/>
                  </a:lnTo>
                  <a:lnTo>
                    <a:pt x="1106" y="60"/>
                  </a:lnTo>
                  <a:lnTo>
                    <a:pt x="1075" y="60"/>
                  </a:lnTo>
                  <a:lnTo>
                    <a:pt x="1030" y="59"/>
                  </a:lnTo>
                  <a:lnTo>
                    <a:pt x="998" y="60"/>
                  </a:lnTo>
                  <a:lnTo>
                    <a:pt x="971" y="59"/>
                  </a:lnTo>
                  <a:lnTo>
                    <a:pt x="945" y="59"/>
                  </a:lnTo>
                  <a:lnTo>
                    <a:pt x="885" y="61"/>
                  </a:lnTo>
                  <a:lnTo>
                    <a:pt x="837" y="58"/>
                  </a:lnTo>
                  <a:lnTo>
                    <a:pt x="784" y="61"/>
                  </a:lnTo>
                  <a:lnTo>
                    <a:pt x="740" y="59"/>
                  </a:lnTo>
                  <a:lnTo>
                    <a:pt x="692" y="61"/>
                  </a:lnTo>
                  <a:lnTo>
                    <a:pt x="652" y="59"/>
                  </a:lnTo>
                  <a:lnTo>
                    <a:pt x="609" y="58"/>
                  </a:lnTo>
                  <a:lnTo>
                    <a:pt x="569" y="59"/>
                  </a:lnTo>
                  <a:lnTo>
                    <a:pt x="534" y="59"/>
                  </a:lnTo>
                  <a:lnTo>
                    <a:pt x="431" y="59"/>
                  </a:lnTo>
                  <a:lnTo>
                    <a:pt x="401" y="60"/>
                  </a:lnTo>
                  <a:lnTo>
                    <a:pt x="311" y="59"/>
                  </a:lnTo>
                  <a:lnTo>
                    <a:pt x="256" y="59"/>
                  </a:lnTo>
                  <a:lnTo>
                    <a:pt x="103" y="58"/>
                  </a:lnTo>
                  <a:lnTo>
                    <a:pt x="19" y="58"/>
                  </a:lnTo>
                  <a:lnTo>
                    <a:pt x="4" y="54"/>
                  </a:lnTo>
                  <a:lnTo>
                    <a:pt x="1" y="46"/>
                  </a:lnTo>
                  <a:lnTo>
                    <a:pt x="0" y="39"/>
                  </a:lnTo>
                  <a:lnTo>
                    <a:pt x="0" y="31"/>
                  </a:lnTo>
                </a:path>
              </a:pathLst>
            </a:custGeom>
            <a:solidFill>
              <a:schemeClr val="bg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grpSp>
        <p:nvGrpSpPr>
          <p:cNvPr id="6162" name="Group 18"/>
          <p:cNvGrpSpPr>
            <a:grpSpLocks/>
          </p:cNvGrpSpPr>
          <p:nvPr/>
        </p:nvGrpSpPr>
        <p:grpSpPr bwMode="auto">
          <a:xfrm>
            <a:off x="31623000" y="809625"/>
            <a:ext cx="19238913" cy="2898775"/>
            <a:chOff x="3557" y="97"/>
            <a:chExt cx="2164" cy="348"/>
          </a:xfrm>
        </p:grpSpPr>
        <p:sp>
          <p:nvSpPr>
            <p:cNvPr id="6163" name="Freeform 19"/>
            <p:cNvSpPr>
              <a:spLocks/>
            </p:cNvSpPr>
            <p:nvPr/>
          </p:nvSpPr>
          <p:spPr bwMode="auto">
            <a:xfrm>
              <a:off x="3557" y="97"/>
              <a:ext cx="2164" cy="284"/>
            </a:xfrm>
            <a:custGeom>
              <a:avLst/>
              <a:gdLst>
                <a:gd name="T0" fmla="*/ 29 w 2164"/>
                <a:gd name="T1" fmla="*/ 4 h 284"/>
                <a:gd name="T2" fmla="*/ 46 w 2164"/>
                <a:gd name="T3" fmla="*/ 0 h 284"/>
                <a:gd name="T4" fmla="*/ 2096 w 2164"/>
                <a:gd name="T5" fmla="*/ 0 h 284"/>
                <a:gd name="T6" fmla="*/ 2120 w 2164"/>
                <a:gd name="T7" fmla="*/ 3 h 284"/>
                <a:gd name="T8" fmla="*/ 2137 w 2164"/>
                <a:gd name="T9" fmla="*/ 10 h 284"/>
                <a:gd name="T10" fmla="*/ 2152 w 2164"/>
                <a:gd name="T11" fmla="*/ 28 h 284"/>
                <a:gd name="T12" fmla="*/ 2160 w 2164"/>
                <a:gd name="T13" fmla="*/ 49 h 284"/>
                <a:gd name="T14" fmla="*/ 2163 w 2164"/>
                <a:gd name="T15" fmla="*/ 73 h 284"/>
                <a:gd name="T16" fmla="*/ 2163 w 2164"/>
                <a:gd name="T17" fmla="*/ 283 h 284"/>
                <a:gd name="T18" fmla="*/ 81 w 2164"/>
                <a:gd name="T19" fmla="*/ 283 h 284"/>
                <a:gd name="T20" fmla="*/ 0 w 2164"/>
                <a:gd name="T21" fmla="*/ 283 h 284"/>
                <a:gd name="T22" fmla="*/ 0 w 2164"/>
                <a:gd name="T23" fmla="*/ 87 h 284"/>
                <a:gd name="T24" fmla="*/ 1 w 2164"/>
                <a:gd name="T25" fmla="*/ 59 h 284"/>
                <a:gd name="T26" fmla="*/ 9 w 2164"/>
                <a:gd name="T27" fmla="*/ 31 h 284"/>
                <a:gd name="T28" fmla="*/ 16 w 2164"/>
                <a:gd name="T29" fmla="*/ 16 h 284"/>
                <a:gd name="T30" fmla="*/ 29 w 2164"/>
                <a:gd name="T31" fmla="*/ 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4" h="284">
                  <a:moveTo>
                    <a:pt x="29" y="4"/>
                  </a:moveTo>
                  <a:lnTo>
                    <a:pt x="46" y="0"/>
                  </a:lnTo>
                  <a:lnTo>
                    <a:pt x="2096" y="0"/>
                  </a:lnTo>
                  <a:lnTo>
                    <a:pt x="2120" y="3"/>
                  </a:lnTo>
                  <a:lnTo>
                    <a:pt x="2137" y="10"/>
                  </a:lnTo>
                  <a:lnTo>
                    <a:pt x="2152" y="28"/>
                  </a:lnTo>
                  <a:lnTo>
                    <a:pt x="2160" y="49"/>
                  </a:lnTo>
                  <a:lnTo>
                    <a:pt x="2163" y="73"/>
                  </a:lnTo>
                  <a:lnTo>
                    <a:pt x="2163" y="283"/>
                  </a:lnTo>
                  <a:lnTo>
                    <a:pt x="81" y="283"/>
                  </a:lnTo>
                  <a:lnTo>
                    <a:pt x="0" y="283"/>
                  </a:lnTo>
                  <a:lnTo>
                    <a:pt x="0" y="87"/>
                  </a:lnTo>
                  <a:lnTo>
                    <a:pt x="1" y="59"/>
                  </a:lnTo>
                  <a:lnTo>
                    <a:pt x="9" y="31"/>
                  </a:lnTo>
                  <a:lnTo>
                    <a:pt x="16" y="16"/>
                  </a:lnTo>
                  <a:lnTo>
                    <a:pt x="29" y="4"/>
                  </a:lnTo>
                </a:path>
              </a:pathLst>
            </a:custGeom>
            <a:gradFill rotWithShape="0">
              <a:gsLst>
                <a:gs pos="0">
                  <a:srgbClr val="00CCFF"/>
                </a:gs>
                <a:gs pos="100000">
                  <a:srgbClr val="FFFFFF"/>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4" name="Freeform 20"/>
            <p:cNvSpPr>
              <a:spLocks/>
            </p:cNvSpPr>
            <p:nvPr/>
          </p:nvSpPr>
          <p:spPr bwMode="auto">
            <a:xfrm>
              <a:off x="3557" y="278"/>
              <a:ext cx="2164" cy="123"/>
            </a:xfrm>
            <a:custGeom>
              <a:avLst/>
              <a:gdLst>
                <a:gd name="T0" fmla="*/ 105 w 2164"/>
                <a:gd name="T1" fmla="*/ 42 h 123"/>
                <a:gd name="T2" fmla="*/ 170 w 2164"/>
                <a:gd name="T3" fmla="*/ 42 h 123"/>
                <a:gd name="T4" fmla="*/ 221 w 2164"/>
                <a:gd name="T5" fmla="*/ 63 h 123"/>
                <a:gd name="T6" fmla="*/ 305 w 2164"/>
                <a:gd name="T7" fmla="*/ 50 h 123"/>
                <a:gd name="T8" fmla="*/ 400 w 2164"/>
                <a:gd name="T9" fmla="*/ 44 h 123"/>
                <a:gd name="T10" fmla="*/ 466 w 2164"/>
                <a:gd name="T11" fmla="*/ 57 h 123"/>
                <a:gd name="T12" fmla="*/ 538 w 2164"/>
                <a:gd name="T13" fmla="*/ 50 h 123"/>
                <a:gd name="T14" fmla="*/ 654 w 2164"/>
                <a:gd name="T15" fmla="*/ 54 h 123"/>
                <a:gd name="T16" fmla="*/ 728 w 2164"/>
                <a:gd name="T17" fmla="*/ 63 h 123"/>
                <a:gd name="T18" fmla="*/ 815 w 2164"/>
                <a:gd name="T19" fmla="*/ 38 h 123"/>
                <a:gd name="T20" fmla="*/ 880 w 2164"/>
                <a:gd name="T21" fmla="*/ 60 h 123"/>
                <a:gd name="T22" fmla="*/ 968 w 2164"/>
                <a:gd name="T23" fmla="*/ 56 h 123"/>
                <a:gd name="T24" fmla="*/ 1013 w 2164"/>
                <a:gd name="T25" fmla="*/ 60 h 123"/>
                <a:gd name="T26" fmla="*/ 1053 w 2164"/>
                <a:gd name="T27" fmla="*/ 38 h 123"/>
                <a:gd name="T28" fmla="*/ 1105 w 2164"/>
                <a:gd name="T29" fmla="*/ 22 h 123"/>
                <a:gd name="T30" fmla="*/ 1167 w 2164"/>
                <a:gd name="T31" fmla="*/ 21 h 123"/>
                <a:gd name="T32" fmla="*/ 1218 w 2164"/>
                <a:gd name="T33" fmla="*/ 14 h 123"/>
                <a:gd name="T34" fmla="*/ 1265 w 2164"/>
                <a:gd name="T35" fmla="*/ 32 h 123"/>
                <a:gd name="T36" fmla="*/ 1316 w 2164"/>
                <a:gd name="T37" fmla="*/ 44 h 123"/>
                <a:gd name="T38" fmla="*/ 1399 w 2164"/>
                <a:gd name="T39" fmla="*/ 35 h 123"/>
                <a:gd name="T40" fmla="*/ 1436 w 2164"/>
                <a:gd name="T41" fmla="*/ 59 h 123"/>
                <a:gd name="T42" fmla="*/ 1493 w 2164"/>
                <a:gd name="T43" fmla="*/ 63 h 123"/>
                <a:gd name="T44" fmla="*/ 1589 w 2164"/>
                <a:gd name="T45" fmla="*/ 63 h 123"/>
                <a:gd name="T46" fmla="*/ 1647 w 2164"/>
                <a:gd name="T47" fmla="*/ 52 h 123"/>
                <a:gd name="T48" fmla="*/ 1691 w 2164"/>
                <a:gd name="T49" fmla="*/ 57 h 123"/>
                <a:gd name="T50" fmla="*/ 1743 w 2164"/>
                <a:gd name="T51" fmla="*/ 38 h 123"/>
                <a:gd name="T52" fmla="*/ 1817 w 2164"/>
                <a:gd name="T53" fmla="*/ 35 h 123"/>
                <a:gd name="T54" fmla="*/ 1878 w 2164"/>
                <a:gd name="T55" fmla="*/ 14 h 123"/>
                <a:gd name="T56" fmla="*/ 1926 w 2164"/>
                <a:gd name="T57" fmla="*/ 10 h 123"/>
                <a:gd name="T58" fmla="*/ 1988 w 2164"/>
                <a:gd name="T59" fmla="*/ 18 h 123"/>
                <a:gd name="T60" fmla="*/ 2042 w 2164"/>
                <a:gd name="T61" fmla="*/ 1 h 123"/>
                <a:gd name="T62" fmla="*/ 2093 w 2164"/>
                <a:gd name="T63" fmla="*/ 32 h 123"/>
                <a:gd name="T64" fmla="*/ 2150 w 2164"/>
                <a:gd name="T65" fmla="*/ 16 h 123"/>
                <a:gd name="T66" fmla="*/ 2163 w 2164"/>
                <a:gd name="T67" fmla="*/ 122 h 123"/>
                <a:gd name="T68" fmla="*/ 893 w 2164"/>
                <a:gd name="T69" fmla="*/ 99 h 123"/>
                <a:gd name="T70" fmla="*/ 0 w 2164"/>
                <a:gd name="T71" fmla="*/ 19 h 123"/>
                <a:gd name="T72" fmla="*/ 32 w 2164"/>
                <a:gd name="T73" fmla="*/ 33 h 123"/>
                <a:gd name="T74" fmla="*/ 75 w 2164"/>
                <a:gd name="T75" fmla="*/ 3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4" h="123">
                  <a:moveTo>
                    <a:pt x="75" y="38"/>
                  </a:moveTo>
                  <a:lnTo>
                    <a:pt x="105" y="42"/>
                  </a:lnTo>
                  <a:lnTo>
                    <a:pt x="138" y="38"/>
                  </a:lnTo>
                  <a:lnTo>
                    <a:pt x="170" y="42"/>
                  </a:lnTo>
                  <a:lnTo>
                    <a:pt x="195" y="53"/>
                  </a:lnTo>
                  <a:lnTo>
                    <a:pt x="221" y="63"/>
                  </a:lnTo>
                  <a:lnTo>
                    <a:pt x="266" y="54"/>
                  </a:lnTo>
                  <a:lnTo>
                    <a:pt x="305" y="50"/>
                  </a:lnTo>
                  <a:lnTo>
                    <a:pt x="360" y="50"/>
                  </a:lnTo>
                  <a:lnTo>
                    <a:pt x="400" y="44"/>
                  </a:lnTo>
                  <a:lnTo>
                    <a:pt x="435" y="50"/>
                  </a:lnTo>
                  <a:lnTo>
                    <a:pt x="466" y="57"/>
                  </a:lnTo>
                  <a:lnTo>
                    <a:pt x="494" y="59"/>
                  </a:lnTo>
                  <a:lnTo>
                    <a:pt x="538" y="50"/>
                  </a:lnTo>
                  <a:lnTo>
                    <a:pt x="586" y="50"/>
                  </a:lnTo>
                  <a:lnTo>
                    <a:pt x="654" y="54"/>
                  </a:lnTo>
                  <a:lnTo>
                    <a:pt x="683" y="65"/>
                  </a:lnTo>
                  <a:lnTo>
                    <a:pt x="728" y="63"/>
                  </a:lnTo>
                  <a:lnTo>
                    <a:pt x="773" y="44"/>
                  </a:lnTo>
                  <a:lnTo>
                    <a:pt x="815" y="38"/>
                  </a:lnTo>
                  <a:lnTo>
                    <a:pt x="844" y="44"/>
                  </a:lnTo>
                  <a:lnTo>
                    <a:pt x="880" y="60"/>
                  </a:lnTo>
                  <a:lnTo>
                    <a:pt x="921" y="66"/>
                  </a:lnTo>
                  <a:lnTo>
                    <a:pt x="968" y="56"/>
                  </a:lnTo>
                  <a:lnTo>
                    <a:pt x="989" y="52"/>
                  </a:lnTo>
                  <a:lnTo>
                    <a:pt x="1013" y="60"/>
                  </a:lnTo>
                  <a:lnTo>
                    <a:pt x="1032" y="50"/>
                  </a:lnTo>
                  <a:lnTo>
                    <a:pt x="1053" y="38"/>
                  </a:lnTo>
                  <a:lnTo>
                    <a:pt x="1078" y="26"/>
                  </a:lnTo>
                  <a:lnTo>
                    <a:pt x="1105" y="22"/>
                  </a:lnTo>
                  <a:lnTo>
                    <a:pt x="1136" y="26"/>
                  </a:lnTo>
                  <a:lnTo>
                    <a:pt x="1167" y="21"/>
                  </a:lnTo>
                  <a:lnTo>
                    <a:pt x="1198" y="14"/>
                  </a:lnTo>
                  <a:lnTo>
                    <a:pt x="1218" y="14"/>
                  </a:lnTo>
                  <a:lnTo>
                    <a:pt x="1237" y="16"/>
                  </a:lnTo>
                  <a:lnTo>
                    <a:pt x="1265" y="32"/>
                  </a:lnTo>
                  <a:lnTo>
                    <a:pt x="1293" y="29"/>
                  </a:lnTo>
                  <a:lnTo>
                    <a:pt x="1316" y="44"/>
                  </a:lnTo>
                  <a:lnTo>
                    <a:pt x="1361" y="44"/>
                  </a:lnTo>
                  <a:lnTo>
                    <a:pt x="1399" y="35"/>
                  </a:lnTo>
                  <a:lnTo>
                    <a:pt x="1417" y="47"/>
                  </a:lnTo>
                  <a:lnTo>
                    <a:pt x="1436" y="59"/>
                  </a:lnTo>
                  <a:lnTo>
                    <a:pt x="1462" y="56"/>
                  </a:lnTo>
                  <a:lnTo>
                    <a:pt x="1493" y="63"/>
                  </a:lnTo>
                  <a:lnTo>
                    <a:pt x="1526" y="56"/>
                  </a:lnTo>
                  <a:lnTo>
                    <a:pt x="1589" y="63"/>
                  </a:lnTo>
                  <a:lnTo>
                    <a:pt x="1616" y="69"/>
                  </a:lnTo>
                  <a:lnTo>
                    <a:pt x="1647" y="52"/>
                  </a:lnTo>
                  <a:lnTo>
                    <a:pt x="1667" y="51"/>
                  </a:lnTo>
                  <a:lnTo>
                    <a:pt x="1691" y="57"/>
                  </a:lnTo>
                  <a:lnTo>
                    <a:pt x="1714" y="54"/>
                  </a:lnTo>
                  <a:lnTo>
                    <a:pt x="1743" y="38"/>
                  </a:lnTo>
                  <a:lnTo>
                    <a:pt x="1793" y="33"/>
                  </a:lnTo>
                  <a:lnTo>
                    <a:pt x="1817" y="35"/>
                  </a:lnTo>
                  <a:lnTo>
                    <a:pt x="1842" y="35"/>
                  </a:lnTo>
                  <a:lnTo>
                    <a:pt x="1878" y="14"/>
                  </a:lnTo>
                  <a:lnTo>
                    <a:pt x="1899" y="6"/>
                  </a:lnTo>
                  <a:lnTo>
                    <a:pt x="1926" y="10"/>
                  </a:lnTo>
                  <a:lnTo>
                    <a:pt x="1957" y="32"/>
                  </a:lnTo>
                  <a:lnTo>
                    <a:pt x="1988" y="18"/>
                  </a:lnTo>
                  <a:lnTo>
                    <a:pt x="2017" y="0"/>
                  </a:lnTo>
                  <a:lnTo>
                    <a:pt x="2042" y="1"/>
                  </a:lnTo>
                  <a:lnTo>
                    <a:pt x="2071" y="38"/>
                  </a:lnTo>
                  <a:lnTo>
                    <a:pt x="2093" y="32"/>
                  </a:lnTo>
                  <a:lnTo>
                    <a:pt x="2125" y="16"/>
                  </a:lnTo>
                  <a:lnTo>
                    <a:pt x="2150" y="16"/>
                  </a:lnTo>
                  <a:lnTo>
                    <a:pt x="2163" y="28"/>
                  </a:lnTo>
                  <a:lnTo>
                    <a:pt x="2163" y="122"/>
                  </a:lnTo>
                  <a:lnTo>
                    <a:pt x="909" y="95"/>
                  </a:lnTo>
                  <a:lnTo>
                    <a:pt x="893" y="99"/>
                  </a:lnTo>
                  <a:lnTo>
                    <a:pt x="0" y="88"/>
                  </a:lnTo>
                  <a:lnTo>
                    <a:pt x="0" y="19"/>
                  </a:lnTo>
                  <a:lnTo>
                    <a:pt x="13" y="29"/>
                  </a:lnTo>
                  <a:lnTo>
                    <a:pt x="32" y="33"/>
                  </a:lnTo>
                  <a:lnTo>
                    <a:pt x="56" y="34"/>
                  </a:lnTo>
                  <a:lnTo>
                    <a:pt x="75" y="38"/>
                  </a:lnTo>
                </a:path>
              </a:pathLst>
            </a:custGeom>
            <a:solidFill>
              <a:srgbClr val="003300"/>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5" name="Freeform 21"/>
            <p:cNvSpPr>
              <a:spLocks/>
            </p:cNvSpPr>
            <p:nvPr/>
          </p:nvSpPr>
          <p:spPr bwMode="auto">
            <a:xfrm>
              <a:off x="3557" y="320"/>
              <a:ext cx="2164" cy="125"/>
            </a:xfrm>
            <a:custGeom>
              <a:avLst/>
              <a:gdLst>
                <a:gd name="T0" fmla="*/ 46 w 2164"/>
                <a:gd name="T1" fmla="*/ 123 h 125"/>
                <a:gd name="T2" fmla="*/ 2096 w 2164"/>
                <a:gd name="T3" fmla="*/ 124 h 125"/>
                <a:gd name="T4" fmla="*/ 2137 w 2164"/>
                <a:gd name="T5" fmla="*/ 120 h 125"/>
                <a:gd name="T6" fmla="*/ 2160 w 2164"/>
                <a:gd name="T7" fmla="*/ 104 h 125"/>
                <a:gd name="T8" fmla="*/ 2163 w 2164"/>
                <a:gd name="T9" fmla="*/ 14 h 125"/>
                <a:gd name="T10" fmla="*/ 2134 w 2164"/>
                <a:gd name="T11" fmla="*/ 4 h 125"/>
                <a:gd name="T12" fmla="*/ 2118 w 2164"/>
                <a:gd name="T13" fmla="*/ 34 h 125"/>
                <a:gd name="T14" fmla="*/ 2097 w 2164"/>
                <a:gd name="T15" fmla="*/ 31 h 125"/>
                <a:gd name="T16" fmla="*/ 2054 w 2164"/>
                <a:gd name="T17" fmla="*/ 17 h 125"/>
                <a:gd name="T18" fmla="*/ 1998 w 2164"/>
                <a:gd name="T19" fmla="*/ 21 h 125"/>
                <a:gd name="T20" fmla="*/ 1951 w 2164"/>
                <a:gd name="T21" fmla="*/ 25 h 125"/>
                <a:gd name="T22" fmla="*/ 1910 w 2164"/>
                <a:gd name="T23" fmla="*/ 17 h 125"/>
                <a:gd name="T24" fmla="*/ 1868 w 2164"/>
                <a:gd name="T25" fmla="*/ 27 h 125"/>
                <a:gd name="T26" fmla="*/ 1841 w 2164"/>
                <a:gd name="T27" fmla="*/ 33 h 125"/>
                <a:gd name="T28" fmla="*/ 1776 w 2164"/>
                <a:gd name="T29" fmla="*/ 28 h 125"/>
                <a:gd name="T30" fmla="*/ 1716 w 2164"/>
                <a:gd name="T31" fmla="*/ 24 h 125"/>
                <a:gd name="T32" fmla="*/ 1644 w 2164"/>
                <a:gd name="T33" fmla="*/ 54 h 125"/>
                <a:gd name="T34" fmla="*/ 1589 w 2164"/>
                <a:gd name="T35" fmla="*/ 38 h 125"/>
                <a:gd name="T36" fmla="*/ 1524 w 2164"/>
                <a:gd name="T37" fmla="*/ 37 h 125"/>
                <a:gd name="T38" fmla="*/ 1417 w 2164"/>
                <a:gd name="T39" fmla="*/ 36 h 125"/>
                <a:gd name="T40" fmla="*/ 1367 w 2164"/>
                <a:gd name="T41" fmla="*/ 33 h 125"/>
                <a:gd name="T42" fmla="*/ 1327 w 2164"/>
                <a:gd name="T43" fmla="*/ 24 h 125"/>
                <a:gd name="T44" fmla="*/ 1237 w 2164"/>
                <a:gd name="T45" fmla="*/ 43 h 125"/>
                <a:gd name="T46" fmla="*/ 1159 w 2164"/>
                <a:gd name="T47" fmla="*/ 33 h 125"/>
                <a:gd name="T48" fmla="*/ 1065 w 2164"/>
                <a:gd name="T49" fmla="*/ 38 h 125"/>
                <a:gd name="T50" fmla="*/ 988 w 2164"/>
                <a:gd name="T51" fmla="*/ 38 h 125"/>
                <a:gd name="T52" fmla="*/ 897 w 2164"/>
                <a:gd name="T53" fmla="*/ 51 h 125"/>
                <a:gd name="T54" fmla="*/ 801 w 2164"/>
                <a:gd name="T55" fmla="*/ 45 h 125"/>
                <a:gd name="T56" fmla="*/ 692 w 2164"/>
                <a:gd name="T57" fmla="*/ 46 h 125"/>
                <a:gd name="T58" fmla="*/ 575 w 2164"/>
                <a:gd name="T59" fmla="*/ 33 h 125"/>
                <a:gd name="T60" fmla="*/ 454 w 2164"/>
                <a:gd name="T61" fmla="*/ 23 h 125"/>
                <a:gd name="T62" fmla="*/ 371 w 2164"/>
                <a:gd name="T63" fmla="*/ 35 h 125"/>
                <a:gd name="T64" fmla="*/ 322 w 2164"/>
                <a:gd name="T65" fmla="*/ 31 h 125"/>
                <a:gd name="T66" fmla="*/ 252 w 2164"/>
                <a:gd name="T67" fmla="*/ 36 h 125"/>
                <a:gd name="T68" fmla="*/ 176 w 2164"/>
                <a:gd name="T69" fmla="*/ 35 h 125"/>
                <a:gd name="T70" fmla="*/ 99 w 2164"/>
                <a:gd name="T71" fmla="*/ 43 h 125"/>
                <a:gd name="T72" fmla="*/ 20 w 2164"/>
                <a:gd name="T73" fmla="*/ 37 h 125"/>
                <a:gd name="T74" fmla="*/ 2 w 2164"/>
                <a:gd name="T75" fmla="*/ 73 h 125"/>
                <a:gd name="T76" fmla="*/ 16 w 2164"/>
                <a:gd name="T77"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64" h="125">
                  <a:moveTo>
                    <a:pt x="29" y="120"/>
                  </a:moveTo>
                  <a:lnTo>
                    <a:pt x="46" y="123"/>
                  </a:lnTo>
                  <a:lnTo>
                    <a:pt x="66" y="124"/>
                  </a:lnTo>
                  <a:lnTo>
                    <a:pt x="2096" y="124"/>
                  </a:lnTo>
                  <a:lnTo>
                    <a:pt x="2120" y="122"/>
                  </a:lnTo>
                  <a:lnTo>
                    <a:pt x="2137" y="120"/>
                  </a:lnTo>
                  <a:lnTo>
                    <a:pt x="2152" y="113"/>
                  </a:lnTo>
                  <a:lnTo>
                    <a:pt x="2160" y="104"/>
                  </a:lnTo>
                  <a:lnTo>
                    <a:pt x="2163" y="95"/>
                  </a:lnTo>
                  <a:lnTo>
                    <a:pt x="2163" y="14"/>
                  </a:lnTo>
                  <a:lnTo>
                    <a:pt x="2144" y="0"/>
                  </a:lnTo>
                  <a:lnTo>
                    <a:pt x="2134" y="4"/>
                  </a:lnTo>
                  <a:lnTo>
                    <a:pt x="2125" y="18"/>
                  </a:lnTo>
                  <a:lnTo>
                    <a:pt x="2118" y="34"/>
                  </a:lnTo>
                  <a:lnTo>
                    <a:pt x="2109" y="33"/>
                  </a:lnTo>
                  <a:lnTo>
                    <a:pt x="2097" y="31"/>
                  </a:lnTo>
                  <a:lnTo>
                    <a:pt x="2071" y="23"/>
                  </a:lnTo>
                  <a:lnTo>
                    <a:pt x="2054" y="17"/>
                  </a:lnTo>
                  <a:lnTo>
                    <a:pt x="2027" y="14"/>
                  </a:lnTo>
                  <a:lnTo>
                    <a:pt x="1998" y="21"/>
                  </a:lnTo>
                  <a:lnTo>
                    <a:pt x="1970" y="33"/>
                  </a:lnTo>
                  <a:lnTo>
                    <a:pt x="1951" y="25"/>
                  </a:lnTo>
                  <a:lnTo>
                    <a:pt x="1934" y="23"/>
                  </a:lnTo>
                  <a:lnTo>
                    <a:pt x="1910" y="17"/>
                  </a:lnTo>
                  <a:lnTo>
                    <a:pt x="1885" y="19"/>
                  </a:lnTo>
                  <a:lnTo>
                    <a:pt x="1868" y="27"/>
                  </a:lnTo>
                  <a:lnTo>
                    <a:pt x="1861" y="37"/>
                  </a:lnTo>
                  <a:lnTo>
                    <a:pt x="1841" y="33"/>
                  </a:lnTo>
                  <a:lnTo>
                    <a:pt x="1813" y="33"/>
                  </a:lnTo>
                  <a:lnTo>
                    <a:pt x="1776" y="28"/>
                  </a:lnTo>
                  <a:lnTo>
                    <a:pt x="1744" y="37"/>
                  </a:lnTo>
                  <a:lnTo>
                    <a:pt x="1716" y="24"/>
                  </a:lnTo>
                  <a:lnTo>
                    <a:pt x="1679" y="33"/>
                  </a:lnTo>
                  <a:lnTo>
                    <a:pt x="1644" y="54"/>
                  </a:lnTo>
                  <a:lnTo>
                    <a:pt x="1614" y="46"/>
                  </a:lnTo>
                  <a:lnTo>
                    <a:pt x="1589" y="38"/>
                  </a:lnTo>
                  <a:lnTo>
                    <a:pt x="1560" y="34"/>
                  </a:lnTo>
                  <a:lnTo>
                    <a:pt x="1524" y="37"/>
                  </a:lnTo>
                  <a:lnTo>
                    <a:pt x="1467" y="44"/>
                  </a:lnTo>
                  <a:lnTo>
                    <a:pt x="1417" y="36"/>
                  </a:lnTo>
                  <a:lnTo>
                    <a:pt x="1395" y="40"/>
                  </a:lnTo>
                  <a:lnTo>
                    <a:pt x="1367" y="33"/>
                  </a:lnTo>
                  <a:lnTo>
                    <a:pt x="1348" y="25"/>
                  </a:lnTo>
                  <a:lnTo>
                    <a:pt x="1327" y="24"/>
                  </a:lnTo>
                  <a:lnTo>
                    <a:pt x="1287" y="28"/>
                  </a:lnTo>
                  <a:lnTo>
                    <a:pt x="1237" y="43"/>
                  </a:lnTo>
                  <a:lnTo>
                    <a:pt x="1194" y="30"/>
                  </a:lnTo>
                  <a:lnTo>
                    <a:pt x="1159" y="33"/>
                  </a:lnTo>
                  <a:lnTo>
                    <a:pt x="1125" y="51"/>
                  </a:lnTo>
                  <a:lnTo>
                    <a:pt x="1065" y="38"/>
                  </a:lnTo>
                  <a:lnTo>
                    <a:pt x="1019" y="45"/>
                  </a:lnTo>
                  <a:lnTo>
                    <a:pt x="988" y="38"/>
                  </a:lnTo>
                  <a:lnTo>
                    <a:pt x="943" y="42"/>
                  </a:lnTo>
                  <a:lnTo>
                    <a:pt x="897" y="51"/>
                  </a:lnTo>
                  <a:lnTo>
                    <a:pt x="866" y="48"/>
                  </a:lnTo>
                  <a:lnTo>
                    <a:pt x="801" y="45"/>
                  </a:lnTo>
                  <a:lnTo>
                    <a:pt x="760" y="51"/>
                  </a:lnTo>
                  <a:lnTo>
                    <a:pt x="692" y="46"/>
                  </a:lnTo>
                  <a:lnTo>
                    <a:pt x="636" y="42"/>
                  </a:lnTo>
                  <a:lnTo>
                    <a:pt x="575" y="33"/>
                  </a:lnTo>
                  <a:lnTo>
                    <a:pt x="518" y="42"/>
                  </a:lnTo>
                  <a:lnTo>
                    <a:pt x="454" y="23"/>
                  </a:lnTo>
                  <a:lnTo>
                    <a:pt x="404" y="24"/>
                  </a:lnTo>
                  <a:lnTo>
                    <a:pt x="371" y="35"/>
                  </a:lnTo>
                  <a:lnTo>
                    <a:pt x="349" y="26"/>
                  </a:lnTo>
                  <a:lnTo>
                    <a:pt x="322" y="31"/>
                  </a:lnTo>
                  <a:lnTo>
                    <a:pt x="287" y="33"/>
                  </a:lnTo>
                  <a:lnTo>
                    <a:pt x="252" y="36"/>
                  </a:lnTo>
                  <a:lnTo>
                    <a:pt x="211" y="44"/>
                  </a:lnTo>
                  <a:lnTo>
                    <a:pt x="176" y="35"/>
                  </a:lnTo>
                  <a:lnTo>
                    <a:pt x="143" y="39"/>
                  </a:lnTo>
                  <a:lnTo>
                    <a:pt x="99" y="43"/>
                  </a:lnTo>
                  <a:lnTo>
                    <a:pt x="71" y="39"/>
                  </a:lnTo>
                  <a:lnTo>
                    <a:pt x="20" y="37"/>
                  </a:lnTo>
                  <a:lnTo>
                    <a:pt x="0" y="46"/>
                  </a:lnTo>
                  <a:lnTo>
                    <a:pt x="2" y="73"/>
                  </a:lnTo>
                  <a:lnTo>
                    <a:pt x="5" y="96"/>
                  </a:lnTo>
                  <a:lnTo>
                    <a:pt x="16" y="116"/>
                  </a:lnTo>
                  <a:lnTo>
                    <a:pt x="29" y="120"/>
                  </a:lnTo>
                </a:path>
              </a:pathLst>
            </a:custGeom>
            <a:gradFill rotWithShape="0">
              <a:gsLst>
                <a:gs pos="0">
                  <a:srgbClr val="CC6600"/>
                </a:gs>
                <a:gs pos="100000">
                  <a:srgbClr val="000000"/>
                </a:gs>
              </a:gsLst>
              <a:lin ang="540000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6" name="Freeform 22"/>
            <p:cNvSpPr>
              <a:spLocks/>
            </p:cNvSpPr>
            <p:nvPr/>
          </p:nvSpPr>
          <p:spPr bwMode="auto">
            <a:xfrm>
              <a:off x="3570" y="104"/>
              <a:ext cx="2129" cy="162"/>
            </a:xfrm>
            <a:custGeom>
              <a:avLst/>
              <a:gdLst>
                <a:gd name="T0" fmla="*/ 0 w 2129"/>
                <a:gd name="T1" fmla="*/ 122 h 162"/>
                <a:gd name="T2" fmla="*/ 5 w 2129"/>
                <a:gd name="T3" fmla="*/ 129 h 162"/>
                <a:gd name="T4" fmla="*/ 9 w 2129"/>
                <a:gd name="T5" fmla="*/ 58 h 162"/>
                <a:gd name="T6" fmla="*/ 28 w 2129"/>
                <a:gd name="T7" fmla="*/ 29 h 162"/>
                <a:gd name="T8" fmla="*/ 101 w 2129"/>
                <a:gd name="T9" fmla="*/ 25 h 162"/>
                <a:gd name="T10" fmla="*/ 243 w 2129"/>
                <a:gd name="T11" fmla="*/ 29 h 162"/>
                <a:gd name="T12" fmla="*/ 378 w 2129"/>
                <a:gd name="T13" fmla="*/ 28 h 162"/>
                <a:gd name="T14" fmla="*/ 537 w 2129"/>
                <a:gd name="T15" fmla="*/ 29 h 162"/>
                <a:gd name="T16" fmla="*/ 645 w 2129"/>
                <a:gd name="T17" fmla="*/ 25 h 162"/>
                <a:gd name="T18" fmla="*/ 735 w 2129"/>
                <a:gd name="T19" fmla="*/ 25 h 162"/>
                <a:gd name="T20" fmla="*/ 870 w 2129"/>
                <a:gd name="T21" fmla="*/ 33 h 162"/>
                <a:gd name="T22" fmla="*/ 968 w 2129"/>
                <a:gd name="T23" fmla="*/ 35 h 162"/>
                <a:gd name="T24" fmla="*/ 1079 w 2129"/>
                <a:gd name="T25" fmla="*/ 29 h 162"/>
                <a:gd name="T26" fmla="*/ 1212 w 2129"/>
                <a:gd name="T27" fmla="*/ 40 h 162"/>
                <a:gd name="T28" fmla="*/ 1316 w 2129"/>
                <a:gd name="T29" fmla="*/ 37 h 162"/>
                <a:gd name="T30" fmla="*/ 1414 w 2129"/>
                <a:gd name="T31" fmla="*/ 32 h 162"/>
                <a:gd name="T32" fmla="*/ 1525 w 2129"/>
                <a:gd name="T33" fmla="*/ 36 h 162"/>
                <a:gd name="T34" fmla="*/ 1621 w 2129"/>
                <a:gd name="T35" fmla="*/ 32 h 162"/>
                <a:gd name="T36" fmla="*/ 1714 w 2129"/>
                <a:gd name="T37" fmla="*/ 29 h 162"/>
                <a:gd name="T38" fmla="*/ 1781 w 2129"/>
                <a:gd name="T39" fmla="*/ 32 h 162"/>
                <a:gd name="T40" fmla="*/ 1913 w 2129"/>
                <a:gd name="T41" fmla="*/ 25 h 162"/>
                <a:gd name="T42" fmla="*/ 2046 w 2129"/>
                <a:gd name="T43" fmla="*/ 33 h 162"/>
                <a:gd name="T44" fmla="*/ 2093 w 2129"/>
                <a:gd name="T45" fmla="*/ 47 h 162"/>
                <a:gd name="T46" fmla="*/ 2115 w 2129"/>
                <a:gd name="T47" fmla="*/ 68 h 162"/>
                <a:gd name="T48" fmla="*/ 2128 w 2129"/>
                <a:gd name="T49" fmla="*/ 124 h 162"/>
                <a:gd name="T50" fmla="*/ 2128 w 2129"/>
                <a:gd name="T51" fmla="*/ 41 h 162"/>
                <a:gd name="T52" fmla="*/ 2120 w 2129"/>
                <a:gd name="T53" fmla="*/ 16 h 162"/>
                <a:gd name="T54" fmla="*/ 1974 w 2129"/>
                <a:gd name="T55" fmla="*/ 6 h 162"/>
                <a:gd name="T56" fmla="*/ 1855 w 2129"/>
                <a:gd name="T57" fmla="*/ 1 h 162"/>
                <a:gd name="T58" fmla="*/ 1774 w 2129"/>
                <a:gd name="T59" fmla="*/ 3 h 162"/>
                <a:gd name="T60" fmla="*/ 1658 w 2129"/>
                <a:gd name="T61" fmla="*/ 8 h 162"/>
                <a:gd name="T62" fmla="*/ 1453 w 2129"/>
                <a:gd name="T63" fmla="*/ 6 h 162"/>
                <a:gd name="T64" fmla="*/ 1311 w 2129"/>
                <a:gd name="T65" fmla="*/ 6 h 162"/>
                <a:gd name="T66" fmla="*/ 1212 w 2129"/>
                <a:gd name="T67" fmla="*/ 6 h 162"/>
                <a:gd name="T68" fmla="*/ 1135 w 2129"/>
                <a:gd name="T69" fmla="*/ 4 h 162"/>
                <a:gd name="T70" fmla="*/ 1000 w 2129"/>
                <a:gd name="T71" fmla="*/ 6 h 162"/>
                <a:gd name="T72" fmla="*/ 837 w 2129"/>
                <a:gd name="T73" fmla="*/ 6 h 162"/>
                <a:gd name="T74" fmla="*/ 652 w 2129"/>
                <a:gd name="T75" fmla="*/ 4 h 162"/>
                <a:gd name="T76" fmla="*/ 569 w 2129"/>
                <a:gd name="T77" fmla="*/ 2 h 162"/>
                <a:gd name="T78" fmla="*/ 431 w 2129"/>
                <a:gd name="T79" fmla="*/ 2 h 162"/>
                <a:gd name="T80" fmla="*/ 256 w 2129"/>
                <a:gd name="T81" fmla="*/ 2 h 162"/>
                <a:gd name="T82" fmla="*/ 107 w 2129"/>
                <a:gd name="T83" fmla="*/ 0 h 162"/>
                <a:gd name="T84" fmla="*/ 34 w 2129"/>
                <a:gd name="T85" fmla="*/ 1 h 162"/>
                <a:gd name="T86" fmla="*/ 5 w 2129"/>
                <a:gd name="T87" fmla="*/ 18 h 162"/>
                <a:gd name="T88" fmla="*/ 0 w 2129"/>
                <a:gd name="T89" fmla="*/ 5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29" h="162">
                  <a:moveTo>
                    <a:pt x="0" y="78"/>
                  </a:moveTo>
                  <a:lnTo>
                    <a:pt x="0" y="122"/>
                  </a:lnTo>
                  <a:lnTo>
                    <a:pt x="0" y="161"/>
                  </a:lnTo>
                  <a:lnTo>
                    <a:pt x="5" y="129"/>
                  </a:lnTo>
                  <a:lnTo>
                    <a:pt x="7" y="104"/>
                  </a:lnTo>
                  <a:lnTo>
                    <a:pt x="9" y="58"/>
                  </a:lnTo>
                  <a:lnTo>
                    <a:pt x="15" y="36"/>
                  </a:lnTo>
                  <a:lnTo>
                    <a:pt x="28" y="29"/>
                  </a:lnTo>
                  <a:lnTo>
                    <a:pt x="60" y="24"/>
                  </a:lnTo>
                  <a:lnTo>
                    <a:pt x="101" y="25"/>
                  </a:lnTo>
                  <a:lnTo>
                    <a:pt x="200" y="25"/>
                  </a:lnTo>
                  <a:lnTo>
                    <a:pt x="243" y="29"/>
                  </a:lnTo>
                  <a:lnTo>
                    <a:pt x="306" y="25"/>
                  </a:lnTo>
                  <a:lnTo>
                    <a:pt x="378" y="28"/>
                  </a:lnTo>
                  <a:lnTo>
                    <a:pt x="431" y="27"/>
                  </a:lnTo>
                  <a:lnTo>
                    <a:pt x="537" y="29"/>
                  </a:lnTo>
                  <a:lnTo>
                    <a:pt x="574" y="29"/>
                  </a:lnTo>
                  <a:lnTo>
                    <a:pt x="645" y="25"/>
                  </a:lnTo>
                  <a:lnTo>
                    <a:pt x="669" y="30"/>
                  </a:lnTo>
                  <a:lnTo>
                    <a:pt x="735" y="25"/>
                  </a:lnTo>
                  <a:lnTo>
                    <a:pt x="836" y="29"/>
                  </a:lnTo>
                  <a:lnTo>
                    <a:pt x="870" y="33"/>
                  </a:lnTo>
                  <a:lnTo>
                    <a:pt x="923" y="29"/>
                  </a:lnTo>
                  <a:lnTo>
                    <a:pt x="968" y="35"/>
                  </a:lnTo>
                  <a:lnTo>
                    <a:pt x="1006" y="35"/>
                  </a:lnTo>
                  <a:lnTo>
                    <a:pt x="1079" y="29"/>
                  </a:lnTo>
                  <a:lnTo>
                    <a:pt x="1149" y="33"/>
                  </a:lnTo>
                  <a:lnTo>
                    <a:pt x="1212" y="40"/>
                  </a:lnTo>
                  <a:lnTo>
                    <a:pt x="1231" y="41"/>
                  </a:lnTo>
                  <a:lnTo>
                    <a:pt x="1316" y="37"/>
                  </a:lnTo>
                  <a:lnTo>
                    <a:pt x="1395" y="34"/>
                  </a:lnTo>
                  <a:lnTo>
                    <a:pt x="1414" y="32"/>
                  </a:lnTo>
                  <a:lnTo>
                    <a:pt x="1443" y="33"/>
                  </a:lnTo>
                  <a:lnTo>
                    <a:pt x="1525" y="36"/>
                  </a:lnTo>
                  <a:lnTo>
                    <a:pt x="1588" y="30"/>
                  </a:lnTo>
                  <a:lnTo>
                    <a:pt x="1621" y="32"/>
                  </a:lnTo>
                  <a:lnTo>
                    <a:pt x="1671" y="33"/>
                  </a:lnTo>
                  <a:lnTo>
                    <a:pt x="1714" y="29"/>
                  </a:lnTo>
                  <a:lnTo>
                    <a:pt x="1742" y="25"/>
                  </a:lnTo>
                  <a:lnTo>
                    <a:pt x="1781" y="32"/>
                  </a:lnTo>
                  <a:lnTo>
                    <a:pt x="1860" y="34"/>
                  </a:lnTo>
                  <a:lnTo>
                    <a:pt x="1913" y="25"/>
                  </a:lnTo>
                  <a:lnTo>
                    <a:pt x="1990" y="33"/>
                  </a:lnTo>
                  <a:lnTo>
                    <a:pt x="2046" y="33"/>
                  </a:lnTo>
                  <a:lnTo>
                    <a:pt x="2075" y="33"/>
                  </a:lnTo>
                  <a:lnTo>
                    <a:pt x="2093" y="47"/>
                  </a:lnTo>
                  <a:lnTo>
                    <a:pt x="2105" y="54"/>
                  </a:lnTo>
                  <a:lnTo>
                    <a:pt x="2115" y="68"/>
                  </a:lnTo>
                  <a:lnTo>
                    <a:pt x="2122" y="92"/>
                  </a:lnTo>
                  <a:lnTo>
                    <a:pt x="2128" y="124"/>
                  </a:lnTo>
                  <a:lnTo>
                    <a:pt x="2128" y="58"/>
                  </a:lnTo>
                  <a:lnTo>
                    <a:pt x="2128" y="41"/>
                  </a:lnTo>
                  <a:lnTo>
                    <a:pt x="2125" y="30"/>
                  </a:lnTo>
                  <a:lnTo>
                    <a:pt x="2120" y="16"/>
                  </a:lnTo>
                  <a:lnTo>
                    <a:pt x="2089" y="7"/>
                  </a:lnTo>
                  <a:lnTo>
                    <a:pt x="1974" y="6"/>
                  </a:lnTo>
                  <a:lnTo>
                    <a:pt x="1946" y="1"/>
                  </a:lnTo>
                  <a:lnTo>
                    <a:pt x="1855" y="1"/>
                  </a:lnTo>
                  <a:lnTo>
                    <a:pt x="1829" y="3"/>
                  </a:lnTo>
                  <a:lnTo>
                    <a:pt x="1774" y="3"/>
                  </a:lnTo>
                  <a:lnTo>
                    <a:pt x="1733" y="2"/>
                  </a:lnTo>
                  <a:lnTo>
                    <a:pt x="1658" y="8"/>
                  </a:lnTo>
                  <a:lnTo>
                    <a:pt x="1501" y="3"/>
                  </a:lnTo>
                  <a:lnTo>
                    <a:pt x="1453" y="6"/>
                  </a:lnTo>
                  <a:lnTo>
                    <a:pt x="1366" y="10"/>
                  </a:lnTo>
                  <a:lnTo>
                    <a:pt x="1311" y="6"/>
                  </a:lnTo>
                  <a:lnTo>
                    <a:pt x="1256" y="6"/>
                  </a:lnTo>
                  <a:lnTo>
                    <a:pt x="1212" y="6"/>
                  </a:lnTo>
                  <a:lnTo>
                    <a:pt x="1164" y="9"/>
                  </a:lnTo>
                  <a:lnTo>
                    <a:pt x="1135" y="4"/>
                  </a:lnTo>
                  <a:lnTo>
                    <a:pt x="1031" y="6"/>
                  </a:lnTo>
                  <a:lnTo>
                    <a:pt x="1000" y="6"/>
                  </a:lnTo>
                  <a:lnTo>
                    <a:pt x="945" y="4"/>
                  </a:lnTo>
                  <a:lnTo>
                    <a:pt x="837" y="6"/>
                  </a:lnTo>
                  <a:lnTo>
                    <a:pt x="741" y="4"/>
                  </a:lnTo>
                  <a:lnTo>
                    <a:pt x="652" y="4"/>
                  </a:lnTo>
                  <a:lnTo>
                    <a:pt x="610" y="6"/>
                  </a:lnTo>
                  <a:lnTo>
                    <a:pt x="569" y="2"/>
                  </a:lnTo>
                  <a:lnTo>
                    <a:pt x="535" y="2"/>
                  </a:lnTo>
                  <a:lnTo>
                    <a:pt x="431" y="2"/>
                  </a:lnTo>
                  <a:lnTo>
                    <a:pt x="312" y="4"/>
                  </a:lnTo>
                  <a:lnTo>
                    <a:pt x="256" y="2"/>
                  </a:lnTo>
                  <a:lnTo>
                    <a:pt x="190" y="4"/>
                  </a:lnTo>
                  <a:lnTo>
                    <a:pt x="107" y="0"/>
                  </a:lnTo>
                  <a:lnTo>
                    <a:pt x="56" y="0"/>
                  </a:lnTo>
                  <a:lnTo>
                    <a:pt x="34" y="1"/>
                  </a:lnTo>
                  <a:lnTo>
                    <a:pt x="19" y="6"/>
                  </a:lnTo>
                  <a:lnTo>
                    <a:pt x="5" y="18"/>
                  </a:lnTo>
                  <a:lnTo>
                    <a:pt x="1" y="37"/>
                  </a:lnTo>
                  <a:lnTo>
                    <a:pt x="0" y="56"/>
                  </a:lnTo>
                  <a:lnTo>
                    <a:pt x="0" y="78"/>
                  </a:lnTo>
                </a:path>
              </a:pathLst>
            </a:custGeom>
            <a:solidFill>
              <a:srgbClr val="FFFFFF"/>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7" name="Freeform 23"/>
            <p:cNvSpPr>
              <a:spLocks/>
            </p:cNvSpPr>
            <p:nvPr/>
          </p:nvSpPr>
          <p:spPr bwMode="auto">
            <a:xfrm>
              <a:off x="3574" y="363"/>
              <a:ext cx="2128" cy="65"/>
            </a:xfrm>
            <a:custGeom>
              <a:avLst/>
              <a:gdLst>
                <a:gd name="T0" fmla="*/ 0 w 2128"/>
                <a:gd name="T1" fmla="*/ 15 h 65"/>
                <a:gd name="T2" fmla="*/ 6 w 2128"/>
                <a:gd name="T3" fmla="*/ 12 h 65"/>
                <a:gd name="T4" fmla="*/ 8 w 2128"/>
                <a:gd name="T5" fmla="*/ 40 h 65"/>
                <a:gd name="T6" fmla="*/ 27 w 2128"/>
                <a:gd name="T7" fmla="*/ 52 h 65"/>
                <a:gd name="T8" fmla="*/ 59 w 2128"/>
                <a:gd name="T9" fmla="*/ 49 h 65"/>
                <a:gd name="T10" fmla="*/ 110 w 2128"/>
                <a:gd name="T11" fmla="*/ 49 h 65"/>
                <a:gd name="T12" fmla="*/ 162 w 2128"/>
                <a:gd name="T13" fmla="*/ 50 h 65"/>
                <a:gd name="T14" fmla="*/ 192 w 2128"/>
                <a:gd name="T15" fmla="*/ 51 h 65"/>
                <a:gd name="T16" fmla="*/ 248 w 2128"/>
                <a:gd name="T17" fmla="*/ 48 h 65"/>
                <a:gd name="T18" fmla="*/ 327 w 2128"/>
                <a:gd name="T19" fmla="*/ 51 h 65"/>
                <a:gd name="T20" fmla="*/ 413 w 2128"/>
                <a:gd name="T21" fmla="*/ 51 h 65"/>
                <a:gd name="T22" fmla="*/ 479 w 2128"/>
                <a:gd name="T23" fmla="*/ 53 h 65"/>
                <a:gd name="T24" fmla="*/ 517 w 2128"/>
                <a:gd name="T25" fmla="*/ 52 h 65"/>
                <a:gd name="T26" fmla="*/ 645 w 2128"/>
                <a:gd name="T27" fmla="*/ 53 h 65"/>
                <a:gd name="T28" fmla="*/ 725 w 2128"/>
                <a:gd name="T29" fmla="*/ 49 h 65"/>
                <a:gd name="T30" fmla="*/ 805 w 2128"/>
                <a:gd name="T31" fmla="*/ 50 h 65"/>
                <a:gd name="T32" fmla="*/ 869 w 2128"/>
                <a:gd name="T33" fmla="*/ 50 h 65"/>
                <a:gd name="T34" fmla="*/ 968 w 2128"/>
                <a:gd name="T35" fmla="*/ 49 h 65"/>
                <a:gd name="T36" fmla="*/ 1044 w 2128"/>
                <a:gd name="T37" fmla="*/ 46 h 65"/>
                <a:gd name="T38" fmla="*/ 1157 w 2128"/>
                <a:gd name="T39" fmla="*/ 47 h 65"/>
                <a:gd name="T40" fmla="*/ 1295 w 2128"/>
                <a:gd name="T41" fmla="*/ 49 h 65"/>
                <a:gd name="T42" fmla="*/ 1377 w 2128"/>
                <a:gd name="T43" fmla="*/ 46 h 65"/>
                <a:gd name="T44" fmla="*/ 1412 w 2128"/>
                <a:gd name="T45" fmla="*/ 51 h 65"/>
                <a:gd name="T46" fmla="*/ 1519 w 2128"/>
                <a:gd name="T47" fmla="*/ 51 h 65"/>
                <a:gd name="T48" fmla="*/ 1606 w 2128"/>
                <a:gd name="T49" fmla="*/ 51 h 65"/>
                <a:gd name="T50" fmla="*/ 1636 w 2128"/>
                <a:gd name="T51" fmla="*/ 48 h 65"/>
                <a:gd name="T52" fmla="*/ 1686 w 2128"/>
                <a:gd name="T53" fmla="*/ 51 h 65"/>
                <a:gd name="T54" fmla="*/ 1712 w 2128"/>
                <a:gd name="T55" fmla="*/ 52 h 65"/>
                <a:gd name="T56" fmla="*/ 1782 w 2128"/>
                <a:gd name="T57" fmla="*/ 51 h 65"/>
                <a:gd name="T58" fmla="*/ 1841 w 2128"/>
                <a:gd name="T59" fmla="*/ 50 h 65"/>
                <a:gd name="T60" fmla="*/ 1937 w 2128"/>
                <a:gd name="T61" fmla="*/ 48 h 65"/>
                <a:gd name="T62" fmla="*/ 2072 w 2128"/>
                <a:gd name="T63" fmla="*/ 47 h 65"/>
                <a:gd name="T64" fmla="*/ 2104 w 2128"/>
                <a:gd name="T65" fmla="*/ 42 h 65"/>
                <a:gd name="T66" fmla="*/ 2120 w 2128"/>
                <a:gd name="T67" fmla="*/ 27 h 65"/>
                <a:gd name="T68" fmla="*/ 2127 w 2128"/>
                <a:gd name="T69" fmla="*/ 40 h 65"/>
                <a:gd name="T70" fmla="*/ 2124 w 2128"/>
                <a:gd name="T71" fmla="*/ 51 h 65"/>
                <a:gd name="T72" fmla="*/ 2107 w 2128"/>
                <a:gd name="T73" fmla="*/ 61 h 65"/>
                <a:gd name="T74" fmla="*/ 1972 w 2128"/>
                <a:gd name="T75" fmla="*/ 61 h 65"/>
                <a:gd name="T76" fmla="*/ 1854 w 2128"/>
                <a:gd name="T77" fmla="*/ 63 h 65"/>
                <a:gd name="T78" fmla="*/ 1800 w 2128"/>
                <a:gd name="T79" fmla="*/ 64 h 65"/>
                <a:gd name="T80" fmla="*/ 1739 w 2128"/>
                <a:gd name="T81" fmla="*/ 64 h 65"/>
                <a:gd name="T82" fmla="*/ 1628 w 2128"/>
                <a:gd name="T83" fmla="*/ 60 h 65"/>
                <a:gd name="T84" fmla="*/ 1493 w 2128"/>
                <a:gd name="T85" fmla="*/ 59 h 65"/>
                <a:gd name="T86" fmla="*/ 1382 w 2128"/>
                <a:gd name="T87" fmla="*/ 61 h 65"/>
                <a:gd name="T88" fmla="*/ 1310 w 2128"/>
                <a:gd name="T89" fmla="*/ 61 h 65"/>
                <a:gd name="T90" fmla="*/ 1256 w 2128"/>
                <a:gd name="T91" fmla="*/ 61 h 65"/>
                <a:gd name="T92" fmla="*/ 1212 w 2128"/>
                <a:gd name="T93" fmla="*/ 62 h 65"/>
                <a:gd name="T94" fmla="*/ 1163 w 2128"/>
                <a:gd name="T95" fmla="*/ 60 h 65"/>
                <a:gd name="T96" fmla="*/ 1106 w 2128"/>
                <a:gd name="T97" fmla="*/ 63 h 65"/>
                <a:gd name="T98" fmla="*/ 1030 w 2128"/>
                <a:gd name="T99" fmla="*/ 62 h 65"/>
                <a:gd name="T100" fmla="*/ 971 w 2128"/>
                <a:gd name="T101" fmla="*/ 62 h 65"/>
                <a:gd name="T102" fmla="*/ 885 w 2128"/>
                <a:gd name="T103" fmla="*/ 64 h 65"/>
                <a:gd name="T104" fmla="*/ 784 w 2128"/>
                <a:gd name="T105" fmla="*/ 64 h 65"/>
                <a:gd name="T106" fmla="*/ 692 w 2128"/>
                <a:gd name="T107" fmla="*/ 64 h 65"/>
                <a:gd name="T108" fmla="*/ 609 w 2128"/>
                <a:gd name="T109" fmla="*/ 61 h 65"/>
                <a:gd name="T110" fmla="*/ 534 w 2128"/>
                <a:gd name="T111" fmla="*/ 62 h 65"/>
                <a:gd name="T112" fmla="*/ 401 w 2128"/>
                <a:gd name="T113" fmla="*/ 63 h 65"/>
                <a:gd name="T114" fmla="*/ 256 w 2128"/>
                <a:gd name="T115" fmla="*/ 62 h 65"/>
                <a:gd name="T116" fmla="*/ 19 w 2128"/>
                <a:gd name="T117" fmla="*/ 61 h 65"/>
                <a:gd name="T118" fmla="*/ 1 w 2128"/>
                <a:gd name="T119" fmla="*/ 49 h 65"/>
                <a:gd name="T120" fmla="*/ 0 w 2128"/>
                <a:gd name="T121" fmla="*/ 3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8" h="65">
                  <a:moveTo>
                    <a:pt x="0" y="32"/>
                  </a:moveTo>
                  <a:lnTo>
                    <a:pt x="0" y="15"/>
                  </a:lnTo>
                  <a:lnTo>
                    <a:pt x="0" y="0"/>
                  </a:lnTo>
                  <a:lnTo>
                    <a:pt x="6" y="12"/>
                  </a:lnTo>
                  <a:lnTo>
                    <a:pt x="7" y="22"/>
                  </a:lnTo>
                  <a:lnTo>
                    <a:pt x="8" y="40"/>
                  </a:lnTo>
                  <a:lnTo>
                    <a:pt x="15" y="49"/>
                  </a:lnTo>
                  <a:lnTo>
                    <a:pt x="27" y="52"/>
                  </a:lnTo>
                  <a:lnTo>
                    <a:pt x="40" y="50"/>
                  </a:lnTo>
                  <a:lnTo>
                    <a:pt x="59" y="49"/>
                  </a:lnTo>
                  <a:lnTo>
                    <a:pt x="91" y="48"/>
                  </a:lnTo>
                  <a:lnTo>
                    <a:pt x="110" y="49"/>
                  </a:lnTo>
                  <a:lnTo>
                    <a:pt x="127" y="49"/>
                  </a:lnTo>
                  <a:lnTo>
                    <a:pt x="162" y="50"/>
                  </a:lnTo>
                  <a:lnTo>
                    <a:pt x="175" y="51"/>
                  </a:lnTo>
                  <a:lnTo>
                    <a:pt x="192" y="51"/>
                  </a:lnTo>
                  <a:lnTo>
                    <a:pt x="219" y="49"/>
                  </a:lnTo>
                  <a:lnTo>
                    <a:pt x="248" y="48"/>
                  </a:lnTo>
                  <a:lnTo>
                    <a:pt x="284" y="48"/>
                  </a:lnTo>
                  <a:lnTo>
                    <a:pt x="327" y="51"/>
                  </a:lnTo>
                  <a:lnTo>
                    <a:pt x="383" y="53"/>
                  </a:lnTo>
                  <a:lnTo>
                    <a:pt x="413" y="51"/>
                  </a:lnTo>
                  <a:lnTo>
                    <a:pt x="431" y="53"/>
                  </a:lnTo>
                  <a:lnTo>
                    <a:pt x="479" y="53"/>
                  </a:lnTo>
                  <a:lnTo>
                    <a:pt x="496" y="50"/>
                  </a:lnTo>
                  <a:lnTo>
                    <a:pt x="517" y="52"/>
                  </a:lnTo>
                  <a:lnTo>
                    <a:pt x="574" y="52"/>
                  </a:lnTo>
                  <a:lnTo>
                    <a:pt x="645" y="53"/>
                  </a:lnTo>
                  <a:lnTo>
                    <a:pt x="669" y="51"/>
                  </a:lnTo>
                  <a:lnTo>
                    <a:pt x="725" y="49"/>
                  </a:lnTo>
                  <a:lnTo>
                    <a:pt x="762" y="48"/>
                  </a:lnTo>
                  <a:lnTo>
                    <a:pt x="805" y="50"/>
                  </a:lnTo>
                  <a:lnTo>
                    <a:pt x="835" y="52"/>
                  </a:lnTo>
                  <a:lnTo>
                    <a:pt x="869" y="50"/>
                  </a:lnTo>
                  <a:lnTo>
                    <a:pt x="929" y="52"/>
                  </a:lnTo>
                  <a:lnTo>
                    <a:pt x="968" y="49"/>
                  </a:lnTo>
                  <a:lnTo>
                    <a:pt x="1005" y="49"/>
                  </a:lnTo>
                  <a:lnTo>
                    <a:pt x="1044" y="46"/>
                  </a:lnTo>
                  <a:lnTo>
                    <a:pt x="1093" y="50"/>
                  </a:lnTo>
                  <a:lnTo>
                    <a:pt x="1157" y="47"/>
                  </a:lnTo>
                  <a:lnTo>
                    <a:pt x="1230" y="47"/>
                  </a:lnTo>
                  <a:lnTo>
                    <a:pt x="1295" y="49"/>
                  </a:lnTo>
                  <a:lnTo>
                    <a:pt x="1334" y="46"/>
                  </a:lnTo>
                  <a:lnTo>
                    <a:pt x="1377" y="46"/>
                  </a:lnTo>
                  <a:lnTo>
                    <a:pt x="1394" y="50"/>
                  </a:lnTo>
                  <a:lnTo>
                    <a:pt x="1412" y="51"/>
                  </a:lnTo>
                  <a:lnTo>
                    <a:pt x="1469" y="49"/>
                  </a:lnTo>
                  <a:lnTo>
                    <a:pt x="1519" y="51"/>
                  </a:lnTo>
                  <a:lnTo>
                    <a:pt x="1587" y="51"/>
                  </a:lnTo>
                  <a:lnTo>
                    <a:pt x="1606" y="51"/>
                  </a:lnTo>
                  <a:lnTo>
                    <a:pt x="1619" y="51"/>
                  </a:lnTo>
                  <a:lnTo>
                    <a:pt x="1636" y="48"/>
                  </a:lnTo>
                  <a:lnTo>
                    <a:pt x="1670" y="50"/>
                  </a:lnTo>
                  <a:lnTo>
                    <a:pt x="1686" y="51"/>
                  </a:lnTo>
                  <a:lnTo>
                    <a:pt x="1698" y="50"/>
                  </a:lnTo>
                  <a:lnTo>
                    <a:pt x="1712" y="52"/>
                  </a:lnTo>
                  <a:lnTo>
                    <a:pt x="1739" y="49"/>
                  </a:lnTo>
                  <a:lnTo>
                    <a:pt x="1782" y="51"/>
                  </a:lnTo>
                  <a:lnTo>
                    <a:pt x="1824" y="48"/>
                  </a:lnTo>
                  <a:lnTo>
                    <a:pt x="1841" y="50"/>
                  </a:lnTo>
                  <a:lnTo>
                    <a:pt x="1859" y="50"/>
                  </a:lnTo>
                  <a:lnTo>
                    <a:pt x="1937" y="48"/>
                  </a:lnTo>
                  <a:lnTo>
                    <a:pt x="2013" y="50"/>
                  </a:lnTo>
                  <a:lnTo>
                    <a:pt x="2072" y="47"/>
                  </a:lnTo>
                  <a:lnTo>
                    <a:pt x="2092" y="45"/>
                  </a:lnTo>
                  <a:lnTo>
                    <a:pt x="2104" y="42"/>
                  </a:lnTo>
                  <a:lnTo>
                    <a:pt x="2113" y="36"/>
                  </a:lnTo>
                  <a:lnTo>
                    <a:pt x="2120" y="27"/>
                  </a:lnTo>
                  <a:lnTo>
                    <a:pt x="2127" y="14"/>
                  </a:lnTo>
                  <a:lnTo>
                    <a:pt x="2127" y="40"/>
                  </a:lnTo>
                  <a:lnTo>
                    <a:pt x="2127" y="47"/>
                  </a:lnTo>
                  <a:lnTo>
                    <a:pt x="2124" y="51"/>
                  </a:lnTo>
                  <a:lnTo>
                    <a:pt x="2118" y="57"/>
                  </a:lnTo>
                  <a:lnTo>
                    <a:pt x="2107" y="61"/>
                  </a:lnTo>
                  <a:lnTo>
                    <a:pt x="2029" y="64"/>
                  </a:lnTo>
                  <a:lnTo>
                    <a:pt x="1972" y="61"/>
                  </a:lnTo>
                  <a:lnTo>
                    <a:pt x="1945" y="63"/>
                  </a:lnTo>
                  <a:lnTo>
                    <a:pt x="1854" y="63"/>
                  </a:lnTo>
                  <a:lnTo>
                    <a:pt x="1828" y="62"/>
                  </a:lnTo>
                  <a:lnTo>
                    <a:pt x="1800" y="64"/>
                  </a:lnTo>
                  <a:lnTo>
                    <a:pt x="1772" y="62"/>
                  </a:lnTo>
                  <a:lnTo>
                    <a:pt x="1739" y="64"/>
                  </a:lnTo>
                  <a:lnTo>
                    <a:pt x="1653" y="63"/>
                  </a:lnTo>
                  <a:lnTo>
                    <a:pt x="1628" y="60"/>
                  </a:lnTo>
                  <a:lnTo>
                    <a:pt x="1547" y="63"/>
                  </a:lnTo>
                  <a:lnTo>
                    <a:pt x="1493" y="59"/>
                  </a:lnTo>
                  <a:lnTo>
                    <a:pt x="1430" y="63"/>
                  </a:lnTo>
                  <a:lnTo>
                    <a:pt x="1382" y="61"/>
                  </a:lnTo>
                  <a:lnTo>
                    <a:pt x="1336" y="63"/>
                  </a:lnTo>
                  <a:lnTo>
                    <a:pt x="1310" y="61"/>
                  </a:lnTo>
                  <a:lnTo>
                    <a:pt x="1287" y="61"/>
                  </a:lnTo>
                  <a:lnTo>
                    <a:pt x="1256" y="61"/>
                  </a:lnTo>
                  <a:lnTo>
                    <a:pt x="1235" y="60"/>
                  </a:lnTo>
                  <a:lnTo>
                    <a:pt x="1212" y="62"/>
                  </a:lnTo>
                  <a:lnTo>
                    <a:pt x="1188" y="60"/>
                  </a:lnTo>
                  <a:lnTo>
                    <a:pt x="1163" y="60"/>
                  </a:lnTo>
                  <a:lnTo>
                    <a:pt x="1134" y="62"/>
                  </a:lnTo>
                  <a:lnTo>
                    <a:pt x="1106" y="63"/>
                  </a:lnTo>
                  <a:lnTo>
                    <a:pt x="1075" y="63"/>
                  </a:lnTo>
                  <a:lnTo>
                    <a:pt x="1030" y="62"/>
                  </a:lnTo>
                  <a:lnTo>
                    <a:pt x="998" y="63"/>
                  </a:lnTo>
                  <a:lnTo>
                    <a:pt x="971" y="62"/>
                  </a:lnTo>
                  <a:lnTo>
                    <a:pt x="945" y="62"/>
                  </a:lnTo>
                  <a:lnTo>
                    <a:pt x="885" y="64"/>
                  </a:lnTo>
                  <a:lnTo>
                    <a:pt x="837" y="61"/>
                  </a:lnTo>
                  <a:lnTo>
                    <a:pt x="784" y="64"/>
                  </a:lnTo>
                  <a:lnTo>
                    <a:pt x="740" y="62"/>
                  </a:lnTo>
                  <a:lnTo>
                    <a:pt x="692" y="64"/>
                  </a:lnTo>
                  <a:lnTo>
                    <a:pt x="652" y="62"/>
                  </a:lnTo>
                  <a:lnTo>
                    <a:pt x="609" y="61"/>
                  </a:lnTo>
                  <a:lnTo>
                    <a:pt x="569" y="62"/>
                  </a:lnTo>
                  <a:lnTo>
                    <a:pt x="534" y="62"/>
                  </a:lnTo>
                  <a:lnTo>
                    <a:pt x="431" y="62"/>
                  </a:lnTo>
                  <a:lnTo>
                    <a:pt x="401" y="63"/>
                  </a:lnTo>
                  <a:lnTo>
                    <a:pt x="311" y="62"/>
                  </a:lnTo>
                  <a:lnTo>
                    <a:pt x="256" y="62"/>
                  </a:lnTo>
                  <a:lnTo>
                    <a:pt x="103" y="61"/>
                  </a:lnTo>
                  <a:lnTo>
                    <a:pt x="19" y="61"/>
                  </a:lnTo>
                  <a:lnTo>
                    <a:pt x="4" y="56"/>
                  </a:lnTo>
                  <a:lnTo>
                    <a:pt x="1" y="49"/>
                  </a:lnTo>
                  <a:lnTo>
                    <a:pt x="0" y="41"/>
                  </a:lnTo>
                  <a:lnTo>
                    <a:pt x="0" y="32"/>
                  </a:lnTo>
                </a:path>
              </a:pathLst>
            </a:custGeom>
            <a:solidFill>
              <a:schemeClr val="bg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sp>
        <p:nvSpPr>
          <p:cNvPr id="6168" name="Rectangle 24"/>
          <p:cNvSpPr>
            <a:spLocks noGrp="1" noChangeArrowheads="1"/>
          </p:cNvSpPr>
          <p:nvPr>
            <p:ph type="dt" sz="half" idx="2"/>
          </p:nvPr>
        </p:nvSpPr>
        <p:spPr bwMode="auto">
          <a:xfrm>
            <a:off x="3838575" y="32804100"/>
            <a:ext cx="1066800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9183" tIns="289592" rIns="579183" bIns="289592" numCol="1" anchor="t" anchorCtr="0" compatLnSpc="1">
            <a:prstTxWarp prst="textNoShape">
              <a:avLst/>
            </a:prstTxWarp>
          </a:bodyPr>
          <a:lstStyle>
            <a:lvl1pPr defTabSz="5791200">
              <a:defRPr sz="8900"/>
            </a:lvl1pPr>
          </a:lstStyle>
          <a:p>
            <a:endParaRPr lang="en-GB"/>
          </a:p>
        </p:txBody>
      </p:sp>
      <p:sp>
        <p:nvSpPr>
          <p:cNvPr id="6169" name="Rectangle 25"/>
          <p:cNvSpPr>
            <a:spLocks noGrp="1" noChangeArrowheads="1"/>
          </p:cNvSpPr>
          <p:nvPr>
            <p:ph type="ftr" sz="quarter" idx="3"/>
          </p:nvPr>
        </p:nvSpPr>
        <p:spPr bwMode="auto">
          <a:xfrm>
            <a:off x="17497425" y="32804100"/>
            <a:ext cx="1621155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9183" tIns="289592" rIns="579183" bIns="289592" numCol="1" anchor="t" anchorCtr="0" compatLnSpc="1">
            <a:prstTxWarp prst="textNoShape">
              <a:avLst/>
            </a:prstTxWarp>
          </a:bodyPr>
          <a:lstStyle>
            <a:lvl1pPr algn="ctr" defTabSz="5791200">
              <a:defRPr sz="8900"/>
            </a:lvl1pPr>
          </a:lstStyle>
          <a:p>
            <a:endParaRPr lang="en-GB"/>
          </a:p>
        </p:txBody>
      </p:sp>
      <p:sp>
        <p:nvSpPr>
          <p:cNvPr id="6170" name="Rectangle 26"/>
          <p:cNvSpPr>
            <a:spLocks noGrp="1" noChangeArrowheads="1"/>
          </p:cNvSpPr>
          <p:nvPr>
            <p:ph type="sldNum" sz="quarter" idx="4"/>
          </p:nvPr>
        </p:nvSpPr>
        <p:spPr bwMode="auto">
          <a:xfrm>
            <a:off x="36699825" y="32804100"/>
            <a:ext cx="1066800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9183" tIns="289592" rIns="579183" bIns="289592" numCol="1" anchor="t" anchorCtr="0" compatLnSpc="1">
            <a:prstTxWarp prst="textNoShape">
              <a:avLst/>
            </a:prstTxWarp>
          </a:bodyPr>
          <a:lstStyle>
            <a:lvl1pPr algn="r" defTabSz="5791200">
              <a:defRPr sz="8900"/>
            </a:lvl1pPr>
          </a:lstStyle>
          <a:p>
            <a:fld id="{C9B6EDFF-69D4-4237-B1BD-6DF72E6A58D3}" type="slidenum">
              <a:rPr lang="en-GB"/>
              <a:pPr/>
              <a:t>‹#›</a:t>
            </a:fld>
            <a:endParaRPr lang="en-GB"/>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defTabSz="5791200" rtl="0" fontAlgn="base">
        <a:spcBef>
          <a:spcPct val="0"/>
        </a:spcBef>
        <a:spcAft>
          <a:spcPct val="0"/>
        </a:spcAft>
        <a:defRPr sz="27800">
          <a:solidFill>
            <a:schemeClr val="tx2"/>
          </a:solidFill>
          <a:latin typeface="+mj-lt"/>
          <a:ea typeface="+mj-ea"/>
          <a:cs typeface="+mj-cs"/>
        </a:defRPr>
      </a:lvl1pPr>
      <a:lvl2pPr algn="ctr" defTabSz="5791200" rtl="0" fontAlgn="base">
        <a:spcBef>
          <a:spcPct val="0"/>
        </a:spcBef>
        <a:spcAft>
          <a:spcPct val="0"/>
        </a:spcAft>
        <a:defRPr sz="27800">
          <a:solidFill>
            <a:schemeClr val="tx2"/>
          </a:solidFill>
          <a:latin typeface="Times New Roman" pitchFamily="18" charset="0"/>
        </a:defRPr>
      </a:lvl2pPr>
      <a:lvl3pPr algn="ctr" defTabSz="5791200" rtl="0" fontAlgn="base">
        <a:spcBef>
          <a:spcPct val="0"/>
        </a:spcBef>
        <a:spcAft>
          <a:spcPct val="0"/>
        </a:spcAft>
        <a:defRPr sz="27800">
          <a:solidFill>
            <a:schemeClr val="tx2"/>
          </a:solidFill>
          <a:latin typeface="Times New Roman" pitchFamily="18" charset="0"/>
        </a:defRPr>
      </a:lvl3pPr>
      <a:lvl4pPr algn="ctr" defTabSz="5791200" rtl="0" fontAlgn="base">
        <a:spcBef>
          <a:spcPct val="0"/>
        </a:spcBef>
        <a:spcAft>
          <a:spcPct val="0"/>
        </a:spcAft>
        <a:defRPr sz="27800">
          <a:solidFill>
            <a:schemeClr val="tx2"/>
          </a:solidFill>
          <a:latin typeface="Times New Roman" pitchFamily="18" charset="0"/>
        </a:defRPr>
      </a:lvl4pPr>
      <a:lvl5pPr algn="ctr" defTabSz="5791200" rtl="0" fontAlgn="base">
        <a:spcBef>
          <a:spcPct val="0"/>
        </a:spcBef>
        <a:spcAft>
          <a:spcPct val="0"/>
        </a:spcAft>
        <a:defRPr sz="27800">
          <a:solidFill>
            <a:schemeClr val="tx2"/>
          </a:solidFill>
          <a:latin typeface="Times New Roman" pitchFamily="18" charset="0"/>
        </a:defRPr>
      </a:lvl5pPr>
      <a:lvl6pPr marL="457200" algn="ctr" defTabSz="5791200" rtl="0" fontAlgn="base">
        <a:spcBef>
          <a:spcPct val="0"/>
        </a:spcBef>
        <a:spcAft>
          <a:spcPct val="0"/>
        </a:spcAft>
        <a:defRPr sz="27800">
          <a:solidFill>
            <a:schemeClr val="tx2"/>
          </a:solidFill>
          <a:latin typeface="Times New Roman" pitchFamily="18" charset="0"/>
        </a:defRPr>
      </a:lvl6pPr>
      <a:lvl7pPr marL="914400" algn="ctr" defTabSz="5791200" rtl="0" fontAlgn="base">
        <a:spcBef>
          <a:spcPct val="0"/>
        </a:spcBef>
        <a:spcAft>
          <a:spcPct val="0"/>
        </a:spcAft>
        <a:defRPr sz="27800">
          <a:solidFill>
            <a:schemeClr val="tx2"/>
          </a:solidFill>
          <a:latin typeface="Times New Roman" pitchFamily="18" charset="0"/>
        </a:defRPr>
      </a:lvl7pPr>
      <a:lvl8pPr marL="1371600" algn="ctr" defTabSz="5791200" rtl="0" fontAlgn="base">
        <a:spcBef>
          <a:spcPct val="0"/>
        </a:spcBef>
        <a:spcAft>
          <a:spcPct val="0"/>
        </a:spcAft>
        <a:defRPr sz="27800">
          <a:solidFill>
            <a:schemeClr val="tx2"/>
          </a:solidFill>
          <a:latin typeface="Times New Roman" pitchFamily="18" charset="0"/>
        </a:defRPr>
      </a:lvl8pPr>
      <a:lvl9pPr marL="1828800" algn="ctr" defTabSz="5791200" rtl="0" fontAlgn="base">
        <a:spcBef>
          <a:spcPct val="0"/>
        </a:spcBef>
        <a:spcAft>
          <a:spcPct val="0"/>
        </a:spcAft>
        <a:defRPr sz="27800">
          <a:solidFill>
            <a:schemeClr val="tx2"/>
          </a:solidFill>
          <a:latin typeface="Times New Roman" pitchFamily="18" charset="0"/>
        </a:defRPr>
      </a:lvl9pPr>
    </p:titleStyle>
    <p:bodyStyle>
      <a:lvl1pPr marL="2171700" indent="-2171700" algn="l" defTabSz="5791200" rtl="0" fontAlgn="base">
        <a:spcBef>
          <a:spcPct val="20000"/>
        </a:spcBef>
        <a:spcAft>
          <a:spcPct val="0"/>
        </a:spcAft>
        <a:buSzPct val="75000"/>
        <a:buFont typeface="Wingdings" pitchFamily="2" charset="2"/>
        <a:buChar char="v"/>
        <a:defRPr sz="20300">
          <a:solidFill>
            <a:schemeClr val="tx1"/>
          </a:solidFill>
          <a:latin typeface="+mn-lt"/>
          <a:ea typeface="+mn-ea"/>
          <a:cs typeface="+mn-cs"/>
        </a:defRPr>
      </a:lvl1pPr>
      <a:lvl2pPr marL="4706938" indent="-1809750" algn="l" defTabSz="5791200" rtl="0" fontAlgn="base">
        <a:spcBef>
          <a:spcPct val="20000"/>
        </a:spcBef>
        <a:spcAft>
          <a:spcPct val="0"/>
        </a:spcAft>
        <a:buSzPct val="75000"/>
        <a:buFont typeface="Wingdings" pitchFamily="2" charset="2"/>
        <a:buChar char="v"/>
        <a:defRPr sz="17700">
          <a:solidFill>
            <a:schemeClr val="tx1"/>
          </a:solidFill>
          <a:latin typeface="+mn-lt"/>
        </a:defRPr>
      </a:lvl2pPr>
      <a:lvl3pPr marL="7240588" indent="-1449388" algn="l" defTabSz="5791200" rtl="0" fontAlgn="base">
        <a:spcBef>
          <a:spcPct val="20000"/>
        </a:spcBef>
        <a:spcAft>
          <a:spcPct val="0"/>
        </a:spcAft>
        <a:buSzPct val="75000"/>
        <a:buFont typeface="Wingdings" pitchFamily="2" charset="2"/>
        <a:buChar char="v"/>
        <a:defRPr sz="15200">
          <a:solidFill>
            <a:schemeClr val="tx1"/>
          </a:solidFill>
          <a:latin typeface="+mn-lt"/>
        </a:defRPr>
      </a:lvl3pPr>
      <a:lvl4pPr marL="10136188" indent="-1447800" algn="l" defTabSz="5791200" rtl="0" fontAlgn="base">
        <a:spcBef>
          <a:spcPct val="20000"/>
        </a:spcBef>
        <a:spcAft>
          <a:spcPct val="0"/>
        </a:spcAft>
        <a:buSzPct val="75000"/>
        <a:buFont typeface="Wingdings" pitchFamily="2" charset="2"/>
        <a:buChar char="v"/>
        <a:defRPr sz="12700">
          <a:solidFill>
            <a:schemeClr val="tx1"/>
          </a:solidFill>
          <a:latin typeface="+mn-lt"/>
        </a:defRPr>
      </a:lvl4pPr>
      <a:lvl5pPr marL="13031788" indent="-1449388" algn="l" defTabSz="5791200" rtl="0" fontAlgn="base">
        <a:spcBef>
          <a:spcPct val="20000"/>
        </a:spcBef>
        <a:spcAft>
          <a:spcPct val="0"/>
        </a:spcAft>
        <a:buSzPct val="75000"/>
        <a:buFont typeface="Wingdings" pitchFamily="2" charset="2"/>
        <a:buChar char="v"/>
        <a:defRPr sz="12700">
          <a:solidFill>
            <a:schemeClr val="tx1"/>
          </a:solidFill>
          <a:latin typeface="+mn-lt"/>
        </a:defRPr>
      </a:lvl5pPr>
      <a:lvl6pPr marL="13488988" indent="-1449388" algn="l" defTabSz="5791200" rtl="0" fontAlgn="base">
        <a:spcBef>
          <a:spcPct val="20000"/>
        </a:spcBef>
        <a:spcAft>
          <a:spcPct val="0"/>
        </a:spcAft>
        <a:buSzPct val="75000"/>
        <a:buFont typeface="Wingdings" pitchFamily="2" charset="2"/>
        <a:buChar char="v"/>
        <a:defRPr sz="12700">
          <a:solidFill>
            <a:schemeClr val="tx1"/>
          </a:solidFill>
          <a:latin typeface="+mn-lt"/>
        </a:defRPr>
      </a:lvl6pPr>
      <a:lvl7pPr marL="13946188" indent="-1449388" algn="l" defTabSz="5791200" rtl="0" fontAlgn="base">
        <a:spcBef>
          <a:spcPct val="20000"/>
        </a:spcBef>
        <a:spcAft>
          <a:spcPct val="0"/>
        </a:spcAft>
        <a:buSzPct val="75000"/>
        <a:buFont typeface="Wingdings" pitchFamily="2" charset="2"/>
        <a:buChar char="v"/>
        <a:defRPr sz="12700">
          <a:solidFill>
            <a:schemeClr val="tx1"/>
          </a:solidFill>
          <a:latin typeface="+mn-lt"/>
        </a:defRPr>
      </a:lvl7pPr>
      <a:lvl8pPr marL="14403388" indent="-1449388" algn="l" defTabSz="5791200" rtl="0" fontAlgn="base">
        <a:spcBef>
          <a:spcPct val="20000"/>
        </a:spcBef>
        <a:spcAft>
          <a:spcPct val="0"/>
        </a:spcAft>
        <a:buSzPct val="75000"/>
        <a:buFont typeface="Wingdings" pitchFamily="2" charset="2"/>
        <a:buChar char="v"/>
        <a:defRPr sz="12700">
          <a:solidFill>
            <a:schemeClr val="tx1"/>
          </a:solidFill>
          <a:latin typeface="+mn-lt"/>
        </a:defRPr>
      </a:lvl8pPr>
      <a:lvl9pPr marL="14860588" indent="-1449388" algn="l" defTabSz="5791200" rtl="0" fontAlgn="base">
        <a:spcBef>
          <a:spcPct val="20000"/>
        </a:spcBef>
        <a:spcAft>
          <a:spcPct val="0"/>
        </a:spcAft>
        <a:buSzPct val="75000"/>
        <a:buFont typeface="Wingdings" pitchFamily="2" charset="2"/>
        <a:buChar char="v"/>
        <a:defRPr sz="127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oleObject" Target="../embeddings/oleObject2.bin"/><Relationship Id="rId18" Type="http://schemas.openxmlformats.org/officeDocument/2006/relationships/image" Target="../media/image4.wmf"/><Relationship Id="rId26" Type="http://schemas.openxmlformats.org/officeDocument/2006/relationships/image" Target="../media/image18.png"/><Relationship Id="rId3" Type="http://schemas.openxmlformats.org/officeDocument/2006/relationships/image" Target="../media/image6.png"/><Relationship Id="rId21" Type="http://schemas.openxmlformats.org/officeDocument/2006/relationships/image" Target="../media/image13.png"/><Relationship Id="rId7" Type="http://schemas.openxmlformats.org/officeDocument/2006/relationships/image" Target="../media/image9.jpeg"/><Relationship Id="rId12" Type="http://schemas.openxmlformats.org/officeDocument/2006/relationships/image" Target="../media/image1.wmf"/><Relationship Id="rId17" Type="http://schemas.openxmlformats.org/officeDocument/2006/relationships/oleObject" Target="../embeddings/oleObject4.bin"/><Relationship Id="rId25" Type="http://schemas.openxmlformats.org/officeDocument/2006/relationships/image" Target="../media/image17.png"/><Relationship Id="rId2" Type="http://schemas.openxmlformats.org/officeDocument/2006/relationships/slideLayout" Target="../slideLayouts/slideLayout7.xml"/><Relationship Id="rId16" Type="http://schemas.openxmlformats.org/officeDocument/2006/relationships/image" Target="../media/image3.wmf"/><Relationship Id="rId20" Type="http://schemas.openxmlformats.org/officeDocument/2006/relationships/image" Target="../media/image5.wmf"/><Relationship Id="rId29" Type="http://schemas.openxmlformats.org/officeDocument/2006/relationships/image" Target="../media/image21.png"/><Relationship Id="rId1" Type="http://schemas.openxmlformats.org/officeDocument/2006/relationships/vmlDrawing" Target="../drawings/vmlDrawing1.vml"/><Relationship Id="rId6" Type="http://schemas.openxmlformats.org/officeDocument/2006/relationships/image" Target="../media/image8.jpeg"/><Relationship Id="rId11" Type="http://schemas.openxmlformats.org/officeDocument/2006/relationships/oleObject" Target="../embeddings/oleObject1.bin"/><Relationship Id="rId24" Type="http://schemas.openxmlformats.org/officeDocument/2006/relationships/image" Target="../media/image16.png"/><Relationship Id="rId32" Type="http://schemas.openxmlformats.org/officeDocument/2006/relationships/image" Target="../media/image24.png"/><Relationship Id="rId5" Type="http://schemas.openxmlformats.org/officeDocument/2006/relationships/hyperlink" Target="mailto:Chung-Chi.Lin@esa.int" TargetMode="External"/><Relationship Id="rId15" Type="http://schemas.openxmlformats.org/officeDocument/2006/relationships/oleObject" Target="../embeddings/oleObject3.bin"/><Relationship Id="rId23" Type="http://schemas.openxmlformats.org/officeDocument/2006/relationships/image" Target="../media/image15.png"/><Relationship Id="rId28" Type="http://schemas.openxmlformats.org/officeDocument/2006/relationships/image" Target="../media/image20.png"/><Relationship Id="rId10" Type="http://schemas.openxmlformats.org/officeDocument/2006/relationships/image" Target="../media/image12.png"/><Relationship Id="rId19" Type="http://schemas.openxmlformats.org/officeDocument/2006/relationships/oleObject" Target="../embeddings/oleObject5.bin"/><Relationship Id="rId31" Type="http://schemas.openxmlformats.org/officeDocument/2006/relationships/image" Target="../media/image23.png"/><Relationship Id="rId4" Type="http://schemas.openxmlformats.org/officeDocument/2006/relationships/image" Target="../media/image7.png"/><Relationship Id="rId9" Type="http://schemas.openxmlformats.org/officeDocument/2006/relationships/image" Target="../media/image11.jpeg"/><Relationship Id="rId14" Type="http://schemas.openxmlformats.org/officeDocument/2006/relationships/image" Target="../media/image2.wmf"/><Relationship Id="rId22" Type="http://schemas.openxmlformats.org/officeDocument/2006/relationships/image" Target="../media/image14.png"/><Relationship Id="rId27" Type="http://schemas.openxmlformats.org/officeDocument/2006/relationships/image" Target="../media/image19.png"/><Relationship Id="rId30"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2161" name="Picture 113" descr="ESA_logo_ble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6313" y="936625"/>
            <a:ext cx="6669087" cy="2540000"/>
          </a:xfrm>
          <a:prstGeom prst="rect">
            <a:avLst/>
          </a:prstGeom>
          <a:noFill/>
          <a:extLst>
            <a:ext uri="{909E8E84-426E-40DD-AFC4-6F175D3DCCD1}">
              <a14:hiddenFill xmlns:a14="http://schemas.microsoft.com/office/drawing/2010/main">
                <a:solidFill>
                  <a:srgbClr val="FFFFFF"/>
                </a:solidFill>
              </a14:hiddenFill>
            </a:ext>
          </a:extLst>
        </p:spPr>
      </p:pic>
      <p:pic>
        <p:nvPicPr>
          <p:cNvPr id="2162" name="Picture 114" descr="ESA_signature_bla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950" y="33701038"/>
            <a:ext cx="7558088" cy="1658937"/>
          </a:xfrm>
          <a:prstGeom prst="rect">
            <a:avLst/>
          </a:prstGeom>
          <a:noFill/>
          <a:extLst>
            <a:ext uri="{909E8E84-426E-40DD-AFC4-6F175D3DCCD1}">
              <a14:hiddenFill xmlns:a14="http://schemas.microsoft.com/office/drawing/2010/main">
                <a:solidFill>
                  <a:srgbClr val="FFFFFF"/>
                </a:solidFill>
              </a14:hiddenFill>
            </a:ext>
          </a:extLst>
        </p:spPr>
      </p:pic>
      <p:sp>
        <p:nvSpPr>
          <p:cNvPr id="2163" name="Text Box 115"/>
          <p:cNvSpPr txBox="1">
            <a:spLocks noChangeArrowheads="1"/>
          </p:cNvSpPr>
          <p:nvPr/>
        </p:nvSpPr>
        <p:spPr bwMode="auto">
          <a:xfrm>
            <a:off x="10409512" y="1368425"/>
            <a:ext cx="30207356" cy="5539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200150">
              <a:defRPr sz="2400">
                <a:solidFill>
                  <a:schemeClr val="tx1"/>
                </a:solidFill>
                <a:latin typeface="Times New Roman" pitchFamily="18" charset="0"/>
              </a:defRPr>
            </a:lvl1pPr>
            <a:lvl2pPr defTabSz="1200150">
              <a:defRPr sz="2400">
                <a:solidFill>
                  <a:schemeClr val="tx1"/>
                </a:solidFill>
                <a:latin typeface="Times New Roman" pitchFamily="18" charset="0"/>
              </a:defRPr>
            </a:lvl2pPr>
            <a:lvl3pPr defTabSz="1200150">
              <a:defRPr sz="2400">
                <a:solidFill>
                  <a:schemeClr val="tx1"/>
                </a:solidFill>
                <a:latin typeface="Times New Roman" pitchFamily="18" charset="0"/>
              </a:defRPr>
            </a:lvl3pPr>
            <a:lvl4pPr defTabSz="1200150">
              <a:defRPr sz="2400">
                <a:solidFill>
                  <a:schemeClr val="tx1"/>
                </a:solidFill>
                <a:latin typeface="Times New Roman" pitchFamily="18" charset="0"/>
              </a:defRPr>
            </a:lvl4pPr>
            <a:lvl5pPr defTabSz="1200150">
              <a:defRPr sz="2400">
                <a:solidFill>
                  <a:schemeClr val="tx1"/>
                </a:solidFill>
                <a:latin typeface="Times New Roman" pitchFamily="18" charset="0"/>
              </a:defRPr>
            </a:lvl5pPr>
            <a:lvl6pPr defTabSz="1200150" fontAlgn="base">
              <a:spcBef>
                <a:spcPct val="0"/>
              </a:spcBef>
              <a:spcAft>
                <a:spcPct val="0"/>
              </a:spcAft>
              <a:defRPr sz="2400">
                <a:solidFill>
                  <a:schemeClr val="tx1"/>
                </a:solidFill>
                <a:latin typeface="Times New Roman" pitchFamily="18" charset="0"/>
              </a:defRPr>
            </a:lvl6pPr>
            <a:lvl7pPr defTabSz="1200150" fontAlgn="base">
              <a:spcBef>
                <a:spcPct val="0"/>
              </a:spcBef>
              <a:spcAft>
                <a:spcPct val="0"/>
              </a:spcAft>
              <a:defRPr sz="2400">
                <a:solidFill>
                  <a:schemeClr val="tx1"/>
                </a:solidFill>
                <a:latin typeface="Times New Roman" pitchFamily="18" charset="0"/>
              </a:defRPr>
            </a:lvl7pPr>
            <a:lvl8pPr defTabSz="1200150" fontAlgn="base">
              <a:spcBef>
                <a:spcPct val="0"/>
              </a:spcBef>
              <a:spcAft>
                <a:spcPct val="0"/>
              </a:spcAft>
              <a:defRPr sz="2400">
                <a:solidFill>
                  <a:schemeClr val="tx1"/>
                </a:solidFill>
                <a:latin typeface="Times New Roman" pitchFamily="18" charset="0"/>
              </a:defRPr>
            </a:lvl8pPr>
            <a:lvl9pPr defTabSz="1200150" fontAlgn="base">
              <a:spcBef>
                <a:spcPct val="0"/>
              </a:spcBef>
              <a:spcAft>
                <a:spcPct val="0"/>
              </a:spcAft>
              <a:defRPr sz="2400">
                <a:solidFill>
                  <a:schemeClr val="tx1"/>
                </a:solidFill>
                <a:latin typeface="Times New Roman" pitchFamily="18" charset="0"/>
              </a:defRPr>
            </a:lvl9pPr>
          </a:lstStyle>
          <a:p>
            <a:pPr algn="ctr"/>
            <a:r>
              <a:rPr lang="en-GB" sz="6000" b="1" dirty="0">
                <a:solidFill>
                  <a:srgbClr val="002060"/>
                </a:solidFill>
                <a:latin typeface="Verdana" pitchFamily="34" charset="0"/>
                <a:ea typeface="Verdana" pitchFamily="34" charset="0"/>
                <a:cs typeface="Verdana" pitchFamily="34" charset="0"/>
              </a:rPr>
              <a:t>Surface Clutter Suppression Experiment using P-band Multi-Channel SAR Ice Sounder Data over </a:t>
            </a:r>
            <a:r>
              <a:rPr lang="en-GB" sz="6000" b="1" dirty="0" err="1">
                <a:solidFill>
                  <a:srgbClr val="002060"/>
                </a:solidFill>
                <a:latin typeface="Verdana" pitchFamily="34" charset="0"/>
                <a:ea typeface="Verdana" pitchFamily="34" charset="0"/>
                <a:cs typeface="Verdana" pitchFamily="34" charset="0"/>
              </a:rPr>
              <a:t>Jutulstraumen</a:t>
            </a:r>
            <a:r>
              <a:rPr lang="en-GB" sz="6000" b="1" dirty="0">
                <a:solidFill>
                  <a:srgbClr val="002060"/>
                </a:solidFill>
                <a:latin typeface="Verdana" pitchFamily="34" charset="0"/>
                <a:ea typeface="Verdana" pitchFamily="34" charset="0"/>
                <a:cs typeface="Verdana" pitchFamily="34" charset="0"/>
              </a:rPr>
              <a:t> Glacier</a:t>
            </a:r>
            <a:endParaRPr lang="en-US" sz="6000" b="1" dirty="0">
              <a:solidFill>
                <a:srgbClr val="002060"/>
              </a:solidFill>
              <a:latin typeface="Verdana" pitchFamily="34" charset="0"/>
              <a:ea typeface="Verdana" pitchFamily="34" charset="0"/>
              <a:cs typeface="Verdana" pitchFamily="34" charset="0"/>
            </a:endParaRPr>
          </a:p>
          <a:p>
            <a:pPr algn="ctr">
              <a:spcBef>
                <a:spcPts val="4200"/>
              </a:spcBef>
            </a:pPr>
            <a:r>
              <a:rPr lang="en-US" sz="3600" i="1" dirty="0">
                <a:solidFill>
                  <a:schemeClr val="bg1"/>
                </a:solidFill>
                <a:latin typeface="Verdana" pitchFamily="34" charset="0"/>
                <a:ea typeface="Verdana" pitchFamily="34" charset="0"/>
                <a:cs typeface="Verdana" pitchFamily="34" charset="0"/>
              </a:rPr>
              <a:t>C.C. Lin</a:t>
            </a:r>
            <a:r>
              <a:rPr lang="en-US" sz="3600" i="1" baseline="30000" dirty="0">
                <a:solidFill>
                  <a:schemeClr val="bg1"/>
                </a:solidFill>
                <a:latin typeface="Verdana" pitchFamily="34" charset="0"/>
                <a:ea typeface="Verdana" pitchFamily="34" charset="0"/>
                <a:cs typeface="Verdana" pitchFamily="34" charset="0"/>
              </a:rPr>
              <a:t>1</a:t>
            </a:r>
            <a:r>
              <a:rPr lang="en-US" sz="3600" i="1" dirty="0">
                <a:solidFill>
                  <a:schemeClr val="bg1"/>
                </a:solidFill>
                <a:latin typeface="Verdana" pitchFamily="34" charset="0"/>
                <a:ea typeface="Verdana" pitchFamily="34" charset="0"/>
                <a:cs typeface="Verdana" pitchFamily="34" charset="0"/>
              </a:rPr>
              <a:t>, </a:t>
            </a:r>
            <a:r>
              <a:rPr lang="en-US" sz="3600" i="1" dirty="0" smtClean="0">
                <a:solidFill>
                  <a:schemeClr val="bg1"/>
                </a:solidFill>
                <a:latin typeface="Verdana" pitchFamily="34" charset="0"/>
                <a:ea typeface="Verdana" pitchFamily="34" charset="0"/>
                <a:cs typeface="Verdana" pitchFamily="34" charset="0"/>
              </a:rPr>
              <a:t>D. Bekaert</a:t>
            </a:r>
            <a:r>
              <a:rPr lang="en-US" sz="3600" i="1" baseline="30000" dirty="0" smtClean="0">
                <a:solidFill>
                  <a:schemeClr val="bg1"/>
                </a:solidFill>
                <a:latin typeface="Verdana" pitchFamily="34" charset="0"/>
                <a:ea typeface="Verdana" pitchFamily="34" charset="0"/>
                <a:cs typeface="Verdana" pitchFamily="34" charset="0"/>
              </a:rPr>
              <a:t>1</a:t>
            </a:r>
            <a:r>
              <a:rPr lang="en-US" sz="3600" i="1" dirty="0" smtClean="0">
                <a:solidFill>
                  <a:schemeClr val="bg1"/>
                </a:solidFill>
                <a:latin typeface="Verdana" pitchFamily="34" charset="0"/>
                <a:ea typeface="Verdana" pitchFamily="34" charset="0"/>
                <a:cs typeface="Verdana" pitchFamily="34" charset="0"/>
              </a:rPr>
              <a:t>, N. Gebert</a:t>
            </a:r>
            <a:r>
              <a:rPr lang="en-US" sz="3600" i="1" baseline="30000" dirty="0" smtClean="0">
                <a:solidFill>
                  <a:schemeClr val="bg1"/>
                </a:solidFill>
                <a:latin typeface="Verdana" pitchFamily="34" charset="0"/>
                <a:ea typeface="Verdana" pitchFamily="34" charset="0"/>
                <a:cs typeface="Verdana" pitchFamily="34" charset="0"/>
              </a:rPr>
              <a:t>1</a:t>
            </a:r>
            <a:r>
              <a:rPr lang="en-US" sz="3600" i="1" dirty="0" smtClean="0">
                <a:solidFill>
                  <a:schemeClr val="bg1"/>
                </a:solidFill>
                <a:latin typeface="Verdana" pitchFamily="34" charset="0"/>
                <a:ea typeface="Verdana" pitchFamily="34" charset="0"/>
                <a:cs typeface="Verdana" pitchFamily="34" charset="0"/>
              </a:rPr>
              <a:t>, T. Casal</a:t>
            </a:r>
            <a:r>
              <a:rPr lang="en-US" sz="3600" i="1" baseline="30000" dirty="0" smtClean="0">
                <a:solidFill>
                  <a:schemeClr val="bg1"/>
                </a:solidFill>
                <a:latin typeface="Verdana" pitchFamily="34" charset="0"/>
                <a:ea typeface="Verdana" pitchFamily="34" charset="0"/>
                <a:cs typeface="Verdana" pitchFamily="34" charset="0"/>
              </a:rPr>
              <a:t>1</a:t>
            </a:r>
            <a:r>
              <a:rPr lang="en-US" sz="3600" i="1" dirty="0" smtClean="0">
                <a:solidFill>
                  <a:schemeClr val="bg1"/>
                </a:solidFill>
                <a:latin typeface="Verdana" pitchFamily="34" charset="0"/>
                <a:ea typeface="Verdana" pitchFamily="34" charset="0"/>
                <a:cs typeface="Verdana" pitchFamily="34" charset="0"/>
              </a:rPr>
              <a:t>, J. Dall</a:t>
            </a:r>
            <a:r>
              <a:rPr lang="en-US" sz="3600" i="1" baseline="30000" dirty="0" smtClean="0">
                <a:solidFill>
                  <a:schemeClr val="bg1"/>
                </a:solidFill>
                <a:latin typeface="Verdana" pitchFamily="34" charset="0"/>
                <a:ea typeface="Verdana" pitchFamily="34" charset="0"/>
                <a:cs typeface="Verdana" pitchFamily="34" charset="0"/>
              </a:rPr>
              <a:t>2</a:t>
            </a:r>
            <a:r>
              <a:rPr lang="en-US" sz="3600" i="1" dirty="0" smtClean="0">
                <a:solidFill>
                  <a:schemeClr val="bg1"/>
                </a:solidFill>
                <a:latin typeface="Verdana" pitchFamily="34" charset="0"/>
                <a:ea typeface="Verdana" pitchFamily="34" charset="0"/>
                <a:cs typeface="Verdana" pitchFamily="34" charset="0"/>
              </a:rPr>
              <a:t>, A. Kusk</a:t>
            </a:r>
            <a:r>
              <a:rPr lang="en-US" sz="3600" i="1" baseline="30000" dirty="0" smtClean="0">
                <a:solidFill>
                  <a:schemeClr val="bg1"/>
                </a:solidFill>
                <a:latin typeface="Verdana" pitchFamily="34" charset="0"/>
                <a:ea typeface="Verdana" pitchFamily="34" charset="0"/>
                <a:cs typeface="Verdana" pitchFamily="34" charset="0"/>
              </a:rPr>
              <a:t>2</a:t>
            </a:r>
            <a:r>
              <a:rPr lang="en-US" sz="3600" i="1" dirty="0" smtClean="0">
                <a:solidFill>
                  <a:schemeClr val="bg1"/>
                </a:solidFill>
                <a:latin typeface="Verdana" pitchFamily="34" charset="0"/>
                <a:ea typeface="Verdana" pitchFamily="34" charset="0"/>
                <a:cs typeface="Verdana" pitchFamily="34" charset="0"/>
              </a:rPr>
              <a:t>, S.S. Kristensen</a:t>
            </a:r>
            <a:r>
              <a:rPr lang="en-US" sz="3600" i="1" baseline="30000" dirty="0" smtClean="0">
                <a:solidFill>
                  <a:schemeClr val="bg1"/>
                </a:solidFill>
                <a:latin typeface="Verdana" pitchFamily="34" charset="0"/>
                <a:ea typeface="Verdana" pitchFamily="34" charset="0"/>
                <a:cs typeface="Verdana" pitchFamily="34" charset="0"/>
              </a:rPr>
              <a:t>2</a:t>
            </a:r>
            <a:r>
              <a:rPr lang="en-US" sz="3600" i="1" dirty="0" smtClean="0">
                <a:solidFill>
                  <a:schemeClr val="bg1"/>
                </a:solidFill>
                <a:latin typeface="Verdana" pitchFamily="34" charset="0"/>
                <a:ea typeface="Verdana" pitchFamily="34" charset="0"/>
                <a:cs typeface="Verdana" pitchFamily="34" charset="0"/>
              </a:rPr>
              <a:t>, R. Forsberg</a:t>
            </a:r>
            <a:r>
              <a:rPr lang="en-US" sz="3600" i="1" baseline="30000" dirty="0" smtClean="0">
                <a:solidFill>
                  <a:schemeClr val="bg1"/>
                </a:solidFill>
                <a:latin typeface="Verdana" pitchFamily="34" charset="0"/>
                <a:ea typeface="Verdana" pitchFamily="34" charset="0"/>
                <a:cs typeface="Verdana" pitchFamily="34" charset="0"/>
              </a:rPr>
              <a:t>2</a:t>
            </a:r>
            <a:r>
              <a:rPr lang="en-US" sz="3600" i="1" dirty="0" smtClean="0">
                <a:solidFill>
                  <a:schemeClr val="bg1"/>
                </a:solidFill>
                <a:latin typeface="Verdana" pitchFamily="34" charset="0"/>
                <a:ea typeface="Verdana" pitchFamily="34" charset="0"/>
                <a:cs typeface="Verdana" pitchFamily="34" charset="0"/>
              </a:rPr>
              <a:t>, J. Mosig</a:t>
            </a:r>
            <a:r>
              <a:rPr lang="en-US" sz="3600" i="1" baseline="30000" dirty="0" smtClean="0">
                <a:solidFill>
                  <a:schemeClr val="bg1"/>
                </a:solidFill>
                <a:latin typeface="Verdana" pitchFamily="34" charset="0"/>
                <a:ea typeface="Verdana" pitchFamily="34" charset="0"/>
                <a:cs typeface="Verdana" pitchFamily="34" charset="0"/>
              </a:rPr>
              <a:t>3</a:t>
            </a:r>
            <a:r>
              <a:rPr lang="en-US" sz="3600" i="1" dirty="0" smtClean="0">
                <a:solidFill>
                  <a:schemeClr val="bg1"/>
                </a:solidFill>
                <a:latin typeface="Verdana" pitchFamily="34" charset="0"/>
                <a:ea typeface="Verdana" pitchFamily="34" charset="0"/>
                <a:cs typeface="Verdana" pitchFamily="34" charset="0"/>
              </a:rPr>
              <a:t>, and J.-F. Zürcher</a:t>
            </a:r>
            <a:r>
              <a:rPr lang="en-US" sz="3600" i="1" baseline="30000" dirty="0" smtClean="0">
                <a:solidFill>
                  <a:schemeClr val="bg1"/>
                </a:solidFill>
                <a:latin typeface="Verdana" pitchFamily="34" charset="0"/>
                <a:ea typeface="Verdana" pitchFamily="34" charset="0"/>
                <a:cs typeface="Verdana" pitchFamily="34" charset="0"/>
              </a:rPr>
              <a:t>3</a:t>
            </a:r>
            <a:endParaRPr lang="en-US" sz="3600" i="1" baseline="30000" dirty="0">
              <a:solidFill>
                <a:schemeClr val="bg1"/>
              </a:solidFill>
              <a:latin typeface="Verdana" pitchFamily="34" charset="0"/>
              <a:ea typeface="Verdana" pitchFamily="34" charset="0"/>
              <a:cs typeface="Verdana" pitchFamily="34" charset="0"/>
            </a:endParaRPr>
          </a:p>
          <a:p>
            <a:pPr algn="ctr">
              <a:spcBef>
                <a:spcPts val="4200"/>
              </a:spcBef>
            </a:pPr>
            <a:r>
              <a:rPr lang="en-US" sz="3600" dirty="0">
                <a:solidFill>
                  <a:schemeClr val="bg1"/>
                </a:solidFill>
                <a:latin typeface="Verdana" pitchFamily="34" charset="0"/>
                <a:ea typeface="Verdana" pitchFamily="34" charset="0"/>
                <a:cs typeface="Verdana" pitchFamily="34" charset="0"/>
              </a:rPr>
              <a:t>1) European Space Agency (ESTEC), </a:t>
            </a:r>
            <a:r>
              <a:rPr lang="en-US" sz="3600" dirty="0" err="1">
                <a:solidFill>
                  <a:schemeClr val="bg1"/>
                </a:solidFill>
                <a:latin typeface="Verdana" pitchFamily="34" charset="0"/>
                <a:ea typeface="Verdana" pitchFamily="34" charset="0"/>
                <a:cs typeface="Verdana" pitchFamily="34" charset="0"/>
              </a:rPr>
              <a:t>Keplerlaan</a:t>
            </a:r>
            <a:r>
              <a:rPr lang="en-US" sz="3600" dirty="0">
                <a:solidFill>
                  <a:schemeClr val="bg1"/>
                </a:solidFill>
                <a:latin typeface="Verdana" pitchFamily="34" charset="0"/>
                <a:ea typeface="Verdana" pitchFamily="34" charset="0"/>
                <a:cs typeface="Verdana" pitchFamily="34" charset="0"/>
              </a:rPr>
              <a:t> 1, 2200 AG </a:t>
            </a:r>
            <a:r>
              <a:rPr lang="en-US" sz="3600" dirty="0" err="1">
                <a:solidFill>
                  <a:schemeClr val="bg1"/>
                </a:solidFill>
                <a:latin typeface="Verdana" pitchFamily="34" charset="0"/>
                <a:ea typeface="Verdana" pitchFamily="34" charset="0"/>
                <a:cs typeface="Verdana" pitchFamily="34" charset="0"/>
              </a:rPr>
              <a:t>Noordwijk</a:t>
            </a:r>
            <a:r>
              <a:rPr lang="en-US" sz="3600" dirty="0">
                <a:solidFill>
                  <a:schemeClr val="bg1"/>
                </a:solidFill>
                <a:latin typeface="Verdana" pitchFamily="34" charset="0"/>
                <a:ea typeface="Verdana" pitchFamily="34" charset="0"/>
                <a:cs typeface="Verdana" pitchFamily="34" charset="0"/>
              </a:rPr>
              <a:t>, The </a:t>
            </a:r>
            <a:r>
              <a:rPr lang="en-US" sz="3600" dirty="0" smtClean="0">
                <a:solidFill>
                  <a:schemeClr val="bg1"/>
                </a:solidFill>
                <a:latin typeface="Verdana" pitchFamily="34" charset="0"/>
                <a:ea typeface="Verdana" pitchFamily="34" charset="0"/>
                <a:cs typeface="Verdana" pitchFamily="34" charset="0"/>
              </a:rPr>
              <a:t>Netherlands (</a:t>
            </a:r>
            <a:r>
              <a:rPr lang="en-US" sz="3600" dirty="0" smtClean="0">
                <a:solidFill>
                  <a:srgbClr val="002060"/>
                </a:solidFill>
                <a:latin typeface="Verdana" pitchFamily="34" charset="0"/>
                <a:ea typeface="Verdana" pitchFamily="34" charset="0"/>
                <a:cs typeface="Verdana" pitchFamily="34" charset="0"/>
                <a:hlinkClick r:id="rId5"/>
              </a:rPr>
              <a:t>Chung-Chi.Lin@esa.int</a:t>
            </a:r>
            <a:r>
              <a:rPr lang="en-US" sz="3600" dirty="0" smtClean="0">
                <a:solidFill>
                  <a:schemeClr val="bg1"/>
                </a:solidFill>
                <a:latin typeface="Verdana" pitchFamily="34" charset="0"/>
                <a:ea typeface="Verdana" pitchFamily="34" charset="0"/>
                <a:cs typeface="Verdana" pitchFamily="34" charset="0"/>
              </a:rPr>
              <a:t>)</a:t>
            </a:r>
          </a:p>
          <a:p>
            <a:pPr algn="ctr">
              <a:spcBef>
                <a:spcPts val="1200"/>
              </a:spcBef>
            </a:pPr>
            <a:r>
              <a:rPr lang="en-US" sz="3600" dirty="0" smtClean="0">
                <a:solidFill>
                  <a:schemeClr val="bg1"/>
                </a:solidFill>
                <a:latin typeface="Verdana" pitchFamily="34" charset="0"/>
                <a:ea typeface="Verdana" pitchFamily="34" charset="0"/>
                <a:cs typeface="Verdana" pitchFamily="34" charset="0"/>
              </a:rPr>
              <a:t>2) Technical University of Denmark, </a:t>
            </a:r>
            <a:r>
              <a:rPr lang="en-GB" sz="3600" dirty="0">
                <a:solidFill>
                  <a:srgbClr val="002060"/>
                </a:solidFill>
                <a:latin typeface="Verdana" pitchFamily="34" charset="0"/>
                <a:ea typeface="Verdana" pitchFamily="34" charset="0"/>
                <a:cs typeface="Verdana" pitchFamily="34" charset="0"/>
              </a:rPr>
              <a:t>2800 </a:t>
            </a:r>
            <a:r>
              <a:rPr lang="en-GB" sz="3600" dirty="0" err="1">
                <a:solidFill>
                  <a:srgbClr val="002060"/>
                </a:solidFill>
                <a:latin typeface="Verdana" pitchFamily="34" charset="0"/>
                <a:ea typeface="Verdana" pitchFamily="34" charset="0"/>
                <a:cs typeface="Verdana" pitchFamily="34" charset="0"/>
              </a:rPr>
              <a:t>Kongens</a:t>
            </a:r>
            <a:r>
              <a:rPr lang="en-GB" sz="3600" dirty="0">
                <a:solidFill>
                  <a:srgbClr val="002060"/>
                </a:solidFill>
                <a:latin typeface="Verdana" pitchFamily="34" charset="0"/>
                <a:ea typeface="Verdana" pitchFamily="34" charset="0"/>
                <a:cs typeface="Verdana" pitchFamily="34" charset="0"/>
              </a:rPr>
              <a:t> </a:t>
            </a:r>
            <a:r>
              <a:rPr lang="en-GB" sz="3600" dirty="0" err="1">
                <a:solidFill>
                  <a:srgbClr val="002060"/>
                </a:solidFill>
                <a:latin typeface="Verdana" pitchFamily="34" charset="0"/>
                <a:ea typeface="Verdana" pitchFamily="34" charset="0"/>
                <a:cs typeface="Verdana" pitchFamily="34" charset="0"/>
              </a:rPr>
              <a:t>Lyngby</a:t>
            </a:r>
            <a:r>
              <a:rPr lang="en-GB" sz="3600" dirty="0">
                <a:solidFill>
                  <a:srgbClr val="002060"/>
                </a:solidFill>
                <a:latin typeface="Verdana" pitchFamily="34" charset="0"/>
                <a:ea typeface="Verdana" pitchFamily="34" charset="0"/>
                <a:cs typeface="Verdana" pitchFamily="34" charset="0"/>
              </a:rPr>
              <a:t>, Denmark</a:t>
            </a:r>
          </a:p>
          <a:p>
            <a:pPr algn="ctr">
              <a:spcBef>
                <a:spcPts val="1200"/>
              </a:spcBef>
            </a:pPr>
            <a:r>
              <a:rPr lang="en-GB" sz="3600" dirty="0" smtClean="0">
                <a:solidFill>
                  <a:schemeClr val="bg1"/>
                </a:solidFill>
                <a:latin typeface="Verdana" pitchFamily="34" charset="0"/>
                <a:ea typeface="Verdana" pitchFamily="34" charset="0"/>
                <a:cs typeface="Verdana" pitchFamily="34" charset="0"/>
              </a:rPr>
              <a:t>3) </a:t>
            </a:r>
            <a:r>
              <a:rPr lang="en-GB" sz="3600" dirty="0">
                <a:solidFill>
                  <a:schemeClr val="bg1"/>
                </a:solidFill>
                <a:latin typeface="Verdana" pitchFamily="34" charset="0"/>
                <a:ea typeface="Verdana" pitchFamily="34" charset="0"/>
                <a:cs typeface="Verdana" pitchFamily="34" charset="0"/>
              </a:rPr>
              <a:t>Swiss Federal Institute of Technology</a:t>
            </a:r>
            <a:r>
              <a:rPr lang="en-GB" sz="3600" dirty="0" smtClean="0">
                <a:solidFill>
                  <a:schemeClr val="bg1"/>
                </a:solidFill>
                <a:latin typeface="Verdana" pitchFamily="34" charset="0"/>
                <a:ea typeface="Verdana" pitchFamily="34" charset="0"/>
                <a:cs typeface="Verdana" pitchFamily="34" charset="0"/>
              </a:rPr>
              <a:t>, </a:t>
            </a:r>
            <a:r>
              <a:rPr lang="en-GB" sz="3600" dirty="0">
                <a:solidFill>
                  <a:schemeClr val="bg1"/>
                </a:solidFill>
                <a:latin typeface="Verdana" pitchFamily="34" charset="0"/>
                <a:ea typeface="Verdana" pitchFamily="34" charset="0"/>
                <a:cs typeface="Verdana" pitchFamily="34" charset="0"/>
              </a:rPr>
              <a:t>1015 Lausanne, Switzerland</a:t>
            </a:r>
          </a:p>
        </p:txBody>
      </p:sp>
      <p:sp>
        <p:nvSpPr>
          <p:cNvPr id="2164" name="Text Box 116"/>
          <p:cNvSpPr txBox="1">
            <a:spLocks noChangeArrowheads="1"/>
          </p:cNvSpPr>
          <p:nvPr/>
        </p:nvSpPr>
        <p:spPr bwMode="auto">
          <a:xfrm>
            <a:off x="2179638" y="8647113"/>
            <a:ext cx="184150" cy="56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200150">
              <a:defRPr sz="2400">
                <a:solidFill>
                  <a:schemeClr val="tx1"/>
                </a:solidFill>
                <a:latin typeface="Times New Roman" pitchFamily="18" charset="0"/>
              </a:defRPr>
            </a:lvl1pPr>
            <a:lvl2pPr defTabSz="1200150">
              <a:defRPr sz="2400">
                <a:solidFill>
                  <a:schemeClr val="tx1"/>
                </a:solidFill>
                <a:latin typeface="Times New Roman" pitchFamily="18" charset="0"/>
              </a:defRPr>
            </a:lvl2pPr>
            <a:lvl3pPr defTabSz="1200150">
              <a:defRPr sz="2400">
                <a:solidFill>
                  <a:schemeClr val="tx1"/>
                </a:solidFill>
                <a:latin typeface="Times New Roman" pitchFamily="18" charset="0"/>
              </a:defRPr>
            </a:lvl3pPr>
            <a:lvl4pPr defTabSz="1200150">
              <a:defRPr sz="2400">
                <a:solidFill>
                  <a:schemeClr val="tx1"/>
                </a:solidFill>
                <a:latin typeface="Times New Roman" pitchFamily="18" charset="0"/>
              </a:defRPr>
            </a:lvl4pPr>
            <a:lvl5pPr defTabSz="1200150">
              <a:defRPr sz="2400">
                <a:solidFill>
                  <a:schemeClr val="tx1"/>
                </a:solidFill>
                <a:latin typeface="Times New Roman" pitchFamily="18" charset="0"/>
              </a:defRPr>
            </a:lvl5pPr>
            <a:lvl6pPr defTabSz="1200150" fontAlgn="base">
              <a:spcBef>
                <a:spcPct val="0"/>
              </a:spcBef>
              <a:spcAft>
                <a:spcPct val="0"/>
              </a:spcAft>
              <a:defRPr sz="2400">
                <a:solidFill>
                  <a:schemeClr val="tx1"/>
                </a:solidFill>
                <a:latin typeface="Times New Roman" pitchFamily="18" charset="0"/>
              </a:defRPr>
            </a:lvl6pPr>
            <a:lvl7pPr defTabSz="1200150" fontAlgn="base">
              <a:spcBef>
                <a:spcPct val="0"/>
              </a:spcBef>
              <a:spcAft>
                <a:spcPct val="0"/>
              </a:spcAft>
              <a:defRPr sz="2400">
                <a:solidFill>
                  <a:schemeClr val="tx1"/>
                </a:solidFill>
                <a:latin typeface="Times New Roman" pitchFamily="18" charset="0"/>
              </a:defRPr>
            </a:lvl7pPr>
            <a:lvl8pPr defTabSz="1200150" fontAlgn="base">
              <a:spcBef>
                <a:spcPct val="0"/>
              </a:spcBef>
              <a:spcAft>
                <a:spcPct val="0"/>
              </a:spcAft>
              <a:defRPr sz="2400">
                <a:solidFill>
                  <a:schemeClr val="tx1"/>
                </a:solidFill>
                <a:latin typeface="Times New Roman" pitchFamily="18" charset="0"/>
              </a:defRPr>
            </a:lvl8pPr>
            <a:lvl9pPr defTabSz="1200150" fontAlgn="base">
              <a:spcBef>
                <a:spcPct val="0"/>
              </a:spcBef>
              <a:spcAft>
                <a:spcPct val="0"/>
              </a:spcAft>
              <a:defRPr sz="2400">
                <a:solidFill>
                  <a:schemeClr val="tx1"/>
                </a:solidFill>
                <a:latin typeface="Times New Roman" pitchFamily="18" charset="0"/>
              </a:defRPr>
            </a:lvl9pPr>
          </a:lstStyle>
          <a:p>
            <a:endParaRPr lang="en-US" sz="3100"/>
          </a:p>
        </p:txBody>
      </p:sp>
      <p:sp>
        <p:nvSpPr>
          <p:cNvPr id="2166" name="Text Box 118"/>
          <p:cNvSpPr txBox="1">
            <a:spLocks noChangeArrowheads="1"/>
          </p:cNvSpPr>
          <p:nvPr/>
        </p:nvSpPr>
        <p:spPr bwMode="auto">
          <a:xfrm>
            <a:off x="832448" y="6120930"/>
            <a:ext cx="14041438" cy="11627799"/>
          </a:xfrm>
          <a:prstGeom prst="rect">
            <a:avLst/>
          </a:prstGeom>
          <a:solidFill>
            <a:srgbClr val="CCFFFF"/>
          </a:solidFill>
          <a:ln w="12700" cap="sq">
            <a:no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00150">
              <a:defRPr sz="2400">
                <a:solidFill>
                  <a:schemeClr val="tx1"/>
                </a:solidFill>
                <a:latin typeface="Times New Roman" pitchFamily="18" charset="0"/>
              </a:defRPr>
            </a:lvl1pPr>
            <a:lvl2pPr defTabSz="1200150">
              <a:defRPr sz="2400">
                <a:solidFill>
                  <a:schemeClr val="tx1"/>
                </a:solidFill>
                <a:latin typeface="Times New Roman" pitchFamily="18" charset="0"/>
              </a:defRPr>
            </a:lvl2pPr>
            <a:lvl3pPr defTabSz="1200150">
              <a:defRPr sz="2400">
                <a:solidFill>
                  <a:schemeClr val="tx1"/>
                </a:solidFill>
                <a:latin typeface="Times New Roman" pitchFamily="18" charset="0"/>
              </a:defRPr>
            </a:lvl3pPr>
            <a:lvl4pPr defTabSz="1200150">
              <a:defRPr sz="2400">
                <a:solidFill>
                  <a:schemeClr val="tx1"/>
                </a:solidFill>
                <a:latin typeface="Times New Roman" pitchFamily="18" charset="0"/>
              </a:defRPr>
            </a:lvl4pPr>
            <a:lvl5pPr defTabSz="1200150">
              <a:defRPr sz="2400">
                <a:solidFill>
                  <a:schemeClr val="tx1"/>
                </a:solidFill>
                <a:latin typeface="Times New Roman" pitchFamily="18" charset="0"/>
              </a:defRPr>
            </a:lvl5pPr>
            <a:lvl6pPr defTabSz="1200150" fontAlgn="base">
              <a:spcBef>
                <a:spcPct val="0"/>
              </a:spcBef>
              <a:spcAft>
                <a:spcPct val="0"/>
              </a:spcAft>
              <a:defRPr sz="2400">
                <a:solidFill>
                  <a:schemeClr val="tx1"/>
                </a:solidFill>
                <a:latin typeface="Times New Roman" pitchFamily="18" charset="0"/>
              </a:defRPr>
            </a:lvl6pPr>
            <a:lvl7pPr defTabSz="1200150" fontAlgn="base">
              <a:spcBef>
                <a:spcPct val="0"/>
              </a:spcBef>
              <a:spcAft>
                <a:spcPct val="0"/>
              </a:spcAft>
              <a:defRPr sz="2400">
                <a:solidFill>
                  <a:schemeClr val="tx1"/>
                </a:solidFill>
                <a:latin typeface="Times New Roman" pitchFamily="18" charset="0"/>
              </a:defRPr>
            </a:lvl7pPr>
            <a:lvl8pPr defTabSz="1200150" fontAlgn="base">
              <a:spcBef>
                <a:spcPct val="0"/>
              </a:spcBef>
              <a:spcAft>
                <a:spcPct val="0"/>
              </a:spcAft>
              <a:defRPr sz="2400">
                <a:solidFill>
                  <a:schemeClr val="tx1"/>
                </a:solidFill>
                <a:latin typeface="Times New Roman" pitchFamily="18" charset="0"/>
              </a:defRPr>
            </a:lvl8pPr>
            <a:lvl9pPr defTabSz="1200150" fontAlgn="base">
              <a:spcBef>
                <a:spcPct val="0"/>
              </a:spcBef>
              <a:spcAft>
                <a:spcPct val="0"/>
              </a:spcAft>
              <a:defRPr sz="2400">
                <a:solidFill>
                  <a:schemeClr val="tx1"/>
                </a:solidFill>
                <a:latin typeface="Times New Roman" pitchFamily="18" charset="0"/>
              </a:defRPr>
            </a:lvl9pPr>
          </a:lstStyle>
          <a:p>
            <a:r>
              <a:rPr lang="en-US" sz="4400" b="1" dirty="0">
                <a:solidFill>
                  <a:srgbClr val="002060"/>
                </a:solidFill>
                <a:latin typeface="Verdana" pitchFamily="34" charset="0"/>
                <a:ea typeface="Verdana" pitchFamily="34" charset="0"/>
                <a:cs typeface="Verdana" pitchFamily="34" charset="0"/>
              </a:rPr>
              <a:t>ABSTRACT</a:t>
            </a:r>
            <a:endParaRPr lang="en-US" sz="4400" dirty="0">
              <a:solidFill>
                <a:srgbClr val="002060"/>
              </a:solidFill>
              <a:latin typeface="Verdana" pitchFamily="34" charset="0"/>
              <a:ea typeface="Verdana" pitchFamily="34" charset="0"/>
              <a:cs typeface="Verdana" pitchFamily="34" charset="0"/>
            </a:endParaRPr>
          </a:p>
          <a:p>
            <a:pPr>
              <a:lnSpc>
                <a:spcPct val="120000"/>
              </a:lnSpc>
              <a:spcBef>
                <a:spcPct val="40000"/>
              </a:spcBef>
            </a:pPr>
            <a:r>
              <a:rPr lang="en-GB" sz="3600" dirty="0" smtClean="0">
                <a:solidFill>
                  <a:srgbClr val="002060"/>
                </a:solidFill>
                <a:latin typeface="Verdana" pitchFamily="34" charset="0"/>
                <a:ea typeface="Verdana" pitchFamily="34" charset="0"/>
                <a:cs typeface="Verdana" pitchFamily="34" charset="0"/>
              </a:rPr>
              <a:t>In </a:t>
            </a:r>
            <a:r>
              <a:rPr lang="en-GB" sz="3600" dirty="0">
                <a:solidFill>
                  <a:srgbClr val="002060"/>
                </a:solidFill>
                <a:latin typeface="Verdana" pitchFamily="34" charset="0"/>
                <a:ea typeface="Verdana" pitchFamily="34" charset="0"/>
                <a:cs typeface="Verdana" pitchFamily="34" charset="0"/>
              </a:rPr>
              <a:t>the </a:t>
            </a:r>
            <a:r>
              <a:rPr lang="en-GB" sz="3600" dirty="0" smtClean="0">
                <a:solidFill>
                  <a:srgbClr val="002060"/>
                </a:solidFill>
                <a:latin typeface="Verdana" pitchFamily="34" charset="0"/>
                <a:ea typeface="Verdana" pitchFamily="34" charset="0"/>
                <a:cs typeface="Verdana" pitchFamily="34" charset="0"/>
              </a:rPr>
              <a:t>context</a:t>
            </a:r>
            <a:r>
              <a:rPr lang="en-GB" sz="3600" dirty="0" smtClean="0">
                <a:solidFill>
                  <a:srgbClr val="002060"/>
                </a:solidFill>
                <a:latin typeface="Verdana" pitchFamily="34" charset="0"/>
                <a:ea typeface="Verdana" pitchFamily="34" charset="0"/>
                <a:cs typeface="Verdana" pitchFamily="34" charset="0"/>
              </a:rPr>
              <a:t> </a:t>
            </a:r>
            <a:r>
              <a:rPr lang="en-GB" sz="3600" dirty="0">
                <a:solidFill>
                  <a:srgbClr val="002060"/>
                </a:solidFill>
                <a:latin typeface="Verdana" pitchFamily="34" charset="0"/>
                <a:ea typeface="Verdana" pitchFamily="34" charset="0"/>
                <a:cs typeface="Verdana" pitchFamily="34" charset="0"/>
              </a:rPr>
              <a:t>of a possible future satellite ice sounding mission, surface clutters are expected to severely hamper measurement of weak radar echoes from the depth due to the unfavourable observation geometry. Synthetic aperture radar (SAR) processing enables to attenuate surface clutters in the forward and backward directions, but not in the across-track directions. Thus, additional across-track clutter cancellation is a necessary step for extracting subsurface radar echoes masked by strong surface clutters. ESA’s P-band </a:t>
            </a:r>
            <a:r>
              <a:rPr lang="en-GB" sz="3600" dirty="0" err="1">
                <a:solidFill>
                  <a:srgbClr val="002060"/>
                </a:solidFill>
                <a:latin typeface="Verdana" pitchFamily="34" charset="0"/>
                <a:ea typeface="Verdana" pitchFamily="34" charset="0"/>
                <a:cs typeface="Verdana" pitchFamily="34" charset="0"/>
              </a:rPr>
              <a:t>POLarimetric</a:t>
            </a:r>
            <a:r>
              <a:rPr lang="en-GB" sz="3600" dirty="0">
                <a:solidFill>
                  <a:srgbClr val="002060"/>
                </a:solidFill>
                <a:latin typeface="Verdana" pitchFamily="34" charset="0"/>
                <a:ea typeface="Verdana" pitchFamily="34" charset="0"/>
                <a:cs typeface="Verdana" pitchFamily="34" charset="0"/>
              </a:rPr>
              <a:t> Airborne Radar Ice Sounder (POLARIS), recently upgraded with a larger antenna of 4 m length, enables simultaneous reception of up to 4 sub-aperture channels in across-track. Several </a:t>
            </a:r>
            <a:r>
              <a:rPr lang="en-GB" sz="3600" dirty="0" smtClean="0">
                <a:solidFill>
                  <a:srgbClr val="002060"/>
                </a:solidFill>
                <a:latin typeface="Verdana" pitchFamily="34" charset="0"/>
                <a:ea typeface="Verdana" pitchFamily="34" charset="0"/>
                <a:cs typeface="Verdana" pitchFamily="34" charset="0"/>
              </a:rPr>
              <a:t>experimental datasets </a:t>
            </a:r>
            <a:r>
              <a:rPr lang="en-GB" sz="3600" dirty="0">
                <a:solidFill>
                  <a:srgbClr val="002060"/>
                </a:solidFill>
                <a:latin typeface="Verdana" pitchFamily="34" charset="0"/>
                <a:ea typeface="Verdana" pitchFamily="34" charset="0"/>
                <a:cs typeface="Verdana" pitchFamily="34" charset="0"/>
              </a:rPr>
              <a:t>were acquired in the multi-channel configuration over East Antarctica during the Danish </a:t>
            </a:r>
            <a:r>
              <a:rPr lang="en-GB" sz="3600" dirty="0" err="1">
                <a:solidFill>
                  <a:srgbClr val="002060"/>
                </a:solidFill>
                <a:latin typeface="Verdana" pitchFamily="34" charset="0"/>
                <a:ea typeface="Verdana" pitchFamily="34" charset="0"/>
                <a:cs typeface="Verdana" pitchFamily="34" charset="0"/>
              </a:rPr>
              <a:t>IceGrav</a:t>
            </a:r>
            <a:r>
              <a:rPr lang="en-GB" sz="3600" dirty="0">
                <a:solidFill>
                  <a:srgbClr val="002060"/>
                </a:solidFill>
                <a:latin typeface="Verdana" pitchFamily="34" charset="0"/>
                <a:ea typeface="Verdana" pitchFamily="34" charset="0"/>
                <a:cs typeface="Verdana" pitchFamily="34" charset="0"/>
              </a:rPr>
              <a:t> campaign in Feb. 2011</a:t>
            </a:r>
            <a:r>
              <a:rPr lang="en-GB" sz="3600" dirty="0" smtClean="0">
                <a:solidFill>
                  <a:srgbClr val="002060"/>
                </a:solidFill>
                <a:latin typeface="Verdana" pitchFamily="34" charset="0"/>
                <a:ea typeface="Verdana" pitchFamily="34" charset="0"/>
                <a:cs typeface="Verdana" pitchFamily="34" charset="0"/>
              </a:rPr>
              <a:t>.</a:t>
            </a:r>
            <a:endParaRPr lang="en-US" sz="3600" dirty="0">
              <a:solidFill>
                <a:srgbClr val="002060"/>
              </a:solidFill>
              <a:latin typeface="Verdana" pitchFamily="34" charset="0"/>
              <a:ea typeface="Verdana" pitchFamily="34" charset="0"/>
              <a:cs typeface="Verdana" pitchFamily="34" charset="0"/>
            </a:endParaRPr>
          </a:p>
        </p:txBody>
      </p:sp>
      <p:sp>
        <p:nvSpPr>
          <p:cNvPr id="2179" name="Text Box 131"/>
          <p:cNvSpPr txBox="1">
            <a:spLocks noChangeArrowheads="1"/>
          </p:cNvSpPr>
          <p:nvPr/>
        </p:nvSpPr>
        <p:spPr bwMode="auto">
          <a:xfrm>
            <a:off x="1892300" y="29746575"/>
            <a:ext cx="184150" cy="56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200150">
              <a:defRPr sz="2400">
                <a:solidFill>
                  <a:schemeClr val="tx1"/>
                </a:solidFill>
                <a:latin typeface="Times New Roman" pitchFamily="18" charset="0"/>
              </a:defRPr>
            </a:lvl1pPr>
            <a:lvl2pPr defTabSz="1200150">
              <a:defRPr sz="2400">
                <a:solidFill>
                  <a:schemeClr val="tx1"/>
                </a:solidFill>
                <a:latin typeface="Times New Roman" pitchFamily="18" charset="0"/>
              </a:defRPr>
            </a:lvl2pPr>
            <a:lvl3pPr defTabSz="1200150">
              <a:defRPr sz="2400">
                <a:solidFill>
                  <a:schemeClr val="tx1"/>
                </a:solidFill>
                <a:latin typeface="Times New Roman" pitchFamily="18" charset="0"/>
              </a:defRPr>
            </a:lvl3pPr>
            <a:lvl4pPr defTabSz="1200150">
              <a:defRPr sz="2400">
                <a:solidFill>
                  <a:schemeClr val="tx1"/>
                </a:solidFill>
                <a:latin typeface="Times New Roman" pitchFamily="18" charset="0"/>
              </a:defRPr>
            </a:lvl4pPr>
            <a:lvl5pPr defTabSz="1200150">
              <a:defRPr sz="2400">
                <a:solidFill>
                  <a:schemeClr val="tx1"/>
                </a:solidFill>
                <a:latin typeface="Times New Roman" pitchFamily="18" charset="0"/>
              </a:defRPr>
            </a:lvl5pPr>
            <a:lvl6pPr defTabSz="1200150" fontAlgn="base">
              <a:spcBef>
                <a:spcPct val="0"/>
              </a:spcBef>
              <a:spcAft>
                <a:spcPct val="0"/>
              </a:spcAft>
              <a:defRPr sz="2400">
                <a:solidFill>
                  <a:schemeClr val="tx1"/>
                </a:solidFill>
                <a:latin typeface="Times New Roman" pitchFamily="18" charset="0"/>
              </a:defRPr>
            </a:lvl6pPr>
            <a:lvl7pPr defTabSz="1200150" fontAlgn="base">
              <a:spcBef>
                <a:spcPct val="0"/>
              </a:spcBef>
              <a:spcAft>
                <a:spcPct val="0"/>
              </a:spcAft>
              <a:defRPr sz="2400">
                <a:solidFill>
                  <a:schemeClr val="tx1"/>
                </a:solidFill>
                <a:latin typeface="Times New Roman" pitchFamily="18" charset="0"/>
              </a:defRPr>
            </a:lvl7pPr>
            <a:lvl8pPr defTabSz="1200150" fontAlgn="base">
              <a:spcBef>
                <a:spcPct val="0"/>
              </a:spcBef>
              <a:spcAft>
                <a:spcPct val="0"/>
              </a:spcAft>
              <a:defRPr sz="2400">
                <a:solidFill>
                  <a:schemeClr val="tx1"/>
                </a:solidFill>
                <a:latin typeface="Times New Roman" pitchFamily="18" charset="0"/>
              </a:defRPr>
            </a:lvl8pPr>
            <a:lvl9pPr defTabSz="1200150" fontAlgn="base">
              <a:spcBef>
                <a:spcPct val="0"/>
              </a:spcBef>
              <a:spcAft>
                <a:spcPct val="0"/>
              </a:spcAft>
              <a:defRPr sz="2400">
                <a:solidFill>
                  <a:schemeClr val="tx1"/>
                </a:solidFill>
                <a:latin typeface="Times New Roman" pitchFamily="18" charset="0"/>
              </a:defRPr>
            </a:lvl9pPr>
          </a:lstStyle>
          <a:p>
            <a:endParaRPr lang="en-US" sz="3100"/>
          </a:p>
        </p:txBody>
      </p:sp>
      <p:sp>
        <p:nvSpPr>
          <p:cNvPr id="2273" name="Rectangle 225"/>
          <p:cNvSpPr>
            <a:spLocks noChangeArrowheads="1"/>
          </p:cNvSpPr>
          <p:nvPr/>
        </p:nvSpPr>
        <p:spPr bwMode="auto">
          <a:xfrm>
            <a:off x="0" y="0"/>
            <a:ext cx="51206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276" name="Rectangle 228"/>
          <p:cNvSpPr>
            <a:spLocks noChangeArrowheads="1"/>
          </p:cNvSpPr>
          <p:nvPr/>
        </p:nvSpPr>
        <p:spPr bwMode="auto">
          <a:xfrm>
            <a:off x="0" y="0"/>
            <a:ext cx="51206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281" name="Rectangle 233"/>
          <p:cNvSpPr>
            <a:spLocks noChangeArrowheads="1"/>
          </p:cNvSpPr>
          <p:nvPr/>
        </p:nvSpPr>
        <p:spPr bwMode="auto">
          <a:xfrm>
            <a:off x="0" y="0"/>
            <a:ext cx="51206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289" name="Rectangle 241"/>
          <p:cNvSpPr>
            <a:spLocks noChangeArrowheads="1"/>
          </p:cNvSpPr>
          <p:nvPr/>
        </p:nvSpPr>
        <p:spPr bwMode="auto">
          <a:xfrm>
            <a:off x="0" y="0"/>
            <a:ext cx="51206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330" name="Rectangle 282"/>
          <p:cNvSpPr>
            <a:spLocks noChangeArrowheads="1"/>
          </p:cNvSpPr>
          <p:nvPr/>
        </p:nvSpPr>
        <p:spPr bwMode="auto">
          <a:xfrm>
            <a:off x="0" y="17883188"/>
            <a:ext cx="51206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157" name="Rectangle 21"/>
          <p:cNvSpPr>
            <a:spLocks noChangeArrowheads="1"/>
          </p:cNvSpPr>
          <p:nvPr/>
        </p:nvSpPr>
        <p:spPr bwMode="auto">
          <a:xfrm>
            <a:off x="832448" y="18866346"/>
            <a:ext cx="14221580" cy="4212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R="0" lvl="0" defTabSz="914400" eaLnBrk="1" fontAlgn="auto" latinLnBrk="0" hangingPunct="1">
              <a:lnSpc>
                <a:spcPct val="119000"/>
              </a:lnSpc>
              <a:spcBef>
                <a:spcPct val="20000"/>
              </a:spcBef>
              <a:spcAft>
                <a:spcPts val="0"/>
              </a:spcAft>
              <a:buClr>
                <a:srgbClr val="00CC99"/>
              </a:buClr>
              <a:buSzTx/>
              <a:tabLst/>
              <a:defRPr/>
            </a:pPr>
            <a:r>
              <a:rPr kumimoji="0" lang="en-GB" sz="3200" b="1" i="0" u="none" strike="noStrike" kern="0" cap="none" spc="0" normalizeH="0" baseline="0" noProof="0" dirty="0" smtClean="0">
                <a:ln>
                  <a:noFill/>
                </a:ln>
                <a:solidFill>
                  <a:srgbClr val="002060"/>
                </a:solidFill>
                <a:effectLst/>
                <a:uLnTx/>
                <a:uFillTx/>
                <a:latin typeface="Verdana" pitchFamily="34" charset="0"/>
                <a:ea typeface="Verdana" pitchFamily="34" charset="0"/>
                <a:cs typeface="Verdana" pitchFamily="34" charset="0"/>
              </a:rPr>
              <a:t>POLARIS Instrument:</a:t>
            </a:r>
          </a:p>
          <a:p>
            <a:pPr marL="342900" marR="0" lvl="0" indent="-342900" defTabSz="914400" eaLnBrk="1" fontAlgn="auto" latinLnBrk="0" hangingPunct="1">
              <a:lnSpc>
                <a:spcPct val="119000"/>
              </a:lnSpc>
              <a:spcBef>
                <a:spcPts val="1200"/>
              </a:spcBef>
              <a:spcAft>
                <a:spcPts val="0"/>
              </a:spcAft>
              <a:buClr>
                <a:srgbClr val="00CC99"/>
              </a:buClr>
              <a:buSzTx/>
              <a:buFont typeface="Arial" pitchFamily="34" charset="0"/>
              <a:buChar char="•"/>
              <a:tabLst/>
              <a:defRPr/>
            </a:pPr>
            <a:r>
              <a:rPr kumimoji="0" lang="en-GB" sz="2800" b="0" i="0" u="none" strike="noStrike" kern="0" cap="none" spc="0" normalizeH="0" baseline="0" noProof="0" dirty="0" smtClean="0">
                <a:ln>
                  <a:noFill/>
                </a:ln>
                <a:solidFill>
                  <a:srgbClr val="002060"/>
                </a:solidFill>
                <a:effectLst/>
                <a:uLnTx/>
                <a:uFillTx/>
                <a:latin typeface="Verdana" pitchFamily="34" charset="0"/>
                <a:ea typeface="Verdana" pitchFamily="34" charset="0"/>
                <a:cs typeface="Verdana" pitchFamily="34" charset="0"/>
              </a:rPr>
              <a:t>Built </a:t>
            </a:r>
            <a:r>
              <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rPr>
              <a:t>and flown by Technical University of Denmark </a:t>
            </a:r>
          </a:p>
          <a:p>
            <a:pPr marL="342900" marR="0" lvl="0" indent="-342900" defTabSz="914400" eaLnBrk="1" fontAlgn="auto" latinLnBrk="0" hangingPunct="1">
              <a:lnSpc>
                <a:spcPct val="119000"/>
              </a:lnSpc>
              <a:spcBef>
                <a:spcPct val="20000"/>
              </a:spcBef>
              <a:spcAft>
                <a:spcPts val="0"/>
              </a:spcAft>
              <a:buClr>
                <a:srgbClr val="00CC99"/>
              </a:buClr>
              <a:buSzTx/>
              <a:buFont typeface="Arial" pitchFamily="34" charset="0"/>
              <a:buChar char="•"/>
              <a:tabLst/>
              <a:defRPr/>
            </a:pPr>
            <a:r>
              <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rPr>
              <a:t>Key parameters: 	P-band 	</a:t>
            </a:r>
            <a:r>
              <a:rPr kumimoji="0" lang="en-GB" sz="2800" b="0" i="0" u="none" strike="noStrike" kern="0" cap="none" spc="0" normalizeH="0" baseline="0" noProof="0" dirty="0" smtClean="0">
                <a:ln>
                  <a:noFill/>
                </a:ln>
                <a:solidFill>
                  <a:srgbClr val="002060"/>
                </a:solidFill>
                <a:effectLst/>
                <a:uLnTx/>
                <a:uFillTx/>
                <a:latin typeface="Verdana" pitchFamily="34" charset="0"/>
                <a:ea typeface="Verdana" pitchFamily="34" charset="0"/>
                <a:cs typeface="Verdana" pitchFamily="34" charset="0"/>
              </a:rPr>
              <a:t>	435 </a:t>
            </a:r>
            <a:r>
              <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rPr>
              <a:t>MHz (</a:t>
            </a:r>
            <a:r>
              <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sym typeface="Symbol" pitchFamily="18" charset="2"/>
              </a:rPr>
              <a:t>  </a:t>
            </a:r>
            <a:r>
              <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rPr>
              <a:t>69 cm)</a:t>
            </a:r>
          </a:p>
          <a:p>
            <a:pPr marL="808038" marR="0" lvl="1" defTabSz="914400" eaLnBrk="1" fontAlgn="auto" latinLnBrk="0" hangingPunct="1">
              <a:lnSpc>
                <a:spcPct val="119000"/>
              </a:lnSpc>
              <a:spcBef>
                <a:spcPts val="300"/>
              </a:spcBef>
              <a:spcAft>
                <a:spcPts val="0"/>
              </a:spcAft>
              <a:buClr>
                <a:srgbClr val="00CC99"/>
              </a:buClr>
              <a:buSzTx/>
              <a:tabLst/>
              <a:defRPr/>
            </a:pPr>
            <a:r>
              <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rPr>
              <a:t>			</a:t>
            </a:r>
            <a:r>
              <a:rPr kumimoji="0" lang="en-GB" sz="2800" b="0" i="0" u="none" strike="noStrike" kern="0" cap="none" spc="0" normalizeH="0" baseline="0" noProof="0" dirty="0" smtClean="0">
                <a:ln>
                  <a:noFill/>
                </a:ln>
                <a:solidFill>
                  <a:srgbClr val="002060"/>
                </a:solidFill>
                <a:effectLst/>
                <a:uLnTx/>
                <a:uFillTx/>
                <a:latin typeface="Verdana" pitchFamily="34" charset="0"/>
                <a:ea typeface="Verdana" pitchFamily="34" charset="0"/>
                <a:cs typeface="Verdana" pitchFamily="34" charset="0"/>
              </a:rPr>
              <a:t>	Bandwidths      6 </a:t>
            </a:r>
            <a:r>
              <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rPr>
              <a:t>- 85 MHz</a:t>
            </a:r>
          </a:p>
          <a:p>
            <a:pPr marL="808038" marR="0" lvl="1" defTabSz="914400" eaLnBrk="1" fontAlgn="auto" latinLnBrk="0" hangingPunct="1">
              <a:lnSpc>
                <a:spcPct val="119000"/>
              </a:lnSpc>
              <a:spcBef>
                <a:spcPts val="300"/>
              </a:spcBef>
              <a:spcAft>
                <a:spcPts val="0"/>
              </a:spcAft>
              <a:buClr>
                <a:srgbClr val="00CC99"/>
              </a:buClr>
              <a:buSzTx/>
              <a:tabLst/>
              <a:defRPr/>
            </a:pPr>
            <a:r>
              <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rPr>
              <a:t>			</a:t>
            </a:r>
            <a:r>
              <a:rPr kumimoji="0" lang="en-GB" sz="2800" b="0" i="0" u="none" strike="noStrike" kern="0" cap="none" spc="0" normalizeH="0" baseline="0" noProof="0" dirty="0" smtClean="0">
                <a:ln>
                  <a:noFill/>
                </a:ln>
                <a:solidFill>
                  <a:srgbClr val="002060"/>
                </a:solidFill>
                <a:effectLst/>
                <a:uLnTx/>
                <a:uFillTx/>
                <a:latin typeface="Verdana" pitchFamily="34" charset="0"/>
                <a:ea typeface="Verdana" pitchFamily="34" charset="0"/>
                <a:cs typeface="Verdana" pitchFamily="34" charset="0"/>
              </a:rPr>
              <a:t>	4- </a:t>
            </a:r>
            <a:r>
              <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rPr>
              <a:t>&amp; 8-element </a:t>
            </a:r>
            <a:r>
              <a:rPr kumimoji="0" lang="en-GB" sz="2800" b="0" i="0" u="none" strike="noStrike" kern="0" cap="none" spc="0" normalizeH="0" baseline="0" noProof="0" dirty="0" smtClean="0">
                <a:ln>
                  <a:noFill/>
                </a:ln>
                <a:solidFill>
                  <a:srgbClr val="002060"/>
                </a:solidFill>
                <a:effectLst/>
                <a:uLnTx/>
                <a:uFillTx/>
                <a:latin typeface="Verdana" pitchFamily="34" charset="0"/>
                <a:ea typeface="Verdana" pitchFamily="34" charset="0"/>
                <a:cs typeface="Verdana" pitchFamily="34" charset="0"/>
              </a:rPr>
              <a:t>antennas</a:t>
            </a:r>
          </a:p>
          <a:p>
            <a:pPr marL="360363" marR="0" lvl="1" indent="-360363" defTabSz="914400" eaLnBrk="1" fontAlgn="auto" latinLnBrk="0" hangingPunct="1">
              <a:lnSpc>
                <a:spcPct val="119000"/>
              </a:lnSpc>
              <a:spcBef>
                <a:spcPts val="300"/>
              </a:spcBef>
              <a:spcAft>
                <a:spcPts val="0"/>
              </a:spcAft>
              <a:buClr>
                <a:srgbClr val="00CC99"/>
              </a:buClr>
              <a:buSzTx/>
              <a:buFont typeface="Arial" pitchFamily="34" charset="0"/>
              <a:buChar char="•"/>
              <a:tabLst/>
              <a:defRPr/>
            </a:pPr>
            <a:r>
              <a:rPr lang="en-GB" sz="2800" kern="0" noProof="0" dirty="0" smtClean="0">
                <a:solidFill>
                  <a:srgbClr val="002060"/>
                </a:solidFill>
                <a:latin typeface="Verdana" pitchFamily="34" charset="0"/>
                <a:ea typeface="Verdana" pitchFamily="34" charset="0"/>
                <a:cs typeface="Verdana" pitchFamily="34" charset="0"/>
              </a:rPr>
              <a:t>Phase</a:t>
            </a:r>
            <a:r>
              <a:rPr lang="en-GB" sz="2800" kern="0" dirty="0" smtClean="0">
                <a:solidFill>
                  <a:srgbClr val="002060"/>
                </a:solidFill>
                <a:latin typeface="Verdana" pitchFamily="34" charset="0"/>
                <a:ea typeface="Verdana" pitchFamily="34" charset="0"/>
                <a:cs typeface="Verdana" pitchFamily="34" charset="0"/>
              </a:rPr>
              <a:t>-centres:	4</a:t>
            </a:r>
            <a:endParaRPr kumimoji="0" lang="en-GB" sz="2800" b="0" i="0" u="none" strike="noStrike" kern="0" cap="none" spc="0" normalizeH="0" baseline="0" noProof="0" dirty="0" smtClean="0">
              <a:ln>
                <a:noFill/>
              </a:ln>
              <a:solidFill>
                <a:srgbClr val="002060"/>
              </a:solidFill>
              <a:effectLst/>
              <a:uLnTx/>
              <a:uFillTx/>
              <a:latin typeface="Verdana" pitchFamily="34" charset="0"/>
              <a:ea typeface="Verdana" pitchFamily="34" charset="0"/>
              <a:cs typeface="Verdana" pitchFamily="34" charset="0"/>
            </a:endParaRPr>
          </a:p>
          <a:p>
            <a:pPr marL="342900" marR="0" lvl="1" indent="-342900" defTabSz="914400" eaLnBrk="1" fontAlgn="auto" latinLnBrk="0" hangingPunct="1">
              <a:lnSpc>
                <a:spcPct val="119000"/>
              </a:lnSpc>
              <a:spcBef>
                <a:spcPts val="300"/>
              </a:spcBef>
              <a:spcAft>
                <a:spcPts val="0"/>
              </a:spcAft>
              <a:buClr>
                <a:srgbClr val="00CC99"/>
              </a:buClr>
              <a:buSzTx/>
              <a:buFont typeface="Arial" pitchFamily="34" charset="0"/>
              <a:buChar char="•"/>
              <a:tabLst/>
              <a:defRPr/>
            </a:pPr>
            <a:r>
              <a:rPr lang="en-GB" sz="2800" kern="0" dirty="0" smtClean="0">
                <a:solidFill>
                  <a:srgbClr val="002060"/>
                </a:solidFill>
                <a:latin typeface="Verdana" pitchFamily="34" charset="0"/>
                <a:ea typeface="Verdana" pitchFamily="34" charset="0"/>
                <a:cs typeface="Verdana" pitchFamily="34" charset="0"/>
              </a:rPr>
              <a:t>Carrier:			</a:t>
            </a:r>
            <a:r>
              <a:rPr lang="en-GB" sz="2800" b="1" kern="0" dirty="0" smtClean="0">
                <a:solidFill>
                  <a:srgbClr val="002060"/>
                </a:solidFill>
                <a:latin typeface="Verdana" pitchFamily="34" charset="0"/>
                <a:ea typeface="Verdana" pitchFamily="34" charset="0"/>
                <a:cs typeface="Verdana" pitchFamily="34" charset="0"/>
              </a:rPr>
              <a:t>Twin Otter</a:t>
            </a:r>
            <a:r>
              <a:rPr lang="en-GB" sz="2800" kern="0" dirty="0" smtClean="0">
                <a:solidFill>
                  <a:srgbClr val="002060"/>
                </a:solidFill>
                <a:latin typeface="Verdana" pitchFamily="34" charset="0"/>
                <a:ea typeface="Verdana" pitchFamily="34" charset="0"/>
                <a:cs typeface="Verdana" pitchFamily="34" charset="0"/>
              </a:rPr>
              <a:t> (Air Greenland) &amp; </a:t>
            </a:r>
            <a:r>
              <a:rPr lang="en-GB" sz="2800" b="1" kern="0" dirty="0" smtClean="0">
                <a:solidFill>
                  <a:srgbClr val="002060"/>
                </a:solidFill>
                <a:latin typeface="Verdana" pitchFamily="34" charset="0"/>
                <a:ea typeface="Verdana" pitchFamily="34" charset="0"/>
                <a:cs typeface="Verdana" pitchFamily="34" charset="0"/>
              </a:rPr>
              <a:t>Basler DC-3 </a:t>
            </a:r>
            <a:r>
              <a:rPr lang="en-GB" sz="2800" kern="0" dirty="0" smtClean="0">
                <a:solidFill>
                  <a:srgbClr val="002060"/>
                </a:solidFill>
                <a:latin typeface="Verdana" pitchFamily="34" charset="0"/>
                <a:ea typeface="Verdana" pitchFamily="34" charset="0"/>
                <a:cs typeface="Verdana" pitchFamily="34" charset="0"/>
              </a:rPr>
              <a:t>(Ken </a:t>
            </a:r>
            <a:r>
              <a:rPr lang="en-GB" sz="2800" kern="0" dirty="0" err="1" smtClean="0">
                <a:solidFill>
                  <a:srgbClr val="002060"/>
                </a:solidFill>
                <a:latin typeface="Verdana" pitchFamily="34" charset="0"/>
                <a:ea typeface="Verdana" pitchFamily="34" charset="0"/>
                <a:cs typeface="Verdana" pitchFamily="34" charset="0"/>
              </a:rPr>
              <a:t>Borek</a:t>
            </a:r>
            <a:r>
              <a:rPr lang="en-GB" sz="2800" kern="0" dirty="0" smtClean="0">
                <a:solidFill>
                  <a:srgbClr val="002060"/>
                </a:solidFill>
                <a:latin typeface="Verdana" pitchFamily="34" charset="0"/>
                <a:ea typeface="Verdana" pitchFamily="34" charset="0"/>
                <a:cs typeface="Verdana" pitchFamily="34" charset="0"/>
              </a:rPr>
              <a:t>)</a:t>
            </a:r>
            <a:endParaRPr kumimoji="0" lang="en-GB" sz="2800" b="0"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endParaRPr>
          </a:p>
          <a:p>
            <a:pPr marL="1227138" marR="0" lvl="1" indent="-419100" defTabSz="914400" eaLnBrk="1" fontAlgn="auto" latinLnBrk="0" hangingPunct="1">
              <a:lnSpc>
                <a:spcPct val="119000"/>
              </a:lnSpc>
              <a:spcBef>
                <a:spcPct val="20000"/>
              </a:spcBef>
              <a:spcAft>
                <a:spcPts val="0"/>
              </a:spcAft>
              <a:buClr>
                <a:srgbClr val="00CC99"/>
              </a:buClr>
              <a:buSzTx/>
              <a:buFontTx/>
              <a:buNone/>
              <a:tabLst/>
              <a:defRPr/>
            </a:pPr>
            <a:endParaRPr kumimoji="0" lang="en-GB" sz="1800" b="0" i="0" u="none" strike="noStrike" kern="0" cap="none" spc="0" normalizeH="0" baseline="0" noProof="0" dirty="0">
              <a:ln>
                <a:noFill/>
              </a:ln>
              <a:solidFill>
                <a:srgbClr val="000066"/>
              </a:solidFill>
              <a:effectLst/>
              <a:uLnTx/>
              <a:uFillTx/>
              <a:latin typeface="Verdana" pitchFamily="34" charset="0"/>
              <a:ea typeface="ＭＳ Ｐゴシック" charset="-128"/>
            </a:endParaRPr>
          </a:p>
          <a:p>
            <a:pPr marL="342900" marR="0" lvl="0" indent="-342900" defTabSz="914400" eaLnBrk="1" fontAlgn="auto" latinLnBrk="0" hangingPunct="1">
              <a:lnSpc>
                <a:spcPct val="119000"/>
              </a:lnSpc>
              <a:spcBef>
                <a:spcPct val="20000"/>
              </a:spcBef>
              <a:spcAft>
                <a:spcPts val="0"/>
              </a:spcAft>
              <a:buClr>
                <a:srgbClr val="00CC99"/>
              </a:buClr>
              <a:buSzTx/>
              <a:buFontTx/>
              <a:buNone/>
              <a:tabLst/>
              <a:defRPr/>
            </a:pPr>
            <a:endParaRPr kumimoji="0" lang="en-GB" sz="1800" b="0" i="0" u="none" strike="noStrike" kern="0" cap="none" spc="0" normalizeH="0" baseline="0" noProof="0" dirty="0">
              <a:ln>
                <a:noFill/>
              </a:ln>
              <a:solidFill>
                <a:srgbClr val="808080"/>
              </a:solidFill>
              <a:effectLst/>
              <a:uLnTx/>
              <a:uFillTx/>
              <a:latin typeface="Verdana" pitchFamily="34" charset="0"/>
              <a:ea typeface="ＭＳ Ｐゴシック" charset="-128"/>
            </a:endParaRPr>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4456" y="24086926"/>
            <a:ext cx="6759911" cy="5066774"/>
          </a:xfrm>
          <a:prstGeom prst="rect">
            <a:avLst/>
          </a:prstGeom>
        </p:spPr>
      </p:pic>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41260" y="24086926"/>
            <a:ext cx="6744698" cy="5059916"/>
          </a:xfrm>
          <a:prstGeom prst="rect">
            <a:avLst/>
          </a:prstGeom>
        </p:spPr>
      </p:pic>
      <p:pic>
        <p:nvPicPr>
          <p:cNvPr id="2377" name="Picture 329"/>
          <p:cNvPicPr>
            <a:picLocks noChangeAspect="1" noChangeArrowheads="1"/>
          </p:cNvPicPr>
          <p:nvPr/>
        </p:nvPicPr>
        <p:blipFill rotWithShape="1">
          <a:blip r:embed="rId8">
            <a:extLst>
              <a:ext uri="{28A0092B-C50C-407E-A947-70E740481C1C}">
                <a14:useLocalDpi xmlns:a14="http://schemas.microsoft.com/office/drawing/2010/main" val="0"/>
              </a:ext>
            </a:extLst>
          </a:blip>
          <a:srcRect t="17908" b="18634"/>
          <a:stretch/>
        </p:blipFill>
        <p:spPr bwMode="auto">
          <a:xfrm>
            <a:off x="1624536" y="29379514"/>
            <a:ext cx="9753600" cy="406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5" name="Group 164"/>
          <p:cNvGrpSpPr>
            <a:grpSpLocks noChangeAspect="1"/>
          </p:cNvGrpSpPr>
          <p:nvPr/>
        </p:nvGrpSpPr>
        <p:grpSpPr>
          <a:xfrm>
            <a:off x="16530192" y="8425186"/>
            <a:ext cx="11323985" cy="8504075"/>
            <a:chOff x="677863" y="825120"/>
            <a:chExt cx="7549323" cy="5669383"/>
          </a:xfrm>
        </p:grpSpPr>
        <p:grpSp>
          <p:nvGrpSpPr>
            <p:cNvPr id="166" name="Group 11"/>
            <p:cNvGrpSpPr>
              <a:grpSpLocks/>
            </p:cNvGrpSpPr>
            <p:nvPr/>
          </p:nvGrpSpPr>
          <p:grpSpPr bwMode="auto">
            <a:xfrm>
              <a:off x="719138" y="4689475"/>
              <a:ext cx="4321175" cy="539750"/>
              <a:chOff x="3995738" y="5768975"/>
              <a:chExt cx="4321175" cy="539750"/>
            </a:xfrm>
          </p:grpSpPr>
          <p:sp>
            <p:nvSpPr>
              <p:cNvPr id="224" name="Rectangle 223"/>
              <p:cNvSpPr/>
              <p:nvPr/>
            </p:nvSpPr>
            <p:spPr bwMode="auto">
              <a:xfrm>
                <a:off x="3995738" y="5768975"/>
                <a:ext cx="539750" cy="539750"/>
              </a:xfrm>
              <a:prstGeom prst="rect">
                <a:avLst/>
              </a:prstGeom>
              <a:solidFill>
                <a:srgbClr val="FFC000"/>
              </a:solidFill>
              <a:ln w="25400" cap="flat" cmpd="sng" algn="ctr">
                <a:solidFill>
                  <a:srgbClr val="00CC99">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rgbClr val="FFFFFF"/>
                    </a:solidFill>
                    <a:effectLst/>
                    <a:uLnTx/>
                    <a:uFillTx/>
                    <a:latin typeface="Verdana" pitchFamily="34" charset="0"/>
                    <a:ea typeface="Verdana" pitchFamily="34" charset="0"/>
                    <a:cs typeface="Verdana" pitchFamily="34" charset="0"/>
                  </a:rPr>
                  <a:t>1</a:t>
                </a:r>
              </a:p>
            </p:txBody>
          </p:sp>
          <p:sp>
            <p:nvSpPr>
              <p:cNvPr id="225" name="Rectangle 224"/>
              <p:cNvSpPr/>
              <p:nvPr/>
            </p:nvSpPr>
            <p:spPr bwMode="auto">
              <a:xfrm>
                <a:off x="5076825" y="5768975"/>
                <a:ext cx="539750" cy="539750"/>
              </a:xfrm>
              <a:prstGeom prst="rect">
                <a:avLst/>
              </a:prstGeom>
              <a:solidFill>
                <a:srgbClr val="FFC000"/>
              </a:solidFill>
              <a:ln w="25400" cap="flat" cmpd="sng" algn="ctr">
                <a:solidFill>
                  <a:srgbClr val="00CC99">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rgbClr val="FFFFFF"/>
                    </a:solidFill>
                    <a:effectLst/>
                    <a:uLnTx/>
                    <a:uFillTx/>
                    <a:latin typeface="Verdana" pitchFamily="34" charset="0"/>
                    <a:ea typeface="Verdana" pitchFamily="34" charset="0"/>
                    <a:cs typeface="Verdana" pitchFamily="34" charset="0"/>
                  </a:rPr>
                  <a:t>2</a:t>
                </a:r>
              </a:p>
            </p:txBody>
          </p:sp>
          <p:sp>
            <p:nvSpPr>
              <p:cNvPr id="226" name="Rectangle 225"/>
              <p:cNvSpPr/>
              <p:nvPr/>
            </p:nvSpPr>
            <p:spPr bwMode="auto">
              <a:xfrm>
                <a:off x="5616575" y="5768975"/>
                <a:ext cx="539750" cy="539750"/>
              </a:xfrm>
              <a:prstGeom prst="rect">
                <a:avLst/>
              </a:prstGeom>
              <a:solidFill>
                <a:srgbClr val="FFC000"/>
              </a:solidFill>
              <a:ln w="25400" cap="flat" cmpd="sng" algn="ctr">
                <a:solidFill>
                  <a:srgbClr val="00CC99">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rgbClr val="FFFFFF"/>
                    </a:solidFill>
                    <a:effectLst/>
                    <a:uLnTx/>
                    <a:uFillTx/>
                    <a:latin typeface="Verdana" pitchFamily="34" charset="0"/>
                    <a:ea typeface="+mn-ea"/>
                    <a:cs typeface="+mn-cs"/>
                  </a:rPr>
                  <a:t>2</a:t>
                </a:r>
              </a:p>
            </p:txBody>
          </p:sp>
          <p:sp>
            <p:nvSpPr>
              <p:cNvPr id="227" name="Rectangle 226"/>
              <p:cNvSpPr/>
              <p:nvPr/>
            </p:nvSpPr>
            <p:spPr bwMode="auto">
              <a:xfrm>
                <a:off x="7237413" y="5768975"/>
                <a:ext cx="539750" cy="539750"/>
              </a:xfrm>
              <a:prstGeom prst="rect">
                <a:avLst/>
              </a:prstGeom>
              <a:solidFill>
                <a:srgbClr val="FFC000"/>
              </a:solidFill>
              <a:ln w="25400" cap="flat" cmpd="sng" algn="ctr">
                <a:solidFill>
                  <a:srgbClr val="00CC99">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rgbClr val="FFFFFF"/>
                    </a:solidFill>
                    <a:effectLst/>
                    <a:uLnTx/>
                    <a:uFillTx/>
                    <a:latin typeface="Verdana" pitchFamily="34" charset="0"/>
                    <a:ea typeface="Verdana" pitchFamily="34" charset="0"/>
                    <a:cs typeface="Verdana" pitchFamily="34" charset="0"/>
                  </a:rPr>
                  <a:t>4</a:t>
                </a:r>
              </a:p>
            </p:txBody>
          </p:sp>
          <p:sp>
            <p:nvSpPr>
              <p:cNvPr id="228" name="Rectangle 227"/>
              <p:cNvSpPr/>
              <p:nvPr/>
            </p:nvSpPr>
            <p:spPr bwMode="auto">
              <a:xfrm>
                <a:off x="6156325" y="5768975"/>
                <a:ext cx="539750" cy="539750"/>
              </a:xfrm>
              <a:prstGeom prst="rect">
                <a:avLst/>
              </a:prstGeom>
              <a:solidFill>
                <a:srgbClr val="FFC000"/>
              </a:solidFill>
              <a:ln w="25400" cap="flat" cmpd="sng" algn="ctr">
                <a:solidFill>
                  <a:srgbClr val="00CC99">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rgbClr val="FFFFFF"/>
                    </a:solidFill>
                    <a:effectLst/>
                    <a:uLnTx/>
                    <a:uFillTx/>
                    <a:latin typeface="Verdana" pitchFamily="34" charset="0"/>
                    <a:ea typeface="Verdana" pitchFamily="34" charset="0"/>
                    <a:cs typeface="Verdana" pitchFamily="34" charset="0"/>
                  </a:rPr>
                  <a:t>3</a:t>
                </a:r>
              </a:p>
            </p:txBody>
          </p:sp>
          <p:sp>
            <p:nvSpPr>
              <p:cNvPr id="229" name="Rectangle 228"/>
              <p:cNvSpPr/>
              <p:nvPr/>
            </p:nvSpPr>
            <p:spPr bwMode="auto">
              <a:xfrm>
                <a:off x="6696075" y="5768975"/>
                <a:ext cx="541338" cy="539750"/>
              </a:xfrm>
              <a:prstGeom prst="rect">
                <a:avLst/>
              </a:prstGeom>
              <a:solidFill>
                <a:srgbClr val="FFC000"/>
              </a:solidFill>
              <a:ln w="25400" cap="flat" cmpd="sng" algn="ctr">
                <a:solidFill>
                  <a:srgbClr val="00CC99">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rgbClr val="FFFFFF"/>
                    </a:solidFill>
                    <a:effectLst/>
                    <a:uLnTx/>
                    <a:uFillTx/>
                    <a:latin typeface="Verdana" pitchFamily="34" charset="0"/>
                    <a:ea typeface="+mn-ea"/>
                    <a:cs typeface="+mn-cs"/>
                  </a:rPr>
                  <a:t>3</a:t>
                </a:r>
              </a:p>
            </p:txBody>
          </p:sp>
          <p:sp>
            <p:nvSpPr>
              <p:cNvPr id="230" name="Rectangle 229"/>
              <p:cNvSpPr/>
              <p:nvPr/>
            </p:nvSpPr>
            <p:spPr bwMode="auto">
              <a:xfrm>
                <a:off x="7777163" y="5768975"/>
                <a:ext cx="539750" cy="539750"/>
              </a:xfrm>
              <a:prstGeom prst="rect">
                <a:avLst/>
              </a:prstGeom>
              <a:solidFill>
                <a:srgbClr val="FFC000"/>
              </a:solidFill>
              <a:ln w="25400" cap="flat" cmpd="sng" algn="ctr">
                <a:solidFill>
                  <a:srgbClr val="00CC99">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rgbClr val="FFFFFF"/>
                    </a:solidFill>
                    <a:effectLst/>
                    <a:uLnTx/>
                    <a:uFillTx/>
                    <a:latin typeface="Verdana" pitchFamily="34" charset="0"/>
                    <a:ea typeface="Verdana" pitchFamily="34" charset="0"/>
                    <a:cs typeface="Verdana" pitchFamily="34" charset="0"/>
                  </a:rPr>
                  <a:t>4</a:t>
                </a:r>
              </a:p>
            </p:txBody>
          </p:sp>
          <p:sp>
            <p:nvSpPr>
              <p:cNvPr id="231" name="Rectangle 230"/>
              <p:cNvSpPr/>
              <p:nvPr/>
            </p:nvSpPr>
            <p:spPr bwMode="auto">
              <a:xfrm>
                <a:off x="4535488" y="5768975"/>
                <a:ext cx="541337" cy="539750"/>
              </a:xfrm>
              <a:prstGeom prst="rect">
                <a:avLst/>
              </a:prstGeom>
              <a:solidFill>
                <a:srgbClr val="FFC000"/>
              </a:solidFill>
              <a:ln w="25400" cap="flat" cmpd="sng" algn="ctr">
                <a:solidFill>
                  <a:srgbClr val="00CC99">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rgbClr val="FFFFFF"/>
                    </a:solidFill>
                    <a:effectLst/>
                    <a:uLnTx/>
                    <a:uFillTx/>
                    <a:latin typeface="Verdana" pitchFamily="34" charset="0"/>
                    <a:ea typeface="Verdana" pitchFamily="34" charset="0"/>
                    <a:cs typeface="Verdana" pitchFamily="34" charset="0"/>
                  </a:rPr>
                  <a:t>1</a:t>
                </a:r>
              </a:p>
            </p:txBody>
          </p:sp>
        </p:grpSp>
        <p:sp>
          <p:nvSpPr>
            <p:cNvPr id="167" name="Freeform 166"/>
            <p:cNvSpPr/>
            <p:nvPr/>
          </p:nvSpPr>
          <p:spPr>
            <a:xfrm>
              <a:off x="719138" y="5481638"/>
              <a:ext cx="4314825" cy="296862"/>
            </a:xfrm>
            <a:custGeom>
              <a:avLst/>
              <a:gdLst>
                <a:gd name="connsiteX0" fmla="*/ 0 w 4314825"/>
                <a:gd name="connsiteY0" fmla="*/ 154791 h 297666"/>
                <a:gd name="connsiteX1" fmla="*/ 1590675 w 4314825"/>
                <a:gd name="connsiteY1" fmla="*/ 2391 h 297666"/>
                <a:gd name="connsiteX2" fmla="*/ 3124200 w 4314825"/>
                <a:gd name="connsiteY2" fmla="*/ 78591 h 297666"/>
                <a:gd name="connsiteX3" fmla="*/ 4314825 w 4314825"/>
                <a:gd name="connsiteY3" fmla="*/ 297666 h 297666"/>
                <a:gd name="connsiteX4" fmla="*/ 4314825 w 4314825"/>
                <a:gd name="connsiteY4" fmla="*/ 297666 h 297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4825" h="297666">
                  <a:moveTo>
                    <a:pt x="0" y="154791"/>
                  </a:moveTo>
                  <a:cubicBezTo>
                    <a:pt x="534987" y="84941"/>
                    <a:pt x="1069975" y="15091"/>
                    <a:pt x="1590675" y="2391"/>
                  </a:cubicBezTo>
                  <a:cubicBezTo>
                    <a:pt x="2111375" y="-10309"/>
                    <a:pt x="2670175" y="29379"/>
                    <a:pt x="3124200" y="78591"/>
                  </a:cubicBezTo>
                  <a:cubicBezTo>
                    <a:pt x="3578225" y="127803"/>
                    <a:pt x="4314825" y="297666"/>
                    <a:pt x="4314825" y="297666"/>
                  </a:cubicBezTo>
                  <a:lnTo>
                    <a:pt x="4314825" y="297666"/>
                  </a:lnTo>
                </a:path>
              </a:pathLst>
            </a:custGeom>
            <a:noFill/>
            <a:ln w="9525"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sp>
          <p:nvSpPr>
            <p:cNvPr id="168" name="Freeform 167"/>
            <p:cNvSpPr/>
            <p:nvPr/>
          </p:nvSpPr>
          <p:spPr>
            <a:xfrm>
              <a:off x="712788" y="5614988"/>
              <a:ext cx="4314825" cy="298450"/>
            </a:xfrm>
            <a:custGeom>
              <a:avLst/>
              <a:gdLst>
                <a:gd name="connsiteX0" fmla="*/ 0 w 4314825"/>
                <a:gd name="connsiteY0" fmla="*/ 154791 h 297666"/>
                <a:gd name="connsiteX1" fmla="*/ 1590675 w 4314825"/>
                <a:gd name="connsiteY1" fmla="*/ 2391 h 297666"/>
                <a:gd name="connsiteX2" fmla="*/ 3124200 w 4314825"/>
                <a:gd name="connsiteY2" fmla="*/ 78591 h 297666"/>
                <a:gd name="connsiteX3" fmla="*/ 4314825 w 4314825"/>
                <a:gd name="connsiteY3" fmla="*/ 297666 h 297666"/>
                <a:gd name="connsiteX4" fmla="*/ 4314825 w 4314825"/>
                <a:gd name="connsiteY4" fmla="*/ 297666 h 297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4825" h="297666">
                  <a:moveTo>
                    <a:pt x="0" y="154791"/>
                  </a:moveTo>
                  <a:cubicBezTo>
                    <a:pt x="534987" y="84941"/>
                    <a:pt x="1069975" y="15091"/>
                    <a:pt x="1590675" y="2391"/>
                  </a:cubicBezTo>
                  <a:cubicBezTo>
                    <a:pt x="2111375" y="-10309"/>
                    <a:pt x="2670175" y="29379"/>
                    <a:pt x="3124200" y="78591"/>
                  </a:cubicBezTo>
                  <a:cubicBezTo>
                    <a:pt x="3578225" y="127803"/>
                    <a:pt x="4314825" y="297666"/>
                    <a:pt x="4314825" y="297666"/>
                  </a:cubicBezTo>
                  <a:lnTo>
                    <a:pt x="4314825" y="297666"/>
                  </a:lnTo>
                </a:path>
              </a:pathLst>
            </a:custGeom>
            <a:noFill/>
            <a:ln w="9525"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sp>
          <p:nvSpPr>
            <p:cNvPr id="169" name="Freeform 168"/>
            <p:cNvSpPr/>
            <p:nvPr/>
          </p:nvSpPr>
          <p:spPr>
            <a:xfrm>
              <a:off x="712788" y="5759450"/>
              <a:ext cx="4314825" cy="296863"/>
            </a:xfrm>
            <a:custGeom>
              <a:avLst/>
              <a:gdLst>
                <a:gd name="connsiteX0" fmla="*/ 0 w 4314825"/>
                <a:gd name="connsiteY0" fmla="*/ 154791 h 297666"/>
                <a:gd name="connsiteX1" fmla="*/ 1590675 w 4314825"/>
                <a:gd name="connsiteY1" fmla="*/ 2391 h 297666"/>
                <a:gd name="connsiteX2" fmla="*/ 3124200 w 4314825"/>
                <a:gd name="connsiteY2" fmla="*/ 78591 h 297666"/>
                <a:gd name="connsiteX3" fmla="*/ 4314825 w 4314825"/>
                <a:gd name="connsiteY3" fmla="*/ 297666 h 297666"/>
                <a:gd name="connsiteX4" fmla="*/ 4314825 w 4314825"/>
                <a:gd name="connsiteY4" fmla="*/ 297666 h 297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4825" h="297666">
                  <a:moveTo>
                    <a:pt x="0" y="154791"/>
                  </a:moveTo>
                  <a:cubicBezTo>
                    <a:pt x="534987" y="84941"/>
                    <a:pt x="1069975" y="15091"/>
                    <a:pt x="1590675" y="2391"/>
                  </a:cubicBezTo>
                  <a:cubicBezTo>
                    <a:pt x="2111375" y="-10309"/>
                    <a:pt x="2670175" y="29379"/>
                    <a:pt x="3124200" y="78591"/>
                  </a:cubicBezTo>
                  <a:cubicBezTo>
                    <a:pt x="3578225" y="127803"/>
                    <a:pt x="4314825" y="297666"/>
                    <a:pt x="4314825" y="297666"/>
                  </a:cubicBezTo>
                  <a:lnTo>
                    <a:pt x="4314825" y="297666"/>
                  </a:lnTo>
                </a:path>
              </a:pathLst>
            </a:custGeom>
            <a:noFill/>
            <a:ln w="9525"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sp>
          <p:nvSpPr>
            <p:cNvPr id="170" name="Freeform 169"/>
            <p:cNvSpPr/>
            <p:nvPr/>
          </p:nvSpPr>
          <p:spPr>
            <a:xfrm>
              <a:off x="677863" y="6119813"/>
              <a:ext cx="4314825" cy="296862"/>
            </a:xfrm>
            <a:custGeom>
              <a:avLst/>
              <a:gdLst>
                <a:gd name="connsiteX0" fmla="*/ 0 w 4314825"/>
                <a:gd name="connsiteY0" fmla="*/ 154791 h 297666"/>
                <a:gd name="connsiteX1" fmla="*/ 1590675 w 4314825"/>
                <a:gd name="connsiteY1" fmla="*/ 2391 h 297666"/>
                <a:gd name="connsiteX2" fmla="*/ 3124200 w 4314825"/>
                <a:gd name="connsiteY2" fmla="*/ 78591 h 297666"/>
                <a:gd name="connsiteX3" fmla="*/ 4314825 w 4314825"/>
                <a:gd name="connsiteY3" fmla="*/ 297666 h 297666"/>
                <a:gd name="connsiteX4" fmla="*/ 4314825 w 4314825"/>
                <a:gd name="connsiteY4" fmla="*/ 297666 h 297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4825" h="297666">
                  <a:moveTo>
                    <a:pt x="0" y="154791"/>
                  </a:moveTo>
                  <a:cubicBezTo>
                    <a:pt x="534987" y="84941"/>
                    <a:pt x="1069975" y="15091"/>
                    <a:pt x="1590675" y="2391"/>
                  </a:cubicBezTo>
                  <a:cubicBezTo>
                    <a:pt x="2111375" y="-10309"/>
                    <a:pt x="2670175" y="29379"/>
                    <a:pt x="3124200" y="78591"/>
                  </a:cubicBezTo>
                  <a:cubicBezTo>
                    <a:pt x="3578225" y="127803"/>
                    <a:pt x="4314825" y="297666"/>
                    <a:pt x="4314825" y="297666"/>
                  </a:cubicBezTo>
                  <a:lnTo>
                    <a:pt x="4314825" y="297666"/>
                  </a:lnTo>
                </a:path>
              </a:pathLst>
            </a:custGeom>
            <a:noFill/>
            <a:ln w="9525"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sp>
          <p:nvSpPr>
            <p:cNvPr id="171" name="Striped Right Arrow 170"/>
            <p:cNvSpPr/>
            <p:nvPr/>
          </p:nvSpPr>
          <p:spPr>
            <a:xfrm rot="16425830">
              <a:off x="2741613" y="5802312"/>
              <a:ext cx="279400" cy="282575"/>
            </a:xfrm>
            <a:prstGeom prst="stripedRightArrow">
              <a:avLst>
                <a:gd name="adj1" fmla="val 37290"/>
                <a:gd name="adj2" fmla="val 36543"/>
              </a:avLst>
            </a:prstGeom>
            <a:solidFill>
              <a:srgbClr val="808080">
                <a:lumMod val="75000"/>
              </a:srgbClr>
            </a:solidFill>
            <a:ln w="9525" cap="flat" cmpd="sng" algn="ctr">
              <a:solidFill>
                <a:srgbClr val="00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172" name="TextBox 19"/>
            <p:cNvSpPr txBox="1">
              <a:spLocks noChangeArrowheads="1"/>
            </p:cNvSpPr>
            <p:nvPr/>
          </p:nvSpPr>
          <p:spPr bwMode="auto">
            <a:xfrm>
              <a:off x="1757363" y="6227763"/>
              <a:ext cx="1836187"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Backscattered wave</a:t>
              </a:r>
            </a:p>
          </p:txBody>
        </p:sp>
        <p:sp>
          <p:nvSpPr>
            <p:cNvPr id="173" name="Rectangle 172"/>
            <p:cNvSpPr/>
            <p:nvPr/>
          </p:nvSpPr>
          <p:spPr>
            <a:xfrm>
              <a:off x="719138" y="3644900"/>
              <a:ext cx="4321175" cy="755650"/>
            </a:xfrm>
            <a:prstGeom prst="rect">
              <a:avLst/>
            </a:prstGeom>
            <a:noFill/>
            <a:ln w="25400" cap="flat" cmpd="sng" algn="ctr">
              <a:solidFill>
                <a:srgbClr val="00CC99">
                  <a:shade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cxnSp>
          <p:nvCxnSpPr>
            <p:cNvPr id="174" name="Straight Connector 173"/>
            <p:cNvCxnSpPr/>
            <p:nvPr/>
          </p:nvCxnSpPr>
          <p:spPr>
            <a:xfrm flipV="1">
              <a:off x="1258888" y="4400550"/>
              <a:ext cx="0" cy="288925"/>
            </a:xfrm>
            <a:prstGeom prst="line">
              <a:avLst/>
            </a:prstGeom>
            <a:noFill/>
            <a:ln w="19050" cap="flat" cmpd="sng" algn="ctr">
              <a:solidFill>
                <a:srgbClr val="00CC99">
                  <a:shade val="95000"/>
                  <a:satMod val="105000"/>
                </a:srgbClr>
              </a:solidFill>
              <a:prstDash val="solid"/>
            </a:ln>
            <a:effectLst/>
          </p:spPr>
        </p:cxnSp>
        <p:cxnSp>
          <p:nvCxnSpPr>
            <p:cNvPr id="175" name="Straight Connector 174"/>
            <p:cNvCxnSpPr/>
            <p:nvPr/>
          </p:nvCxnSpPr>
          <p:spPr>
            <a:xfrm flipV="1">
              <a:off x="2339975" y="4400550"/>
              <a:ext cx="0" cy="288925"/>
            </a:xfrm>
            <a:prstGeom prst="line">
              <a:avLst/>
            </a:prstGeom>
            <a:noFill/>
            <a:ln w="19050" cap="flat" cmpd="sng" algn="ctr">
              <a:solidFill>
                <a:srgbClr val="00CC99">
                  <a:shade val="95000"/>
                  <a:satMod val="105000"/>
                </a:srgbClr>
              </a:solidFill>
              <a:prstDash val="solid"/>
            </a:ln>
            <a:effectLst/>
          </p:spPr>
        </p:cxnSp>
        <p:cxnSp>
          <p:nvCxnSpPr>
            <p:cNvPr id="176" name="Straight Connector 175"/>
            <p:cNvCxnSpPr/>
            <p:nvPr/>
          </p:nvCxnSpPr>
          <p:spPr>
            <a:xfrm flipV="1">
              <a:off x="3419475" y="4400550"/>
              <a:ext cx="0" cy="288925"/>
            </a:xfrm>
            <a:prstGeom prst="line">
              <a:avLst/>
            </a:prstGeom>
            <a:noFill/>
            <a:ln w="19050" cap="flat" cmpd="sng" algn="ctr">
              <a:solidFill>
                <a:srgbClr val="00CC99">
                  <a:shade val="95000"/>
                  <a:satMod val="105000"/>
                </a:srgbClr>
              </a:solidFill>
              <a:prstDash val="solid"/>
            </a:ln>
            <a:effectLst/>
          </p:spPr>
        </p:cxnSp>
        <p:cxnSp>
          <p:nvCxnSpPr>
            <p:cNvPr id="177" name="Straight Connector 176"/>
            <p:cNvCxnSpPr/>
            <p:nvPr/>
          </p:nvCxnSpPr>
          <p:spPr>
            <a:xfrm flipV="1">
              <a:off x="4500563" y="4400550"/>
              <a:ext cx="0" cy="288925"/>
            </a:xfrm>
            <a:prstGeom prst="line">
              <a:avLst/>
            </a:prstGeom>
            <a:noFill/>
            <a:ln w="19050" cap="flat" cmpd="sng" algn="ctr">
              <a:solidFill>
                <a:srgbClr val="00CC99">
                  <a:shade val="95000"/>
                  <a:satMod val="105000"/>
                </a:srgbClr>
              </a:solidFill>
              <a:prstDash val="solid"/>
            </a:ln>
            <a:effectLst/>
          </p:spPr>
        </p:cxnSp>
        <p:sp>
          <p:nvSpPr>
            <p:cNvPr id="178" name="TextBox 26"/>
            <p:cNvSpPr txBox="1">
              <a:spLocks noChangeArrowheads="1"/>
            </p:cNvSpPr>
            <p:nvPr/>
          </p:nvSpPr>
          <p:spPr bwMode="auto">
            <a:xfrm>
              <a:off x="1709978" y="3849456"/>
              <a:ext cx="2370521"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POLARIS radar electronics</a:t>
              </a:r>
            </a:p>
          </p:txBody>
        </p:sp>
        <p:cxnSp>
          <p:nvCxnSpPr>
            <p:cNvPr id="179" name="Straight Connector 178"/>
            <p:cNvCxnSpPr/>
            <p:nvPr/>
          </p:nvCxnSpPr>
          <p:spPr>
            <a:xfrm flipV="1">
              <a:off x="1258888" y="3249613"/>
              <a:ext cx="0" cy="395287"/>
            </a:xfrm>
            <a:prstGeom prst="line">
              <a:avLst/>
            </a:prstGeom>
            <a:noFill/>
            <a:ln w="19050" cap="flat" cmpd="sng" algn="ctr">
              <a:solidFill>
                <a:srgbClr val="00CC99">
                  <a:shade val="95000"/>
                  <a:satMod val="105000"/>
                </a:srgbClr>
              </a:solidFill>
              <a:prstDash val="solid"/>
              <a:tailEnd type="arrow"/>
            </a:ln>
            <a:effectLst/>
          </p:spPr>
        </p:cxnSp>
        <p:cxnSp>
          <p:nvCxnSpPr>
            <p:cNvPr id="180" name="Straight Connector 179"/>
            <p:cNvCxnSpPr/>
            <p:nvPr/>
          </p:nvCxnSpPr>
          <p:spPr>
            <a:xfrm flipV="1">
              <a:off x="2339975" y="3249613"/>
              <a:ext cx="0" cy="395287"/>
            </a:xfrm>
            <a:prstGeom prst="line">
              <a:avLst/>
            </a:prstGeom>
            <a:noFill/>
            <a:ln w="19050" cap="flat" cmpd="sng" algn="ctr">
              <a:solidFill>
                <a:srgbClr val="00CC99">
                  <a:shade val="95000"/>
                  <a:satMod val="105000"/>
                </a:srgbClr>
              </a:solidFill>
              <a:prstDash val="solid"/>
              <a:tailEnd type="arrow"/>
            </a:ln>
            <a:effectLst/>
          </p:spPr>
        </p:cxnSp>
        <p:cxnSp>
          <p:nvCxnSpPr>
            <p:cNvPr id="181" name="Straight Connector 180"/>
            <p:cNvCxnSpPr/>
            <p:nvPr/>
          </p:nvCxnSpPr>
          <p:spPr>
            <a:xfrm flipV="1">
              <a:off x="3419475" y="3249613"/>
              <a:ext cx="0" cy="395287"/>
            </a:xfrm>
            <a:prstGeom prst="line">
              <a:avLst/>
            </a:prstGeom>
            <a:noFill/>
            <a:ln w="19050" cap="flat" cmpd="sng" algn="ctr">
              <a:solidFill>
                <a:srgbClr val="00CC99">
                  <a:shade val="95000"/>
                  <a:satMod val="105000"/>
                </a:srgbClr>
              </a:solidFill>
              <a:prstDash val="solid"/>
              <a:tailEnd type="arrow"/>
            </a:ln>
            <a:effectLst/>
          </p:spPr>
        </p:cxnSp>
        <p:cxnSp>
          <p:nvCxnSpPr>
            <p:cNvPr id="182" name="Straight Connector 181"/>
            <p:cNvCxnSpPr/>
            <p:nvPr/>
          </p:nvCxnSpPr>
          <p:spPr>
            <a:xfrm flipV="1">
              <a:off x="4500563" y="3249613"/>
              <a:ext cx="0" cy="395287"/>
            </a:xfrm>
            <a:prstGeom prst="line">
              <a:avLst/>
            </a:prstGeom>
            <a:noFill/>
            <a:ln w="19050" cap="flat" cmpd="sng" algn="ctr">
              <a:solidFill>
                <a:srgbClr val="00CC99">
                  <a:shade val="95000"/>
                  <a:satMod val="105000"/>
                </a:srgbClr>
              </a:solidFill>
              <a:prstDash val="solid"/>
              <a:tailEnd type="arrow"/>
            </a:ln>
            <a:effectLst/>
          </p:spPr>
        </p:cxnSp>
        <p:sp>
          <p:nvSpPr>
            <p:cNvPr id="183" name="TextBox 31"/>
            <p:cNvSpPr txBox="1">
              <a:spLocks noChangeArrowheads="1"/>
            </p:cNvSpPr>
            <p:nvPr/>
          </p:nvSpPr>
          <p:spPr bwMode="auto">
            <a:xfrm>
              <a:off x="1223963" y="3284538"/>
              <a:ext cx="4960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Verdana" pitchFamily="34" charset="0"/>
                </a:rPr>
                <a:t>Ch-1</a:t>
              </a:r>
            </a:p>
          </p:txBody>
        </p:sp>
        <p:sp>
          <p:nvSpPr>
            <p:cNvPr id="184" name="TextBox 32"/>
            <p:cNvSpPr txBox="1">
              <a:spLocks noChangeArrowheads="1"/>
            </p:cNvSpPr>
            <p:nvPr/>
          </p:nvSpPr>
          <p:spPr bwMode="auto">
            <a:xfrm>
              <a:off x="2303463" y="3284538"/>
              <a:ext cx="4960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Verdana" pitchFamily="34" charset="0"/>
                </a:rPr>
                <a:t>Ch-2</a:t>
              </a:r>
            </a:p>
          </p:txBody>
        </p:sp>
        <p:sp>
          <p:nvSpPr>
            <p:cNvPr id="185" name="TextBox 33"/>
            <p:cNvSpPr txBox="1">
              <a:spLocks noChangeArrowheads="1"/>
            </p:cNvSpPr>
            <p:nvPr/>
          </p:nvSpPr>
          <p:spPr bwMode="auto">
            <a:xfrm>
              <a:off x="3384550" y="3284538"/>
              <a:ext cx="4960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Verdana" pitchFamily="34" charset="0"/>
                </a:rPr>
                <a:t>Ch-3</a:t>
              </a:r>
            </a:p>
          </p:txBody>
        </p:sp>
        <p:sp>
          <p:nvSpPr>
            <p:cNvPr id="186" name="TextBox 34"/>
            <p:cNvSpPr txBox="1">
              <a:spLocks noChangeArrowheads="1"/>
            </p:cNvSpPr>
            <p:nvPr/>
          </p:nvSpPr>
          <p:spPr bwMode="auto">
            <a:xfrm>
              <a:off x="4464050" y="3284538"/>
              <a:ext cx="4960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Verdana" pitchFamily="34" charset="0"/>
                </a:rPr>
                <a:t>Ch-4</a:t>
              </a:r>
            </a:p>
          </p:txBody>
        </p:sp>
        <p:sp>
          <p:nvSpPr>
            <p:cNvPr id="187" name="TextBox 35"/>
            <p:cNvSpPr txBox="1">
              <a:spLocks noChangeArrowheads="1"/>
            </p:cNvSpPr>
            <p:nvPr/>
          </p:nvSpPr>
          <p:spPr bwMode="auto">
            <a:xfrm>
              <a:off x="5327650" y="4797425"/>
              <a:ext cx="1636345"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POLARIS antenna</a:t>
              </a:r>
            </a:p>
          </p:txBody>
        </p:sp>
        <p:sp>
          <p:nvSpPr>
            <p:cNvPr id="188" name="TextBox 36"/>
            <p:cNvSpPr txBox="1">
              <a:spLocks noChangeArrowheads="1"/>
            </p:cNvSpPr>
            <p:nvPr/>
          </p:nvSpPr>
          <p:spPr bwMode="auto">
            <a:xfrm>
              <a:off x="5327650" y="3249613"/>
              <a:ext cx="2785165"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Complex baseband dig. signals</a:t>
              </a:r>
            </a:p>
          </p:txBody>
        </p:sp>
        <p:sp>
          <p:nvSpPr>
            <p:cNvPr id="189" name="Rectangle 188"/>
            <p:cNvSpPr/>
            <p:nvPr/>
          </p:nvSpPr>
          <p:spPr>
            <a:xfrm>
              <a:off x="719138" y="2600325"/>
              <a:ext cx="1081087" cy="612775"/>
            </a:xfrm>
            <a:prstGeom prst="rect">
              <a:avLst/>
            </a:prstGeom>
            <a:noFill/>
            <a:ln w="25400" cap="flat" cmpd="sng" algn="ctr">
              <a:solidFill>
                <a:srgbClr val="0066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190" name="TextBox 38"/>
            <p:cNvSpPr txBox="1">
              <a:spLocks noChangeArrowheads="1"/>
            </p:cNvSpPr>
            <p:nvPr/>
          </p:nvSpPr>
          <p:spPr bwMode="auto">
            <a:xfrm>
              <a:off x="719138" y="2636838"/>
              <a:ext cx="1044575"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SAR focusing</a:t>
              </a:r>
            </a:p>
          </p:txBody>
        </p:sp>
        <p:sp>
          <p:nvSpPr>
            <p:cNvPr id="191" name="Rectangle 190"/>
            <p:cNvSpPr/>
            <p:nvPr/>
          </p:nvSpPr>
          <p:spPr>
            <a:xfrm>
              <a:off x="1800225" y="2600325"/>
              <a:ext cx="1079500" cy="612775"/>
            </a:xfrm>
            <a:prstGeom prst="rect">
              <a:avLst/>
            </a:prstGeom>
            <a:noFill/>
            <a:ln w="25400" cap="flat" cmpd="sng" algn="ctr">
              <a:solidFill>
                <a:srgbClr val="0066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192" name="TextBox 40"/>
            <p:cNvSpPr txBox="1">
              <a:spLocks noChangeArrowheads="1"/>
            </p:cNvSpPr>
            <p:nvPr/>
          </p:nvSpPr>
          <p:spPr bwMode="auto">
            <a:xfrm>
              <a:off x="1800225" y="2636838"/>
              <a:ext cx="1042988"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SAR focusing</a:t>
              </a:r>
            </a:p>
          </p:txBody>
        </p:sp>
        <p:sp>
          <p:nvSpPr>
            <p:cNvPr id="193" name="Rectangle 192"/>
            <p:cNvSpPr/>
            <p:nvPr/>
          </p:nvSpPr>
          <p:spPr>
            <a:xfrm>
              <a:off x="2879725" y="2600325"/>
              <a:ext cx="1079500" cy="612775"/>
            </a:xfrm>
            <a:prstGeom prst="rect">
              <a:avLst/>
            </a:prstGeom>
            <a:noFill/>
            <a:ln w="25400" cap="flat" cmpd="sng" algn="ctr">
              <a:solidFill>
                <a:srgbClr val="0066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194" name="TextBox 42"/>
            <p:cNvSpPr txBox="1">
              <a:spLocks noChangeArrowheads="1"/>
            </p:cNvSpPr>
            <p:nvPr/>
          </p:nvSpPr>
          <p:spPr bwMode="auto">
            <a:xfrm>
              <a:off x="2879725" y="2636838"/>
              <a:ext cx="1044575"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SAR focusing</a:t>
              </a:r>
            </a:p>
          </p:txBody>
        </p:sp>
        <p:sp>
          <p:nvSpPr>
            <p:cNvPr id="195" name="Rectangle 194"/>
            <p:cNvSpPr/>
            <p:nvPr/>
          </p:nvSpPr>
          <p:spPr>
            <a:xfrm>
              <a:off x="3959225" y="2600325"/>
              <a:ext cx="1081088" cy="612775"/>
            </a:xfrm>
            <a:prstGeom prst="rect">
              <a:avLst/>
            </a:prstGeom>
            <a:noFill/>
            <a:ln w="25400" cap="flat" cmpd="sng" algn="ctr">
              <a:solidFill>
                <a:srgbClr val="0066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196" name="TextBox 44"/>
            <p:cNvSpPr txBox="1">
              <a:spLocks noChangeArrowheads="1"/>
            </p:cNvSpPr>
            <p:nvPr/>
          </p:nvSpPr>
          <p:spPr bwMode="auto">
            <a:xfrm>
              <a:off x="3959225" y="2636838"/>
              <a:ext cx="1044575"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SAR focusing</a:t>
              </a:r>
            </a:p>
          </p:txBody>
        </p:sp>
        <p:sp>
          <p:nvSpPr>
            <p:cNvPr id="197" name="Rectangle 196"/>
            <p:cNvSpPr/>
            <p:nvPr/>
          </p:nvSpPr>
          <p:spPr>
            <a:xfrm>
              <a:off x="1042988" y="1844675"/>
              <a:ext cx="396875" cy="360363"/>
            </a:xfrm>
            <a:prstGeom prst="rect">
              <a:avLst/>
            </a:prstGeom>
            <a:noFill/>
            <a:ln w="25400" cap="flat" cmpd="sng" algn="ctr">
              <a:solidFill>
                <a:srgbClr val="0066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198" name="TextBox 46"/>
            <p:cNvSpPr txBox="1">
              <a:spLocks noChangeArrowheads="1"/>
            </p:cNvSpPr>
            <p:nvPr/>
          </p:nvSpPr>
          <p:spPr bwMode="auto">
            <a:xfrm>
              <a:off x="5327650" y="2708275"/>
              <a:ext cx="2337392"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Range comp. &amp; SAR proc.</a:t>
              </a:r>
            </a:p>
          </p:txBody>
        </p:sp>
        <p:sp>
          <p:nvSpPr>
            <p:cNvPr id="199" name="TextBox 47"/>
            <p:cNvSpPr txBox="1">
              <a:spLocks noChangeArrowheads="1"/>
            </p:cNvSpPr>
            <p:nvPr/>
          </p:nvSpPr>
          <p:spPr bwMode="auto">
            <a:xfrm>
              <a:off x="1085908" y="1881237"/>
              <a:ext cx="364630"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1" u="none" strike="noStrike" kern="0" cap="none" spc="0" normalizeH="0" baseline="0" noProof="0" dirty="0">
                  <a:ln>
                    <a:noFill/>
                  </a:ln>
                  <a:solidFill>
                    <a:srgbClr val="000000"/>
                  </a:solidFill>
                  <a:effectLst/>
                  <a:uLnTx/>
                  <a:uFillTx/>
                  <a:latin typeface="Verdana" pitchFamily="34" charset="0"/>
                </a:rPr>
                <a:t>W</a:t>
              </a:r>
              <a:r>
                <a:rPr kumimoji="0" lang="en-GB" sz="2000" b="0" i="1" u="none" strike="noStrike" kern="0" cap="none" spc="0" normalizeH="0" baseline="-25000" noProof="0" dirty="0">
                  <a:ln>
                    <a:noFill/>
                  </a:ln>
                  <a:solidFill>
                    <a:srgbClr val="000000"/>
                  </a:solidFill>
                  <a:effectLst/>
                  <a:uLnTx/>
                  <a:uFillTx/>
                  <a:latin typeface="Verdana" pitchFamily="34" charset="0"/>
                </a:rPr>
                <a:t>1</a:t>
              </a:r>
            </a:p>
          </p:txBody>
        </p:sp>
        <p:sp>
          <p:nvSpPr>
            <p:cNvPr id="200" name="Rectangle 199"/>
            <p:cNvSpPr/>
            <p:nvPr/>
          </p:nvSpPr>
          <p:spPr>
            <a:xfrm>
              <a:off x="2124075" y="1844675"/>
              <a:ext cx="395288" cy="360363"/>
            </a:xfrm>
            <a:prstGeom prst="rect">
              <a:avLst/>
            </a:prstGeom>
            <a:noFill/>
            <a:ln w="25400" cap="flat" cmpd="sng" algn="ctr">
              <a:solidFill>
                <a:srgbClr val="0066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201" name="TextBox 49"/>
            <p:cNvSpPr txBox="1">
              <a:spLocks noChangeArrowheads="1"/>
            </p:cNvSpPr>
            <p:nvPr/>
          </p:nvSpPr>
          <p:spPr bwMode="auto">
            <a:xfrm>
              <a:off x="2166028" y="1881237"/>
              <a:ext cx="364630"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1" u="none" strike="noStrike" kern="0" cap="none" spc="0" normalizeH="0" baseline="0" noProof="0" dirty="0">
                  <a:ln>
                    <a:noFill/>
                  </a:ln>
                  <a:solidFill>
                    <a:srgbClr val="000000"/>
                  </a:solidFill>
                  <a:effectLst/>
                  <a:uLnTx/>
                  <a:uFillTx/>
                  <a:latin typeface="Verdana" pitchFamily="34" charset="0"/>
                </a:rPr>
                <a:t>W</a:t>
              </a:r>
              <a:r>
                <a:rPr kumimoji="0" lang="en-GB" sz="2000" b="0" i="1" u="none" strike="noStrike" kern="0" cap="none" spc="0" normalizeH="0" baseline="-25000" noProof="0" dirty="0">
                  <a:ln>
                    <a:noFill/>
                  </a:ln>
                  <a:solidFill>
                    <a:srgbClr val="000000"/>
                  </a:solidFill>
                  <a:effectLst/>
                  <a:uLnTx/>
                  <a:uFillTx/>
                  <a:latin typeface="Verdana" pitchFamily="34" charset="0"/>
                </a:rPr>
                <a:t>2</a:t>
              </a:r>
            </a:p>
          </p:txBody>
        </p:sp>
        <p:sp>
          <p:nvSpPr>
            <p:cNvPr id="202" name="Rectangle 201"/>
            <p:cNvSpPr/>
            <p:nvPr/>
          </p:nvSpPr>
          <p:spPr>
            <a:xfrm>
              <a:off x="3203575" y="1844675"/>
              <a:ext cx="396875" cy="360363"/>
            </a:xfrm>
            <a:prstGeom prst="rect">
              <a:avLst/>
            </a:prstGeom>
            <a:noFill/>
            <a:ln w="25400" cap="flat" cmpd="sng" algn="ctr">
              <a:solidFill>
                <a:srgbClr val="0066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203" name="TextBox 51"/>
            <p:cNvSpPr txBox="1">
              <a:spLocks noChangeArrowheads="1"/>
            </p:cNvSpPr>
            <p:nvPr/>
          </p:nvSpPr>
          <p:spPr bwMode="auto">
            <a:xfrm>
              <a:off x="3246148" y="1881237"/>
              <a:ext cx="364630"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1" u="none" strike="noStrike" kern="0" cap="none" spc="0" normalizeH="0" baseline="0" noProof="0" dirty="0">
                  <a:ln>
                    <a:noFill/>
                  </a:ln>
                  <a:solidFill>
                    <a:srgbClr val="000000"/>
                  </a:solidFill>
                  <a:effectLst/>
                  <a:uLnTx/>
                  <a:uFillTx/>
                  <a:latin typeface="Verdana" pitchFamily="34" charset="0"/>
                </a:rPr>
                <a:t>W</a:t>
              </a:r>
              <a:r>
                <a:rPr kumimoji="0" lang="en-GB" sz="2000" b="0" i="1" u="none" strike="noStrike" kern="0" cap="none" spc="0" normalizeH="0" baseline="-25000" noProof="0" dirty="0">
                  <a:ln>
                    <a:noFill/>
                  </a:ln>
                  <a:solidFill>
                    <a:srgbClr val="000000"/>
                  </a:solidFill>
                  <a:effectLst/>
                  <a:uLnTx/>
                  <a:uFillTx/>
                  <a:latin typeface="Verdana" pitchFamily="34" charset="0"/>
                </a:rPr>
                <a:t>3</a:t>
              </a:r>
            </a:p>
          </p:txBody>
        </p:sp>
        <p:sp>
          <p:nvSpPr>
            <p:cNvPr id="204" name="Rectangle 203"/>
            <p:cNvSpPr/>
            <p:nvPr/>
          </p:nvSpPr>
          <p:spPr>
            <a:xfrm>
              <a:off x="4284663" y="1844675"/>
              <a:ext cx="395287" cy="360363"/>
            </a:xfrm>
            <a:prstGeom prst="rect">
              <a:avLst/>
            </a:prstGeom>
            <a:noFill/>
            <a:ln w="25400" cap="flat" cmpd="sng" algn="ctr">
              <a:solidFill>
                <a:srgbClr val="0066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205" name="TextBox 53"/>
            <p:cNvSpPr txBox="1">
              <a:spLocks noChangeArrowheads="1"/>
            </p:cNvSpPr>
            <p:nvPr/>
          </p:nvSpPr>
          <p:spPr bwMode="auto">
            <a:xfrm>
              <a:off x="4326268" y="1881237"/>
              <a:ext cx="364630"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1" u="none" strike="noStrike" kern="0" cap="none" spc="0" normalizeH="0" baseline="0" noProof="0" dirty="0">
                  <a:ln>
                    <a:noFill/>
                  </a:ln>
                  <a:solidFill>
                    <a:srgbClr val="000000"/>
                  </a:solidFill>
                  <a:effectLst/>
                  <a:uLnTx/>
                  <a:uFillTx/>
                  <a:latin typeface="Verdana" pitchFamily="34" charset="0"/>
                </a:rPr>
                <a:t>W</a:t>
              </a:r>
              <a:r>
                <a:rPr kumimoji="0" lang="en-GB" sz="2000" b="0" i="1" u="none" strike="noStrike" kern="0" cap="none" spc="0" normalizeH="0" baseline="-25000" noProof="0" dirty="0">
                  <a:ln>
                    <a:noFill/>
                  </a:ln>
                  <a:solidFill>
                    <a:srgbClr val="000000"/>
                  </a:solidFill>
                  <a:effectLst/>
                  <a:uLnTx/>
                  <a:uFillTx/>
                  <a:latin typeface="Verdana" pitchFamily="34" charset="0"/>
                </a:rPr>
                <a:t>4</a:t>
              </a:r>
            </a:p>
          </p:txBody>
        </p:sp>
        <p:sp>
          <p:nvSpPr>
            <p:cNvPr id="206" name="Oval 205"/>
            <p:cNvSpPr/>
            <p:nvPr/>
          </p:nvSpPr>
          <p:spPr>
            <a:xfrm>
              <a:off x="2592388" y="1196975"/>
              <a:ext cx="574675" cy="554038"/>
            </a:xfrm>
            <a:prstGeom prst="ellipse">
              <a:avLst/>
            </a:prstGeom>
            <a:noFill/>
            <a:ln w="25400" cap="flat" cmpd="sng" algn="ctr">
              <a:solidFill>
                <a:srgbClr val="0066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cxnSp>
          <p:nvCxnSpPr>
            <p:cNvPr id="207" name="Elbow Connector 206"/>
            <p:cNvCxnSpPr>
              <a:stCxn id="197" idx="0"/>
              <a:endCxn id="206" idx="2"/>
            </p:cNvCxnSpPr>
            <p:nvPr/>
          </p:nvCxnSpPr>
          <p:spPr>
            <a:xfrm rot="5400000" flipH="1" flipV="1">
              <a:off x="1731169" y="983456"/>
              <a:ext cx="371475" cy="1350963"/>
            </a:xfrm>
            <a:prstGeom prst="bentConnector2">
              <a:avLst/>
            </a:prstGeom>
            <a:noFill/>
            <a:ln w="19050" cap="flat" cmpd="sng" algn="ctr">
              <a:solidFill>
                <a:srgbClr val="0066FF"/>
              </a:solidFill>
              <a:prstDash val="solid"/>
              <a:tailEnd type="arrow"/>
            </a:ln>
            <a:effectLst/>
          </p:spPr>
        </p:cxnSp>
        <p:cxnSp>
          <p:nvCxnSpPr>
            <p:cNvPr id="208" name="Elbow Connector 207"/>
            <p:cNvCxnSpPr/>
            <p:nvPr/>
          </p:nvCxnSpPr>
          <p:spPr>
            <a:xfrm rot="16200000" flipV="1">
              <a:off x="3656806" y="994570"/>
              <a:ext cx="371475" cy="1350962"/>
            </a:xfrm>
            <a:prstGeom prst="bentConnector2">
              <a:avLst/>
            </a:prstGeom>
            <a:noFill/>
            <a:ln w="19050" cap="flat" cmpd="sng" algn="ctr">
              <a:solidFill>
                <a:srgbClr val="0066FF"/>
              </a:solidFill>
              <a:prstDash val="solid"/>
              <a:tailEnd type="arrow"/>
            </a:ln>
            <a:effectLst/>
          </p:spPr>
        </p:cxnSp>
        <p:grpSp>
          <p:nvGrpSpPr>
            <p:cNvPr id="209" name="Group 77"/>
            <p:cNvGrpSpPr>
              <a:grpSpLocks/>
            </p:cNvGrpSpPr>
            <p:nvPr/>
          </p:nvGrpSpPr>
          <p:grpSpPr bwMode="auto">
            <a:xfrm>
              <a:off x="2339975" y="1600200"/>
              <a:ext cx="238125" cy="244475"/>
              <a:chOff x="2375756" y="1528549"/>
              <a:chExt cx="237790" cy="244267"/>
            </a:xfrm>
          </p:grpSpPr>
          <p:cxnSp>
            <p:nvCxnSpPr>
              <p:cNvPr id="222" name="Straight Connector 221"/>
              <p:cNvCxnSpPr/>
              <p:nvPr/>
            </p:nvCxnSpPr>
            <p:spPr>
              <a:xfrm>
                <a:off x="2375756" y="1628477"/>
                <a:ext cx="0" cy="144339"/>
              </a:xfrm>
              <a:prstGeom prst="line">
                <a:avLst/>
              </a:prstGeom>
              <a:noFill/>
              <a:ln w="19050" cap="flat" cmpd="sng" algn="ctr">
                <a:solidFill>
                  <a:srgbClr val="0066FF"/>
                </a:solidFill>
                <a:prstDash val="solid"/>
              </a:ln>
              <a:effectLst/>
            </p:spPr>
          </p:cxnSp>
          <p:cxnSp>
            <p:nvCxnSpPr>
              <p:cNvPr id="223" name="Straight Arrow Connector 222"/>
              <p:cNvCxnSpPr/>
              <p:nvPr/>
            </p:nvCxnSpPr>
            <p:spPr>
              <a:xfrm flipV="1">
                <a:off x="2375756" y="1528549"/>
                <a:ext cx="237790" cy="99928"/>
              </a:xfrm>
              <a:prstGeom prst="straightConnector1">
                <a:avLst/>
              </a:prstGeom>
              <a:noFill/>
              <a:ln w="19050" cap="flat" cmpd="sng" algn="ctr">
                <a:solidFill>
                  <a:srgbClr val="0066FF"/>
                </a:solidFill>
                <a:prstDash val="solid"/>
                <a:tailEnd type="arrow"/>
              </a:ln>
              <a:effectLst/>
            </p:spPr>
          </p:cxnSp>
        </p:grpSp>
        <p:grpSp>
          <p:nvGrpSpPr>
            <p:cNvPr id="210" name="Group 78"/>
            <p:cNvGrpSpPr>
              <a:grpSpLocks/>
            </p:cNvGrpSpPr>
            <p:nvPr/>
          </p:nvGrpSpPr>
          <p:grpSpPr bwMode="auto">
            <a:xfrm flipH="1">
              <a:off x="3167063" y="1592263"/>
              <a:ext cx="238125" cy="244475"/>
              <a:chOff x="2375756" y="1528549"/>
              <a:chExt cx="237790" cy="244267"/>
            </a:xfrm>
          </p:grpSpPr>
          <p:cxnSp>
            <p:nvCxnSpPr>
              <p:cNvPr id="220" name="Straight Connector 219"/>
              <p:cNvCxnSpPr/>
              <p:nvPr/>
            </p:nvCxnSpPr>
            <p:spPr>
              <a:xfrm>
                <a:off x="2375756" y="1628476"/>
                <a:ext cx="0" cy="144340"/>
              </a:xfrm>
              <a:prstGeom prst="line">
                <a:avLst/>
              </a:prstGeom>
              <a:noFill/>
              <a:ln w="19050" cap="flat" cmpd="sng" algn="ctr">
                <a:solidFill>
                  <a:srgbClr val="0066FF"/>
                </a:solidFill>
                <a:prstDash val="solid"/>
              </a:ln>
              <a:effectLst/>
            </p:spPr>
          </p:cxnSp>
          <p:cxnSp>
            <p:nvCxnSpPr>
              <p:cNvPr id="221" name="Straight Arrow Connector 220"/>
              <p:cNvCxnSpPr/>
              <p:nvPr/>
            </p:nvCxnSpPr>
            <p:spPr>
              <a:xfrm flipV="1">
                <a:off x="2375756" y="1528549"/>
                <a:ext cx="237790" cy="99927"/>
              </a:xfrm>
              <a:prstGeom prst="straightConnector1">
                <a:avLst/>
              </a:prstGeom>
              <a:noFill/>
              <a:ln w="19050" cap="flat" cmpd="sng" algn="ctr">
                <a:solidFill>
                  <a:srgbClr val="0066FF"/>
                </a:solidFill>
                <a:prstDash val="solid"/>
                <a:tailEnd type="arrow"/>
              </a:ln>
              <a:effectLst/>
            </p:spPr>
          </p:cxnSp>
        </p:grpSp>
        <p:sp>
          <p:nvSpPr>
            <p:cNvPr id="211" name="TextBox 81"/>
            <p:cNvSpPr txBox="1">
              <a:spLocks noChangeArrowheads="1"/>
            </p:cNvSpPr>
            <p:nvPr/>
          </p:nvSpPr>
          <p:spPr bwMode="auto">
            <a:xfrm>
              <a:off x="2718090" y="1233165"/>
              <a:ext cx="325089"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rgbClr val="000000"/>
                  </a:solidFill>
                  <a:effectLst/>
                  <a:uLnTx/>
                  <a:uFillTx/>
                  <a:latin typeface="Verdana" pitchFamily="34" charset="0"/>
                  <a:sym typeface="Symbol" pitchFamily="18" charset="2"/>
                </a:rPr>
                <a:t></a:t>
              </a:r>
              <a:endParaRPr kumimoji="0" lang="en-GB" sz="4000" b="0" i="0" u="none" strike="noStrike" kern="0" cap="none" spc="0" normalizeH="0" baseline="0" noProof="0" dirty="0">
                <a:ln>
                  <a:noFill/>
                </a:ln>
                <a:solidFill>
                  <a:srgbClr val="000000"/>
                </a:solidFill>
                <a:effectLst/>
                <a:uLnTx/>
                <a:uFillTx/>
                <a:latin typeface="Verdana" pitchFamily="34" charset="0"/>
              </a:endParaRPr>
            </a:p>
          </p:txBody>
        </p:sp>
        <p:cxnSp>
          <p:nvCxnSpPr>
            <p:cNvPr id="212" name="Straight Connector 211"/>
            <p:cNvCxnSpPr/>
            <p:nvPr/>
          </p:nvCxnSpPr>
          <p:spPr>
            <a:xfrm flipV="1">
              <a:off x="1258888" y="2205038"/>
              <a:ext cx="0" cy="395287"/>
            </a:xfrm>
            <a:prstGeom prst="line">
              <a:avLst/>
            </a:prstGeom>
            <a:noFill/>
            <a:ln w="19050" cap="flat" cmpd="sng" algn="ctr">
              <a:solidFill>
                <a:srgbClr val="0066FF"/>
              </a:solidFill>
              <a:prstDash val="solid"/>
              <a:tailEnd type="none"/>
            </a:ln>
            <a:effectLst/>
          </p:spPr>
        </p:cxnSp>
        <p:cxnSp>
          <p:nvCxnSpPr>
            <p:cNvPr id="213" name="Straight Connector 212"/>
            <p:cNvCxnSpPr/>
            <p:nvPr/>
          </p:nvCxnSpPr>
          <p:spPr>
            <a:xfrm flipV="1">
              <a:off x="2339975" y="2205038"/>
              <a:ext cx="0" cy="395287"/>
            </a:xfrm>
            <a:prstGeom prst="line">
              <a:avLst/>
            </a:prstGeom>
            <a:noFill/>
            <a:ln w="19050" cap="flat" cmpd="sng" algn="ctr">
              <a:solidFill>
                <a:srgbClr val="0066FF"/>
              </a:solidFill>
              <a:prstDash val="solid"/>
              <a:tailEnd type="none"/>
            </a:ln>
            <a:effectLst/>
          </p:spPr>
        </p:cxnSp>
        <p:cxnSp>
          <p:nvCxnSpPr>
            <p:cNvPr id="214" name="Straight Connector 213"/>
            <p:cNvCxnSpPr/>
            <p:nvPr/>
          </p:nvCxnSpPr>
          <p:spPr>
            <a:xfrm flipV="1">
              <a:off x="3419475" y="2205038"/>
              <a:ext cx="0" cy="395287"/>
            </a:xfrm>
            <a:prstGeom prst="line">
              <a:avLst/>
            </a:prstGeom>
            <a:noFill/>
            <a:ln w="19050" cap="flat" cmpd="sng" algn="ctr">
              <a:solidFill>
                <a:srgbClr val="0066FF"/>
              </a:solidFill>
              <a:prstDash val="solid"/>
              <a:tailEnd type="none"/>
            </a:ln>
            <a:effectLst/>
          </p:spPr>
        </p:cxnSp>
        <p:cxnSp>
          <p:nvCxnSpPr>
            <p:cNvPr id="215" name="Straight Connector 214"/>
            <p:cNvCxnSpPr/>
            <p:nvPr/>
          </p:nvCxnSpPr>
          <p:spPr>
            <a:xfrm flipV="1">
              <a:off x="4500563" y="2205038"/>
              <a:ext cx="0" cy="395287"/>
            </a:xfrm>
            <a:prstGeom prst="line">
              <a:avLst/>
            </a:prstGeom>
            <a:noFill/>
            <a:ln w="19050" cap="flat" cmpd="sng" algn="ctr">
              <a:solidFill>
                <a:srgbClr val="0066FF"/>
              </a:solidFill>
              <a:prstDash val="solid"/>
              <a:tailEnd type="none"/>
            </a:ln>
            <a:effectLst/>
          </p:spPr>
        </p:cxnSp>
        <p:cxnSp>
          <p:nvCxnSpPr>
            <p:cNvPr id="216" name="Straight Arrow Connector 215"/>
            <p:cNvCxnSpPr/>
            <p:nvPr/>
          </p:nvCxnSpPr>
          <p:spPr>
            <a:xfrm flipH="1" flipV="1">
              <a:off x="2862106" y="825120"/>
              <a:ext cx="3" cy="360041"/>
            </a:xfrm>
            <a:prstGeom prst="straightConnector1">
              <a:avLst/>
            </a:prstGeom>
            <a:noFill/>
            <a:ln w="19050" cap="flat" cmpd="sng" algn="ctr">
              <a:solidFill>
                <a:srgbClr val="0066FF"/>
              </a:solidFill>
              <a:prstDash val="solid"/>
              <a:tailEnd type="arrow"/>
            </a:ln>
            <a:effectLst/>
          </p:spPr>
        </p:cxnSp>
        <p:sp>
          <p:nvSpPr>
            <p:cNvPr id="217" name="Rectangle 216"/>
            <p:cNvSpPr/>
            <p:nvPr/>
          </p:nvSpPr>
          <p:spPr>
            <a:xfrm>
              <a:off x="719138" y="1125538"/>
              <a:ext cx="4321175" cy="1187450"/>
            </a:xfrm>
            <a:prstGeom prst="rect">
              <a:avLst/>
            </a:prstGeom>
            <a:noFill/>
            <a:ln w="12700" cap="flat" cmpd="sng" algn="ctr">
              <a:solidFill>
                <a:srgbClr val="0066FF"/>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218" name="TextBox 91"/>
            <p:cNvSpPr txBox="1">
              <a:spLocks noChangeArrowheads="1"/>
            </p:cNvSpPr>
            <p:nvPr/>
          </p:nvSpPr>
          <p:spPr bwMode="auto">
            <a:xfrm>
              <a:off x="5334380" y="1497195"/>
              <a:ext cx="2465632" cy="4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Surface clutter suppression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0000"/>
                  </a:solidFill>
                  <a:effectLst/>
                  <a:uLnTx/>
                  <a:uFillTx/>
                  <a:latin typeface="Verdana" pitchFamily="34" charset="0"/>
                </a:rPr>
                <a:t>(</a:t>
              </a:r>
              <a:r>
                <a:rPr kumimoji="0" lang="en-GB" sz="2000" b="0" i="1" u="none" strike="noStrike" kern="0" cap="none" spc="0" normalizeH="0" baseline="0" noProof="0" dirty="0">
                  <a:ln>
                    <a:noFill/>
                  </a:ln>
                  <a:solidFill>
                    <a:srgbClr val="000000"/>
                  </a:solidFill>
                  <a:effectLst/>
                  <a:uLnTx/>
                  <a:uFillTx/>
                  <a:latin typeface="Verdana" pitchFamily="34" charset="0"/>
                </a:rPr>
                <a:t>W</a:t>
              </a:r>
              <a:r>
                <a:rPr kumimoji="0" lang="en-GB" sz="2000" b="0" i="1" u="none" strike="noStrike" kern="0" cap="none" spc="0" normalizeH="0" baseline="-25000" noProof="0" dirty="0">
                  <a:ln>
                    <a:noFill/>
                  </a:ln>
                  <a:solidFill>
                    <a:srgbClr val="000000"/>
                  </a:solidFill>
                  <a:effectLst/>
                  <a:uLnTx/>
                  <a:uFillTx/>
                  <a:latin typeface="Verdana" pitchFamily="34" charset="0"/>
                </a:rPr>
                <a:t>i</a:t>
              </a:r>
              <a:r>
                <a:rPr kumimoji="0" lang="en-GB" sz="2000" b="0" i="0" u="none" strike="noStrike" kern="0" cap="none" spc="0" normalizeH="0" baseline="0" noProof="0" dirty="0">
                  <a:ln>
                    <a:noFill/>
                  </a:ln>
                  <a:solidFill>
                    <a:srgbClr val="000000"/>
                  </a:solidFill>
                  <a:effectLst/>
                  <a:uLnTx/>
                  <a:uFillTx/>
                  <a:latin typeface="Verdana" pitchFamily="34" charset="0"/>
                </a:rPr>
                <a:t>’s are functions of time)</a:t>
              </a:r>
            </a:p>
          </p:txBody>
        </p:sp>
        <p:sp>
          <p:nvSpPr>
            <p:cNvPr id="219" name="TextBox 102"/>
            <p:cNvSpPr txBox="1">
              <a:spLocks noChangeArrowheads="1"/>
            </p:cNvSpPr>
            <p:nvPr/>
          </p:nvSpPr>
          <p:spPr bwMode="auto">
            <a:xfrm>
              <a:off x="5382386" y="5697661"/>
              <a:ext cx="2844800" cy="43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Verdana" pitchFamily="34" charset="0"/>
                </a:rPr>
                <a:t>Ref: J.R. </a:t>
              </a:r>
              <a:r>
                <a:rPr kumimoji="0" lang="en-US" sz="1800" b="0" i="0" u="none" strike="noStrike" kern="0" cap="none" spc="0" normalizeH="0" baseline="0" noProof="0" dirty="0" err="1">
                  <a:ln>
                    <a:noFill/>
                  </a:ln>
                  <a:solidFill>
                    <a:srgbClr val="000000"/>
                  </a:solidFill>
                  <a:effectLst/>
                  <a:uLnTx/>
                  <a:uFillTx/>
                  <a:latin typeface="Verdana" pitchFamily="34" charset="0"/>
                </a:rPr>
                <a:t>Guerci</a:t>
              </a:r>
              <a:r>
                <a:rPr kumimoji="0" lang="en-US" sz="1800" b="0" i="0" u="none" strike="noStrike" kern="0" cap="none" spc="0" normalizeH="0" baseline="0" noProof="0" dirty="0">
                  <a:ln>
                    <a:noFill/>
                  </a:ln>
                  <a:solidFill>
                    <a:srgbClr val="000000"/>
                  </a:solidFill>
                  <a:effectLst/>
                  <a:uLnTx/>
                  <a:uFillTx/>
                  <a:latin typeface="Verdana" pitchFamily="34" charset="0"/>
                </a:rPr>
                <a:t>, “Space-Time Adaptive Processing”</a:t>
              </a:r>
            </a:p>
          </p:txBody>
        </p:sp>
      </p:grpSp>
      <p:grpSp>
        <p:nvGrpSpPr>
          <p:cNvPr id="232" name="Group 231"/>
          <p:cNvGrpSpPr>
            <a:grpSpLocks noChangeAspect="1"/>
          </p:cNvGrpSpPr>
          <p:nvPr/>
        </p:nvGrpSpPr>
        <p:grpSpPr>
          <a:xfrm>
            <a:off x="15774108" y="18146266"/>
            <a:ext cx="10189132" cy="6717030"/>
            <a:chOff x="-67148" y="657225"/>
            <a:chExt cx="8490943" cy="5597525"/>
          </a:xfrm>
        </p:grpSpPr>
        <p:grpSp>
          <p:nvGrpSpPr>
            <p:cNvPr id="233" name="Group 65"/>
            <p:cNvGrpSpPr>
              <a:grpSpLocks/>
            </p:cNvGrpSpPr>
            <p:nvPr/>
          </p:nvGrpSpPr>
          <p:grpSpPr bwMode="auto">
            <a:xfrm>
              <a:off x="142875" y="657225"/>
              <a:ext cx="5373688" cy="5597525"/>
              <a:chOff x="2605748" y="-180098"/>
              <a:chExt cx="5372662" cy="5597487"/>
            </a:xfrm>
          </p:grpSpPr>
          <p:pic>
            <p:nvPicPr>
              <p:cNvPr id="273" name="Picture 1"/>
              <p:cNvPicPr>
                <a:picLocks noChangeAspect="1"/>
              </p:cNvPicPr>
              <p:nvPr/>
            </p:nvPicPr>
            <p:blipFill>
              <a:blip r:embed="rId9">
                <a:extLst>
                  <a:ext uri="{28A0092B-C50C-407E-A947-70E740481C1C}">
                    <a14:useLocalDpi xmlns:a14="http://schemas.microsoft.com/office/drawing/2010/main" val="0"/>
                  </a:ext>
                </a:extLst>
              </a:blip>
              <a:srcRect l="4243" t="4710" r="3529" b="75867"/>
              <a:stretch>
                <a:fillRect/>
              </a:stretch>
            </p:blipFill>
            <p:spPr bwMode="auto">
              <a:xfrm>
                <a:off x="4391980" y="2024843"/>
                <a:ext cx="1835514" cy="51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4" name="Freeform 273"/>
              <p:cNvSpPr/>
              <p:nvPr/>
            </p:nvSpPr>
            <p:spPr>
              <a:xfrm>
                <a:off x="3605682" y="4744294"/>
                <a:ext cx="3063290" cy="673095"/>
              </a:xfrm>
              <a:custGeom>
                <a:avLst/>
                <a:gdLst>
                  <a:gd name="connsiteX0" fmla="*/ 0 w 3062377"/>
                  <a:gd name="connsiteY0" fmla="*/ 207034 h 672861"/>
                  <a:gd name="connsiteX1" fmla="*/ 94890 w 3062377"/>
                  <a:gd name="connsiteY1" fmla="*/ 163902 h 672861"/>
                  <a:gd name="connsiteX2" fmla="*/ 129396 w 3062377"/>
                  <a:gd name="connsiteY2" fmla="*/ 77638 h 672861"/>
                  <a:gd name="connsiteX3" fmla="*/ 241539 w 3062377"/>
                  <a:gd name="connsiteY3" fmla="*/ 0 h 672861"/>
                  <a:gd name="connsiteX4" fmla="*/ 370935 w 3062377"/>
                  <a:gd name="connsiteY4" fmla="*/ 0 h 672861"/>
                  <a:gd name="connsiteX5" fmla="*/ 577969 w 3062377"/>
                  <a:gd name="connsiteY5" fmla="*/ 51759 h 672861"/>
                  <a:gd name="connsiteX6" fmla="*/ 690113 w 3062377"/>
                  <a:gd name="connsiteY6" fmla="*/ 146649 h 672861"/>
                  <a:gd name="connsiteX7" fmla="*/ 1104181 w 3062377"/>
                  <a:gd name="connsiteY7" fmla="*/ 258793 h 672861"/>
                  <a:gd name="connsiteX8" fmla="*/ 1423358 w 3062377"/>
                  <a:gd name="connsiteY8" fmla="*/ 293298 h 672861"/>
                  <a:gd name="connsiteX9" fmla="*/ 1785667 w 3062377"/>
                  <a:gd name="connsiteY9" fmla="*/ 388189 h 672861"/>
                  <a:gd name="connsiteX10" fmla="*/ 2225615 w 3062377"/>
                  <a:gd name="connsiteY10" fmla="*/ 439947 h 672861"/>
                  <a:gd name="connsiteX11" fmla="*/ 2501660 w 3062377"/>
                  <a:gd name="connsiteY11" fmla="*/ 491706 h 672861"/>
                  <a:gd name="connsiteX12" fmla="*/ 2915728 w 3062377"/>
                  <a:gd name="connsiteY12" fmla="*/ 569344 h 672861"/>
                  <a:gd name="connsiteX13" fmla="*/ 3062377 w 3062377"/>
                  <a:gd name="connsiteY13" fmla="*/ 603849 h 672861"/>
                  <a:gd name="connsiteX14" fmla="*/ 3062377 w 3062377"/>
                  <a:gd name="connsiteY14" fmla="*/ 672861 h 672861"/>
                  <a:gd name="connsiteX15" fmla="*/ 0 w 3062377"/>
                  <a:gd name="connsiteY15" fmla="*/ 638355 h 672861"/>
                  <a:gd name="connsiteX16" fmla="*/ 0 w 3062377"/>
                  <a:gd name="connsiteY16" fmla="*/ 207034 h 67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62377" h="672861">
                    <a:moveTo>
                      <a:pt x="0" y="207034"/>
                    </a:moveTo>
                    <a:lnTo>
                      <a:pt x="94890" y="163902"/>
                    </a:lnTo>
                    <a:lnTo>
                      <a:pt x="129396" y="77638"/>
                    </a:lnTo>
                    <a:lnTo>
                      <a:pt x="241539" y="0"/>
                    </a:lnTo>
                    <a:lnTo>
                      <a:pt x="370935" y="0"/>
                    </a:lnTo>
                    <a:lnTo>
                      <a:pt x="577969" y="51759"/>
                    </a:lnTo>
                    <a:lnTo>
                      <a:pt x="690113" y="146649"/>
                    </a:lnTo>
                    <a:lnTo>
                      <a:pt x="1104181" y="258793"/>
                    </a:lnTo>
                    <a:lnTo>
                      <a:pt x="1423358" y="293298"/>
                    </a:lnTo>
                    <a:lnTo>
                      <a:pt x="1785667" y="388189"/>
                    </a:lnTo>
                    <a:lnTo>
                      <a:pt x="2225615" y="439947"/>
                    </a:lnTo>
                    <a:lnTo>
                      <a:pt x="2501660" y="491706"/>
                    </a:lnTo>
                    <a:lnTo>
                      <a:pt x="2915728" y="569344"/>
                    </a:lnTo>
                    <a:lnTo>
                      <a:pt x="3062377" y="603849"/>
                    </a:lnTo>
                    <a:lnTo>
                      <a:pt x="3062377" y="672861"/>
                    </a:lnTo>
                    <a:lnTo>
                      <a:pt x="0" y="638355"/>
                    </a:lnTo>
                    <a:lnTo>
                      <a:pt x="0" y="207034"/>
                    </a:lnTo>
                    <a:close/>
                  </a:path>
                </a:pathLst>
              </a:custGeom>
              <a:solidFill>
                <a:srgbClr val="3333CC">
                  <a:lumMod val="20000"/>
                  <a:lumOff val="80000"/>
                </a:srgbClr>
              </a:solidFill>
              <a:ln w="25400" cap="flat" cmpd="sng" algn="ctr">
                <a:solidFill>
                  <a:srgbClr val="3333CC">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cxnSp>
            <p:nvCxnSpPr>
              <p:cNvPr id="275" name="Straight Connector 274"/>
              <p:cNvCxnSpPr/>
              <p:nvPr/>
            </p:nvCxnSpPr>
            <p:spPr>
              <a:xfrm flipH="1">
                <a:off x="4824649" y="2528159"/>
                <a:ext cx="485682" cy="2484421"/>
              </a:xfrm>
              <a:prstGeom prst="line">
                <a:avLst/>
              </a:prstGeom>
              <a:noFill/>
              <a:ln w="9525" cap="flat" cmpd="sng" algn="ctr">
                <a:solidFill>
                  <a:srgbClr val="00CC99">
                    <a:shade val="95000"/>
                    <a:satMod val="105000"/>
                  </a:srgbClr>
                </a:solidFill>
                <a:prstDash val="solid"/>
              </a:ln>
              <a:effectLst/>
            </p:spPr>
          </p:cxnSp>
          <p:pic>
            <p:nvPicPr>
              <p:cNvPr id="276" name="Picture 2"/>
              <p:cNvPicPr>
                <a:picLocks noChangeAspect="1"/>
              </p:cNvPicPr>
              <p:nvPr/>
            </p:nvPicPr>
            <p:blipFill>
              <a:blip r:embed="rId10" cstate="print">
                <a:extLst>
                  <a:ext uri="{28A0092B-C50C-407E-A947-70E740481C1C}">
                    <a14:useLocalDpi xmlns:a14="http://schemas.microsoft.com/office/drawing/2010/main" val="0"/>
                  </a:ext>
                </a:extLst>
              </a:blip>
              <a:srcRect l="51797" t="45564" r="25256" b="49034"/>
              <a:stretch>
                <a:fillRect/>
              </a:stretch>
            </p:blipFill>
            <p:spPr bwMode="auto">
              <a:xfrm rot="6086553">
                <a:off x="4572000" y="3061938"/>
                <a:ext cx="1224000" cy="2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7" name="Arc 276"/>
              <p:cNvSpPr/>
              <p:nvPr/>
            </p:nvSpPr>
            <p:spPr>
              <a:xfrm rot="8791153">
                <a:off x="2797799" y="4051"/>
                <a:ext cx="5025065" cy="5049804"/>
              </a:xfrm>
              <a:prstGeom prst="arc">
                <a:avLst/>
              </a:prstGeom>
              <a:noFill/>
              <a:ln w="12700"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sp>
            <p:nvSpPr>
              <p:cNvPr id="278" name="Arc 277"/>
              <p:cNvSpPr/>
              <p:nvPr/>
            </p:nvSpPr>
            <p:spPr>
              <a:xfrm rot="8791153">
                <a:off x="2694631" y="-110248"/>
                <a:ext cx="5194896" cy="5241889"/>
              </a:xfrm>
              <a:prstGeom prst="arc">
                <a:avLst/>
              </a:prstGeom>
              <a:noFill/>
              <a:ln w="12700"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cxnSp>
            <p:nvCxnSpPr>
              <p:cNvPr id="279" name="Straight Arrow Connector 278"/>
              <p:cNvCxnSpPr/>
              <p:nvPr/>
            </p:nvCxnSpPr>
            <p:spPr>
              <a:xfrm flipV="1">
                <a:off x="4824649" y="4293447"/>
                <a:ext cx="142848" cy="719133"/>
              </a:xfrm>
              <a:prstGeom prst="straightConnector1">
                <a:avLst/>
              </a:prstGeom>
              <a:noFill/>
              <a:ln w="12700" cap="flat" cmpd="sng" algn="ctr">
                <a:solidFill>
                  <a:srgbClr val="808080">
                    <a:lumMod val="75000"/>
                  </a:srgbClr>
                </a:solidFill>
                <a:prstDash val="solid"/>
                <a:tailEnd type="arrow"/>
              </a:ln>
              <a:effectLst/>
            </p:spPr>
          </p:cxnSp>
          <p:cxnSp>
            <p:nvCxnSpPr>
              <p:cNvPr id="280" name="Straight Connector 279"/>
              <p:cNvCxnSpPr>
                <a:stCxn id="276" idx="1"/>
              </p:cNvCxnSpPr>
              <p:nvPr/>
            </p:nvCxnSpPr>
            <p:spPr>
              <a:xfrm>
                <a:off x="5305570" y="2569433"/>
                <a:ext cx="22221" cy="2551096"/>
              </a:xfrm>
              <a:prstGeom prst="line">
                <a:avLst/>
              </a:prstGeom>
              <a:noFill/>
              <a:ln w="9525" cap="flat" cmpd="sng" algn="ctr">
                <a:solidFill>
                  <a:srgbClr val="00CC99">
                    <a:shade val="95000"/>
                    <a:satMod val="105000"/>
                  </a:srgbClr>
                </a:solidFill>
                <a:prstDash val="solid"/>
              </a:ln>
              <a:effectLst/>
            </p:spPr>
          </p:cxnSp>
          <p:cxnSp>
            <p:nvCxnSpPr>
              <p:cNvPr id="281" name="Straight Connector 280"/>
              <p:cNvCxnSpPr>
                <a:stCxn id="276" idx="1"/>
              </p:cNvCxnSpPr>
              <p:nvPr/>
            </p:nvCxnSpPr>
            <p:spPr>
              <a:xfrm flipH="1">
                <a:off x="3959627" y="2569433"/>
                <a:ext cx="1345943" cy="2192323"/>
              </a:xfrm>
              <a:prstGeom prst="line">
                <a:avLst/>
              </a:prstGeom>
              <a:noFill/>
              <a:ln w="9525" cap="flat" cmpd="sng" algn="ctr">
                <a:solidFill>
                  <a:srgbClr val="00CC99">
                    <a:shade val="95000"/>
                    <a:satMod val="105000"/>
                  </a:srgbClr>
                </a:solidFill>
                <a:prstDash val="solid"/>
              </a:ln>
              <a:effectLst/>
            </p:spPr>
          </p:cxnSp>
          <p:cxnSp>
            <p:nvCxnSpPr>
              <p:cNvPr id="282" name="Straight Arrow Connector 281"/>
              <p:cNvCxnSpPr/>
              <p:nvPr/>
            </p:nvCxnSpPr>
            <p:spPr>
              <a:xfrm flipV="1">
                <a:off x="5327791" y="4509345"/>
                <a:ext cx="0" cy="611184"/>
              </a:xfrm>
              <a:prstGeom prst="straightConnector1">
                <a:avLst/>
              </a:prstGeom>
              <a:noFill/>
              <a:ln w="12700" cap="flat" cmpd="sng" algn="ctr">
                <a:solidFill>
                  <a:srgbClr val="FFC000"/>
                </a:solidFill>
                <a:prstDash val="solid"/>
                <a:tailEnd type="arrow"/>
              </a:ln>
              <a:effectLst/>
            </p:spPr>
          </p:cxnSp>
          <p:cxnSp>
            <p:nvCxnSpPr>
              <p:cNvPr id="283" name="Straight Arrow Connector 282"/>
              <p:cNvCxnSpPr/>
              <p:nvPr/>
            </p:nvCxnSpPr>
            <p:spPr>
              <a:xfrm flipV="1">
                <a:off x="3959627" y="4220422"/>
                <a:ext cx="323788" cy="541334"/>
              </a:xfrm>
              <a:prstGeom prst="straightConnector1">
                <a:avLst/>
              </a:prstGeom>
              <a:noFill/>
              <a:ln w="12700" cap="flat" cmpd="sng" algn="ctr">
                <a:solidFill>
                  <a:srgbClr val="FFC000"/>
                </a:solidFill>
                <a:prstDash val="solid"/>
                <a:tailEnd type="arrow"/>
              </a:ln>
              <a:effectLst/>
            </p:spPr>
          </p:cxnSp>
          <p:sp>
            <p:nvSpPr>
              <p:cNvPr id="284" name="TextBox 32"/>
              <p:cNvSpPr txBox="1">
                <a:spLocks noChangeArrowheads="1"/>
              </p:cNvSpPr>
              <p:nvPr/>
            </p:nvSpPr>
            <p:spPr bwMode="auto">
              <a:xfrm>
                <a:off x="5796136" y="4113076"/>
                <a:ext cx="15135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FFC000"/>
                    </a:solidFill>
                    <a:effectLst/>
                    <a:uLnTx/>
                    <a:uFillTx/>
                    <a:latin typeface="Verdana" pitchFamily="34" charset="0"/>
                  </a:rPr>
                  <a:t>Surface clutter</a:t>
                </a:r>
              </a:p>
            </p:txBody>
          </p:sp>
          <p:sp>
            <p:nvSpPr>
              <p:cNvPr id="285" name="TextBox 33"/>
              <p:cNvSpPr txBox="1">
                <a:spLocks noChangeArrowheads="1"/>
              </p:cNvSpPr>
              <p:nvPr/>
            </p:nvSpPr>
            <p:spPr bwMode="auto">
              <a:xfrm>
                <a:off x="2771800" y="3645024"/>
                <a:ext cx="15135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FFC000"/>
                    </a:solidFill>
                    <a:effectLst/>
                    <a:uLnTx/>
                    <a:uFillTx/>
                    <a:latin typeface="Verdana" pitchFamily="34" charset="0"/>
                  </a:rPr>
                  <a:t>Surface clutter</a:t>
                </a:r>
              </a:p>
            </p:txBody>
          </p:sp>
          <p:sp>
            <p:nvSpPr>
              <p:cNvPr id="286" name="Arc 285"/>
              <p:cNvSpPr/>
              <p:nvPr/>
            </p:nvSpPr>
            <p:spPr>
              <a:xfrm rot="8791153">
                <a:off x="2605748" y="-180098"/>
                <a:ext cx="5372662" cy="5381588"/>
              </a:xfrm>
              <a:prstGeom prst="arc">
                <a:avLst/>
              </a:prstGeom>
              <a:noFill/>
              <a:ln w="12700"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cxnSp>
            <p:nvCxnSpPr>
              <p:cNvPr id="287" name="Straight Connector 286"/>
              <p:cNvCxnSpPr>
                <a:stCxn id="276" idx="1"/>
              </p:cNvCxnSpPr>
              <p:nvPr/>
            </p:nvCxnSpPr>
            <p:spPr>
              <a:xfrm flipH="1">
                <a:off x="3815192" y="2569433"/>
                <a:ext cx="1490378" cy="2192323"/>
              </a:xfrm>
              <a:prstGeom prst="line">
                <a:avLst/>
              </a:prstGeom>
              <a:noFill/>
              <a:ln w="9525" cap="flat" cmpd="sng" algn="ctr">
                <a:solidFill>
                  <a:srgbClr val="00CC99">
                    <a:shade val="95000"/>
                    <a:satMod val="105000"/>
                  </a:srgbClr>
                </a:solidFill>
                <a:prstDash val="solid"/>
              </a:ln>
              <a:effectLst/>
            </p:spPr>
          </p:cxnSp>
          <p:cxnSp>
            <p:nvCxnSpPr>
              <p:cNvPr id="288" name="Straight Connector 287"/>
              <p:cNvCxnSpPr>
                <a:stCxn id="276" idx="1"/>
              </p:cNvCxnSpPr>
              <p:nvPr/>
            </p:nvCxnSpPr>
            <p:spPr>
              <a:xfrm>
                <a:off x="5305570" y="2569433"/>
                <a:ext cx="453938" cy="2587607"/>
              </a:xfrm>
              <a:prstGeom prst="line">
                <a:avLst/>
              </a:prstGeom>
              <a:noFill/>
              <a:ln w="9525" cap="flat" cmpd="sng" algn="ctr">
                <a:solidFill>
                  <a:srgbClr val="00CC99">
                    <a:shade val="95000"/>
                    <a:satMod val="105000"/>
                  </a:srgbClr>
                </a:solidFill>
                <a:prstDash val="solid"/>
              </a:ln>
              <a:effectLst/>
            </p:spPr>
          </p:cxnSp>
          <p:cxnSp>
            <p:nvCxnSpPr>
              <p:cNvPr id="289" name="Straight Arrow Connector 288"/>
              <p:cNvCxnSpPr/>
              <p:nvPr/>
            </p:nvCxnSpPr>
            <p:spPr>
              <a:xfrm flipV="1">
                <a:off x="3815192" y="4293447"/>
                <a:ext cx="325376" cy="468310"/>
              </a:xfrm>
              <a:prstGeom prst="straightConnector1">
                <a:avLst/>
              </a:prstGeom>
              <a:noFill/>
              <a:ln w="12700" cap="flat" cmpd="sng" algn="ctr">
                <a:solidFill>
                  <a:srgbClr val="FFC000"/>
                </a:solidFill>
                <a:prstDash val="solid"/>
                <a:tailEnd type="arrow"/>
              </a:ln>
              <a:effectLst/>
            </p:spPr>
          </p:cxnSp>
          <p:cxnSp>
            <p:nvCxnSpPr>
              <p:cNvPr id="290" name="Straight Arrow Connector 289"/>
              <p:cNvCxnSpPr/>
              <p:nvPr/>
            </p:nvCxnSpPr>
            <p:spPr>
              <a:xfrm flipH="1" flipV="1">
                <a:off x="5651579" y="4580783"/>
                <a:ext cx="107929" cy="576258"/>
              </a:xfrm>
              <a:prstGeom prst="straightConnector1">
                <a:avLst/>
              </a:prstGeom>
              <a:noFill/>
              <a:ln w="12700" cap="flat" cmpd="sng" algn="ctr">
                <a:solidFill>
                  <a:srgbClr val="FFC000"/>
                </a:solidFill>
                <a:prstDash val="solid"/>
                <a:tailEnd type="arrow"/>
              </a:ln>
              <a:effectLst/>
            </p:spPr>
          </p:cxnSp>
          <p:cxnSp>
            <p:nvCxnSpPr>
              <p:cNvPr id="291" name="Straight Arrow Connector 290"/>
              <p:cNvCxnSpPr/>
              <p:nvPr/>
            </p:nvCxnSpPr>
            <p:spPr>
              <a:xfrm flipH="1">
                <a:off x="5400802" y="4401396"/>
                <a:ext cx="395212" cy="144462"/>
              </a:xfrm>
              <a:prstGeom prst="straightConnector1">
                <a:avLst/>
              </a:prstGeom>
              <a:noFill/>
              <a:ln w="9525" cap="flat" cmpd="sng" algn="ctr">
                <a:solidFill>
                  <a:srgbClr val="00CC99">
                    <a:shade val="95000"/>
                    <a:satMod val="105000"/>
                  </a:srgbClr>
                </a:solidFill>
                <a:prstDash val="solid"/>
                <a:tailEnd type="triangle" w="sm" len="sm"/>
              </a:ln>
              <a:effectLst/>
            </p:spPr>
          </p:cxnSp>
          <p:cxnSp>
            <p:nvCxnSpPr>
              <p:cNvPr id="292" name="Straight Arrow Connector 291"/>
              <p:cNvCxnSpPr/>
              <p:nvPr/>
            </p:nvCxnSpPr>
            <p:spPr>
              <a:xfrm flipH="1">
                <a:off x="5724590" y="4418859"/>
                <a:ext cx="152371" cy="198436"/>
              </a:xfrm>
              <a:prstGeom prst="straightConnector1">
                <a:avLst/>
              </a:prstGeom>
              <a:noFill/>
              <a:ln w="9525" cap="flat" cmpd="sng" algn="ctr">
                <a:solidFill>
                  <a:srgbClr val="00CC99">
                    <a:shade val="95000"/>
                    <a:satMod val="105000"/>
                  </a:srgbClr>
                </a:solidFill>
                <a:prstDash val="solid"/>
                <a:tailEnd type="triangle" w="sm" len="sm"/>
              </a:ln>
              <a:effectLst/>
            </p:spPr>
          </p:cxnSp>
          <p:cxnSp>
            <p:nvCxnSpPr>
              <p:cNvPr id="293" name="Straight Arrow Connector 292"/>
              <p:cNvCxnSpPr/>
              <p:nvPr/>
            </p:nvCxnSpPr>
            <p:spPr>
              <a:xfrm>
                <a:off x="3888203" y="3969599"/>
                <a:ext cx="193638" cy="350836"/>
              </a:xfrm>
              <a:prstGeom prst="straightConnector1">
                <a:avLst/>
              </a:prstGeom>
              <a:noFill/>
              <a:ln w="9525" cap="flat" cmpd="sng" algn="ctr">
                <a:solidFill>
                  <a:srgbClr val="00CC99">
                    <a:shade val="95000"/>
                    <a:satMod val="105000"/>
                  </a:srgbClr>
                </a:solidFill>
                <a:prstDash val="solid"/>
                <a:tailEnd type="triangle" w="sm" len="sm"/>
              </a:ln>
              <a:effectLst/>
            </p:spPr>
          </p:cxnSp>
          <p:cxnSp>
            <p:nvCxnSpPr>
              <p:cNvPr id="294" name="Straight Arrow Connector 293"/>
              <p:cNvCxnSpPr/>
              <p:nvPr/>
            </p:nvCxnSpPr>
            <p:spPr>
              <a:xfrm>
                <a:off x="4067557" y="3969599"/>
                <a:ext cx="158720" cy="279398"/>
              </a:xfrm>
              <a:prstGeom prst="straightConnector1">
                <a:avLst/>
              </a:prstGeom>
              <a:noFill/>
              <a:ln w="9525" cap="flat" cmpd="sng" algn="ctr">
                <a:solidFill>
                  <a:srgbClr val="00CC99">
                    <a:shade val="95000"/>
                    <a:satMod val="105000"/>
                  </a:srgbClr>
                </a:solidFill>
                <a:prstDash val="solid"/>
                <a:tailEnd type="triangle" w="sm" len="sm"/>
              </a:ln>
              <a:effectLst/>
            </p:spPr>
          </p:cxnSp>
        </p:grpSp>
        <p:sp>
          <p:nvSpPr>
            <p:cNvPr id="234" name="TextBox 233"/>
            <p:cNvSpPr txBox="1"/>
            <p:nvPr/>
          </p:nvSpPr>
          <p:spPr>
            <a:xfrm>
              <a:off x="-67148" y="657225"/>
              <a:ext cx="8490943" cy="1808188"/>
            </a:xfrm>
            <a:prstGeom prst="rect">
              <a:avLst/>
            </a:prstGeom>
            <a:noFill/>
          </p:spPr>
          <p:txBody>
            <a:bodyPr wrap="square">
              <a:spAutoFit/>
            </a:bodyPr>
            <a:lstStyle/>
            <a:p>
              <a:pPr marL="2514600" marR="0" lvl="0" indent="-2514600" defTabSz="914400" eaLnBrk="1" fontAlgn="auto" latinLnBrk="0" hangingPunct="1">
                <a:lnSpc>
                  <a:spcPct val="100000"/>
                </a:lnSpc>
                <a:spcBef>
                  <a:spcPts val="0"/>
                </a:spcBef>
                <a:spcAft>
                  <a:spcPts val="0"/>
                </a:spcAft>
                <a:buClrTx/>
                <a:buSzTx/>
                <a:buFontTx/>
                <a:buNone/>
                <a:tabLst>
                  <a:tab pos="542925" algn="l"/>
                  <a:tab pos="2514600" algn="l"/>
                </a:tabLst>
                <a:defRPr/>
              </a:pP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(1)	</a:t>
              </a:r>
              <a:r>
                <a:rPr kumimoji="0" lang="en-GB" sz="2400" b="1"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Beam-steering:</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	Steering the beam towards the optimum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		sounding </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direction</a:t>
              </a:r>
            </a:p>
            <a:p>
              <a:pPr marL="0" marR="0" lvl="0" indent="0" defTabSz="914400" eaLnBrk="1" fontAlgn="auto" latinLnBrk="0" hangingPunct="1">
                <a:lnSpc>
                  <a:spcPct val="100000"/>
                </a:lnSpc>
                <a:spcBef>
                  <a:spcPts val="1200"/>
                </a:spcBef>
                <a:spcAft>
                  <a:spcPts val="0"/>
                </a:spcAft>
                <a:buClrTx/>
                <a:buSzTx/>
                <a:buFontTx/>
                <a:buNone/>
                <a:tabLst>
                  <a:tab pos="542925" algn="l"/>
                  <a:tab pos="803275" algn="l"/>
                  <a:tab pos="2514600" algn="l"/>
                  <a:tab pos="2695575" algn="l"/>
                </a:tabLst>
                <a:defRPr/>
              </a:pP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	Maximise the desired signal</a:t>
              </a:r>
            </a:p>
            <a:p>
              <a:pPr marL="0" marR="0" lvl="0" indent="0" defTabSz="914400" eaLnBrk="1" fontAlgn="auto" latinLnBrk="0" hangingPunct="1">
                <a:lnSpc>
                  <a:spcPct val="100000"/>
                </a:lnSpc>
                <a:spcBef>
                  <a:spcPts val="600"/>
                </a:spcBef>
                <a:spcAft>
                  <a:spcPts val="0"/>
                </a:spcAft>
                <a:buClrTx/>
                <a:buSzTx/>
                <a:buFontTx/>
                <a:buNone/>
                <a:tabLst>
                  <a:tab pos="542925" algn="l"/>
                  <a:tab pos="803275" algn="l"/>
                  <a:tab pos="2514600" algn="l"/>
                  <a:tab pos="2695575" algn="l"/>
                </a:tabLst>
                <a:defRPr/>
              </a:pP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	Surface clutters are present in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the</a:t>
              </a:r>
              <a:r>
                <a:rPr kumimoji="0" lang="en-GB" sz="2400" b="0" i="0" u="none" strike="noStrike" kern="0" cap="none" spc="0" normalizeH="0" noProof="0" dirty="0" smtClean="0">
                  <a:ln>
                    <a:noFill/>
                  </a:ln>
                  <a:solidFill>
                    <a:srgbClr val="7030A0"/>
                  </a:solidFill>
                  <a:effectLst/>
                  <a:uLnTx/>
                  <a:uFillTx/>
                  <a:latin typeface="Verdana" pitchFamily="34" charset="0"/>
                  <a:ea typeface="Verdana" pitchFamily="34" charset="0"/>
                  <a:cs typeface="Verdana" pitchFamily="34" charset="0"/>
                </a:rPr>
                <a:t>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angular </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ranges where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		the two-way</a:t>
              </a:r>
              <a:r>
                <a:rPr kumimoji="0" lang="en-GB" sz="2400" b="0" i="0" u="none" strike="noStrike" kern="0" cap="none" spc="0" normalizeH="0" noProof="0" dirty="0" smtClean="0">
                  <a:ln>
                    <a:noFill/>
                  </a:ln>
                  <a:solidFill>
                    <a:srgbClr val="7030A0"/>
                  </a:solidFill>
                  <a:effectLst/>
                  <a:uLnTx/>
                  <a:uFillTx/>
                  <a:latin typeface="Verdana" pitchFamily="34" charset="0"/>
                  <a:ea typeface="Verdana" pitchFamily="34" charset="0"/>
                  <a:cs typeface="Verdana" pitchFamily="34" charset="0"/>
                </a:rPr>
                <a:t>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antenna </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gain is significant</a:t>
              </a:r>
            </a:p>
          </p:txBody>
        </p:sp>
        <p:graphicFrame>
          <p:nvGraphicFramePr>
            <p:cNvPr id="235" name="Object 2"/>
            <p:cNvGraphicFramePr>
              <a:graphicFrameLocks noChangeAspect="1"/>
            </p:cNvGraphicFramePr>
            <p:nvPr>
              <p:extLst>
                <p:ext uri="{D42A27DB-BD31-4B8C-83A1-F6EECF244321}">
                  <p14:modId xmlns:p14="http://schemas.microsoft.com/office/powerpoint/2010/main" val="1191610860"/>
                </p:ext>
              </p:extLst>
            </p:nvPr>
          </p:nvGraphicFramePr>
          <p:xfrm>
            <a:off x="5964238" y="5224463"/>
            <a:ext cx="342900" cy="400050"/>
          </p:xfrm>
          <a:graphic>
            <a:graphicData uri="http://schemas.openxmlformats.org/presentationml/2006/ole">
              <mc:AlternateContent xmlns:mc="http://schemas.openxmlformats.org/markup-compatibility/2006">
                <mc:Choice xmlns:v="urn:schemas-microsoft-com:vml" Requires="v">
                  <p:oleObj spid="_x0000_s2548" name="Equation" r:id="rId11" imgW="380835" imgH="444307" progId="Equation.DSMT4">
                    <p:embed/>
                  </p:oleObj>
                </mc:Choice>
                <mc:Fallback>
                  <p:oleObj name="Equation" r:id="rId11" imgW="380835" imgH="444307"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64238" y="5224463"/>
                          <a:ext cx="34290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6" name="Object 3"/>
            <p:cNvGraphicFramePr>
              <a:graphicFrameLocks noChangeAspect="1"/>
            </p:cNvGraphicFramePr>
            <p:nvPr>
              <p:extLst>
                <p:ext uri="{D42A27DB-BD31-4B8C-83A1-F6EECF244321}">
                  <p14:modId xmlns:p14="http://schemas.microsoft.com/office/powerpoint/2010/main" val="4032419032"/>
                </p:ext>
              </p:extLst>
            </p:nvPr>
          </p:nvGraphicFramePr>
          <p:xfrm>
            <a:off x="7262813" y="5210175"/>
            <a:ext cx="342900" cy="400050"/>
          </p:xfrm>
          <a:graphic>
            <a:graphicData uri="http://schemas.openxmlformats.org/presentationml/2006/ole">
              <mc:AlternateContent xmlns:mc="http://schemas.openxmlformats.org/markup-compatibility/2006">
                <mc:Choice xmlns:v="urn:schemas-microsoft-com:vml" Requires="v">
                  <p:oleObj spid="_x0000_s2549" name="Equation" r:id="rId13" imgW="380835" imgH="444307" progId="Equation.DSMT4">
                    <p:embed/>
                  </p:oleObj>
                </mc:Choice>
                <mc:Fallback>
                  <p:oleObj name="Equation" r:id="rId13" imgW="380835" imgH="444307"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62813" y="5210175"/>
                          <a:ext cx="34290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7" name="Object 4"/>
            <p:cNvGraphicFramePr>
              <a:graphicFrameLocks noChangeAspect="1"/>
            </p:cNvGraphicFramePr>
            <p:nvPr>
              <p:extLst>
                <p:ext uri="{D42A27DB-BD31-4B8C-83A1-F6EECF244321}">
                  <p14:modId xmlns:p14="http://schemas.microsoft.com/office/powerpoint/2010/main" val="3373722074"/>
                </p:ext>
              </p:extLst>
            </p:nvPr>
          </p:nvGraphicFramePr>
          <p:xfrm>
            <a:off x="6642100" y="5210175"/>
            <a:ext cx="342900" cy="414338"/>
          </p:xfrm>
          <a:graphic>
            <a:graphicData uri="http://schemas.openxmlformats.org/presentationml/2006/ole">
              <mc:AlternateContent xmlns:mc="http://schemas.openxmlformats.org/markup-compatibility/2006">
                <mc:Choice xmlns:v="urn:schemas-microsoft-com:vml" Requires="v">
                  <p:oleObj spid="_x0000_s2550" name="Equation" r:id="rId15" imgW="368140" imgH="444307" progId="Equation.DSMT4">
                    <p:embed/>
                  </p:oleObj>
                </mc:Choice>
                <mc:Fallback>
                  <p:oleObj name="Equation" r:id="rId15" imgW="368140" imgH="444307" progId="Equation.DSMT4">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642100" y="5210175"/>
                          <a:ext cx="342900"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8" name="Line 9"/>
            <p:cNvSpPr>
              <a:spLocks noChangeShapeType="1"/>
            </p:cNvSpPr>
            <p:nvPr/>
          </p:nvSpPr>
          <p:spPr bwMode="auto">
            <a:xfrm flipV="1">
              <a:off x="5429250" y="3722688"/>
              <a:ext cx="919163" cy="1219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9" name="Line 10"/>
            <p:cNvSpPr>
              <a:spLocks noChangeShapeType="1"/>
            </p:cNvSpPr>
            <p:nvPr/>
          </p:nvSpPr>
          <p:spPr bwMode="auto">
            <a:xfrm flipV="1">
              <a:off x="7416800" y="3716338"/>
              <a:ext cx="919163" cy="1219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0" name="Line 11"/>
            <p:cNvSpPr>
              <a:spLocks noChangeShapeType="1"/>
            </p:cNvSpPr>
            <p:nvPr/>
          </p:nvSpPr>
          <p:spPr bwMode="auto">
            <a:xfrm flipV="1">
              <a:off x="6115050" y="3716338"/>
              <a:ext cx="919163" cy="1219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1" name="Line 12"/>
            <p:cNvSpPr>
              <a:spLocks noChangeShapeType="1"/>
            </p:cNvSpPr>
            <p:nvPr/>
          </p:nvSpPr>
          <p:spPr bwMode="auto">
            <a:xfrm flipV="1">
              <a:off x="6794500" y="3716338"/>
              <a:ext cx="919163" cy="1219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2" name="Line 13"/>
            <p:cNvSpPr>
              <a:spLocks noChangeShapeType="1"/>
            </p:cNvSpPr>
            <p:nvPr/>
          </p:nvSpPr>
          <p:spPr bwMode="auto">
            <a:xfrm flipV="1">
              <a:off x="4927600" y="4941888"/>
              <a:ext cx="3130550" cy="0"/>
            </a:xfrm>
            <a:prstGeom prst="line">
              <a:avLst/>
            </a:prstGeom>
            <a:noFill/>
            <a:ln w="9525">
              <a:solidFill>
                <a:srgbClr val="000000"/>
              </a:solidFill>
              <a:prstDash val="lgDashDotDot"/>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3" name="Line 14"/>
            <p:cNvSpPr>
              <a:spLocks noChangeShapeType="1"/>
            </p:cNvSpPr>
            <p:nvPr/>
          </p:nvSpPr>
          <p:spPr bwMode="auto">
            <a:xfrm flipH="1" flipV="1">
              <a:off x="6111875" y="4041775"/>
              <a:ext cx="1311275" cy="89376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4" name="Line 15"/>
            <p:cNvSpPr>
              <a:spLocks noChangeShapeType="1"/>
            </p:cNvSpPr>
            <p:nvPr/>
          </p:nvSpPr>
          <p:spPr bwMode="auto">
            <a:xfrm>
              <a:off x="5437188" y="4940300"/>
              <a:ext cx="0" cy="338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5" name="Line 16"/>
            <p:cNvSpPr>
              <a:spLocks noChangeShapeType="1"/>
            </p:cNvSpPr>
            <p:nvPr/>
          </p:nvSpPr>
          <p:spPr bwMode="auto">
            <a:xfrm>
              <a:off x="6115050" y="4946650"/>
              <a:ext cx="0" cy="338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6" name="Line 17"/>
            <p:cNvSpPr>
              <a:spLocks noChangeShapeType="1"/>
            </p:cNvSpPr>
            <p:nvPr/>
          </p:nvSpPr>
          <p:spPr bwMode="auto">
            <a:xfrm>
              <a:off x="6791325" y="4951413"/>
              <a:ext cx="0" cy="3381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7" name="Line 18"/>
            <p:cNvSpPr>
              <a:spLocks noChangeShapeType="1"/>
            </p:cNvSpPr>
            <p:nvPr/>
          </p:nvSpPr>
          <p:spPr bwMode="auto">
            <a:xfrm>
              <a:off x="7415213" y="4946650"/>
              <a:ext cx="0" cy="3381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aphicFrame>
          <p:nvGraphicFramePr>
            <p:cNvPr id="248" name="Object 5"/>
            <p:cNvGraphicFramePr>
              <a:graphicFrameLocks noChangeAspect="1"/>
            </p:cNvGraphicFramePr>
            <p:nvPr>
              <p:extLst>
                <p:ext uri="{D42A27DB-BD31-4B8C-83A1-F6EECF244321}">
                  <p14:modId xmlns:p14="http://schemas.microsoft.com/office/powerpoint/2010/main" val="2715171250"/>
                </p:ext>
              </p:extLst>
            </p:nvPr>
          </p:nvGraphicFramePr>
          <p:xfrm>
            <a:off x="5283200" y="5187950"/>
            <a:ext cx="342900" cy="444500"/>
          </p:xfrm>
          <a:graphic>
            <a:graphicData uri="http://schemas.openxmlformats.org/presentationml/2006/ole">
              <mc:AlternateContent xmlns:mc="http://schemas.openxmlformats.org/markup-compatibility/2006">
                <mc:Choice xmlns:v="urn:schemas-microsoft-com:vml" Requires="v">
                  <p:oleObj spid="_x0000_s2551" name="Equation" r:id="rId17" imgW="342751" imgH="444307" progId="Equation.DSMT4">
                    <p:embed/>
                  </p:oleObj>
                </mc:Choice>
                <mc:Fallback>
                  <p:oleObj name="Equation" r:id="rId17" imgW="342751" imgH="444307"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283200" y="5187950"/>
                          <a:ext cx="34290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9" name="Line 36"/>
            <p:cNvSpPr>
              <a:spLocks noChangeShapeType="1"/>
            </p:cNvSpPr>
            <p:nvPr/>
          </p:nvSpPr>
          <p:spPr bwMode="auto">
            <a:xfrm flipV="1">
              <a:off x="5438775" y="5851525"/>
              <a:ext cx="1978025"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0" name="Line 37"/>
            <p:cNvSpPr>
              <a:spLocks noChangeShapeType="1"/>
            </p:cNvSpPr>
            <p:nvPr/>
          </p:nvSpPr>
          <p:spPr bwMode="auto">
            <a:xfrm flipH="1">
              <a:off x="5437188" y="5678488"/>
              <a:ext cx="3175" cy="1793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1" name="Line 38"/>
            <p:cNvSpPr>
              <a:spLocks noChangeShapeType="1"/>
            </p:cNvSpPr>
            <p:nvPr/>
          </p:nvSpPr>
          <p:spPr bwMode="auto">
            <a:xfrm>
              <a:off x="6118225" y="5684838"/>
              <a:ext cx="3175" cy="163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2" name="Line 39"/>
            <p:cNvSpPr>
              <a:spLocks noChangeShapeType="1"/>
            </p:cNvSpPr>
            <p:nvPr/>
          </p:nvSpPr>
          <p:spPr bwMode="auto">
            <a:xfrm flipH="1">
              <a:off x="6791325" y="5689600"/>
              <a:ext cx="3175" cy="1603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3" name="Line 40"/>
            <p:cNvSpPr>
              <a:spLocks noChangeShapeType="1"/>
            </p:cNvSpPr>
            <p:nvPr/>
          </p:nvSpPr>
          <p:spPr bwMode="auto">
            <a:xfrm flipH="1">
              <a:off x="7415213" y="5684838"/>
              <a:ext cx="3175" cy="1730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4" name="Line 42"/>
            <p:cNvSpPr>
              <a:spLocks noChangeShapeType="1"/>
            </p:cNvSpPr>
            <p:nvPr/>
          </p:nvSpPr>
          <p:spPr bwMode="auto">
            <a:xfrm>
              <a:off x="6464300" y="5849938"/>
              <a:ext cx="0" cy="2619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5" name="Oval 43"/>
            <p:cNvSpPr>
              <a:spLocks noChangeArrowheads="1"/>
            </p:cNvSpPr>
            <p:nvPr/>
          </p:nvSpPr>
          <p:spPr bwMode="auto">
            <a:xfrm>
              <a:off x="5368925" y="4878388"/>
              <a:ext cx="138113" cy="138112"/>
            </a:xfrm>
            <a:prstGeom prst="ellipse">
              <a:avLst/>
            </a:prstGeom>
            <a:solidFill>
              <a:srgbClr val="00CC99"/>
            </a:solidFill>
            <a:ln w="9525">
              <a:solidFill>
                <a:srgbClr val="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6" name="Oval 44"/>
            <p:cNvSpPr>
              <a:spLocks noChangeArrowheads="1"/>
            </p:cNvSpPr>
            <p:nvPr/>
          </p:nvSpPr>
          <p:spPr bwMode="auto">
            <a:xfrm>
              <a:off x="6053138" y="4881563"/>
              <a:ext cx="138112" cy="138112"/>
            </a:xfrm>
            <a:prstGeom prst="ellipse">
              <a:avLst/>
            </a:prstGeom>
            <a:solidFill>
              <a:srgbClr val="00CC99"/>
            </a:solidFill>
            <a:ln w="9525">
              <a:solidFill>
                <a:srgbClr val="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7" name="Oval 45"/>
            <p:cNvSpPr>
              <a:spLocks noChangeArrowheads="1"/>
            </p:cNvSpPr>
            <p:nvPr/>
          </p:nvSpPr>
          <p:spPr bwMode="auto">
            <a:xfrm>
              <a:off x="6731000" y="4878388"/>
              <a:ext cx="138113" cy="138112"/>
            </a:xfrm>
            <a:prstGeom prst="ellipse">
              <a:avLst/>
            </a:prstGeom>
            <a:solidFill>
              <a:srgbClr val="00CC99"/>
            </a:solidFill>
            <a:ln w="9525">
              <a:solidFill>
                <a:srgbClr val="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58" name="Oval 46"/>
            <p:cNvSpPr>
              <a:spLocks noChangeArrowheads="1"/>
            </p:cNvSpPr>
            <p:nvPr/>
          </p:nvSpPr>
          <p:spPr bwMode="auto">
            <a:xfrm>
              <a:off x="7346950" y="4875213"/>
              <a:ext cx="138113" cy="138112"/>
            </a:xfrm>
            <a:prstGeom prst="ellipse">
              <a:avLst/>
            </a:prstGeom>
            <a:solidFill>
              <a:srgbClr val="00CC99"/>
            </a:solidFill>
            <a:ln w="9525">
              <a:solidFill>
                <a:srgbClr val="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aphicFrame>
          <p:nvGraphicFramePr>
            <p:cNvPr id="259" name="Object 6"/>
            <p:cNvGraphicFramePr>
              <a:graphicFrameLocks noChangeAspect="1"/>
            </p:cNvGraphicFramePr>
            <p:nvPr>
              <p:extLst>
                <p:ext uri="{D42A27DB-BD31-4B8C-83A1-F6EECF244321}">
                  <p14:modId xmlns:p14="http://schemas.microsoft.com/office/powerpoint/2010/main" val="1864736162"/>
                </p:ext>
              </p:extLst>
            </p:nvPr>
          </p:nvGraphicFramePr>
          <p:xfrm>
            <a:off x="5484813" y="3673475"/>
            <a:ext cx="485775" cy="282575"/>
          </p:xfrm>
          <a:graphic>
            <a:graphicData uri="http://schemas.openxmlformats.org/presentationml/2006/ole">
              <mc:AlternateContent xmlns:mc="http://schemas.openxmlformats.org/markup-compatibility/2006">
                <mc:Choice xmlns:v="urn:schemas-microsoft-com:vml" Requires="v">
                  <p:oleObj spid="_x0000_s2552" name="Equation" r:id="rId19" imgW="787400" imgH="457200" progId="Equation.DSMT4">
                    <p:embed/>
                  </p:oleObj>
                </mc:Choice>
                <mc:Fallback>
                  <p:oleObj name="Equation" r:id="rId19" imgW="787400" imgH="457200" progId="Equation.DSMT4">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484813" y="3673475"/>
                          <a:ext cx="485775" cy="28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0" name="Line 52"/>
            <p:cNvSpPr>
              <a:spLocks noChangeShapeType="1"/>
            </p:cNvSpPr>
            <p:nvPr/>
          </p:nvSpPr>
          <p:spPr bwMode="auto">
            <a:xfrm flipV="1">
              <a:off x="5437188" y="3562350"/>
              <a:ext cx="0" cy="131445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1" name="Freeform 54"/>
            <p:cNvSpPr>
              <a:spLocks/>
            </p:cNvSpPr>
            <p:nvPr/>
          </p:nvSpPr>
          <p:spPr bwMode="auto">
            <a:xfrm>
              <a:off x="5449888" y="4057650"/>
              <a:ext cx="563562" cy="119063"/>
            </a:xfrm>
            <a:custGeom>
              <a:avLst/>
              <a:gdLst>
                <a:gd name="T0" fmla="*/ 0 w 355"/>
                <a:gd name="T1" fmla="*/ 27720809 h 75"/>
                <a:gd name="T2" fmla="*/ 635078812 w 355"/>
                <a:gd name="T3" fmla="*/ 68043139 h 75"/>
                <a:gd name="T4" fmla="*/ 773686489 w 355"/>
                <a:gd name="T5" fmla="*/ 108365470 h 75"/>
                <a:gd name="T6" fmla="*/ 894653881 w 355"/>
                <a:gd name="T7" fmla="*/ 189010131 h 75"/>
                <a:gd name="T8" fmla="*/ 0 60000 65536"/>
                <a:gd name="T9" fmla="*/ 0 60000 65536"/>
                <a:gd name="T10" fmla="*/ 0 60000 65536"/>
                <a:gd name="T11" fmla="*/ 0 60000 65536"/>
                <a:gd name="T12" fmla="*/ 0 w 355"/>
                <a:gd name="T13" fmla="*/ 0 h 75"/>
                <a:gd name="T14" fmla="*/ 355 w 355"/>
                <a:gd name="T15" fmla="*/ 75 h 75"/>
              </a:gdLst>
              <a:ahLst/>
              <a:cxnLst>
                <a:cxn ang="T8">
                  <a:pos x="T0" y="T1"/>
                </a:cxn>
                <a:cxn ang="T9">
                  <a:pos x="T2" y="T3"/>
                </a:cxn>
                <a:cxn ang="T10">
                  <a:pos x="T4" y="T5"/>
                </a:cxn>
                <a:cxn ang="T11">
                  <a:pos x="T6" y="T7"/>
                </a:cxn>
              </a:cxnLst>
              <a:rect l="T12" t="T13" r="T14" b="T15"/>
              <a:pathLst>
                <a:path w="355" h="75">
                  <a:moveTo>
                    <a:pt x="0" y="11"/>
                  </a:moveTo>
                  <a:cubicBezTo>
                    <a:pt x="87" y="0"/>
                    <a:pt x="166" y="19"/>
                    <a:pt x="252" y="27"/>
                  </a:cubicBezTo>
                  <a:cubicBezTo>
                    <a:pt x="261" y="29"/>
                    <a:pt x="297" y="37"/>
                    <a:pt x="307" y="43"/>
                  </a:cubicBezTo>
                  <a:cubicBezTo>
                    <a:pt x="324" y="52"/>
                    <a:pt x="355" y="75"/>
                    <a:pt x="355" y="75"/>
                  </a:cubicBezTo>
                </a:path>
              </a:pathLst>
            </a:custGeom>
            <a:noFill/>
            <a:ln w="9525">
              <a:solidFill>
                <a:srgbClr val="000000"/>
              </a:solidFill>
              <a:round/>
              <a:headEnd/>
              <a:tailEnd type="triangle" w="lg" len="lg"/>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2" name="Line 55"/>
            <p:cNvSpPr>
              <a:spLocks noChangeShapeType="1"/>
            </p:cNvSpPr>
            <p:nvPr/>
          </p:nvSpPr>
          <p:spPr bwMode="auto">
            <a:xfrm flipV="1">
              <a:off x="5476875" y="4048125"/>
              <a:ext cx="631825" cy="83185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3" name="Line 56"/>
            <p:cNvSpPr>
              <a:spLocks noChangeShapeType="1"/>
            </p:cNvSpPr>
            <p:nvPr/>
          </p:nvSpPr>
          <p:spPr bwMode="auto">
            <a:xfrm flipV="1">
              <a:off x="6162675" y="4356100"/>
              <a:ext cx="390525" cy="523875"/>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4" name="Line 57"/>
            <p:cNvSpPr>
              <a:spLocks noChangeShapeType="1"/>
            </p:cNvSpPr>
            <p:nvPr/>
          </p:nvSpPr>
          <p:spPr bwMode="auto">
            <a:xfrm flipV="1">
              <a:off x="6832600" y="4654550"/>
              <a:ext cx="168275" cy="225425"/>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5" name="Line 58"/>
            <p:cNvSpPr>
              <a:spLocks noChangeShapeType="1"/>
            </p:cNvSpPr>
            <p:nvPr/>
          </p:nvSpPr>
          <p:spPr bwMode="auto">
            <a:xfrm flipH="1">
              <a:off x="7204075" y="5387975"/>
              <a:ext cx="84138" cy="952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6" name="Line 59"/>
            <p:cNvSpPr>
              <a:spLocks noChangeShapeType="1"/>
            </p:cNvSpPr>
            <p:nvPr/>
          </p:nvSpPr>
          <p:spPr bwMode="auto">
            <a:xfrm>
              <a:off x="7202488" y="5387975"/>
              <a:ext cx="82550" cy="984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7" name="Line 60"/>
            <p:cNvSpPr>
              <a:spLocks noChangeShapeType="1"/>
            </p:cNvSpPr>
            <p:nvPr/>
          </p:nvSpPr>
          <p:spPr bwMode="auto">
            <a:xfrm flipH="1">
              <a:off x="5216525" y="5387975"/>
              <a:ext cx="84138" cy="952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8" name="Line 61"/>
            <p:cNvSpPr>
              <a:spLocks noChangeShapeType="1"/>
            </p:cNvSpPr>
            <p:nvPr/>
          </p:nvSpPr>
          <p:spPr bwMode="auto">
            <a:xfrm>
              <a:off x="5214938" y="5387975"/>
              <a:ext cx="82550" cy="984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9" name="Line 62"/>
            <p:cNvSpPr>
              <a:spLocks noChangeShapeType="1"/>
            </p:cNvSpPr>
            <p:nvPr/>
          </p:nvSpPr>
          <p:spPr bwMode="auto">
            <a:xfrm flipH="1">
              <a:off x="5888038" y="5389563"/>
              <a:ext cx="84137" cy="952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0" name="Line 63"/>
            <p:cNvSpPr>
              <a:spLocks noChangeShapeType="1"/>
            </p:cNvSpPr>
            <p:nvPr/>
          </p:nvSpPr>
          <p:spPr bwMode="auto">
            <a:xfrm>
              <a:off x="5886450" y="5389563"/>
              <a:ext cx="82550" cy="984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1" name="Line 64"/>
            <p:cNvSpPr>
              <a:spLocks noChangeShapeType="1"/>
            </p:cNvSpPr>
            <p:nvPr/>
          </p:nvSpPr>
          <p:spPr bwMode="auto">
            <a:xfrm flipH="1">
              <a:off x="6557963" y="5389563"/>
              <a:ext cx="84137" cy="952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2" name="Line 65"/>
            <p:cNvSpPr>
              <a:spLocks noChangeShapeType="1"/>
            </p:cNvSpPr>
            <p:nvPr/>
          </p:nvSpPr>
          <p:spPr bwMode="auto">
            <a:xfrm>
              <a:off x="6556375" y="5389563"/>
              <a:ext cx="82550" cy="984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297" name="TextBox 296"/>
          <p:cNvSpPr txBox="1"/>
          <p:nvPr/>
        </p:nvSpPr>
        <p:spPr>
          <a:xfrm>
            <a:off x="26683320" y="18650322"/>
            <a:ext cx="9685076" cy="2539157"/>
          </a:xfrm>
          <a:prstGeom prst="rect">
            <a:avLst/>
          </a:prstGeom>
          <a:noFill/>
        </p:spPr>
        <p:txBody>
          <a:bodyPr wrap="square">
            <a:spAutoFit/>
          </a:bodyPr>
          <a:lstStyle/>
          <a:p>
            <a:pPr marL="1079500" marR="0" lvl="0" indent="-1079500" defTabSz="914400" eaLnBrk="1" fontAlgn="auto" latinLnBrk="0" hangingPunct="1">
              <a:lnSpc>
                <a:spcPct val="100000"/>
              </a:lnSpc>
              <a:spcBef>
                <a:spcPts val="0"/>
              </a:spcBef>
              <a:spcAft>
                <a:spcPts val="0"/>
              </a:spcAft>
              <a:buClrTx/>
              <a:buSzTx/>
              <a:buFontTx/>
              <a:buNone/>
              <a:tabLst>
                <a:tab pos="536575" algn="l"/>
                <a:tab pos="3314700" algn="l"/>
              </a:tabLst>
              <a:defRPr/>
            </a:pP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(2)	</a:t>
            </a:r>
            <a:r>
              <a:rPr kumimoji="0" lang="en-GB" sz="2400" b="1"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Null-steering:</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	Continuously steer the pattern-nulls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	towards </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the direction-of-arrivals of the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	surface </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clutters</a:t>
            </a:r>
          </a:p>
          <a:p>
            <a:pPr marL="0" marR="0" lvl="0" indent="0" defTabSz="914400" eaLnBrk="1" fontAlgn="auto" latinLnBrk="0" hangingPunct="1">
              <a:lnSpc>
                <a:spcPct val="100000"/>
              </a:lnSpc>
              <a:spcBef>
                <a:spcPts val="1200"/>
              </a:spcBef>
              <a:spcAft>
                <a:spcPts val="0"/>
              </a:spcAft>
              <a:buClrTx/>
              <a:buSzTx/>
              <a:buFontTx/>
              <a:buNone/>
              <a:tabLst>
                <a:tab pos="542925" algn="l"/>
                <a:tab pos="803275" algn="l"/>
                <a:tab pos="2514600" algn="l"/>
                <a:tab pos="2695575" algn="l"/>
              </a:tabLst>
              <a:defRPr/>
            </a:pP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	Minimise </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the surface clutters</a:t>
            </a:r>
          </a:p>
          <a:p>
            <a:pPr marL="0" marR="0" lvl="0" indent="0" defTabSz="914400" eaLnBrk="1" fontAlgn="auto" latinLnBrk="0" hangingPunct="1">
              <a:lnSpc>
                <a:spcPct val="100000"/>
              </a:lnSpc>
              <a:spcBef>
                <a:spcPts val="600"/>
              </a:spcBef>
              <a:spcAft>
                <a:spcPts val="0"/>
              </a:spcAft>
              <a:buClrTx/>
              <a:buSzTx/>
              <a:buFontTx/>
              <a:buNone/>
              <a:tabLst>
                <a:tab pos="542925" algn="l"/>
                <a:tab pos="803275" algn="l"/>
                <a:tab pos="2514600" algn="l"/>
                <a:tab pos="2695575" algn="l"/>
              </a:tabLst>
              <a:defRPr/>
            </a:pP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	Sufficient </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gain towards the direction of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the </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desired </a:t>
            </a:r>
            <a:r>
              <a:rPr kumimoji="0" lang="en-GB" sz="2400" b="0" i="0" u="none" strike="noStrike" kern="0" cap="none" spc="0" normalizeH="0" baseline="0" noProof="0" dirty="0" smtClean="0">
                <a:ln>
                  <a:noFill/>
                </a:ln>
                <a:solidFill>
                  <a:srgbClr val="7030A0"/>
                </a:solidFill>
                <a:effectLst/>
                <a:uLnTx/>
                <a:uFillTx/>
                <a:latin typeface="Verdana" pitchFamily="34" charset="0"/>
                <a:ea typeface="Verdana" pitchFamily="34" charset="0"/>
                <a:cs typeface="Verdana" pitchFamily="34" charset="0"/>
              </a:rPr>
              <a:t>			signal </a:t>
            </a:r>
            <a:r>
              <a:rPr kumimoji="0" lang="en-GB" sz="2400" b="0" i="0" u="none" strike="noStrike" kern="0" cap="none" spc="0" normalizeH="0" baseline="0" noProof="0" dirty="0">
                <a:ln>
                  <a:noFill/>
                </a:ln>
                <a:solidFill>
                  <a:srgbClr val="7030A0"/>
                </a:solidFill>
                <a:effectLst/>
                <a:uLnTx/>
                <a:uFillTx/>
                <a:latin typeface="Verdana" pitchFamily="34" charset="0"/>
                <a:ea typeface="Verdana" pitchFamily="34" charset="0"/>
                <a:cs typeface="Verdana" pitchFamily="34" charset="0"/>
              </a:rPr>
              <a:t>is not always ensured</a:t>
            </a:r>
          </a:p>
        </p:txBody>
      </p:sp>
      <p:grpSp>
        <p:nvGrpSpPr>
          <p:cNvPr id="5" name="Group 4"/>
          <p:cNvGrpSpPr/>
          <p:nvPr/>
        </p:nvGrpSpPr>
        <p:grpSpPr>
          <a:xfrm>
            <a:off x="26287276" y="21746666"/>
            <a:ext cx="10131870" cy="7894169"/>
            <a:chOff x="27619421" y="17246164"/>
            <a:chExt cx="10131870" cy="7894169"/>
          </a:xfrm>
        </p:grpSpPr>
        <p:grpSp>
          <p:nvGrpSpPr>
            <p:cNvPr id="296" name="Group 40"/>
            <p:cNvGrpSpPr>
              <a:grpSpLocks/>
            </p:cNvGrpSpPr>
            <p:nvPr/>
          </p:nvGrpSpPr>
          <p:grpSpPr bwMode="auto">
            <a:xfrm>
              <a:off x="27619421" y="17722056"/>
              <a:ext cx="6448427" cy="6717030"/>
              <a:chOff x="2605748" y="-180098"/>
              <a:chExt cx="5372662" cy="5597487"/>
            </a:xfrm>
          </p:grpSpPr>
          <p:pic>
            <p:nvPicPr>
              <p:cNvPr id="308" name="Picture 1"/>
              <p:cNvPicPr>
                <a:picLocks noChangeAspect="1"/>
              </p:cNvPicPr>
              <p:nvPr/>
            </p:nvPicPr>
            <p:blipFill>
              <a:blip r:embed="rId9">
                <a:extLst>
                  <a:ext uri="{28A0092B-C50C-407E-A947-70E740481C1C}">
                    <a14:useLocalDpi xmlns:a14="http://schemas.microsoft.com/office/drawing/2010/main" val="0"/>
                  </a:ext>
                </a:extLst>
              </a:blip>
              <a:srcRect l="4243" t="4710" r="3529" b="75867"/>
              <a:stretch>
                <a:fillRect/>
              </a:stretch>
            </p:blipFill>
            <p:spPr bwMode="auto">
              <a:xfrm>
                <a:off x="4391980" y="2024843"/>
                <a:ext cx="1835514" cy="51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 name="Freeform 308"/>
              <p:cNvSpPr/>
              <p:nvPr/>
            </p:nvSpPr>
            <p:spPr>
              <a:xfrm>
                <a:off x="3605682" y="4744294"/>
                <a:ext cx="3063290" cy="673095"/>
              </a:xfrm>
              <a:custGeom>
                <a:avLst/>
                <a:gdLst>
                  <a:gd name="connsiteX0" fmla="*/ 0 w 3062377"/>
                  <a:gd name="connsiteY0" fmla="*/ 207034 h 672861"/>
                  <a:gd name="connsiteX1" fmla="*/ 94890 w 3062377"/>
                  <a:gd name="connsiteY1" fmla="*/ 163902 h 672861"/>
                  <a:gd name="connsiteX2" fmla="*/ 129396 w 3062377"/>
                  <a:gd name="connsiteY2" fmla="*/ 77638 h 672861"/>
                  <a:gd name="connsiteX3" fmla="*/ 241539 w 3062377"/>
                  <a:gd name="connsiteY3" fmla="*/ 0 h 672861"/>
                  <a:gd name="connsiteX4" fmla="*/ 370935 w 3062377"/>
                  <a:gd name="connsiteY4" fmla="*/ 0 h 672861"/>
                  <a:gd name="connsiteX5" fmla="*/ 577969 w 3062377"/>
                  <a:gd name="connsiteY5" fmla="*/ 51759 h 672861"/>
                  <a:gd name="connsiteX6" fmla="*/ 690113 w 3062377"/>
                  <a:gd name="connsiteY6" fmla="*/ 146649 h 672861"/>
                  <a:gd name="connsiteX7" fmla="*/ 1104181 w 3062377"/>
                  <a:gd name="connsiteY7" fmla="*/ 258793 h 672861"/>
                  <a:gd name="connsiteX8" fmla="*/ 1423358 w 3062377"/>
                  <a:gd name="connsiteY8" fmla="*/ 293298 h 672861"/>
                  <a:gd name="connsiteX9" fmla="*/ 1785667 w 3062377"/>
                  <a:gd name="connsiteY9" fmla="*/ 388189 h 672861"/>
                  <a:gd name="connsiteX10" fmla="*/ 2225615 w 3062377"/>
                  <a:gd name="connsiteY10" fmla="*/ 439947 h 672861"/>
                  <a:gd name="connsiteX11" fmla="*/ 2501660 w 3062377"/>
                  <a:gd name="connsiteY11" fmla="*/ 491706 h 672861"/>
                  <a:gd name="connsiteX12" fmla="*/ 2915728 w 3062377"/>
                  <a:gd name="connsiteY12" fmla="*/ 569344 h 672861"/>
                  <a:gd name="connsiteX13" fmla="*/ 3062377 w 3062377"/>
                  <a:gd name="connsiteY13" fmla="*/ 603849 h 672861"/>
                  <a:gd name="connsiteX14" fmla="*/ 3062377 w 3062377"/>
                  <a:gd name="connsiteY14" fmla="*/ 672861 h 672861"/>
                  <a:gd name="connsiteX15" fmla="*/ 0 w 3062377"/>
                  <a:gd name="connsiteY15" fmla="*/ 638355 h 672861"/>
                  <a:gd name="connsiteX16" fmla="*/ 0 w 3062377"/>
                  <a:gd name="connsiteY16" fmla="*/ 207034 h 67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62377" h="672861">
                    <a:moveTo>
                      <a:pt x="0" y="207034"/>
                    </a:moveTo>
                    <a:lnTo>
                      <a:pt x="94890" y="163902"/>
                    </a:lnTo>
                    <a:lnTo>
                      <a:pt x="129396" y="77638"/>
                    </a:lnTo>
                    <a:lnTo>
                      <a:pt x="241539" y="0"/>
                    </a:lnTo>
                    <a:lnTo>
                      <a:pt x="370935" y="0"/>
                    </a:lnTo>
                    <a:lnTo>
                      <a:pt x="577969" y="51759"/>
                    </a:lnTo>
                    <a:lnTo>
                      <a:pt x="690113" y="146649"/>
                    </a:lnTo>
                    <a:lnTo>
                      <a:pt x="1104181" y="258793"/>
                    </a:lnTo>
                    <a:lnTo>
                      <a:pt x="1423358" y="293298"/>
                    </a:lnTo>
                    <a:lnTo>
                      <a:pt x="1785667" y="388189"/>
                    </a:lnTo>
                    <a:lnTo>
                      <a:pt x="2225615" y="439947"/>
                    </a:lnTo>
                    <a:lnTo>
                      <a:pt x="2501660" y="491706"/>
                    </a:lnTo>
                    <a:lnTo>
                      <a:pt x="2915728" y="569344"/>
                    </a:lnTo>
                    <a:lnTo>
                      <a:pt x="3062377" y="603849"/>
                    </a:lnTo>
                    <a:lnTo>
                      <a:pt x="3062377" y="672861"/>
                    </a:lnTo>
                    <a:lnTo>
                      <a:pt x="0" y="638355"/>
                    </a:lnTo>
                    <a:lnTo>
                      <a:pt x="0" y="207034"/>
                    </a:lnTo>
                    <a:close/>
                  </a:path>
                </a:pathLst>
              </a:custGeom>
              <a:solidFill>
                <a:srgbClr val="3333CC">
                  <a:lumMod val="20000"/>
                  <a:lumOff val="80000"/>
                </a:srgbClr>
              </a:solidFill>
              <a:ln w="25400" cap="flat" cmpd="sng" algn="ctr">
                <a:solidFill>
                  <a:srgbClr val="3333CC">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Times New Roman"/>
                  <a:ea typeface="+mn-ea"/>
                  <a:cs typeface="+mn-cs"/>
                </a:endParaRPr>
              </a:p>
            </p:txBody>
          </p:sp>
          <p:cxnSp>
            <p:nvCxnSpPr>
              <p:cNvPr id="310" name="Straight Connector 309"/>
              <p:cNvCxnSpPr/>
              <p:nvPr/>
            </p:nvCxnSpPr>
            <p:spPr>
              <a:xfrm flipH="1">
                <a:off x="4824649" y="2528159"/>
                <a:ext cx="485682" cy="2484421"/>
              </a:xfrm>
              <a:prstGeom prst="line">
                <a:avLst/>
              </a:prstGeom>
              <a:noFill/>
              <a:ln w="9525" cap="flat" cmpd="sng" algn="ctr">
                <a:solidFill>
                  <a:srgbClr val="00CC99">
                    <a:shade val="95000"/>
                    <a:satMod val="105000"/>
                  </a:srgbClr>
                </a:solidFill>
                <a:prstDash val="solid"/>
              </a:ln>
              <a:effectLst/>
            </p:spPr>
          </p:cxnSp>
          <p:pic>
            <p:nvPicPr>
              <p:cNvPr id="311" name="Picture 2"/>
              <p:cNvPicPr>
                <a:picLocks noChangeAspect="1"/>
              </p:cNvPicPr>
              <p:nvPr/>
            </p:nvPicPr>
            <p:blipFill>
              <a:blip r:embed="rId10" cstate="print">
                <a:extLst>
                  <a:ext uri="{28A0092B-C50C-407E-A947-70E740481C1C}">
                    <a14:useLocalDpi xmlns:a14="http://schemas.microsoft.com/office/drawing/2010/main" val="0"/>
                  </a:ext>
                </a:extLst>
              </a:blip>
              <a:srcRect l="51797" t="45564" r="25256" b="49034"/>
              <a:stretch>
                <a:fillRect/>
              </a:stretch>
            </p:blipFill>
            <p:spPr bwMode="auto">
              <a:xfrm rot="5902244">
                <a:off x="4620394" y="3046271"/>
                <a:ext cx="1232427" cy="2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 name="Arc 311"/>
              <p:cNvSpPr/>
              <p:nvPr/>
            </p:nvSpPr>
            <p:spPr>
              <a:xfrm rot="8791153">
                <a:off x="2797799" y="4051"/>
                <a:ext cx="5025065" cy="5049804"/>
              </a:xfrm>
              <a:prstGeom prst="arc">
                <a:avLst/>
              </a:prstGeom>
              <a:noFill/>
              <a:ln w="12700"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sp>
            <p:nvSpPr>
              <p:cNvPr id="313" name="Arc 312"/>
              <p:cNvSpPr/>
              <p:nvPr/>
            </p:nvSpPr>
            <p:spPr>
              <a:xfrm rot="8791153">
                <a:off x="2694631" y="-110248"/>
                <a:ext cx="5194896" cy="5241889"/>
              </a:xfrm>
              <a:prstGeom prst="arc">
                <a:avLst/>
              </a:prstGeom>
              <a:noFill/>
              <a:ln w="12700"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cxnSp>
            <p:nvCxnSpPr>
              <p:cNvPr id="314" name="Straight Arrow Connector 313"/>
              <p:cNvCxnSpPr/>
              <p:nvPr/>
            </p:nvCxnSpPr>
            <p:spPr>
              <a:xfrm flipV="1">
                <a:off x="4824649" y="4293447"/>
                <a:ext cx="142848" cy="719133"/>
              </a:xfrm>
              <a:prstGeom prst="straightConnector1">
                <a:avLst/>
              </a:prstGeom>
              <a:noFill/>
              <a:ln w="12700" cap="flat" cmpd="sng" algn="ctr">
                <a:solidFill>
                  <a:srgbClr val="808080">
                    <a:lumMod val="75000"/>
                  </a:srgbClr>
                </a:solidFill>
                <a:prstDash val="solid"/>
                <a:tailEnd type="arrow"/>
              </a:ln>
              <a:effectLst/>
            </p:spPr>
          </p:cxnSp>
          <p:cxnSp>
            <p:nvCxnSpPr>
              <p:cNvPr id="315" name="Straight Connector 314"/>
              <p:cNvCxnSpPr>
                <a:stCxn id="311" idx="1"/>
              </p:cNvCxnSpPr>
              <p:nvPr/>
            </p:nvCxnSpPr>
            <p:spPr>
              <a:xfrm>
                <a:off x="5326203" y="2544034"/>
                <a:ext cx="53965" cy="2565383"/>
              </a:xfrm>
              <a:prstGeom prst="line">
                <a:avLst/>
              </a:prstGeom>
              <a:noFill/>
              <a:ln w="9525" cap="flat" cmpd="sng" algn="ctr">
                <a:solidFill>
                  <a:srgbClr val="00CC99">
                    <a:shade val="95000"/>
                    <a:satMod val="105000"/>
                  </a:srgbClr>
                </a:solidFill>
                <a:prstDash val="solid"/>
              </a:ln>
              <a:effectLst/>
            </p:spPr>
          </p:cxnSp>
          <p:cxnSp>
            <p:nvCxnSpPr>
              <p:cNvPr id="316" name="Straight Connector 315"/>
              <p:cNvCxnSpPr>
                <a:stCxn id="311" idx="1"/>
              </p:cNvCxnSpPr>
              <p:nvPr/>
            </p:nvCxnSpPr>
            <p:spPr>
              <a:xfrm flipH="1">
                <a:off x="4012004" y="2544034"/>
                <a:ext cx="1314199" cy="2205023"/>
              </a:xfrm>
              <a:prstGeom prst="line">
                <a:avLst/>
              </a:prstGeom>
              <a:noFill/>
              <a:ln w="9525" cap="flat" cmpd="sng" algn="ctr">
                <a:solidFill>
                  <a:srgbClr val="00CC99">
                    <a:shade val="95000"/>
                    <a:satMod val="105000"/>
                  </a:srgbClr>
                </a:solidFill>
                <a:prstDash val="solid"/>
              </a:ln>
              <a:effectLst/>
            </p:spPr>
          </p:cxnSp>
          <p:cxnSp>
            <p:nvCxnSpPr>
              <p:cNvPr id="317" name="Straight Arrow Connector 316"/>
              <p:cNvCxnSpPr/>
              <p:nvPr/>
            </p:nvCxnSpPr>
            <p:spPr>
              <a:xfrm flipV="1">
                <a:off x="5378581" y="4499820"/>
                <a:ext cx="0" cy="612771"/>
              </a:xfrm>
              <a:prstGeom prst="straightConnector1">
                <a:avLst/>
              </a:prstGeom>
              <a:noFill/>
              <a:ln w="12700" cap="flat" cmpd="sng" algn="ctr">
                <a:solidFill>
                  <a:srgbClr val="FFC000"/>
                </a:solidFill>
                <a:prstDash val="solid"/>
                <a:tailEnd type="arrow"/>
              </a:ln>
              <a:effectLst/>
            </p:spPr>
          </p:cxnSp>
          <p:cxnSp>
            <p:nvCxnSpPr>
              <p:cNvPr id="318" name="Straight Arrow Connector 317"/>
              <p:cNvCxnSpPr/>
              <p:nvPr/>
            </p:nvCxnSpPr>
            <p:spPr>
              <a:xfrm flipV="1">
                <a:off x="4010418" y="4212485"/>
                <a:ext cx="323788" cy="539746"/>
              </a:xfrm>
              <a:prstGeom prst="straightConnector1">
                <a:avLst/>
              </a:prstGeom>
              <a:noFill/>
              <a:ln w="12700" cap="flat" cmpd="sng" algn="ctr">
                <a:solidFill>
                  <a:srgbClr val="FFC000"/>
                </a:solidFill>
                <a:prstDash val="solid"/>
                <a:tailEnd type="arrow"/>
              </a:ln>
              <a:effectLst/>
            </p:spPr>
          </p:cxnSp>
          <p:sp>
            <p:nvSpPr>
              <p:cNvPr id="319" name="TextBox 12"/>
              <p:cNvSpPr txBox="1">
                <a:spLocks noChangeArrowheads="1"/>
              </p:cNvSpPr>
              <p:nvPr/>
            </p:nvSpPr>
            <p:spPr bwMode="auto">
              <a:xfrm>
                <a:off x="5796136" y="4113076"/>
                <a:ext cx="15135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FFC000"/>
                    </a:solidFill>
                    <a:effectLst/>
                    <a:uLnTx/>
                    <a:uFillTx/>
                    <a:latin typeface="Verdana" pitchFamily="34" charset="0"/>
                  </a:rPr>
                  <a:t>Surface clutter</a:t>
                </a:r>
              </a:p>
            </p:txBody>
          </p:sp>
          <p:sp>
            <p:nvSpPr>
              <p:cNvPr id="320" name="TextBox 13"/>
              <p:cNvSpPr txBox="1">
                <a:spLocks noChangeArrowheads="1"/>
              </p:cNvSpPr>
              <p:nvPr/>
            </p:nvSpPr>
            <p:spPr bwMode="auto">
              <a:xfrm>
                <a:off x="2771800" y="3645024"/>
                <a:ext cx="15135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FFC000"/>
                    </a:solidFill>
                    <a:effectLst/>
                    <a:uLnTx/>
                    <a:uFillTx/>
                    <a:latin typeface="Verdana" pitchFamily="34" charset="0"/>
                  </a:rPr>
                  <a:t>Surface clutter</a:t>
                </a:r>
              </a:p>
            </p:txBody>
          </p:sp>
          <p:sp>
            <p:nvSpPr>
              <p:cNvPr id="321" name="Arc 320"/>
              <p:cNvSpPr/>
              <p:nvPr/>
            </p:nvSpPr>
            <p:spPr>
              <a:xfrm rot="8791153">
                <a:off x="2605748" y="-180098"/>
                <a:ext cx="5372662" cy="5381588"/>
              </a:xfrm>
              <a:prstGeom prst="arc">
                <a:avLst/>
              </a:prstGeom>
              <a:noFill/>
              <a:ln w="12700" cap="flat" cmpd="sng" algn="ctr">
                <a:solidFill>
                  <a:srgbClr val="808080">
                    <a:lumMod val="7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latin typeface="Times New Roman"/>
                  <a:ea typeface="+mn-ea"/>
                  <a:cs typeface="+mn-cs"/>
                </a:endParaRPr>
              </a:p>
            </p:txBody>
          </p:sp>
          <p:cxnSp>
            <p:nvCxnSpPr>
              <p:cNvPr id="322" name="Straight Connector 321"/>
              <p:cNvCxnSpPr>
                <a:stCxn id="311" idx="1"/>
              </p:cNvCxnSpPr>
              <p:nvPr/>
            </p:nvCxnSpPr>
            <p:spPr>
              <a:xfrm flipH="1">
                <a:off x="3867570" y="2544034"/>
                <a:ext cx="1458633" cy="2205023"/>
              </a:xfrm>
              <a:prstGeom prst="line">
                <a:avLst/>
              </a:prstGeom>
              <a:noFill/>
              <a:ln w="9525" cap="flat" cmpd="sng" algn="ctr">
                <a:solidFill>
                  <a:srgbClr val="00CC99">
                    <a:shade val="95000"/>
                    <a:satMod val="105000"/>
                  </a:srgbClr>
                </a:solidFill>
                <a:prstDash val="solid"/>
              </a:ln>
              <a:effectLst/>
            </p:spPr>
          </p:cxnSp>
          <p:cxnSp>
            <p:nvCxnSpPr>
              <p:cNvPr id="323" name="Straight Connector 322"/>
              <p:cNvCxnSpPr>
                <a:stCxn id="311" idx="1"/>
              </p:cNvCxnSpPr>
              <p:nvPr/>
            </p:nvCxnSpPr>
            <p:spPr>
              <a:xfrm>
                <a:off x="5326203" y="2544034"/>
                <a:ext cx="485682" cy="2601895"/>
              </a:xfrm>
              <a:prstGeom prst="line">
                <a:avLst/>
              </a:prstGeom>
              <a:noFill/>
              <a:ln w="9525" cap="flat" cmpd="sng" algn="ctr">
                <a:solidFill>
                  <a:srgbClr val="00CC99">
                    <a:shade val="95000"/>
                    <a:satMod val="105000"/>
                  </a:srgbClr>
                </a:solidFill>
                <a:prstDash val="solid"/>
              </a:ln>
              <a:effectLst/>
            </p:spPr>
          </p:cxnSp>
          <p:cxnSp>
            <p:nvCxnSpPr>
              <p:cNvPr id="324" name="Straight Arrow Connector 323"/>
              <p:cNvCxnSpPr/>
              <p:nvPr/>
            </p:nvCxnSpPr>
            <p:spPr>
              <a:xfrm flipV="1">
                <a:off x="3865982" y="4283922"/>
                <a:ext cx="323788" cy="468310"/>
              </a:xfrm>
              <a:prstGeom prst="straightConnector1">
                <a:avLst/>
              </a:prstGeom>
              <a:noFill/>
              <a:ln w="12700" cap="flat" cmpd="sng" algn="ctr">
                <a:solidFill>
                  <a:srgbClr val="FFC000"/>
                </a:solidFill>
                <a:prstDash val="solid"/>
                <a:tailEnd type="arrow"/>
              </a:ln>
              <a:effectLst/>
            </p:spPr>
          </p:cxnSp>
          <p:cxnSp>
            <p:nvCxnSpPr>
              <p:cNvPr id="325" name="Straight Arrow Connector 324"/>
              <p:cNvCxnSpPr/>
              <p:nvPr/>
            </p:nvCxnSpPr>
            <p:spPr>
              <a:xfrm flipH="1" flipV="1">
                <a:off x="5702370" y="4572845"/>
                <a:ext cx="107929" cy="576259"/>
              </a:xfrm>
              <a:prstGeom prst="straightConnector1">
                <a:avLst/>
              </a:prstGeom>
              <a:noFill/>
              <a:ln w="12700" cap="flat" cmpd="sng" algn="ctr">
                <a:solidFill>
                  <a:srgbClr val="FFC000"/>
                </a:solidFill>
                <a:prstDash val="solid"/>
                <a:tailEnd type="arrow"/>
              </a:ln>
              <a:effectLst/>
            </p:spPr>
          </p:cxnSp>
          <p:cxnSp>
            <p:nvCxnSpPr>
              <p:cNvPr id="326" name="Straight Arrow Connector 325"/>
              <p:cNvCxnSpPr/>
              <p:nvPr/>
            </p:nvCxnSpPr>
            <p:spPr>
              <a:xfrm flipH="1">
                <a:off x="5400802" y="4401396"/>
                <a:ext cx="395212" cy="144462"/>
              </a:xfrm>
              <a:prstGeom prst="straightConnector1">
                <a:avLst/>
              </a:prstGeom>
              <a:noFill/>
              <a:ln w="9525" cap="flat" cmpd="sng" algn="ctr">
                <a:solidFill>
                  <a:srgbClr val="00CC99">
                    <a:shade val="95000"/>
                    <a:satMod val="105000"/>
                  </a:srgbClr>
                </a:solidFill>
                <a:prstDash val="solid"/>
                <a:tailEnd type="triangle" w="sm" len="sm"/>
              </a:ln>
              <a:effectLst/>
            </p:spPr>
          </p:cxnSp>
          <p:cxnSp>
            <p:nvCxnSpPr>
              <p:cNvPr id="327" name="Straight Arrow Connector 326"/>
              <p:cNvCxnSpPr/>
              <p:nvPr/>
            </p:nvCxnSpPr>
            <p:spPr>
              <a:xfrm flipH="1">
                <a:off x="5724590" y="4418859"/>
                <a:ext cx="152371" cy="198436"/>
              </a:xfrm>
              <a:prstGeom prst="straightConnector1">
                <a:avLst/>
              </a:prstGeom>
              <a:noFill/>
              <a:ln w="9525" cap="flat" cmpd="sng" algn="ctr">
                <a:solidFill>
                  <a:srgbClr val="00CC99">
                    <a:shade val="95000"/>
                    <a:satMod val="105000"/>
                  </a:srgbClr>
                </a:solidFill>
                <a:prstDash val="solid"/>
                <a:tailEnd type="triangle" w="sm" len="sm"/>
              </a:ln>
              <a:effectLst/>
            </p:spPr>
          </p:cxnSp>
          <p:cxnSp>
            <p:nvCxnSpPr>
              <p:cNvPr id="328" name="Straight Arrow Connector 327"/>
              <p:cNvCxnSpPr/>
              <p:nvPr/>
            </p:nvCxnSpPr>
            <p:spPr>
              <a:xfrm>
                <a:off x="3888203" y="3969599"/>
                <a:ext cx="230144" cy="314323"/>
              </a:xfrm>
              <a:prstGeom prst="straightConnector1">
                <a:avLst/>
              </a:prstGeom>
              <a:noFill/>
              <a:ln w="9525" cap="flat" cmpd="sng" algn="ctr">
                <a:solidFill>
                  <a:srgbClr val="00CC99">
                    <a:shade val="95000"/>
                    <a:satMod val="105000"/>
                  </a:srgbClr>
                </a:solidFill>
                <a:prstDash val="solid"/>
                <a:tailEnd type="triangle" w="sm" len="sm"/>
              </a:ln>
              <a:effectLst/>
            </p:spPr>
          </p:cxnSp>
          <p:cxnSp>
            <p:nvCxnSpPr>
              <p:cNvPr id="329" name="Straight Arrow Connector 328"/>
              <p:cNvCxnSpPr/>
              <p:nvPr/>
            </p:nvCxnSpPr>
            <p:spPr>
              <a:xfrm>
                <a:off x="4067557" y="3969599"/>
                <a:ext cx="230143" cy="242886"/>
              </a:xfrm>
              <a:prstGeom prst="straightConnector1">
                <a:avLst/>
              </a:prstGeom>
              <a:noFill/>
              <a:ln w="9525" cap="flat" cmpd="sng" algn="ctr">
                <a:solidFill>
                  <a:srgbClr val="00CC99">
                    <a:shade val="95000"/>
                    <a:satMod val="105000"/>
                  </a:srgbClr>
                </a:solidFill>
                <a:prstDash val="solid"/>
                <a:tailEnd type="triangle" w="sm" len="sm"/>
              </a:ln>
              <a:effectLst/>
            </p:spPr>
          </p:cxnSp>
        </p:grpSp>
        <p:grpSp>
          <p:nvGrpSpPr>
            <p:cNvPr id="298" name="Group 297"/>
            <p:cNvGrpSpPr/>
            <p:nvPr/>
          </p:nvGrpSpPr>
          <p:grpSpPr>
            <a:xfrm>
              <a:off x="30428492" y="17246164"/>
              <a:ext cx="5141372" cy="4234070"/>
              <a:chOff x="2483768" y="260648"/>
              <a:chExt cx="4284476" cy="3528392"/>
            </a:xfrm>
          </p:grpSpPr>
          <p:cxnSp>
            <p:nvCxnSpPr>
              <p:cNvPr id="304" name="Straight Connector 303"/>
              <p:cNvCxnSpPr/>
              <p:nvPr/>
            </p:nvCxnSpPr>
            <p:spPr>
              <a:xfrm flipH="1">
                <a:off x="2987824" y="2960948"/>
                <a:ext cx="3780420" cy="828092"/>
              </a:xfrm>
              <a:prstGeom prst="line">
                <a:avLst/>
              </a:prstGeom>
              <a:solidFill>
                <a:srgbClr val="FFFFFF"/>
              </a:solidFill>
              <a:ln w="9525" cap="flat" cmpd="sng" algn="ctr">
                <a:solidFill>
                  <a:srgbClr val="000000"/>
                </a:solidFill>
                <a:prstDash val="solid"/>
              </a:ln>
              <a:effectLst/>
            </p:spPr>
          </p:cxnSp>
          <p:grpSp>
            <p:nvGrpSpPr>
              <p:cNvPr id="305" name="Group 304"/>
              <p:cNvGrpSpPr/>
              <p:nvPr/>
            </p:nvGrpSpPr>
            <p:grpSpPr>
              <a:xfrm>
                <a:off x="2483768" y="260648"/>
                <a:ext cx="4284156" cy="2700300"/>
                <a:chOff x="2483768" y="260648"/>
                <a:chExt cx="4284156" cy="2700300"/>
              </a:xfrm>
            </p:grpSpPr>
            <p:cxnSp>
              <p:nvCxnSpPr>
                <p:cNvPr id="306" name="Straight Connector 305"/>
                <p:cNvCxnSpPr/>
                <p:nvPr/>
              </p:nvCxnSpPr>
              <p:spPr>
                <a:xfrm flipH="1">
                  <a:off x="2483768" y="260648"/>
                  <a:ext cx="1404156" cy="2700300"/>
                </a:xfrm>
                <a:prstGeom prst="line">
                  <a:avLst/>
                </a:prstGeom>
                <a:solidFill>
                  <a:srgbClr val="FFFFFF"/>
                </a:solidFill>
                <a:ln w="9525" cap="flat" cmpd="sng" algn="ctr">
                  <a:solidFill>
                    <a:srgbClr val="000000"/>
                  </a:solidFill>
                  <a:prstDash val="solid"/>
                </a:ln>
                <a:effectLst/>
              </p:spPr>
            </p:cxnSp>
            <p:pic>
              <p:nvPicPr>
                <p:cNvPr id="307" name="Picture 2"/>
                <p:cNvPicPr>
                  <a:picLocks noChangeAspect="1" noChangeArrowheads="1"/>
                </p:cNvPicPr>
                <p:nvPr/>
              </p:nvPicPr>
              <p:blipFill rotWithShape="1">
                <a:blip r:embed="rId21">
                  <a:extLst>
                    <a:ext uri="{28A0092B-C50C-407E-A947-70E740481C1C}">
                      <a14:useLocalDpi xmlns:a14="http://schemas.microsoft.com/office/drawing/2010/main" val="0"/>
                    </a:ext>
                  </a:extLst>
                </a:blip>
                <a:srcRect l="40157" t="667" r="19184" b="70493"/>
                <a:stretch/>
              </p:blipFill>
              <p:spPr bwMode="auto">
                <a:xfrm>
                  <a:off x="3887924" y="260648"/>
                  <a:ext cx="2880000" cy="2700000"/>
                </a:xfrm>
                <a:prstGeom prst="rect">
                  <a:avLst/>
                </a:prstGeom>
                <a:solidFill>
                  <a:srgbClr val="FFFFFF"/>
                </a:solidFill>
                <a:ln>
                  <a:solidFill>
                    <a:srgbClr val="000000"/>
                  </a:solidFill>
                </a:ln>
                <a:effectLst/>
              </p:spPr>
            </p:pic>
          </p:grpSp>
        </p:grpSp>
        <p:grpSp>
          <p:nvGrpSpPr>
            <p:cNvPr id="300" name="Group 62"/>
            <p:cNvGrpSpPr>
              <a:grpSpLocks/>
            </p:cNvGrpSpPr>
            <p:nvPr/>
          </p:nvGrpSpPr>
          <p:grpSpPr bwMode="auto">
            <a:xfrm>
              <a:off x="32912009" y="21098592"/>
              <a:ext cx="4839282" cy="4041741"/>
              <a:chOff x="4553578" y="3471148"/>
              <a:chExt cx="4032504" cy="3367307"/>
            </a:xfrm>
          </p:grpSpPr>
          <p:pic>
            <p:nvPicPr>
              <p:cNvPr id="302" name="Picture 22" descr="NS"/>
              <p:cNvPicPr preferRelativeResize="0">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553578" y="3471148"/>
                <a:ext cx="4032504" cy="3024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3" name="TextBox 64"/>
              <p:cNvSpPr txBox="1">
                <a:spLocks noChangeArrowheads="1"/>
              </p:cNvSpPr>
              <p:nvPr/>
            </p:nvSpPr>
            <p:spPr bwMode="auto">
              <a:xfrm>
                <a:off x="4763589" y="6530752"/>
                <a:ext cx="3660195" cy="3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Verdana" pitchFamily="34" charset="0"/>
                  </a:rPr>
                  <a:t>Example of null-steering synthesis</a:t>
                </a:r>
              </a:p>
            </p:txBody>
          </p:sp>
        </p:grpSp>
      </p:grpSp>
      <p:grpSp>
        <p:nvGrpSpPr>
          <p:cNvPr id="330" name="Group 329"/>
          <p:cNvGrpSpPr/>
          <p:nvPr/>
        </p:nvGrpSpPr>
        <p:grpSpPr>
          <a:xfrm>
            <a:off x="16278164" y="27147266"/>
            <a:ext cx="11881010" cy="6962688"/>
            <a:chOff x="-2088926" y="-711113"/>
            <a:chExt cx="11881010" cy="6962688"/>
          </a:xfrm>
        </p:grpSpPr>
        <p:sp>
          <p:nvSpPr>
            <p:cNvPr id="331" name="TextBox 330"/>
            <p:cNvSpPr txBox="1"/>
            <p:nvPr/>
          </p:nvSpPr>
          <p:spPr>
            <a:xfrm>
              <a:off x="-2088926" y="-711113"/>
              <a:ext cx="10261140" cy="2600712"/>
            </a:xfrm>
            <a:prstGeom prst="rect">
              <a:avLst/>
            </a:prstGeom>
            <a:noFill/>
          </p:spPr>
          <p:txBody>
            <a:bodyPr wrap="square">
              <a:spAutoFit/>
            </a:bodyPr>
            <a:lstStyle/>
            <a:p>
              <a:pPr marL="2514600" indent="-2514600">
                <a:tabLst>
                  <a:tab pos="542925" algn="l"/>
                  <a:tab pos="2514600" algn="l"/>
                </a:tabLst>
                <a:defRPr/>
              </a:pPr>
              <a:r>
                <a:rPr lang="en-GB" sz="2400" dirty="0">
                  <a:solidFill>
                    <a:srgbClr val="7030A0"/>
                  </a:solidFill>
                  <a:latin typeface="Verdana" pitchFamily="34" charset="0"/>
                  <a:ea typeface="Verdana" pitchFamily="34" charset="0"/>
                  <a:cs typeface="Verdana" pitchFamily="34" charset="0"/>
                </a:rPr>
                <a:t>(3)	</a:t>
              </a:r>
              <a:r>
                <a:rPr lang="en-GB" sz="2400" b="1" dirty="0">
                  <a:solidFill>
                    <a:srgbClr val="7030A0"/>
                  </a:solidFill>
                  <a:latin typeface="Verdana" pitchFamily="34" charset="0"/>
                  <a:ea typeface="Verdana" pitchFamily="34" charset="0"/>
                  <a:cs typeface="Verdana" pitchFamily="34" charset="0"/>
                </a:rPr>
                <a:t>Optimum beam-forming</a:t>
              </a:r>
              <a:r>
                <a:rPr lang="en-GB" sz="2400" dirty="0">
                  <a:solidFill>
                    <a:srgbClr val="7030A0"/>
                  </a:solidFill>
                  <a:latin typeface="Verdana" pitchFamily="34" charset="0"/>
                  <a:ea typeface="Verdana" pitchFamily="34" charset="0"/>
                  <a:cs typeface="Verdana" pitchFamily="34" charset="0"/>
                </a:rPr>
                <a:t> = Beam-steering + null-steering</a:t>
              </a:r>
            </a:p>
            <a:p>
              <a:pPr marL="542925">
                <a:spcBef>
                  <a:spcPts val="600"/>
                </a:spcBef>
                <a:tabLst>
                  <a:tab pos="542925" algn="l"/>
                  <a:tab pos="714375" algn="l"/>
                  <a:tab pos="2514600" algn="l"/>
                </a:tabLst>
                <a:defRPr/>
              </a:pPr>
              <a:r>
                <a:rPr lang="en-GB" sz="2400" dirty="0">
                  <a:solidFill>
                    <a:srgbClr val="7030A0"/>
                  </a:solidFill>
                  <a:latin typeface="Verdana" pitchFamily="34" charset="0"/>
                  <a:ea typeface="Verdana" pitchFamily="34" charset="0"/>
                  <a:cs typeface="Verdana" pitchFamily="34" charset="0"/>
                </a:rPr>
                <a:t>Continuous pattern optimisation, i.e. optimisation of the weighting coefficients </a:t>
              </a:r>
              <a:r>
                <a:rPr lang="en-GB" sz="2400" i="1" dirty="0">
                  <a:solidFill>
                    <a:srgbClr val="7030A0"/>
                  </a:solidFill>
                  <a:latin typeface="Verdana" pitchFamily="34" charset="0"/>
                  <a:ea typeface="Verdana" pitchFamily="34" charset="0"/>
                  <a:cs typeface="Verdana" pitchFamily="34" charset="0"/>
                </a:rPr>
                <a:t>W</a:t>
              </a:r>
              <a:r>
                <a:rPr lang="en-GB" sz="2400" i="1" baseline="-25000" dirty="0">
                  <a:solidFill>
                    <a:srgbClr val="7030A0"/>
                  </a:solidFill>
                  <a:latin typeface="Verdana" pitchFamily="34" charset="0"/>
                  <a:ea typeface="Verdana" pitchFamily="34" charset="0"/>
                  <a:cs typeface="Verdana" pitchFamily="34" charset="0"/>
                </a:rPr>
                <a:t>i</a:t>
              </a:r>
              <a:r>
                <a:rPr lang="en-GB" sz="2400" dirty="0">
                  <a:solidFill>
                    <a:srgbClr val="7030A0"/>
                  </a:solidFill>
                  <a:latin typeface="Verdana" pitchFamily="34" charset="0"/>
                  <a:ea typeface="Verdana" pitchFamily="34" charset="0"/>
                  <a:cs typeface="Verdana" pitchFamily="34" charset="0"/>
                </a:rPr>
                <a:t>’s so as to:</a:t>
              </a:r>
            </a:p>
            <a:p>
              <a:pPr>
                <a:spcBef>
                  <a:spcPts val="1200"/>
                </a:spcBef>
                <a:tabLst>
                  <a:tab pos="536575" algn="l"/>
                  <a:tab pos="542925" algn="l"/>
                  <a:tab pos="803275" algn="l"/>
                </a:tabLst>
                <a:defRPr/>
              </a:pPr>
              <a:r>
                <a:rPr lang="en-GB" sz="2400" dirty="0">
                  <a:solidFill>
                    <a:srgbClr val="7030A0"/>
                  </a:solidFill>
                  <a:latin typeface="Verdana" pitchFamily="34" charset="0"/>
                  <a:ea typeface="Verdana" pitchFamily="34" charset="0"/>
                  <a:cs typeface="Verdana" pitchFamily="34" charset="0"/>
                </a:rPr>
                <a:t>		-	Maximise the signal-to-noise ratio (SNR)</a:t>
              </a:r>
            </a:p>
            <a:p>
              <a:pPr>
                <a:spcBef>
                  <a:spcPts val="600"/>
                </a:spcBef>
                <a:tabLst>
                  <a:tab pos="536575" algn="l"/>
                  <a:tab pos="542925" algn="l"/>
                  <a:tab pos="803275" algn="l"/>
                </a:tabLst>
                <a:defRPr/>
              </a:pPr>
              <a:r>
                <a:rPr lang="en-GB" sz="2400" dirty="0">
                  <a:solidFill>
                    <a:srgbClr val="7030A0"/>
                  </a:solidFill>
                  <a:latin typeface="Verdana" pitchFamily="34" charset="0"/>
                  <a:ea typeface="Verdana" pitchFamily="34" charset="0"/>
                  <a:cs typeface="Verdana" pitchFamily="34" charset="0"/>
                </a:rPr>
                <a:t>		-	Maximise the signal-to-clutter ratio (SCR)</a:t>
              </a:r>
            </a:p>
            <a:p>
              <a:pPr marL="714375" indent="-171450">
                <a:spcBef>
                  <a:spcPts val="600"/>
                </a:spcBef>
                <a:buFont typeface="Arial" pitchFamily="34" charset="0"/>
                <a:buChar char="•"/>
                <a:tabLst>
                  <a:tab pos="542925" algn="l"/>
                  <a:tab pos="2514600" algn="l"/>
                  <a:tab pos="2695575" algn="l"/>
                </a:tabLst>
                <a:defRPr/>
              </a:pPr>
              <a:endParaRPr lang="en-GB" sz="1800" dirty="0">
                <a:solidFill>
                  <a:srgbClr val="7030A0"/>
                </a:solidFill>
                <a:latin typeface="Verdana" pitchFamily="34" charset="0"/>
                <a:ea typeface="Verdana" pitchFamily="34" charset="0"/>
                <a:cs typeface="Verdana" pitchFamily="34" charset="0"/>
              </a:endParaRPr>
            </a:p>
          </p:txBody>
        </p:sp>
        <p:grpSp>
          <p:nvGrpSpPr>
            <p:cNvPr id="332" name="Group 331"/>
            <p:cNvGrpSpPr>
              <a:grpSpLocks/>
            </p:cNvGrpSpPr>
            <p:nvPr/>
          </p:nvGrpSpPr>
          <p:grpSpPr bwMode="auto">
            <a:xfrm>
              <a:off x="-1296839" y="2097199"/>
              <a:ext cx="11088923" cy="4154376"/>
              <a:chOff x="-1296572" y="2097827"/>
              <a:chExt cx="11088354" cy="4154003"/>
            </a:xfrm>
          </p:grpSpPr>
          <p:pic>
            <p:nvPicPr>
              <p:cNvPr id="333" name="Picture 19" descr="OBF"/>
              <p:cNvPicPr preferRelativeResize="0">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296572" y="2097827"/>
                <a:ext cx="5185410" cy="3890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4" name="TextBox 333"/>
              <p:cNvSpPr txBox="1"/>
              <p:nvPr/>
            </p:nvSpPr>
            <p:spPr>
              <a:xfrm>
                <a:off x="3563720" y="2745841"/>
                <a:ext cx="6228062" cy="2461992"/>
              </a:xfrm>
              <a:prstGeom prst="rect">
                <a:avLst/>
              </a:prstGeom>
              <a:noFill/>
            </p:spPr>
            <p:txBody>
              <a:bodyPr wrap="square">
                <a:spAutoFit/>
              </a:bodyPr>
              <a:lstStyle/>
              <a:p>
                <a:pPr marL="200025" indent="-200025">
                  <a:buFont typeface="Arial" pitchFamily="34" charset="0"/>
                  <a:buChar char="•"/>
                  <a:defRPr/>
                </a:pPr>
                <a:r>
                  <a:rPr lang="en-GB" sz="2400" dirty="0">
                    <a:solidFill>
                      <a:srgbClr val="7030A0"/>
                    </a:solidFill>
                    <a:latin typeface="Verdana" pitchFamily="34" charset="0"/>
                    <a:ea typeface="Verdana" pitchFamily="34" charset="0"/>
                    <a:cs typeface="Verdana" pitchFamily="34" charset="0"/>
                  </a:rPr>
                  <a:t>POLARIS has 4 degrees of freedom</a:t>
                </a:r>
              </a:p>
              <a:p>
                <a:pPr>
                  <a:spcBef>
                    <a:spcPts val="600"/>
                  </a:spcBef>
                  <a:defRPr/>
                </a:pPr>
                <a:r>
                  <a:rPr lang="en-GB" sz="2400" dirty="0">
                    <a:solidFill>
                      <a:srgbClr val="7030A0"/>
                    </a:solidFill>
                    <a:latin typeface="Verdana" pitchFamily="34" charset="0"/>
                    <a:ea typeface="Verdana" pitchFamily="34" charset="0"/>
                    <a:cs typeface="Verdana" pitchFamily="34" charset="0"/>
                    <a:sym typeface="Symbol"/>
                  </a:rPr>
                  <a:t>     Up to 3 nulls can be generated</a:t>
                </a:r>
              </a:p>
              <a:p>
                <a:pPr marL="285750" indent="-285750">
                  <a:buFont typeface="Symbol" pitchFamily="18" charset="2"/>
                  <a:buChar char="®"/>
                  <a:defRPr/>
                </a:pPr>
                <a:endParaRPr lang="en-GB" sz="2400" dirty="0">
                  <a:solidFill>
                    <a:srgbClr val="7030A0"/>
                  </a:solidFill>
                  <a:latin typeface="Verdana" pitchFamily="34" charset="0"/>
                  <a:ea typeface="Verdana" pitchFamily="34" charset="0"/>
                  <a:cs typeface="Verdana" pitchFamily="34" charset="0"/>
                  <a:sym typeface="Symbol"/>
                </a:endParaRPr>
              </a:p>
              <a:p>
                <a:pPr marL="180975" indent="-180975">
                  <a:buFont typeface="Arial" pitchFamily="34" charset="0"/>
                  <a:buChar char="•"/>
                  <a:defRPr/>
                </a:pPr>
                <a:r>
                  <a:rPr lang="en-GB" sz="2400" dirty="0">
                    <a:solidFill>
                      <a:srgbClr val="7030A0"/>
                    </a:solidFill>
                    <a:latin typeface="Verdana" pitchFamily="34" charset="0"/>
                    <a:ea typeface="Verdana" pitchFamily="34" charset="0"/>
                    <a:cs typeface="Verdana" pitchFamily="34" charset="0"/>
                    <a:sym typeface="Symbol"/>
                  </a:rPr>
                  <a:t>POLARIS phase-</a:t>
                </a:r>
                <a:r>
                  <a:rPr lang="en-GB" sz="2400" dirty="0" err="1">
                    <a:solidFill>
                      <a:srgbClr val="7030A0"/>
                    </a:solidFill>
                    <a:latin typeface="Verdana" pitchFamily="34" charset="0"/>
                    <a:ea typeface="Verdana" pitchFamily="34" charset="0"/>
                    <a:cs typeface="Verdana" pitchFamily="34" charset="0"/>
                    <a:sym typeface="Symbol"/>
                  </a:rPr>
                  <a:t>centers</a:t>
                </a:r>
                <a:r>
                  <a:rPr lang="en-GB" sz="2400" dirty="0">
                    <a:solidFill>
                      <a:srgbClr val="7030A0"/>
                    </a:solidFill>
                    <a:latin typeface="Verdana" pitchFamily="34" charset="0"/>
                    <a:ea typeface="Verdana" pitchFamily="34" charset="0"/>
                    <a:cs typeface="Verdana" pitchFamily="34" charset="0"/>
                    <a:sym typeface="Symbol"/>
                  </a:rPr>
                  <a:t> are spaced 1.4  apart</a:t>
                </a:r>
              </a:p>
              <a:p>
                <a:pPr>
                  <a:spcBef>
                    <a:spcPts val="600"/>
                  </a:spcBef>
                  <a:defRPr/>
                </a:pPr>
                <a:r>
                  <a:rPr lang="en-GB" sz="2400" dirty="0">
                    <a:solidFill>
                      <a:srgbClr val="7030A0"/>
                    </a:solidFill>
                    <a:latin typeface="Verdana" pitchFamily="34" charset="0"/>
                    <a:ea typeface="Verdana" pitchFamily="34" charset="0"/>
                    <a:cs typeface="Verdana" pitchFamily="34" charset="0"/>
                    <a:sym typeface="Symbol"/>
                  </a:rPr>
                  <a:t>     Grating lobes are present</a:t>
                </a:r>
                <a:endParaRPr lang="en-GB" sz="2400" dirty="0">
                  <a:solidFill>
                    <a:srgbClr val="7030A0"/>
                  </a:solidFill>
                  <a:latin typeface="Verdana" pitchFamily="34" charset="0"/>
                  <a:ea typeface="Verdana" pitchFamily="34" charset="0"/>
                  <a:cs typeface="Verdana" pitchFamily="34" charset="0"/>
                </a:endParaRPr>
              </a:p>
            </p:txBody>
          </p:sp>
          <p:sp>
            <p:nvSpPr>
              <p:cNvPr id="335" name="TextBox 4"/>
              <p:cNvSpPr txBox="1">
                <a:spLocks noChangeArrowheads="1"/>
              </p:cNvSpPr>
              <p:nvPr/>
            </p:nvSpPr>
            <p:spPr bwMode="auto">
              <a:xfrm>
                <a:off x="467544" y="5913276"/>
                <a:ext cx="3866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GB" sz="1600">
                    <a:latin typeface="Verdana" pitchFamily="34" charset="0"/>
                  </a:rPr>
                  <a:t>Example of optimum beam-forming</a:t>
                </a:r>
              </a:p>
            </p:txBody>
          </p:sp>
        </p:grpSp>
      </p:grpSp>
      <p:sp>
        <p:nvSpPr>
          <p:cNvPr id="4" name="Right Arrow 3"/>
          <p:cNvSpPr/>
          <p:nvPr/>
        </p:nvSpPr>
        <p:spPr bwMode="auto">
          <a:xfrm rot="7937370">
            <a:off x="4668096" y="23253426"/>
            <a:ext cx="978408" cy="484632"/>
          </a:xfrm>
          <a:prstGeom prst="rightArrow">
            <a:avLst/>
          </a:prstGeom>
          <a:solidFill>
            <a:schemeClr val="accent2">
              <a:lumMod val="60000"/>
              <a:lumOff val="40000"/>
            </a:schemeClr>
          </a:solidFill>
          <a:ln w="12700" cap="sq" cmpd="sng" algn="ctr">
            <a:solidFill>
              <a:schemeClr val="tx1"/>
            </a:solidFill>
            <a:prstDash val="solid"/>
            <a:round/>
            <a:headEnd type="none" w="sm" len="sm"/>
            <a:tailEnd type="none" w="sm" len="sm"/>
          </a:ln>
          <a:effectLst/>
          <a:extLst/>
        </p:spPr>
        <p:txBody>
          <a:bodyPr vert="horz" wrap="none" lIns="91440" tIns="45720" rIns="91440" bIns="45720" numCol="1" rtlCol="0" anchor="t" anchorCtr="0" compatLnSpc="1">
            <a:prstTxWarp prst="textNoShape">
              <a:avLst/>
            </a:prstTxWarp>
          </a:bodyPr>
          <a:lstStyle/>
          <a:p>
            <a:pPr marL="0" marR="0" indent="0" algn="l" defTabSz="1200150" rtl="0" eaLnBrk="1" fontAlgn="base" latinLnBrk="0" hangingPunct="1">
              <a:lnSpc>
                <a:spcPct val="100000"/>
              </a:lnSpc>
              <a:spcBef>
                <a:spcPct val="0"/>
              </a:spcBef>
              <a:spcAft>
                <a:spcPct val="0"/>
              </a:spcAft>
              <a:buClrTx/>
              <a:buSzTx/>
              <a:buFontTx/>
              <a:buNone/>
              <a:tabLst/>
            </a:pPr>
            <a:endParaRPr kumimoji="0" lang="en-GB" sz="3100" b="0" i="0" u="none" strike="noStrike" cap="none" normalizeH="0" baseline="0" smtClean="0">
              <a:ln>
                <a:noFill/>
              </a:ln>
              <a:solidFill>
                <a:schemeClr val="tx1"/>
              </a:solidFill>
              <a:effectLst/>
              <a:latin typeface="Times New Roman" pitchFamily="18" charset="0"/>
            </a:endParaRPr>
          </a:p>
        </p:txBody>
      </p:sp>
      <p:sp>
        <p:nvSpPr>
          <p:cNvPr id="336" name="Right Arrow 335"/>
          <p:cNvSpPr/>
          <p:nvPr/>
        </p:nvSpPr>
        <p:spPr bwMode="auto">
          <a:xfrm rot="3757477">
            <a:off x="10720472" y="23274327"/>
            <a:ext cx="978408" cy="484632"/>
          </a:xfrm>
          <a:prstGeom prst="rightArrow">
            <a:avLst/>
          </a:prstGeom>
          <a:solidFill>
            <a:schemeClr val="accent2">
              <a:lumMod val="60000"/>
              <a:lumOff val="40000"/>
            </a:schemeClr>
          </a:solidFill>
          <a:ln w="12700" cap="sq" cmpd="sng" algn="ctr">
            <a:solidFill>
              <a:schemeClr val="tx1"/>
            </a:solidFill>
            <a:prstDash val="solid"/>
            <a:round/>
            <a:headEnd type="none" w="sm" len="sm"/>
            <a:tailEnd type="none" w="sm" len="sm"/>
          </a:ln>
          <a:effectLst/>
          <a:extLst/>
        </p:spPr>
        <p:txBody>
          <a:bodyPr vert="horz" wrap="none" lIns="91440" tIns="45720" rIns="91440" bIns="45720" numCol="1" rtlCol="0" anchor="t" anchorCtr="0" compatLnSpc="1">
            <a:prstTxWarp prst="textNoShape">
              <a:avLst/>
            </a:prstTxWarp>
          </a:bodyPr>
          <a:lstStyle/>
          <a:p>
            <a:pPr marL="0" marR="0" indent="0" algn="l" defTabSz="1200150" rtl="0" eaLnBrk="1" fontAlgn="base" latinLnBrk="0" hangingPunct="1">
              <a:lnSpc>
                <a:spcPct val="100000"/>
              </a:lnSpc>
              <a:spcBef>
                <a:spcPct val="0"/>
              </a:spcBef>
              <a:spcAft>
                <a:spcPct val="0"/>
              </a:spcAft>
              <a:buClrTx/>
              <a:buSzTx/>
              <a:buFontTx/>
              <a:buNone/>
              <a:tabLst/>
            </a:pPr>
            <a:endParaRPr kumimoji="0" lang="en-GB" sz="3100" b="0" i="0" u="none" strike="noStrike" cap="none" normalizeH="0" baseline="0" smtClean="0">
              <a:ln>
                <a:noFill/>
              </a:ln>
              <a:solidFill>
                <a:schemeClr val="accent2">
                  <a:lumMod val="60000"/>
                  <a:lumOff val="40000"/>
                </a:schemeClr>
              </a:solidFill>
              <a:effectLst/>
              <a:latin typeface="Times New Roman" pitchFamily="18" charset="0"/>
            </a:endParaRPr>
          </a:p>
        </p:txBody>
      </p:sp>
      <p:sp>
        <p:nvSpPr>
          <p:cNvPr id="6" name="TextBox 5"/>
          <p:cNvSpPr txBox="1"/>
          <p:nvPr/>
        </p:nvSpPr>
        <p:spPr>
          <a:xfrm>
            <a:off x="11597644" y="31215718"/>
            <a:ext cx="3828292" cy="584775"/>
          </a:xfrm>
          <a:prstGeom prst="rect">
            <a:avLst/>
          </a:prstGeom>
          <a:noFill/>
        </p:spPr>
        <p:txBody>
          <a:bodyPr wrap="none" rtlCol="0">
            <a:spAutoFit/>
          </a:bodyPr>
          <a:lstStyle/>
          <a:p>
            <a:r>
              <a:rPr lang="en-GB" sz="3200" dirty="0" smtClean="0">
                <a:solidFill>
                  <a:srgbClr val="002060"/>
                </a:solidFill>
                <a:latin typeface="Verdana" pitchFamily="34" charset="0"/>
                <a:ea typeface="Verdana" pitchFamily="34" charset="0"/>
                <a:cs typeface="Verdana" pitchFamily="34" charset="0"/>
              </a:rPr>
              <a:t>POLARIS antenna</a:t>
            </a:r>
            <a:endParaRPr lang="en-GB" sz="3200" dirty="0">
              <a:solidFill>
                <a:srgbClr val="002060"/>
              </a:solidFill>
              <a:latin typeface="Verdana" pitchFamily="34" charset="0"/>
              <a:ea typeface="Verdana" pitchFamily="34" charset="0"/>
              <a:cs typeface="Verdana" pitchFamily="34" charset="0"/>
            </a:endParaRPr>
          </a:p>
        </p:txBody>
      </p:sp>
      <p:sp>
        <p:nvSpPr>
          <p:cNvPr id="12" name="TextBox 11"/>
          <p:cNvSpPr txBox="1"/>
          <p:nvPr/>
        </p:nvSpPr>
        <p:spPr>
          <a:xfrm>
            <a:off x="18474408" y="7381070"/>
            <a:ext cx="7536037" cy="584775"/>
          </a:xfrm>
          <a:prstGeom prst="rect">
            <a:avLst/>
          </a:prstGeom>
          <a:noFill/>
        </p:spPr>
        <p:txBody>
          <a:bodyPr wrap="none" rtlCol="0">
            <a:spAutoFit/>
          </a:bodyPr>
          <a:lstStyle/>
          <a:p>
            <a:r>
              <a:rPr lang="en-GB" sz="3200" b="1" dirty="0" smtClean="0">
                <a:solidFill>
                  <a:srgbClr val="7030A0"/>
                </a:solidFill>
                <a:latin typeface="Verdana" pitchFamily="34" charset="0"/>
                <a:ea typeface="Verdana" pitchFamily="34" charset="0"/>
                <a:cs typeface="Verdana" pitchFamily="34" charset="0"/>
              </a:rPr>
              <a:t>Digital beam-forming technique</a:t>
            </a:r>
            <a:endParaRPr lang="en-GB" sz="3200" b="1" dirty="0">
              <a:solidFill>
                <a:srgbClr val="7030A0"/>
              </a:solidFill>
              <a:latin typeface="Verdana" pitchFamily="34" charset="0"/>
              <a:ea typeface="Verdana" pitchFamily="34" charset="0"/>
              <a:cs typeface="Verdana" pitchFamily="34" charset="0"/>
            </a:endParaRPr>
          </a:p>
        </p:txBody>
      </p:sp>
      <p:sp>
        <p:nvSpPr>
          <p:cNvPr id="337" name="TextBox 64"/>
          <p:cNvSpPr txBox="1">
            <a:spLocks noChangeArrowheads="1"/>
          </p:cNvSpPr>
          <p:nvPr/>
        </p:nvSpPr>
        <p:spPr bwMode="auto">
          <a:xfrm>
            <a:off x="17970352" y="34024030"/>
            <a:ext cx="36364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0000"/>
                </a:solidFill>
                <a:effectLst/>
                <a:uLnTx/>
                <a:uFillTx/>
                <a:latin typeface="Verdana" pitchFamily="34" charset="0"/>
              </a:rPr>
              <a:t>Example of </a:t>
            </a:r>
            <a:r>
              <a:rPr lang="en-GB" sz="1800" kern="0" dirty="0" smtClean="0">
                <a:solidFill>
                  <a:srgbClr val="000000"/>
                </a:solidFill>
                <a:latin typeface="Verdana" pitchFamily="34" charset="0"/>
              </a:rPr>
              <a:t>optimum beam-forming</a:t>
            </a:r>
            <a:r>
              <a:rPr kumimoji="0" lang="en-GB" sz="1800" b="0" i="0" u="none" strike="noStrike" kern="0" cap="none" spc="0" normalizeH="0" baseline="0" noProof="0" dirty="0" smtClean="0">
                <a:ln>
                  <a:noFill/>
                </a:ln>
                <a:solidFill>
                  <a:srgbClr val="000000"/>
                </a:solidFill>
                <a:effectLst/>
                <a:uLnTx/>
                <a:uFillTx/>
                <a:latin typeface="Verdana" pitchFamily="34" charset="0"/>
              </a:rPr>
              <a:t> </a:t>
            </a:r>
            <a:r>
              <a:rPr kumimoji="0" lang="en-GB" sz="1800" b="0" i="0" u="none" strike="noStrike" kern="0" cap="none" spc="0" normalizeH="0" baseline="0" noProof="0" dirty="0">
                <a:ln>
                  <a:noFill/>
                </a:ln>
                <a:solidFill>
                  <a:srgbClr val="000000"/>
                </a:solidFill>
                <a:effectLst/>
                <a:uLnTx/>
                <a:uFillTx/>
                <a:latin typeface="Verdana" pitchFamily="34" charset="0"/>
              </a:rPr>
              <a:t>synthesis</a:t>
            </a:r>
          </a:p>
        </p:txBody>
      </p:sp>
      <p:sp>
        <p:nvSpPr>
          <p:cNvPr id="338" name="TextBox 1"/>
          <p:cNvSpPr txBox="1">
            <a:spLocks noChangeArrowheads="1"/>
          </p:cNvSpPr>
          <p:nvPr/>
        </p:nvSpPr>
        <p:spPr bwMode="auto">
          <a:xfrm>
            <a:off x="28843560" y="7597094"/>
            <a:ext cx="20990332" cy="2893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NotesEsa" pitchFamily="2" charset="0"/>
                <a:ea typeface="ＭＳ Ｐゴシック" pitchFamily="34" charset="-128"/>
              </a:defRPr>
            </a:lvl1pPr>
            <a:lvl2pPr marL="742950" indent="-285750" eaLnBrk="0" hangingPunct="0">
              <a:defRPr>
                <a:solidFill>
                  <a:schemeClr val="tx1"/>
                </a:solidFill>
                <a:latin typeface="NotesEsa" pitchFamily="2" charset="0"/>
                <a:ea typeface="ＭＳ Ｐゴシック" pitchFamily="34" charset="-128"/>
              </a:defRPr>
            </a:lvl2pPr>
            <a:lvl3pPr marL="1143000" indent="-228600" eaLnBrk="0" hangingPunct="0">
              <a:defRPr>
                <a:solidFill>
                  <a:schemeClr val="tx1"/>
                </a:solidFill>
                <a:latin typeface="NotesEsa" pitchFamily="2" charset="0"/>
                <a:ea typeface="ＭＳ Ｐゴシック" pitchFamily="34" charset="-128"/>
              </a:defRPr>
            </a:lvl3pPr>
            <a:lvl4pPr marL="1600200" indent="-228600" eaLnBrk="0" hangingPunct="0">
              <a:defRPr>
                <a:solidFill>
                  <a:schemeClr val="tx1"/>
                </a:solidFill>
                <a:latin typeface="NotesEsa" pitchFamily="2" charset="0"/>
                <a:ea typeface="ＭＳ Ｐゴシック" pitchFamily="34" charset="-128"/>
              </a:defRPr>
            </a:lvl4pPr>
            <a:lvl5pPr marL="2057400" indent="-228600" eaLnBrk="0" hangingPunct="0">
              <a:defRPr>
                <a:solidFill>
                  <a:schemeClr val="tx1"/>
                </a:solidFill>
                <a:latin typeface="NotesEsa" pitchFamily="2" charset="0"/>
                <a:ea typeface="ＭＳ Ｐゴシック" pitchFamily="34" charset="-128"/>
              </a:defRPr>
            </a:lvl5pPr>
            <a:lvl6pPr marL="2514600" indent="-228600" eaLnBrk="0" fontAlgn="base" hangingPunct="0">
              <a:spcBef>
                <a:spcPct val="0"/>
              </a:spcBef>
              <a:spcAft>
                <a:spcPct val="0"/>
              </a:spcAft>
              <a:defRPr>
                <a:solidFill>
                  <a:schemeClr val="tx1"/>
                </a:solidFill>
                <a:latin typeface="NotesEsa" pitchFamily="2" charset="0"/>
                <a:ea typeface="ＭＳ Ｐゴシック" pitchFamily="34" charset="-128"/>
              </a:defRPr>
            </a:lvl6pPr>
            <a:lvl7pPr marL="2971800" indent="-228600" eaLnBrk="0" fontAlgn="base" hangingPunct="0">
              <a:spcBef>
                <a:spcPct val="0"/>
              </a:spcBef>
              <a:spcAft>
                <a:spcPct val="0"/>
              </a:spcAft>
              <a:defRPr>
                <a:solidFill>
                  <a:schemeClr val="tx1"/>
                </a:solidFill>
                <a:latin typeface="NotesEsa" pitchFamily="2" charset="0"/>
                <a:ea typeface="ＭＳ Ｐゴシック" pitchFamily="34" charset="-128"/>
              </a:defRPr>
            </a:lvl7pPr>
            <a:lvl8pPr marL="3429000" indent="-228600" eaLnBrk="0" fontAlgn="base" hangingPunct="0">
              <a:spcBef>
                <a:spcPct val="0"/>
              </a:spcBef>
              <a:spcAft>
                <a:spcPct val="0"/>
              </a:spcAft>
              <a:defRPr>
                <a:solidFill>
                  <a:schemeClr val="tx1"/>
                </a:solidFill>
                <a:latin typeface="NotesEsa" pitchFamily="2" charset="0"/>
                <a:ea typeface="ＭＳ Ｐゴシック" pitchFamily="34" charset="-128"/>
              </a:defRPr>
            </a:lvl8pPr>
            <a:lvl9pPr marL="3886200" indent="-228600" eaLnBrk="0" fontAlgn="base" hangingPunct="0">
              <a:spcBef>
                <a:spcPct val="0"/>
              </a:spcBef>
              <a:spcAft>
                <a:spcPct val="0"/>
              </a:spcAft>
              <a:defRPr>
                <a:solidFill>
                  <a:schemeClr val="tx1"/>
                </a:solidFill>
                <a:latin typeface="NotesEsa" pitchFamily="2" charset="0"/>
                <a:ea typeface="ＭＳ Ｐゴシック" pitchFamily="34" charset="-128"/>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err="1" smtClean="0">
                <a:ln>
                  <a:noFill/>
                </a:ln>
                <a:solidFill>
                  <a:srgbClr val="002060"/>
                </a:solidFill>
                <a:effectLst/>
                <a:uLnTx/>
                <a:uFillTx/>
                <a:latin typeface="Verdana" pitchFamily="34" charset="0"/>
                <a:ea typeface="ＭＳ Ｐゴシック" pitchFamily="34" charset="-128"/>
              </a:rPr>
              <a:t>IceGrav</a:t>
            </a:r>
            <a:r>
              <a:rPr kumimoji="0" lang="en-US" sz="3200" b="1" i="0" u="none" strike="noStrike" kern="0" cap="none" spc="0" normalizeH="0" baseline="0" noProof="0" dirty="0" smtClean="0">
                <a:ln>
                  <a:noFill/>
                </a:ln>
                <a:solidFill>
                  <a:srgbClr val="002060"/>
                </a:solidFill>
                <a:effectLst/>
                <a:uLnTx/>
                <a:uFillTx/>
                <a:latin typeface="Verdana" pitchFamily="34" charset="0"/>
                <a:ea typeface="ＭＳ Ｐゴシック" pitchFamily="34" charset="-128"/>
              </a:rPr>
              <a:t> Campaign</a:t>
            </a:r>
            <a:r>
              <a:rPr kumimoji="0" lang="en-US" sz="3200" b="1" i="0" u="none" strike="noStrike" kern="0" cap="none" spc="0" normalizeH="0" noProof="0" dirty="0" smtClean="0">
                <a:ln>
                  <a:noFill/>
                </a:ln>
                <a:solidFill>
                  <a:srgbClr val="002060"/>
                </a:solidFill>
                <a:effectLst/>
                <a:uLnTx/>
                <a:uFillTx/>
                <a:latin typeface="Verdana" pitchFamily="34" charset="0"/>
                <a:ea typeface="ＭＳ Ｐゴシック" pitchFamily="34" charset="-128"/>
              </a:rPr>
              <a:t> 2011 in East Antarctica:</a:t>
            </a:r>
            <a:endParaRPr kumimoji="0" lang="en-US" sz="3200" b="1" i="0" u="none" strike="noStrike" kern="0" cap="none" spc="0" normalizeH="0" baseline="0" noProof="0" dirty="0" smtClean="0">
              <a:ln>
                <a:noFill/>
              </a:ln>
              <a:solidFill>
                <a:srgbClr val="002060"/>
              </a:solidFill>
              <a:effectLst/>
              <a:uLnTx/>
              <a:uFillTx/>
              <a:latin typeface="Verdana" pitchFamily="34" charset="0"/>
              <a:ea typeface="ＭＳ Ｐゴシック" pitchFamily="34" charset="-128"/>
            </a:endParaRPr>
          </a:p>
          <a:p>
            <a:pPr marL="0" marR="0" lvl="0" indent="0" algn="just" defTabSz="914400" eaLnBrk="1" fontAlgn="auto" latinLnBrk="0" hangingPunct="1">
              <a:lnSpc>
                <a:spcPct val="100000"/>
              </a:lnSpc>
              <a:spcBef>
                <a:spcPts val="1200"/>
              </a:spcBef>
              <a:spcAft>
                <a:spcPts val="0"/>
              </a:spcAft>
              <a:buClrTx/>
              <a:buSzTx/>
              <a:buFontTx/>
              <a:buNone/>
              <a:tabLst/>
              <a:defRPr/>
            </a:pPr>
            <a:r>
              <a:rPr kumimoji="0" lang="en-US" sz="2800" b="0" i="0" u="none" strike="noStrike" kern="0" cap="none" spc="0" normalizeH="0" baseline="0" noProof="0" dirty="0" smtClean="0">
                <a:ln>
                  <a:noFill/>
                </a:ln>
                <a:solidFill>
                  <a:srgbClr val="002060"/>
                </a:solidFill>
                <a:effectLst/>
                <a:uLnTx/>
                <a:uFillTx/>
                <a:latin typeface="Verdana" pitchFamily="34" charset="0"/>
                <a:ea typeface="ＭＳ Ｐゴシック" pitchFamily="34" charset="-128"/>
              </a:rPr>
              <a:t>The </a:t>
            </a:r>
            <a:r>
              <a:rPr kumimoji="0" lang="en-US" sz="2800" b="0" i="0" u="none" strike="noStrike" kern="0" cap="none" spc="0" normalizeH="0" baseline="0" noProof="0" dirty="0" err="1" smtClean="0">
                <a:ln>
                  <a:noFill/>
                </a:ln>
                <a:solidFill>
                  <a:srgbClr val="002060"/>
                </a:solidFill>
                <a:effectLst/>
                <a:uLnTx/>
                <a:uFillTx/>
                <a:latin typeface="Verdana" pitchFamily="34" charset="0"/>
                <a:ea typeface="ＭＳ Ｐゴシック" pitchFamily="34" charset="-128"/>
              </a:rPr>
              <a:t>IceGrav</a:t>
            </a:r>
            <a:r>
              <a:rPr kumimoji="0" lang="en-US" sz="2800" b="0" i="0" u="none" strike="noStrike" kern="0" cap="none" spc="0" normalizeH="0" baseline="0" noProof="0" dirty="0" smtClean="0">
                <a:ln>
                  <a:noFill/>
                </a:ln>
                <a:solidFill>
                  <a:srgbClr val="002060"/>
                </a:solidFill>
                <a:effectLst/>
                <a:uLnTx/>
                <a:uFillTx/>
                <a:latin typeface="Verdana" pitchFamily="34" charset="0"/>
                <a:ea typeface="ＭＳ Ｐゴシック" pitchFamily="34" charset="-128"/>
              </a:rPr>
              <a:t> project is a close scientific collaboration between Tech. Univ. Denmark, Nat. </a:t>
            </a:r>
            <a:r>
              <a:rPr kumimoji="0" lang="en-US" sz="2800" b="0" i="0" u="none" strike="noStrike" kern="0" cap="none" spc="0" normalizeH="0" baseline="0" noProof="0" dirty="0" err="1" smtClean="0">
                <a:ln>
                  <a:noFill/>
                </a:ln>
                <a:solidFill>
                  <a:srgbClr val="002060"/>
                </a:solidFill>
                <a:effectLst/>
                <a:uLnTx/>
                <a:uFillTx/>
                <a:latin typeface="Verdana" pitchFamily="34" charset="0"/>
                <a:ea typeface="ＭＳ Ｐゴシック" pitchFamily="34" charset="-128"/>
              </a:rPr>
              <a:t>Geosp</a:t>
            </a:r>
            <a:r>
              <a:rPr kumimoji="0" lang="en-US" sz="2800" b="0" i="0" u="none" strike="noStrike" kern="0" cap="none" spc="0" normalizeH="0" baseline="0" noProof="0" dirty="0" smtClean="0">
                <a:ln>
                  <a:noFill/>
                </a:ln>
                <a:solidFill>
                  <a:srgbClr val="002060"/>
                </a:solidFill>
                <a:effectLst/>
                <a:uLnTx/>
                <a:uFillTx/>
                <a:latin typeface="Verdana" pitchFamily="34" charset="0"/>
                <a:ea typeface="ＭＳ Ｐゴシック" pitchFamily="34" charset="-128"/>
              </a:rPr>
              <a:t>.-Intel. Agency, Univ. of Texas, Univ. of Bergen/NPI/Norway, IAA/Argentina and Brit. Antarctic Survey/UK. The primary goal is to measure airborne gravity in hitherto unmapped areas, and eventually contribute to a coordinated Antarctic gravity grid compilation, for basic use in geodesy, geophysics, and satellite orbit determination. The secondary goal is to provide basic radar, laser and magnetic data, as made possible by the rather large long-range DC-3 aircraft. </a:t>
            </a:r>
            <a:endParaRPr kumimoji="0" lang="en-GB" sz="2800" b="0" i="0" u="none" strike="noStrike" kern="0" cap="none" spc="0" normalizeH="0" baseline="0" noProof="0" dirty="0" smtClean="0">
              <a:ln>
                <a:noFill/>
              </a:ln>
              <a:solidFill>
                <a:srgbClr val="002060"/>
              </a:solidFill>
              <a:effectLst/>
              <a:uLnTx/>
              <a:uFillTx/>
              <a:latin typeface="Verdana" pitchFamily="34" charset="0"/>
              <a:ea typeface="ＭＳ Ｐゴシック" pitchFamily="34" charset="-128"/>
            </a:endParaRPr>
          </a:p>
        </p:txBody>
      </p:sp>
      <p:pic>
        <p:nvPicPr>
          <p:cNvPr id="339" name="Picture 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2237048" y="1620430"/>
            <a:ext cx="6587490" cy="547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46" name="Straight Connector 345"/>
          <p:cNvCxnSpPr>
            <a:cxnSpLocks/>
          </p:cNvCxnSpPr>
          <p:nvPr/>
        </p:nvCxnSpPr>
        <p:spPr>
          <a:xfrm>
            <a:off x="41141713" y="12854133"/>
            <a:ext cx="909546" cy="124457"/>
          </a:xfrm>
          <a:prstGeom prst="line">
            <a:avLst/>
          </a:prstGeom>
          <a:noFill/>
          <a:ln w="25400" cap="flat" cmpd="sng" algn="ctr">
            <a:solidFill>
              <a:srgbClr val="FF0000"/>
            </a:solidFill>
            <a:prstDash val="solid"/>
          </a:ln>
          <a:effectLst/>
        </p:spPr>
      </p:cxnSp>
      <p:grpSp>
        <p:nvGrpSpPr>
          <p:cNvPr id="347" name="Group 346"/>
          <p:cNvGrpSpPr>
            <a:grpSpLocks/>
          </p:cNvGrpSpPr>
          <p:nvPr/>
        </p:nvGrpSpPr>
        <p:grpSpPr bwMode="auto">
          <a:xfrm>
            <a:off x="38348616" y="11845566"/>
            <a:ext cx="10750098" cy="4915281"/>
            <a:chOff x="1709738" y="2255838"/>
            <a:chExt cx="6848475" cy="4524375"/>
          </a:xfrm>
        </p:grpSpPr>
        <p:pic>
          <p:nvPicPr>
            <p:cNvPr id="348" name="Picture 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709738" y="2255838"/>
              <a:ext cx="6848475"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9" name="TextBox 40"/>
            <p:cNvSpPr txBox="1">
              <a:spLocks noChangeArrowheads="1"/>
            </p:cNvSpPr>
            <p:nvPr/>
          </p:nvSpPr>
          <p:spPr bwMode="auto">
            <a:xfrm>
              <a:off x="3671900" y="3104964"/>
              <a:ext cx="1524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NotesEsa" pitchFamily="2" charset="0"/>
                  <a:ea typeface="ＭＳ Ｐゴシック" pitchFamily="34" charset="-128"/>
                </a:defRPr>
              </a:lvl1pPr>
              <a:lvl2pPr marL="742950" indent="-285750" eaLnBrk="0" hangingPunct="0">
                <a:defRPr>
                  <a:solidFill>
                    <a:schemeClr val="tx1"/>
                  </a:solidFill>
                  <a:latin typeface="NotesEsa" pitchFamily="2" charset="0"/>
                  <a:ea typeface="ＭＳ Ｐゴシック" pitchFamily="34" charset="-128"/>
                </a:defRPr>
              </a:lvl2pPr>
              <a:lvl3pPr marL="1143000" indent="-228600" eaLnBrk="0" hangingPunct="0">
                <a:defRPr>
                  <a:solidFill>
                    <a:schemeClr val="tx1"/>
                  </a:solidFill>
                  <a:latin typeface="NotesEsa" pitchFamily="2" charset="0"/>
                  <a:ea typeface="ＭＳ Ｐゴシック" pitchFamily="34" charset="-128"/>
                </a:defRPr>
              </a:lvl3pPr>
              <a:lvl4pPr marL="1600200" indent="-228600" eaLnBrk="0" hangingPunct="0">
                <a:defRPr>
                  <a:solidFill>
                    <a:schemeClr val="tx1"/>
                  </a:solidFill>
                  <a:latin typeface="NotesEsa" pitchFamily="2" charset="0"/>
                  <a:ea typeface="ＭＳ Ｐゴシック" pitchFamily="34" charset="-128"/>
                </a:defRPr>
              </a:lvl4pPr>
              <a:lvl5pPr marL="2057400" indent="-228600" eaLnBrk="0" hangingPunct="0">
                <a:defRPr>
                  <a:solidFill>
                    <a:schemeClr val="tx1"/>
                  </a:solidFill>
                  <a:latin typeface="NotesEsa" pitchFamily="2" charset="0"/>
                  <a:ea typeface="ＭＳ Ｐゴシック" pitchFamily="34" charset="-128"/>
                </a:defRPr>
              </a:lvl5pPr>
              <a:lvl6pPr marL="2514600" indent="-228600" eaLnBrk="0" fontAlgn="base" hangingPunct="0">
                <a:spcBef>
                  <a:spcPct val="0"/>
                </a:spcBef>
                <a:spcAft>
                  <a:spcPct val="0"/>
                </a:spcAft>
                <a:defRPr>
                  <a:solidFill>
                    <a:schemeClr val="tx1"/>
                  </a:solidFill>
                  <a:latin typeface="NotesEsa" pitchFamily="2" charset="0"/>
                  <a:ea typeface="ＭＳ Ｐゴシック" pitchFamily="34" charset="-128"/>
                </a:defRPr>
              </a:lvl6pPr>
              <a:lvl7pPr marL="2971800" indent="-228600" eaLnBrk="0" fontAlgn="base" hangingPunct="0">
                <a:spcBef>
                  <a:spcPct val="0"/>
                </a:spcBef>
                <a:spcAft>
                  <a:spcPct val="0"/>
                </a:spcAft>
                <a:defRPr>
                  <a:solidFill>
                    <a:schemeClr val="tx1"/>
                  </a:solidFill>
                  <a:latin typeface="NotesEsa" pitchFamily="2" charset="0"/>
                  <a:ea typeface="ＭＳ Ｐゴシック" pitchFamily="34" charset="-128"/>
                </a:defRPr>
              </a:lvl7pPr>
              <a:lvl8pPr marL="3429000" indent="-228600" eaLnBrk="0" fontAlgn="base" hangingPunct="0">
                <a:spcBef>
                  <a:spcPct val="0"/>
                </a:spcBef>
                <a:spcAft>
                  <a:spcPct val="0"/>
                </a:spcAft>
                <a:defRPr>
                  <a:solidFill>
                    <a:schemeClr val="tx1"/>
                  </a:solidFill>
                  <a:latin typeface="NotesEsa" pitchFamily="2" charset="0"/>
                  <a:ea typeface="ＭＳ Ｐゴシック" pitchFamily="34" charset="-128"/>
                </a:defRPr>
              </a:lvl8pPr>
              <a:lvl9pPr marL="3886200" indent="-228600" eaLnBrk="0" fontAlgn="base" hangingPunct="0">
                <a:spcBef>
                  <a:spcPct val="0"/>
                </a:spcBef>
                <a:spcAft>
                  <a:spcPct val="0"/>
                </a:spcAft>
                <a:defRPr>
                  <a:solidFill>
                    <a:schemeClr val="tx1"/>
                  </a:solidFill>
                  <a:latin typeface="NotesEsa" pitchFamily="2" charset="0"/>
                  <a:ea typeface="ＭＳ Ｐゴシック"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FFFFFF"/>
                  </a:solidFill>
                  <a:effectLst/>
                  <a:uLnTx/>
                  <a:uFillTx/>
                  <a:latin typeface="Verdana" pitchFamily="34" charset="0"/>
                  <a:ea typeface="ＭＳ Ｐゴシック" pitchFamily="34" charset="-128"/>
                </a:rPr>
                <a:t>Surface echo</a:t>
              </a:r>
            </a:p>
          </p:txBody>
        </p:sp>
        <p:sp>
          <p:nvSpPr>
            <p:cNvPr id="350" name="TextBox 41"/>
            <p:cNvSpPr txBox="1">
              <a:spLocks noChangeArrowheads="1"/>
            </p:cNvSpPr>
            <p:nvPr/>
          </p:nvSpPr>
          <p:spPr bwMode="auto">
            <a:xfrm>
              <a:off x="5256076" y="3609020"/>
              <a:ext cx="30973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NotesEsa" pitchFamily="2" charset="0"/>
                  <a:ea typeface="ＭＳ Ｐゴシック" pitchFamily="34" charset="-128"/>
                </a:defRPr>
              </a:lvl1pPr>
              <a:lvl2pPr marL="742950" indent="-285750" eaLnBrk="0" hangingPunct="0">
                <a:defRPr>
                  <a:solidFill>
                    <a:schemeClr val="tx1"/>
                  </a:solidFill>
                  <a:latin typeface="NotesEsa" pitchFamily="2" charset="0"/>
                  <a:ea typeface="ＭＳ Ｐゴシック" pitchFamily="34" charset="-128"/>
                </a:defRPr>
              </a:lvl2pPr>
              <a:lvl3pPr marL="1143000" indent="-228600" eaLnBrk="0" hangingPunct="0">
                <a:defRPr>
                  <a:solidFill>
                    <a:schemeClr val="tx1"/>
                  </a:solidFill>
                  <a:latin typeface="NotesEsa" pitchFamily="2" charset="0"/>
                  <a:ea typeface="ＭＳ Ｐゴシック" pitchFamily="34" charset="-128"/>
                </a:defRPr>
              </a:lvl3pPr>
              <a:lvl4pPr marL="1600200" indent="-228600" eaLnBrk="0" hangingPunct="0">
                <a:defRPr>
                  <a:solidFill>
                    <a:schemeClr val="tx1"/>
                  </a:solidFill>
                  <a:latin typeface="NotesEsa" pitchFamily="2" charset="0"/>
                  <a:ea typeface="ＭＳ Ｐゴシック" pitchFamily="34" charset="-128"/>
                </a:defRPr>
              </a:lvl4pPr>
              <a:lvl5pPr marL="2057400" indent="-228600" eaLnBrk="0" hangingPunct="0">
                <a:defRPr>
                  <a:solidFill>
                    <a:schemeClr val="tx1"/>
                  </a:solidFill>
                  <a:latin typeface="NotesEsa" pitchFamily="2" charset="0"/>
                  <a:ea typeface="ＭＳ Ｐゴシック" pitchFamily="34" charset="-128"/>
                </a:defRPr>
              </a:lvl5pPr>
              <a:lvl6pPr marL="2514600" indent="-228600" eaLnBrk="0" fontAlgn="base" hangingPunct="0">
                <a:spcBef>
                  <a:spcPct val="0"/>
                </a:spcBef>
                <a:spcAft>
                  <a:spcPct val="0"/>
                </a:spcAft>
                <a:defRPr>
                  <a:solidFill>
                    <a:schemeClr val="tx1"/>
                  </a:solidFill>
                  <a:latin typeface="NotesEsa" pitchFamily="2" charset="0"/>
                  <a:ea typeface="ＭＳ Ｐゴシック" pitchFamily="34" charset="-128"/>
                </a:defRPr>
              </a:lvl6pPr>
              <a:lvl7pPr marL="2971800" indent="-228600" eaLnBrk="0" fontAlgn="base" hangingPunct="0">
                <a:spcBef>
                  <a:spcPct val="0"/>
                </a:spcBef>
                <a:spcAft>
                  <a:spcPct val="0"/>
                </a:spcAft>
                <a:defRPr>
                  <a:solidFill>
                    <a:schemeClr val="tx1"/>
                  </a:solidFill>
                  <a:latin typeface="NotesEsa" pitchFamily="2" charset="0"/>
                  <a:ea typeface="ＭＳ Ｐゴシック" pitchFamily="34" charset="-128"/>
                </a:defRPr>
              </a:lvl7pPr>
              <a:lvl8pPr marL="3429000" indent="-228600" eaLnBrk="0" fontAlgn="base" hangingPunct="0">
                <a:spcBef>
                  <a:spcPct val="0"/>
                </a:spcBef>
                <a:spcAft>
                  <a:spcPct val="0"/>
                </a:spcAft>
                <a:defRPr>
                  <a:solidFill>
                    <a:schemeClr val="tx1"/>
                  </a:solidFill>
                  <a:latin typeface="NotesEsa" pitchFamily="2" charset="0"/>
                  <a:ea typeface="ＭＳ Ｐゴシック" pitchFamily="34" charset="-128"/>
                </a:defRPr>
              </a:lvl8pPr>
              <a:lvl9pPr marL="3886200" indent="-228600" eaLnBrk="0" fontAlgn="base" hangingPunct="0">
                <a:spcBef>
                  <a:spcPct val="0"/>
                </a:spcBef>
                <a:spcAft>
                  <a:spcPct val="0"/>
                </a:spcAft>
                <a:defRPr>
                  <a:solidFill>
                    <a:schemeClr val="tx1"/>
                  </a:solidFill>
                  <a:latin typeface="NotesEsa" pitchFamily="2" charset="0"/>
                  <a:ea typeface="ＭＳ Ｐゴシック"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smtClean="0">
                  <a:ln>
                    <a:noFill/>
                  </a:ln>
                  <a:solidFill>
                    <a:srgbClr val="FFFFFF"/>
                  </a:solidFill>
                  <a:effectLst/>
                  <a:uLnTx/>
                  <a:uFillTx/>
                  <a:latin typeface="Verdana" pitchFamily="34" charset="0"/>
                  <a:ea typeface="ＭＳ Ｐゴシック" pitchFamily="34" charset="-128"/>
                </a:rPr>
                <a:t>Double bounce surface echo</a:t>
              </a:r>
            </a:p>
          </p:txBody>
        </p:sp>
        <p:sp>
          <p:nvSpPr>
            <p:cNvPr id="351" name="TextBox 42"/>
            <p:cNvSpPr txBox="1">
              <a:spLocks noChangeArrowheads="1"/>
            </p:cNvSpPr>
            <p:nvPr/>
          </p:nvSpPr>
          <p:spPr bwMode="auto">
            <a:xfrm>
              <a:off x="2699792" y="5661248"/>
              <a:ext cx="13115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NotesEsa" pitchFamily="2" charset="0"/>
                  <a:ea typeface="ＭＳ Ｐゴシック" pitchFamily="34" charset="-128"/>
                </a:defRPr>
              </a:lvl1pPr>
              <a:lvl2pPr marL="742950" indent="-285750" eaLnBrk="0" hangingPunct="0">
                <a:defRPr>
                  <a:solidFill>
                    <a:schemeClr val="tx1"/>
                  </a:solidFill>
                  <a:latin typeface="NotesEsa" pitchFamily="2" charset="0"/>
                  <a:ea typeface="ＭＳ Ｐゴシック" pitchFamily="34" charset="-128"/>
                </a:defRPr>
              </a:lvl2pPr>
              <a:lvl3pPr marL="1143000" indent="-228600" eaLnBrk="0" hangingPunct="0">
                <a:defRPr>
                  <a:solidFill>
                    <a:schemeClr val="tx1"/>
                  </a:solidFill>
                  <a:latin typeface="NotesEsa" pitchFamily="2" charset="0"/>
                  <a:ea typeface="ＭＳ Ｐゴシック" pitchFamily="34" charset="-128"/>
                </a:defRPr>
              </a:lvl3pPr>
              <a:lvl4pPr marL="1600200" indent="-228600" eaLnBrk="0" hangingPunct="0">
                <a:defRPr>
                  <a:solidFill>
                    <a:schemeClr val="tx1"/>
                  </a:solidFill>
                  <a:latin typeface="NotesEsa" pitchFamily="2" charset="0"/>
                  <a:ea typeface="ＭＳ Ｐゴシック" pitchFamily="34" charset="-128"/>
                </a:defRPr>
              </a:lvl4pPr>
              <a:lvl5pPr marL="2057400" indent="-228600" eaLnBrk="0" hangingPunct="0">
                <a:defRPr>
                  <a:solidFill>
                    <a:schemeClr val="tx1"/>
                  </a:solidFill>
                  <a:latin typeface="NotesEsa" pitchFamily="2" charset="0"/>
                  <a:ea typeface="ＭＳ Ｐゴシック" pitchFamily="34" charset="-128"/>
                </a:defRPr>
              </a:lvl5pPr>
              <a:lvl6pPr marL="2514600" indent="-228600" eaLnBrk="0" fontAlgn="base" hangingPunct="0">
                <a:spcBef>
                  <a:spcPct val="0"/>
                </a:spcBef>
                <a:spcAft>
                  <a:spcPct val="0"/>
                </a:spcAft>
                <a:defRPr>
                  <a:solidFill>
                    <a:schemeClr val="tx1"/>
                  </a:solidFill>
                  <a:latin typeface="NotesEsa" pitchFamily="2" charset="0"/>
                  <a:ea typeface="ＭＳ Ｐゴシック" pitchFamily="34" charset="-128"/>
                </a:defRPr>
              </a:lvl6pPr>
              <a:lvl7pPr marL="2971800" indent="-228600" eaLnBrk="0" fontAlgn="base" hangingPunct="0">
                <a:spcBef>
                  <a:spcPct val="0"/>
                </a:spcBef>
                <a:spcAft>
                  <a:spcPct val="0"/>
                </a:spcAft>
                <a:defRPr>
                  <a:solidFill>
                    <a:schemeClr val="tx1"/>
                  </a:solidFill>
                  <a:latin typeface="NotesEsa" pitchFamily="2" charset="0"/>
                  <a:ea typeface="ＭＳ Ｐゴシック" pitchFamily="34" charset="-128"/>
                </a:defRPr>
              </a:lvl7pPr>
              <a:lvl8pPr marL="3429000" indent="-228600" eaLnBrk="0" fontAlgn="base" hangingPunct="0">
                <a:spcBef>
                  <a:spcPct val="0"/>
                </a:spcBef>
                <a:spcAft>
                  <a:spcPct val="0"/>
                </a:spcAft>
                <a:defRPr>
                  <a:solidFill>
                    <a:schemeClr val="tx1"/>
                  </a:solidFill>
                  <a:latin typeface="NotesEsa" pitchFamily="2" charset="0"/>
                  <a:ea typeface="ＭＳ Ｐゴシック" pitchFamily="34" charset="-128"/>
                </a:defRPr>
              </a:lvl8pPr>
              <a:lvl9pPr marL="3886200" indent="-228600" eaLnBrk="0" fontAlgn="base" hangingPunct="0">
                <a:spcBef>
                  <a:spcPct val="0"/>
                </a:spcBef>
                <a:spcAft>
                  <a:spcPct val="0"/>
                </a:spcAft>
                <a:defRPr>
                  <a:solidFill>
                    <a:schemeClr val="tx1"/>
                  </a:solidFill>
                  <a:latin typeface="NotesEsa" pitchFamily="2" charset="0"/>
                  <a:ea typeface="ＭＳ Ｐゴシック"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smtClean="0">
                  <a:ln>
                    <a:noFill/>
                  </a:ln>
                  <a:solidFill>
                    <a:srgbClr val="FFFFFF"/>
                  </a:solidFill>
                  <a:effectLst/>
                  <a:uLnTx/>
                  <a:uFillTx/>
                  <a:latin typeface="Verdana" pitchFamily="34" charset="0"/>
                  <a:ea typeface="ＭＳ Ｐゴシック" pitchFamily="34" charset="-128"/>
                </a:rPr>
                <a:t>Ice bottom</a:t>
              </a:r>
            </a:p>
          </p:txBody>
        </p:sp>
        <p:cxnSp>
          <p:nvCxnSpPr>
            <p:cNvPr id="352" name="Straight Arrow Connector 351"/>
            <p:cNvCxnSpPr/>
            <p:nvPr/>
          </p:nvCxnSpPr>
          <p:spPr>
            <a:xfrm flipH="1" flipV="1">
              <a:off x="3455988" y="2781301"/>
              <a:ext cx="252412" cy="360362"/>
            </a:xfrm>
            <a:prstGeom prst="straightConnector1">
              <a:avLst/>
            </a:prstGeom>
            <a:noFill/>
            <a:ln w="9525" cap="flat" cmpd="sng" algn="ctr">
              <a:solidFill>
                <a:srgbClr val="FFFFFF"/>
              </a:solidFill>
              <a:prstDash val="solid"/>
              <a:tailEnd type="arrow"/>
            </a:ln>
            <a:effectLst/>
          </p:spPr>
        </p:cxnSp>
        <p:cxnSp>
          <p:nvCxnSpPr>
            <p:cNvPr id="353" name="Straight Arrow Connector 352"/>
            <p:cNvCxnSpPr/>
            <p:nvPr/>
          </p:nvCxnSpPr>
          <p:spPr>
            <a:xfrm flipH="1">
              <a:off x="4967288" y="3860801"/>
              <a:ext cx="360362" cy="468312"/>
            </a:xfrm>
            <a:prstGeom prst="straightConnector1">
              <a:avLst/>
            </a:prstGeom>
            <a:noFill/>
            <a:ln w="9525" cap="flat" cmpd="sng" algn="ctr">
              <a:solidFill>
                <a:srgbClr val="FFFFFF"/>
              </a:solidFill>
              <a:prstDash val="solid"/>
              <a:tailEnd type="arrow"/>
            </a:ln>
            <a:effectLst/>
          </p:spPr>
        </p:cxnSp>
        <p:cxnSp>
          <p:nvCxnSpPr>
            <p:cNvPr id="354" name="Straight Arrow Connector 353"/>
            <p:cNvCxnSpPr/>
            <p:nvPr/>
          </p:nvCxnSpPr>
          <p:spPr>
            <a:xfrm flipV="1">
              <a:off x="3924300" y="5265738"/>
              <a:ext cx="431800" cy="503238"/>
            </a:xfrm>
            <a:prstGeom prst="straightConnector1">
              <a:avLst/>
            </a:prstGeom>
            <a:noFill/>
            <a:ln w="9525" cap="flat" cmpd="sng" algn="ctr">
              <a:solidFill>
                <a:srgbClr val="FFFFFF"/>
              </a:solidFill>
              <a:prstDash val="solid"/>
              <a:tailEnd type="arrow"/>
            </a:ln>
            <a:effectLst/>
          </p:spPr>
        </p:cxnSp>
      </p:grpSp>
      <p:sp>
        <p:nvSpPr>
          <p:cNvPr id="355" name="TextBox 354"/>
          <p:cNvSpPr txBox="1"/>
          <p:nvPr/>
        </p:nvSpPr>
        <p:spPr>
          <a:xfrm>
            <a:off x="30571752" y="10981470"/>
            <a:ext cx="5851282" cy="584775"/>
          </a:xfrm>
          <a:prstGeom prst="rect">
            <a:avLst/>
          </a:prstGeom>
          <a:noFill/>
          <a:ln>
            <a:noFill/>
          </a:ln>
        </p:spPr>
        <p:txBody>
          <a:bodyPr wrap="none" rtlCol="0">
            <a:spAutoFit/>
          </a:bodyPr>
          <a:lstStyle/>
          <a:p>
            <a:r>
              <a:rPr lang="en-GB" sz="3200" dirty="0" smtClean="0">
                <a:solidFill>
                  <a:srgbClr val="002060"/>
                </a:solidFill>
                <a:latin typeface="Verdana" pitchFamily="34" charset="0"/>
                <a:ea typeface="Verdana" pitchFamily="34" charset="0"/>
                <a:cs typeface="Verdana" pitchFamily="34" charset="0"/>
              </a:rPr>
              <a:t>POLARIS coastal flight path</a:t>
            </a:r>
            <a:endParaRPr lang="en-GB" sz="3200" dirty="0">
              <a:solidFill>
                <a:srgbClr val="002060"/>
              </a:solidFill>
              <a:latin typeface="Verdana" pitchFamily="34" charset="0"/>
              <a:ea typeface="Verdana" pitchFamily="34" charset="0"/>
              <a:cs typeface="Verdana" pitchFamily="34" charset="0"/>
            </a:endParaRPr>
          </a:p>
        </p:txBody>
      </p:sp>
      <p:sp>
        <p:nvSpPr>
          <p:cNvPr id="356" name="TextBox 355"/>
          <p:cNvSpPr txBox="1"/>
          <p:nvPr/>
        </p:nvSpPr>
        <p:spPr>
          <a:xfrm>
            <a:off x="40292832" y="10981470"/>
            <a:ext cx="8080225" cy="584775"/>
          </a:xfrm>
          <a:prstGeom prst="rect">
            <a:avLst/>
          </a:prstGeom>
          <a:noFill/>
        </p:spPr>
        <p:txBody>
          <a:bodyPr wrap="none" rtlCol="0">
            <a:spAutoFit/>
          </a:bodyPr>
          <a:lstStyle/>
          <a:p>
            <a:r>
              <a:rPr lang="en-GB" sz="3200" dirty="0" smtClean="0">
                <a:solidFill>
                  <a:srgbClr val="002060"/>
                </a:solidFill>
                <a:latin typeface="Verdana" pitchFamily="34" charset="0"/>
                <a:ea typeface="Verdana" pitchFamily="34" charset="0"/>
                <a:cs typeface="Verdana" pitchFamily="34" charset="0"/>
              </a:rPr>
              <a:t>Cross-section of </a:t>
            </a:r>
            <a:r>
              <a:rPr lang="en-GB" sz="3200" dirty="0" err="1" smtClean="0">
                <a:solidFill>
                  <a:srgbClr val="002060"/>
                </a:solidFill>
                <a:latin typeface="Verdana" pitchFamily="34" charset="0"/>
                <a:ea typeface="Verdana" pitchFamily="34" charset="0"/>
                <a:cs typeface="Verdana" pitchFamily="34" charset="0"/>
              </a:rPr>
              <a:t>Jutulstraumen</a:t>
            </a:r>
            <a:r>
              <a:rPr lang="en-GB" sz="3200" dirty="0" smtClean="0">
                <a:solidFill>
                  <a:srgbClr val="002060"/>
                </a:solidFill>
                <a:latin typeface="Verdana" pitchFamily="34" charset="0"/>
                <a:ea typeface="Verdana" pitchFamily="34" charset="0"/>
                <a:cs typeface="Verdana" pitchFamily="34" charset="0"/>
              </a:rPr>
              <a:t> glacier</a:t>
            </a:r>
            <a:endParaRPr lang="en-GB" sz="3200" dirty="0">
              <a:solidFill>
                <a:srgbClr val="002060"/>
              </a:solidFill>
              <a:latin typeface="Verdana" pitchFamily="34" charset="0"/>
              <a:ea typeface="Verdana" pitchFamily="34" charset="0"/>
              <a:cs typeface="Verdana" pitchFamily="34" charset="0"/>
            </a:endParaRPr>
          </a:p>
        </p:txBody>
      </p:sp>
      <p:grpSp>
        <p:nvGrpSpPr>
          <p:cNvPr id="8" name="Group 7"/>
          <p:cNvGrpSpPr/>
          <p:nvPr/>
        </p:nvGrpSpPr>
        <p:grpSpPr>
          <a:xfrm>
            <a:off x="29599644" y="11953578"/>
            <a:ext cx="7751763" cy="4483100"/>
            <a:chOff x="29599644" y="11953578"/>
            <a:chExt cx="7751763" cy="4483100"/>
          </a:xfrm>
        </p:grpSpPr>
        <p:grpSp>
          <p:nvGrpSpPr>
            <p:cNvPr id="340" name="Group 339"/>
            <p:cNvGrpSpPr>
              <a:grpSpLocks/>
            </p:cNvGrpSpPr>
            <p:nvPr/>
          </p:nvGrpSpPr>
          <p:grpSpPr bwMode="auto">
            <a:xfrm>
              <a:off x="29599644" y="11953578"/>
              <a:ext cx="7751763" cy="4483100"/>
              <a:chOff x="890588" y="1439863"/>
              <a:chExt cx="7751762" cy="4483100"/>
            </a:xfrm>
          </p:grpSpPr>
          <p:grpSp>
            <p:nvGrpSpPr>
              <p:cNvPr id="341" name="Group 3"/>
              <p:cNvGrpSpPr>
                <a:grpSpLocks/>
              </p:cNvGrpSpPr>
              <p:nvPr/>
            </p:nvGrpSpPr>
            <p:grpSpPr bwMode="auto">
              <a:xfrm>
                <a:off x="890588" y="1439863"/>
                <a:ext cx="7751762" cy="4483100"/>
                <a:chOff x="890282" y="1440499"/>
                <a:chExt cx="7752382" cy="4482540"/>
              </a:xfrm>
            </p:grpSpPr>
            <p:pic>
              <p:nvPicPr>
                <p:cNvPr id="343" name="Picture 2" descr="C:\Users\Chung-Chi Lin\Documents\P-band\P-Band Demonstrator\IceGrav\Sample data\Coastal flight.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90282" y="1440499"/>
                  <a:ext cx="7752382" cy="448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4" name="Picture 4"/>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080387" y="3747602"/>
                  <a:ext cx="2381250"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5" name="Rectangle 344"/>
                <p:cNvSpPr/>
                <p:nvPr/>
              </p:nvSpPr>
              <p:spPr>
                <a:xfrm>
                  <a:off x="7018521" y="3880182"/>
                  <a:ext cx="417546" cy="241270"/>
                </a:xfrm>
                <a:prstGeom prst="rect">
                  <a:avLst/>
                </a:prstGeom>
                <a:noFill/>
                <a:ln w="2540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NotesEsa"/>
                    <a:ea typeface="+mn-ea"/>
                    <a:cs typeface="+mn-cs"/>
                  </a:endParaRPr>
                </a:p>
              </p:txBody>
            </p:sp>
          </p:grpSp>
          <p:sp>
            <p:nvSpPr>
              <p:cNvPr id="342" name="TextBox 1"/>
              <p:cNvSpPr txBox="1">
                <a:spLocks noChangeArrowheads="1"/>
              </p:cNvSpPr>
              <p:nvPr/>
            </p:nvSpPr>
            <p:spPr bwMode="auto">
              <a:xfrm>
                <a:off x="2015716" y="1628800"/>
                <a:ext cx="164500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NotesEsa" pitchFamily="2" charset="0"/>
                    <a:ea typeface="ＭＳ Ｐゴシック" pitchFamily="34" charset="-128"/>
                  </a:defRPr>
                </a:lvl1pPr>
                <a:lvl2pPr marL="742950" indent="-285750" eaLnBrk="0" hangingPunct="0">
                  <a:defRPr>
                    <a:solidFill>
                      <a:schemeClr val="tx1"/>
                    </a:solidFill>
                    <a:latin typeface="NotesEsa" pitchFamily="2" charset="0"/>
                    <a:ea typeface="ＭＳ Ｐゴシック" pitchFamily="34" charset="-128"/>
                  </a:defRPr>
                </a:lvl2pPr>
                <a:lvl3pPr marL="1143000" indent="-228600" eaLnBrk="0" hangingPunct="0">
                  <a:defRPr>
                    <a:solidFill>
                      <a:schemeClr val="tx1"/>
                    </a:solidFill>
                    <a:latin typeface="NotesEsa" pitchFamily="2" charset="0"/>
                    <a:ea typeface="ＭＳ Ｐゴシック" pitchFamily="34" charset="-128"/>
                  </a:defRPr>
                </a:lvl3pPr>
                <a:lvl4pPr marL="1600200" indent="-228600" eaLnBrk="0" hangingPunct="0">
                  <a:defRPr>
                    <a:solidFill>
                      <a:schemeClr val="tx1"/>
                    </a:solidFill>
                    <a:latin typeface="NotesEsa" pitchFamily="2" charset="0"/>
                    <a:ea typeface="ＭＳ Ｐゴシック" pitchFamily="34" charset="-128"/>
                  </a:defRPr>
                </a:lvl4pPr>
                <a:lvl5pPr marL="2057400" indent="-228600" eaLnBrk="0" hangingPunct="0">
                  <a:defRPr>
                    <a:solidFill>
                      <a:schemeClr val="tx1"/>
                    </a:solidFill>
                    <a:latin typeface="NotesEsa" pitchFamily="2" charset="0"/>
                    <a:ea typeface="ＭＳ Ｐゴシック" pitchFamily="34" charset="-128"/>
                  </a:defRPr>
                </a:lvl5pPr>
                <a:lvl6pPr marL="2514600" indent="-228600" eaLnBrk="0" fontAlgn="base" hangingPunct="0">
                  <a:spcBef>
                    <a:spcPct val="0"/>
                  </a:spcBef>
                  <a:spcAft>
                    <a:spcPct val="0"/>
                  </a:spcAft>
                  <a:defRPr>
                    <a:solidFill>
                      <a:schemeClr val="tx1"/>
                    </a:solidFill>
                    <a:latin typeface="NotesEsa" pitchFamily="2" charset="0"/>
                    <a:ea typeface="ＭＳ Ｐゴシック" pitchFamily="34" charset="-128"/>
                  </a:defRPr>
                </a:lvl6pPr>
                <a:lvl7pPr marL="2971800" indent="-228600" eaLnBrk="0" fontAlgn="base" hangingPunct="0">
                  <a:spcBef>
                    <a:spcPct val="0"/>
                  </a:spcBef>
                  <a:spcAft>
                    <a:spcPct val="0"/>
                  </a:spcAft>
                  <a:defRPr>
                    <a:solidFill>
                      <a:schemeClr val="tx1"/>
                    </a:solidFill>
                    <a:latin typeface="NotesEsa" pitchFamily="2" charset="0"/>
                    <a:ea typeface="ＭＳ Ｐゴシック" pitchFamily="34" charset="-128"/>
                  </a:defRPr>
                </a:lvl7pPr>
                <a:lvl8pPr marL="3429000" indent="-228600" eaLnBrk="0" fontAlgn="base" hangingPunct="0">
                  <a:spcBef>
                    <a:spcPct val="0"/>
                  </a:spcBef>
                  <a:spcAft>
                    <a:spcPct val="0"/>
                  </a:spcAft>
                  <a:defRPr>
                    <a:solidFill>
                      <a:schemeClr val="tx1"/>
                    </a:solidFill>
                    <a:latin typeface="NotesEsa" pitchFamily="2" charset="0"/>
                    <a:ea typeface="ＭＳ Ｐゴシック" pitchFamily="34" charset="-128"/>
                  </a:defRPr>
                </a:lvl8pPr>
                <a:lvl9pPr marL="3886200" indent="-228600" eaLnBrk="0" fontAlgn="base" hangingPunct="0">
                  <a:spcBef>
                    <a:spcPct val="0"/>
                  </a:spcBef>
                  <a:spcAft>
                    <a:spcPct val="0"/>
                  </a:spcAft>
                  <a:defRPr>
                    <a:solidFill>
                      <a:schemeClr val="tx1"/>
                    </a:solidFill>
                    <a:latin typeface="NotesEsa" pitchFamily="2" charset="0"/>
                    <a:ea typeface="ＭＳ Ｐゴシック"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FFFFFF"/>
                    </a:solidFill>
                    <a:effectLst/>
                    <a:uLnTx/>
                    <a:uFillTx/>
                    <a:latin typeface="Verdana" pitchFamily="34" charset="0"/>
                    <a:ea typeface="ＭＳ Ｐゴシック" pitchFamily="34" charset="-128"/>
                  </a:rPr>
                  <a:t>Coastal flights</a:t>
                </a:r>
              </a:p>
            </p:txBody>
          </p:sp>
        </p:grpSp>
        <p:sp>
          <p:nvSpPr>
            <p:cNvPr id="7" name="Down Arrow 6"/>
            <p:cNvSpPr/>
            <p:nvPr/>
          </p:nvSpPr>
          <p:spPr bwMode="auto">
            <a:xfrm rot="805262">
              <a:off x="33555461" y="13309329"/>
              <a:ext cx="238496" cy="298475"/>
            </a:xfrm>
            <a:prstGeom prst="downArrow">
              <a:avLst>
                <a:gd name="adj1" fmla="val 41469"/>
                <a:gd name="adj2" fmla="val 50000"/>
              </a:avLst>
            </a:prstGeom>
            <a:solidFill>
              <a:srgbClr val="0070C0"/>
            </a:solidFill>
            <a:ln w="12700" cap="sq" cmpd="sng" algn="ctr">
              <a:solidFill>
                <a:schemeClr val="tx1"/>
              </a:solidFill>
              <a:prstDash val="solid"/>
              <a:round/>
              <a:headEnd type="none" w="sm" len="sm"/>
              <a:tailEnd type="none" w="sm" len="sm"/>
            </a:ln>
            <a:effectLst/>
            <a:extLst/>
          </p:spPr>
          <p:txBody>
            <a:bodyPr vert="horz" wrap="none" lIns="91440" tIns="45720" rIns="91440" bIns="45720" numCol="1" rtlCol="0" anchor="t" anchorCtr="0" compatLnSpc="1">
              <a:prstTxWarp prst="textNoShape">
                <a:avLst/>
              </a:prstTxWarp>
            </a:bodyPr>
            <a:lstStyle/>
            <a:p>
              <a:pPr marL="0" marR="0" indent="0" algn="l" defTabSz="1200150" rtl="0" eaLnBrk="1" fontAlgn="base" latinLnBrk="0" hangingPunct="1">
                <a:lnSpc>
                  <a:spcPct val="100000"/>
                </a:lnSpc>
                <a:spcBef>
                  <a:spcPct val="0"/>
                </a:spcBef>
                <a:spcAft>
                  <a:spcPct val="0"/>
                </a:spcAft>
                <a:buClrTx/>
                <a:buSzTx/>
                <a:buFontTx/>
                <a:buNone/>
                <a:tabLst/>
              </a:pPr>
              <a:endParaRPr kumimoji="0" lang="en-GB" sz="3100" b="0" i="0" u="none" strike="noStrike" cap="none" normalizeH="0" baseline="0" smtClean="0">
                <a:ln>
                  <a:noFill/>
                </a:ln>
                <a:solidFill>
                  <a:schemeClr val="tx1"/>
                </a:solidFill>
                <a:effectLst/>
                <a:latin typeface="Times New Roman" pitchFamily="18" charset="0"/>
              </a:endParaRPr>
            </a:p>
          </p:txBody>
        </p:sp>
      </p:grpSp>
      <p:pic>
        <p:nvPicPr>
          <p:cNvPr id="357" name="Picture 356" descr="Z:\dbekaert\EARSEL_paper\update_figure_tracks.png"/>
          <p:cNvPicPr preferRelativeResize="0">
            <a:picLocks noChangeAspect="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37016468" y="24122930"/>
            <a:ext cx="6523432" cy="5994806"/>
          </a:xfrm>
          <a:prstGeom prst="rect">
            <a:avLst/>
          </a:prstGeom>
          <a:noFill/>
          <a:ln>
            <a:noFill/>
          </a:ln>
        </p:spPr>
      </p:pic>
      <p:pic>
        <p:nvPicPr>
          <p:cNvPr id="358" name="Picture 357" descr="Y:\data_antarctic_campaign1\multi_aperture\p110219_m155222\jswe1\Figures_for_lins_talk\85MHz_steering_edited2.png"/>
          <p:cNvPicPr preferRelativeResize="0">
            <a:picLocks noChangeAspect="1"/>
          </p:cNvPicPr>
          <p:nvPr/>
        </p:nvPicPr>
        <p:blipFill rotWithShape="1">
          <a:blip r:embed="rId29" cstate="print">
            <a:extLst>
              <a:ext uri="{28A0092B-C50C-407E-A947-70E740481C1C}">
                <a14:useLocalDpi xmlns:a14="http://schemas.microsoft.com/office/drawing/2010/main" val="0"/>
              </a:ext>
            </a:extLst>
          </a:blip>
          <a:srcRect l="2221" t="5909" r="2057"/>
          <a:stretch/>
        </p:blipFill>
        <p:spPr bwMode="auto">
          <a:xfrm>
            <a:off x="37304500" y="18110262"/>
            <a:ext cx="6465570" cy="4262120"/>
          </a:xfrm>
          <a:prstGeom prst="rect">
            <a:avLst/>
          </a:prstGeom>
          <a:noFill/>
          <a:ln>
            <a:noFill/>
          </a:ln>
          <a:extLst>
            <a:ext uri="{53640926-AAD7-44D8-BBD7-CCE9431645EC}">
              <a14:shadowObscured xmlns:a14="http://schemas.microsoft.com/office/drawing/2010/main"/>
            </a:ext>
          </a:extLst>
        </p:spPr>
      </p:pic>
      <p:pic>
        <p:nvPicPr>
          <p:cNvPr id="359" name="Picture 358" descr="Y:\data_antarctic_campaign1\multi_aperture\p110219_m155222\jswe1\Figures_for_lins_talk\85MHz_CNR_40_edited2.png"/>
          <p:cNvPicPr preferRelativeResize="0">
            <a:picLocks noChangeAspect="1"/>
          </p:cNvPicPr>
          <p:nvPr/>
        </p:nvPicPr>
        <p:blipFill rotWithShape="1">
          <a:blip r:embed="rId30" cstate="print">
            <a:extLst>
              <a:ext uri="{28A0092B-C50C-407E-A947-70E740481C1C}">
                <a14:useLocalDpi xmlns:a14="http://schemas.microsoft.com/office/drawing/2010/main" val="0"/>
              </a:ext>
            </a:extLst>
          </a:blip>
          <a:srcRect l="1086" r="12797"/>
          <a:stretch/>
        </p:blipFill>
        <p:spPr bwMode="auto">
          <a:xfrm>
            <a:off x="44253272" y="18074258"/>
            <a:ext cx="5572760" cy="4319270"/>
          </a:xfrm>
          <a:prstGeom prst="rect">
            <a:avLst/>
          </a:prstGeom>
          <a:noFill/>
          <a:ln>
            <a:noFill/>
          </a:ln>
          <a:extLst>
            <a:ext uri="{53640926-AAD7-44D8-BBD7-CCE9431645EC}">
              <a14:shadowObscured xmlns:a14="http://schemas.microsoft.com/office/drawing/2010/main"/>
            </a:ext>
          </a:extLst>
        </p:spPr>
      </p:pic>
      <p:pic>
        <p:nvPicPr>
          <p:cNvPr id="360" name="Picture 359" descr="Y:\data_antarctic_campaign1\multi_aperture\p110219_m180339\CNR0_36_dB_theoretical_patterns\figures\png\85MHz_steering_edited2.png"/>
          <p:cNvPicPr preferRelativeResize="0">
            <a:picLocks noChangeAspect="1"/>
          </p:cNvPicPr>
          <p:nvPr/>
        </p:nvPicPr>
        <p:blipFill rotWithShape="1">
          <a:blip r:embed="rId31">
            <a:extLst>
              <a:ext uri="{28A0092B-C50C-407E-A947-70E740481C1C}">
                <a14:useLocalDpi xmlns:a14="http://schemas.microsoft.com/office/drawing/2010/main" val="0"/>
              </a:ext>
            </a:extLst>
          </a:blip>
          <a:srcRect l="2498" r="3556"/>
          <a:stretch/>
        </p:blipFill>
        <p:spPr bwMode="auto">
          <a:xfrm>
            <a:off x="44181264" y="22754778"/>
            <a:ext cx="6687820" cy="5902960"/>
          </a:xfrm>
          <a:prstGeom prst="rect">
            <a:avLst/>
          </a:prstGeom>
          <a:noFill/>
          <a:ln>
            <a:noFill/>
          </a:ln>
          <a:extLst>
            <a:ext uri="{53640926-AAD7-44D8-BBD7-CCE9431645EC}">
              <a14:shadowObscured xmlns:a14="http://schemas.microsoft.com/office/drawing/2010/main"/>
            </a:ext>
          </a:extLst>
        </p:spPr>
      </p:pic>
      <p:pic>
        <p:nvPicPr>
          <p:cNvPr id="361" name="Picture 360" descr="Y:\data_antarctic_campaign1\multi_aperture\p110219_m180339\CNR0_36_dB_theoretical_patterns\figures\png\85MHz_CNR0_36MHz_edited2.png"/>
          <p:cNvPicPr preferRelativeResize="0">
            <a:picLocks noChangeAspect="1"/>
          </p:cNvPicPr>
          <p:nvPr/>
        </p:nvPicPr>
        <p:blipFill rotWithShape="1">
          <a:blip r:embed="rId32">
            <a:extLst>
              <a:ext uri="{28A0092B-C50C-407E-A947-70E740481C1C}">
                <a14:useLocalDpi xmlns:a14="http://schemas.microsoft.com/office/drawing/2010/main" val="0"/>
              </a:ext>
            </a:extLst>
          </a:blip>
          <a:srcRect l="2503" r="21713"/>
          <a:stretch/>
        </p:blipFill>
        <p:spPr bwMode="auto">
          <a:xfrm>
            <a:off x="45333392" y="29271502"/>
            <a:ext cx="5355590" cy="5946140"/>
          </a:xfrm>
          <a:prstGeom prst="rect">
            <a:avLst/>
          </a:prstGeom>
          <a:noFill/>
          <a:ln>
            <a:noFill/>
          </a:ln>
          <a:extLst>
            <a:ext uri="{53640926-AAD7-44D8-BBD7-CCE9431645EC}">
              <a14:shadowObscured xmlns:a14="http://schemas.microsoft.com/office/drawing/2010/main"/>
            </a:ext>
          </a:extLst>
        </p:spPr>
      </p:pic>
      <p:cxnSp>
        <p:nvCxnSpPr>
          <p:cNvPr id="10" name="Straight Connector 9"/>
          <p:cNvCxnSpPr/>
          <p:nvPr/>
        </p:nvCxnSpPr>
        <p:spPr bwMode="auto">
          <a:xfrm>
            <a:off x="37664540" y="21998694"/>
            <a:ext cx="360040" cy="6048672"/>
          </a:xfrm>
          <a:prstGeom prst="line">
            <a:avLst/>
          </a:prstGeom>
          <a:solidFill>
            <a:schemeClr val="accent1"/>
          </a:solidFill>
          <a:ln w="6350" cap="sq" cmpd="sng" algn="ctr">
            <a:solidFill>
              <a:schemeClr val="bg2"/>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2" name="Straight Connector 361"/>
          <p:cNvCxnSpPr/>
          <p:nvPr/>
        </p:nvCxnSpPr>
        <p:spPr bwMode="auto">
          <a:xfrm flipH="1">
            <a:off x="39896788" y="21998694"/>
            <a:ext cx="2520280" cy="6408712"/>
          </a:xfrm>
          <a:prstGeom prst="line">
            <a:avLst/>
          </a:prstGeom>
          <a:solidFill>
            <a:schemeClr val="accent1"/>
          </a:solidFill>
          <a:ln w="6350" cap="sq" cmpd="sng" algn="ctr">
            <a:solidFill>
              <a:schemeClr val="bg2"/>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flipH="1">
            <a:off x="39356728" y="28011362"/>
            <a:ext cx="5436604" cy="0"/>
          </a:xfrm>
          <a:prstGeom prst="line">
            <a:avLst/>
          </a:prstGeom>
          <a:solidFill>
            <a:schemeClr val="accent1"/>
          </a:solidFill>
          <a:ln w="6350" cap="sq" cmpd="sng" algn="ctr">
            <a:solidFill>
              <a:schemeClr val="bg2"/>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Connector 22"/>
          <p:cNvCxnSpPr/>
          <p:nvPr/>
        </p:nvCxnSpPr>
        <p:spPr bwMode="auto">
          <a:xfrm flipH="1">
            <a:off x="38816668" y="28011362"/>
            <a:ext cx="9685076" cy="1368152"/>
          </a:xfrm>
          <a:prstGeom prst="line">
            <a:avLst/>
          </a:prstGeom>
          <a:solidFill>
            <a:schemeClr val="accent1"/>
          </a:solidFill>
          <a:ln w="6350" cap="sq" cmpd="sng" algn="ctr">
            <a:solidFill>
              <a:schemeClr val="bg2"/>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3" name="TextBox 362"/>
          <p:cNvSpPr txBox="1"/>
          <p:nvPr/>
        </p:nvSpPr>
        <p:spPr>
          <a:xfrm>
            <a:off x="37605127" y="16994138"/>
            <a:ext cx="4921540" cy="954107"/>
          </a:xfrm>
          <a:prstGeom prst="rect">
            <a:avLst/>
          </a:prstGeom>
          <a:noFill/>
        </p:spPr>
        <p:txBody>
          <a:bodyPr wrap="none" rtlCol="0">
            <a:spAutoFit/>
          </a:bodyPr>
          <a:lstStyle/>
          <a:p>
            <a:pPr algn="ctr"/>
            <a:r>
              <a:rPr lang="en-GB" sz="2800" dirty="0" smtClean="0">
                <a:solidFill>
                  <a:srgbClr val="002060"/>
                </a:solidFill>
                <a:latin typeface="Verdana" pitchFamily="34" charset="0"/>
                <a:ea typeface="Verdana" pitchFamily="34" charset="0"/>
                <a:cs typeface="Verdana" pitchFamily="34" charset="0"/>
              </a:rPr>
              <a:t>Before clutter suppression</a:t>
            </a:r>
          </a:p>
          <a:p>
            <a:pPr algn="ctr"/>
            <a:r>
              <a:rPr lang="en-GB" sz="2800" dirty="0" smtClean="0">
                <a:solidFill>
                  <a:srgbClr val="002060"/>
                </a:solidFill>
                <a:latin typeface="Verdana" pitchFamily="34" charset="0"/>
                <a:ea typeface="Verdana" pitchFamily="34" charset="0"/>
                <a:cs typeface="Verdana" pitchFamily="34" charset="0"/>
              </a:rPr>
              <a:t>(a</a:t>
            </a:r>
            <a:r>
              <a:rPr lang="en-GB" sz="2800" dirty="0" smtClean="0">
                <a:solidFill>
                  <a:srgbClr val="002060"/>
                </a:solidFill>
                <a:latin typeface="Verdana" pitchFamily="34" charset="0"/>
                <a:ea typeface="Verdana" pitchFamily="34" charset="0"/>
                <a:cs typeface="Verdana" pitchFamily="34" charset="0"/>
              </a:rPr>
              <a:t>cross-flow profile)</a:t>
            </a:r>
            <a:endParaRPr lang="en-GB" sz="2800" dirty="0">
              <a:solidFill>
                <a:srgbClr val="002060"/>
              </a:solidFill>
              <a:latin typeface="Verdana" pitchFamily="34" charset="0"/>
              <a:ea typeface="Verdana" pitchFamily="34" charset="0"/>
              <a:cs typeface="Verdana" pitchFamily="34" charset="0"/>
            </a:endParaRPr>
          </a:p>
        </p:txBody>
      </p:sp>
      <p:sp>
        <p:nvSpPr>
          <p:cNvPr id="364" name="TextBox 363"/>
          <p:cNvSpPr txBox="1"/>
          <p:nvPr/>
        </p:nvSpPr>
        <p:spPr>
          <a:xfrm>
            <a:off x="44569064" y="17246166"/>
            <a:ext cx="4629793" cy="523220"/>
          </a:xfrm>
          <a:prstGeom prst="rect">
            <a:avLst/>
          </a:prstGeom>
          <a:noFill/>
        </p:spPr>
        <p:txBody>
          <a:bodyPr wrap="none" rtlCol="0">
            <a:spAutoFit/>
          </a:bodyPr>
          <a:lstStyle/>
          <a:p>
            <a:pPr algn="ctr"/>
            <a:r>
              <a:rPr lang="en-GB" sz="2800" dirty="0" smtClean="0">
                <a:solidFill>
                  <a:srgbClr val="002060"/>
                </a:solidFill>
                <a:latin typeface="Verdana" pitchFamily="34" charset="0"/>
                <a:ea typeface="Verdana" pitchFamily="34" charset="0"/>
                <a:cs typeface="Verdana" pitchFamily="34" charset="0"/>
              </a:rPr>
              <a:t>After clutter suppression</a:t>
            </a:r>
          </a:p>
        </p:txBody>
      </p:sp>
      <p:sp>
        <p:nvSpPr>
          <p:cNvPr id="365" name="TextBox 364"/>
          <p:cNvSpPr txBox="1"/>
          <p:nvPr/>
        </p:nvSpPr>
        <p:spPr>
          <a:xfrm>
            <a:off x="44181264" y="22322730"/>
            <a:ext cx="4921540" cy="954107"/>
          </a:xfrm>
          <a:prstGeom prst="rect">
            <a:avLst/>
          </a:prstGeom>
          <a:noFill/>
        </p:spPr>
        <p:txBody>
          <a:bodyPr wrap="none" rtlCol="0">
            <a:spAutoFit/>
          </a:bodyPr>
          <a:lstStyle/>
          <a:p>
            <a:pPr algn="ctr"/>
            <a:r>
              <a:rPr lang="en-GB" sz="2800" dirty="0" smtClean="0">
                <a:solidFill>
                  <a:srgbClr val="002060"/>
                </a:solidFill>
                <a:latin typeface="Verdana" pitchFamily="34" charset="0"/>
                <a:ea typeface="Verdana" pitchFamily="34" charset="0"/>
                <a:cs typeface="Verdana" pitchFamily="34" charset="0"/>
              </a:rPr>
              <a:t>Before clutter suppression</a:t>
            </a:r>
          </a:p>
          <a:p>
            <a:pPr algn="ctr"/>
            <a:r>
              <a:rPr lang="en-GB" sz="2800" dirty="0" smtClean="0">
                <a:solidFill>
                  <a:srgbClr val="002060"/>
                </a:solidFill>
                <a:latin typeface="Verdana" pitchFamily="34" charset="0"/>
                <a:ea typeface="Verdana" pitchFamily="34" charset="0"/>
                <a:cs typeface="Verdana" pitchFamily="34" charset="0"/>
              </a:rPr>
              <a:t>(along</a:t>
            </a:r>
            <a:r>
              <a:rPr lang="en-GB" sz="2800" dirty="0" smtClean="0">
                <a:solidFill>
                  <a:srgbClr val="002060"/>
                </a:solidFill>
                <a:latin typeface="Verdana" pitchFamily="34" charset="0"/>
                <a:ea typeface="Verdana" pitchFamily="34" charset="0"/>
                <a:cs typeface="Verdana" pitchFamily="34" charset="0"/>
              </a:rPr>
              <a:t>-flow profile)</a:t>
            </a:r>
            <a:endParaRPr lang="en-GB" sz="2800" dirty="0">
              <a:solidFill>
                <a:srgbClr val="002060"/>
              </a:solidFill>
              <a:latin typeface="Verdana" pitchFamily="34" charset="0"/>
              <a:ea typeface="Verdana" pitchFamily="34" charset="0"/>
              <a:cs typeface="Verdana" pitchFamily="34" charset="0"/>
            </a:endParaRPr>
          </a:p>
        </p:txBody>
      </p:sp>
      <p:sp>
        <p:nvSpPr>
          <p:cNvPr id="366" name="TextBox 365"/>
          <p:cNvSpPr txBox="1"/>
          <p:nvPr/>
        </p:nvSpPr>
        <p:spPr>
          <a:xfrm>
            <a:off x="45513412" y="28947466"/>
            <a:ext cx="4629793" cy="523220"/>
          </a:xfrm>
          <a:prstGeom prst="rect">
            <a:avLst/>
          </a:prstGeom>
          <a:noFill/>
        </p:spPr>
        <p:txBody>
          <a:bodyPr wrap="none" rtlCol="0">
            <a:spAutoFit/>
          </a:bodyPr>
          <a:lstStyle/>
          <a:p>
            <a:pPr algn="ctr"/>
            <a:r>
              <a:rPr lang="en-GB" sz="2800" dirty="0" smtClean="0">
                <a:solidFill>
                  <a:srgbClr val="002060"/>
                </a:solidFill>
                <a:latin typeface="Verdana" pitchFamily="34" charset="0"/>
                <a:ea typeface="Verdana" pitchFamily="34" charset="0"/>
                <a:cs typeface="Verdana" pitchFamily="34" charset="0"/>
              </a:rPr>
              <a:t>After clutter suppression</a:t>
            </a:r>
          </a:p>
        </p:txBody>
      </p:sp>
      <p:sp>
        <p:nvSpPr>
          <p:cNvPr id="24" name="TextBox 23"/>
          <p:cNvSpPr txBox="1"/>
          <p:nvPr/>
        </p:nvSpPr>
        <p:spPr>
          <a:xfrm>
            <a:off x="28267496" y="30711662"/>
            <a:ext cx="16525836" cy="4801314"/>
          </a:xfrm>
          <a:prstGeom prst="rect">
            <a:avLst/>
          </a:prstGeom>
          <a:solidFill>
            <a:srgbClr val="CCFFFF"/>
          </a:solidFill>
        </p:spPr>
        <p:txBody>
          <a:bodyPr wrap="square" rtlCol="0">
            <a:spAutoFit/>
          </a:bodyPr>
          <a:lstStyle/>
          <a:p>
            <a:pPr algn="just">
              <a:spcAft>
                <a:spcPts val="0"/>
              </a:spcAft>
            </a:pPr>
            <a:r>
              <a:rPr lang="en-US" sz="4000" b="1" dirty="0" smtClean="0">
                <a:solidFill>
                  <a:srgbClr val="002060"/>
                </a:solidFill>
                <a:latin typeface="Verdana" pitchFamily="34" charset="0"/>
                <a:ea typeface="Verdana" pitchFamily="34" charset="0"/>
                <a:cs typeface="Verdana" pitchFamily="34" charset="0"/>
              </a:rPr>
              <a:t>Conclusion:</a:t>
            </a:r>
          </a:p>
          <a:p>
            <a:pPr algn="just">
              <a:spcBef>
                <a:spcPts val="1200"/>
              </a:spcBef>
              <a:spcAft>
                <a:spcPts val="0"/>
              </a:spcAft>
            </a:pPr>
            <a:r>
              <a:rPr lang="en-US" sz="3200" dirty="0" smtClean="0">
                <a:solidFill>
                  <a:srgbClr val="002060"/>
                </a:solidFill>
                <a:latin typeface="Verdana" pitchFamily="34" charset="0"/>
                <a:ea typeface="Verdana" pitchFamily="34" charset="0"/>
                <a:cs typeface="Verdana" pitchFamily="34" charset="0"/>
              </a:rPr>
              <a:t>The </a:t>
            </a:r>
            <a:r>
              <a:rPr lang="en-US" sz="3200" dirty="0">
                <a:solidFill>
                  <a:srgbClr val="002060"/>
                </a:solidFill>
                <a:latin typeface="Verdana" pitchFamily="34" charset="0"/>
                <a:ea typeface="Verdana" pitchFamily="34" charset="0"/>
                <a:cs typeface="Verdana" pitchFamily="34" charset="0"/>
              </a:rPr>
              <a:t>multi-phase-center capability of POLARIS was tested for the first time over the </a:t>
            </a:r>
            <a:r>
              <a:rPr lang="en-US" sz="3200" dirty="0" err="1">
                <a:solidFill>
                  <a:srgbClr val="002060"/>
                </a:solidFill>
                <a:latin typeface="Verdana" pitchFamily="34" charset="0"/>
                <a:ea typeface="Verdana" pitchFamily="34" charset="0"/>
                <a:cs typeface="Verdana" pitchFamily="34" charset="0"/>
              </a:rPr>
              <a:t>Jutulstraumen</a:t>
            </a:r>
            <a:r>
              <a:rPr lang="en-US" sz="3200" dirty="0">
                <a:solidFill>
                  <a:srgbClr val="002060"/>
                </a:solidFill>
                <a:latin typeface="Verdana" pitchFamily="34" charset="0"/>
                <a:ea typeface="Verdana" pitchFamily="34" charset="0"/>
                <a:cs typeface="Verdana" pitchFamily="34" charset="0"/>
              </a:rPr>
              <a:t> glacier in Feb. 2011. An optimum beam-former processing for POLARIS was developed and used to validate its enhanced functionality and technique for clutter suppression. </a:t>
            </a:r>
            <a:r>
              <a:rPr lang="en-US" sz="3200" dirty="0" smtClean="0">
                <a:solidFill>
                  <a:srgbClr val="002060"/>
                </a:solidFill>
                <a:latin typeface="Verdana" pitchFamily="34" charset="0"/>
                <a:ea typeface="Verdana" pitchFamily="34" charset="0"/>
                <a:cs typeface="Verdana" pitchFamily="34" charset="0"/>
              </a:rPr>
              <a:t>A </a:t>
            </a:r>
            <a:r>
              <a:rPr lang="en-US" sz="3200" dirty="0">
                <a:solidFill>
                  <a:srgbClr val="002060"/>
                </a:solidFill>
                <a:latin typeface="Verdana" pitchFamily="34" charset="0"/>
                <a:ea typeface="Verdana" pitchFamily="34" charset="0"/>
                <a:cs typeface="Verdana" pitchFamily="34" charset="0"/>
              </a:rPr>
              <a:t>successful application of the technique has been demonstrated with an attenuation of the off-nadir clutter power of up to 10 </a:t>
            </a:r>
            <a:r>
              <a:rPr lang="en-US" sz="3200" dirty="0" err="1">
                <a:solidFill>
                  <a:srgbClr val="002060"/>
                </a:solidFill>
                <a:latin typeface="Verdana" pitchFamily="34" charset="0"/>
                <a:ea typeface="Verdana" pitchFamily="34" charset="0"/>
                <a:cs typeface="Verdana" pitchFamily="34" charset="0"/>
              </a:rPr>
              <a:t>dB.</a:t>
            </a:r>
            <a:r>
              <a:rPr lang="en-US" sz="3200" dirty="0">
                <a:solidFill>
                  <a:srgbClr val="002060"/>
                </a:solidFill>
                <a:latin typeface="Verdana" pitchFamily="34" charset="0"/>
                <a:ea typeface="Verdana" pitchFamily="34" charset="0"/>
                <a:cs typeface="Verdana" pitchFamily="34" charset="0"/>
              </a:rPr>
              <a:t> The optimum beam-forming algorithm is sensitive to the surface scattering model used to estimate the clutter power, as its relative importance with respect to the instrument thermal noise must be known a priori</a:t>
            </a:r>
            <a:r>
              <a:rPr lang="en-US" sz="3200" dirty="0" smtClean="0">
                <a:solidFill>
                  <a:srgbClr val="002060"/>
                </a:solidFill>
                <a:latin typeface="Verdana" pitchFamily="34" charset="0"/>
                <a:ea typeface="Verdana" pitchFamily="34" charset="0"/>
                <a:cs typeface="Verdana" pitchFamily="34" charset="0"/>
              </a:rPr>
              <a:t>.</a:t>
            </a:r>
            <a:endParaRPr lang="en-GB" sz="3200" dirty="0">
              <a:solidFill>
                <a:srgbClr val="002060"/>
              </a:solidFill>
              <a:effectLst/>
              <a:latin typeface="Verdana" pitchFamily="34" charset="0"/>
              <a:ea typeface="Verdana" pitchFamily="34" charset="0"/>
              <a:cs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untain">
  <a:themeElements>
    <a:clrScheme name="Mountain 1">
      <a:dk1>
        <a:srgbClr val="000000"/>
      </a:dk1>
      <a:lt1>
        <a:srgbClr val="FFFFCC"/>
      </a:lt1>
      <a:dk2>
        <a:srgbClr val="000066"/>
      </a:dk2>
      <a:lt2>
        <a:srgbClr val="FFFFCC"/>
      </a:lt2>
      <a:accent1>
        <a:srgbClr val="00CC99"/>
      </a:accent1>
      <a:accent2>
        <a:srgbClr val="3333CC"/>
      </a:accent2>
      <a:accent3>
        <a:srgbClr val="AAAAB8"/>
      </a:accent3>
      <a:accent4>
        <a:srgbClr val="DADAAE"/>
      </a:accent4>
      <a:accent5>
        <a:srgbClr val="AAE2CA"/>
      </a:accent5>
      <a:accent6>
        <a:srgbClr val="2D2DB9"/>
      </a:accent6>
      <a:hlink>
        <a:srgbClr val="CCCCFF"/>
      </a:hlink>
      <a:folHlink>
        <a:srgbClr val="B2B2B2"/>
      </a:folHlink>
    </a:clrScheme>
    <a:fontScheme name="Mountai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1200150" rtl="0" eaLnBrk="1" fontAlgn="base" latinLnBrk="0" hangingPunct="1">
          <a:lnSpc>
            <a:spcPct val="100000"/>
          </a:lnSpc>
          <a:spcBef>
            <a:spcPct val="0"/>
          </a:spcBef>
          <a:spcAft>
            <a:spcPct val="0"/>
          </a:spcAft>
          <a:buClrTx/>
          <a:buSzTx/>
          <a:buFontTx/>
          <a:buNone/>
          <a:tabLst/>
          <a:defRPr kumimoji="0" lang="en-GB" sz="31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1200150" rtl="0" eaLnBrk="1" fontAlgn="base" latinLnBrk="0" hangingPunct="1">
          <a:lnSpc>
            <a:spcPct val="100000"/>
          </a:lnSpc>
          <a:spcBef>
            <a:spcPct val="0"/>
          </a:spcBef>
          <a:spcAft>
            <a:spcPct val="0"/>
          </a:spcAft>
          <a:buClrTx/>
          <a:buSzTx/>
          <a:buFontTx/>
          <a:buNone/>
          <a:tabLst/>
          <a:defRPr kumimoji="0" lang="en-GB" sz="31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untain 1">
        <a:dk1>
          <a:srgbClr val="000000"/>
        </a:dk1>
        <a:lt1>
          <a:srgbClr val="FFFFCC"/>
        </a:lt1>
        <a:dk2>
          <a:srgbClr val="000066"/>
        </a:dk2>
        <a:lt2>
          <a:srgbClr val="FFFFCC"/>
        </a:lt2>
        <a:accent1>
          <a:srgbClr val="00CC99"/>
        </a:accent1>
        <a:accent2>
          <a:srgbClr val="3333CC"/>
        </a:accent2>
        <a:accent3>
          <a:srgbClr val="AAAAB8"/>
        </a:accent3>
        <a:accent4>
          <a:srgbClr val="DADAAE"/>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
      <a:clrScheme name="Mountain 2">
        <a:dk1>
          <a:srgbClr val="000000"/>
        </a:dk1>
        <a:lt1>
          <a:srgbClr val="FFFFCC"/>
        </a:lt1>
        <a:dk2>
          <a:srgbClr val="000000"/>
        </a:dk2>
        <a:lt2>
          <a:srgbClr val="000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untain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Mountain 4">
        <a:dk1>
          <a:srgbClr val="000000"/>
        </a:dk1>
        <a:lt1>
          <a:srgbClr val="99FFFF"/>
        </a:lt1>
        <a:dk2>
          <a:srgbClr val="333300"/>
        </a:dk2>
        <a:lt2>
          <a:srgbClr val="99FFFF"/>
        </a:lt2>
        <a:accent1>
          <a:srgbClr val="FFCC66"/>
        </a:accent1>
        <a:accent2>
          <a:srgbClr val="0000FF"/>
        </a:accent2>
        <a:accent3>
          <a:srgbClr val="ADADAA"/>
        </a:accent3>
        <a:accent4>
          <a:srgbClr val="82DADA"/>
        </a:accent4>
        <a:accent5>
          <a:srgbClr val="FFE2B8"/>
        </a:accent5>
        <a:accent6>
          <a:srgbClr val="0000E7"/>
        </a:accent6>
        <a:hlink>
          <a:srgbClr val="CC00CC"/>
        </a:hlink>
        <a:folHlink>
          <a:srgbClr val="C0C0C0"/>
        </a:folHlink>
      </a:clrScheme>
      <a:clrMap bg1="dk2" tx1="lt1" bg2="dk1" tx2="lt2" accent1="accent1" accent2="accent2" accent3="accent3" accent4="accent4" accent5="accent5" accent6="accent6" hlink="hlink" folHlink="folHlink"/>
    </a:extraClrScheme>
    <a:extraClrScheme>
      <a:clrScheme name="Mountain 5">
        <a:dk1>
          <a:srgbClr val="868686"/>
        </a:dk1>
        <a:lt1>
          <a:srgbClr val="FFFF99"/>
        </a:lt1>
        <a:dk2>
          <a:srgbClr val="993300"/>
        </a:dk2>
        <a:lt2>
          <a:srgbClr val="99FFFF"/>
        </a:lt2>
        <a:accent1>
          <a:srgbClr val="CBCBCB"/>
        </a:accent1>
        <a:accent2>
          <a:srgbClr val="0066FF"/>
        </a:accent2>
        <a:accent3>
          <a:srgbClr val="CAADAA"/>
        </a:accent3>
        <a:accent4>
          <a:srgbClr val="DADA82"/>
        </a:accent4>
        <a:accent5>
          <a:srgbClr val="E2E2E2"/>
        </a:accent5>
        <a:accent6>
          <a:srgbClr val="005CE7"/>
        </a:accent6>
        <a:hlink>
          <a:srgbClr val="FF0033"/>
        </a:hlink>
        <a:folHlink>
          <a:srgbClr val="00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Designs\Mountain.pot</Template>
  <TotalTime>0</TotalTime>
  <Words>627</Words>
  <Application>Microsoft Office PowerPoint</Application>
  <PresentationFormat>Custom</PresentationFormat>
  <Paragraphs>83</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Mountain</vt:lpstr>
      <vt:lpstr>Equation</vt:lpstr>
      <vt:lpstr>PowerPoint Presentation</vt:lpstr>
    </vt:vector>
  </TitlesOfParts>
  <Company>SERCO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ESA - ESTEC</dc:creator>
  <cp:lastModifiedBy>Chung-Chi Lin</cp:lastModifiedBy>
  <cp:revision>127</cp:revision>
  <dcterms:created xsi:type="dcterms:W3CDTF">2003-06-17T14:16:22Z</dcterms:created>
  <dcterms:modified xsi:type="dcterms:W3CDTF">2012-07-08T16:34:36Z</dcterms:modified>
</cp:coreProperties>
</file>