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723063" cy="9853613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ingdings 3" pitchFamily="18" charset="2"/>
      <p:regular r:id="rId22"/>
    </p:embeddedFont>
    <p:embeddedFont>
      <p:font typeface="Wingdings 2" pitchFamily="18" charset="2"/>
      <p:regular r:id="rId23"/>
    </p:embeddedFont>
    <p:embeddedFont>
      <p:font typeface="Corbel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6" autoAdjust="0"/>
  </p:normalViewPr>
  <p:slideViewPr>
    <p:cSldViewPr>
      <p:cViewPr>
        <p:scale>
          <a:sx n="90" d="100"/>
          <a:sy n="90" d="100"/>
        </p:scale>
        <p:origin x="-140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7F7B5-D228-456E-8479-49ED926AEC6D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7378BD86-816C-41EB-8E80-9AD815283D6E}">
      <dgm:prSet phldrT="[Text]" custT="1"/>
      <dgm:spPr/>
      <dgm:t>
        <a:bodyPr/>
        <a:lstStyle/>
        <a:p>
          <a:r>
            <a:rPr lang="fr-CH" sz="2300" b="1" dirty="0" smtClean="0"/>
            <a:t>There </a:t>
          </a:r>
          <a:r>
            <a:rPr lang="fr-CH" sz="2300" b="1" dirty="0" err="1" smtClean="0"/>
            <a:t>exists</a:t>
          </a:r>
          <a:r>
            <a:rPr lang="fr-CH" sz="2300" b="1" dirty="0" smtClean="0"/>
            <a:t> an optimal </a:t>
          </a:r>
          <a:r>
            <a:rPr lang="fr-CH" sz="2300" b="1" dirty="0" err="1" smtClean="0"/>
            <a:t>threshold</a:t>
          </a:r>
          <a:r>
            <a:rPr lang="fr-CH" sz="2300" b="1" dirty="0" smtClean="0"/>
            <a:t> </a:t>
          </a:r>
          <a:r>
            <a:rPr lang="fr-CH" sz="2300" b="1" dirty="0" err="1" smtClean="0"/>
            <a:t>policy</a:t>
          </a:r>
          <a:r>
            <a:rPr lang="fr-CH" sz="2300" b="1" dirty="0" smtClean="0"/>
            <a:t> for the MDP of agent </a:t>
          </a:r>
          <a:r>
            <a:rPr lang="fr-CH" sz="2300" b="1" i="1" dirty="0" smtClean="0"/>
            <a:t>i</a:t>
          </a:r>
          <a:endParaRPr lang="fr-CH" sz="2300" b="1" i="1" dirty="0"/>
        </a:p>
      </dgm:t>
    </dgm:pt>
    <dgm:pt modelId="{1AD814C9-2C39-48D1-9A3F-1662F9B7FF3F}" type="parTrans" cxnId="{EAA2AA21-D0DB-4D31-A82B-D6DF3B30BC93}">
      <dgm:prSet/>
      <dgm:spPr/>
      <dgm:t>
        <a:bodyPr/>
        <a:lstStyle/>
        <a:p>
          <a:endParaRPr lang="fr-CH"/>
        </a:p>
      </dgm:t>
    </dgm:pt>
    <dgm:pt modelId="{D390FE90-C243-4D84-8C32-2E5EF8B22D88}" type="sibTrans" cxnId="{EAA2AA21-D0DB-4D31-A82B-D6DF3B30BC93}">
      <dgm:prSet/>
      <dgm:spPr/>
      <dgm:t>
        <a:bodyPr/>
        <a:lstStyle/>
        <a:p>
          <a:endParaRPr lang="fr-CH"/>
        </a:p>
      </dgm:t>
    </dgm:pt>
    <dgm:pt modelId="{89BF42EE-EB6F-4588-A9B4-7B5C9DE36DC0}">
      <dgm:prSet phldrT="[Text]" custT="1"/>
      <dgm:spPr/>
      <dgm:t>
        <a:bodyPr/>
        <a:lstStyle/>
        <a:p>
          <a:r>
            <a:rPr lang="fr-CH" sz="2300" b="1" dirty="0" smtClean="0"/>
            <a:t>This optimal </a:t>
          </a:r>
          <a:r>
            <a:rPr lang="fr-CH" sz="2300" b="1" dirty="0" err="1" smtClean="0"/>
            <a:t>threshold</a:t>
          </a:r>
          <a:r>
            <a:rPr lang="fr-CH" sz="2300" b="1" dirty="0" smtClean="0"/>
            <a:t> </a:t>
          </a:r>
          <a:r>
            <a:rPr lang="fr-CH" sz="2300" b="1" dirty="0" err="1" smtClean="0"/>
            <a:t>policy</a:t>
          </a:r>
          <a:r>
            <a:rPr lang="fr-CH" sz="2300" b="1" dirty="0" smtClean="0"/>
            <a:t> </a:t>
          </a:r>
          <a:r>
            <a:rPr lang="fr-CH" sz="2300" b="1" dirty="0" err="1" smtClean="0"/>
            <a:t>is</a:t>
          </a:r>
          <a:r>
            <a:rPr lang="fr-CH" sz="2300" b="1" dirty="0" smtClean="0"/>
            <a:t> an </a:t>
          </a:r>
          <a:r>
            <a:rPr lang="el-GR" sz="2300" b="1" i="0" dirty="0" smtClean="0"/>
            <a:t>ε</a:t>
          </a:r>
          <a:r>
            <a:rPr lang="fr-CH" sz="2300" b="1" dirty="0" smtClean="0"/>
            <a:t>-best </a:t>
          </a:r>
          <a:r>
            <a:rPr lang="fr-CH" sz="2300" b="1" dirty="0" err="1" smtClean="0"/>
            <a:t>response</a:t>
          </a:r>
          <a:r>
            <a:rPr lang="fr-CH" sz="2300" b="1" dirty="0" smtClean="0"/>
            <a:t> for agent </a:t>
          </a:r>
          <a:r>
            <a:rPr lang="fr-CH" sz="2300" b="1" i="1" dirty="0" smtClean="0"/>
            <a:t>i</a:t>
          </a:r>
          <a:endParaRPr lang="fr-CH" sz="2300" b="1" i="1" dirty="0"/>
        </a:p>
      </dgm:t>
    </dgm:pt>
    <dgm:pt modelId="{3F38F5C4-8714-4665-8275-E22FFA23323D}" type="parTrans" cxnId="{1CA68D7E-8B38-4F1F-8DCE-B57AB0461500}">
      <dgm:prSet/>
      <dgm:spPr/>
      <dgm:t>
        <a:bodyPr/>
        <a:lstStyle/>
        <a:p>
          <a:endParaRPr lang="fr-CH"/>
        </a:p>
      </dgm:t>
    </dgm:pt>
    <dgm:pt modelId="{5B74879E-BF21-469D-9710-27AF3DEEAC4C}" type="sibTrans" cxnId="{1CA68D7E-8B38-4F1F-8DCE-B57AB0461500}">
      <dgm:prSet/>
      <dgm:spPr/>
      <dgm:t>
        <a:bodyPr/>
        <a:lstStyle/>
        <a:p>
          <a:endParaRPr lang="fr-CH"/>
        </a:p>
      </dgm:t>
    </dgm:pt>
    <dgm:pt modelId="{BFA7B55C-4DCB-48DA-9AF3-CC5D63F9A262}">
      <dgm:prSet phldrT="[Text]"/>
      <dgm:spPr/>
      <dgm:t>
        <a:bodyPr/>
        <a:lstStyle/>
        <a:p>
          <a:r>
            <a:rPr lang="fr-CH" b="1" dirty="0" smtClean="0"/>
            <a:t>There </a:t>
          </a:r>
          <a:r>
            <a:rPr lang="fr-CH" b="1" dirty="0" err="1" smtClean="0"/>
            <a:t>exists</a:t>
          </a:r>
          <a:r>
            <a:rPr lang="fr-CH" b="1" dirty="0" smtClean="0"/>
            <a:t> an </a:t>
          </a:r>
          <a:r>
            <a:rPr lang="el-GR" b="1" dirty="0" smtClean="0"/>
            <a:t>ε</a:t>
          </a:r>
          <a:r>
            <a:rPr lang="fr-CH" b="1" dirty="0" smtClean="0"/>
            <a:t>-Nash </a:t>
          </a:r>
          <a:r>
            <a:rPr lang="fr-CH" b="1" dirty="0" err="1" smtClean="0"/>
            <a:t>equilibrium</a:t>
          </a:r>
          <a:r>
            <a:rPr lang="fr-CH" b="1" dirty="0" smtClean="0"/>
            <a:t> </a:t>
          </a:r>
          <a:r>
            <a:rPr lang="fr-CH" b="1" dirty="0" err="1" smtClean="0"/>
            <a:t>where</a:t>
          </a:r>
          <a:r>
            <a:rPr lang="fr-CH" b="1" dirty="0" smtClean="0"/>
            <a:t> all agents </a:t>
          </a:r>
          <a:r>
            <a:rPr lang="fr-CH" b="1" dirty="0" err="1" smtClean="0"/>
            <a:t>play</a:t>
          </a:r>
          <a:r>
            <a:rPr lang="fr-CH" b="1" dirty="0" smtClean="0"/>
            <a:t> </a:t>
          </a:r>
          <a:r>
            <a:rPr lang="fr-CH" b="1" dirty="0" err="1" smtClean="0"/>
            <a:t>threshold</a:t>
          </a:r>
          <a:r>
            <a:rPr lang="fr-CH" b="1" dirty="0" smtClean="0"/>
            <a:t> </a:t>
          </a:r>
          <a:r>
            <a:rPr lang="fr-CH" b="1" dirty="0" err="1" smtClean="0"/>
            <a:t>strategies</a:t>
          </a:r>
          <a:r>
            <a:rPr lang="fr-CH" b="1" dirty="0" smtClean="0"/>
            <a:t> </a:t>
          </a:r>
          <a:r>
            <a:rPr lang="fr-CH" b="1" i="1" dirty="0" smtClean="0"/>
            <a:t>S</a:t>
          </a:r>
          <a:r>
            <a:rPr lang="en-US" b="1" i="1" baseline="-25000" dirty="0" smtClean="0"/>
            <a:t>k</a:t>
          </a:r>
          <a:r>
            <a:rPr lang="fr-CH" b="1" dirty="0" smtClean="0"/>
            <a:t>, </a:t>
          </a:r>
          <a:r>
            <a:rPr lang="fr-CH" b="1" dirty="0" err="1" smtClean="0"/>
            <a:t>with</a:t>
          </a:r>
          <a:r>
            <a:rPr lang="fr-CH" b="0" dirty="0" smtClean="0"/>
            <a:t> </a:t>
          </a:r>
          <a:r>
            <a:rPr lang="en-US" b="1" i="1" dirty="0" smtClean="0"/>
            <a:t>k</a:t>
          </a:r>
          <a:r>
            <a:rPr lang="en-US" b="1" dirty="0" smtClean="0"/>
            <a:t> </a:t>
          </a:r>
          <a:r>
            <a:rPr lang="fr-CH" b="1" dirty="0" err="1" smtClean="0"/>
            <a:t>being</a:t>
          </a:r>
          <a:r>
            <a:rPr lang="fr-CH" b="1" dirty="0" smtClean="0"/>
            <a:t> a multiple of </a:t>
          </a:r>
          <a:r>
            <a:rPr lang="fr-CH" b="1" i="1" dirty="0" smtClean="0"/>
            <a:t>n</a:t>
          </a:r>
          <a:r>
            <a:rPr lang="fr-CH" b="1" dirty="0" smtClean="0">
              <a:latin typeface="Times New Roman"/>
              <a:cs typeface="Times New Roman"/>
            </a:rPr>
            <a:t> </a:t>
          </a:r>
          <a:r>
            <a:rPr lang="fr-CH" b="1" dirty="0" smtClean="0"/>
            <a:t> </a:t>
          </a:r>
          <a:r>
            <a:rPr lang="en-US" baseline="-25000" dirty="0" smtClean="0"/>
            <a:t> </a:t>
          </a:r>
          <a:endParaRPr lang="fr-CH" b="1" dirty="0"/>
        </a:p>
      </dgm:t>
    </dgm:pt>
    <dgm:pt modelId="{18AD620A-FED3-478A-A469-81FC930813FB}" type="parTrans" cxnId="{E6592DDA-6497-48ED-8172-1EB715817FC9}">
      <dgm:prSet/>
      <dgm:spPr/>
      <dgm:t>
        <a:bodyPr/>
        <a:lstStyle/>
        <a:p>
          <a:endParaRPr lang="fr-CH"/>
        </a:p>
      </dgm:t>
    </dgm:pt>
    <dgm:pt modelId="{62EBC2DC-17C2-4364-8DF3-65E4A98A8014}" type="sibTrans" cxnId="{E6592DDA-6497-48ED-8172-1EB715817FC9}">
      <dgm:prSet/>
      <dgm:spPr/>
      <dgm:t>
        <a:bodyPr/>
        <a:lstStyle/>
        <a:p>
          <a:endParaRPr lang="fr-CH"/>
        </a:p>
      </dgm:t>
    </dgm:pt>
    <dgm:pt modelId="{91361A16-3474-4809-80A9-BF7D9C94526D}" type="pres">
      <dgm:prSet presAssocID="{D3E7F7B5-D228-456E-8479-49ED926AE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A63BD174-48E1-4581-8C71-471EF68B7BF5}" type="pres">
      <dgm:prSet presAssocID="{BFA7B55C-4DCB-48DA-9AF3-CC5D63F9A262}" presName="boxAndChildren" presStyleCnt="0"/>
      <dgm:spPr/>
    </dgm:pt>
    <dgm:pt modelId="{22E02F28-D744-4F3C-9C01-DA9CBE01E7BF}" type="pres">
      <dgm:prSet presAssocID="{BFA7B55C-4DCB-48DA-9AF3-CC5D63F9A262}" presName="parentTextBox" presStyleLbl="node1" presStyleIdx="0" presStyleCnt="3" custLinFactNeighborX="1329" custLinFactNeighborY="6367"/>
      <dgm:spPr/>
      <dgm:t>
        <a:bodyPr/>
        <a:lstStyle/>
        <a:p>
          <a:endParaRPr lang="fr-CH"/>
        </a:p>
      </dgm:t>
    </dgm:pt>
    <dgm:pt modelId="{A8E0F0C7-E5D0-46B4-819D-2F43BECE6D10}" type="pres">
      <dgm:prSet presAssocID="{5B74879E-BF21-469D-9710-27AF3DEEAC4C}" presName="sp" presStyleCnt="0"/>
      <dgm:spPr/>
    </dgm:pt>
    <dgm:pt modelId="{2050790D-B7F7-4096-84CD-BE3276D221F6}" type="pres">
      <dgm:prSet presAssocID="{89BF42EE-EB6F-4588-A9B4-7B5C9DE36DC0}" presName="arrowAndChildren" presStyleCnt="0"/>
      <dgm:spPr/>
    </dgm:pt>
    <dgm:pt modelId="{072F1CB6-44C6-487F-9C6D-6E20BCFC202C}" type="pres">
      <dgm:prSet presAssocID="{89BF42EE-EB6F-4588-A9B4-7B5C9DE36DC0}" presName="parentTextArrow" presStyleLbl="node1" presStyleIdx="1" presStyleCnt="3"/>
      <dgm:spPr/>
      <dgm:t>
        <a:bodyPr/>
        <a:lstStyle/>
        <a:p>
          <a:endParaRPr lang="fr-CH"/>
        </a:p>
      </dgm:t>
    </dgm:pt>
    <dgm:pt modelId="{F98C1484-A84E-45EA-A07A-3D18E3292179}" type="pres">
      <dgm:prSet presAssocID="{D390FE90-C243-4D84-8C32-2E5EF8B22D88}" presName="sp" presStyleCnt="0"/>
      <dgm:spPr/>
    </dgm:pt>
    <dgm:pt modelId="{6CF45A4F-1E54-491C-996E-ED68142ABECB}" type="pres">
      <dgm:prSet presAssocID="{7378BD86-816C-41EB-8E80-9AD815283D6E}" presName="arrowAndChildren" presStyleCnt="0"/>
      <dgm:spPr/>
    </dgm:pt>
    <dgm:pt modelId="{1ACD7B45-6730-4032-BAE7-3C8457F1682E}" type="pres">
      <dgm:prSet presAssocID="{7378BD86-816C-41EB-8E80-9AD815283D6E}" presName="parentTextArrow" presStyleLbl="node1" presStyleIdx="2" presStyleCnt="3" custLinFactNeighborY="-4862"/>
      <dgm:spPr/>
      <dgm:t>
        <a:bodyPr/>
        <a:lstStyle/>
        <a:p>
          <a:endParaRPr lang="fr-CH"/>
        </a:p>
      </dgm:t>
    </dgm:pt>
  </dgm:ptLst>
  <dgm:cxnLst>
    <dgm:cxn modelId="{E6592DDA-6497-48ED-8172-1EB715817FC9}" srcId="{D3E7F7B5-D228-456E-8479-49ED926AEC6D}" destId="{BFA7B55C-4DCB-48DA-9AF3-CC5D63F9A262}" srcOrd="2" destOrd="0" parTransId="{18AD620A-FED3-478A-A469-81FC930813FB}" sibTransId="{62EBC2DC-17C2-4364-8DF3-65E4A98A8014}"/>
    <dgm:cxn modelId="{C30F7B71-0B45-45D0-954C-E0FA85B41815}" type="presOf" srcId="{D3E7F7B5-D228-456E-8479-49ED926AEC6D}" destId="{91361A16-3474-4809-80A9-BF7D9C94526D}" srcOrd="0" destOrd="0" presId="urn:microsoft.com/office/officeart/2005/8/layout/process4"/>
    <dgm:cxn modelId="{C211EE14-1F9C-4B4D-BD19-DAD4FEBB8E57}" type="presOf" srcId="{7378BD86-816C-41EB-8E80-9AD815283D6E}" destId="{1ACD7B45-6730-4032-BAE7-3C8457F1682E}" srcOrd="0" destOrd="0" presId="urn:microsoft.com/office/officeart/2005/8/layout/process4"/>
    <dgm:cxn modelId="{C8B7F9FB-89DC-4EEE-A6C6-AFEDBCFB5265}" type="presOf" srcId="{BFA7B55C-4DCB-48DA-9AF3-CC5D63F9A262}" destId="{22E02F28-D744-4F3C-9C01-DA9CBE01E7BF}" srcOrd="0" destOrd="0" presId="urn:microsoft.com/office/officeart/2005/8/layout/process4"/>
    <dgm:cxn modelId="{1CA68D7E-8B38-4F1F-8DCE-B57AB0461500}" srcId="{D3E7F7B5-D228-456E-8479-49ED926AEC6D}" destId="{89BF42EE-EB6F-4588-A9B4-7B5C9DE36DC0}" srcOrd="1" destOrd="0" parTransId="{3F38F5C4-8714-4665-8275-E22FFA23323D}" sibTransId="{5B74879E-BF21-469D-9710-27AF3DEEAC4C}"/>
    <dgm:cxn modelId="{95B38E3B-B421-41D8-801F-ACBEAAABEEBA}" type="presOf" srcId="{89BF42EE-EB6F-4588-A9B4-7B5C9DE36DC0}" destId="{072F1CB6-44C6-487F-9C6D-6E20BCFC202C}" srcOrd="0" destOrd="0" presId="urn:microsoft.com/office/officeart/2005/8/layout/process4"/>
    <dgm:cxn modelId="{EAA2AA21-D0DB-4D31-A82B-D6DF3B30BC93}" srcId="{D3E7F7B5-D228-456E-8479-49ED926AEC6D}" destId="{7378BD86-816C-41EB-8E80-9AD815283D6E}" srcOrd="0" destOrd="0" parTransId="{1AD814C9-2C39-48D1-9A3F-1662F9B7FF3F}" sibTransId="{D390FE90-C243-4D84-8C32-2E5EF8B22D88}"/>
    <dgm:cxn modelId="{65620031-0026-41FB-B164-47584B6A482F}" type="presParOf" srcId="{91361A16-3474-4809-80A9-BF7D9C94526D}" destId="{A63BD174-48E1-4581-8C71-471EF68B7BF5}" srcOrd="0" destOrd="0" presId="urn:microsoft.com/office/officeart/2005/8/layout/process4"/>
    <dgm:cxn modelId="{6B107DB6-A01D-4DB3-91DD-C15F28295BFF}" type="presParOf" srcId="{A63BD174-48E1-4581-8C71-471EF68B7BF5}" destId="{22E02F28-D744-4F3C-9C01-DA9CBE01E7BF}" srcOrd="0" destOrd="0" presId="urn:microsoft.com/office/officeart/2005/8/layout/process4"/>
    <dgm:cxn modelId="{93EF78EE-DD1E-467F-A809-E3536E61BC35}" type="presParOf" srcId="{91361A16-3474-4809-80A9-BF7D9C94526D}" destId="{A8E0F0C7-E5D0-46B4-819D-2F43BECE6D10}" srcOrd="1" destOrd="0" presId="urn:microsoft.com/office/officeart/2005/8/layout/process4"/>
    <dgm:cxn modelId="{BF7ECE89-9C63-4895-AFFD-8D1E03E77624}" type="presParOf" srcId="{91361A16-3474-4809-80A9-BF7D9C94526D}" destId="{2050790D-B7F7-4096-84CD-BE3276D221F6}" srcOrd="2" destOrd="0" presId="urn:microsoft.com/office/officeart/2005/8/layout/process4"/>
    <dgm:cxn modelId="{A3F2A682-CBDE-4267-8DFC-B07D6531B7FC}" type="presParOf" srcId="{2050790D-B7F7-4096-84CD-BE3276D221F6}" destId="{072F1CB6-44C6-487F-9C6D-6E20BCFC202C}" srcOrd="0" destOrd="0" presId="urn:microsoft.com/office/officeart/2005/8/layout/process4"/>
    <dgm:cxn modelId="{F6AAF681-76BB-40B8-9119-95EAEB47F6A5}" type="presParOf" srcId="{91361A16-3474-4809-80A9-BF7D9C94526D}" destId="{F98C1484-A84E-45EA-A07A-3D18E3292179}" srcOrd="3" destOrd="0" presId="urn:microsoft.com/office/officeart/2005/8/layout/process4"/>
    <dgm:cxn modelId="{CC21EAB2-F4BF-45E9-A3B1-F7DFCCE05BA6}" type="presParOf" srcId="{91361A16-3474-4809-80A9-BF7D9C94526D}" destId="{6CF45A4F-1E54-491C-996E-ED68142ABECB}" srcOrd="4" destOrd="0" presId="urn:microsoft.com/office/officeart/2005/8/layout/process4"/>
    <dgm:cxn modelId="{B9446939-DFC8-4733-9B1A-6DDA6AC82CF3}" type="presParOf" srcId="{6CF45A4F-1E54-491C-996E-ED68142ABECB}" destId="{1ACD7B45-6730-4032-BAE7-3C8457F168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02F28-D744-4F3C-9C01-DA9CBE01E7BF}">
      <dsp:nvSpPr>
        <dsp:cNvPr id="0" name=""/>
        <dsp:cNvSpPr/>
      </dsp:nvSpPr>
      <dsp:spPr>
        <a:xfrm>
          <a:off x="0" y="2963126"/>
          <a:ext cx="8392417" cy="972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b="1" kern="1200" dirty="0" smtClean="0"/>
            <a:t>There </a:t>
          </a:r>
          <a:r>
            <a:rPr lang="fr-CH" sz="2300" b="1" kern="1200" dirty="0" err="1" smtClean="0"/>
            <a:t>exists</a:t>
          </a:r>
          <a:r>
            <a:rPr lang="fr-CH" sz="2300" b="1" kern="1200" dirty="0" smtClean="0"/>
            <a:t> an </a:t>
          </a:r>
          <a:r>
            <a:rPr lang="el-GR" sz="2300" b="1" kern="1200" dirty="0" smtClean="0"/>
            <a:t>ε</a:t>
          </a:r>
          <a:r>
            <a:rPr lang="fr-CH" sz="2300" b="1" kern="1200" dirty="0" smtClean="0"/>
            <a:t>-Nash </a:t>
          </a:r>
          <a:r>
            <a:rPr lang="fr-CH" sz="2300" b="1" kern="1200" dirty="0" err="1" smtClean="0"/>
            <a:t>equilibrium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where</a:t>
          </a:r>
          <a:r>
            <a:rPr lang="fr-CH" sz="2300" b="1" kern="1200" dirty="0" smtClean="0"/>
            <a:t> all agents </a:t>
          </a:r>
          <a:r>
            <a:rPr lang="fr-CH" sz="2300" b="1" kern="1200" dirty="0" err="1" smtClean="0"/>
            <a:t>play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threshold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strategies</a:t>
          </a:r>
          <a:r>
            <a:rPr lang="fr-CH" sz="2300" b="1" kern="1200" dirty="0" smtClean="0"/>
            <a:t> </a:t>
          </a:r>
          <a:r>
            <a:rPr lang="fr-CH" sz="2300" b="1" i="1" kern="1200" dirty="0" smtClean="0"/>
            <a:t>S</a:t>
          </a:r>
          <a:r>
            <a:rPr lang="en-US" sz="2300" b="1" i="1" kern="1200" baseline="-25000" dirty="0" smtClean="0"/>
            <a:t>k</a:t>
          </a:r>
          <a:r>
            <a:rPr lang="fr-CH" sz="2300" b="1" kern="1200" dirty="0" smtClean="0"/>
            <a:t>, </a:t>
          </a:r>
          <a:r>
            <a:rPr lang="fr-CH" sz="2300" b="1" kern="1200" dirty="0" err="1" smtClean="0"/>
            <a:t>with</a:t>
          </a:r>
          <a:r>
            <a:rPr lang="fr-CH" sz="2300" b="0" kern="1200" dirty="0" smtClean="0"/>
            <a:t> </a:t>
          </a:r>
          <a:r>
            <a:rPr lang="en-US" sz="2300" b="1" i="1" kern="1200" dirty="0" smtClean="0"/>
            <a:t>k</a:t>
          </a:r>
          <a:r>
            <a:rPr lang="en-US" sz="2300" b="1" kern="1200" dirty="0" smtClean="0"/>
            <a:t> </a:t>
          </a:r>
          <a:r>
            <a:rPr lang="fr-CH" sz="2300" b="1" kern="1200" dirty="0" err="1" smtClean="0"/>
            <a:t>being</a:t>
          </a:r>
          <a:r>
            <a:rPr lang="fr-CH" sz="2300" b="1" kern="1200" dirty="0" smtClean="0"/>
            <a:t> a multiple of </a:t>
          </a:r>
          <a:r>
            <a:rPr lang="fr-CH" sz="2300" b="1" i="1" kern="1200" dirty="0" smtClean="0"/>
            <a:t>n</a:t>
          </a:r>
          <a:r>
            <a:rPr lang="fr-CH" sz="2300" b="1" kern="1200" dirty="0" smtClean="0">
              <a:latin typeface="Times New Roman"/>
              <a:cs typeface="Times New Roman"/>
            </a:rPr>
            <a:t> </a:t>
          </a:r>
          <a:r>
            <a:rPr lang="fr-CH" sz="2300" b="1" kern="1200" dirty="0" smtClean="0"/>
            <a:t> </a:t>
          </a:r>
          <a:r>
            <a:rPr lang="en-US" sz="2300" kern="1200" baseline="-25000" dirty="0" smtClean="0"/>
            <a:t> </a:t>
          </a:r>
          <a:endParaRPr lang="fr-CH" sz="2300" b="1" kern="1200" dirty="0"/>
        </a:p>
      </dsp:txBody>
      <dsp:txXfrm>
        <a:off x="0" y="2963126"/>
        <a:ext cx="8392417" cy="972335"/>
      </dsp:txXfrm>
    </dsp:sp>
    <dsp:sp modelId="{072F1CB6-44C6-487F-9C6D-6E20BCFC202C}">
      <dsp:nvSpPr>
        <dsp:cNvPr id="0" name=""/>
        <dsp:cNvSpPr/>
      </dsp:nvSpPr>
      <dsp:spPr>
        <a:xfrm rot="10800000">
          <a:off x="0" y="1481563"/>
          <a:ext cx="8392417" cy="1495452"/>
        </a:xfrm>
        <a:prstGeom prst="upArrowCallou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48000"/>
                <a:satMod val="138000"/>
              </a:schemeClr>
            </a:gs>
            <a:gs pos="25000">
              <a:schemeClr val="accent5">
                <a:hueOff val="-1548259"/>
                <a:satOff val="15522"/>
                <a:lumOff val="-10784"/>
                <a:alphaOff val="0"/>
                <a:tint val="8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92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93000"/>
              </a:schemeClr>
            </a:gs>
            <a:gs pos="60000">
              <a:schemeClr val="accent5">
                <a:hueOff val="-1548259"/>
                <a:satOff val="15522"/>
                <a:lumOff val="-10784"/>
                <a:alphaOff val="0"/>
                <a:tint val="92000"/>
              </a:schemeClr>
            </a:gs>
            <a:gs pos="75000">
              <a:schemeClr val="accent5">
                <a:hueOff val="-1548259"/>
                <a:satOff val="15522"/>
                <a:lumOff val="-10784"/>
                <a:alphaOff val="0"/>
                <a:tint val="83000"/>
                <a:satMod val="108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b="1" kern="1200" dirty="0" smtClean="0"/>
            <a:t>This optimal </a:t>
          </a:r>
          <a:r>
            <a:rPr lang="fr-CH" sz="2300" b="1" kern="1200" dirty="0" err="1" smtClean="0"/>
            <a:t>threshold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policy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is</a:t>
          </a:r>
          <a:r>
            <a:rPr lang="fr-CH" sz="2300" b="1" kern="1200" dirty="0" smtClean="0"/>
            <a:t> an </a:t>
          </a:r>
          <a:r>
            <a:rPr lang="el-GR" sz="2300" b="1" i="0" kern="1200" dirty="0" smtClean="0"/>
            <a:t>ε</a:t>
          </a:r>
          <a:r>
            <a:rPr lang="fr-CH" sz="2300" b="1" kern="1200" dirty="0" smtClean="0"/>
            <a:t>-best </a:t>
          </a:r>
          <a:r>
            <a:rPr lang="fr-CH" sz="2300" b="1" kern="1200" dirty="0" err="1" smtClean="0"/>
            <a:t>response</a:t>
          </a:r>
          <a:r>
            <a:rPr lang="fr-CH" sz="2300" b="1" kern="1200" dirty="0" smtClean="0"/>
            <a:t> for agent </a:t>
          </a:r>
          <a:r>
            <a:rPr lang="fr-CH" sz="2300" b="1" i="1" kern="1200" dirty="0" smtClean="0"/>
            <a:t>i</a:t>
          </a:r>
          <a:endParaRPr lang="fr-CH" sz="2300" b="1" i="1" kern="1200" dirty="0"/>
        </a:p>
      </dsp:txBody>
      <dsp:txXfrm rot="10800000">
        <a:off x="0" y="1481563"/>
        <a:ext cx="8392417" cy="971700"/>
      </dsp:txXfrm>
    </dsp:sp>
    <dsp:sp modelId="{1ACD7B45-6730-4032-BAE7-3C8457F1682E}">
      <dsp:nvSpPr>
        <dsp:cNvPr id="0" name=""/>
        <dsp:cNvSpPr/>
      </dsp:nvSpPr>
      <dsp:spPr>
        <a:xfrm rot="10800000">
          <a:off x="0" y="0"/>
          <a:ext cx="8392417" cy="1495452"/>
        </a:xfrm>
        <a:prstGeom prst="upArrowCallou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48000"/>
                <a:satMod val="138000"/>
              </a:schemeClr>
            </a:gs>
            <a:gs pos="25000">
              <a:schemeClr val="accent5">
                <a:hueOff val="-3096518"/>
                <a:satOff val="31044"/>
                <a:lumOff val="-21569"/>
                <a:alphaOff val="0"/>
                <a:tint val="8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92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93000"/>
              </a:schemeClr>
            </a:gs>
            <a:gs pos="60000">
              <a:schemeClr val="accent5">
                <a:hueOff val="-3096518"/>
                <a:satOff val="31044"/>
                <a:lumOff val="-21569"/>
                <a:alphaOff val="0"/>
                <a:tint val="92000"/>
              </a:schemeClr>
            </a:gs>
            <a:gs pos="75000">
              <a:schemeClr val="accent5">
                <a:hueOff val="-3096518"/>
                <a:satOff val="31044"/>
                <a:lumOff val="-21569"/>
                <a:alphaOff val="0"/>
                <a:tint val="83000"/>
                <a:satMod val="108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b="1" kern="1200" dirty="0" smtClean="0"/>
            <a:t>There </a:t>
          </a:r>
          <a:r>
            <a:rPr lang="fr-CH" sz="2300" b="1" kern="1200" dirty="0" err="1" smtClean="0"/>
            <a:t>exists</a:t>
          </a:r>
          <a:r>
            <a:rPr lang="fr-CH" sz="2300" b="1" kern="1200" dirty="0" smtClean="0"/>
            <a:t> an optimal </a:t>
          </a:r>
          <a:r>
            <a:rPr lang="fr-CH" sz="2300" b="1" kern="1200" dirty="0" err="1" smtClean="0"/>
            <a:t>threshold</a:t>
          </a:r>
          <a:r>
            <a:rPr lang="fr-CH" sz="2300" b="1" kern="1200" dirty="0" smtClean="0"/>
            <a:t> </a:t>
          </a:r>
          <a:r>
            <a:rPr lang="fr-CH" sz="2300" b="1" kern="1200" dirty="0" err="1" smtClean="0"/>
            <a:t>policy</a:t>
          </a:r>
          <a:r>
            <a:rPr lang="fr-CH" sz="2300" b="1" kern="1200" dirty="0" smtClean="0"/>
            <a:t> for the MDP of agent </a:t>
          </a:r>
          <a:r>
            <a:rPr lang="fr-CH" sz="2300" b="1" i="1" kern="1200" dirty="0" smtClean="0"/>
            <a:t>i</a:t>
          </a:r>
          <a:endParaRPr lang="fr-CH" sz="2300" b="1" i="1" kern="1200" dirty="0"/>
        </a:p>
      </dsp:txBody>
      <dsp:txXfrm rot="10800000">
        <a:off x="0" y="0"/>
        <a:ext cx="8392417" cy="9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8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ACD5-155C-4BF7-A958-F73E3F05A464}" type="datetimeFigureOut">
              <a:rPr lang="fr-FR" smtClean="0"/>
              <a:pPr/>
              <a:t>14/03/2012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8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74CC-8C43-40D5-9FED-BCD65F19F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8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68B9-64B8-4891-B038-11E12FE247C6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8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1A22-2C62-42F4-81F0-C616FB8AC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natural</a:t>
            </a:r>
            <a:r>
              <a:rPr lang="fr-CH" baseline="0" dirty="0" smtClean="0"/>
              <a:t> question arises </a:t>
            </a:r>
            <a:r>
              <a:rPr lang="fr-CH" baseline="0" dirty="0" err="1" smtClean="0"/>
              <a:t>when</a:t>
            </a:r>
            <a:r>
              <a:rPr lang="fr-CH" baseline="0" dirty="0" smtClean="0"/>
              <a:t> the system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equilibrium</a:t>
            </a:r>
            <a:r>
              <a:rPr lang="fr-CH" baseline="0" dirty="0" smtClean="0"/>
              <a:t>: how good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?</a:t>
            </a:r>
          </a:p>
          <a:p>
            <a:r>
              <a:rPr lang="fr-CH" baseline="0" dirty="0" smtClean="0"/>
              <a:t>Social </a:t>
            </a:r>
            <a:r>
              <a:rPr lang="fr-CH" baseline="0" dirty="0" err="1" smtClean="0"/>
              <a:t>welfare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represents</a:t>
            </a:r>
            <a:r>
              <a:rPr lang="fr-CH" baseline="0" dirty="0" smtClean="0"/>
              <a:t> the total utility of the system.</a:t>
            </a:r>
          </a:p>
          <a:p>
            <a:r>
              <a:rPr lang="fr-CH" baseline="0" dirty="0" smtClean="0"/>
              <a:t>n = nb of </a:t>
            </a:r>
            <a:r>
              <a:rPr lang="fr-CH" baseline="0" dirty="0" err="1" smtClean="0"/>
              <a:t>volunteers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satisfy</a:t>
            </a:r>
            <a:r>
              <a:rPr lang="fr-CH" baseline="0" dirty="0" smtClean="0"/>
              <a:t> a service; m = </a:t>
            </a:r>
            <a:r>
              <a:rPr lang="fr-CH" baseline="0" dirty="0" err="1" smtClean="0"/>
              <a:t>average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amount</a:t>
            </a:r>
            <a:r>
              <a:rPr lang="fr-CH" baseline="0" dirty="0" smtClean="0"/>
              <a:t> of money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 smtClean="0"/>
              <a:t>Optimization</a:t>
            </a:r>
            <a:r>
              <a:rPr lang="fr-CH" dirty="0" smtClean="0"/>
              <a:t> of </a:t>
            </a:r>
            <a:r>
              <a:rPr lang="fr-CH" dirty="0" err="1" smtClean="0"/>
              <a:t>monetary</a:t>
            </a:r>
            <a:r>
              <a:rPr lang="fr-CH" dirty="0" smtClean="0"/>
              <a:t> </a:t>
            </a:r>
            <a:r>
              <a:rPr lang="fr-CH" dirty="0" err="1" smtClean="0"/>
              <a:t>incentives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PETs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famous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of PET </a:t>
            </a:r>
            <a:r>
              <a:rPr lang="fr-CH" baseline="0" dirty="0" err="1" smtClean="0"/>
              <a:t>currently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hundred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thousands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users</a:t>
            </a:r>
            <a:endParaRPr lang="fr-CH" baseline="0" dirty="0" smtClean="0"/>
          </a:p>
          <a:p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protect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anonymity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general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How </a:t>
            </a:r>
            <a:r>
              <a:rPr lang="fr-CH" dirty="0" err="1" smtClean="0"/>
              <a:t>easy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cheat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having</a:t>
            </a:r>
            <a:r>
              <a:rPr lang="fr-CH" baseline="0" dirty="0" smtClean="0"/>
              <a:t> a black </a:t>
            </a:r>
            <a:r>
              <a:rPr lang="fr-CH" baseline="0" dirty="0" err="1" smtClean="0"/>
              <a:t>hole</a:t>
            </a:r>
            <a:r>
              <a:rPr lang="fr-CH" baseline="0" dirty="0" smtClean="0"/>
              <a:t> (</a:t>
            </a:r>
            <a:r>
              <a:rPr lang="fr-CH" baseline="0" dirty="0" err="1" smtClean="0"/>
              <a:t>take</a:t>
            </a:r>
            <a:r>
              <a:rPr lang="fr-CH" baseline="0" dirty="0" smtClean="0"/>
              <a:t> all </a:t>
            </a:r>
            <a:r>
              <a:rPr lang="fr-CH" baseline="0" dirty="0" err="1" smtClean="0"/>
              <a:t>packets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order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earn</a:t>
            </a:r>
            <a:r>
              <a:rPr lang="fr-CH" baseline="0" dirty="0" smtClean="0"/>
              <a:t> money? </a:t>
            </a:r>
            <a:r>
              <a:rPr lang="fr-CH" baseline="0" dirty="0" err="1" smtClean="0"/>
              <a:t>Nodes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taken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uniformly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random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assuming</a:t>
            </a:r>
            <a:r>
              <a:rPr lang="fr-CH" baseline="0" dirty="0" smtClean="0"/>
              <a:t> no </a:t>
            </a:r>
            <a:r>
              <a:rPr lang="fr-CH" baseline="0" dirty="0" err="1" smtClean="0"/>
              <a:t>hoarders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Assuming</a:t>
            </a:r>
            <a:r>
              <a:rPr lang="fr-CH" dirty="0" smtClean="0"/>
              <a:t> a </a:t>
            </a:r>
            <a:r>
              <a:rPr lang="fr-CH" dirty="0" err="1" smtClean="0"/>
              <a:t>closed</a:t>
            </a:r>
            <a:r>
              <a:rPr lang="fr-CH" baseline="0" dirty="0" smtClean="0"/>
              <a:t> system, how </a:t>
            </a:r>
            <a:r>
              <a:rPr lang="fr-CH" baseline="0" dirty="0" err="1" smtClean="0"/>
              <a:t>much</a:t>
            </a:r>
            <a:r>
              <a:rPr lang="fr-CH" baseline="0" dirty="0" smtClean="0"/>
              <a:t> money do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to put </a:t>
            </a:r>
            <a:r>
              <a:rPr lang="fr-CH" baseline="0" dirty="0" err="1" smtClean="0"/>
              <a:t>inside</a:t>
            </a:r>
            <a:r>
              <a:rPr lang="fr-CH" baseline="0" dirty="0" smtClean="0"/>
              <a:t>?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Free riding is prevented through the need to earn scrip in order</a:t>
            </a:r>
            <a:r>
              <a:rPr lang="en-US" baseline="0" dirty="0" smtClean="0"/>
              <a:t> to pay for service.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Explain better who does what in this example!</a:t>
            </a:r>
            <a:endParaRPr lang="en-US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requester</a:t>
            </a:r>
            <a:r>
              <a:rPr lang="fr-CH" baseline="0" dirty="0" smtClean="0"/>
              <a:t> has to </a:t>
            </a:r>
            <a:r>
              <a:rPr lang="fr-CH" baseline="0" dirty="0" err="1" smtClean="0"/>
              <a:t>own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at</a:t>
            </a:r>
            <a:r>
              <a:rPr lang="fr-CH" baseline="0" dirty="0" smtClean="0"/>
              <a:t> least n dollars to </a:t>
            </a:r>
            <a:r>
              <a:rPr lang="fr-CH" baseline="0" dirty="0" err="1" smtClean="0"/>
              <a:t>pay</a:t>
            </a:r>
            <a:r>
              <a:rPr lang="fr-CH" baseline="0" dirty="0" smtClean="0"/>
              <a:t> for a service!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Capital 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are less than </a:t>
            </a:r>
            <a:r>
              <a:rPr lang="en-US" i="1" dirty="0" smtClean="0"/>
              <a:t>n</a:t>
            </a:r>
            <a:r>
              <a:rPr lang="en-US" dirty="0" smtClean="0"/>
              <a:t> volunteers, then the request can’t be satisfied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 is the comfort level of the agent; it represents how much money he is willing to save up for future requests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</a:t>
            </a:r>
            <a:r>
              <a:rPr lang="en-US" baseline="0" dirty="0" smtClean="0"/>
              <a:t> chooses the random agents? How do they synchronize?</a:t>
            </a:r>
            <a:endParaRPr lang="en-US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If N </a:t>
            </a:r>
            <a:r>
              <a:rPr lang="fr-CH" dirty="0" err="1" smtClean="0"/>
              <a:t>is</a:t>
            </a:r>
            <a:r>
              <a:rPr lang="fr-CH" dirty="0" smtClean="0"/>
              <a:t> large</a:t>
            </a:r>
            <a:r>
              <a:rPr lang="fr-CH" baseline="0" dirty="0" smtClean="0"/>
              <a:t> and n </a:t>
            </a:r>
            <a:r>
              <a:rPr lang="fr-CH" baseline="0" dirty="0" err="1" smtClean="0"/>
              <a:t>reasonably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small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respect to N,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agent i </a:t>
            </a:r>
            <a:r>
              <a:rPr lang="fr-CH" baseline="0" dirty="0" err="1" smtClean="0"/>
              <a:t>does</a:t>
            </a:r>
            <a:r>
              <a:rPr lang="fr-CH" baseline="0" dirty="0" smtClean="0"/>
              <a:t> has </a:t>
            </a:r>
            <a:r>
              <a:rPr lang="fr-CH" baseline="0" dirty="0" err="1" smtClean="0"/>
              <a:t>essentially</a:t>
            </a:r>
            <a:r>
              <a:rPr lang="fr-CH" baseline="0" dirty="0" smtClean="0"/>
              <a:t> no </a:t>
            </a:r>
            <a:r>
              <a:rPr lang="fr-CH" baseline="0" dirty="0" err="1" smtClean="0"/>
              <a:t>effect</a:t>
            </a:r>
            <a:r>
              <a:rPr lang="fr-CH" baseline="0" dirty="0" smtClean="0"/>
              <a:t> on the </a:t>
            </a:r>
            <a:r>
              <a:rPr lang="fr-CH" baseline="0" dirty="0" err="1" smtClean="0"/>
              <a:t>behavior</a:t>
            </a:r>
            <a:r>
              <a:rPr lang="fr-CH" baseline="0" dirty="0" smtClean="0"/>
              <a:t> of the system and no </a:t>
            </a:r>
            <a:r>
              <a:rPr lang="fr-CH" baseline="0" dirty="0" err="1" smtClean="0"/>
              <a:t>great</a:t>
            </a:r>
            <a:r>
              <a:rPr lang="fr-CH" baseline="0" dirty="0" smtClean="0"/>
              <a:t> impact on the </a:t>
            </a:r>
            <a:r>
              <a:rPr lang="fr-CH" baseline="0" dirty="0" err="1" smtClean="0"/>
              <a:t>scrip</a:t>
            </a:r>
            <a:r>
              <a:rPr lang="fr-CH" baseline="0" dirty="0" smtClean="0"/>
              <a:t> distribution</a:t>
            </a:r>
          </a:p>
          <a:p>
            <a:r>
              <a:rPr lang="fr-CH" baseline="0" dirty="0" err="1" smtClean="0"/>
              <a:t>Explain</a:t>
            </a:r>
            <a:r>
              <a:rPr lang="fr-CH" baseline="0" dirty="0" smtClean="0"/>
              <a:t> in a few </a:t>
            </a:r>
            <a:r>
              <a:rPr lang="fr-CH" baseline="0" dirty="0" err="1" smtClean="0"/>
              <a:t>words</a:t>
            </a:r>
            <a:r>
              <a:rPr lang="fr-CH" baseline="0" dirty="0" smtClean="0"/>
              <a:t> the model </a:t>
            </a:r>
            <a:r>
              <a:rPr lang="fr-CH" baseline="0" dirty="0" err="1" smtClean="0"/>
              <a:t>so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people </a:t>
            </a:r>
            <a:r>
              <a:rPr lang="fr-CH" baseline="0" dirty="0" err="1" smtClean="0"/>
              <a:t>understand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What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an optimal </a:t>
            </a:r>
            <a:r>
              <a:rPr lang="fr-CH" baseline="0" dirty="0" err="1" smtClean="0"/>
              <a:t>policy</a:t>
            </a:r>
            <a:r>
              <a:rPr lang="fr-CH" baseline="0" dirty="0" smtClean="0"/>
              <a:t> in a MDP?</a:t>
            </a:r>
          </a:p>
          <a:p>
            <a:r>
              <a:rPr lang="fr-CH" baseline="0" dirty="0" err="1" smtClean="0"/>
              <a:t>What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mean</a:t>
            </a:r>
            <a:r>
              <a:rPr lang="fr-CH" baseline="0" dirty="0" smtClean="0"/>
              <a:t> to have a NE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?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571472" y="1285860"/>
            <a:ext cx="45720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30987" y="1285860"/>
            <a:ext cx="27432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511934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83682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4" name="Title 7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72400" cy="122874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R="9144" algn="l">
              <a:defRPr sz="4000" b="1" cap="none" spc="0" baseline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8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772400" cy="857256"/>
          </a:xfrm>
        </p:spPr>
        <p:txBody>
          <a:bodyPr lIns="100584" tIns="4572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71472" y="507207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71472" y="482149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571472" y="466236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571472" y="456723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2D458-F237-45A8-AC4D-A8769C004F3C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179F-96A8-4F66-918A-056163FBE79E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41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A119-D2C9-49F6-A14A-FE050751F3BA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E1A29-274B-4D07-9C11-61173EA4BF50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596" y="6416675"/>
            <a:ext cx="6048404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3500438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02A7-365D-4004-86E5-6CEB81B392B7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06" y="2551030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60830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93166" y="2648808"/>
            <a:ext cx="45720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52681" y="2648808"/>
            <a:ext cx="27432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33628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205376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71966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214421"/>
            <a:ext cx="3979068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45A05-2544-4949-845F-51EFB2B9F162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41EE-C6D6-441C-AAA7-B371785902AF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422C9-83C6-489D-8FD7-A6F5F62AE237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343928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472" y="1435100"/>
            <a:ext cx="262892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7554" y="1435100"/>
            <a:ext cx="555784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4B89C-AB70-4761-B7E0-5650EF161781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7C5F30-7CA8-4036-9F07-4AC76A45BEC4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186766" cy="514113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80F391-54D5-4B3B-BB67-47652150D3EC}" type="datetime1">
              <a:rPr lang="fr-FR" sz="1100" smtClean="0">
                <a:solidFill>
                  <a:schemeClr val="tx2"/>
                </a:solidFill>
              </a:rPr>
              <a:pPr/>
              <a:t>14/03/2012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0034" y="6416675"/>
            <a:ext cx="597696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3000"/>
        </a:spcBef>
        <a:buClr>
          <a:schemeClr val="tx2"/>
        </a:buClr>
        <a:buSzPct val="95000"/>
        <a:buFont typeface="Wingdings"/>
        <a:buChar char="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trics.torprojec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One-to-n Scrip Systems for Cooperative Privacy-Enhancing Technologies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sz="2000" dirty="0" err="1" smtClean="0"/>
              <a:t>Allerton</a:t>
            </a:r>
            <a:r>
              <a:rPr lang="en-US" sz="2000" dirty="0" smtClean="0"/>
              <a:t> 2011</a:t>
            </a:r>
          </a:p>
          <a:p>
            <a:r>
              <a:rPr lang="en-US" sz="2000" dirty="0" smtClean="0"/>
              <a:t>September 28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57200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bg1"/>
                </a:solidFill>
              </a:rPr>
              <a:t>Mathias Humbert</a:t>
            </a:r>
            <a:r>
              <a:rPr lang="fr-CH" sz="2000" dirty="0" smtClean="0">
                <a:solidFill>
                  <a:schemeClr val="bg1"/>
                </a:solidFill>
              </a:rPr>
              <a:t>, Mohammad Hossein </a:t>
            </a:r>
            <a:r>
              <a:rPr lang="fr-CH" sz="2000" dirty="0" err="1" smtClean="0">
                <a:solidFill>
                  <a:schemeClr val="bg1"/>
                </a:solidFill>
              </a:rPr>
              <a:t>Manshaei</a:t>
            </a:r>
            <a:r>
              <a:rPr lang="fr-CH" sz="2000" dirty="0" smtClean="0">
                <a:solidFill>
                  <a:schemeClr val="bg1"/>
                </a:solidFill>
              </a:rPr>
              <a:t>, and Jean-Pierre </a:t>
            </a:r>
            <a:r>
              <a:rPr lang="fr-CH" sz="2000" dirty="0" err="1" smtClean="0">
                <a:solidFill>
                  <a:schemeClr val="bg1"/>
                </a:solidFill>
              </a:rPr>
              <a:t>Hubaux</a:t>
            </a:r>
            <a:endParaRPr lang="fr-CH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bilogrev\Documents\PhD\Ideas\Privacy - utility - traceability\Presentations\Figures\epf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1480321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21429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>
                <a:solidFill>
                  <a:schemeClr val="bg2"/>
                </a:solidFill>
              </a:rPr>
              <a:t>EPFL - </a:t>
            </a:r>
            <a:r>
              <a:rPr lang="fr-CH" sz="1600" dirty="0" err="1" smtClean="0">
                <a:solidFill>
                  <a:schemeClr val="bg2"/>
                </a:solidFill>
              </a:rPr>
              <a:t>Laboratory</a:t>
            </a:r>
            <a:r>
              <a:rPr lang="fr-CH" sz="1600" dirty="0" smtClean="0">
                <a:solidFill>
                  <a:schemeClr val="bg2"/>
                </a:solidFill>
              </a:rPr>
              <a:t> for Communications </a:t>
            </a:r>
            <a:br>
              <a:rPr lang="fr-CH" sz="1600" dirty="0" smtClean="0">
                <a:solidFill>
                  <a:schemeClr val="bg2"/>
                </a:solidFill>
              </a:rPr>
            </a:br>
            <a:r>
              <a:rPr lang="fr-CH" sz="1600" dirty="0" smtClean="0">
                <a:solidFill>
                  <a:schemeClr val="bg2"/>
                </a:solidFill>
              </a:rPr>
              <a:t>and Applications (LCA1)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Nash </a:t>
            </a:r>
            <a:r>
              <a:rPr lang="fr-CH" dirty="0" err="1" smtClean="0"/>
              <a:t>Equilibrium</a:t>
            </a:r>
            <a:endParaRPr lang="fr-C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8442"/>
              </p:ext>
            </p:extLst>
          </p:nvPr>
        </p:nvGraphicFramePr>
        <p:xfrm>
          <a:off x="500063" y="2420888"/>
          <a:ext cx="8392417" cy="39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57843"/>
            <a:ext cx="7992888" cy="800219"/>
          </a:xfrm>
          <a:prstGeom prst="rect">
            <a:avLst/>
          </a:prstGeom>
          <a:solidFill>
            <a:srgbClr val="FF0000">
              <a:alpha val="52000"/>
            </a:srgbClr>
          </a:solidFill>
          <a:ln w="31750" cap="rnd">
            <a:solidFill>
              <a:srgbClr val="C00000"/>
            </a:solidFill>
            <a:bevel/>
          </a:ln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fr-CH" sz="2300" b="1" dirty="0" err="1" smtClean="0">
                <a:solidFill>
                  <a:schemeClr val="bg1"/>
                </a:solidFill>
              </a:rPr>
              <a:t>From</a:t>
            </a:r>
            <a:r>
              <a:rPr lang="fr-CH" sz="2300" b="1" dirty="0" smtClean="0">
                <a:solidFill>
                  <a:schemeClr val="bg1"/>
                </a:solidFill>
              </a:rPr>
              <a:t> the point of </a:t>
            </a:r>
            <a:r>
              <a:rPr lang="fr-CH" sz="2300" b="1" dirty="0" err="1" smtClean="0">
                <a:solidFill>
                  <a:schemeClr val="bg1"/>
                </a:solidFill>
              </a:rPr>
              <a:t>view</a:t>
            </a:r>
            <a:r>
              <a:rPr lang="fr-CH" sz="2300" b="1" dirty="0" smtClean="0">
                <a:solidFill>
                  <a:schemeClr val="bg1"/>
                </a:solidFill>
              </a:rPr>
              <a:t> of a single agent </a:t>
            </a:r>
            <a:r>
              <a:rPr lang="fr-CH" sz="2300" b="1" i="1" dirty="0" smtClean="0">
                <a:solidFill>
                  <a:schemeClr val="bg1"/>
                </a:solidFill>
              </a:rPr>
              <a:t>i</a:t>
            </a:r>
            <a:r>
              <a:rPr lang="fr-CH" sz="2300" b="1" dirty="0" smtClean="0">
                <a:solidFill>
                  <a:schemeClr val="bg1"/>
                </a:solidFill>
              </a:rPr>
              <a:t>, the </a:t>
            </a:r>
            <a:r>
              <a:rPr lang="fr-CH" sz="2300" b="1" dirty="0" err="1" smtClean="0">
                <a:solidFill>
                  <a:schemeClr val="bg1"/>
                </a:solidFill>
              </a:rPr>
              <a:t>game</a:t>
            </a:r>
            <a:r>
              <a:rPr lang="fr-CH" sz="2300" b="1" dirty="0" smtClean="0">
                <a:solidFill>
                  <a:schemeClr val="bg1"/>
                </a:solidFill>
              </a:rPr>
              <a:t> </a:t>
            </a:r>
            <a:r>
              <a:rPr lang="fr-CH" sz="2300" b="1" dirty="0" err="1" smtClean="0">
                <a:solidFill>
                  <a:schemeClr val="bg1"/>
                </a:solidFill>
              </a:rPr>
              <a:t>can</a:t>
            </a:r>
            <a:r>
              <a:rPr lang="fr-CH" sz="2300" b="1" dirty="0" smtClean="0">
                <a:solidFill>
                  <a:schemeClr val="bg1"/>
                </a:solidFill>
              </a:rPr>
              <a:t> </a:t>
            </a:r>
            <a:r>
              <a:rPr lang="fr-CH" sz="2300" b="1" dirty="0" err="1" smtClean="0">
                <a:solidFill>
                  <a:schemeClr val="bg1"/>
                </a:solidFill>
              </a:rPr>
              <a:t>be</a:t>
            </a:r>
            <a:r>
              <a:rPr lang="fr-CH" sz="2300" b="1" dirty="0" smtClean="0">
                <a:solidFill>
                  <a:schemeClr val="bg1"/>
                </a:solidFill>
              </a:rPr>
              <a:t> </a:t>
            </a:r>
            <a:r>
              <a:rPr lang="fr-CH" sz="2300" b="1" dirty="0" err="1" smtClean="0">
                <a:solidFill>
                  <a:schemeClr val="bg1"/>
                </a:solidFill>
              </a:rPr>
              <a:t>modeled</a:t>
            </a:r>
            <a:r>
              <a:rPr lang="fr-CH" sz="2300" b="1" dirty="0" smtClean="0">
                <a:solidFill>
                  <a:schemeClr val="bg1"/>
                </a:solidFill>
              </a:rPr>
              <a:t> as a Markov </a:t>
            </a:r>
            <a:r>
              <a:rPr lang="fr-CH" sz="2300" b="1" dirty="0" err="1" smtClean="0">
                <a:solidFill>
                  <a:schemeClr val="bg1"/>
                </a:solidFill>
              </a:rPr>
              <a:t>Decision</a:t>
            </a:r>
            <a:r>
              <a:rPr lang="fr-CH" sz="2300" b="1" dirty="0" smtClean="0">
                <a:solidFill>
                  <a:schemeClr val="bg1"/>
                </a:solidFill>
              </a:rPr>
              <a:t> </a:t>
            </a:r>
            <a:r>
              <a:rPr lang="fr-CH" sz="2300" b="1" dirty="0" err="1" smtClean="0">
                <a:solidFill>
                  <a:schemeClr val="bg1"/>
                </a:solidFill>
              </a:rPr>
              <a:t>Process</a:t>
            </a:r>
            <a:r>
              <a:rPr lang="fr-CH" sz="2300" b="1" dirty="0" smtClean="0">
                <a:solidFill>
                  <a:schemeClr val="bg1"/>
                </a:solidFill>
              </a:rPr>
              <a:t> (MDP)</a:t>
            </a:r>
            <a:endParaRPr lang="fr-CH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8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6563"/>
            <a:ext cx="2736304" cy="9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Social </a:t>
            </a:r>
            <a:r>
              <a:rPr lang="fr-CH" dirty="0" err="1" smtClean="0"/>
              <a:t>Welfare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74" y="1268760"/>
            <a:ext cx="8186766" cy="5400600"/>
          </a:xfrm>
        </p:spPr>
        <p:txBody>
          <a:bodyPr>
            <a:normAutofit/>
          </a:bodyPr>
          <a:lstStyle/>
          <a:p>
            <a:r>
              <a:rPr lang="fr-CH" dirty="0" smtClean="0"/>
              <a:t>Social </a:t>
            </a:r>
            <a:r>
              <a:rPr lang="fr-CH" dirty="0" err="1" smtClean="0"/>
              <a:t>welfare</a:t>
            </a:r>
            <a:r>
              <a:rPr lang="fr-CH" dirty="0" smtClean="0"/>
              <a:t> </a:t>
            </a:r>
            <a:r>
              <a:rPr lang="fr-CH" dirty="0" err="1" smtClean="0"/>
              <a:t>increases</a:t>
            </a:r>
            <a:r>
              <a:rPr lang="fr-CH" dirty="0" smtClean="0"/>
              <a:t> by </a:t>
            </a:r>
            <a:r>
              <a:rPr lang="en-US" i="1" dirty="0" err="1"/>
              <a:t>b</a:t>
            </a:r>
            <a:r>
              <a:rPr lang="en-US" i="1" baseline="-25000" dirty="0" err="1"/>
              <a:t>t</a:t>
            </a:r>
            <a:r>
              <a:rPr lang="en-US" baseline="-25000" dirty="0"/>
              <a:t> </a:t>
            </a:r>
            <a:r>
              <a:rPr lang="fr-CH" dirty="0" smtClean="0"/>
              <a:t>– </a:t>
            </a:r>
            <a:r>
              <a:rPr lang="fr-CH" i="1" dirty="0" smtClean="0"/>
              <a:t>n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t</a:t>
            </a:r>
            <a:r>
              <a:rPr lang="en-US" i="1" baseline="-25000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only if a transaction happens (i.e., a request is satisfied)</a:t>
            </a:r>
          </a:p>
          <a:p>
            <a:pPr lvl="1"/>
            <a:r>
              <a:rPr lang="en-US" dirty="0" smtClean="0"/>
              <a:t>The agent  chosen to make a request must have </a:t>
            </a:r>
            <a:r>
              <a:rPr lang="en-US" dirty="0"/>
              <a:t>$</a:t>
            </a:r>
            <a:r>
              <a:rPr lang="en-US" i="1" dirty="0"/>
              <a:t>n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occuring</a:t>
            </a:r>
            <a:r>
              <a:rPr lang="en-US" dirty="0" smtClean="0"/>
              <a:t> with probability</a:t>
            </a:r>
          </a:p>
          <a:p>
            <a:pPr lvl="1"/>
            <a:r>
              <a:rPr lang="en-US" dirty="0" smtClean="0"/>
              <a:t>There must be </a:t>
            </a:r>
            <a:r>
              <a:rPr lang="en-US" i="1" dirty="0" smtClean="0"/>
              <a:t>n</a:t>
            </a:r>
            <a:r>
              <a:rPr lang="en-US" dirty="0" smtClean="0"/>
              <a:t> volunteers able and willing to satisfy it;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occuring</a:t>
            </a:r>
            <a:r>
              <a:rPr lang="en-US" dirty="0" smtClean="0"/>
              <a:t> with probability approximated by 1</a:t>
            </a:r>
          </a:p>
          <a:p>
            <a:r>
              <a:rPr lang="en-US" dirty="0" smtClean="0"/>
              <a:t>Total expected social welfare:</a:t>
            </a:r>
          </a:p>
          <a:p>
            <a:pPr lvl="1"/>
            <a:r>
              <a:rPr lang="en-US" dirty="0" smtClean="0"/>
              <a:t>Social welfare decreasing in </a:t>
            </a:r>
            <a:r>
              <a:rPr lang="en-US" i="1" dirty="0" smtClean="0"/>
              <a:t>n</a:t>
            </a:r>
            <a:r>
              <a:rPr lang="en-US" dirty="0" smtClean="0"/>
              <a:t> (for given values of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t</a:t>
            </a:r>
            <a:r>
              <a:rPr lang="en-US" dirty="0" smtClean="0"/>
              <a:t>,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t</a:t>
            </a:r>
            <a:r>
              <a:rPr lang="en-US" dirty="0" smtClean="0"/>
              <a:t>, </a:t>
            </a:r>
            <a:r>
              <a:rPr lang="en-US" i="1" dirty="0" err="1" smtClean="0">
                <a:latin typeface="Symbol" pitchFamily="18" charset="2"/>
              </a:rPr>
              <a:t>d</a:t>
            </a:r>
            <a:r>
              <a:rPr lang="en-US" i="1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average amount of money in the system</a:t>
            </a:r>
            <a:r>
              <a:rPr lang="en-US" i="1" dirty="0" smtClean="0"/>
              <a:t> 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Social welfare increasing in </a:t>
            </a:r>
            <a:r>
              <a:rPr lang="en-US" i="1" dirty="0" smtClean="0"/>
              <a:t>m</a:t>
            </a:r>
            <a:r>
              <a:rPr lang="en-US" dirty="0" smtClean="0"/>
              <a:t> up to a certain point </a:t>
            </a:r>
            <a:r>
              <a:rPr lang="en-US" i="1" dirty="0" smtClean="0"/>
              <a:t>m</a:t>
            </a:r>
            <a:r>
              <a:rPr lang="en-US" i="1" dirty="0" smtClean="0">
                <a:latin typeface="Times New Roman"/>
                <a:cs typeface="Times New Roman"/>
              </a:rPr>
              <a:t>*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beyond which a monetary crash occurs (no agent willing to cooperate)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4080"/>
            <a:ext cx="1656184" cy="3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932040" y="2562072"/>
            <a:ext cx="3600400" cy="578896"/>
            <a:chOff x="4932040" y="2562072"/>
            <a:chExt cx="3600400" cy="578896"/>
          </a:xfrm>
        </p:grpSpPr>
        <p:sp>
          <p:nvSpPr>
            <p:cNvPr id="5" name="Oval 4"/>
            <p:cNvSpPr/>
            <p:nvPr/>
          </p:nvSpPr>
          <p:spPr>
            <a:xfrm>
              <a:off x="4932040" y="2562072"/>
              <a:ext cx="1296144" cy="5788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6256" y="2564904"/>
              <a:ext cx="1656184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400" dirty="0" smtClean="0"/>
                <a:t>Fraction of agents </a:t>
              </a:r>
              <a:r>
                <a:rPr lang="fr-CH" sz="1400" dirty="0" err="1" smtClean="0"/>
                <a:t>owning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less</a:t>
              </a:r>
              <a:r>
                <a:rPr lang="fr-CH" sz="1400" dirty="0" smtClean="0"/>
                <a:t> </a:t>
              </a:r>
              <a:r>
                <a:rPr lang="fr-CH" sz="1400" dirty="0" err="1" smtClean="0"/>
                <a:t>than</a:t>
              </a:r>
              <a:r>
                <a:rPr lang="fr-CH" sz="1400" dirty="0" smtClean="0"/>
                <a:t> $</a:t>
              </a:r>
              <a:r>
                <a:rPr lang="fr-CH" sz="1400" i="1" dirty="0"/>
                <a:t>n</a:t>
              </a:r>
              <a:endParaRPr lang="fr-CH" sz="1400" dirty="0"/>
            </a:p>
          </p:txBody>
        </p:sp>
        <p:cxnSp>
          <p:nvCxnSpPr>
            <p:cNvPr id="9" name="Straight Arrow Connector 8"/>
            <p:cNvCxnSpPr>
              <a:stCxn id="8" idx="1"/>
              <a:endCxn id="5" idx="6"/>
            </p:cNvCxnSpPr>
            <p:nvPr/>
          </p:nvCxnSpPr>
          <p:spPr>
            <a:xfrm flipH="1">
              <a:off x="6228184" y="2826514"/>
              <a:ext cx="648072" cy="2500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729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Social </a:t>
            </a:r>
            <a:r>
              <a:rPr lang="fr-CH" dirty="0" err="1" smtClean="0"/>
              <a:t>Welfare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9795"/>
            <a:ext cx="6183910" cy="494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835696" y="5868561"/>
            <a:ext cx="1584176" cy="872807"/>
            <a:chOff x="1835696" y="5805264"/>
            <a:chExt cx="1584176" cy="872807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699792" y="5805264"/>
              <a:ext cx="0" cy="28803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35696" y="6093296"/>
              <a:ext cx="1584176" cy="5847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600" b="1" dirty="0" err="1" smtClean="0"/>
                <a:t>Monetary</a:t>
              </a:r>
              <a:r>
                <a:rPr lang="fr-CH" sz="1600" b="1" dirty="0" smtClean="0"/>
                <a:t> crash </a:t>
              </a:r>
              <a:r>
                <a:rPr lang="fr-CH" sz="1600" b="1" dirty="0" err="1" smtClean="0"/>
                <a:t>when</a:t>
              </a:r>
              <a:r>
                <a:rPr lang="fr-CH" sz="1600" b="1" dirty="0" smtClean="0"/>
                <a:t> m ≥ 8</a:t>
              </a:r>
              <a:endParaRPr lang="fr-CH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35896" y="5876945"/>
            <a:ext cx="1800200" cy="864423"/>
            <a:chOff x="3635896" y="5813648"/>
            <a:chExt cx="1800200" cy="864423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635896" y="5813648"/>
              <a:ext cx="216024" cy="28803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51920" y="6093296"/>
              <a:ext cx="1584176" cy="5847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1600" b="1" dirty="0" err="1" smtClean="0"/>
                <a:t>Monetary</a:t>
              </a:r>
              <a:r>
                <a:rPr lang="fr-CH" sz="1600" b="1" dirty="0" smtClean="0"/>
                <a:t> crash </a:t>
              </a:r>
              <a:r>
                <a:rPr lang="fr-CH" sz="1600" b="1" dirty="0" err="1" smtClean="0"/>
                <a:t>when</a:t>
              </a:r>
              <a:r>
                <a:rPr lang="fr-CH" sz="1600" b="1" dirty="0" smtClean="0"/>
                <a:t> m ≥ 10</a:t>
              </a:r>
              <a:endParaRPr lang="fr-CH" sz="1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96136" y="620688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</a:t>
            </a:r>
            <a:r>
              <a:rPr lang="fr-CH" dirty="0" smtClean="0"/>
              <a:t> = </a:t>
            </a:r>
            <a:r>
              <a:rPr lang="fr-CH" dirty="0" err="1" smtClean="0"/>
              <a:t>average</a:t>
            </a:r>
            <a:r>
              <a:rPr lang="fr-CH" dirty="0" smtClean="0"/>
              <a:t> </a:t>
            </a:r>
            <a:r>
              <a:rPr lang="fr-CH" dirty="0" err="1" smtClean="0"/>
              <a:t>amount</a:t>
            </a:r>
            <a:r>
              <a:rPr lang="fr-CH" dirty="0" smtClean="0"/>
              <a:t> of money</a:t>
            </a:r>
          </a:p>
          <a:p>
            <a:r>
              <a:rPr lang="fr-CH" dirty="0"/>
              <a:t>n</a:t>
            </a:r>
            <a:r>
              <a:rPr lang="fr-CH" dirty="0" smtClean="0"/>
              <a:t> =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volunteers</a:t>
            </a:r>
            <a:r>
              <a:rPr lang="fr-CH" dirty="0" smtClean="0"/>
              <a:t> </a:t>
            </a:r>
            <a:r>
              <a:rPr lang="fr-CH" dirty="0" err="1" smtClean="0"/>
              <a:t>needed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745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Two</a:t>
            </a:r>
            <a:r>
              <a:rPr lang="fr-CH" dirty="0" smtClean="0"/>
              <a:t> application </a:t>
            </a:r>
            <a:r>
              <a:rPr lang="fr-CH" dirty="0" err="1" smtClean="0"/>
              <a:t>examples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97790"/>
            <a:ext cx="8464454" cy="5643578"/>
          </a:xfrm>
        </p:spPr>
        <p:txBody>
          <a:bodyPr>
            <a:normAutofit/>
          </a:bodyPr>
          <a:lstStyle/>
          <a:p>
            <a:r>
              <a:rPr lang="fr-CH" dirty="0" err="1" smtClean="0"/>
              <a:t>Anonymity</a:t>
            </a:r>
            <a:r>
              <a:rPr lang="fr-CH" dirty="0" smtClean="0"/>
              <a:t> networks (</a:t>
            </a:r>
            <a:r>
              <a:rPr lang="fr-CH" dirty="0" err="1" smtClean="0"/>
              <a:t>e.g</a:t>
            </a:r>
            <a:r>
              <a:rPr lang="fr-CH" dirty="0" smtClean="0"/>
              <a:t>., Tor)</a:t>
            </a:r>
          </a:p>
          <a:p>
            <a:pPr lvl="1"/>
            <a:r>
              <a:rPr lang="fr-CH" dirty="0" smtClean="0"/>
              <a:t>Settings: </a:t>
            </a:r>
            <a:r>
              <a:rPr lang="fr-CH" i="1" dirty="0" smtClean="0"/>
              <a:t>N</a:t>
            </a:r>
            <a:r>
              <a:rPr lang="fr-CH" dirty="0" smtClean="0"/>
              <a:t> = 300’000 </a:t>
            </a:r>
            <a:r>
              <a:rPr lang="fr-CH" dirty="0" err="1" smtClean="0"/>
              <a:t>users</a:t>
            </a:r>
            <a:r>
              <a:rPr lang="fr-CH" dirty="0" smtClean="0"/>
              <a:t>,</a:t>
            </a:r>
            <a:r>
              <a:rPr lang="fr-CH" i="1" dirty="0" smtClean="0"/>
              <a:t> n </a:t>
            </a:r>
            <a:r>
              <a:rPr lang="fr-CH" dirty="0" smtClean="0"/>
              <a:t>= 3 </a:t>
            </a:r>
            <a:r>
              <a:rPr lang="fr-CH" dirty="0" err="1" smtClean="0"/>
              <a:t>relays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lvl="1"/>
            <a:r>
              <a:rPr lang="fr-CH" dirty="0" smtClean="0"/>
              <a:t>Social </a:t>
            </a:r>
            <a:r>
              <a:rPr lang="fr-CH" dirty="0" err="1" smtClean="0"/>
              <a:t>welfare</a:t>
            </a:r>
            <a:r>
              <a:rPr lang="fr-CH" dirty="0" smtClean="0"/>
              <a:t> </a:t>
            </a:r>
            <a:r>
              <a:rPr lang="fr-CH" dirty="0" err="1" smtClean="0"/>
              <a:t>maximized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i="1" dirty="0" smtClean="0"/>
              <a:t>m</a:t>
            </a:r>
            <a:r>
              <a:rPr lang="fr-CH" dirty="0" smtClean="0"/>
              <a:t>=10</a:t>
            </a:r>
          </a:p>
          <a:p>
            <a:pPr lvl="2"/>
            <a:r>
              <a:rPr lang="fr-CH" dirty="0" err="1" smtClean="0"/>
              <a:t>Only</a:t>
            </a:r>
            <a:r>
              <a:rPr lang="fr-CH" dirty="0" smtClean="0"/>
              <a:t> 2.5% of agents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afford</a:t>
            </a:r>
            <a:r>
              <a:rPr lang="fr-CH" dirty="0" smtClean="0"/>
              <a:t> a service</a:t>
            </a:r>
          </a:p>
          <a:p>
            <a:pPr lvl="2"/>
            <a:r>
              <a:rPr lang="fr-CH" dirty="0" err="1" smtClean="0"/>
              <a:t>Thus</a:t>
            </a:r>
            <a:r>
              <a:rPr lang="fr-CH" dirty="0" smtClean="0"/>
              <a:t>, 10 x 300’000 = 3’000’000$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allocated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the system</a:t>
            </a:r>
          </a:p>
          <a:p>
            <a:r>
              <a:rPr lang="fr-CH" dirty="0" err="1" smtClean="0"/>
              <a:t>Privacy</a:t>
            </a:r>
            <a:r>
              <a:rPr lang="fr-CH" dirty="0" smtClean="0"/>
              <a:t> in </a:t>
            </a:r>
            <a:r>
              <a:rPr lang="fr-CH" dirty="0" err="1" smtClean="0"/>
              <a:t>participatory</a:t>
            </a:r>
            <a:r>
              <a:rPr lang="fr-CH" dirty="0" smtClean="0"/>
              <a:t> </a:t>
            </a:r>
            <a:r>
              <a:rPr lang="fr-CH" dirty="0" err="1" smtClean="0"/>
              <a:t>sensing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fr-CH" dirty="0" smtClean="0"/>
          </a:p>
          <a:p>
            <a:pPr lvl="1"/>
            <a:r>
              <a:rPr lang="fr-CH" dirty="0"/>
              <a:t>Settings: </a:t>
            </a:r>
            <a:r>
              <a:rPr lang="fr-CH" i="1" dirty="0"/>
              <a:t>N</a:t>
            </a:r>
            <a:r>
              <a:rPr lang="fr-CH" dirty="0"/>
              <a:t> = 1</a:t>
            </a:r>
            <a:r>
              <a:rPr lang="fr-CH" dirty="0" smtClean="0"/>
              <a:t>’000 </a:t>
            </a:r>
            <a:r>
              <a:rPr lang="fr-CH" dirty="0" err="1"/>
              <a:t>users</a:t>
            </a:r>
            <a:r>
              <a:rPr lang="fr-CH" dirty="0"/>
              <a:t>, </a:t>
            </a:r>
            <a:r>
              <a:rPr lang="fr-CH" i="1" dirty="0"/>
              <a:t>n</a:t>
            </a:r>
            <a:r>
              <a:rPr lang="fr-CH" dirty="0"/>
              <a:t> = </a:t>
            </a:r>
            <a:r>
              <a:rPr lang="fr-CH" dirty="0" smtClean="0"/>
              <a:t>6</a:t>
            </a:r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lvl="1"/>
            <a:r>
              <a:rPr lang="fr-CH" dirty="0"/>
              <a:t>Social </a:t>
            </a:r>
            <a:r>
              <a:rPr lang="fr-CH" dirty="0" err="1"/>
              <a:t>welfare</a:t>
            </a:r>
            <a:r>
              <a:rPr lang="fr-CH" dirty="0"/>
              <a:t> </a:t>
            </a:r>
            <a:r>
              <a:rPr lang="fr-CH" dirty="0" err="1"/>
              <a:t>maximized</a:t>
            </a:r>
            <a:r>
              <a:rPr lang="fr-CH" dirty="0"/>
              <a:t> </a:t>
            </a:r>
            <a:r>
              <a:rPr lang="fr-CH" dirty="0" err="1"/>
              <a:t>at</a:t>
            </a:r>
            <a:r>
              <a:rPr lang="fr-CH" dirty="0"/>
              <a:t> </a:t>
            </a:r>
            <a:r>
              <a:rPr lang="fr-CH" i="1" dirty="0" smtClean="0"/>
              <a:t>m</a:t>
            </a:r>
            <a:r>
              <a:rPr lang="fr-CH" dirty="0" smtClean="0"/>
              <a:t>=16</a:t>
            </a:r>
            <a:endParaRPr lang="fr-CH" dirty="0"/>
          </a:p>
          <a:p>
            <a:pPr lvl="1"/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2592288" cy="3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18" y="2098234"/>
            <a:ext cx="4433118" cy="3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78" y="5733256"/>
            <a:ext cx="2695674" cy="3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4032448" cy="31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96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</a:t>
            </a:r>
            <a:r>
              <a:rPr lang="fr-CH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24744"/>
            <a:ext cx="8643966" cy="5814978"/>
          </a:xfrm>
        </p:spPr>
        <p:txBody>
          <a:bodyPr>
            <a:normAutofit/>
          </a:bodyPr>
          <a:lstStyle/>
          <a:p>
            <a:r>
              <a:rPr lang="fr-CH" dirty="0" smtClean="0"/>
              <a:t>Extended </a:t>
            </a:r>
            <a:r>
              <a:rPr lang="fr-CH" dirty="0" err="1" smtClean="0"/>
              <a:t>scrip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r>
              <a:rPr lang="fr-CH" dirty="0" smtClean="0"/>
              <a:t> to one-to-n</a:t>
            </a:r>
          </a:p>
          <a:p>
            <a:pPr lvl="1"/>
            <a:r>
              <a:rPr lang="fr-CH" dirty="0" smtClean="0"/>
              <a:t>Existence of Nash </a:t>
            </a:r>
            <a:r>
              <a:rPr lang="fr-CH" dirty="0" err="1" smtClean="0"/>
              <a:t>equilibrium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dirty="0" err="1" smtClean="0"/>
              <a:t>strategies</a:t>
            </a:r>
            <a:endParaRPr lang="fr-CH" dirty="0" smtClean="0"/>
          </a:p>
          <a:p>
            <a:pPr lvl="1"/>
            <a:r>
              <a:rPr lang="fr-CH" dirty="0" err="1" smtClean="0"/>
              <a:t>Finding</a:t>
            </a:r>
            <a:r>
              <a:rPr lang="fr-CH" dirty="0" smtClean="0"/>
              <a:t> optimal </a:t>
            </a:r>
            <a:r>
              <a:rPr lang="fr-CH" dirty="0" err="1" smtClean="0"/>
              <a:t>amount</a:t>
            </a:r>
            <a:r>
              <a:rPr lang="fr-CH" dirty="0" smtClean="0"/>
              <a:t> of </a:t>
            </a:r>
            <a:r>
              <a:rPr lang="fr-CH" dirty="0" err="1" smtClean="0"/>
              <a:t>scrip</a:t>
            </a:r>
            <a:r>
              <a:rPr lang="fr-CH" dirty="0" smtClean="0"/>
              <a:t> to </a:t>
            </a:r>
            <a:r>
              <a:rPr lang="fr-CH" dirty="0" err="1" smtClean="0"/>
              <a:t>maximize</a:t>
            </a:r>
            <a:r>
              <a:rPr lang="fr-CH" dirty="0" smtClean="0"/>
              <a:t> social </a:t>
            </a:r>
            <a:r>
              <a:rPr lang="fr-CH" dirty="0" err="1" smtClean="0"/>
              <a:t>welfare</a:t>
            </a:r>
            <a:endParaRPr lang="fr-CH" dirty="0" smtClean="0"/>
          </a:p>
          <a:p>
            <a:r>
              <a:rPr lang="fr-CH" dirty="0" smtClean="0"/>
              <a:t>First application of </a:t>
            </a:r>
            <a:r>
              <a:rPr lang="fr-CH" dirty="0" err="1" smtClean="0"/>
              <a:t>scrip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r>
              <a:rPr lang="fr-CH" dirty="0" smtClean="0"/>
              <a:t> to </a:t>
            </a:r>
            <a:r>
              <a:rPr lang="fr-CH" dirty="0" err="1" smtClean="0"/>
              <a:t>PETs</a:t>
            </a:r>
            <a:endParaRPr lang="fr-CH" dirty="0" smtClean="0"/>
          </a:p>
          <a:p>
            <a:pPr lvl="1"/>
            <a:r>
              <a:rPr lang="fr-CH" dirty="0" err="1" smtClean="0"/>
              <a:t>Encouraging</a:t>
            </a:r>
            <a:r>
              <a:rPr lang="fr-CH" dirty="0" smtClean="0"/>
              <a:t> </a:t>
            </a:r>
            <a:r>
              <a:rPr lang="fr-CH" dirty="0" err="1" smtClean="0"/>
              <a:t>cooperation</a:t>
            </a:r>
            <a:r>
              <a:rPr lang="fr-CH" dirty="0" smtClean="0"/>
              <a:t> in </a:t>
            </a:r>
            <a:r>
              <a:rPr lang="fr-CH" dirty="0" err="1" smtClean="0"/>
              <a:t>PETs</a:t>
            </a:r>
            <a:endParaRPr lang="fr-CH" dirty="0" smtClean="0"/>
          </a:p>
          <a:p>
            <a:pPr lvl="1"/>
            <a:r>
              <a:rPr lang="fr-CH" dirty="0" err="1" smtClean="0"/>
              <a:t>Improving</a:t>
            </a:r>
            <a:r>
              <a:rPr lang="fr-CH" dirty="0" smtClean="0"/>
              <a:t> </a:t>
            </a:r>
            <a:r>
              <a:rPr lang="fr-CH" dirty="0" err="1" smtClean="0"/>
              <a:t>fairness</a:t>
            </a:r>
            <a:r>
              <a:rPr lang="fr-CH" dirty="0" smtClean="0"/>
              <a:t> in </a:t>
            </a:r>
            <a:r>
              <a:rPr lang="fr-CH" dirty="0" err="1" smtClean="0"/>
              <a:t>PETs</a:t>
            </a:r>
            <a:endParaRPr lang="fr-CH" dirty="0" smtClean="0"/>
          </a:p>
          <a:p>
            <a:pPr lvl="1"/>
            <a:r>
              <a:rPr lang="fr-CH" dirty="0" err="1" smtClean="0"/>
              <a:t>Better</a:t>
            </a:r>
            <a:r>
              <a:rPr lang="fr-CH" dirty="0" smtClean="0"/>
              <a:t> performance of </a:t>
            </a:r>
            <a:r>
              <a:rPr lang="fr-CH" dirty="0" err="1" smtClean="0"/>
              <a:t>cooperative</a:t>
            </a:r>
            <a:r>
              <a:rPr lang="fr-CH" dirty="0" smtClean="0"/>
              <a:t> </a:t>
            </a:r>
            <a:r>
              <a:rPr lang="fr-CH" dirty="0" err="1" smtClean="0"/>
              <a:t>PETs</a:t>
            </a:r>
            <a:endParaRPr lang="fr-CH" dirty="0" smtClean="0"/>
          </a:p>
          <a:p>
            <a:r>
              <a:rPr lang="fr-CH" dirty="0" smtClean="0"/>
              <a:t>Future </a:t>
            </a:r>
            <a:r>
              <a:rPr lang="fr-CH" dirty="0" err="1" smtClean="0"/>
              <a:t>work</a:t>
            </a:r>
            <a:endParaRPr lang="fr-CH" dirty="0" smtClean="0"/>
          </a:p>
          <a:p>
            <a:pPr lvl="1"/>
            <a:r>
              <a:rPr lang="fr-CH" dirty="0" smtClean="0"/>
              <a:t>Rate of convergence </a:t>
            </a:r>
            <a:r>
              <a:rPr lang="fr-CH" dirty="0" err="1" smtClean="0"/>
              <a:t>towards</a:t>
            </a:r>
            <a:r>
              <a:rPr lang="fr-CH" dirty="0" smtClean="0"/>
              <a:t> the </a:t>
            </a:r>
            <a:r>
              <a:rPr lang="fr-CH" dirty="0" err="1" smtClean="0"/>
              <a:t>steady</a:t>
            </a:r>
            <a:r>
              <a:rPr lang="fr-CH" dirty="0" smtClean="0"/>
              <a:t>-state distribution</a:t>
            </a:r>
          </a:p>
          <a:p>
            <a:pPr lvl="1"/>
            <a:r>
              <a:rPr lang="fr-CH" dirty="0" err="1" smtClean="0"/>
              <a:t>Investigate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strategies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thresholds</a:t>
            </a:r>
            <a:endParaRPr lang="fr-CH" dirty="0" smtClean="0"/>
          </a:p>
          <a:p>
            <a:pPr lvl="1"/>
            <a:r>
              <a:rPr lang="fr-CH" dirty="0" smtClean="0"/>
              <a:t>Open 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newcomers</a:t>
            </a:r>
            <a:r>
              <a:rPr lang="fr-CH" dirty="0" smtClean="0"/>
              <a:t> and variable </a:t>
            </a:r>
            <a:r>
              <a:rPr lang="fr-CH" dirty="0" err="1" smtClean="0"/>
              <a:t>prices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15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462" cy="5141138"/>
          </a:xfrm>
        </p:spPr>
        <p:txBody>
          <a:bodyPr/>
          <a:lstStyle/>
          <a:p>
            <a:r>
              <a:rPr lang="en-US" dirty="0" smtClean="0"/>
              <a:t>Tor/anonymity networks [1]</a:t>
            </a:r>
          </a:p>
          <a:p>
            <a:pPr lvl="1"/>
            <a:r>
              <a:rPr lang="en-US" dirty="0" smtClean="0"/>
              <a:t>Client software + network of servers/relays</a:t>
            </a:r>
          </a:p>
          <a:p>
            <a:pPr lvl="1"/>
            <a:r>
              <a:rPr lang="en-US" dirty="0" smtClean="0"/>
              <a:t>Protect users’ personal freedom and privacy by </a:t>
            </a:r>
            <a:br>
              <a:rPr lang="en-US" dirty="0" smtClean="0"/>
            </a:br>
            <a:r>
              <a:rPr lang="en-US" dirty="0" smtClean="0"/>
              <a:t>keeping their Internet activities from being monitored</a:t>
            </a:r>
          </a:p>
          <a:p>
            <a:pPr lvl="1"/>
            <a:r>
              <a:rPr lang="en-US" dirty="0" smtClean="0"/>
              <a:t>E.g., used to circumvent censorship in dictatorial countries; dramatic increase in Tunisia during the Jasmine Revolution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818" y="6309320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 R. </a:t>
            </a:r>
            <a:r>
              <a:rPr lang="en-US" sz="1600" dirty="0" err="1" smtClean="0"/>
              <a:t>Dingledine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b="1" dirty="0" smtClean="0"/>
              <a:t>Tor: The second-generation onion router</a:t>
            </a:r>
            <a:r>
              <a:rPr lang="en-US" sz="1600" dirty="0" smtClean="0"/>
              <a:t>. USENIX’04</a:t>
            </a:r>
            <a:endParaRPr lang="en-US" sz="1600" dirty="0"/>
          </a:p>
        </p:txBody>
      </p:sp>
      <p:pic>
        <p:nvPicPr>
          <p:cNvPr id="8" name="Picture 7" descr="To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217528"/>
            <a:ext cx="1285884" cy="782712"/>
          </a:xfrm>
          <a:prstGeom prst="rect">
            <a:avLst/>
          </a:prstGeom>
        </p:spPr>
      </p:pic>
      <p:pic>
        <p:nvPicPr>
          <p:cNvPr id="9" name="Picture 8" descr="to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69801"/>
            <a:ext cx="3816425" cy="2439519"/>
          </a:xfrm>
          <a:prstGeom prst="rect">
            <a:avLst/>
          </a:prstGeom>
        </p:spPr>
      </p:pic>
      <p:pic>
        <p:nvPicPr>
          <p:cNvPr id="10" name="Picture 9" descr="to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869801"/>
            <a:ext cx="3816424" cy="2439519"/>
          </a:xfrm>
          <a:prstGeom prst="rect">
            <a:avLst/>
          </a:prstGeom>
        </p:spPr>
      </p:pic>
      <p:pic>
        <p:nvPicPr>
          <p:cNvPr id="11" name="Picture 10" descr="tor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861048"/>
            <a:ext cx="3835329" cy="245160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64454" cy="914400"/>
          </a:xfrm>
        </p:spPr>
        <p:txBody>
          <a:bodyPr/>
          <a:lstStyle/>
          <a:p>
            <a:r>
              <a:rPr lang="fr-CH" dirty="0" err="1" smtClean="0"/>
              <a:t>Privacy-Enhancing</a:t>
            </a:r>
            <a:r>
              <a:rPr lang="fr-CH" dirty="0" smtClean="0"/>
              <a:t> Technologies (</a:t>
            </a:r>
            <a:r>
              <a:rPr lang="fr-CH" dirty="0" err="1" smtClean="0"/>
              <a:t>PETs</a:t>
            </a:r>
            <a:r>
              <a:rPr lang="fr-CH" dirty="0" smtClean="0"/>
              <a:t>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4917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818" y="6474822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[3] </a:t>
            </a:r>
            <a:r>
              <a:rPr lang="en-US" sz="1600" b="1" dirty="0" smtClean="0"/>
              <a:t>Tor metrics portal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3"/>
              </a:rPr>
              <a:t>http://metrics.torproject.org</a:t>
            </a:r>
            <a:r>
              <a:rPr lang="en-US" sz="1600" dirty="0" smtClean="0"/>
              <a:t>, September 2011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Cooperation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in </a:t>
            </a:r>
            <a:r>
              <a:rPr lang="fr-CH" dirty="0" err="1" smtClean="0"/>
              <a:t>PETs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464454" cy="5141138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Running a </a:t>
            </a:r>
            <a:r>
              <a:rPr lang="fr-CH" dirty="0" err="1" smtClean="0"/>
              <a:t>relay</a:t>
            </a:r>
            <a:r>
              <a:rPr lang="fr-CH" dirty="0" smtClean="0"/>
              <a:t> </a:t>
            </a:r>
            <a:r>
              <a:rPr lang="fr-CH" dirty="0" err="1" smtClean="0"/>
              <a:t>node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not free</a:t>
            </a:r>
          </a:p>
          <a:p>
            <a:pPr lvl="1"/>
            <a:r>
              <a:rPr lang="fr-CH" dirty="0" err="1" smtClean="0"/>
              <a:t>Investments</a:t>
            </a:r>
            <a:r>
              <a:rPr lang="fr-CH" dirty="0" smtClean="0"/>
              <a:t> to setup the software</a:t>
            </a:r>
          </a:p>
          <a:p>
            <a:pPr lvl="1"/>
            <a:r>
              <a:rPr lang="fr-CH" dirty="0" err="1" smtClean="0"/>
              <a:t>Bandwidth</a:t>
            </a:r>
            <a:endParaRPr lang="fr-CH" dirty="0"/>
          </a:p>
          <a:p>
            <a:pPr lvl="1"/>
            <a:r>
              <a:rPr lang="fr-CH" dirty="0" err="1" smtClean="0"/>
              <a:t>Processing</a:t>
            </a:r>
            <a:r>
              <a:rPr lang="fr-CH" dirty="0" smtClean="0"/>
              <a:t> power</a:t>
            </a:r>
          </a:p>
          <a:p>
            <a:r>
              <a:rPr lang="fr-CH" dirty="0" err="1" smtClean="0"/>
              <a:t>Lack</a:t>
            </a:r>
            <a:r>
              <a:rPr lang="fr-CH" dirty="0" smtClean="0"/>
              <a:t> of </a:t>
            </a:r>
            <a:r>
              <a:rPr lang="fr-CH" dirty="0" err="1" smtClean="0"/>
              <a:t>relays</a:t>
            </a:r>
            <a:r>
              <a:rPr lang="fr-CH" dirty="0" smtClean="0"/>
              <a:t> </a:t>
            </a:r>
            <a:r>
              <a:rPr lang="fr-CH" dirty="0" err="1" smtClean="0"/>
              <a:t>remains</a:t>
            </a:r>
            <a:r>
              <a:rPr lang="fr-CH" dirty="0" smtClean="0"/>
              <a:t> one of the main challenges [2]</a:t>
            </a:r>
          </a:p>
          <a:p>
            <a:pPr lvl="1"/>
            <a:r>
              <a:rPr lang="fr-CH" dirty="0" err="1" smtClean="0"/>
              <a:t>Only</a:t>
            </a:r>
            <a:r>
              <a:rPr lang="fr-CH" dirty="0" smtClean="0"/>
              <a:t> 2’500 Tor </a:t>
            </a:r>
            <a:r>
              <a:rPr lang="fr-CH" dirty="0" err="1" smtClean="0"/>
              <a:t>relays</a:t>
            </a:r>
            <a:r>
              <a:rPr lang="fr-CH" dirty="0" smtClean="0"/>
              <a:t> for 300k to 400k </a:t>
            </a:r>
            <a:r>
              <a:rPr lang="fr-CH" dirty="0" err="1" smtClean="0"/>
              <a:t>users</a:t>
            </a:r>
            <a:r>
              <a:rPr lang="fr-CH" dirty="0" smtClean="0"/>
              <a:t> [3]</a:t>
            </a:r>
          </a:p>
          <a:p>
            <a:r>
              <a:rPr lang="fr-CH" dirty="0" err="1" smtClean="0"/>
              <a:t>Need</a:t>
            </a:r>
            <a:r>
              <a:rPr lang="fr-CH" dirty="0" smtClean="0"/>
              <a:t> of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incentives</a:t>
            </a:r>
            <a:r>
              <a:rPr lang="fr-CH" dirty="0" smtClean="0"/>
              <a:t>!</a:t>
            </a:r>
          </a:p>
          <a:p>
            <a:r>
              <a:rPr lang="fr-CH" dirty="0" smtClean="0"/>
              <a:t>One </a:t>
            </a:r>
            <a:r>
              <a:rPr lang="fr-CH" dirty="0" smtClean="0">
                <a:solidFill>
                  <a:srgbClr val="FF0000"/>
                </a:solidFill>
              </a:rPr>
              <a:t>solution</a:t>
            </a:r>
            <a:r>
              <a:rPr lang="fr-CH" dirty="0" smtClean="0"/>
              <a:t>: </a:t>
            </a:r>
            <a:r>
              <a:rPr lang="fr-CH" dirty="0" err="1" smtClean="0"/>
              <a:t>reward</a:t>
            </a:r>
            <a:r>
              <a:rPr lang="fr-CH" dirty="0" smtClean="0"/>
              <a:t> </a:t>
            </a:r>
            <a:r>
              <a:rPr lang="fr-CH" dirty="0" err="1" smtClean="0"/>
              <a:t>users</a:t>
            </a:r>
            <a:r>
              <a:rPr lang="fr-CH" dirty="0" smtClean="0"/>
              <a:t> </a:t>
            </a:r>
            <a:r>
              <a:rPr lang="fr-CH" dirty="0" err="1" smtClean="0"/>
              <a:t>relaying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users</a:t>
            </a:r>
            <a:r>
              <a:rPr lang="fr-CH" dirty="0" smtClean="0"/>
              <a:t>’ </a:t>
            </a:r>
            <a:r>
              <a:rPr lang="fr-CH" dirty="0" err="1" smtClean="0"/>
              <a:t>anonymous</a:t>
            </a:r>
            <a:r>
              <a:rPr lang="fr-CH" dirty="0" smtClean="0"/>
              <a:t> </a:t>
            </a:r>
            <a:r>
              <a:rPr lang="fr-CH" dirty="0" err="1" smtClean="0"/>
              <a:t>traffic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virtual</a:t>
            </a:r>
            <a:r>
              <a:rPr lang="fr-CH" dirty="0" smtClean="0"/>
              <a:t> </a:t>
            </a:r>
            <a:r>
              <a:rPr lang="fr-CH" dirty="0" err="1" smtClean="0"/>
              <a:t>currency</a:t>
            </a:r>
            <a:endParaRPr lang="fr-CH" dirty="0" smtClean="0"/>
          </a:p>
          <a:p>
            <a:pPr lvl="1"/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" name="Picture 5" descr="t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186867"/>
            <a:ext cx="5760640" cy="3682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1677" y="35010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6072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74319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7431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+$1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369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+$1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5433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+$1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818" y="6165304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[2] R. </a:t>
            </a:r>
            <a:r>
              <a:rPr lang="en-US" sz="1600" dirty="0" err="1" smtClean="0"/>
              <a:t>Dingledine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/>
              <a:t>,</a:t>
            </a:r>
            <a:r>
              <a:rPr lang="en-US" sz="1600" b="1" dirty="0" smtClean="0"/>
              <a:t> Challenges in deploying low-latency anonymity. </a:t>
            </a:r>
            <a:r>
              <a:rPr lang="en-US" sz="1600" dirty="0" smtClean="0"/>
              <a:t>Technical report (2005)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648711" y="1250439"/>
            <a:ext cx="2946247" cy="474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975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592" y="4005064"/>
            <a:ext cx="7488832" cy="187220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Micropayments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Tor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52736"/>
            <a:ext cx="8186766" cy="5141138"/>
          </a:xfrm>
        </p:spPr>
        <p:txBody>
          <a:bodyPr/>
          <a:lstStyle/>
          <a:p>
            <a:r>
              <a:rPr lang="fr-CH" dirty="0" err="1" smtClean="0"/>
              <a:t>Anonymous</a:t>
            </a:r>
            <a:r>
              <a:rPr lang="fr-CH" dirty="0" smtClean="0"/>
              <a:t> </a:t>
            </a:r>
            <a:r>
              <a:rPr lang="fr-CH" dirty="0" err="1" smtClean="0"/>
              <a:t>micropayment</a:t>
            </a:r>
            <a:r>
              <a:rPr lang="fr-CH" dirty="0" smtClean="0"/>
              <a:t> </a:t>
            </a:r>
            <a:r>
              <a:rPr lang="fr-CH" dirty="0" err="1" smtClean="0"/>
              <a:t>schemes</a:t>
            </a:r>
            <a:endParaRPr lang="fr-CH" dirty="0" smtClean="0"/>
          </a:p>
          <a:p>
            <a:pPr lvl="1"/>
            <a:r>
              <a:rPr lang="fr-CH" dirty="0" smtClean="0"/>
              <a:t>First </a:t>
            </a:r>
            <a:r>
              <a:rPr lang="fr-CH" dirty="0" err="1" smtClean="0"/>
              <a:t>payment-based</a:t>
            </a:r>
            <a:r>
              <a:rPr lang="fr-CH" dirty="0" smtClean="0"/>
              <a:t> </a:t>
            </a:r>
            <a:r>
              <a:rPr lang="fr-CH" dirty="0" err="1" smtClean="0"/>
              <a:t>incentive</a:t>
            </a:r>
            <a:r>
              <a:rPr lang="fr-CH" dirty="0" smtClean="0"/>
              <a:t> </a:t>
            </a:r>
            <a:r>
              <a:rPr lang="fr-CH" dirty="0" err="1" smtClean="0"/>
              <a:t>mechanism</a:t>
            </a:r>
            <a:r>
              <a:rPr lang="fr-CH" dirty="0" smtClean="0"/>
              <a:t> for P2P </a:t>
            </a:r>
            <a:r>
              <a:rPr lang="fr-CH" dirty="0" err="1" smtClean="0"/>
              <a:t>anonymity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r>
              <a:rPr lang="fr-CH" dirty="0" smtClean="0"/>
              <a:t> [4]</a:t>
            </a:r>
          </a:p>
          <a:p>
            <a:pPr lvl="1"/>
            <a:r>
              <a:rPr lang="fr-CH" dirty="0" smtClean="0"/>
              <a:t>Online </a:t>
            </a:r>
            <a:r>
              <a:rPr lang="fr-CH" dirty="0" err="1" smtClean="0"/>
              <a:t>bank</a:t>
            </a:r>
            <a:r>
              <a:rPr lang="fr-CH" dirty="0" smtClean="0"/>
              <a:t> </a:t>
            </a:r>
            <a:r>
              <a:rPr lang="fr-CH" dirty="0" err="1" smtClean="0"/>
              <a:t>issuing</a:t>
            </a:r>
            <a:r>
              <a:rPr lang="fr-CH" dirty="0" smtClean="0"/>
              <a:t> coins to Tor clients </a:t>
            </a:r>
            <a:r>
              <a:rPr lang="fr-CH" dirty="0" err="1" smtClean="0"/>
              <a:t>while</a:t>
            </a:r>
            <a:r>
              <a:rPr lang="fr-CH" dirty="0" smtClean="0"/>
              <a:t> </a:t>
            </a:r>
            <a:r>
              <a:rPr lang="fr-CH" dirty="0" err="1" smtClean="0"/>
              <a:t>handling</a:t>
            </a:r>
            <a:r>
              <a:rPr lang="fr-CH" dirty="0" smtClean="0"/>
              <a:t> </a:t>
            </a:r>
            <a:r>
              <a:rPr lang="fr-CH" dirty="0" err="1" smtClean="0"/>
              <a:t>deposits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Tor </a:t>
            </a:r>
            <a:r>
              <a:rPr lang="fr-CH" dirty="0" err="1" smtClean="0"/>
              <a:t>relays</a:t>
            </a:r>
            <a:r>
              <a:rPr lang="fr-CH" dirty="0" smtClean="0"/>
              <a:t> [5, 6]</a:t>
            </a:r>
          </a:p>
          <a:p>
            <a:r>
              <a:rPr lang="fr-CH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</a:t>
            </a:r>
            <a:r>
              <a:rPr lang="fr-C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 not </a:t>
            </a:r>
            <a:r>
              <a:rPr lang="fr-CH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</a:t>
            </a:r>
            <a:r>
              <a:rPr lang="fr-C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fr-C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</a:t>
            </a:r>
          </a:p>
          <a:p>
            <a:pPr lvl="1"/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«money»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system in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performance?</a:t>
            </a:r>
          </a:p>
          <a:p>
            <a:pPr lvl="2"/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encourage 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(i.e.,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relay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2"/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large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people </a:t>
            </a:r>
            <a:r>
              <a:rPr lang="fr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not all of </a:t>
            </a:r>
            <a:r>
              <a:rPr lang="fr-CH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fr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relays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the </a:t>
            </a:r>
            <a:r>
              <a:rPr lang="fr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anonymity</a:t>
            </a:r>
            <a:r>
              <a:rPr lang="fr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921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[4]  </a:t>
            </a:r>
            <a:r>
              <a:rPr lang="en-US" sz="1600" dirty="0"/>
              <a:t>D</a:t>
            </a:r>
            <a:r>
              <a:rPr lang="en-US" sz="1600" dirty="0" smtClean="0"/>
              <a:t>. </a:t>
            </a:r>
            <a:r>
              <a:rPr lang="en-US" sz="1600" dirty="0" err="1" smtClean="0"/>
              <a:t>Figueiredo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b="1" dirty="0" smtClean="0"/>
              <a:t>Incentives to promote availability in peer-to-peer anonymity systems</a:t>
            </a:r>
            <a:r>
              <a:rPr lang="en-US" sz="1600" dirty="0" smtClean="0"/>
              <a:t>. ICNP’05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093296"/>
            <a:ext cx="921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[5]  E. </a:t>
            </a:r>
            <a:r>
              <a:rPr lang="en-US" sz="1600" dirty="0" err="1" smtClean="0"/>
              <a:t>Androulaki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b="1" dirty="0" smtClean="0"/>
              <a:t>PAR: Payment for Anonymous Routing</a:t>
            </a:r>
            <a:r>
              <a:rPr lang="en-US" sz="1600" dirty="0" smtClean="0"/>
              <a:t>. PET’08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309320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[6]  Y. Chen </a:t>
            </a:r>
            <a:r>
              <a:rPr lang="en-US" sz="1600" i="1" dirty="0" smtClean="0"/>
              <a:t>et al., </a:t>
            </a:r>
            <a:r>
              <a:rPr lang="en-US" sz="1600" b="1" dirty="0" err="1" smtClean="0"/>
              <a:t>Xpay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Pratical</a:t>
            </a:r>
            <a:r>
              <a:rPr lang="en-US" sz="1600" b="1" dirty="0" smtClean="0"/>
              <a:t> anonymous payments for Tor routing and other networked services</a:t>
            </a:r>
            <a:r>
              <a:rPr lang="en-US" sz="1600" dirty="0" smtClean="0"/>
              <a:t>. WPES’09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4010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Scrip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462" cy="5141138"/>
          </a:xfrm>
        </p:spPr>
        <p:txBody>
          <a:bodyPr/>
          <a:lstStyle/>
          <a:p>
            <a:r>
              <a:rPr lang="fr-CH" dirty="0" err="1" smtClean="0"/>
              <a:t>Scrip</a:t>
            </a:r>
            <a:r>
              <a:rPr lang="fr-CH" dirty="0" smtClean="0"/>
              <a:t> = non-</a:t>
            </a:r>
            <a:r>
              <a:rPr lang="fr-CH" dirty="0" err="1" smtClean="0"/>
              <a:t>governmental</a:t>
            </a:r>
            <a:r>
              <a:rPr lang="fr-CH" dirty="0"/>
              <a:t> </a:t>
            </a:r>
            <a:r>
              <a:rPr lang="fr-CH" dirty="0" smtClean="0"/>
              <a:t>or </a:t>
            </a:r>
            <a:r>
              <a:rPr lang="fr-CH" dirty="0" err="1" smtClean="0"/>
              <a:t>virtual</a:t>
            </a:r>
            <a:r>
              <a:rPr lang="fr-CH" dirty="0" smtClean="0"/>
              <a:t> </a:t>
            </a:r>
            <a:r>
              <a:rPr lang="fr-CH" dirty="0" err="1" smtClean="0"/>
              <a:t>currency</a:t>
            </a:r>
            <a:endParaRPr lang="fr-CH" dirty="0"/>
          </a:p>
          <a:p>
            <a:pPr lvl="1"/>
            <a:r>
              <a:rPr lang="fr-CH" dirty="0" err="1" smtClean="0"/>
              <a:t>Developed</a:t>
            </a:r>
            <a:r>
              <a:rPr lang="fr-CH" dirty="0" smtClean="0"/>
              <a:t> to </a:t>
            </a:r>
            <a:r>
              <a:rPr lang="fr-CH" dirty="0" err="1" smtClean="0"/>
              <a:t>prevent</a:t>
            </a:r>
            <a:r>
              <a:rPr lang="fr-CH" dirty="0" smtClean="0"/>
              <a:t> free-</a:t>
            </a:r>
            <a:r>
              <a:rPr lang="fr-CH" dirty="0" err="1" smtClean="0"/>
              <a:t>riding</a:t>
            </a:r>
            <a:r>
              <a:rPr lang="fr-CH" dirty="0" smtClean="0"/>
              <a:t> in P2P file sharing [7, 8]</a:t>
            </a:r>
          </a:p>
          <a:p>
            <a:r>
              <a:rPr lang="fr-CH" dirty="0" smtClean="0"/>
              <a:t>First </a:t>
            </a:r>
            <a:r>
              <a:rPr lang="fr-CH" dirty="0" err="1" smtClean="0"/>
              <a:t>scrip</a:t>
            </a:r>
            <a:r>
              <a:rPr lang="fr-CH" dirty="0" smtClean="0"/>
              <a:t> system model [7, 8]</a:t>
            </a:r>
          </a:p>
          <a:p>
            <a:pPr lvl="1"/>
            <a:r>
              <a:rPr lang="en-US" dirty="0"/>
              <a:t>An agent (requester) pays </a:t>
            </a:r>
            <a:r>
              <a:rPr lang="en-US" dirty="0" smtClean="0"/>
              <a:t>$1 to </a:t>
            </a:r>
            <a:r>
              <a:rPr lang="en-US" dirty="0"/>
              <a:t>another agent (volunteer) that satisfies his request</a:t>
            </a:r>
          </a:p>
          <a:p>
            <a:pPr lvl="1"/>
            <a:r>
              <a:rPr lang="en-US" dirty="0"/>
              <a:t>The requester gains a utility </a:t>
            </a:r>
            <a:r>
              <a:rPr lang="fr-CH" i="1" dirty="0"/>
              <a:t>b</a:t>
            </a:r>
            <a:r>
              <a:rPr lang="en-US" dirty="0" smtClean="0"/>
              <a:t> </a:t>
            </a:r>
            <a:r>
              <a:rPr lang="en-US" dirty="0"/>
              <a:t>for having his request satisfied</a:t>
            </a:r>
          </a:p>
          <a:p>
            <a:pPr lvl="1"/>
            <a:r>
              <a:rPr lang="en-US" dirty="0"/>
              <a:t>The volunteer has a cost </a:t>
            </a:r>
            <a:r>
              <a:rPr lang="fr-CH" i="1" dirty="0" smtClean="0"/>
              <a:t>c</a:t>
            </a:r>
            <a:r>
              <a:rPr lang="fr-CH" dirty="0" smtClean="0"/>
              <a:t> </a:t>
            </a:r>
            <a:r>
              <a:rPr lang="fr-CH" dirty="0"/>
              <a:t>&lt; </a:t>
            </a:r>
            <a:r>
              <a:rPr lang="fr-CH" i="1" dirty="0" smtClean="0"/>
              <a:t>b</a:t>
            </a:r>
            <a:r>
              <a:rPr lang="fr-CH" dirty="0" smtClean="0"/>
              <a:t> </a:t>
            </a:r>
            <a:r>
              <a:rPr lang="fr-CH" dirty="0"/>
              <a:t>for </a:t>
            </a:r>
            <a:r>
              <a:rPr lang="fr-CH" dirty="0" err="1"/>
              <a:t>fulfilling</a:t>
            </a:r>
            <a:r>
              <a:rPr lang="fr-CH" dirty="0"/>
              <a:t> </a:t>
            </a:r>
            <a:r>
              <a:rPr lang="fr-CH" dirty="0" smtClean="0"/>
              <a:t>the </a:t>
            </a:r>
            <a:r>
              <a:rPr lang="fr-CH" dirty="0" err="1"/>
              <a:t>request</a:t>
            </a:r>
            <a:r>
              <a:rPr lang="en-US" dirty="0"/>
              <a:t>  </a:t>
            </a:r>
          </a:p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07220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[7]  E. J. Friedman </a:t>
            </a:r>
            <a:r>
              <a:rPr lang="en-US" sz="1600" i="1" dirty="0" smtClean="0"/>
              <a:t>et al., </a:t>
            </a:r>
            <a:r>
              <a:rPr lang="en-US" sz="1600" b="1" dirty="0" smtClean="0"/>
              <a:t>Efficiency and Nash </a:t>
            </a:r>
            <a:r>
              <a:rPr lang="en-US" sz="1600" b="1" dirty="0" err="1" smtClean="0"/>
              <a:t>equilibria</a:t>
            </a:r>
            <a:r>
              <a:rPr lang="en-US" sz="1600" b="1" dirty="0" smtClean="0"/>
              <a:t> in a scrip system for P2P networks</a:t>
            </a:r>
            <a:r>
              <a:rPr lang="en-US" sz="1600" dirty="0" smtClean="0"/>
              <a:t>. EC’06</a:t>
            </a:r>
            <a:endParaRPr lang="en-US" sz="1600" i="1" dirty="0" smtClean="0"/>
          </a:p>
          <a:p>
            <a:r>
              <a:rPr lang="en-US" sz="1600" dirty="0" smtClean="0"/>
              <a:t>[8]  I. A. </a:t>
            </a:r>
            <a:r>
              <a:rPr lang="en-US" sz="1600" dirty="0" err="1" smtClean="0"/>
              <a:t>Kash</a:t>
            </a:r>
            <a:r>
              <a:rPr lang="en-US" sz="1600" dirty="0" smtClean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., </a:t>
            </a:r>
            <a:r>
              <a:rPr lang="en-US" sz="1600" b="1" dirty="0" smtClean="0"/>
              <a:t>Optimizing scrip systems: efficiency, crashes, hoarders, and altruists</a:t>
            </a:r>
            <a:r>
              <a:rPr lang="en-US" sz="1600" dirty="0" smtClean="0"/>
              <a:t>. EC’07 </a:t>
            </a:r>
            <a:endParaRPr lang="en-US" sz="1600" dirty="0"/>
          </a:p>
        </p:txBody>
      </p:sp>
      <p:pic>
        <p:nvPicPr>
          <p:cNvPr id="6" name="Picture 2" descr="C:\Users\mhumbert\AppData\Local\Microsoft\Windows\Temporary Internet Files\Content.IE5\3UL8SXHM\MC90043262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3" descr="C:\Users\mhumbert\AppData\Local\Microsoft\Windows\Temporary Internet Files\Content.IE5\W3S4JWCZ\MC9004326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643446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6" descr="C:\Users\mhumbert\AppData\Local\Microsoft\Windows\Temporary Internet Files\Content.IE5\W3S4JWCZ\MC90044149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521792"/>
            <a:ext cx="571504" cy="571504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2571736" y="5107793"/>
            <a:ext cx="38576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74214" y="471488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521990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r>
              <a:rPr lang="en-US" i="1" baseline="-25000" dirty="0" smtClean="0"/>
              <a:t>2</a:t>
            </a:r>
            <a:r>
              <a:rPr lang="en-US" i="1" dirty="0" smtClean="0"/>
              <a:t> - </a:t>
            </a:r>
            <a:r>
              <a:rPr lang="fr-CH" i="1" dirty="0"/>
              <a:t>c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51571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fr-CH" i="1" dirty="0" smtClean="0"/>
              <a:t>+ </a:t>
            </a:r>
            <a:r>
              <a:rPr lang="fr-CH" i="1" dirty="0"/>
              <a:t>b</a:t>
            </a:r>
            <a:r>
              <a:rPr lang="fr-CH" i="1" dirty="0" smtClean="0"/>
              <a:t> 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48691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- 1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493187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+ 1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requester</a:t>
            </a:r>
            <a:endParaRPr lang="fr-CH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volunteer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852054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40139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One-to-n </a:t>
            </a:r>
            <a:r>
              <a:rPr lang="fr-CH" dirty="0" err="1" smtClean="0"/>
              <a:t>Scrip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One-to-one </a:t>
            </a:r>
            <a:r>
              <a:rPr lang="en-US" dirty="0"/>
              <a:t>scrip </a:t>
            </a:r>
            <a:r>
              <a:rPr lang="en-US" dirty="0" smtClean="0"/>
              <a:t>systems not powerful enough to support micropayment distribution in anonymity networks or other types of PETs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One-to-n scrip </a:t>
            </a:r>
            <a:r>
              <a:rPr lang="en-US" dirty="0" smtClean="0"/>
              <a:t>systems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7704" y="2564904"/>
            <a:ext cx="5465198" cy="928694"/>
            <a:chOff x="1643042" y="4643446"/>
            <a:chExt cx="5465198" cy="928694"/>
          </a:xfrm>
        </p:grpSpPr>
        <p:pic>
          <p:nvPicPr>
            <p:cNvPr id="6" name="Picture 2" descr="C:\Users\mhumbert\AppData\Local\Microsoft\Windows\Temporary Internet Files\Content.IE5\3UL8SXHM\MC900432623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9546" y="464344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7" name="Picture 3" descr="C:\Users\mhumbert\AppData\Local\Microsoft\Windows\Temporary Internet Files\Content.IE5\W3S4JWCZ\MC900432624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4643446"/>
              <a:ext cx="928694" cy="928694"/>
            </a:xfrm>
            <a:prstGeom prst="rect">
              <a:avLst/>
            </a:prstGeom>
            <a:noFill/>
          </p:spPr>
        </p:pic>
        <p:cxnSp>
          <p:nvCxnSpPr>
            <p:cNvPr id="8" name="Straight Arrow Connector 7"/>
            <p:cNvCxnSpPr>
              <a:stCxn id="7" idx="3"/>
              <a:endCxn id="6" idx="1"/>
            </p:cNvCxnSpPr>
            <p:nvPr/>
          </p:nvCxnSpPr>
          <p:spPr>
            <a:xfrm>
              <a:off x="2571736" y="5107793"/>
              <a:ext cx="360781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41600" y="471488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07704" y="3724442"/>
            <a:ext cx="7547160" cy="3088934"/>
            <a:chOff x="1907704" y="3724442"/>
            <a:chExt cx="7547160" cy="3088934"/>
          </a:xfrm>
        </p:grpSpPr>
        <p:pic>
          <p:nvPicPr>
            <p:cNvPr id="10" name="Picture 3" descr="C:\Users\mhumbert\AppData\Local\Microsoft\Windows\Temporary Internet Files\Content.IE5\W3S4JWCZ\MC900432624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4796012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1" name="Picture 2" descr="C:\Users\mhumbert\AppData\Local\Microsoft\Windows\Temporary Internet Files\Content.IE5\3UL8SXHM\MC900432623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1618" y="3724442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2" name="Picture 2" descr="C:\Users\mhumbert\AppData\Local\Microsoft\Windows\Temporary Internet Files\Content.IE5\3UL8SXHM\MC900432623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1618" y="465313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3" name="Picture 2" descr="C:\Users\mhumbert\AppData\Local\Microsoft\Windows\Temporary Internet Files\Content.IE5\3UL8SXHM\MC900432623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1618" y="5884682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5400000">
              <a:off x="6713040" y="5543843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>
              <a:stCxn id="10" idx="3"/>
              <a:endCxn id="11" idx="1"/>
            </p:cNvCxnSpPr>
            <p:nvPr/>
          </p:nvCxnSpPr>
          <p:spPr>
            <a:xfrm flipV="1">
              <a:off x="2836398" y="4188789"/>
              <a:ext cx="3615220" cy="107157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2" idx="1"/>
            </p:cNvCxnSpPr>
            <p:nvPr/>
          </p:nvCxnSpPr>
          <p:spPr>
            <a:xfrm flipV="1">
              <a:off x="2836398" y="5117483"/>
              <a:ext cx="3615220" cy="1428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3"/>
              <a:endCxn id="13" idx="1"/>
            </p:cNvCxnSpPr>
            <p:nvPr/>
          </p:nvCxnSpPr>
          <p:spPr>
            <a:xfrm>
              <a:off x="2836398" y="5260359"/>
              <a:ext cx="3615220" cy="108867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5400000">
              <a:off x="4552800" y="532781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9992" y="436322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9992" y="480456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9992" y="580338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7164288" y="4084482"/>
              <a:ext cx="571504" cy="2643206"/>
            </a:xfrm>
            <a:prstGeom prst="rightBrace">
              <a:avLst>
                <a:gd name="adj1" fmla="val 78139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40352" y="5157192"/>
              <a:ext cx="171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n</a:t>
              </a:r>
              <a:r>
                <a:rPr lang="en-US" sz="2000" dirty="0" smtClean="0"/>
                <a:t> volunteers</a:t>
              </a:r>
              <a:endParaRPr lang="en-US" sz="2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3688" y="5818038"/>
            <a:ext cx="408028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What’s</a:t>
            </a:r>
            <a:r>
              <a:rPr lang="fr-CH" b="1" dirty="0" smtClean="0"/>
              <a:t> the value of </a:t>
            </a:r>
            <a:r>
              <a:rPr lang="fr-CH" b="1" i="1" dirty="0" smtClean="0"/>
              <a:t>n</a:t>
            </a:r>
            <a:r>
              <a:rPr lang="fr-CH" b="1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b="1" dirty="0" smtClean="0"/>
              <a:t>In </a:t>
            </a:r>
            <a:r>
              <a:rPr lang="fr-CH" b="1" dirty="0" err="1" smtClean="0"/>
              <a:t>current</a:t>
            </a:r>
            <a:r>
              <a:rPr lang="fr-CH" b="1" dirty="0" smtClean="0"/>
              <a:t> Tor </a:t>
            </a:r>
            <a:r>
              <a:rPr lang="fr-CH" b="1" dirty="0" err="1" smtClean="0"/>
              <a:t>implementation</a:t>
            </a:r>
            <a:r>
              <a:rPr lang="fr-CH" b="1" dirty="0" smtClean="0"/>
              <a:t>, </a:t>
            </a:r>
            <a:r>
              <a:rPr lang="fr-CH" b="1" i="1" dirty="0" smtClean="0"/>
              <a:t>n</a:t>
            </a:r>
            <a:r>
              <a:rPr lang="fr-CH" b="1" dirty="0" smtClean="0"/>
              <a:t>=3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b="1" dirty="0" smtClean="0"/>
              <a:t>Can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greater</a:t>
            </a:r>
            <a:r>
              <a:rPr lang="fr-CH" b="1" dirty="0" smtClean="0"/>
              <a:t> </a:t>
            </a:r>
            <a:r>
              <a:rPr lang="fr-CH" b="1" dirty="0" err="1" smtClean="0"/>
              <a:t>than</a:t>
            </a:r>
            <a:r>
              <a:rPr lang="fr-CH" b="1" dirty="0" smtClean="0"/>
              <a:t> 3 for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PETs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709194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System Model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34" y="1196752"/>
            <a:ext cx="8320438" cy="5141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Closed system with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n</a:t>
            </a:r>
            <a:r>
              <a:rPr lang="en-US" dirty="0" smtClean="0"/>
              <a:t> agents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each round </a:t>
            </a:r>
            <a:r>
              <a:rPr lang="en-US" i="1" dirty="0" smtClean="0"/>
              <a:t>r</a:t>
            </a:r>
            <a:r>
              <a:rPr lang="en-US" dirty="0" smtClean="0"/>
              <a:t>, an agent is picked to make a request: this agent needs </a:t>
            </a:r>
            <a:r>
              <a:rPr lang="en-US" i="1" dirty="0" smtClean="0"/>
              <a:t>n</a:t>
            </a:r>
            <a:r>
              <a:rPr lang="en-US" dirty="0" smtClean="0"/>
              <a:t> other peers to fulfill his request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agent’s type is characterized by a </a:t>
            </a:r>
            <a:br>
              <a:rPr lang="en-US" dirty="0" smtClean="0"/>
            </a:br>
            <a:r>
              <a:rPr lang="en-US" dirty="0" smtClean="0"/>
              <a:t>tuple </a:t>
            </a:r>
            <a:r>
              <a:rPr lang="en-US" i="1" dirty="0" smtClean="0"/>
              <a:t>t</a:t>
            </a:r>
            <a:r>
              <a:rPr lang="en-US" dirty="0" smtClean="0"/>
              <a:t> = (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,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, </a:t>
            </a:r>
            <a:r>
              <a:rPr lang="en-US" i="1" dirty="0" err="1" smtClean="0">
                <a:latin typeface="Symbol" pitchFamily="18" charset="2"/>
              </a:rPr>
              <a:t>d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, </a:t>
            </a:r>
            <a:r>
              <a:rPr lang="en-US" i="1" dirty="0" err="1" smtClean="0">
                <a:latin typeface="Symbol" pitchFamily="18" charset="2"/>
              </a:rPr>
              <a:t>b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,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en-US" i="1" baseline="-25000" dirty="0" smtClean="0"/>
              <a:t>t</a:t>
            </a:r>
            <a:r>
              <a:rPr lang="en-US" i="1" dirty="0" smtClean="0">
                <a:latin typeface="Symbol" pitchFamily="18" charset="2"/>
              </a:rPr>
              <a:t>, </a:t>
            </a:r>
            <a:r>
              <a:rPr lang="en-US" i="1" dirty="0" err="1" smtClean="0">
                <a:latin typeface="Symbol" pitchFamily="18" charset="2"/>
              </a:rPr>
              <a:t>g</a:t>
            </a:r>
            <a:r>
              <a:rPr lang="en-US" i="1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/>
              <a:t>c</a:t>
            </a:r>
            <a:r>
              <a:rPr lang="en-US" i="1" baseline="-25000" dirty="0" err="1" smtClean="0"/>
              <a:t>t</a:t>
            </a:r>
            <a:r>
              <a:rPr lang="en-US" dirty="0" smtClean="0"/>
              <a:t>: cost of satisfying a request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b</a:t>
            </a:r>
            <a:r>
              <a:rPr lang="en-US" i="1" baseline="-25000" dirty="0" err="1" smtClean="0"/>
              <a:t>t</a:t>
            </a:r>
            <a:r>
              <a:rPr lang="en-US" dirty="0" smtClean="0"/>
              <a:t>: benefit of having a request satisfied 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i="1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&gt;</a:t>
            </a:r>
            <a:r>
              <a:rPr lang="en-US" i="1" dirty="0" smtClean="0"/>
              <a:t> </a:t>
            </a:r>
            <a:r>
              <a:rPr lang="en-US" i="1" dirty="0" err="1"/>
              <a:t>nc</a:t>
            </a:r>
            <a:r>
              <a:rPr lang="en-US" i="1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latin typeface="Symbol" pitchFamily="18" charset="2"/>
              </a:rPr>
              <a:t>d</a:t>
            </a:r>
            <a:r>
              <a:rPr lang="en-US" i="1" baseline="-25000" dirty="0" err="1" smtClean="0"/>
              <a:t>t</a:t>
            </a:r>
            <a:r>
              <a:rPr lang="en-US" dirty="0" smtClean="0"/>
              <a:t>: discount rate</a:t>
            </a:r>
          </a:p>
          <a:p>
            <a:pPr lvl="1">
              <a:lnSpc>
                <a:spcPct val="90000"/>
              </a:lnSpc>
            </a:pPr>
            <a:r>
              <a:rPr lang="en-US" i="1" dirty="0" err="1">
                <a:latin typeface="Symbol" pitchFamily="18" charset="2"/>
              </a:rPr>
              <a:t>b</a:t>
            </a:r>
            <a:r>
              <a:rPr lang="en-US" i="1" baseline="-25000" dirty="0" err="1"/>
              <a:t>t</a:t>
            </a:r>
            <a:r>
              <a:rPr lang="en-US" dirty="0"/>
              <a:t>: probability of being able to satisfy a </a:t>
            </a:r>
            <a:r>
              <a:rPr lang="en-US" dirty="0" smtClean="0"/>
              <a:t>request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Symbol" pitchFamily="18" charset="2"/>
              </a:rPr>
              <a:t>a</a:t>
            </a:r>
            <a:r>
              <a:rPr lang="en-US" i="1" baseline="-25000" dirty="0" smtClean="0"/>
              <a:t>t</a:t>
            </a:r>
            <a:r>
              <a:rPr lang="en-US" dirty="0" smtClean="0"/>
              <a:t>: relative request rate</a:t>
            </a:r>
          </a:p>
          <a:p>
            <a:pPr lvl="1">
              <a:lnSpc>
                <a:spcPct val="90000"/>
              </a:lnSpc>
            </a:pPr>
            <a:r>
              <a:rPr lang="en-US" i="1" dirty="0" err="1">
                <a:latin typeface="Symbol" pitchFamily="18" charset="2"/>
              </a:rPr>
              <a:t>g</a:t>
            </a:r>
            <a:r>
              <a:rPr lang="en-US" i="1" baseline="-25000" dirty="0" err="1" smtClean="0"/>
              <a:t>t</a:t>
            </a:r>
            <a:r>
              <a:rPr lang="en-US" dirty="0"/>
              <a:t>: </a:t>
            </a:r>
            <a:r>
              <a:rPr lang="en-US" dirty="0" smtClean="0"/>
              <a:t>likelihood to be chosen when an agent volunteers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63679"/>
            <a:ext cx="8424936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Payoff-heterogeneous population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b</a:t>
            </a:r>
            <a:r>
              <a:rPr lang="en-US" sz="2400" b="1" i="1" baseline="-25000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,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a</a:t>
            </a:r>
            <a:r>
              <a:rPr lang="en-US" sz="2400" b="1" i="1" baseline="-25000" dirty="0">
                <a:solidFill>
                  <a:schemeClr val="bg2">
                    <a:lumMod val="25000"/>
                  </a:schemeClr>
                </a:solidFill>
              </a:rPr>
              <a:t>t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&amp;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en-US" sz="2400" b="1" i="1" baseline="-25000" dirty="0" err="1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for all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t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08304" y="3645024"/>
            <a:ext cx="1763688" cy="1008112"/>
            <a:chOff x="7308304" y="4005064"/>
            <a:chExt cx="1763688" cy="1008112"/>
          </a:xfrm>
        </p:grpSpPr>
        <p:sp>
          <p:nvSpPr>
            <p:cNvPr id="3" name="Right Brace 2"/>
            <p:cNvSpPr/>
            <p:nvPr/>
          </p:nvSpPr>
          <p:spPr>
            <a:xfrm>
              <a:off x="7308304" y="4005064"/>
              <a:ext cx="288032" cy="1008112"/>
            </a:xfrm>
            <a:prstGeom prst="rightBrace">
              <a:avLst>
                <a:gd name="adj1" fmla="val 8333"/>
                <a:gd name="adj2" fmla="val 4894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24328" y="4149080"/>
              <a:ext cx="154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payoff-related</a:t>
              </a:r>
              <a:endParaRPr lang="fr-CH" dirty="0" smtClean="0"/>
            </a:p>
            <a:p>
              <a:r>
                <a:rPr lang="fr-CH" dirty="0" err="1" smtClean="0"/>
                <a:t>parameters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139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Strategic</a:t>
            </a:r>
            <a:r>
              <a:rPr lang="fr-CH" dirty="0" smtClean="0"/>
              <a:t> </a:t>
            </a:r>
            <a:r>
              <a:rPr lang="fr-CH" dirty="0" err="1" smtClean="0"/>
              <a:t>Choices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76422" cy="5454938"/>
          </a:xfrm>
        </p:spPr>
        <p:txBody>
          <a:bodyPr>
            <a:normAutofit/>
          </a:bodyPr>
          <a:lstStyle/>
          <a:p>
            <a:r>
              <a:rPr lang="fr-CH" dirty="0" err="1" smtClean="0"/>
              <a:t>Each</a:t>
            </a:r>
            <a:r>
              <a:rPr lang="fr-CH" dirty="0" smtClean="0"/>
              <a:t> agent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able to </a:t>
            </a:r>
            <a:r>
              <a:rPr lang="fr-CH" dirty="0" err="1" smtClean="0"/>
              <a:t>satisfy</a:t>
            </a:r>
            <a:r>
              <a:rPr lang="fr-CH" dirty="0" smtClean="0"/>
              <a:t> a </a:t>
            </a:r>
            <a:r>
              <a:rPr lang="fr-CH" dirty="0" err="1" smtClean="0"/>
              <a:t>request</a:t>
            </a:r>
            <a:r>
              <a:rPr lang="fr-CH" dirty="0" smtClean="0"/>
              <a:t> </a:t>
            </a:r>
            <a:r>
              <a:rPr lang="fr-CH" dirty="0" err="1" smtClean="0"/>
              <a:t>decides</a:t>
            </a:r>
            <a:r>
              <a:rPr lang="fr-CH" dirty="0" smtClean="0"/>
              <a:t> </a:t>
            </a:r>
            <a:r>
              <a:rPr lang="fr-CH" dirty="0" err="1" smtClean="0"/>
              <a:t>whether</a:t>
            </a:r>
            <a:r>
              <a:rPr lang="fr-CH" dirty="0" smtClean="0"/>
              <a:t> to </a:t>
            </a:r>
            <a:r>
              <a:rPr lang="fr-CH" dirty="0" err="1" smtClean="0"/>
              <a:t>cooperate</a:t>
            </a:r>
            <a:r>
              <a:rPr lang="fr-CH" dirty="0" smtClean="0"/>
              <a:t>/</a:t>
            </a:r>
            <a:r>
              <a:rPr lang="fr-CH" dirty="0" err="1" smtClean="0"/>
              <a:t>volunteer</a:t>
            </a:r>
            <a:r>
              <a:rPr lang="fr-CH" dirty="0" smtClean="0"/>
              <a:t> or not</a:t>
            </a:r>
          </a:p>
          <a:p>
            <a:pPr lvl="1"/>
            <a:r>
              <a:rPr lang="fr-CH" dirty="0" err="1" smtClean="0"/>
              <a:t>Decision</a:t>
            </a:r>
            <a:r>
              <a:rPr lang="fr-CH" dirty="0" smtClean="0"/>
              <a:t> made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his</a:t>
            </a:r>
            <a:r>
              <a:rPr lang="fr-CH" dirty="0" smtClean="0"/>
              <a:t>/</a:t>
            </a:r>
            <a:r>
              <a:rPr lang="fr-CH" dirty="0" err="1" smtClean="0"/>
              <a:t>her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amount</a:t>
            </a:r>
            <a:r>
              <a:rPr lang="fr-CH" dirty="0" smtClean="0"/>
              <a:t> of money</a:t>
            </a:r>
          </a:p>
          <a:p>
            <a:pPr lvl="1"/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i="1" dirty="0" err="1" smtClean="0"/>
              <a:t>threshold</a:t>
            </a:r>
            <a:r>
              <a:rPr lang="fr-CH" i="1" dirty="0" smtClean="0"/>
              <a:t> </a:t>
            </a:r>
            <a:r>
              <a:rPr lang="fr-CH" i="1" dirty="0" err="1" smtClean="0"/>
              <a:t>strategies</a:t>
            </a:r>
            <a:endParaRPr lang="fr-CH" i="1" dirty="0" smtClean="0"/>
          </a:p>
          <a:p>
            <a:pPr lvl="1"/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: agent </a:t>
            </a:r>
            <a:r>
              <a:rPr lang="en-US" dirty="0" smtClean="0"/>
              <a:t>cooperating if </a:t>
            </a:r>
            <a:r>
              <a:rPr lang="en-US" dirty="0"/>
              <a:t>he has less than </a:t>
            </a:r>
            <a:r>
              <a:rPr lang="en-US" i="1" dirty="0" smtClean="0"/>
              <a:t>k</a:t>
            </a:r>
            <a:r>
              <a:rPr lang="en-US" dirty="0" smtClean="0"/>
              <a:t> dollars</a:t>
            </a:r>
          </a:p>
          <a:p>
            <a:pPr lvl="2"/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agent never volunteers</a:t>
            </a:r>
          </a:p>
          <a:p>
            <a:pPr lvl="2"/>
            <a:r>
              <a:rPr lang="en-US" i="1" dirty="0"/>
              <a:t>S</a:t>
            </a:r>
            <a:r>
              <a:rPr lang="en-US" i="1" baseline="-25000" dirty="0">
                <a:latin typeface="Symbol" pitchFamily="18" charset="2"/>
              </a:rPr>
              <a:t>¥</a:t>
            </a:r>
            <a:r>
              <a:rPr lang="en-US" dirty="0"/>
              <a:t> : agent always </a:t>
            </a:r>
            <a:r>
              <a:rPr lang="en-US" dirty="0" smtClean="0"/>
              <a:t>volunteers</a:t>
            </a:r>
          </a:p>
          <a:p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 agents willing to cooperate, </a:t>
            </a:r>
            <a:r>
              <a:rPr lang="en-US" i="1" dirty="0" smtClean="0"/>
              <a:t>n</a:t>
            </a:r>
            <a:r>
              <a:rPr lang="en-US" dirty="0" smtClean="0"/>
              <a:t> are </a:t>
            </a:r>
            <a:r>
              <a:rPr lang="en-US" dirty="0"/>
              <a:t>chosen uniformly at random to fulfill the request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3648" y="4221088"/>
            <a:ext cx="7272808" cy="1037729"/>
            <a:chOff x="1619672" y="4581128"/>
            <a:chExt cx="7272808" cy="10377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619672" y="4911551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619672" y="4581128"/>
              <a:ext cx="7272808" cy="1037729"/>
              <a:chOff x="1619672" y="4581128"/>
              <a:chExt cx="7272808" cy="103772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619672" y="5055567"/>
                <a:ext cx="4752528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300192" y="4809926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r>
                  <a:rPr lang="en-US" sz="2400" i="1" dirty="0" smtClean="0"/>
                  <a:t>M</a:t>
                </a:r>
                <a:r>
                  <a:rPr lang="en-US" sz="2400" dirty="0" smtClean="0"/>
                  <a:t> </a:t>
                </a:r>
                <a:r>
                  <a:rPr lang="en-US" dirty="0" smtClean="0"/>
                  <a:t>(= amount of money)</a:t>
                </a:r>
                <a:endParaRPr lang="fr-CH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619672" y="5055567"/>
                <a:ext cx="2952328" cy="0"/>
              </a:xfrm>
              <a:prstGeom prst="straightConnector1">
                <a:avLst/>
              </a:prstGeom>
              <a:ln w="41275">
                <a:solidFill>
                  <a:schemeClr val="accent1"/>
                </a:solidFill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2000" y="4911551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11960" y="5157192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k</a:t>
                </a:r>
                <a:r>
                  <a:rPr lang="en-US" sz="2400" i="1" dirty="0" smtClean="0"/>
                  <a:t>= f(t)</a:t>
                </a:r>
                <a:endParaRPr lang="fr-CH" sz="2400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483768" y="4581128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2D050"/>
                    </a:solidFill>
                  </a:rPr>
                  <a:t>cooperate</a:t>
                </a:r>
                <a:endParaRPr lang="fr-CH" sz="2400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32040" y="4581128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defect</a:t>
                </a:r>
                <a:endParaRPr lang="fr-CH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7915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Distribution of money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24744"/>
            <a:ext cx="8186766" cy="5141138"/>
          </a:xfrm>
        </p:spPr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1000 agents</a:t>
            </a:r>
          </a:p>
          <a:p>
            <a:pPr lvl="1"/>
            <a:r>
              <a:rPr lang="fr-CH" dirty="0" smtClean="0"/>
              <a:t> </a:t>
            </a:r>
          </a:p>
          <a:p>
            <a:pPr lvl="1"/>
            <a:r>
              <a:rPr lang="fr-CH" dirty="0"/>
              <a:t> 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6382"/>
            <a:ext cx="3816424" cy="3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1146"/>
            <a:ext cx="6552728" cy="3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4608512" cy="41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780928"/>
            <a:ext cx="2520280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b="1" dirty="0" smtClean="0"/>
              <a:t>Simulation </a:t>
            </a:r>
            <a:r>
              <a:rPr lang="fr-CH" b="1" dirty="0" err="1" smtClean="0"/>
              <a:t>results</a:t>
            </a:r>
            <a:r>
              <a:rPr lang="fr-CH" dirty="0" smtClean="0"/>
              <a:t>:</a:t>
            </a:r>
          </a:p>
          <a:p>
            <a:r>
              <a:rPr lang="fr-CH" dirty="0" err="1" smtClean="0"/>
              <a:t>Averaged</a:t>
            </a:r>
            <a:r>
              <a:rPr lang="fr-CH" dirty="0" smtClean="0"/>
              <a:t> distribution of </a:t>
            </a:r>
            <a:r>
              <a:rPr lang="fr-CH" dirty="0" err="1" smtClean="0"/>
              <a:t>scrip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10’000 </a:t>
            </a:r>
            <a:r>
              <a:rPr lang="fr-CH" dirty="0" err="1" smtClean="0"/>
              <a:t>steps</a:t>
            </a:r>
            <a:endParaRPr lang="fr-CH" dirty="0"/>
          </a:p>
        </p:txBody>
      </p:sp>
      <p:sp>
        <p:nvSpPr>
          <p:cNvPr id="12" name="Freeform 11"/>
          <p:cNvSpPr/>
          <p:nvPr/>
        </p:nvSpPr>
        <p:spPr>
          <a:xfrm>
            <a:off x="2647507" y="2539677"/>
            <a:ext cx="3577697" cy="1826578"/>
          </a:xfrm>
          <a:custGeom>
            <a:avLst/>
            <a:gdLst>
              <a:gd name="connsiteX0" fmla="*/ 0 w 3577697"/>
              <a:gd name="connsiteY0" fmla="*/ 320481 h 1826578"/>
              <a:gd name="connsiteX1" fmla="*/ 871870 w 3577697"/>
              <a:gd name="connsiteY1" fmla="*/ 97197 h 1826578"/>
              <a:gd name="connsiteX2" fmla="*/ 2551814 w 3577697"/>
              <a:gd name="connsiteY2" fmla="*/ 1713346 h 1826578"/>
              <a:gd name="connsiteX3" fmla="*/ 3423684 w 3577697"/>
              <a:gd name="connsiteY3" fmla="*/ 1692081 h 1826578"/>
              <a:gd name="connsiteX4" fmla="*/ 3572540 w 3577697"/>
              <a:gd name="connsiteY4" fmla="*/ 1702714 h 18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697" h="1826578">
                <a:moveTo>
                  <a:pt x="0" y="320481"/>
                </a:moveTo>
                <a:cubicBezTo>
                  <a:pt x="223284" y="92767"/>
                  <a:pt x="446568" y="-134947"/>
                  <a:pt x="871870" y="97197"/>
                </a:cubicBezTo>
                <a:cubicBezTo>
                  <a:pt x="1297172" y="329341"/>
                  <a:pt x="2126512" y="1447532"/>
                  <a:pt x="2551814" y="1713346"/>
                </a:cubicBezTo>
                <a:cubicBezTo>
                  <a:pt x="2977116" y="1979160"/>
                  <a:pt x="3253563" y="1693853"/>
                  <a:pt x="3423684" y="1692081"/>
                </a:cubicBezTo>
                <a:cubicBezTo>
                  <a:pt x="3593805" y="1690309"/>
                  <a:pt x="3583172" y="1696511"/>
                  <a:pt x="3572540" y="1702714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extBox 12"/>
          <p:cNvSpPr txBox="1"/>
          <p:nvPr/>
        </p:nvSpPr>
        <p:spPr>
          <a:xfrm>
            <a:off x="6179272" y="4005064"/>
            <a:ext cx="256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eak at </a:t>
            </a:r>
            <a:r>
              <a:rPr lang="en-US" sz="2000" i="1" dirty="0"/>
              <a:t>i</a:t>
            </a:r>
            <a:r>
              <a:rPr lang="en-US" sz="2000" dirty="0" smtClean="0"/>
              <a:t> = 4= </a:t>
            </a:r>
            <a:r>
              <a:rPr lang="en-US" sz="2000" i="1" dirty="0" smtClean="0"/>
              <a:t>n</a:t>
            </a:r>
            <a:r>
              <a:rPr lang="en-US" sz="2000" dirty="0" smtClean="0"/>
              <a:t>-1</a:t>
            </a:r>
            <a:endParaRPr lang="fr-CH" sz="1600" dirty="0"/>
          </a:p>
        </p:txBody>
      </p:sp>
      <p:sp>
        <p:nvSpPr>
          <p:cNvPr id="14" name="Freeform 13"/>
          <p:cNvSpPr/>
          <p:nvPr/>
        </p:nvSpPr>
        <p:spPr>
          <a:xfrm>
            <a:off x="5220586" y="4699726"/>
            <a:ext cx="967563" cy="1116283"/>
          </a:xfrm>
          <a:custGeom>
            <a:avLst/>
            <a:gdLst>
              <a:gd name="connsiteX0" fmla="*/ 0 w 967563"/>
              <a:gd name="connsiteY0" fmla="*/ 1116283 h 1116283"/>
              <a:gd name="connsiteX1" fmla="*/ 340242 w 967563"/>
              <a:gd name="connsiteY1" fmla="*/ 159353 h 1116283"/>
              <a:gd name="connsiteX2" fmla="*/ 967563 w 967563"/>
              <a:gd name="connsiteY2" fmla="*/ 10497 h 111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563" h="1116283">
                <a:moveTo>
                  <a:pt x="0" y="1116283"/>
                </a:moveTo>
                <a:cubicBezTo>
                  <a:pt x="89491" y="729967"/>
                  <a:pt x="178982" y="343651"/>
                  <a:pt x="340242" y="159353"/>
                </a:cubicBezTo>
                <a:cubicBezTo>
                  <a:pt x="501502" y="-24945"/>
                  <a:pt x="734532" y="-7224"/>
                  <a:pt x="967563" y="10497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TextBox 17"/>
          <p:cNvSpPr txBox="1"/>
          <p:nvPr/>
        </p:nvSpPr>
        <p:spPr>
          <a:xfrm>
            <a:off x="6156176" y="4479503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 peak at </a:t>
            </a:r>
            <a:r>
              <a:rPr lang="en-US" sz="2000" i="1" dirty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25=</a:t>
            </a:r>
            <a:r>
              <a:rPr lang="fr-CH" sz="1600" dirty="0" smtClean="0"/>
              <a:t> </a:t>
            </a:r>
            <a:r>
              <a:rPr lang="en-US" sz="2000" i="1" dirty="0" err="1"/>
              <a:t>k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- 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837274" y="5151661"/>
            <a:ext cx="361507" cy="419799"/>
          </a:xfrm>
          <a:custGeom>
            <a:avLst/>
            <a:gdLst>
              <a:gd name="connsiteX0" fmla="*/ 0 w 361507"/>
              <a:gd name="connsiteY0" fmla="*/ 419799 h 419799"/>
              <a:gd name="connsiteX1" fmla="*/ 74428 w 361507"/>
              <a:gd name="connsiteY1" fmla="*/ 58292 h 419799"/>
              <a:gd name="connsiteX2" fmla="*/ 361507 w 361507"/>
              <a:gd name="connsiteY2" fmla="*/ 5130 h 41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507" h="419799">
                <a:moveTo>
                  <a:pt x="0" y="419799"/>
                </a:moveTo>
                <a:cubicBezTo>
                  <a:pt x="7088" y="273601"/>
                  <a:pt x="14177" y="127403"/>
                  <a:pt x="74428" y="58292"/>
                </a:cubicBezTo>
                <a:cubicBezTo>
                  <a:pt x="134679" y="-10819"/>
                  <a:pt x="248093" y="-2845"/>
                  <a:pt x="361507" y="513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6156176" y="4941168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oncentration of agents at 	</a:t>
            </a:r>
            <a:r>
              <a:rPr lang="en-US" sz="2000" i="1" dirty="0"/>
              <a:t>i</a:t>
            </a:r>
            <a:r>
              <a:rPr lang="en-US" sz="2000" i="1" dirty="0" smtClean="0"/>
              <a:t> =</a:t>
            </a:r>
            <a:r>
              <a:rPr lang="fr-CH" sz="1600" i="1" dirty="0" smtClean="0"/>
              <a:t> </a:t>
            </a:r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t</a:t>
            </a:r>
            <a:endParaRPr lang="en-US" sz="2000" i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711842" y="1054477"/>
            <a:ext cx="6460558" cy="646331"/>
            <a:chOff x="1711842" y="1054477"/>
            <a:chExt cx="6460558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5940152" y="1054477"/>
              <a:ext cx="223224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dirty="0" err="1" smtClean="0"/>
                <a:t>Average</a:t>
              </a:r>
              <a:r>
                <a:rPr lang="fr-CH" dirty="0" smtClean="0"/>
                <a:t> </a:t>
              </a:r>
              <a:r>
                <a:rPr lang="fr-CH" dirty="0" err="1" smtClean="0"/>
                <a:t>amount</a:t>
              </a:r>
              <a:r>
                <a:rPr lang="fr-CH" dirty="0" smtClean="0"/>
                <a:t> of money in the system</a:t>
              </a:r>
              <a:endParaRPr lang="fr-CH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11842" y="1092076"/>
              <a:ext cx="4231758" cy="608731"/>
            </a:xfrm>
            <a:custGeom>
              <a:avLst/>
              <a:gdLst>
                <a:gd name="connsiteX0" fmla="*/ 0 w 4231758"/>
                <a:gd name="connsiteY0" fmla="*/ 555970 h 555970"/>
                <a:gd name="connsiteX1" fmla="*/ 1233377 w 4231758"/>
                <a:gd name="connsiteY1" fmla="*/ 13709 h 555970"/>
                <a:gd name="connsiteX2" fmla="*/ 4231758 w 4231758"/>
                <a:gd name="connsiteY2" fmla="*/ 215728 h 55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1758" h="555970">
                  <a:moveTo>
                    <a:pt x="0" y="555970"/>
                  </a:moveTo>
                  <a:cubicBezTo>
                    <a:pt x="264042" y="313193"/>
                    <a:pt x="528084" y="70416"/>
                    <a:pt x="1233377" y="13709"/>
                  </a:cubicBezTo>
                  <a:cubicBezTo>
                    <a:pt x="1938670" y="-42998"/>
                    <a:pt x="3085214" y="86365"/>
                    <a:pt x="4231758" y="21572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151610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4" grpId="0" animBg="1"/>
      <p:bldP spid="18" grpId="0"/>
      <p:bldP spid="15" grpId="0" animBg="1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presentatio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presentations</Template>
  <TotalTime>24865</TotalTime>
  <Words>1271</Words>
  <Application>Microsoft Office PowerPoint</Application>
  <PresentationFormat>On-screen Show (4:3)</PresentationFormat>
  <Paragraphs>190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Wingdings 3</vt:lpstr>
      <vt:lpstr>Wingdings</vt:lpstr>
      <vt:lpstr>Symbol</vt:lpstr>
      <vt:lpstr>Wingdings 2</vt:lpstr>
      <vt:lpstr>Corbel</vt:lpstr>
      <vt:lpstr>Times New Roman</vt:lpstr>
      <vt:lpstr>powerpoint presentations</vt:lpstr>
      <vt:lpstr>One-to-n Scrip Systems for Cooperative Privacy-Enhancing Technologies</vt:lpstr>
      <vt:lpstr>Privacy-Enhancing Technologies (PETs)</vt:lpstr>
      <vt:lpstr>Cooperation Problem in PETs</vt:lpstr>
      <vt:lpstr>Micropayments into Tor</vt:lpstr>
      <vt:lpstr>Scrip Systems</vt:lpstr>
      <vt:lpstr>One-to-n Scrip Systems</vt:lpstr>
      <vt:lpstr>System Model</vt:lpstr>
      <vt:lpstr>Strategic Choices</vt:lpstr>
      <vt:lpstr>Distribution of money</vt:lpstr>
      <vt:lpstr>Nash Equilibrium</vt:lpstr>
      <vt:lpstr>Social Welfare</vt:lpstr>
      <vt:lpstr>Social Welfare</vt:lpstr>
      <vt:lpstr>Two application examples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mhumbert</dc:creator>
  <cp:lastModifiedBy>Humbert Mathias</cp:lastModifiedBy>
  <cp:revision>488</cp:revision>
  <dcterms:created xsi:type="dcterms:W3CDTF">2010-10-20T14:33:42Z</dcterms:created>
  <dcterms:modified xsi:type="dcterms:W3CDTF">2012-03-14T15:39:22Z</dcterms:modified>
</cp:coreProperties>
</file>