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8"/>
  </p:notesMasterIdLst>
  <p:handoutMasterIdLst>
    <p:handoutMasterId r:id="rId19"/>
  </p:handoutMasterIdLst>
  <p:sldIdLst>
    <p:sldId id="256" r:id="rId2"/>
    <p:sldId id="257" r:id="rId3"/>
    <p:sldId id="258" r:id="rId4"/>
    <p:sldId id="259" r:id="rId5"/>
    <p:sldId id="261" r:id="rId6"/>
    <p:sldId id="262" r:id="rId7"/>
    <p:sldId id="263" r:id="rId8"/>
    <p:sldId id="264" r:id="rId9"/>
    <p:sldId id="265" r:id="rId10"/>
    <p:sldId id="266" r:id="rId11"/>
    <p:sldId id="260" r:id="rId12"/>
    <p:sldId id="267" r:id="rId13"/>
    <p:sldId id="268" r:id="rId14"/>
    <p:sldId id="269" r:id="rId15"/>
    <p:sldId id="270" r:id="rId16"/>
    <p:sldId id="271" r:id="rId17"/>
  </p:sldIdLst>
  <p:sldSz cx="9144000" cy="6858000" type="screen4x3"/>
  <p:notesSz cx="6858000" cy="9144000"/>
  <p:defaultTextStyle>
    <a:defPPr>
      <a:defRPr lang="fr-FR"/>
    </a:defPPr>
    <a:lvl1pPr algn="l" rtl="0" fontAlgn="base">
      <a:spcBef>
        <a:spcPct val="0"/>
      </a:spcBef>
      <a:spcAft>
        <a:spcPct val="0"/>
      </a:spcAft>
      <a:defRPr sz="2300" kern="1200">
        <a:solidFill>
          <a:schemeClr val="tx1"/>
        </a:solidFill>
        <a:latin typeface="Arial" charset="0"/>
        <a:ea typeface="+mn-ea"/>
        <a:cs typeface="Arial" charset="0"/>
      </a:defRPr>
    </a:lvl1pPr>
    <a:lvl2pPr marL="457200" algn="l" rtl="0" fontAlgn="base">
      <a:spcBef>
        <a:spcPct val="0"/>
      </a:spcBef>
      <a:spcAft>
        <a:spcPct val="0"/>
      </a:spcAft>
      <a:defRPr sz="2300" kern="1200">
        <a:solidFill>
          <a:schemeClr val="tx1"/>
        </a:solidFill>
        <a:latin typeface="Arial" charset="0"/>
        <a:ea typeface="+mn-ea"/>
        <a:cs typeface="Arial" charset="0"/>
      </a:defRPr>
    </a:lvl2pPr>
    <a:lvl3pPr marL="914400" algn="l" rtl="0" fontAlgn="base">
      <a:spcBef>
        <a:spcPct val="0"/>
      </a:spcBef>
      <a:spcAft>
        <a:spcPct val="0"/>
      </a:spcAft>
      <a:defRPr sz="2300" kern="1200">
        <a:solidFill>
          <a:schemeClr val="tx1"/>
        </a:solidFill>
        <a:latin typeface="Arial" charset="0"/>
        <a:ea typeface="+mn-ea"/>
        <a:cs typeface="Arial" charset="0"/>
      </a:defRPr>
    </a:lvl3pPr>
    <a:lvl4pPr marL="1371600" algn="l" rtl="0" fontAlgn="base">
      <a:spcBef>
        <a:spcPct val="0"/>
      </a:spcBef>
      <a:spcAft>
        <a:spcPct val="0"/>
      </a:spcAft>
      <a:defRPr sz="2300" kern="1200">
        <a:solidFill>
          <a:schemeClr val="tx1"/>
        </a:solidFill>
        <a:latin typeface="Arial" charset="0"/>
        <a:ea typeface="+mn-ea"/>
        <a:cs typeface="Arial" charset="0"/>
      </a:defRPr>
    </a:lvl4pPr>
    <a:lvl5pPr marL="1828800" algn="l" rtl="0" fontAlgn="base">
      <a:spcBef>
        <a:spcPct val="0"/>
      </a:spcBef>
      <a:spcAft>
        <a:spcPct val="0"/>
      </a:spcAft>
      <a:defRPr sz="2300" kern="1200">
        <a:solidFill>
          <a:schemeClr val="tx1"/>
        </a:solidFill>
        <a:latin typeface="Arial" charset="0"/>
        <a:ea typeface="+mn-ea"/>
        <a:cs typeface="Arial" charset="0"/>
      </a:defRPr>
    </a:lvl5pPr>
    <a:lvl6pPr marL="2286000" algn="l" defTabSz="914400" rtl="0" eaLnBrk="1" latinLnBrk="0" hangingPunct="1">
      <a:defRPr sz="2300" kern="1200">
        <a:solidFill>
          <a:schemeClr val="tx1"/>
        </a:solidFill>
        <a:latin typeface="Arial" charset="0"/>
        <a:ea typeface="+mn-ea"/>
        <a:cs typeface="Arial" charset="0"/>
      </a:defRPr>
    </a:lvl6pPr>
    <a:lvl7pPr marL="2743200" algn="l" defTabSz="914400" rtl="0" eaLnBrk="1" latinLnBrk="0" hangingPunct="1">
      <a:defRPr sz="2300" kern="1200">
        <a:solidFill>
          <a:schemeClr val="tx1"/>
        </a:solidFill>
        <a:latin typeface="Arial" charset="0"/>
        <a:ea typeface="+mn-ea"/>
        <a:cs typeface="Arial" charset="0"/>
      </a:defRPr>
    </a:lvl7pPr>
    <a:lvl8pPr marL="3200400" algn="l" defTabSz="914400" rtl="0" eaLnBrk="1" latinLnBrk="0" hangingPunct="1">
      <a:defRPr sz="2300" kern="1200">
        <a:solidFill>
          <a:schemeClr val="tx1"/>
        </a:solidFill>
        <a:latin typeface="Arial" charset="0"/>
        <a:ea typeface="+mn-ea"/>
        <a:cs typeface="Arial" charset="0"/>
      </a:defRPr>
    </a:lvl8pPr>
    <a:lvl9pPr marL="3657600" algn="l" defTabSz="914400" rtl="0" eaLnBrk="1" latinLnBrk="0" hangingPunct="1">
      <a:defRPr sz="23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BB77"/>
    <a:srgbClr val="666699"/>
    <a:srgbClr val="00CC00"/>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0" autoAdjust="0"/>
  </p:normalViewPr>
  <p:slideViewPr>
    <p:cSldViewPr>
      <p:cViewPr varScale="1">
        <p:scale>
          <a:sx n="122" d="100"/>
          <a:sy n="122" d="100"/>
        </p:scale>
        <p:origin x="-123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990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990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990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26BAF04-CCC1-486B-A59F-6A1F974B9096}" type="slidenum">
              <a:rPr lang="en-US"/>
              <a:pPr/>
              <a:t>‹N°›</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97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979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97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97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0AC074B-E303-4C71-A7CA-7CB944E9B857}" type="slidenum">
              <a:rPr lang="en-US"/>
              <a:pPr/>
              <a:t>‹N°›</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8763000" cy="5943600"/>
            <a:chOff x="0" y="0"/>
            <a:chExt cx="5520" cy="3744"/>
          </a:xfrm>
        </p:grpSpPr>
        <p:sp>
          <p:nvSpPr>
            <p:cNvPr id="263170" name="Rectangle 2"/>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endParaRPr lang="fr-FR" sz="2400">
                <a:latin typeface="Times New Roman" pitchFamily="18"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endParaRPr lang="fr-FR" sz="2400">
                  <a:latin typeface="Times New Roman" pitchFamily="18"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endParaRPr lang="fr-FR" sz="2400">
                  <a:latin typeface="Times New Roman" pitchFamily="18"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fr-CH"/>
              </a:p>
            </p:txBody>
          </p:sp>
        </p:grpSp>
        <p:grpSp>
          <p:nvGrpSpPr>
            <p:cNvPr id="263183" name="Group 15"/>
            <p:cNvGrpSpPr>
              <a:grpSpLocks/>
            </p:cNvGrpSpPr>
            <p:nvPr userDrawn="1"/>
          </p:nvGrpSpPr>
          <p:grpSpPr bwMode="auto">
            <a:xfrm>
              <a:off x="400" y="336"/>
              <a:ext cx="5088" cy="192"/>
              <a:chOff x="400" y="336"/>
              <a:chExt cx="5088" cy="192"/>
            </a:xfrm>
          </p:grpSpPr>
          <p:sp>
            <p:nvSpPr>
              <p:cNvPr id="263179" name="Rectangle 11"/>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endParaRPr lang="fr-FR" sz="2400">
                  <a:latin typeface="Times New Roman" pitchFamily="18"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fr-CH"/>
              </a:p>
            </p:txBody>
          </p:sp>
        </p:grpSp>
      </p:grpSp>
      <p:sp>
        <p:nvSpPr>
          <p:cNvPr id="263173" name="Rectangle 5"/>
          <p:cNvSpPr>
            <a:spLocks noGrp="1" noChangeArrowheads="1"/>
          </p:cNvSpPr>
          <p:nvPr>
            <p:ph type="ctrTitle"/>
          </p:nvPr>
        </p:nvSpPr>
        <p:spPr>
          <a:xfrm>
            <a:off x="2057400" y="1143000"/>
            <a:ext cx="6629400" cy="2209800"/>
          </a:xfrm>
        </p:spPr>
        <p:txBody>
          <a:bodyPr/>
          <a:lstStyle>
            <a:lvl1pPr>
              <a:defRPr sz="4800"/>
            </a:lvl1pPr>
          </a:lstStyle>
          <a:p>
            <a:r>
              <a:rPr lang="fr-FR"/>
              <a:t>Cliquez pour modifier le style du titre</a:t>
            </a:r>
          </a:p>
        </p:txBody>
      </p:sp>
      <p:sp>
        <p:nvSpPr>
          <p:cNvPr id="263174" name="Rectangle 6"/>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fr-FR"/>
              <a:t>Cliquez pour modifier le style des sous-titres du masque</a:t>
            </a:r>
          </a:p>
        </p:txBody>
      </p:sp>
      <p:sp>
        <p:nvSpPr>
          <p:cNvPr id="263175" name="Rectangle 7"/>
          <p:cNvSpPr>
            <a:spLocks noGrp="1" noChangeArrowheads="1"/>
          </p:cNvSpPr>
          <p:nvPr>
            <p:ph type="dt" sz="half" idx="2"/>
          </p:nvPr>
        </p:nvSpPr>
        <p:spPr>
          <a:xfrm>
            <a:off x="912813" y="6251575"/>
            <a:ext cx="1905000" cy="457200"/>
          </a:xfrm>
        </p:spPr>
        <p:txBody>
          <a:bodyPr/>
          <a:lstStyle>
            <a:lvl1pPr>
              <a:defRPr/>
            </a:lvl1pPr>
          </a:lstStyle>
          <a:p>
            <a:endParaRPr lang="fr-FR"/>
          </a:p>
        </p:txBody>
      </p:sp>
      <p:sp>
        <p:nvSpPr>
          <p:cNvPr id="263176" name="Rectangle 8"/>
          <p:cNvSpPr>
            <a:spLocks noGrp="1" noChangeArrowheads="1"/>
          </p:cNvSpPr>
          <p:nvPr>
            <p:ph type="ftr" sz="quarter" idx="3"/>
          </p:nvPr>
        </p:nvSpPr>
        <p:spPr>
          <a:xfrm>
            <a:off x="3354388" y="6248400"/>
            <a:ext cx="2895600" cy="457200"/>
          </a:xfrm>
        </p:spPr>
        <p:txBody>
          <a:bodyPr/>
          <a:lstStyle>
            <a:lvl1pPr>
              <a:defRPr/>
            </a:lvl1pPr>
          </a:lstStyle>
          <a:p>
            <a:endParaRPr lang="fr-FR"/>
          </a:p>
        </p:txBody>
      </p:sp>
      <p:sp>
        <p:nvSpPr>
          <p:cNvPr id="263177" name="Rectangle 9"/>
          <p:cNvSpPr>
            <a:spLocks noGrp="1" noChangeArrowheads="1"/>
          </p:cNvSpPr>
          <p:nvPr>
            <p:ph type="sldNum" sz="quarter" idx="4"/>
          </p:nvPr>
        </p:nvSpPr>
        <p:spPr/>
        <p:txBody>
          <a:bodyPr/>
          <a:lstStyle>
            <a:lvl1pPr>
              <a:defRPr/>
            </a:lvl1pPr>
          </a:lstStyle>
          <a:p>
            <a:fld id="{38F4321B-4A7D-4DE8-9862-88B8CB55A3CC}"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95BE43FF-585A-44F8-A14F-DF01F9162B17}" type="slidenum">
              <a:rPr lang="fr-F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43700" y="277813"/>
            <a:ext cx="1943100" cy="5853112"/>
          </a:xfrm>
        </p:spPr>
        <p:txBody>
          <a:bodyPr vert="eaVert"/>
          <a:lstStyle/>
          <a:p>
            <a:r>
              <a:rPr lang="fr-FR" smtClean="0"/>
              <a:t>Cliquez pour modifier le style du titre</a:t>
            </a:r>
            <a:endParaRPr lang="fr-CH"/>
          </a:p>
        </p:txBody>
      </p:sp>
      <p:sp>
        <p:nvSpPr>
          <p:cNvPr id="3" name="Espace réservé du texte vertical 2"/>
          <p:cNvSpPr>
            <a:spLocks noGrp="1"/>
          </p:cNvSpPr>
          <p:nvPr>
            <p:ph type="body" orient="vert" idx="1"/>
          </p:nvPr>
        </p:nvSpPr>
        <p:spPr>
          <a:xfrm>
            <a:off x="914400" y="277813"/>
            <a:ext cx="5676900" cy="585311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E0399DC6-C8BB-415B-9671-E168AED2DD27}" type="slidenum">
              <a:rPr lang="fr-F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914400" y="277813"/>
            <a:ext cx="7772400" cy="1143000"/>
          </a:xfrm>
        </p:spPr>
        <p:txBody>
          <a:bodyPr/>
          <a:lstStyle/>
          <a:p>
            <a:r>
              <a:rPr lang="fr-FR" smtClean="0"/>
              <a:t>Cliquez pour modifier le style du titre</a:t>
            </a:r>
            <a:endParaRPr lang="fr-CH"/>
          </a:p>
        </p:txBody>
      </p:sp>
      <p:sp>
        <p:nvSpPr>
          <p:cNvPr id="3" name="Espace réservé du texte 2"/>
          <p:cNvSpPr>
            <a:spLocks noGrp="1"/>
          </p:cNvSpPr>
          <p:nvPr>
            <p:ph type="body" sz="half" idx="1"/>
          </p:nvPr>
        </p:nvSpPr>
        <p:spPr>
          <a:xfrm>
            <a:off x="914400" y="1600200"/>
            <a:ext cx="3810000" cy="45307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876800" y="1600200"/>
            <a:ext cx="3810000" cy="45307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a:xfrm>
            <a:off x="914400" y="6251575"/>
            <a:ext cx="1981200" cy="457200"/>
          </a:xfrm>
        </p:spPr>
        <p:txBody>
          <a:bodyPr/>
          <a:lstStyle>
            <a:lvl1pPr>
              <a:defRPr/>
            </a:lvl1pPr>
          </a:lstStyle>
          <a:p>
            <a:endParaRPr lang="fr-FR"/>
          </a:p>
        </p:txBody>
      </p:sp>
      <p:sp>
        <p:nvSpPr>
          <p:cNvPr id="6" name="Espace réservé du pied de page 5"/>
          <p:cNvSpPr>
            <a:spLocks noGrp="1"/>
          </p:cNvSpPr>
          <p:nvPr>
            <p:ph type="ftr" sz="quarter" idx="11"/>
          </p:nvPr>
        </p:nvSpPr>
        <p:spPr>
          <a:xfrm>
            <a:off x="3352800" y="6248400"/>
            <a:ext cx="2971800" cy="457200"/>
          </a:xfrm>
        </p:spPr>
        <p:txBody>
          <a:bodyPr/>
          <a:lstStyle>
            <a:lvl1pPr>
              <a:defRPr/>
            </a:lvl1pPr>
          </a:lstStyle>
          <a:p>
            <a:endParaRPr lang="fr-FR"/>
          </a:p>
        </p:txBody>
      </p:sp>
      <p:sp>
        <p:nvSpPr>
          <p:cNvPr id="7" name="Espace réservé du numéro de diapositive 6"/>
          <p:cNvSpPr>
            <a:spLocks noGrp="1"/>
          </p:cNvSpPr>
          <p:nvPr>
            <p:ph type="sldNum" sz="quarter" idx="12"/>
          </p:nvPr>
        </p:nvSpPr>
        <p:spPr>
          <a:xfrm>
            <a:off x="6781800" y="6248400"/>
            <a:ext cx="1905000" cy="457200"/>
          </a:xfrm>
        </p:spPr>
        <p:txBody>
          <a:bodyPr/>
          <a:lstStyle>
            <a:lvl1pPr>
              <a:defRPr/>
            </a:lvl1pPr>
          </a:lstStyle>
          <a:p>
            <a:fld id="{384D9268-2CA2-46CD-A199-D28897C12204}" type="slidenum">
              <a:rPr lang="fr-F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F5A2D680-1542-4365-A2EB-86ED7C83974A}" type="slidenum">
              <a:rPr lang="fr-F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84DDC599-1CE3-4102-88B9-0C553617FD52}" type="slidenum">
              <a:rPr lang="fr-F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contenu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7CF8A914-03FF-41BA-8F62-B6A51682E9F8}" type="slidenum">
              <a:rPr lang="fr-F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0B7AD618-C251-427F-8BE9-FAE826B945C6}" type="slidenum">
              <a:rPr lang="fr-F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C51C3464-2D42-40E5-A71F-7A334C7BBEA6}" type="slidenum">
              <a:rPr lang="fr-F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7083E432-4A98-4E73-9802-C12C17B398EC}" type="slidenum">
              <a:rPr lang="fr-F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84F9352C-B521-4883-8BC0-BAC8E3347467}" type="slidenum">
              <a:rPr lang="fr-F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ABEE5C6F-A023-4E64-B3BA-60CE11C1F51B}" type="slidenum">
              <a:rPr lang="fr-F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86868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endParaRPr lang="fr-FR" sz="2400">
                <a:latin typeface="Times New Roman" pitchFamily="18"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endParaRPr lang="fr-FR" sz="2400">
                  <a:latin typeface="Times New Roman" pitchFamily="18"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fr-CH"/>
              </a:p>
            </p:txBody>
          </p:sp>
        </p:grpSp>
      </p:grpSp>
      <p:sp>
        <p:nvSpPr>
          <p:cNvPr id="262149" name="Rectangle 5"/>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262150" name="Rectangle 6"/>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62151" name="Rectangle 7"/>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fr-FR"/>
          </a:p>
        </p:txBody>
      </p:sp>
      <p:sp>
        <p:nvSpPr>
          <p:cNvPr id="262152" name="Rectangle 8"/>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fr-FR"/>
          </a:p>
        </p:txBody>
      </p:sp>
      <p:sp>
        <p:nvSpPr>
          <p:cNvPr id="262153" name="Rectangle 9"/>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9281419F-8988-4B36-A8C8-3C26C2E85F42}" type="slidenum">
              <a:rPr lang="fr-FR"/>
              <a:pPr/>
              <a:t>‹N°›</a:t>
            </a:fld>
            <a:endParaRPr lang="fr-FR"/>
          </a:p>
        </p:txBody>
      </p:sp>
      <p:sp>
        <p:nvSpPr>
          <p:cNvPr id="262154" name="Line 10"/>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fr-CH"/>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Times New Roman" pitchFamily="18" charset="0"/>
          <a:cs typeface="Arial" charset="0"/>
        </a:defRPr>
      </a:lvl2pPr>
      <a:lvl3pPr algn="l" rtl="0" fontAlgn="base">
        <a:spcBef>
          <a:spcPct val="0"/>
        </a:spcBef>
        <a:spcAft>
          <a:spcPct val="0"/>
        </a:spcAft>
        <a:defRPr sz="4200">
          <a:solidFill>
            <a:schemeClr val="tx2"/>
          </a:solidFill>
          <a:latin typeface="Times New Roman" pitchFamily="18" charset="0"/>
          <a:cs typeface="Arial" charset="0"/>
        </a:defRPr>
      </a:lvl3pPr>
      <a:lvl4pPr algn="l" rtl="0" fontAlgn="base">
        <a:spcBef>
          <a:spcPct val="0"/>
        </a:spcBef>
        <a:spcAft>
          <a:spcPct val="0"/>
        </a:spcAft>
        <a:defRPr sz="4200">
          <a:solidFill>
            <a:schemeClr val="tx2"/>
          </a:solidFill>
          <a:latin typeface="Times New Roman" pitchFamily="18" charset="0"/>
          <a:cs typeface="Arial" charset="0"/>
        </a:defRPr>
      </a:lvl4pPr>
      <a:lvl5pPr algn="l" rtl="0" fontAlgn="base">
        <a:spcBef>
          <a:spcPct val="0"/>
        </a:spcBef>
        <a:spcAft>
          <a:spcPct val="0"/>
        </a:spcAft>
        <a:defRPr sz="4200">
          <a:solidFill>
            <a:schemeClr val="tx2"/>
          </a:solidFill>
          <a:latin typeface="Times New Roman" pitchFamily="18" charset="0"/>
          <a:cs typeface="Arial" charset="0"/>
        </a:defRPr>
      </a:lvl5pPr>
      <a:lvl6pPr marL="457200" algn="l" rtl="0" fontAlgn="base">
        <a:spcBef>
          <a:spcPct val="0"/>
        </a:spcBef>
        <a:spcAft>
          <a:spcPct val="0"/>
        </a:spcAft>
        <a:defRPr sz="4200">
          <a:solidFill>
            <a:schemeClr val="tx2"/>
          </a:solidFill>
          <a:latin typeface="Times New Roman" pitchFamily="18" charset="0"/>
          <a:cs typeface="Arial" charset="0"/>
        </a:defRPr>
      </a:lvl6pPr>
      <a:lvl7pPr marL="914400" algn="l" rtl="0" fontAlgn="base">
        <a:spcBef>
          <a:spcPct val="0"/>
        </a:spcBef>
        <a:spcAft>
          <a:spcPct val="0"/>
        </a:spcAft>
        <a:defRPr sz="4200">
          <a:solidFill>
            <a:schemeClr val="tx2"/>
          </a:solidFill>
          <a:latin typeface="Times New Roman" pitchFamily="18" charset="0"/>
          <a:cs typeface="Arial" charset="0"/>
        </a:defRPr>
      </a:lvl7pPr>
      <a:lvl8pPr marL="1371600" algn="l" rtl="0" fontAlgn="base">
        <a:spcBef>
          <a:spcPct val="0"/>
        </a:spcBef>
        <a:spcAft>
          <a:spcPct val="0"/>
        </a:spcAft>
        <a:defRPr sz="4200">
          <a:solidFill>
            <a:schemeClr val="tx2"/>
          </a:solidFill>
          <a:latin typeface="Times New Roman" pitchFamily="18" charset="0"/>
          <a:cs typeface="Arial" charset="0"/>
        </a:defRPr>
      </a:lvl8pPr>
      <a:lvl9pPr marL="1828800" algn="l" rtl="0" fontAlgn="base">
        <a:spcBef>
          <a:spcPct val="0"/>
        </a:spcBef>
        <a:spcAft>
          <a:spcPct val="0"/>
        </a:spcAft>
        <a:defRPr sz="4200">
          <a:solidFill>
            <a:schemeClr val="tx2"/>
          </a:solidFill>
          <a:latin typeface="Times New Roman" pitchFamily="18" charset="0"/>
          <a:cs typeface="Arial" charset="0"/>
        </a:defRPr>
      </a:lvl9pPr>
    </p:titleStyle>
    <p:bodyStyle>
      <a:lvl1pPr marL="342900" indent="-342900" algn="l" rtl="0" fontAlgn="base">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l" rtl="0" fontAlgn="base">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ctrTitle"/>
          </p:nvPr>
        </p:nvSpPr>
        <p:spPr>
          <a:xfrm>
            <a:off x="2051050" y="1125538"/>
            <a:ext cx="6629400" cy="2209800"/>
          </a:xfrm>
        </p:spPr>
        <p:txBody>
          <a:bodyPr/>
          <a:lstStyle/>
          <a:p>
            <a:r>
              <a:rPr lang="fr-CH" sz="3200"/>
              <a:t>Evaluation de projets de coopération scientifique au développement : </a:t>
            </a:r>
            <a:br>
              <a:rPr lang="fr-CH" sz="3200"/>
            </a:br>
            <a:r>
              <a:rPr lang="fr-CH" sz="3200"/>
              <a:t>Une place pour un regard indépendant?</a:t>
            </a:r>
            <a:endParaRPr lang="fr-FR" sz="3200"/>
          </a:p>
        </p:txBody>
      </p:sp>
      <p:sp>
        <p:nvSpPr>
          <p:cNvPr id="300035" name="Rectangle 3"/>
          <p:cNvSpPr>
            <a:spLocks noGrp="1" noChangeArrowheads="1"/>
          </p:cNvSpPr>
          <p:nvPr>
            <p:ph type="subTitle" idx="1"/>
          </p:nvPr>
        </p:nvSpPr>
        <p:spPr>
          <a:xfrm>
            <a:off x="2051050" y="3962400"/>
            <a:ext cx="6178550" cy="1600200"/>
          </a:xfrm>
        </p:spPr>
        <p:txBody>
          <a:bodyPr/>
          <a:lstStyle/>
          <a:p>
            <a:pPr algn="l">
              <a:lnSpc>
                <a:spcPct val="80000"/>
              </a:lnSpc>
            </a:pPr>
            <a:r>
              <a:rPr lang="fr-CH" sz="2400">
                <a:latin typeface="Times New Roman" pitchFamily="18" charset="0"/>
              </a:rPr>
              <a:t>Jean-Claude Bolay</a:t>
            </a:r>
          </a:p>
          <a:p>
            <a:pPr algn="l">
              <a:lnSpc>
                <a:spcPct val="80000"/>
              </a:lnSpc>
            </a:pPr>
            <a:r>
              <a:rPr lang="fr-CH" sz="2200">
                <a:latin typeface="Times New Roman" pitchFamily="18" charset="0"/>
              </a:rPr>
              <a:t>Professeur EPFL, directeur de la coopération</a:t>
            </a:r>
          </a:p>
          <a:p>
            <a:pPr algn="l">
              <a:lnSpc>
                <a:spcPct val="80000"/>
              </a:lnSpc>
            </a:pPr>
            <a:r>
              <a:rPr lang="fr-CH" sz="2200">
                <a:latin typeface="Times New Roman" pitchFamily="18" charset="0"/>
              </a:rPr>
              <a:t>VPAI – Cooperation@epfl</a:t>
            </a:r>
          </a:p>
          <a:p>
            <a:pPr algn="l">
              <a:lnSpc>
                <a:spcPct val="80000"/>
              </a:lnSpc>
            </a:pPr>
            <a:r>
              <a:rPr lang="fr-CH" sz="2200">
                <a:latin typeface="Times New Roman" pitchFamily="18" charset="0"/>
              </a:rPr>
              <a:t>Juin 2009</a:t>
            </a:r>
            <a:endParaRPr lang="fr-FR" sz="2200">
              <a:latin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r>
              <a:rPr lang="fr-CH" sz="2800"/>
              <a:t>Pays et programmes de recherche en coopération : Différences et similitudes (IV)</a:t>
            </a:r>
            <a:endParaRPr lang="fr-FR" sz="2800"/>
          </a:p>
        </p:txBody>
      </p:sp>
      <p:sp>
        <p:nvSpPr>
          <p:cNvPr id="311299" name="Rectangle 3"/>
          <p:cNvSpPr>
            <a:spLocks noGrp="1" noChangeArrowheads="1"/>
          </p:cNvSpPr>
          <p:nvPr>
            <p:ph type="body" idx="1"/>
          </p:nvPr>
        </p:nvSpPr>
        <p:spPr/>
        <p:txBody>
          <a:bodyPr/>
          <a:lstStyle/>
          <a:p>
            <a:r>
              <a:rPr lang="fr-CH" sz="2400">
                <a:latin typeface="Times New Roman" pitchFamily="18" charset="0"/>
              </a:rPr>
              <a:t>Différences :</a:t>
            </a:r>
          </a:p>
          <a:p>
            <a:pPr>
              <a:buFont typeface="Wingdings" pitchFamily="2" charset="2"/>
              <a:buChar char="Ø"/>
            </a:pPr>
            <a:r>
              <a:rPr lang="fr-FR" sz="2200">
                <a:latin typeface="Times New Roman" pitchFamily="18" charset="0"/>
              </a:rPr>
              <a:t>Les choses changent si l’on passe des agences bilatérales de coopération en Europe à des organismes de soutien à la recherche internationale (EC FP7; SER suisse; ANR française, etc.). Les pays émergents situés en Asie, Amérique latine et Europe centrale et orientale tirent profit de leur avancée scientifique, technologique et économique </a:t>
            </a:r>
          </a:p>
          <a:p>
            <a:pPr>
              <a:buFont typeface="Wingdings" pitchFamily="2" charset="2"/>
              <a:buChar char="Ø"/>
            </a:pPr>
            <a:r>
              <a:rPr lang="fr-CH" sz="2200">
                <a:latin typeface="Times New Roman" pitchFamily="18" charset="0"/>
              </a:rPr>
              <a:t>Selon les programmes et les pays, on privilégiera la sélection de nombreux projets avec des montants relativement modestes (moins de 100.000 euros sur 3-4 ans, comme souvent en France) ou un choix plus restreint de projets et des ressources financières plus conséquentes (de 200.000 à 400.000 euros sur 4-5 ans, comme constaté avec la CUD belge ou l’Union Européenne)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r>
              <a:rPr lang="fr-CH" sz="2800"/>
              <a:t>Leçons apprises, </a:t>
            </a:r>
            <a:br>
              <a:rPr lang="fr-CH" sz="2800"/>
            </a:br>
            <a:r>
              <a:rPr lang="fr-CH" sz="2800"/>
              <a:t>que sait-on ?, que fait-on ?, pour qui et pour quoi ?</a:t>
            </a:r>
            <a:endParaRPr lang="fr-FR" sz="2800"/>
          </a:p>
        </p:txBody>
      </p:sp>
      <p:sp>
        <p:nvSpPr>
          <p:cNvPr id="304131" name="Rectangle 3"/>
          <p:cNvSpPr>
            <a:spLocks noGrp="1" noChangeArrowheads="1"/>
          </p:cNvSpPr>
          <p:nvPr>
            <p:ph type="body" idx="1"/>
          </p:nvPr>
        </p:nvSpPr>
        <p:spPr>
          <a:xfrm>
            <a:off x="914400" y="1600200"/>
            <a:ext cx="7772400" cy="5257800"/>
          </a:xfrm>
        </p:spPr>
        <p:txBody>
          <a:bodyPr/>
          <a:lstStyle/>
          <a:p>
            <a:pPr>
              <a:lnSpc>
                <a:spcPct val="90000"/>
              </a:lnSpc>
            </a:pPr>
            <a:r>
              <a:rPr lang="fr-CH" sz="2100">
                <a:latin typeface="Times New Roman" pitchFamily="18" charset="0"/>
              </a:rPr>
              <a:t>La recherche et l’action de développement sont complémentaires, mais correspondent à des milieux distincts et à des cultures qui apprennent seulement à se connaître et à se « reconnaître »</a:t>
            </a:r>
          </a:p>
          <a:p>
            <a:pPr>
              <a:lnSpc>
                <a:spcPct val="90000"/>
              </a:lnSpc>
            </a:pPr>
            <a:r>
              <a:rPr lang="fr-CH" sz="2100">
                <a:latin typeface="Times New Roman" pitchFamily="18" charset="0"/>
              </a:rPr>
              <a:t>Cette tendance au rapprochement reste confidentielle, en volume d’investissement et en nombre d’action, si on la compare au nombre d’institutions scientifiques et d’agences bi- et multilatérales de coopération</a:t>
            </a:r>
          </a:p>
          <a:p>
            <a:pPr>
              <a:lnSpc>
                <a:spcPct val="90000"/>
              </a:lnSpc>
            </a:pPr>
            <a:r>
              <a:rPr lang="fr-FR" sz="2100">
                <a:latin typeface="Times New Roman" pitchFamily="18" charset="0"/>
              </a:rPr>
              <a:t>La globalisation tend à uniformiser les thèmes de prédilection et les modes de faire :</a:t>
            </a:r>
          </a:p>
          <a:p>
            <a:pPr>
              <a:lnSpc>
                <a:spcPct val="90000"/>
              </a:lnSpc>
              <a:buFont typeface="Wingdings" pitchFamily="2" charset="2"/>
              <a:buChar char="Ø"/>
            </a:pPr>
            <a:r>
              <a:rPr lang="fr-FR" sz="2100">
                <a:latin typeface="Times New Roman" pitchFamily="18" charset="0"/>
              </a:rPr>
              <a:t>liens thématiques avec le développement durable; agenda politique des OMD; santé; montée en puissance de: changements climatiques, migrations, sécurité alimentaire (ONU ou Suisse, par exemple)</a:t>
            </a:r>
          </a:p>
          <a:p>
            <a:pPr>
              <a:lnSpc>
                <a:spcPct val="90000"/>
              </a:lnSpc>
              <a:buFont typeface="Wingdings" pitchFamily="2" charset="2"/>
              <a:buChar char="Ø"/>
            </a:pPr>
            <a:r>
              <a:rPr lang="fr-FR" sz="2100">
                <a:latin typeface="Times New Roman" pitchFamily="18" charset="0"/>
              </a:rPr>
              <a:t>programmes sélectifs et concurrentiels au niveau national ou international avec participation de représentants de pays émergents et en développement (CORUS I et II; CE / INCO; SER, Suisse)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p:txBody>
          <a:bodyPr/>
          <a:lstStyle/>
          <a:p>
            <a:r>
              <a:rPr lang="fr-CH" sz="2800"/>
              <a:t>Leçons apprises, </a:t>
            </a:r>
            <a:br>
              <a:rPr lang="fr-CH" sz="2800"/>
            </a:br>
            <a:r>
              <a:rPr lang="fr-CH" sz="2800"/>
              <a:t>que sait-on ?, que fait-on ?, pour qui et pour quoi ? (II)</a:t>
            </a:r>
            <a:endParaRPr lang="fr-FR" sz="2800"/>
          </a:p>
        </p:txBody>
      </p:sp>
      <p:sp>
        <p:nvSpPr>
          <p:cNvPr id="312323" name="Rectangle 3"/>
          <p:cNvSpPr>
            <a:spLocks noGrp="1" noChangeArrowheads="1"/>
          </p:cNvSpPr>
          <p:nvPr>
            <p:ph type="body" idx="1"/>
          </p:nvPr>
        </p:nvSpPr>
        <p:spPr>
          <a:xfrm>
            <a:off x="914400" y="1700213"/>
            <a:ext cx="7772400" cy="4430712"/>
          </a:xfrm>
        </p:spPr>
        <p:txBody>
          <a:bodyPr/>
          <a:lstStyle/>
          <a:p>
            <a:pPr>
              <a:lnSpc>
                <a:spcPct val="90000"/>
              </a:lnSpc>
            </a:pPr>
            <a:r>
              <a:rPr lang="fr-FR" sz="2400">
                <a:latin typeface="Times New Roman" pitchFamily="18" charset="0"/>
              </a:rPr>
              <a:t>Les programmes sont, pour la plupart, inscrits sur des périodes relativement longues (3, 4 ou 5 années) mais rarement renouvelables, sans une réactualisation des thèmes et des modes de sélection et des procédures d’évaluation!</a:t>
            </a:r>
          </a:p>
          <a:p>
            <a:pPr>
              <a:lnSpc>
                <a:spcPct val="90000"/>
              </a:lnSpc>
            </a:pPr>
            <a:r>
              <a:rPr lang="fr-FR" sz="2400">
                <a:latin typeface="Times New Roman" pitchFamily="18" charset="0"/>
              </a:rPr>
              <a:t>Cette « incertitude » dans la longue durée, propre à la recherche scientifique, s’impose progressivement au monde de la coopération. </a:t>
            </a:r>
          </a:p>
          <a:p>
            <a:pPr>
              <a:lnSpc>
                <a:spcPct val="90000"/>
              </a:lnSpc>
            </a:pPr>
            <a:r>
              <a:rPr lang="fr-FR" sz="2400">
                <a:latin typeface="Times New Roman" pitchFamily="18" charset="0"/>
              </a:rPr>
              <a:t>Les bailleurs de fonds y trouvent l’avantage de ne pas s’inscrire dans des relations interinstitutionnelles trop engageantes (liberté face aux partenaires scientifiques et marges de manœuvre dans la définition de leurs stratégies de développement et leurs politiques d’appui au secteur scientifique)</a:t>
            </a:r>
            <a:endParaRPr lang="fr-FR"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r>
              <a:rPr lang="fr-CH" sz="2800"/>
              <a:t>Leçons apprises, </a:t>
            </a:r>
            <a:br>
              <a:rPr lang="fr-CH" sz="2800"/>
            </a:br>
            <a:r>
              <a:rPr lang="fr-CH" sz="2800"/>
              <a:t>que sait-on ?, que fait-on ?, pour qui et pour quoi ? (II)</a:t>
            </a:r>
            <a:endParaRPr lang="fr-FR" sz="2800"/>
          </a:p>
        </p:txBody>
      </p:sp>
      <p:sp>
        <p:nvSpPr>
          <p:cNvPr id="313347" name="Rectangle 3"/>
          <p:cNvSpPr>
            <a:spLocks noGrp="1" noChangeArrowheads="1"/>
          </p:cNvSpPr>
          <p:nvPr>
            <p:ph type="body" idx="1"/>
          </p:nvPr>
        </p:nvSpPr>
        <p:spPr>
          <a:xfrm>
            <a:off x="914400" y="1700213"/>
            <a:ext cx="7772400" cy="5157787"/>
          </a:xfrm>
        </p:spPr>
        <p:txBody>
          <a:bodyPr/>
          <a:lstStyle/>
          <a:p>
            <a:pPr>
              <a:lnSpc>
                <a:spcPct val="90000"/>
              </a:lnSpc>
            </a:pPr>
            <a:r>
              <a:rPr lang="fr-FR" sz="2200">
                <a:latin typeface="Times New Roman" pitchFamily="18" charset="0"/>
              </a:rPr>
              <a:t>Des traits apparaissent progressivement de manière récurrente:</a:t>
            </a:r>
          </a:p>
          <a:p>
            <a:pPr>
              <a:lnSpc>
                <a:spcPct val="90000"/>
              </a:lnSpc>
              <a:buFont typeface="Wingdings" pitchFamily="2" charset="2"/>
              <a:buChar char="Ø"/>
            </a:pPr>
            <a:r>
              <a:rPr lang="fr-CH" sz="2200">
                <a:latin typeface="Times New Roman" pitchFamily="18" charset="0"/>
              </a:rPr>
              <a:t>On passe de collaborations entre individus chercheurs vers des partenariats plus formels entre institutions</a:t>
            </a:r>
          </a:p>
          <a:p>
            <a:pPr>
              <a:lnSpc>
                <a:spcPct val="90000"/>
              </a:lnSpc>
              <a:buFont typeface="Wingdings" pitchFamily="2" charset="2"/>
              <a:buChar char="Ø"/>
            </a:pPr>
            <a:r>
              <a:rPr lang="fr-CH" sz="2200">
                <a:latin typeface="Times New Roman" pitchFamily="18" charset="0"/>
              </a:rPr>
              <a:t>La mobilité offre une meilleure confrontation aux débats internationaux pour les jeunes chercheurs du Sud et du Nord La prééminence des institutions du Nord demeure encore une réalité (savoir-faire face aux bailleurs et proximité culturelle)</a:t>
            </a:r>
          </a:p>
          <a:p>
            <a:pPr>
              <a:lnSpc>
                <a:spcPct val="90000"/>
              </a:lnSpc>
              <a:buFont typeface="Wingdings" pitchFamily="2" charset="2"/>
              <a:buChar char="Ø"/>
            </a:pPr>
            <a:r>
              <a:rPr lang="fr-CH" sz="2200">
                <a:latin typeface="Times New Roman" pitchFamily="18" charset="0"/>
              </a:rPr>
              <a:t>L’équité entre équipes et institutions du Nord et du Sud peut être améliorée (contraintes infrastructurelles et financières, poids de l’enseignement au Sud, performance scientifique au Nord, composition des équipes, genre)</a:t>
            </a:r>
          </a:p>
          <a:p>
            <a:pPr>
              <a:lnSpc>
                <a:spcPct val="90000"/>
              </a:lnSpc>
              <a:buFont typeface="Wingdings" pitchFamily="2" charset="2"/>
              <a:buChar char="Ø"/>
            </a:pPr>
            <a:r>
              <a:rPr lang="fr-CH" sz="2200">
                <a:latin typeface="Times New Roman" pitchFamily="18" charset="0"/>
              </a:rPr>
              <a:t>Les institutions de tutelles (directions universitaires, ministères) n’appuient pas toujours de manière conséquente les efforts des équipes de recherche (disponibilité, budgets de fonctionnement, valorisation des chercheurs et des résultats)</a:t>
            </a:r>
          </a:p>
          <a:p>
            <a:pPr>
              <a:lnSpc>
                <a:spcPct val="90000"/>
              </a:lnSpc>
              <a:buFont typeface="Wingdings" pitchFamily="2" charset="2"/>
              <a:buNone/>
            </a:pPr>
            <a:endParaRPr lang="fr-FR" sz="2200">
              <a:latin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p:txBody>
          <a:bodyPr/>
          <a:lstStyle/>
          <a:p>
            <a:r>
              <a:rPr lang="fr-CH" sz="2800"/>
              <a:t>Leçons apprises, </a:t>
            </a:r>
            <a:br>
              <a:rPr lang="fr-CH" sz="2800"/>
            </a:br>
            <a:r>
              <a:rPr lang="fr-CH" sz="2800"/>
              <a:t>que sait-on ?, que fait-on ?, pour qui et pour quoi ? (III)</a:t>
            </a:r>
            <a:endParaRPr lang="fr-FR" sz="2800"/>
          </a:p>
        </p:txBody>
      </p:sp>
      <p:sp>
        <p:nvSpPr>
          <p:cNvPr id="314371" name="Rectangle 3"/>
          <p:cNvSpPr>
            <a:spLocks noGrp="1" noChangeArrowheads="1"/>
          </p:cNvSpPr>
          <p:nvPr>
            <p:ph type="body" idx="1"/>
          </p:nvPr>
        </p:nvSpPr>
        <p:spPr>
          <a:xfrm>
            <a:off x="914400" y="1557338"/>
            <a:ext cx="7772400" cy="5300662"/>
          </a:xfrm>
        </p:spPr>
        <p:txBody>
          <a:bodyPr/>
          <a:lstStyle/>
          <a:p>
            <a:pPr>
              <a:lnSpc>
                <a:spcPct val="90000"/>
              </a:lnSpc>
            </a:pPr>
            <a:r>
              <a:rPr lang="fr-FR" sz="2200">
                <a:latin typeface="Times New Roman" pitchFamily="18" charset="0"/>
              </a:rPr>
              <a:t>absence de vision à long terme, offrant, au Nord et au Sud, peu de plans de carrière et de débouchés permettant aux jeunes chercheurs d’édifier leur avenir scientifique sur de telles bases, avec pour répercussion indirecte :</a:t>
            </a:r>
          </a:p>
          <a:p>
            <a:pPr>
              <a:lnSpc>
                <a:spcPct val="90000"/>
              </a:lnSpc>
              <a:buFont typeface="Wingdings" pitchFamily="2" charset="2"/>
              <a:buChar char="Ø"/>
            </a:pPr>
            <a:r>
              <a:rPr lang="fr-FR" sz="2000">
                <a:latin typeface="Times New Roman" pitchFamily="18" charset="0"/>
              </a:rPr>
              <a:t>le risque de voir les jeunes chercheurs du Nord se détourner de ces projets « exotiques »</a:t>
            </a:r>
          </a:p>
          <a:p>
            <a:pPr>
              <a:lnSpc>
                <a:spcPct val="90000"/>
              </a:lnSpc>
              <a:buFont typeface="Wingdings" pitchFamily="2" charset="2"/>
              <a:buChar char="Ø"/>
            </a:pPr>
            <a:r>
              <a:rPr lang="fr-FR" sz="2000">
                <a:latin typeface="Times New Roman" pitchFamily="18" charset="0"/>
              </a:rPr>
              <a:t>les jeunes chercheurs du Sud préféreront rester en Europe ou en Amérique du Nord, même dans des conditions professionnelles moins valorisées </a:t>
            </a:r>
          </a:p>
          <a:p>
            <a:pPr>
              <a:lnSpc>
                <a:spcPct val="90000"/>
              </a:lnSpc>
            </a:pPr>
            <a:r>
              <a:rPr lang="fr-FR" sz="2200">
                <a:latin typeface="Times New Roman" pitchFamily="18" charset="0"/>
              </a:rPr>
              <a:t>la collaboration entre scientifiques, d’un côté, et organisations de la société civile, est encore peu et mal exploitée (peu de liens réels avec ONG, associations communautaires, administrations publiques)</a:t>
            </a:r>
          </a:p>
          <a:p>
            <a:pPr>
              <a:lnSpc>
                <a:spcPct val="90000"/>
              </a:lnSpc>
            </a:pPr>
            <a:r>
              <a:rPr lang="fr-FR" sz="2200">
                <a:latin typeface="Times New Roman" pitchFamily="18" charset="0"/>
              </a:rPr>
              <a:t>le transfert des résultats de recherche hors du cadre strictement scientifique reste souvent un vœu pieux, par manque de compétences de la part des chercheurs, par manque d’intérêt des acteurs extrascientifiques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p:txBody>
          <a:bodyPr/>
          <a:lstStyle/>
          <a:p>
            <a:r>
              <a:rPr lang="fr-CH" sz="2800"/>
              <a:t>En guise de conclusion provisoire …</a:t>
            </a:r>
            <a:endParaRPr lang="fr-FR" sz="2800"/>
          </a:p>
        </p:txBody>
      </p:sp>
      <p:sp>
        <p:nvSpPr>
          <p:cNvPr id="315395" name="Rectangle 3"/>
          <p:cNvSpPr>
            <a:spLocks noGrp="1" noChangeArrowheads="1"/>
          </p:cNvSpPr>
          <p:nvPr>
            <p:ph type="body" idx="1"/>
          </p:nvPr>
        </p:nvSpPr>
        <p:spPr>
          <a:xfrm>
            <a:off x="914400" y="1600200"/>
            <a:ext cx="7772400" cy="5257800"/>
          </a:xfrm>
        </p:spPr>
        <p:txBody>
          <a:bodyPr/>
          <a:lstStyle/>
          <a:p>
            <a:pPr>
              <a:lnSpc>
                <a:spcPct val="80000"/>
              </a:lnSpc>
            </a:pPr>
            <a:r>
              <a:rPr lang="fr-FR" sz="2200">
                <a:latin typeface="Times New Roman" pitchFamily="18" charset="0"/>
              </a:rPr>
              <a:t>Une culture est en train de naître, celle de l’alliance entre recherche scientifique et développement durable au profit des contextes les plus défavorisés de la planète. </a:t>
            </a:r>
          </a:p>
          <a:p>
            <a:pPr>
              <a:lnSpc>
                <a:spcPct val="80000"/>
              </a:lnSpc>
            </a:pPr>
            <a:r>
              <a:rPr lang="fr-FR" sz="2200">
                <a:latin typeface="Times New Roman" pitchFamily="18" charset="0"/>
              </a:rPr>
              <a:t>L’évaluation des projets et des programmes visant cette interaction entre science et société dans les pays en développement doit être considérée comme un instrument de renforcement de cette alliance stratégique pour le devenir de la planète:</a:t>
            </a:r>
          </a:p>
          <a:p>
            <a:pPr>
              <a:lnSpc>
                <a:spcPct val="80000"/>
              </a:lnSpc>
              <a:buFont typeface="Wingdings" pitchFamily="2" charset="2"/>
              <a:buChar char="Ø"/>
            </a:pPr>
            <a:r>
              <a:rPr lang="fr-FR" sz="2000">
                <a:latin typeface="Times New Roman" pitchFamily="18" charset="0"/>
              </a:rPr>
              <a:t>elle accentue la crédibilité de la démarche</a:t>
            </a:r>
          </a:p>
          <a:p>
            <a:pPr>
              <a:lnSpc>
                <a:spcPct val="80000"/>
              </a:lnSpc>
              <a:buFont typeface="Wingdings" pitchFamily="2" charset="2"/>
              <a:buChar char="Ø"/>
            </a:pPr>
            <a:r>
              <a:rPr lang="fr-FR" sz="2000">
                <a:latin typeface="Times New Roman" pitchFamily="18" charset="0"/>
              </a:rPr>
              <a:t>elle permet, à partir de critères explicites, d’apporter de la transparence et de la rigueur dans le regard porté sur les processus en cours et les résultats obtenus</a:t>
            </a:r>
          </a:p>
          <a:p>
            <a:pPr>
              <a:lnSpc>
                <a:spcPct val="80000"/>
              </a:lnSpc>
              <a:buFont typeface="Wingdings" pitchFamily="2" charset="2"/>
              <a:buChar char="Ø"/>
            </a:pPr>
            <a:r>
              <a:rPr lang="fr-FR" sz="2000">
                <a:latin typeface="Times New Roman" pitchFamily="18" charset="0"/>
              </a:rPr>
              <a:t>elle vise à améliorer les procédures expérimentées</a:t>
            </a:r>
          </a:p>
          <a:p>
            <a:pPr>
              <a:lnSpc>
                <a:spcPct val="80000"/>
              </a:lnSpc>
              <a:buFont typeface="Wingdings" pitchFamily="2" charset="2"/>
              <a:buChar char="Ø"/>
            </a:pPr>
            <a:r>
              <a:rPr lang="fr-FR" sz="2000">
                <a:latin typeface="Times New Roman" pitchFamily="18" charset="0"/>
              </a:rPr>
              <a:t>elle incite, par ses critiques et ses recommandations, à privilégier les meilleures pratiques et à en diffuser les modes de faire. </a:t>
            </a:r>
          </a:p>
          <a:p>
            <a:pPr>
              <a:lnSpc>
                <a:spcPct val="80000"/>
              </a:lnSpc>
              <a:buFont typeface="Wingdings" pitchFamily="2" charset="2"/>
              <a:buChar char="Ø"/>
            </a:pPr>
            <a:r>
              <a:rPr lang="fr-FR" sz="2000">
                <a:latin typeface="Times New Roman" pitchFamily="18" charset="0"/>
              </a:rPr>
              <a:t>elle est à la fois un examen sur des bases reconnues des partenaires en place ainsi qu’un conseil au profit de ceux qui agissent comme en faveur de ceux qui souhaitent se « lancer dans cette aventure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9" name="Rectangle 3"/>
          <p:cNvSpPr>
            <a:spLocks noGrp="1" noChangeArrowheads="1"/>
          </p:cNvSpPr>
          <p:nvPr>
            <p:ph type="body" idx="1"/>
          </p:nvPr>
        </p:nvSpPr>
        <p:spPr/>
        <p:txBody>
          <a:bodyPr/>
          <a:lstStyle/>
          <a:p>
            <a:endParaRPr lang="fr-CH"/>
          </a:p>
          <a:p>
            <a:endParaRPr lang="fr-CH"/>
          </a:p>
          <a:p>
            <a:endParaRPr lang="fr-CH"/>
          </a:p>
          <a:p>
            <a:endParaRPr lang="fr-CH"/>
          </a:p>
          <a:p>
            <a:endParaRPr lang="fr-CH"/>
          </a:p>
          <a:p>
            <a:pPr>
              <a:buFont typeface="Wingdings" pitchFamily="2" charset="2"/>
              <a:buNone/>
            </a:pPr>
            <a:r>
              <a:rPr lang="fr-CH"/>
              <a:t>						</a:t>
            </a:r>
            <a:endParaRPr lang="fr-FR"/>
          </a:p>
        </p:txBody>
      </p:sp>
      <p:sp>
        <p:nvSpPr>
          <p:cNvPr id="316420" name="Rectangle 4"/>
          <p:cNvSpPr>
            <a:spLocks noChangeArrowheads="1"/>
          </p:cNvSpPr>
          <p:nvPr/>
        </p:nvSpPr>
        <p:spPr bwMode="auto">
          <a:xfrm>
            <a:off x="5651500" y="4868863"/>
            <a:ext cx="3024188" cy="1368425"/>
          </a:xfrm>
          <a:prstGeom prst="rect">
            <a:avLst/>
          </a:prstGeom>
          <a:solidFill>
            <a:schemeClr val="accent1"/>
          </a:solidFill>
          <a:ln w="9525">
            <a:noFill/>
            <a:miter lim="800000"/>
            <a:headEnd/>
            <a:tailEnd/>
          </a:ln>
          <a:effectLst/>
        </p:spPr>
        <p:txBody>
          <a:bodyPr wrap="none" anchor="ctr"/>
          <a:lstStyle/>
          <a:p>
            <a:pPr>
              <a:spcBef>
                <a:spcPct val="20000"/>
              </a:spcBef>
              <a:buClr>
                <a:schemeClr val="folHlink"/>
              </a:buClr>
              <a:buSzPct val="90000"/>
              <a:buFont typeface="Wingdings" pitchFamily="2" charset="2"/>
              <a:buNone/>
            </a:pPr>
            <a:endParaRPr lang="fr-CH" sz="1800"/>
          </a:p>
          <a:p>
            <a:pPr>
              <a:spcBef>
                <a:spcPct val="20000"/>
              </a:spcBef>
              <a:buClr>
                <a:schemeClr val="folHlink"/>
              </a:buClr>
              <a:buSzPct val="90000"/>
              <a:buFont typeface="Wingdings" pitchFamily="2" charset="2"/>
              <a:buNone/>
            </a:pPr>
            <a:r>
              <a:rPr lang="fr-CH" sz="1800">
                <a:latin typeface="Times New Roman" pitchFamily="18" charset="0"/>
              </a:rPr>
              <a:t>Merci de votre attention</a:t>
            </a:r>
          </a:p>
          <a:p>
            <a:pPr>
              <a:spcBef>
                <a:spcPct val="20000"/>
              </a:spcBef>
              <a:buClr>
                <a:schemeClr val="folHlink"/>
              </a:buClr>
              <a:buSzPct val="90000"/>
              <a:buFont typeface="Wingdings" pitchFamily="2" charset="2"/>
              <a:buNone/>
            </a:pPr>
            <a:r>
              <a:rPr lang="fr-CH" sz="1800">
                <a:latin typeface="Times New Roman" pitchFamily="18" charset="0"/>
              </a:rPr>
              <a:t>Jean-Claude Bolay</a:t>
            </a:r>
          </a:p>
          <a:p>
            <a:pPr>
              <a:spcBef>
                <a:spcPct val="20000"/>
              </a:spcBef>
              <a:buClr>
                <a:schemeClr val="folHlink"/>
              </a:buClr>
              <a:buSzPct val="90000"/>
              <a:buFont typeface="Wingdings" pitchFamily="2" charset="2"/>
              <a:buNone/>
            </a:pPr>
            <a:r>
              <a:rPr lang="fr-CH" sz="1800">
                <a:latin typeface="Times New Roman" pitchFamily="18" charset="0"/>
              </a:rPr>
              <a:t>Juin 2009</a:t>
            </a:r>
            <a:endParaRPr lang="fr-FR" sz="1800">
              <a:latin typeface="Times New Roman" pitchFamily="18" charset="0"/>
            </a:endParaRPr>
          </a:p>
          <a:p>
            <a:endParaRPr lang="fr-FR" sz="1800">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p:txBody>
          <a:bodyPr/>
          <a:lstStyle/>
          <a:p>
            <a:r>
              <a:rPr lang="fr-CH" sz="2800"/>
              <a:t>L’évaluation de projets, </a:t>
            </a:r>
            <a:br>
              <a:rPr lang="fr-CH" sz="2800"/>
            </a:br>
            <a:r>
              <a:rPr lang="fr-CH" sz="2800"/>
              <a:t>une pratique en voie de généralisation</a:t>
            </a:r>
            <a:endParaRPr lang="fr-FR" sz="2800"/>
          </a:p>
        </p:txBody>
      </p:sp>
      <p:sp>
        <p:nvSpPr>
          <p:cNvPr id="301059" name="Rectangle 3"/>
          <p:cNvSpPr>
            <a:spLocks noGrp="1" noChangeArrowheads="1"/>
          </p:cNvSpPr>
          <p:nvPr>
            <p:ph type="body" idx="1"/>
          </p:nvPr>
        </p:nvSpPr>
        <p:spPr/>
        <p:txBody>
          <a:bodyPr/>
          <a:lstStyle/>
          <a:p>
            <a:pPr marL="533400" indent="-533400"/>
            <a:r>
              <a:rPr lang="fr-CH" sz="2400">
                <a:latin typeface="Times New Roman" pitchFamily="18" charset="0"/>
              </a:rPr>
              <a:t>Quel est l’intérêt d’une telle démarche évaluative</a:t>
            </a:r>
          </a:p>
          <a:p>
            <a:pPr marL="533400" indent="-533400"/>
            <a:r>
              <a:rPr lang="fr-CH" sz="2400">
                <a:latin typeface="Times New Roman" pitchFamily="18" charset="0"/>
              </a:rPr>
              <a:t>Quels sont les écueils à éviter </a:t>
            </a:r>
          </a:p>
          <a:p>
            <a:pPr marL="533400" indent="-533400">
              <a:buFont typeface="Wingdings" pitchFamily="2" charset="2"/>
              <a:buChar char="Ø"/>
            </a:pPr>
            <a:r>
              <a:rPr lang="fr-CH" sz="2400">
                <a:latin typeface="Times New Roman" pitchFamily="18" charset="0"/>
              </a:rPr>
              <a:t>de manière à faire de l’évaluation un véritable instrument d’aide à la conduite des projets</a:t>
            </a:r>
          </a:p>
          <a:p>
            <a:pPr marL="533400" indent="-533400"/>
            <a:r>
              <a:rPr lang="fr-CH" sz="2400">
                <a:latin typeface="Times New Roman" pitchFamily="18" charset="0"/>
              </a:rPr>
              <a:t>Cette pratique est désormais comprise comme:</a:t>
            </a:r>
          </a:p>
          <a:p>
            <a:pPr marL="533400" indent="-533400">
              <a:buFont typeface="Wingdings" pitchFamily="2" charset="2"/>
              <a:buChar char="Ø"/>
            </a:pPr>
            <a:r>
              <a:rPr lang="fr-CH" sz="2400">
                <a:latin typeface="Times New Roman" pitchFamily="18" charset="0"/>
              </a:rPr>
              <a:t>part intégrante d’un processus de conception – gestion – suivi – finalisation de projets</a:t>
            </a:r>
          </a:p>
          <a:p>
            <a:pPr marL="533400" indent="-533400">
              <a:buFont typeface="Wingdings" pitchFamily="2" charset="2"/>
              <a:buChar char="Ø"/>
            </a:pPr>
            <a:r>
              <a:rPr lang="fr-CH" sz="2400">
                <a:latin typeface="Times New Roman" pitchFamily="18" charset="0"/>
              </a:rPr>
              <a:t>aux contours bien délimités sur des périodes de temps inscrites par avance en relation avec des objectifs définis par anticipation</a:t>
            </a:r>
            <a:r>
              <a:rPr lang="fr-FR" sz="2400">
                <a:latin typeface="Times New Roman" pitchFamily="18" charset="0"/>
              </a:rPr>
              <a:t> </a:t>
            </a:r>
            <a:r>
              <a:rPr lang="fr-CH" sz="2400">
                <a:latin typeface="Times New Roman" pitchFamily="18" charset="0"/>
              </a:rPr>
              <a:t> </a:t>
            </a:r>
          </a:p>
          <a:p>
            <a:pPr marL="533400" indent="-533400">
              <a:buFont typeface="Wingdings" pitchFamily="2" charset="2"/>
              <a:buNone/>
            </a:pPr>
            <a:endParaRPr lang="fr-FR" sz="2400">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p:txBody>
          <a:bodyPr/>
          <a:lstStyle/>
          <a:p>
            <a:r>
              <a:rPr lang="fr-CH" sz="2800"/>
              <a:t>L’évaluation, </a:t>
            </a:r>
            <a:br>
              <a:rPr lang="fr-CH" sz="2800"/>
            </a:br>
            <a:r>
              <a:rPr lang="fr-CH" sz="2800"/>
              <a:t>des modes de faire des objectifs et des critères</a:t>
            </a:r>
            <a:endParaRPr lang="fr-FR" sz="2800"/>
          </a:p>
        </p:txBody>
      </p:sp>
      <p:sp>
        <p:nvSpPr>
          <p:cNvPr id="302083" name="Rectangle 3"/>
          <p:cNvSpPr>
            <a:spLocks noGrp="1" noChangeArrowheads="1"/>
          </p:cNvSpPr>
          <p:nvPr>
            <p:ph type="body" idx="1"/>
          </p:nvPr>
        </p:nvSpPr>
        <p:spPr/>
        <p:txBody>
          <a:bodyPr/>
          <a:lstStyle/>
          <a:p>
            <a:endParaRPr lang="fr-CH" sz="2400">
              <a:latin typeface="Times New Roman" pitchFamily="18" charset="0"/>
            </a:endParaRPr>
          </a:p>
          <a:p>
            <a:r>
              <a:rPr lang="fr-CH" sz="2400">
                <a:latin typeface="Times New Roman" pitchFamily="18" charset="0"/>
              </a:rPr>
              <a:t>Trois types d’évaluation généralement retenus :</a:t>
            </a:r>
          </a:p>
          <a:p>
            <a:pPr>
              <a:buFont typeface="Wingdings" pitchFamily="2" charset="2"/>
              <a:buChar char="Ø"/>
            </a:pPr>
            <a:r>
              <a:rPr lang="fr-CH" sz="2400">
                <a:latin typeface="Times New Roman" pitchFamily="18" charset="0"/>
              </a:rPr>
              <a:t>L’évaluation externe; 	</a:t>
            </a:r>
            <a:br>
              <a:rPr lang="fr-CH" sz="2400">
                <a:latin typeface="Times New Roman" pitchFamily="18" charset="0"/>
              </a:rPr>
            </a:br>
            <a:r>
              <a:rPr lang="fr-CH" sz="2400">
                <a:latin typeface="Times New Roman" pitchFamily="18" charset="0"/>
              </a:rPr>
              <a:t>elle offre un regard critique et indépendant </a:t>
            </a:r>
          </a:p>
          <a:p>
            <a:pPr>
              <a:buFont typeface="Wingdings" pitchFamily="2" charset="2"/>
              <a:buChar char="Ø"/>
            </a:pPr>
            <a:r>
              <a:rPr lang="fr-CH" sz="2400">
                <a:latin typeface="Times New Roman" pitchFamily="18" charset="0"/>
              </a:rPr>
              <a:t>L’évaluation interne (« monitoring »)	</a:t>
            </a:r>
            <a:br>
              <a:rPr lang="fr-CH" sz="2400">
                <a:latin typeface="Times New Roman" pitchFamily="18" charset="0"/>
              </a:rPr>
            </a:br>
            <a:r>
              <a:rPr lang="fr-CH" sz="2400">
                <a:latin typeface="Times New Roman" pitchFamily="18" charset="0"/>
              </a:rPr>
              <a:t>elle favorise au sein de l’équipe de projet le débat in situ des actions menées et des résultats obtenus ou envisagés</a:t>
            </a:r>
          </a:p>
          <a:p>
            <a:pPr>
              <a:buFont typeface="Wingdings" pitchFamily="2" charset="2"/>
              <a:buChar char="Ø"/>
            </a:pPr>
            <a:r>
              <a:rPr lang="fr-FR" sz="2400">
                <a:latin typeface="Times New Roman" pitchFamily="18" charset="0"/>
              </a:rPr>
              <a:t> </a:t>
            </a:r>
            <a:r>
              <a:rPr lang="fr-CH" sz="2400">
                <a:latin typeface="Times New Roman" pitchFamily="18" charset="0"/>
              </a:rPr>
              <a:t>L’évaluation interne accompagnée	</a:t>
            </a:r>
            <a:br>
              <a:rPr lang="fr-CH" sz="2400">
                <a:latin typeface="Times New Roman" pitchFamily="18" charset="0"/>
              </a:rPr>
            </a:br>
            <a:r>
              <a:rPr lang="fr-CH" sz="2400">
                <a:latin typeface="Times New Roman" pitchFamily="18" charset="0"/>
              </a:rPr>
              <a:t>elle concilie les avantages des deux formes plus classiques de l’évaluation (« dynamique de groupe sous contrôle »)</a:t>
            </a:r>
            <a:r>
              <a:rPr lang="fr-CH"/>
              <a:t> </a:t>
            </a:r>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lstStyle/>
          <a:p>
            <a:r>
              <a:rPr lang="fr-CH" sz="2800"/>
              <a:t>Mais qu’évalue-t-on ?</a:t>
            </a:r>
            <a:r>
              <a:rPr lang="fr-CH"/>
              <a:t> </a:t>
            </a:r>
            <a:endParaRPr lang="fr-FR"/>
          </a:p>
        </p:txBody>
      </p:sp>
      <p:sp>
        <p:nvSpPr>
          <p:cNvPr id="303107" name="Rectangle 3"/>
          <p:cNvSpPr>
            <a:spLocks noGrp="1" noChangeArrowheads="1"/>
          </p:cNvSpPr>
          <p:nvPr>
            <p:ph type="body" idx="1"/>
          </p:nvPr>
        </p:nvSpPr>
        <p:spPr/>
        <p:txBody>
          <a:bodyPr/>
          <a:lstStyle/>
          <a:p>
            <a:pPr>
              <a:lnSpc>
                <a:spcPct val="90000"/>
              </a:lnSpc>
            </a:pPr>
            <a:r>
              <a:rPr lang="fr-CH" sz="2300">
                <a:latin typeface="Times New Roman" pitchFamily="18" charset="0"/>
              </a:rPr>
              <a:t>la </a:t>
            </a:r>
            <a:r>
              <a:rPr lang="fr-CH" sz="2300" i="1">
                <a:latin typeface="Times New Roman" pitchFamily="18" charset="0"/>
              </a:rPr>
              <a:t>pertinence</a:t>
            </a:r>
            <a:r>
              <a:rPr lang="fr-CH" sz="2300">
                <a:latin typeface="Times New Roman" pitchFamily="18" charset="0"/>
              </a:rPr>
              <a:t> du projet :	</a:t>
            </a:r>
            <a:br>
              <a:rPr lang="fr-CH" sz="2300">
                <a:latin typeface="Times New Roman" pitchFamily="18" charset="0"/>
              </a:rPr>
            </a:br>
            <a:r>
              <a:rPr lang="fr-CH" sz="2300">
                <a:latin typeface="Times New Roman" pitchFamily="18" charset="0"/>
              </a:rPr>
              <a:t>son adéquation par rapport à la problématique de départ, tenant compte du contexte d’insertion et des priorités accordées par les décideurs</a:t>
            </a:r>
          </a:p>
          <a:p>
            <a:pPr>
              <a:lnSpc>
                <a:spcPct val="90000"/>
              </a:lnSpc>
            </a:pPr>
            <a:r>
              <a:rPr lang="fr-CH" sz="2300">
                <a:latin typeface="Times New Roman" pitchFamily="18" charset="0"/>
              </a:rPr>
              <a:t>l’</a:t>
            </a:r>
            <a:r>
              <a:rPr lang="fr-CH" sz="2300" i="1">
                <a:latin typeface="Times New Roman" pitchFamily="18" charset="0"/>
              </a:rPr>
              <a:t>efficacité </a:t>
            </a:r>
            <a:r>
              <a:rPr lang="fr-CH" sz="2300">
                <a:latin typeface="Times New Roman" pitchFamily="18" charset="0"/>
              </a:rPr>
              <a:t>:</a:t>
            </a:r>
            <a:r>
              <a:rPr lang="fr-CH" sz="2300" i="1">
                <a:latin typeface="Times New Roman" pitchFamily="18" charset="0"/>
              </a:rPr>
              <a:t>	</a:t>
            </a:r>
            <a:br>
              <a:rPr lang="fr-CH" sz="2300" i="1">
                <a:latin typeface="Times New Roman" pitchFamily="18" charset="0"/>
              </a:rPr>
            </a:br>
            <a:r>
              <a:rPr lang="fr-CH" sz="2300">
                <a:latin typeface="Times New Roman" pitchFamily="18" charset="0"/>
              </a:rPr>
              <a:t>mesure les résultats obtenus ont contribué à atteindre les objectifs assignés au projet, de manière à en expliquer les raisons de succès ou d’insatisfaction.</a:t>
            </a:r>
          </a:p>
          <a:p>
            <a:pPr>
              <a:lnSpc>
                <a:spcPct val="90000"/>
              </a:lnSpc>
            </a:pPr>
            <a:r>
              <a:rPr lang="fr-CH" sz="2300">
                <a:latin typeface="Times New Roman" pitchFamily="18" charset="0"/>
              </a:rPr>
              <a:t>l’</a:t>
            </a:r>
            <a:r>
              <a:rPr lang="fr-CH" sz="2300" i="1">
                <a:latin typeface="Times New Roman" pitchFamily="18" charset="0"/>
              </a:rPr>
              <a:t>efficience :		</a:t>
            </a:r>
            <a:br>
              <a:rPr lang="fr-CH" sz="2300" i="1">
                <a:latin typeface="Times New Roman" pitchFamily="18" charset="0"/>
              </a:rPr>
            </a:br>
            <a:r>
              <a:rPr lang="fr-CH" sz="2300">
                <a:latin typeface="Times New Roman" pitchFamily="18" charset="0"/>
              </a:rPr>
              <a:t>examine de quelle manière les ressources et moyens disponibles ont été utilisés de façon optimale pour atteindre les résultats acquis.</a:t>
            </a:r>
          </a:p>
          <a:p>
            <a:pPr>
              <a:lnSpc>
                <a:spcPct val="90000"/>
              </a:lnSpc>
            </a:pPr>
            <a:r>
              <a:rPr lang="fr-CH" sz="2300">
                <a:latin typeface="Times New Roman" pitchFamily="18" charset="0"/>
              </a:rPr>
              <a:t>l’</a:t>
            </a:r>
            <a:r>
              <a:rPr lang="fr-CH" sz="2300" i="1">
                <a:latin typeface="Times New Roman" pitchFamily="18" charset="0"/>
              </a:rPr>
              <a:t>impact</a:t>
            </a:r>
            <a:r>
              <a:rPr lang="fr-CH" sz="2300">
                <a:latin typeface="Times New Roman" pitchFamily="18" charset="0"/>
              </a:rPr>
              <a:t> du projet sur son environnement plus global	</a:t>
            </a:r>
            <a:br>
              <a:rPr lang="fr-CH" sz="2300">
                <a:latin typeface="Times New Roman" pitchFamily="18" charset="0"/>
              </a:rPr>
            </a:br>
            <a:r>
              <a:rPr lang="fr-CH" sz="2300">
                <a:latin typeface="Times New Roman" pitchFamily="18" charset="0"/>
              </a:rPr>
              <a:t>pour déterminer l’influence du projet au-delà des stricts objectifs escomptés au départ.</a:t>
            </a:r>
            <a:endParaRPr lang="fr-FR" sz="2300">
              <a:latin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p:txBody>
          <a:bodyPr/>
          <a:lstStyle/>
          <a:p>
            <a:r>
              <a:rPr lang="fr-CH" sz="2800"/>
              <a:t>Cadre logique</a:t>
            </a:r>
            <a:endParaRPr lang="fr-FR" sz="2800"/>
          </a:p>
        </p:txBody>
      </p:sp>
      <p:sp>
        <p:nvSpPr>
          <p:cNvPr id="305155" name="Rectangle 3"/>
          <p:cNvSpPr>
            <a:spLocks noGrp="1" noChangeArrowheads="1"/>
          </p:cNvSpPr>
          <p:nvPr>
            <p:ph type="body" sz="half" idx="1"/>
          </p:nvPr>
        </p:nvSpPr>
        <p:spPr>
          <a:xfrm>
            <a:off x="914400" y="1600200"/>
            <a:ext cx="7689850" cy="4530725"/>
          </a:xfrm>
        </p:spPr>
        <p:txBody>
          <a:bodyPr/>
          <a:lstStyle/>
          <a:p>
            <a:r>
              <a:rPr lang="fr-CH" sz="2400">
                <a:latin typeface="Times New Roman" pitchFamily="18" charset="0"/>
              </a:rPr>
              <a:t>En synthèse on obtiendrait un cadre logique nous guidant dans le travail d’évaluation:</a:t>
            </a:r>
          </a:p>
          <a:p>
            <a:pPr>
              <a:buFont typeface="Wingdings" pitchFamily="2" charset="2"/>
              <a:buNone/>
            </a:pPr>
            <a:endParaRPr lang="fr-CH" sz="2400">
              <a:latin typeface="Times New Roman" pitchFamily="18" charset="0"/>
            </a:endParaRPr>
          </a:p>
          <a:p>
            <a:endParaRPr lang="fr-FR" sz="2400">
              <a:latin typeface="Times New Roman" pitchFamily="18" charset="0"/>
            </a:endParaRPr>
          </a:p>
        </p:txBody>
      </p:sp>
      <p:graphicFrame>
        <p:nvGraphicFramePr>
          <p:cNvPr id="305224" name="Group 72"/>
          <p:cNvGraphicFramePr>
            <a:graphicFrameLocks noGrp="1"/>
          </p:cNvGraphicFramePr>
          <p:nvPr>
            <p:ph sz="half" idx="2"/>
          </p:nvPr>
        </p:nvGraphicFramePr>
        <p:xfrm>
          <a:off x="1042988" y="2708275"/>
          <a:ext cx="7643812" cy="3515679"/>
        </p:xfrm>
        <a:graphic>
          <a:graphicData uri="http://schemas.openxmlformats.org/drawingml/2006/table">
            <a:tbl>
              <a:tblPr/>
              <a:tblGrid>
                <a:gridCol w="1092200"/>
                <a:gridCol w="1092200"/>
                <a:gridCol w="1092200"/>
                <a:gridCol w="1090612"/>
                <a:gridCol w="1092200"/>
                <a:gridCol w="1092200"/>
                <a:gridCol w="1092200"/>
              </a:tblGrid>
              <a:tr h="6842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r-CH" sz="1500" b="0" i="0" u="none" strike="noStrike" cap="none" normalizeH="0" baseline="0" smtClean="0">
                          <a:ln>
                            <a:noFill/>
                          </a:ln>
                          <a:solidFill>
                            <a:schemeClr val="tx1"/>
                          </a:solidFill>
                          <a:effectLst/>
                          <a:latin typeface="Times New Roman" pitchFamily="18" charset="0"/>
                          <a:cs typeface="Arial" charset="0"/>
                        </a:rPr>
                        <a:t>Objectifs du projet</a:t>
                      </a:r>
                      <a:r>
                        <a:rPr kumimoji="0" lang="fr-FR" sz="1500" b="0" i="0" u="none" strike="noStrike" cap="none" normalizeH="0" baseline="0" smtClean="0">
                          <a:ln>
                            <a:noFill/>
                          </a:ln>
                          <a:solidFill>
                            <a:schemeClr val="tx1"/>
                          </a:solidFill>
                          <a:effectLst/>
                          <a:latin typeface="Times New Roman" pitchFamily="18"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r-CH" sz="1500" b="0" i="0" u="none" strike="noStrike" cap="none" normalizeH="0" baseline="0" smtClean="0">
                          <a:ln>
                            <a:noFill/>
                          </a:ln>
                          <a:solidFill>
                            <a:schemeClr val="tx1"/>
                          </a:solidFill>
                          <a:effectLst/>
                          <a:latin typeface="Times New Roman" pitchFamily="18" charset="0"/>
                          <a:cs typeface="Arial" charset="0"/>
                        </a:rPr>
                        <a:t>Résultats attendus</a:t>
                      </a: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r-CH" sz="1500" b="0" i="0" u="none" strike="noStrike" cap="none" normalizeH="0" baseline="0" smtClean="0">
                          <a:ln>
                            <a:noFill/>
                          </a:ln>
                          <a:solidFill>
                            <a:schemeClr val="tx1"/>
                          </a:solidFill>
                          <a:effectLst/>
                          <a:latin typeface="Times New Roman" pitchFamily="18" charset="0"/>
                          <a:cs typeface="Arial" charset="0"/>
                        </a:rPr>
                        <a:t>Questions d’évalua-tion</a:t>
                      </a:r>
                      <a:r>
                        <a:rPr kumimoji="0" lang="fr-FR" sz="1500" b="0" i="0" u="none" strike="noStrike" cap="none" normalizeH="0" baseline="0" smtClean="0">
                          <a:ln>
                            <a:noFill/>
                          </a:ln>
                          <a:solidFill>
                            <a:schemeClr val="tx1"/>
                          </a:solidFill>
                          <a:effectLst/>
                          <a:latin typeface="Times New Roman" pitchFamily="18"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6699"/>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r-CH" sz="1500" b="0" i="0" u="none" strike="noStrike" cap="none" normalizeH="0" baseline="0" smtClean="0">
                          <a:ln>
                            <a:noFill/>
                          </a:ln>
                          <a:solidFill>
                            <a:schemeClr val="tx1"/>
                          </a:solidFill>
                          <a:effectLst/>
                          <a:latin typeface="Times New Roman" pitchFamily="18" charset="0"/>
                          <a:cs typeface="Arial" charset="0"/>
                        </a:rPr>
                        <a:t>Critères de réponse</a:t>
                      </a:r>
                      <a:r>
                        <a:rPr kumimoji="0" lang="fr-FR" sz="1500" b="0" i="0" u="none" strike="noStrike" cap="none" normalizeH="0" baseline="0" smtClean="0">
                          <a:ln>
                            <a:noFill/>
                          </a:ln>
                          <a:solidFill>
                            <a:schemeClr val="tx1"/>
                          </a:solidFill>
                          <a:effectLst/>
                          <a:latin typeface="Times New Roman" pitchFamily="18"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6699"/>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r-CH" sz="1500" b="0" i="0" u="none" strike="noStrike" cap="none" normalizeH="0" baseline="0" smtClean="0">
                          <a:ln>
                            <a:noFill/>
                          </a:ln>
                          <a:solidFill>
                            <a:schemeClr val="tx1"/>
                          </a:solidFill>
                          <a:effectLst/>
                          <a:latin typeface="Times New Roman" pitchFamily="18" charset="0"/>
                          <a:cs typeface="Arial" charset="0"/>
                        </a:rPr>
                        <a:t>Indicateurs</a:t>
                      </a:r>
                      <a:r>
                        <a:rPr kumimoji="0" lang="fr-FR" sz="1500" b="0" i="0" u="none" strike="noStrike" cap="none" normalizeH="0" baseline="0" smtClean="0">
                          <a:ln>
                            <a:noFill/>
                          </a:ln>
                          <a:solidFill>
                            <a:schemeClr val="tx1"/>
                          </a:solidFill>
                          <a:effectLst/>
                          <a:latin typeface="Times New Roman" pitchFamily="18"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6699"/>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r-CH" sz="1500" b="0" i="0" u="none" strike="noStrike" cap="none" normalizeH="0" baseline="0" smtClean="0">
                          <a:ln>
                            <a:noFill/>
                          </a:ln>
                          <a:solidFill>
                            <a:schemeClr val="tx1"/>
                          </a:solidFill>
                          <a:effectLst/>
                          <a:latin typeface="Times New Roman" pitchFamily="18" charset="0"/>
                          <a:cs typeface="Arial" charset="0"/>
                        </a:rPr>
                        <a:t>Sources</a:t>
                      </a:r>
                      <a:r>
                        <a:rPr kumimoji="0" lang="fr-FR" sz="1500" b="0" i="0" u="none" strike="noStrike" cap="none" normalizeH="0" baseline="0" smtClean="0">
                          <a:ln>
                            <a:noFill/>
                          </a:ln>
                          <a:solidFill>
                            <a:schemeClr val="tx1"/>
                          </a:solidFill>
                          <a:effectLst/>
                          <a:latin typeface="Times New Roman" pitchFamily="18"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6699"/>
                    </a:solidFill>
                  </a:tcPr>
                </a:tc>
              </a:tr>
              <a:tr h="6842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r-CH" sz="1500" b="0" i="0" u="none" strike="noStrike" cap="none" normalizeH="0" baseline="0" smtClean="0">
                          <a:ln>
                            <a:noFill/>
                          </a:ln>
                          <a:solidFill>
                            <a:schemeClr val="tx1"/>
                          </a:solidFill>
                          <a:effectLst/>
                          <a:latin typeface="Times New Roman" pitchFamily="18" charset="0"/>
                          <a:cs typeface="Arial" charset="0"/>
                        </a:rPr>
                        <a:t>Pertinence</a:t>
                      </a:r>
                      <a:r>
                        <a:rPr kumimoji="0" lang="fr-FR" sz="1500" b="0" i="0" u="none" strike="noStrike" cap="none" normalizeH="0" baseline="0" smtClean="0">
                          <a:ln>
                            <a:noFill/>
                          </a:ln>
                          <a:solidFill>
                            <a:schemeClr val="tx1"/>
                          </a:solidFill>
                          <a:effectLst/>
                          <a:latin typeface="Times New Roman" pitchFamily="18"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BB77"/>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BB77"/>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BB77"/>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BB77"/>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BB77"/>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BB77"/>
                    </a:solid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r-CH" sz="1500" b="0" i="0" u="none" strike="noStrike" cap="none" normalizeH="0" baseline="0" smtClean="0">
                          <a:ln>
                            <a:noFill/>
                          </a:ln>
                          <a:solidFill>
                            <a:schemeClr val="tx1"/>
                          </a:solidFill>
                          <a:effectLst/>
                          <a:latin typeface="Times New Roman" pitchFamily="18" charset="0"/>
                          <a:cs typeface="Arial" charset="0"/>
                        </a:rPr>
                        <a:t>Efficacité</a:t>
                      </a:r>
                      <a:r>
                        <a:rPr kumimoji="0" lang="fr-FR" sz="1500" b="0" i="0" u="none" strike="noStrike" cap="none" normalizeH="0" baseline="0" smtClean="0">
                          <a:ln>
                            <a:noFill/>
                          </a:ln>
                          <a:solidFill>
                            <a:schemeClr val="tx1"/>
                          </a:solidFill>
                          <a:effectLst/>
                          <a:latin typeface="Times New Roman" pitchFamily="18"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BB77"/>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BB77"/>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BB77"/>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BB77"/>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BB77"/>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BB77"/>
                    </a:solidFill>
                  </a:tcPr>
                </a:tc>
              </a:tr>
              <a:tr h="6842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r-CH" sz="1500" b="0" i="0" u="none" strike="noStrike" cap="none" normalizeH="0" baseline="0" smtClean="0">
                          <a:ln>
                            <a:noFill/>
                          </a:ln>
                          <a:solidFill>
                            <a:schemeClr val="tx1"/>
                          </a:solidFill>
                          <a:effectLst/>
                          <a:latin typeface="Times New Roman" pitchFamily="18" charset="0"/>
                          <a:cs typeface="Arial" charset="0"/>
                        </a:rPr>
                        <a:t>Efficience</a:t>
                      </a:r>
                      <a:r>
                        <a:rPr kumimoji="0" lang="fr-FR" sz="1500" b="0" i="0" u="none" strike="noStrike" cap="none" normalizeH="0" baseline="0" smtClean="0">
                          <a:ln>
                            <a:noFill/>
                          </a:ln>
                          <a:solidFill>
                            <a:schemeClr val="tx1"/>
                          </a:solidFill>
                          <a:effectLst/>
                          <a:latin typeface="Times New Roman" pitchFamily="18"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BB77"/>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BB77"/>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BB77"/>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BB77"/>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BB77"/>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BB77"/>
                    </a:solidFill>
                  </a:tcPr>
                </a:tc>
              </a:tr>
              <a:tr h="6842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r-CH" sz="1500" b="0" i="0" u="none" strike="noStrike" cap="none" normalizeH="0" baseline="0" smtClean="0">
                          <a:ln>
                            <a:noFill/>
                          </a:ln>
                          <a:solidFill>
                            <a:schemeClr val="tx1"/>
                          </a:solidFill>
                          <a:effectLst/>
                          <a:latin typeface="Times New Roman" pitchFamily="18" charset="0"/>
                          <a:cs typeface="Arial" charset="0"/>
                        </a:rPr>
                        <a:t>Impact</a:t>
                      </a:r>
                      <a:r>
                        <a:rPr kumimoji="0" lang="fr-FR" sz="1500" b="0" i="0" u="none" strike="noStrike" cap="none" normalizeH="0" baseline="0" smtClean="0">
                          <a:ln>
                            <a:noFill/>
                          </a:ln>
                          <a:solidFill>
                            <a:schemeClr val="tx1"/>
                          </a:solidFill>
                          <a:effectLst/>
                          <a:latin typeface="Times New Roman" pitchFamily="18"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BB77"/>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BB77"/>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BB77"/>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BB77"/>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BB77"/>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r-FR" sz="15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BB77"/>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r>
              <a:rPr lang="fr-CH" sz="2800"/>
              <a:t>Coopération scientifique Nord-Sud, développement et évaluation : </a:t>
            </a:r>
            <a:br>
              <a:rPr lang="fr-CH" sz="2800"/>
            </a:br>
            <a:r>
              <a:rPr lang="fr-CH" sz="2800"/>
              <a:t>Compatibilité ?</a:t>
            </a:r>
            <a:endParaRPr lang="fr-FR" sz="2800"/>
          </a:p>
        </p:txBody>
      </p:sp>
      <p:sp>
        <p:nvSpPr>
          <p:cNvPr id="307203" name="Rectangle 3"/>
          <p:cNvSpPr>
            <a:spLocks noGrp="1" noChangeArrowheads="1"/>
          </p:cNvSpPr>
          <p:nvPr>
            <p:ph type="body" idx="1"/>
          </p:nvPr>
        </p:nvSpPr>
        <p:spPr>
          <a:xfrm>
            <a:off x="914400" y="1916113"/>
            <a:ext cx="7772400" cy="4941887"/>
          </a:xfrm>
        </p:spPr>
        <p:txBody>
          <a:bodyPr/>
          <a:lstStyle/>
          <a:p>
            <a:pPr>
              <a:lnSpc>
                <a:spcPct val="80000"/>
              </a:lnSpc>
            </a:pPr>
            <a:r>
              <a:rPr lang="fr-CH" sz="2400">
                <a:latin typeface="Times New Roman" pitchFamily="18" charset="0"/>
              </a:rPr>
              <a:t>Si les moyens de contrôle de qualité scientifiques </a:t>
            </a:r>
            <a:br>
              <a:rPr lang="fr-CH" sz="2400">
                <a:latin typeface="Times New Roman" pitchFamily="18" charset="0"/>
              </a:rPr>
            </a:br>
            <a:r>
              <a:rPr lang="fr-CH" sz="2400">
                <a:latin typeface="Times New Roman" pitchFamily="18" charset="0"/>
              </a:rPr>
              <a:t>(</a:t>
            </a:r>
            <a:r>
              <a:rPr lang="fr-FR" sz="2400">
                <a:latin typeface="Times New Roman" pitchFamily="18" charset="0"/>
              </a:rPr>
              <a:t>… dans le domaine de la recherche comme de la formation)</a:t>
            </a:r>
            <a:r>
              <a:rPr lang="fr-CH" sz="2400">
                <a:latin typeface="Times New Roman" pitchFamily="18" charset="0"/>
              </a:rPr>
              <a:t> existent, </a:t>
            </a:r>
            <a:br>
              <a:rPr lang="fr-CH" sz="2400">
                <a:latin typeface="Times New Roman" pitchFamily="18" charset="0"/>
              </a:rPr>
            </a:br>
            <a:r>
              <a:rPr lang="fr-CH" sz="2400">
                <a:latin typeface="Times New Roman" pitchFamily="18" charset="0"/>
              </a:rPr>
              <a:t>ils sont spécifiques au secteur et s’éloignent de ce que l’on trouve généralement dans d’autres milieux</a:t>
            </a:r>
            <a:endParaRPr lang="fr-FR" sz="2400">
              <a:latin typeface="Times New Roman" pitchFamily="18" charset="0"/>
            </a:endParaRPr>
          </a:p>
          <a:p>
            <a:pPr>
              <a:lnSpc>
                <a:spcPct val="80000"/>
              </a:lnSpc>
              <a:buFont typeface="Wingdings" pitchFamily="2" charset="2"/>
              <a:buNone/>
            </a:pPr>
            <a:endParaRPr lang="fr-FR" sz="2400">
              <a:latin typeface="Times New Roman" pitchFamily="18" charset="0"/>
            </a:endParaRPr>
          </a:p>
          <a:p>
            <a:pPr>
              <a:lnSpc>
                <a:spcPct val="80000"/>
              </a:lnSpc>
            </a:pPr>
            <a:r>
              <a:rPr lang="fr-CH" sz="2400">
                <a:latin typeface="Times New Roman" pitchFamily="18" charset="0"/>
              </a:rPr>
              <a:t>la coopération universitaire doit concilier trois objectifs : </a:t>
            </a:r>
          </a:p>
          <a:p>
            <a:pPr>
              <a:lnSpc>
                <a:spcPct val="80000"/>
              </a:lnSpc>
              <a:buFont typeface="Wingdings" pitchFamily="2" charset="2"/>
              <a:buChar char="Ø"/>
            </a:pPr>
            <a:r>
              <a:rPr lang="fr-CH" sz="2400">
                <a:latin typeface="Times New Roman" pitchFamily="18" charset="0"/>
              </a:rPr>
              <a:t>l’excellence scientifique (reconnue par les pairs) </a:t>
            </a:r>
          </a:p>
          <a:p>
            <a:pPr>
              <a:lnSpc>
                <a:spcPct val="80000"/>
              </a:lnSpc>
              <a:buFont typeface="Wingdings" pitchFamily="2" charset="2"/>
              <a:buChar char="Ø"/>
            </a:pPr>
            <a:r>
              <a:rPr lang="fr-CH" sz="2400">
                <a:latin typeface="Times New Roman" pitchFamily="18" charset="0"/>
              </a:rPr>
              <a:t>l’adaptation au contexte des pays du Sud et la réponse appropriée (et appropriable) à des questions prioritaires de développement durable dans le pays d’application ou la région concernée </a:t>
            </a:r>
          </a:p>
          <a:p>
            <a:pPr>
              <a:lnSpc>
                <a:spcPct val="80000"/>
              </a:lnSpc>
              <a:buFont typeface="Wingdings" pitchFamily="2" charset="2"/>
              <a:buChar char="Ø"/>
            </a:pPr>
            <a:r>
              <a:rPr lang="fr-CH" sz="2400">
                <a:latin typeface="Times New Roman" pitchFamily="18" charset="0"/>
              </a:rPr>
              <a:t>le transfert approprié auprès des partenaires à travers des formes de collaboration visant le partage, l’équité et la transparence</a:t>
            </a:r>
            <a:r>
              <a:rPr lang="fr-FR" sz="2400">
                <a:latin typeface="Times New Roman" pitchFamily="18"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p:txBody>
          <a:bodyPr/>
          <a:lstStyle/>
          <a:p>
            <a:r>
              <a:rPr lang="fr-CH" sz="2800"/>
              <a:t>Pays et programmes de recherche en coopération : Différences et similitudes</a:t>
            </a:r>
            <a:endParaRPr lang="fr-FR" sz="2800"/>
          </a:p>
        </p:txBody>
      </p:sp>
      <p:sp>
        <p:nvSpPr>
          <p:cNvPr id="308227" name="Rectangle 3"/>
          <p:cNvSpPr>
            <a:spLocks noGrp="1" noChangeArrowheads="1"/>
          </p:cNvSpPr>
          <p:nvPr>
            <p:ph type="body" idx="1"/>
          </p:nvPr>
        </p:nvSpPr>
        <p:spPr/>
        <p:txBody>
          <a:bodyPr/>
          <a:lstStyle/>
          <a:p>
            <a:pPr>
              <a:lnSpc>
                <a:spcPct val="90000"/>
              </a:lnSpc>
            </a:pPr>
            <a:endParaRPr lang="fr-CH" sz="2400">
              <a:latin typeface="Times New Roman" pitchFamily="18" charset="0"/>
            </a:endParaRPr>
          </a:p>
          <a:p>
            <a:pPr>
              <a:lnSpc>
                <a:spcPct val="90000"/>
              </a:lnSpc>
            </a:pPr>
            <a:r>
              <a:rPr lang="fr-CH" sz="2400">
                <a:latin typeface="Times New Roman" pitchFamily="18" charset="0"/>
              </a:rPr>
              <a:t>A l’aune de différentes évaluation effectuées au cours des années récentes, plusieurs exemples de programmes et de politiques scientifiques peuvent être comparés à partir des exemples de:	</a:t>
            </a:r>
            <a:br>
              <a:rPr lang="fr-CH" sz="2400">
                <a:latin typeface="Times New Roman" pitchFamily="18" charset="0"/>
              </a:rPr>
            </a:br>
            <a:r>
              <a:rPr lang="fr-CH" sz="2400">
                <a:latin typeface="Times New Roman" pitchFamily="18" charset="0"/>
              </a:rPr>
              <a:t>l’Union Européenne, l’Agence Universitaire de la Francophonie, France, Suisse, Belgique, Grande Bretagne, Canada</a:t>
            </a:r>
          </a:p>
          <a:p>
            <a:pPr>
              <a:lnSpc>
                <a:spcPct val="90000"/>
              </a:lnSpc>
            </a:pPr>
            <a:endParaRPr lang="fr-CH" sz="2400">
              <a:latin typeface="Times New Roman" pitchFamily="18" charset="0"/>
            </a:endParaRPr>
          </a:p>
          <a:p>
            <a:pPr>
              <a:lnSpc>
                <a:spcPct val="90000"/>
              </a:lnSpc>
            </a:pPr>
            <a:r>
              <a:rPr lang="fr-CH" sz="2400">
                <a:latin typeface="Times New Roman" pitchFamily="18" charset="0"/>
              </a:rPr>
              <a:t>Quelques résultats sont dignes d’ouvrir un débat sur les similitudes et les différences qui marquent ces actions d’appui à la coopération scientifique Nord-Sud</a:t>
            </a:r>
            <a:endParaRPr lang="fr-FR" sz="2400">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r>
              <a:rPr lang="fr-CH" sz="2800"/>
              <a:t>Pays et programmes de recherche en coopération : Différences et similitudes (II)</a:t>
            </a:r>
            <a:endParaRPr lang="fr-FR" sz="2800"/>
          </a:p>
        </p:txBody>
      </p:sp>
      <p:sp>
        <p:nvSpPr>
          <p:cNvPr id="309251" name="Rectangle 3"/>
          <p:cNvSpPr>
            <a:spLocks noGrp="1" noChangeArrowheads="1"/>
          </p:cNvSpPr>
          <p:nvPr>
            <p:ph type="body" idx="1"/>
          </p:nvPr>
        </p:nvSpPr>
        <p:spPr/>
        <p:txBody>
          <a:bodyPr/>
          <a:lstStyle/>
          <a:p>
            <a:pPr>
              <a:lnSpc>
                <a:spcPct val="90000"/>
              </a:lnSpc>
            </a:pPr>
            <a:endParaRPr lang="fr-CH" sz="2000">
              <a:latin typeface="Times New Roman" pitchFamily="18" charset="0"/>
            </a:endParaRPr>
          </a:p>
          <a:p>
            <a:pPr>
              <a:lnSpc>
                <a:spcPct val="90000"/>
              </a:lnSpc>
            </a:pPr>
            <a:r>
              <a:rPr lang="fr-CH" sz="2400">
                <a:latin typeface="Times New Roman" pitchFamily="18" charset="0"/>
              </a:rPr>
              <a:t>Similitudes:</a:t>
            </a:r>
          </a:p>
          <a:p>
            <a:pPr>
              <a:lnSpc>
                <a:spcPct val="90000"/>
              </a:lnSpc>
              <a:buFont typeface="Wingdings" pitchFamily="2" charset="2"/>
              <a:buChar char="Ø"/>
            </a:pPr>
            <a:r>
              <a:rPr lang="fr-FR" sz="2400">
                <a:latin typeface="Times New Roman" pitchFamily="18" charset="0"/>
              </a:rPr>
              <a:t>la dimension partenariale a une importance croissante dans la philosophie qui prévaut à la mise en œuvre de ce type de programme </a:t>
            </a:r>
          </a:p>
          <a:p>
            <a:pPr>
              <a:lnSpc>
                <a:spcPct val="90000"/>
              </a:lnSpc>
              <a:buFont typeface="Wingdings" pitchFamily="2" charset="2"/>
              <a:buChar char="Ø"/>
            </a:pPr>
            <a:r>
              <a:rPr lang="fr-FR" sz="2400">
                <a:latin typeface="Times New Roman" pitchFamily="18" charset="0"/>
              </a:rPr>
              <a:t>une recherche de haute qualité visant de façon explicite à avoir un impact sur les régions concernées (au sens social, économique, environnemental et territorial)</a:t>
            </a:r>
          </a:p>
          <a:p>
            <a:pPr>
              <a:lnSpc>
                <a:spcPct val="90000"/>
              </a:lnSpc>
              <a:buFont typeface="Wingdings" pitchFamily="2" charset="2"/>
              <a:buChar char="Ø"/>
            </a:pPr>
            <a:r>
              <a:rPr lang="fr-FR" sz="2400">
                <a:latin typeface="Times New Roman" pitchFamily="18" charset="0"/>
              </a:rPr>
              <a:t>importance globale des montants accordés sur une durée relativement longue par beaucoup de coopérations bilatérales qui souhaitent inscrire ces coopérations dans le temps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p:txBody>
          <a:bodyPr/>
          <a:lstStyle/>
          <a:p>
            <a:r>
              <a:rPr lang="fr-CH" sz="2800"/>
              <a:t>Pays et programmes de recherche en coopération : Différences et similitudes (III)</a:t>
            </a:r>
            <a:endParaRPr lang="fr-FR" sz="2800"/>
          </a:p>
        </p:txBody>
      </p:sp>
      <p:sp>
        <p:nvSpPr>
          <p:cNvPr id="310275" name="Rectangle 3"/>
          <p:cNvSpPr>
            <a:spLocks noGrp="1" noChangeArrowheads="1"/>
          </p:cNvSpPr>
          <p:nvPr>
            <p:ph type="body" idx="1"/>
          </p:nvPr>
        </p:nvSpPr>
        <p:spPr/>
        <p:txBody>
          <a:bodyPr/>
          <a:lstStyle/>
          <a:p>
            <a:r>
              <a:rPr lang="fr-CH" sz="2400">
                <a:latin typeface="Times New Roman" pitchFamily="18" charset="0"/>
              </a:rPr>
              <a:t>Similitudes:</a:t>
            </a:r>
          </a:p>
          <a:p>
            <a:r>
              <a:rPr lang="fr-FR" sz="2400">
                <a:latin typeface="Times New Roman" pitchFamily="18" charset="0"/>
              </a:rPr>
              <a:t>« concentration et diversification » :</a:t>
            </a:r>
          </a:p>
          <a:p>
            <a:r>
              <a:rPr lang="fr-FR" sz="2400">
                <a:latin typeface="Times New Roman" pitchFamily="18" charset="0"/>
              </a:rPr>
              <a:t>multitude de thématiques et de disciplines, mais … dans les faits :</a:t>
            </a:r>
          </a:p>
          <a:p>
            <a:r>
              <a:rPr lang="fr-FR" sz="2400">
                <a:latin typeface="Times New Roman" pitchFamily="18" charset="0"/>
              </a:rPr>
              <a:t>deux secteurs prédominent :</a:t>
            </a:r>
          </a:p>
          <a:p>
            <a:pPr>
              <a:buFont typeface="Wingdings" pitchFamily="2" charset="2"/>
              <a:buChar char="Ø"/>
            </a:pPr>
            <a:r>
              <a:rPr lang="fr-FR" sz="2400">
                <a:latin typeface="Times New Roman" pitchFamily="18" charset="0"/>
              </a:rPr>
              <a:t>la santé et l’environnement </a:t>
            </a:r>
          </a:p>
          <a:p>
            <a:pPr>
              <a:buFont typeface="Wingdings" pitchFamily="2" charset="2"/>
              <a:buChar char="Ø"/>
            </a:pPr>
            <a:r>
              <a:rPr lang="fr-FR" sz="2400">
                <a:latin typeface="Times New Roman" pitchFamily="18" charset="0"/>
              </a:rPr>
              <a:t>les questions sociétales venant en toile de fonds, mais rarement comme point focal</a:t>
            </a:r>
          </a:p>
          <a:p>
            <a:r>
              <a:rPr lang="fr-FR" sz="2400">
                <a:latin typeface="Times New Roman" pitchFamily="18" charset="0"/>
              </a:rPr>
              <a:t>concentration également au niveau des zones d’implantation des projets de coopération :</a:t>
            </a:r>
          </a:p>
          <a:p>
            <a:pPr>
              <a:buFont typeface="Wingdings" pitchFamily="2" charset="2"/>
              <a:buChar char="Ø"/>
            </a:pPr>
            <a:r>
              <a:rPr lang="fr-FR" sz="2400">
                <a:latin typeface="Times New Roman" pitchFamily="18" charset="0"/>
              </a:rPr>
              <a:t>l’Afrique est le continent privilégié par ce type de coopération </a:t>
            </a:r>
          </a:p>
        </p:txBody>
      </p:sp>
    </p:spTree>
  </p:cSld>
  <p:clrMapOvr>
    <a:masterClrMapping/>
  </p:clrMapOvr>
</p:sld>
</file>

<file path=ppt/theme/theme1.xml><?xml version="1.0" encoding="utf-8"?>
<a:theme xmlns:a="http://schemas.openxmlformats.org/drawingml/2006/main" name="Couches">
  <a:themeElements>
    <a:clrScheme name="Couche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Couche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uche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Couche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Couche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Couche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Couche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Couche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Couche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Couche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Couche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Couche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309</TotalTime>
  <Words>873</Words>
  <Application>Microsoft Office PowerPoint</Application>
  <PresentationFormat>Affichage à l'écran (4:3)</PresentationFormat>
  <Paragraphs>106</Paragraphs>
  <Slides>16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16</vt:i4>
      </vt:variant>
    </vt:vector>
  </HeadingPairs>
  <TitlesOfParts>
    <vt:vector size="20" baseType="lpstr">
      <vt:lpstr>Arial</vt:lpstr>
      <vt:lpstr>Times New Roman</vt:lpstr>
      <vt:lpstr>Wingdings</vt:lpstr>
      <vt:lpstr>Couches</vt:lpstr>
      <vt:lpstr>Evaluation de projets de coopération scientifique au développement :  Une place pour un regard indépendant?</vt:lpstr>
      <vt:lpstr>L’évaluation de projets,  une pratique en voie de généralisation</vt:lpstr>
      <vt:lpstr>L’évaluation,  des modes de faire des objectifs et des critères</vt:lpstr>
      <vt:lpstr>Mais qu’évalue-t-on ? </vt:lpstr>
      <vt:lpstr>Cadre logique</vt:lpstr>
      <vt:lpstr>Coopération scientifique Nord-Sud, développement et évaluation :  Compatibilité ?</vt:lpstr>
      <vt:lpstr>Pays et programmes de recherche en coopération : Différences et similitudes</vt:lpstr>
      <vt:lpstr>Pays et programmes de recherche en coopération : Différences et similitudes (II)</vt:lpstr>
      <vt:lpstr>Pays et programmes de recherche en coopération : Différences et similitudes (III)</vt:lpstr>
      <vt:lpstr>Pays et programmes de recherche en coopération : Différences et similitudes (IV)</vt:lpstr>
      <vt:lpstr>Leçons apprises,  que sait-on ?, que fait-on ?, pour qui et pour quoi ?</vt:lpstr>
      <vt:lpstr>Leçons apprises,  que sait-on ?, que fait-on ?, pour qui et pour quoi ? (II)</vt:lpstr>
      <vt:lpstr>Leçons apprises,  que sait-on ?, que fait-on ?, pour qui et pour quoi ? (II)</vt:lpstr>
      <vt:lpstr>Leçons apprises,  que sait-on ?, que fait-on ?, pour qui et pour quoi ? (III)</vt:lpstr>
      <vt:lpstr>En guise de conclusion provisoire …</vt:lpstr>
      <vt:lpstr>Diapositive 16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Invité</dc:creator>
  <cp:lastModifiedBy>Jean-Claude Bolay</cp:lastModifiedBy>
  <cp:revision>19</cp:revision>
  <cp:lastPrinted>1601-01-01T00:00:00Z</cp:lastPrinted>
  <dcterms:created xsi:type="dcterms:W3CDTF">2009-06-01T12:26:59Z</dcterms:created>
  <dcterms:modified xsi:type="dcterms:W3CDTF">2011-06-30T13:09:26Z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