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326" r:id="rId3"/>
    <p:sldId id="259" r:id="rId4"/>
    <p:sldId id="258" r:id="rId5"/>
    <p:sldId id="260" r:id="rId6"/>
    <p:sldId id="264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4" r:id="rId18"/>
    <p:sldId id="347" r:id="rId19"/>
    <p:sldId id="340" r:id="rId20"/>
    <p:sldId id="348" r:id="rId21"/>
    <p:sldId id="349" r:id="rId22"/>
    <p:sldId id="351" r:id="rId23"/>
    <p:sldId id="350" r:id="rId24"/>
    <p:sldId id="342" r:id="rId25"/>
    <p:sldId id="341" r:id="rId26"/>
    <p:sldId id="343" r:id="rId27"/>
    <p:sldId id="345" r:id="rId28"/>
    <p:sldId id="34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ued Acer Customer" initials="VA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58" autoAdjust="0"/>
  </p:normalViewPr>
  <p:slideViewPr>
    <p:cSldViewPr snapToGrid="0">
      <p:cViewPr varScale="1">
        <p:scale>
          <a:sx n="78" d="100"/>
          <a:sy n="78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2E8BF-55BB-4F42-9AF4-DA7A948FF16F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C52AD-5A37-4BAC-85EF-7D7A20FB7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25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05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Dynamically triggers communication based on the current privacy and the privacy requirement of the message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User’s can either manually choose a sensitivity profile or the system can automatically choose one depending on the context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Thresholds can change based on users past and future communications and contexts such as locations visited and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Finite buffer, each slot holding messages with specific minimum privacy requirement</a:t>
                </a:r>
              </a:p>
              <a:p>
                <a:endParaRPr lang="en-US" sz="2000" dirty="0"/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sz="2000" dirty="0"/>
                  <a:t>Device states can be defined at discrete time intervals by the current device privacy </a:t>
                </a:r>
                <a:r>
                  <a:rPr lang="en-US" sz="2000" dirty="0" smtClean="0"/>
                  <a:t>level and other factors (battery)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endParaRPr lang="en-US" sz="2000" dirty="0" smtClean="0"/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sz="2000" dirty="0"/>
                  <a:t>An action at a time instant is the </a:t>
                </a:r>
                <a:r>
                  <a:rPr lang="en-US" sz="2000" dirty="0" smtClean="0"/>
                  <a:t>message(s) forwarded </a:t>
                </a:r>
                <a:r>
                  <a:rPr lang="en-US" sz="2000" dirty="0"/>
                  <a:t>in that time instant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endParaRPr lang="en-US" sz="2000" dirty="0" smtClean="0"/>
              </a:p>
              <a:p>
                <a:r>
                  <a:rPr lang="en-US" sz="2000" dirty="0" smtClean="0"/>
                  <a:t>Device communications can be modeled using a controlled Markov chain model</a:t>
                </a:r>
              </a:p>
              <a:p>
                <a:pPr lvl="1"/>
                <a:r>
                  <a:rPr lang="en-US" sz="1600" dirty="0" smtClean="0"/>
                  <a:t>An action causes the device to transition from one state to another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𝑃</m:t>
                      </m:r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|</m:t>
                      </m:r>
                      <m:r>
                        <a:rPr lang="en-US" sz="1800" b="0" i="1" smtClean="0">
                          <a:latin typeface="Cambria Math"/>
                        </a:rPr>
                        <m:t>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)∙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𝑀</m:t>
                      </m:r>
                    </m:oMath>
                  </m:oMathPara>
                </a14:m>
                <a:endParaRPr lang="en-US" sz="1800" dirty="0" smtClean="0"/>
              </a:p>
              <a:p>
                <a:pPr marL="457200" lvl="1" indent="0">
                  <a:buNone/>
                </a:pPr>
                <a:endParaRPr lang="en-US" sz="1800" dirty="0" smtClean="0"/>
              </a:p>
              <a:p>
                <a:r>
                  <a:rPr lang="en-US" sz="2000" dirty="0" smtClean="0"/>
                  <a:t>For an action </a:t>
                </a:r>
                <a:r>
                  <a:rPr lang="en-US" sz="2000" i="1" dirty="0" smtClean="0"/>
                  <a:t>b</a:t>
                </a:r>
                <a:r>
                  <a:rPr lang="en-US" sz="2000" dirty="0" smtClean="0"/>
                  <a:t>, </a:t>
                </a:r>
                <a:r>
                  <a:rPr lang="en-US" sz="2000" i="1" dirty="0" smtClean="0"/>
                  <a:t>M(b)</a:t>
                </a:r>
                <a:r>
                  <a:rPr lang="en-US" sz="2000" dirty="0" smtClean="0"/>
                  <a:t> represents the controlled Markov model (state transitions)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Reinforcement learning such as Q-learning can be used to determine </a:t>
                </a:r>
                <a:r>
                  <a:rPr lang="en-US" sz="2000" i="1" dirty="0" smtClean="0"/>
                  <a:t>M(b)</a:t>
                </a:r>
                <a:r>
                  <a:rPr lang="en-US" sz="2000" dirty="0" smtClean="0"/>
                  <a:t>, for each action </a:t>
                </a:r>
                <a:r>
                  <a:rPr lang="en-US" sz="2000" i="1" dirty="0" smtClean="0"/>
                  <a:t>b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Finite buffer, each slot holding messages with specific minimum privacy requirement</a:t>
                </a:r>
              </a:p>
              <a:p>
                <a:endParaRPr lang="en-US" sz="2000" dirty="0"/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sz="2000" dirty="0"/>
                  <a:t>Device states can be defined at discrete time intervals by the current device privacy </a:t>
                </a:r>
                <a:r>
                  <a:rPr lang="en-US" sz="2000" dirty="0" smtClean="0"/>
                  <a:t>level and other factors (battery)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endParaRPr lang="en-US" sz="2000" dirty="0" smtClean="0"/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sz="2000" dirty="0"/>
                  <a:t>An action at a time instant is the </a:t>
                </a:r>
                <a:r>
                  <a:rPr lang="en-US" sz="2000" dirty="0" smtClean="0"/>
                  <a:t>message(s) forwarded </a:t>
                </a:r>
                <a:r>
                  <a:rPr lang="en-US" sz="2000" dirty="0"/>
                  <a:t>in that time instant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endParaRPr lang="en-US" sz="2000" dirty="0" smtClean="0"/>
              </a:p>
              <a:p>
                <a:r>
                  <a:rPr lang="en-US" sz="2000" dirty="0" smtClean="0"/>
                  <a:t>Device communications can be modeled using a controlled Markov chain model</a:t>
                </a:r>
              </a:p>
              <a:p>
                <a:pPr lvl="1"/>
                <a:r>
                  <a:rPr lang="en-US" sz="1600" dirty="0" smtClean="0"/>
                  <a:t>An action causes the device to transition from one state to another </a:t>
                </a:r>
              </a:p>
              <a:p>
                <a:pPr marL="457200" lvl="1" indent="0">
                  <a:buNone/>
                </a:pPr>
                <a:r>
                  <a:rPr lang="en-US" sz="1800" b="0" i="0" smtClean="0">
                    <a:latin typeface="Cambria Math"/>
                  </a:rPr>
                  <a:t>𝑝_(𝑖,𝑗)=𝑃(𝑠(𝑡+1)=𝑠_𝑗 |𝑠(𝑡)=𝑠_𝑖)</a:t>
                </a:r>
                <a:endParaRPr lang="en-US" sz="1800" dirty="0" smtClean="0"/>
              </a:p>
              <a:p>
                <a:pPr marL="457200" lvl="1" indent="0">
                  <a:buNone/>
                </a:pPr>
                <a:r>
                  <a:rPr lang="en-US" sz="1800" b="0" i="0" smtClean="0">
                    <a:latin typeface="Cambria Math"/>
                  </a:rPr>
                  <a:t>𝑝 ̃(𝑡+1)=𝑝 ̃(𝑡)∙</a:t>
                </a:r>
                <a:r>
                  <a:rPr lang="en-US" sz="1800" b="0" i="0" smtClean="0">
                    <a:latin typeface="Cambria Math"/>
                    <a:ea typeface="Cambria Math"/>
                  </a:rPr>
                  <a:t>𝑀</a:t>
                </a:r>
                <a:endParaRPr lang="en-US" sz="1800" dirty="0" smtClean="0"/>
              </a:p>
              <a:p>
                <a:pPr marL="457200" lvl="1" indent="0">
                  <a:buNone/>
                </a:pPr>
                <a:endParaRPr lang="en-US" sz="1800" dirty="0" smtClean="0"/>
              </a:p>
              <a:p>
                <a:r>
                  <a:rPr lang="en-US" sz="2000" dirty="0" smtClean="0"/>
                  <a:t>For an action </a:t>
                </a:r>
                <a:r>
                  <a:rPr lang="en-US" sz="2000" i="1" dirty="0" smtClean="0"/>
                  <a:t>b</a:t>
                </a:r>
                <a:r>
                  <a:rPr lang="en-US" sz="2000" dirty="0" smtClean="0"/>
                  <a:t>, </a:t>
                </a:r>
                <a:r>
                  <a:rPr lang="en-US" sz="2000" i="1" dirty="0" smtClean="0"/>
                  <a:t>M(b)</a:t>
                </a:r>
                <a:r>
                  <a:rPr lang="en-US" sz="2000" dirty="0" smtClean="0"/>
                  <a:t> represents the controlled Markov model (state transitions)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Reinforcement learning such as Q-learning can be used to determine </a:t>
                </a:r>
                <a:r>
                  <a:rPr lang="en-US" sz="2000" i="1" dirty="0" smtClean="0"/>
                  <a:t>M(b)</a:t>
                </a:r>
                <a:r>
                  <a:rPr lang="en-US" sz="2000" dirty="0" smtClean="0"/>
                  <a:t>, for each action </a:t>
                </a:r>
                <a:r>
                  <a:rPr lang="en-US" sz="2000" i="1" dirty="0" smtClean="0"/>
                  <a:t>b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37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cs typeface="Arial" charset="0"/>
              </a:rPr>
              <a:t>Telecom device manufacturers rushing to take this technology out of the lab and into people’s mobile devices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57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/>
              <a:t>Continue development on latest Nokia hardware and NIC platform</a:t>
            </a:r>
            <a:endParaRPr lang="en-US" sz="18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/>
              <a:t>Identify usability issues by studying usage patterns and student feedback  </a:t>
            </a:r>
            <a:endParaRPr lang="en-US" sz="5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373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Success of pervasive social networking technology will depend on the ability of the system to accurately capture and dynamically adapt to the users’ privacy requirements in different environments </a:t>
            </a:r>
            <a:r>
              <a:rPr lang="en-US" sz="1200" smtClean="0"/>
              <a:t>and contexts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67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</a:t>
            </a:r>
            <a:r>
              <a:rPr lang="en-US" dirty="0" err="1" smtClean="0"/>
              <a:t>Follman</a:t>
            </a:r>
            <a:r>
              <a:rPr lang="en-US" dirty="0" smtClean="0"/>
              <a:t> is a famous San Francisco based writer and editor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67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/>
              <a:t>All users, context, data may not require same level of privacy; current privacy-preserving mechanisms too rigid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09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37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000" dirty="0" smtClean="0"/>
              <a:t>Exchange of context-based information between co-located mobile devices</a:t>
            </a:r>
          </a:p>
          <a:p>
            <a:pPr lvl="1" algn="just"/>
            <a:r>
              <a:rPr lang="en-US" sz="1600" dirty="0" smtClean="0"/>
              <a:t>Wireless peer-to-peer communications using </a:t>
            </a:r>
            <a:r>
              <a:rPr lang="en-US" sz="1600" dirty="0" err="1" smtClean="0"/>
              <a:t>WiFi</a:t>
            </a:r>
            <a:r>
              <a:rPr lang="en-US" sz="1600" dirty="0" smtClean="0"/>
              <a:t> or Bluetooth</a:t>
            </a:r>
          </a:p>
          <a:p>
            <a:pPr lvl="1" algn="just"/>
            <a:r>
              <a:rPr lang="en-US" sz="1600" dirty="0" smtClean="0"/>
              <a:t>Multi-hop communications possible</a:t>
            </a:r>
          </a:p>
          <a:p>
            <a:pPr lvl="1" algn="just"/>
            <a:endParaRPr lang="en-US" sz="1400" dirty="0" smtClean="0"/>
          </a:p>
          <a:p>
            <a:pPr algn="just"/>
            <a:r>
              <a:rPr lang="en-US" sz="2000" dirty="0" smtClean="0"/>
              <a:t>Communications complement infra-based communications (WLAN or cellular)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2000" dirty="0" smtClean="0"/>
              <a:t>Two types of communications</a:t>
            </a:r>
          </a:p>
          <a:p>
            <a:pPr lvl="1" algn="just"/>
            <a:r>
              <a:rPr lang="en-US" sz="1600" dirty="0" smtClean="0"/>
              <a:t>Interactive: broadcast query, unicast reply</a:t>
            </a:r>
          </a:p>
          <a:p>
            <a:pPr lvl="1" algn="just"/>
            <a:r>
              <a:rPr lang="en-US" sz="1600" dirty="0" smtClean="0"/>
              <a:t>Non-Interactive: broadcast</a:t>
            </a:r>
          </a:p>
          <a:p>
            <a:pPr lvl="1" algn="just"/>
            <a:endParaRPr lang="en-US" sz="1800" dirty="0" smtClean="0"/>
          </a:p>
          <a:p>
            <a:pPr algn="just"/>
            <a:r>
              <a:rPr lang="en-US" sz="2000" dirty="0" smtClean="0"/>
              <a:t>Smart and efficient beaconing for neighborhood discovery</a:t>
            </a:r>
          </a:p>
          <a:p>
            <a:pPr lvl="1" algn="just"/>
            <a:r>
              <a:rPr lang="en-US" sz="1600" dirty="0" smtClean="0"/>
              <a:t>Current standards allow beaconing to be distributed within a group of co-located devices</a:t>
            </a:r>
          </a:p>
          <a:p>
            <a:pPr lvl="1" algn="just"/>
            <a:r>
              <a:rPr lang="en-US" sz="1600" dirty="0" smtClean="0"/>
              <a:t>Prevents trivial tracking through beacon packets</a:t>
            </a:r>
          </a:p>
          <a:p>
            <a:pPr lvl="1" algn="just"/>
            <a:endParaRPr lang="en-US" sz="1600" dirty="0" smtClean="0"/>
          </a:p>
          <a:p>
            <a:pPr algn="just"/>
            <a:r>
              <a:rPr lang="en-US" sz="2000" dirty="0" smtClean="0"/>
              <a:t>Each message contains an identifier (e.g., MAC address) for source and optionally for destination </a:t>
            </a:r>
          </a:p>
          <a:p>
            <a:pPr lvl="1" algn="just"/>
            <a:r>
              <a:rPr lang="en-US" sz="1600" dirty="0" smtClean="0"/>
              <a:t>Identifiers periodically changed to avoid trivial tracking</a:t>
            </a:r>
          </a:p>
          <a:p>
            <a:pPr lvl="1" algn="just"/>
            <a:endParaRPr lang="en-US" sz="1600" dirty="0" smtClean="0"/>
          </a:p>
          <a:p>
            <a:pPr algn="just"/>
            <a:r>
              <a:rPr lang="en-US" sz="2000" dirty="0" smtClean="0"/>
              <a:t>Message can be encrypted or un-encrypted based on type of communication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Enough radio signal uncertainty to prevent physical layer identification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1A22-2C62-42F4-81F0-C616FB8AC24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90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C52AD-5A37-4BAC-85EF-7D7A20FB7F3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3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9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4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4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6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9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2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4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5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1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7959-3157-407B-95DA-636833AD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4.pn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wmf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5.jpe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7" Type="http://schemas.openxmlformats.org/officeDocument/2006/relationships/image" Target="../media/image29.jpe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11" Type="http://schemas.openxmlformats.org/officeDocument/2006/relationships/image" Target="../media/image33.png"/><Relationship Id="rId5" Type="http://schemas.openxmlformats.org/officeDocument/2006/relationships/image" Target="../media/image27.wmf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jpeg"/><Relationship Id="rId9" Type="http://schemas.openxmlformats.org/officeDocument/2006/relationships/image" Target="../media/image31.png"/><Relationship Id="rId14" Type="http://schemas.openxmlformats.org/officeDocument/2006/relationships/image" Target="../media/image36.jpeg"/><Relationship Id="rId22" Type="http://schemas.openxmlformats.org/officeDocument/2006/relationships/image" Target="../media/image4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5.png"/><Relationship Id="rId7" Type="http://schemas.openxmlformats.org/officeDocument/2006/relationships/image" Target="../media/image4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Privacy-Triggered Communications in Pervasive Social Networks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58361"/>
            <a:ext cx="6477000" cy="1752600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Murtuza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Jadliwala</a:t>
            </a:r>
            <a:r>
              <a:rPr lang="en-US" sz="2400" dirty="0" smtClean="0"/>
              <a:t>, </a:t>
            </a:r>
            <a:r>
              <a:rPr lang="en-US" sz="2400" dirty="0" err="1" smtClean="0"/>
              <a:t>Julien</a:t>
            </a:r>
            <a:r>
              <a:rPr lang="en-US" sz="2400" dirty="0" smtClean="0"/>
              <a:t> </a:t>
            </a:r>
            <a:r>
              <a:rPr lang="en-US" sz="2400" dirty="0" err="1" smtClean="0"/>
              <a:t>Freudiger</a:t>
            </a:r>
            <a:r>
              <a:rPr lang="en-US" sz="2400" dirty="0" smtClean="0"/>
              <a:t>, </a:t>
            </a:r>
            <a:r>
              <a:rPr lang="en-US" sz="2400" dirty="0" err="1" smtClean="0"/>
              <a:t>Imad</a:t>
            </a:r>
            <a:r>
              <a:rPr lang="en-US" sz="2400" dirty="0" smtClean="0"/>
              <a:t> </a:t>
            </a:r>
            <a:r>
              <a:rPr lang="en-US" sz="2400" dirty="0" err="1" smtClean="0"/>
              <a:t>Aad</a:t>
            </a:r>
            <a:r>
              <a:rPr lang="en-US" sz="2400" dirty="0" smtClean="0"/>
              <a:t>, Jean-Pierre </a:t>
            </a:r>
            <a:r>
              <a:rPr lang="en-US" sz="2400" dirty="0" err="1" smtClean="0"/>
              <a:t>Hubaux</a:t>
            </a:r>
            <a:r>
              <a:rPr lang="en-US" sz="2400" dirty="0" smtClean="0"/>
              <a:t> and </a:t>
            </a:r>
            <a:r>
              <a:rPr lang="en-US" sz="2400" dirty="0" err="1" smtClean="0"/>
              <a:t>Valtteri</a:t>
            </a:r>
            <a:r>
              <a:rPr lang="en-US" sz="2400" dirty="0" smtClean="0"/>
              <a:t> </a:t>
            </a:r>
            <a:r>
              <a:rPr lang="en-US" sz="2400" dirty="0" err="1" smtClean="0"/>
              <a:t>Niemi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00" y="5355604"/>
            <a:ext cx="1606142" cy="774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273" y="5355603"/>
            <a:ext cx="1859546" cy="77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63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Privacy-Triggered Communications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4962088" cy="527365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Privacy-wrapper or middle-ware: Cross-layer libraries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000" dirty="0"/>
              <a:t>M</a:t>
            </a:r>
            <a:r>
              <a:rPr lang="en-US" sz="2000" dirty="0" smtClean="0"/>
              <a:t>iddle-ware consists tools for:</a:t>
            </a:r>
          </a:p>
          <a:p>
            <a:pPr lvl="1"/>
            <a:r>
              <a:rPr lang="en-US" sz="1800" dirty="0" smtClean="0"/>
              <a:t>Privacy measurement and visualization</a:t>
            </a:r>
          </a:p>
          <a:p>
            <a:pPr lvl="1"/>
            <a:r>
              <a:rPr lang="en-US" sz="1800" dirty="0"/>
              <a:t>U</a:t>
            </a:r>
            <a:r>
              <a:rPr lang="en-US" sz="1800" dirty="0" smtClean="0"/>
              <a:t>ser sensitivity to privacy and messages</a:t>
            </a:r>
          </a:p>
          <a:p>
            <a:pPr lvl="1"/>
            <a:r>
              <a:rPr lang="en-US" sz="1800" dirty="0" smtClean="0"/>
              <a:t>Privacy-based communication triggering</a:t>
            </a:r>
          </a:p>
          <a:p>
            <a:pPr lvl="1"/>
            <a:endParaRPr lang="en-US" sz="1800" dirty="0" smtClean="0"/>
          </a:p>
          <a:p>
            <a:r>
              <a:rPr lang="en-US" sz="2000" dirty="0"/>
              <a:t>Middle-ware monitors communications and context </a:t>
            </a:r>
          </a:p>
          <a:p>
            <a:pPr lvl="1"/>
            <a:r>
              <a:rPr lang="en-US" sz="1800" dirty="0"/>
              <a:t>Dynamically triggers communication based on </a:t>
            </a:r>
            <a:r>
              <a:rPr lang="en-US" sz="1800" dirty="0" smtClean="0"/>
              <a:t>privacy</a:t>
            </a:r>
            <a:endParaRPr lang="en-US" sz="2200" dirty="0" smtClean="0"/>
          </a:p>
          <a:p>
            <a:endParaRPr lang="en-US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533" y="1014447"/>
            <a:ext cx="1820334" cy="369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999" y="5218514"/>
            <a:ext cx="5522825" cy="921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30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Related Research Efforts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6"/>
            <a:ext cx="8284128" cy="50932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User-friendly policy management tools</a:t>
            </a:r>
            <a:r>
              <a:rPr lang="en-US" sz="2400" baseline="30000" dirty="0" smtClean="0"/>
              <a:t>1</a:t>
            </a:r>
          </a:p>
          <a:p>
            <a:pPr lvl="1"/>
            <a:r>
              <a:rPr lang="en-US" sz="2000" dirty="0" smtClean="0"/>
              <a:t>Application specific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 smtClean="0"/>
              <a:t>Operating </a:t>
            </a:r>
            <a:r>
              <a:rPr lang="en-US" sz="2400" dirty="0"/>
              <a:t>s</a:t>
            </a:r>
            <a:r>
              <a:rPr lang="en-US" sz="2400" dirty="0" smtClean="0"/>
              <a:t>ystem libraries</a:t>
            </a:r>
            <a:r>
              <a:rPr lang="en-US" sz="2400" baseline="30000" dirty="0" smtClean="0"/>
              <a:t>2</a:t>
            </a:r>
          </a:p>
          <a:p>
            <a:pPr lvl="1"/>
            <a:r>
              <a:rPr lang="en-US" sz="2000" dirty="0" smtClean="0"/>
              <a:t>Enforces a system-wide policy in the OS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Our approach</a:t>
            </a:r>
          </a:p>
          <a:p>
            <a:pPr lvl="1"/>
            <a:r>
              <a:rPr lang="en-US" sz="2000" dirty="0"/>
              <a:t>Dynamic</a:t>
            </a:r>
          </a:p>
          <a:p>
            <a:pPr lvl="1"/>
            <a:r>
              <a:rPr lang="en-US" sz="2000" dirty="0" smtClean="0"/>
              <a:t>Application independent</a:t>
            </a:r>
          </a:p>
          <a:p>
            <a:pPr lvl="1"/>
            <a:r>
              <a:rPr lang="en-US" sz="2000" dirty="0" smtClean="0"/>
              <a:t>Moves privacy controls from the system to the user</a:t>
            </a:r>
          </a:p>
          <a:p>
            <a:pPr lvl="1"/>
            <a:r>
              <a:rPr lang="en-US" sz="2000" dirty="0" smtClean="0"/>
              <a:t>Suitable for pervasive systems </a:t>
            </a:r>
          </a:p>
          <a:p>
            <a:endParaRPr lang="en-US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0209" y="5303278"/>
            <a:ext cx="8106562" cy="1114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[1]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J. Cornwell, I.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Fette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G. Hsieh, M.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Prabaker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J.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Rao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K.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Tang, K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Vaniea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L. Bauer, L.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Cranor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J. Hong, B.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McLaren, M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Reiter, and N.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Sadeh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“User-controllable security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privacy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pervasive computing,” in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HotMobile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2007</a:t>
            </a:r>
            <a:endParaRPr lang="en-US" sz="1400" i="1" spc="-100" dirty="0" smtClean="0">
              <a:solidFill>
                <a:schemeClr val="tx1">
                  <a:lumMod val="50000"/>
                  <a:lumOff val="50000"/>
                </a:schemeClr>
              </a:solidFill>
              <a:cs typeface="Calibri" pitchFamily="34" charset="0"/>
            </a:endParaRPr>
          </a:p>
          <a:p>
            <a:pPr marL="0" indent="0">
              <a:buNone/>
            </a:pPr>
            <a:r>
              <a:rPr lang="en-US" sz="1400" i="1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[2]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S. Ioannidis, S.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Sidiroglou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and A.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Keromytis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“Privacy as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 operating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system service,” in HOTSEC, 2006</a:t>
            </a:r>
            <a:endParaRPr lang="en-US" sz="1400" i="1" spc="-100" dirty="0" smtClean="0">
              <a:solidFill>
                <a:schemeClr val="tx1">
                  <a:lumMod val="50000"/>
                  <a:lumOff val="50000"/>
                </a:schemeClr>
              </a:solidFill>
              <a:cs typeface="Calibri" pitchFamily="34" charset="0"/>
            </a:endParaRPr>
          </a:p>
        </p:txBody>
      </p:sp>
      <p:pic>
        <p:nvPicPr>
          <p:cNvPr id="1026" name="Picture 2" descr="C:\Documents and Settings\Murtuza Jadliwala\Local Settings\Temporary Internet Files\Content.IE5\RCRU5N1O\MC9002329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412" y="57149"/>
            <a:ext cx="1204432" cy="106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5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Privacy Measurement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8284128" cy="4283755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Question</a:t>
            </a:r>
            <a:r>
              <a:rPr lang="en-US" sz="1800" dirty="0" smtClean="0"/>
              <a:t>: How to measure privacy?</a:t>
            </a:r>
          </a:p>
          <a:p>
            <a:endParaRPr lang="en-US" sz="1800" dirty="0" smtClean="0"/>
          </a:p>
          <a:p>
            <a:r>
              <a:rPr lang="en-US" sz="1800" dirty="0" smtClean="0"/>
              <a:t>Metrics</a:t>
            </a:r>
          </a:p>
          <a:p>
            <a:pPr lvl="1"/>
            <a:r>
              <a:rPr lang="en-US" sz="1600" dirty="0" smtClean="0"/>
              <a:t>Size of the anonymity set or k-anonymity</a:t>
            </a:r>
            <a:r>
              <a:rPr lang="en-US" sz="1600" baseline="30000" dirty="0" smtClean="0"/>
              <a:t>1</a:t>
            </a:r>
          </a:p>
          <a:p>
            <a:pPr lvl="1"/>
            <a:r>
              <a:rPr lang="en-US" sz="1600" dirty="0" smtClean="0"/>
              <a:t>Entropy of anonymity set</a:t>
            </a:r>
            <a:r>
              <a:rPr lang="en-US" sz="1600" baseline="30000" dirty="0" smtClean="0"/>
              <a:t>2</a:t>
            </a:r>
          </a:p>
          <a:p>
            <a:pPr lvl="1"/>
            <a:r>
              <a:rPr lang="en-US" sz="1600" dirty="0" smtClean="0"/>
              <a:t>Probabilistic success of the adversary</a:t>
            </a:r>
            <a:r>
              <a:rPr lang="en-US" sz="1600" baseline="30000" dirty="0" smtClean="0"/>
              <a:t>3,4</a:t>
            </a:r>
            <a:endParaRPr lang="en-US" sz="1600" dirty="0"/>
          </a:p>
          <a:p>
            <a:pPr lvl="1"/>
            <a:endParaRPr lang="en-US" sz="1600" dirty="0" smtClean="0"/>
          </a:p>
          <a:p>
            <a:r>
              <a:rPr lang="en-US" sz="1800" dirty="0" smtClean="0"/>
              <a:t>Let us not restrict ourselves to any specific metric</a:t>
            </a:r>
          </a:p>
          <a:p>
            <a:endParaRPr lang="en-US" sz="1800" dirty="0"/>
          </a:p>
          <a:p>
            <a:r>
              <a:rPr lang="en-US" sz="1800" dirty="0" smtClean="0"/>
              <a:t>Currently implemented the </a:t>
            </a:r>
            <a:r>
              <a:rPr lang="en-US" sz="1800" i="1" dirty="0" smtClean="0"/>
              <a:t>k</a:t>
            </a:r>
            <a:r>
              <a:rPr lang="en-US" sz="1800" dirty="0" smtClean="0"/>
              <a:t>-anonymity metric</a:t>
            </a:r>
          </a:p>
          <a:p>
            <a:pPr lvl="1"/>
            <a:r>
              <a:rPr lang="en-US" sz="1600" dirty="0" smtClean="0"/>
              <a:t>Anonymity set or </a:t>
            </a:r>
            <a:r>
              <a:rPr lang="en-US" sz="1600" i="1" dirty="0" smtClean="0"/>
              <a:t>k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Neighborhood</a:t>
            </a:r>
          </a:p>
          <a:p>
            <a:pPr lvl="1"/>
            <a:r>
              <a:rPr lang="en-US" sz="1600" dirty="0" smtClean="0"/>
              <a:t>Confusion distance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Maximum distance between a device and its neighbors</a:t>
            </a:r>
          </a:p>
          <a:p>
            <a:pPr lvl="1"/>
            <a:r>
              <a:rPr lang="en-US" sz="1600" dirty="0" smtClean="0"/>
              <a:t>Dynamic </a:t>
            </a:r>
            <a:r>
              <a:rPr lang="en-US" sz="1600" i="1" dirty="0" smtClean="0"/>
              <a:t>k</a:t>
            </a:r>
            <a:r>
              <a:rPr lang="en-US" sz="1600" dirty="0" smtClean="0"/>
              <a:t> value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7930" y="5033394"/>
            <a:ext cx="8226674" cy="1638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[1] L. Sweeney, “Achieving k-anonymity privacy protection using generalization and suppression,” Int. Jour. on Uncertainty, Fuzziness and Knowledge-based Sys., 2002</a:t>
            </a:r>
          </a:p>
          <a:p>
            <a:pPr marL="0" indent="0">
              <a:buNone/>
            </a:pP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[2] C. Diaz, S.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Seys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J.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Claessens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and B.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Preneel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“Towards measuring anonymity,” in PET, 2002</a:t>
            </a:r>
          </a:p>
          <a:p>
            <a:pPr marL="0" indent="0">
              <a:buNone/>
            </a:pP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[3] B. Hoh, M.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Gruteser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H.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Xiong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and A.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Alrabady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“Preserving privacy in GPS traces via uncertainty-aware path cloaking,” in CCS, 2007</a:t>
            </a:r>
          </a:p>
          <a:p>
            <a:pPr marL="0" indent="0">
              <a:buNone/>
            </a:pP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[4] R.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Shokri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G.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Theodorakopoulos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J-Y.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Boudec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J-P. </a:t>
            </a:r>
            <a:r>
              <a:rPr lang="en-US" sz="14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Hubaux</a:t>
            </a:r>
            <a:r>
              <a:rPr lang="en-US" sz="14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“Quantifying Location Privacy”, in IEEE S&amp;P 2011</a:t>
            </a:r>
          </a:p>
        </p:txBody>
      </p:sp>
      <p:pic>
        <p:nvPicPr>
          <p:cNvPr id="2050" name="Picture 2" descr="C:\Documents and Settings\Murtuza Jadliwala\Local Settings\Temporary Internet Files\Content.IE5\4G4VMJX0\MC9000650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334" y="58099"/>
            <a:ext cx="908541" cy="101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 descr="MCj04338690000[1]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411" y="2009601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Cj04338690000[1]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767" y="2179108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MCj0433869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841" y="2789604"/>
            <a:ext cx="4841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MCj04338690000[1]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034" y="2663295"/>
            <a:ext cx="484187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MCj04338690000[1]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497" y="3519445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MCj04338690000[1]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695" y="3666878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>
            <a:stCxn id="8" idx="2"/>
            <a:endCxn id="10" idx="0"/>
          </p:cNvCxnSpPr>
          <p:nvPr/>
        </p:nvCxnSpPr>
        <p:spPr>
          <a:xfrm>
            <a:off x="7650505" y="2493788"/>
            <a:ext cx="226430" cy="2958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9" idx="2"/>
          </p:cNvCxnSpPr>
          <p:nvPr/>
        </p:nvCxnSpPr>
        <p:spPr>
          <a:xfrm flipV="1">
            <a:off x="8119029" y="2663295"/>
            <a:ext cx="411832" cy="3684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2"/>
            <a:endCxn id="13" idx="0"/>
          </p:cNvCxnSpPr>
          <p:nvPr/>
        </p:nvCxnSpPr>
        <p:spPr>
          <a:xfrm>
            <a:off x="7876935" y="3273791"/>
            <a:ext cx="235656" cy="2456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2"/>
            <a:endCxn id="14" idx="0"/>
          </p:cNvCxnSpPr>
          <p:nvPr/>
        </p:nvCxnSpPr>
        <p:spPr>
          <a:xfrm flipH="1">
            <a:off x="6967789" y="3273791"/>
            <a:ext cx="909146" cy="3930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" idx="1"/>
            <a:endCxn id="12" idx="3"/>
          </p:cNvCxnSpPr>
          <p:nvPr/>
        </p:nvCxnSpPr>
        <p:spPr>
          <a:xfrm flipH="1" flipV="1">
            <a:off x="7303221" y="2905389"/>
            <a:ext cx="331620" cy="1263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349688" y="2711216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i="1" dirty="0" smtClean="0"/>
              <a:t>m</a:t>
            </a:r>
            <a:endParaRPr lang="en-US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713749" y="2423845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i="1" dirty="0" smtClean="0"/>
              <a:t>m</a:t>
            </a:r>
            <a:endParaRPr lang="en-US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7906480" y="317561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i="1" dirty="0" smtClean="0"/>
              <a:t>m</a:t>
            </a:r>
            <a:endParaRPr lang="en-US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8268232" y="275150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r>
              <a:rPr lang="en-US" sz="1400" i="1" dirty="0" smtClean="0"/>
              <a:t>m</a:t>
            </a:r>
            <a:endParaRPr lang="en-US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7199059" y="317718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</a:t>
            </a:r>
            <a:r>
              <a:rPr lang="en-US" sz="1400" i="1" dirty="0" smtClean="0"/>
              <a:t>m</a:t>
            </a:r>
            <a:endParaRPr lang="en-US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6647925" y="4121610"/>
            <a:ext cx="2240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k</a:t>
            </a:r>
            <a:r>
              <a:rPr lang="en-US" sz="1400" dirty="0" smtClean="0"/>
              <a:t>=5, Confusion distance=5</a:t>
            </a:r>
            <a:r>
              <a:rPr lang="en-US" sz="1400" i="1" dirty="0" smtClean="0"/>
              <a:t>m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85834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/>
      <p:bldP spid="32" grpId="0"/>
      <p:bldP spid="33" grpId="0"/>
      <p:bldP spid="34" grpId="0"/>
      <p:bldP spid="35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User Sensitivity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8284128" cy="474514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 metrics do not capture users’ sensitivity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Users create and customize sensitivity profiles</a:t>
            </a:r>
          </a:p>
          <a:p>
            <a:pPr lvl="1"/>
            <a:r>
              <a:rPr lang="en-US" sz="2000" dirty="0" smtClean="0"/>
              <a:t>Contains location, time, privacy parameters (min. and max. anonymity set sizes)</a:t>
            </a:r>
          </a:p>
          <a:p>
            <a:pPr lvl="1"/>
            <a:r>
              <a:rPr lang="en-US" sz="2000" dirty="0"/>
              <a:t>Expressed as preferred locations or points-of-interest</a:t>
            </a:r>
            <a:r>
              <a:rPr lang="en-US" sz="2000" baseline="30000" dirty="0"/>
              <a:t>1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 smtClean="0"/>
              <a:t>Privacy </a:t>
            </a:r>
            <a:r>
              <a:rPr lang="en-US" sz="2000" dirty="0"/>
              <a:t>measurements are accordingly scaled or adjusted</a:t>
            </a:r>
          </a:p>
          <a:p>
            <a:endParaRPr lang="en-US" sz="2400" dirty="0"/>
          </a:p>
          <a:p>
            <a:r>
              <a:rPr lang="en-US" sz="2400" dirty="0" smtClean="0"/>
              <a:t>Selection of appropriate profiles</a:t>
            </a:r>
          </a:p>
          <a:p>
            <a:pPr lvl="1"/>
            <a:r>
              <a:rPr lang="en-US" sz="2000" dirty="0" smtClean="0"/>
              <a:t>Manual by users</a:t>
            </a:r>
          </a:p>
          <a:p>
            <a:pPr lvl="1"/>
            <a:r>
              <a:rPr lang="en-US" sz="2000" dirty="0" smtClean="0"/>
              <a:t>Automatic by system based on context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3075" name="Picture 3" descr="C:\Documents and Settings\Murtuza Jadliwala\Local Settings\Temporary Internet Files\Content.IE5\3783NA4H\MP90043318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669" y="50800"/>
            <a:ext cx="1262836" cy="84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67265" y="6035579"/>
            <a:ext cx="6832600" cy="399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[1] L. T. </a:t>
            </a:r>
            <a:r>
              <a:rPr lang="en-US" sz="12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Xu</a:t>
            </a:r>
            <a:r>
              <a:rPr lang="en-US" sz="12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 and Y. </a:t>
            </a:r>
            <a:r>
              <a:rPr lang="en-US" sz="1200" i="1" spc="-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Cai</a:t>
            </a:r>
            <a:r>
              <a:rPr lang="en-US" sz="1200" i="1" spc="-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itchFamily="34" charset="0"/>
              </a:rPr>
              <a:t>, “Feeling-based location privacy protection for location-based services,” in ACM CCS,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Threshold-based Triggering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8284128" cy="50926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Users assign</a:t>
            </a:r>
          </a:p>
          <a:p>
            <a:pPr marL="685800" lvl="1"/>
            <a:r>
              <a:rPr lang="en-US" sz="1600" b="1" dirty="0" smtClean="0"/>
              <a:t>Privacy threshold</a:t>
            </a:r>
          </a:p>
          <a:p>
            <a:pPr marL="685800" lvl="1"/>
            <a:r>
              <a:rPr lang="en-US" sz="1600" b="1" dirty="0" smtClean="0"/>
              <a:t>Time </a:t>
            </a:r>
            <a:r>
              <a:rPr lang="en-US" sz="1600" b="1" dirty="0"/>
              <a:t>validity </a:t>
            </a:r>
            <a:r>
              <a:rPr lang="en-US" sz="1600" b="1" dirty="0" smtClean="0"/>
              <a:t>threshold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Communication buffered until privacy threshold met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Middle-ware periodically updates device privacy level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On each update, message delivered </a:t>
            </a:r>
            <a:r>
              <a:rPr lang="en-US" sz="2000" dirty="0"/>
              <a:t>if still valid </a:t>
            </a:r>
            <a:r>
              <a:rPr lang="en-US" sz="2000" dirty="0" smtClean="0"/>
              <a:t>and privacy threshold met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b="1" dirty="0" smtClean="0"/>
              <a:t>Advantages</a:t>
            </a:r>
            <a:r>
              <a:rPr lang="en-US" sz="2000" dirty="0" smtClean="0"/>
              <a:t>: Simplicity</a:t>
            </a:r>
          </a:p>
          <a:p>
            <a:r>
              <a:rPr lang="en-US" sz="2000" b="1" dirty="0" smtClean="0"/>
              <a:t>Drawbacks</a:t>
            </a:r>
            <a:r>
              <a:rPr lang="en-US" sz="2000" dirty="0" smtClean="0"/>
              <a:t>: Static thresholds</a:t>
            </a:r>
          </a:p>
        </p:txBody>
      </p:sp>
      <p:pic>
        <p:nvPicPr>
          <p:cNvPr id="4099" name="Picture 3" descr="C:\Documents and Settings\Murtuza Jadliwala\Local Settings\Temporary Internet Files\Content.IE5\RCRU5N1O\MC9000135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074" y="33868"/>
            <a:ext cx="900058" cy="93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32" y="3289046"/>
            <a:ext cx="5522825" cy="921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0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880844" y="973931"/>
            <a:ext cx="1149292" cy="11419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r>
              <a:rPr lang="en-US" b="1" baseline="-25000" dirty="0" smtClean="0">
                <a:solidFill>
                  <a:schemeClr val="tx1"/>
                </a:solidFill>
              </a:rPr>
              <a:t>1</a:t>
            </a:r>
            <a:r>
              <a:rPr lang="en-US" b="1" dirty="0" smtClean="0">
                <a:solidFill>
                  <a:schemeClr val="tx1"/>
                </a:solidFill>
              </a:rPr>
              <a:t>(1)</a:t>
            </a:r>
            <a:endParaRPr lang="en-US" b="1" baseline="-25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Probabilistic Triggering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664279"/>
                <a:ext cx="8284128" cy="1669409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000" dirty="0" smtClean="0"/>
                  <a:t>Device communications can be modeled using a </a:t>
                </a:r>
                <a:r>
                  <a:rPr lang="en-US" sz="2000" b="1" dirty="0" smtClean="0"/>
                  <a:t>controlled Markov chain model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)∙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𝑀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b="1" dirty="0" smtClean="0"/>
                  <a:t>Reinforcement learning </a:t>
                </a:r>
                <a:r>
                  <a:rPr lang="en-US" sz="2000" dirty="0" smtClean="0"/>
                  <a:t>such as Q-learning can be used to determine </a:t>
                </a:r>
                <a:r>
                  <a:rPr lang="en-US" sz="2000" i="1" dirty="0" smtClean="0"/>
                  <a:t>M(b)</a:t>
                </a:r>
                <a:r>
                  <a:rPr lang="en-US" sz="2000" dirty="0" smtClean="0"/>
                  <a:t>, for each action </a:t>
                </a:r>
                <a:r>
                  <a:rPr lang="en-US" sz="2000" i="1" dirty="0" smtClean="0"/>
                  <a:t>b</a:t>
                </a:r>
              </a:p>
              <a:p>
                <a:endParaRPr lang="en-US" sz="2000" i="1" dirty="0"/>
              </a:p>
              <a:p>
                <a:r>
                  <a:rPr lang="en-US" sz="2000" dirty="0"/>
                  <a:t>Real-valued reward function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𝑅</m:t>
                    </m:r>
                    <m:r>
                      <a:rPr lang="en-US" sz="2000" i="1">
                        <a:latin typeface="Cambria Math"/>
                      </a:rPr>
                      <m:t>:</m:t>
                    </m:r>
                    <m:r>
                      <a:rPr lang="en-US" sz="2000" i="1">
                        <a:latin typeface="Cambria Math"/>
                      </a:rPr>
                      <m:t>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𝒫</m:t>
                    </m:r>
                    <m:d>
                      <m:dPr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  <m:groupChr>
                      <m:groupChrPr>
                        <m:chr m:val="→"/>
                        <m:pos m:val="top"/>
                        <m:ctrlPr>
                          <a:rPr lang="en-US" sz="2000" i="1">
                            <a:latin typeface="Cambria Math"/>
                            <a:ea typeface="Cambria Math"/>
                          </a:rPr>
                        </m:ctrlPr>
                      </m:groupChrPr>
                      <m:e/>
                    </m:groupChr>
                    <m:r>
                      <a:rPr lang="en-US" sz="2000" i="1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664279"/>
                <a:ext cx="8284128" cy="1669409"/>
              </a:xfrm>
              <a:blipFill rotWithShape="1">
                <a:blip r:embed="rId3"/>
                <a:stretch>
                  <a:fillRect l="-221" t="-3650"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 descr="C:\Documents and Settings\Murtuza Jadliwala\Local Settings\Temporary Internet Files\Content.IE5\RCRU5N1O\MC90001359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074" y="33868"/>
            <a:ext cx="900058" cy="93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00015" y="1175951"/>
            <a:ext cx="697792" cy="209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8" name="Rectangle 7"/>
          <p:cNvSpPr/>
          <p:nvPr/>
        </p:nvSpPr>
        <p:spPr>
          <a:xfrm>
            <a:off x="1100015" y="1175951"/>
            <a:ext cx="619728" cy="209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b="1" dirty="0" smtClean="0">
                <a:latin typeface="Helvetica" pitchFamily="34" charset="0"/>
              </a:rPr>
              <a:t>Privacy</a:t>
            </a:r>
            <a:endParaRPr lang="fr-CH" sz="900" b="1" dirty="0">
              <a:latin typeface="Helvetic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60315" y="1340695"/>
            <a:ext cx="27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0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81113" y="1340694"/>
            <a:ext cx="433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max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490856" y="2460097"/>
            <a:ext cx="6361239" cy="14654"/>
          </a:xfrm>
          <a:prstGeom prst="line">
            <a:avLst/>
          </a:prstGeom>
          <a:ln w="34925" cmpd="sng"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4028" y="24747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Oval 15"/>
          <p:cNvSpPr/>
          <p:nvPr/>
        </p:nvSpPr>
        <p:spPr>
          <a:xfrm>
            <a:off x="4514676" y="2435992"/>
            <a:ext cx="54528" cy="628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457814" y="2425921"/>
            <a:ext cx="54528" cy="628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391097" y="24747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34235" y="24747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973484" y="4039383"/>
            <a:ext cx="609600" cy="234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dirty="0" err="1" smtClean="0"/>
              <a:t>Packet</a:t>
            </a:r>
            <a:r>
              <a:rPr lang="fr-CH" sz="900" dirty="0"/>
              <a:t> </a:t>
            </a:r>
            <a:r>
              <a:rPr lang="fr-CH" sz="900" dirty="0" smtClean="0"/>
              <a:t>1</a:t>
            </a:r>
            <a:endParaRPr lang="fr-CH" sz="900" dirty="0"/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868972" y="3062540"/>
            <a:ext cx="814684" cy="1334661"/>
            <a:chOff x="5073650" y="7251699"/>
            <a:chExt cx="814684" cy="806452"/>
          </a:xfrm>
        </p:grpSpPr>
        <p:cxnSp>
          <p:nvCxnSpPr>
            <p:cNvPr id="28" name="Straight Connector 27"/>
            <p:cNvCxnSpPr/>
            <p:nvPr/>
          </p:nvCxnSpPr>
          <p:spPr>
            <a:xfrm rot="16200000" flipH="1">
              <a:off x="4692447" y="7657891"/>
              <a:ext cx="8005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5467429" y="7651960"/>
              <a:ext cx="80052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5073650" y="8052221"/>
              <a:ext cx="814684" cy="19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971513" y="3678426"/>
            <a:ext cx="609600" cy="234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dirty="0" err="1" smtClean="0"/>
              <a:t>Packet</a:t>
            </a:r>
            <a:r>
              <a:rPr lang="fr-CH" sz="900" dirty="0" smtClean="0"/>
              <a:t> 2</a:t>
            </a:r>
            <a:endParaRPr lang="fr-CH" sz="900" dirty="0"/>
          </a:p>
        </p:txBody>
      </p:sp>
      <p:sp>
        <p:nvSpPr>
          <p:cNvPr id="40" name="Rectangle 39"/>
          <p:cNvSpPr/>
          <p:nvPr/>
        </p:nvSpPr>
        <p:spPr>
          <a:xfrm>
            <a:off x="971513" y="3335876"/>
            <a:ext cx="609600" cy="234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dirty="0" err="1" smtClean="0"/>
              <a:t>Packet</a:t>
            </a:r>
            <a:r>
              <a:rPr lang="fr-CH" sz="900" dirty="0" smtClean="0"/>
              <a:t> 3</a:t>
            </a:r>
            <a:endParaRPr lang="fr-CH" sz="900" dirty="0"/>
          </a:p>
        </p:txBody>
      </p:sp>
      <p:cxnSp>
        <p:nvCxnSpPr>
          <p:cNvPr id="4098" name="Straight Connector 4097"/>
          <p:cNvCxnSpPr/>
          <p:nvPr/>
        </p:nvCxnSpPr>
        <p:spPr>
          <a:xfrm>
            <a:off x="888029" y="3980660"/>
            <a:ext cx="7956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88029" y="3628322"/>
            <a:ext cx="7956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88029" y="3275984"/>
            <a:ext cx="7956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4099"/>
          <p:cNvSpPr txBox="1"/>
          <p:nvPr/>
        </p:nvSpPr>
        <p:spPr>
          <a:xfrm>
            <a:off x="335099" y="401670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Priv</a:t>
            </a:r>
            <a:r>
              <a:rPr lang="en-US" sz="1600" b="1" baseline="-25000" dirty="0" smtClean="0"/>
              <a:t>1</a:t>
            </a:r>
            <a:endParaRPr lang="en-US" sz="1600" b="1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336497" y="361542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Priv</a:t>
            </a:r>
            <a:r>
              <a:rPr lang="en-US" sz="1600" b="1" baseline="-25000" dirty="0" smtClean="0"/>
              <a:t>2</a:t>
            </a:r>
            <a:endParaRPr lang="en-US" sz="1600" b="1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337895" y="326448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Priv</a:t>
            </a:r>
            <a:r>
              <a:rPr lang="en-US" sz="1600" b="1" baseline="-25000" dirty="0" smtClean="0"/>
              <a:t>3</a:t>
            </a:r>
            <a:endParaRPr lang="en-US" sz="1600" b="1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1155927" y="2945035"/>
            <a:ext cx="240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:</a:t>
            </a:r>
            <a:endParaRPr lang="en-US" sz="1600" b="1" baseline="-25000" dirty="0"/>
          </a:p>
        </p:txBody>
      </p:sp>
      <p:sp>
        <p:nvSpPr>
          <p:cNvPr id="4101" name="TextBox 4100"/>
          <p:cNvSpPr txBox="1"/>
          <p:nvPr/>
        </p:nvSpPr>
        <p:spPr>
          <a:xfrm>
            <a:off x="1930298" y="3692372"/>
            <a:ext cx="814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Action </a:t>
            </a:r>
            <a:r>
              <a:rPr lang="en-US" sz="1100" i="1" dirty="0" smtClean="0"/>
              <a:t>b(1)</a:t>
            </a:r>
            <a:endParaRPr lang="en-US" sz="1100" baseline="-25000" dirty="0"/>
          </a:p>
        </p:txBody>
      </p:sp>
      <p:sp>
        <p:nvSpPr>
          <p:cNvPr id="51" name="Oval 50"/>
          <p:cNvSpPr/>
          <p:nvPr/>
        </p:nvSpPr>
        <p:spPr>
          <a:xfrm>
            <a:off x="3940030" y="966271"/>
            <a:ext cx="1149292" cy="11419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r>
              <a:rPr lang="en-US" b="1" baseline="-25000" dirty="0" smtClean="0">
                <a:solidFill>
                  <a:schemeClr val="tx1"/>
                </a:solidFill>
              </a:rPr>
              <a:t>1</a:t>
            </a:r>
            <a:r>
              <a:rPr lang="en-US" b="1" dirty="0" smtClean="0">
                <a:solidFill>
                  <a:schemeClr val="tx1"/>
                </a:solidFill>
              </a:rPr>
              <a:t>(2)</a:t>
            </a:r>
            <a:endParaRPr lang="en-US" b="1" baseline="-250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159201" y="1168291"/>
            <a:ext cx="697792" cy="209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53" name="Rectangle 52"/>
          <p:cNvSpPr/>
          <p:nvPr/>
        </p:nvSpPr>
        <p:spPr>
          <a:xfrm>
            <a:off x="4159201" y="1168291"/>
            <a:ext cx="481098" cy="209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600" b="1" dirty="0">
              <a:latin typeface="Helvetica" pitchFamily="34" charset="0"/>
            </a:endParaRP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4019501" y="1333035"/>
            <a:ext cx="27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0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4640299" y="1333034"/>
            <a:ext cx="433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max</a:t>
            </a:r>
          </a:p>
        </p:txBody>
      </p:sp>
      <p:sp>
        <p:nvSpPr>
          <p:cNvPr id="56" name="Oval 55"/>
          <p:cNvSpPr/>
          <p:nvPr/>
        </p:nvSpPr>
        <p:spPr>
          <a:xfrm>
            <a:off x="3967294" y="2771454"/>
            <a:ext cx="1149292" cy="11419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r>
              <a:rPr lang="en-US" b="1" baseline="-25000" dirty="0" smtClean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(2)</a:t>
            </a:r>
            <a:endParaRPr lang="en-US" b="1" baseline="-250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86465" y="2973474"/>
            <a:ext cx="697792" cy="209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58" name="Rectangle 57"/>
          <p:cNvSpPr/>
          <p:nvPr/>
        </p:nvSpPr>
        <p:spPr>
          <a:xfrm>
            <a:off x="4186465" y="2973474"/>
            <a:ext cx="670528" cy="209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900" b="1" dirty="0">
              <a:latin typeface="Helvetica" pitchFamily="34" charset="0"/>
            </a:endParaRP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4046765" y="3138218"/>
            <a:ext cx="27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0</a:t>
            </a: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4667563" y="3138217"/>
            <a:ext cx="433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max</a:t>
            </a:r>
          </a:p>
        </p:txBody>
      </p:sp>
      <p:sp>
        <p:nvSpPr>
          <p:cNvPr id="61" name="Oval 60"/>
          <p:cNvSpPr/>
          <p:nvPr/>
        </p:nvSpPr>
        <p:spPr>
          <a:xfrm>
            <a:off x="6759589" y="966226"/>
            <a:ext cx="1149292" cy="11419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r>
              <a:rPr lang="en-US" b="1" baseline="-25000" dirty="0" smtClean="0">
                <a:solidFill>
                  <a:schemeClr val="tx1"/>
                </a:solidFill>
              </a:rPr>
              <a:t>1</a:t>
            </a:r>
            <a:r>
              <a:rPr lang="en-US" b="1" dirty="0" smtClean="0">
                <a:solidFill>
                  <a:schemeClr val="tx1"/>
                </a:solidFill>
              </a:rPr>
              <a:t>(3)</a:t>
            </a:r>
            <a:endParaRPr lang="en-US" b="1" baseline="-250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78760" y="1134690"/>
            <a:ext cx="697792" cy="209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1050" b="1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978760" y="1134690"/>
            <a:ext cx="269328" cy="209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900" b="1" dirty="0">
              <a:latin typeface="Helvetica" pitchFamily="34" charset="0"/>
            </a:endParaRPr>
          </a:p>
        </p:txBody>
      </p:sp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6839060" y="1299434"/>
            <a:ext cx="27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0</a:t>
            </a: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7459858" y="1299433"/>
            <a:ext cx="433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max</a:t>
            </a:r>
          </a:p>
        </p:txBody>
      </p:sp>
      <p:sp>
        <p:nvSpPr>
          <p:cNvPr id="66" name="Oval 65"/>
          <p:cNvSpPr/>
          <p:nvPr/>
        </p:nvSpPr>
        <p:spPr>
          <a:xfrm>
            <a:off x="6786853" y="2788187"/>
            <a:ext cx="1149292" cy="11419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r>
              <a:rPr lang="en-US" b="1" baseline="-25000" dirty="0" smtClean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(3)</a:t>
            </a:r>
            <a:endParaRPr lang="en-US" b="1" baseline="-250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006024" y="3057319"/>
            <a:ext cx="697792" cy="209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/>
          </a:p>
        </p:txBody>
      </p:sp>
      <p:sp>
        <p:nvSpPr>
          <p:cNvPr id="68" name="Rectangle 67"/>
          <p:cNvSpPr/>
          <p:nvPr/>
        </p:nvSpPr>
        <p:spPr>
          <a:xfrm>
            <a:off x="7006024" y="3057319"/>
            <a:ext cx="619728" cy="209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900" b="1" dirty="0">
              <a:latin typeface="Helvetica" pitchFamily="34" charset="0"/>
            </a:endParaRPr>
          </a:p>
        </p:txBody>
      </p:sp>
      <p:sp>
        <p:nvSpPr>
          <p:cNvPr id="69" name="Rectangle 68"/>
          <p:cNvSpPr>
            <a:spLocks noChangeArrowheads="1"/>
          </p:cNvSpPr>
          <p:nvPr/>
        </p:nvSpPr>
        <p:spPr bwMode="auto">
          <a:xfrm>
            <a:off x="6866324" y="3222063"/>
            <a:ext cx="279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0</a:t>
            </a: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7487122" y="3222062"/>
            <a:ext cx="433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CH" sz="1000" dirty="0">
                <a:latin typeface="Calibri" pitchFamily="34" charset="0"/>
              </a:rPr>
              <a:t> max</a:t>
            </a:r>
          </a:p>
        </p:txBody>
      </p:sp>
      <p:cxnSp>
        <p:nvCxnSpPr>
          <p:cNvPr id="4103" name="Straight Arrow Connector 4102"/>
          <p:cNvCxnSpPr>
            <a:stCxn id="6" idx="6"/>
            <a:endCxn id="51" idx="2"/>
          </p:cNvCxnSpPr>
          <p:nvPr/>
        </p:nvCxnSpPr>
        <p:spPr>
          <a:xfrm flipV="1">
            <a:off x="2030136" y="1537232"/>
            <a:ext cx="1909894" cy="766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5" name="Straight Arrow Connector 4104"/>
          <p:cNvCxnSpPr>
            <a:stCxn id="6" idx="6"/>
            <a:endCxn id="56" idx="2"/>
          </p:cNvCxnSpPr>
          <p:nvPr/>
        </p:nvCxnSpPr>
        <p:spPr>
          <a:xfrm>
            <a:off x="2030136" y="1544892"/>
            <a:ext cx="1937158" cy="179752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798302" y="3692372"/>
            <a:ext cx="814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Action </a:t>
            </a:r>
            <a:r>
              <a:rPr lang="en-US" sz="1100" i="1" dirty="0" smtClean="0"/>
              <a:t>b(2)</a:t>
            </a:r>
            <a:endParaRPr lang="en-US" sz="1100" baseline="-25000" dirty="0"/>
          </a:p>
        </p:txBody>
      </p:sp>
      <p:cxnSp>
        <p:nvCxnSpPr>
          <p:cNvPr id="4107" name="Straight Arrow Connector 4106"/>
          <p:cNvCxnSpPr>
            <a:stCxn id="51" idx="6"/>
            <a:endCxn id="61" idx="2"/>
          </p:cNvCxnSpPr>
          <p:nvPr/>
        </p:nvCxnSpPr>
        <p:spPr>
          <a:xfrm flipV="1">
            <a:off x="5089322" y="1537187"/>
            <a:ext cx="1670267" cy="4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9" name="Straight Arrow Connector 4108"/>
          <p:cNvCxnSpPr>
            <a:endCxn id="66" idx="2"/>
          </p:cNvCxnSpPr>
          <p:nvPr/>
        </p:nvCxnSpPr>
        <p:spPr>
          <a:xfrm>
            <a:off x="5073687" y="1511985"/>
            <a:ext cx="1713166" cy="184716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1" name="Straight Arrow Connector 4110"/>
          <p:cNvCxnSpPr>
            <a:stCxn id="56" idx="6"/>
            <a:endCxn id="61" idx="2"/>
          </p:cNvCxnSpPr>
          <p:nvPr/>
        </p:nvCxnSpPr>
        <p:spPr>
          <a:xfrm flipV="1">
            <a:off x="5116586" y="1537187"/>
            <a:ext cx="1643003" cy="180522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3" name="Straight Arrow Connector 4112"/>
          <p:cNvCxnSpPr>
            <a:stCxn id="56" idx="6"/>
            <a:endCxn id="66" idx="2"/>
          </p:cNvCxnSpPr>
          <p:nvPr/>
        </p:nvCxnSpPr>
        <p:spPr>
          <a:xfrm>
            <a:off x="5116586" y="3342415"/>
            <a:ext cx="1670267" cy="1673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14" name="Rectangle 4113"/>
              <p:cNvSpPr/>
              <p:nvPr/>
            </p:nvSpPr>
            <p:spPr>
              <a:xfrm>
                <a:off x="1480445" y="1064227"/>
                <a:ext cx="3449685" cy="431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US" sz="1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000" b="0" i="1" smtClean="0">
                              <a:latin typeface="Cambria Math"/>
                            </a:rPr>
                            <m:t>(1)</m:t>
                          </m:r>
                          <m:r>
                            <a:rPr lang="en-US" sz="100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000" b="0" i="1" smtClean="0">
                              <a:latin typeface="Cambria Math"/>
                            </a:rPr>
                            <m:t>(2)</m:t>
                          </m:r>
                        </m:sub>
                      </m:sSub>
                      <m:r>
                        <a:rPr lang="en-US" sz="10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000" i="1" dirty="0" smtClean="0">
                  <a:latin typeface="Cambria Math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i="1">
                          <a:latin typeface="Cambria Math"/>
                        </a:rPr>
                        <m:t>𝑃</m:t>
                      </m:r>
                      <m:r>
                        <a:rPr lang="en-US" sz="1000" i="1">
                          <a:latin typeface="Cambria Math"/>
                        </a:rPr>
                        <m:t>(</m:t>
                      </m:r>
                      <m:r>
                        <a:rPr lang="en-US" sz="1000" i="1">
                          <a:latin typeface="Cambria Math"/>
                        </a:rPr>
                        <m:t>𝑠</m:t>
                      </m:r>
                      <m:d>
                        <m:dPr>
                          <m:ctrlPr>
                            <a:rPr lang="en-US" sz="1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000" i="1">
                              <a:latin typeface="Cambria Math"/>
                            </a:rPr>
                            <m:t>𝑡</m:t>
                          </m:r>
                          <m:r>
                            <a:rPr lang="en-US" sz="1000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1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000" b="0" i="1" smtClean="0">
                          <a:latin typeface="Cambria Math"/>
                        </a:rPr>
                        <m:t>(2)</m:t>
                      </m:r>
                      <m:r>
                        <a:rPr lang="en-US" sz="1000" i="1">
                          <a:latin typeface="Cambria Math"/>
                        </a:rPr>
                        <m:t>|</m:t>
                      </m:r>
                      <m:r>
                        <a:rPr lang="en-US" sz="1000" i="1">
                          <a:latin typeface="Cambria Math"/>
                        </a:rPr>
                        <m:t>𝑠</m:t>
                      </m:r>
                      <m:d>
                        <m:dPr>
                          <m:ctrlPr>
                            <a:rPr lang="en-US" sz="1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4114" name="Rectangle 4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445" y="1064227"/>
                <a:ext cx="3449685" cy="4310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 rot="2494248">
                <a:off x="2050024" y="2182720"/>
                <a:ext cx="2199693" cy="2694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5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US" sz="105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05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05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050" b="0" i="1" smtClean="0">
                              <a:latin typeface="Cambria Math"/>
                            </a:rPr>
                            <m:t>(1)</m:t>
                          </m:r>
                          <m:r>
                            <a:rPr lang="en-US" sz="105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05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05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05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050" b="0" i="1" smtClean="0">
                              <a:latin typeface="Cambria Math"/>
                            </a:rPr>
                            <m:t>(2)</m:t>
                          </m:r>
                        </m:sub>
                      </m:sSub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494248">
                <a:off x="2050024" y="2182720"/>
                <a:ext cx="2199693" cy="26943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76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12445E-6 L 0.12482 0.0006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01" grpId="0"/>
      <p:bldP spid="51" grpId="0" animBg="1"/>
      <p:bldP spid="52" grpId="0" animBg="1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/>
      <p:bldP spid="60" grpId="0"/>
      <p:bldP spid="61" grpId="0" animBg="1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 animBg="1"/>
      <p:bldP spid="69" grpId="0"/>
      <p:bldP spid="70" grpId="0"/>
      <p:bldP spid="75" grpId="0"/>
      <p:bldP spid="4114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Probabilistic Triggering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0629" y="966271"/>
                <a:ext cx="8284128" cy="527837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000" b="1" dirty="0" smtClean="0"/>
                  <a:t>Goal</a:t>
                </a:r>
                <a:r>
                  <a:rPr lang="en-US" sz="2000" dirty="0" smtClean="0"/>
                  <a:t>:  Optimal </a:t>
                </a:r>
                <a:r>
                  <a:rPr lang="en-US" sz="2000" dirty="0"/>
                  <a:t>policy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000" dirty="0" smtClean="0">
                    <a:sym typeface="Wingdings" pitchFamily="2" charset="2"/>
                  </a:rPr>
                  <a:t> </a:t>
                </a:r>
                <a:r>
                  <a:rPr lang="en-US" sz="2000" dirty="0" smtClean="0"/>
                  <a:t>message(s) </a:t>
                </a:r>
                <a:r>
                  <a:rPr lang="en-US" sz="2000" i="1" dirty="0" smtClean="0"/>
                  <a:t>b</a:t>
                </a:r>
                <a:r>
                  <a:rPr lang="en-US" sz="2000" dirty="0" smtClean="0"/>
                  <a:t> forwarded </a:t>
                </a:r>
                <a:r>
                  <a:rPr lang="en-US" sz="2000" dirty="0"/>
                  <a:t>in </a:t>
                </a:r>
                <a:r>
                  <a:rPr lang="en-US" sz="2000" dirty="0" smtClean="0"/>
                  <a:t>each state starting from </a:t>
                </a:r>
                <a:r>
                  <a:rPr lang="en-US" sz="2000" i="1" dirty="0" smtClean="0"/>
                  <a:t>s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r>
                  <a:rPr lang="en-US" sz="2000" b="1" dirty="0"/>
                  <a:t>Markov Decision Process (</a:t>
                </a:r>
                <a:r>
                  <a:rPr lang="en-US" sz="2000" b="1" dirty="0" smtClean="0"/>
                  <a:t>MDP)</a:t>
                </a:r>
                <a:r>
                  <a:rPr lang="en-US" sz="2000" dirty="0" smtClean="0"/>
                  <a:t> to model decision </a:t>
                </a:r>
                <a:r>
                  <a:rPr lang="en-US" sz="2000" dirty="0"/>
                  <a:t>control problem of choosing </a:t>
                </a:r>
                <a:r>
                  <a:rPr lang="en-US" sz="2000" i="1" dirty="0"/>
                  <a:t>optimal</a:t>
                </a:r>
                <a:r>
                  <a:rPr lang="en-US" sz="2000" dirty="0"/>
                  <a:t> actions at each time </a:t>
                </a:r>
                <a:r>
                  <a:rPr lang="en-US" sz="2000" dirty="0" smtClean="0"/>
                  <a:t>instant</a:t>
                </a:r>
              </a:p>
              <a:p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i="1" dirty="0" smtClean="0"/>
                  <a:t>Total reward </a:t>
                </a:r>
                <a:r>
                  <a:rPr lang="en-US" sz="2000" dirty="0" smtClean="0"/>
                  <a:t>for a policy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000" dirty="0" smtClean="0"/>
                  <a:t> from initial state </a:t>
                </a:r>
                <a:r>
                  <a:rPr lang="en-US" sz="2000" i="1" dirty="0" smtClean="0"/>
                  <a:t>s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𝑁</m:t>
                        </m:r>
                        <m:r>
                          <a:rPr lang="en-US" sz="2000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b="0" i="1" smtClean="0">
                                        <a:latin typeface="Cambria Math"/>
                                        <a:ea typeface="Cambria Math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nary>
                  </m:oMath>
                </a14:m>
                <a:r>
                  <a:rPr lang="en-US" sz="2000" dirty="0"/>
                  <a:t>, </a:t>
                </a:r>
                <a:r>
                  <a:rPr lang="en-US" sz="2000" dirty="0" smtClean="0"/>
                  <a:t>assuming stationary policies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 smtClean="0"/>
                  <a:t>Define optimality criteria, called optimal value function (OVF), as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1" i="0" smtClean="0">
                            <a:latin typeface="Cambria Math"/>
                          </a:rPr>
                          <m:t>sup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𝜇𝜖𝜋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endParaRPr lang="en-US" sz="2000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 smtClean="0"/>
                  <a:t>Compute OVF: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100" dirty="0" smtClean="0"/>
                  <a:t>OVF unique solution of the </a:t>
                </a:r>
                <a:r>
                  <a:rPr lang="en-US" sz="2100" i="1" dirty="0" smtClean="0"/>
                  <a:t>Bellman’s equation</a:t>
                </a:r>
                <a:r>
                  <a:rPr lang="en-US" sz="2100" dirty="0" smtClean="0"/>
                  <a:t> 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sz="21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1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1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1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100" b="1" i="0" smtClean="0">
                            <a:latin typeface="Cambria Math"/>
                          </a:rPr>
                          <m:t>sup</m:t>
                        </m:r>
                      </m:e>
                      <m:sub>
                        <m:r>
                          <a:rPr lang="en-US" sz="21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sz="21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100" b="0" i="1" smtClean="0">
                            <a:latin typeface="Cambria Math"/>
                          </a:rPr>
                          <m:t>𝑅</m:t>
                        </m:r>
                        <m:d>
                          <m:dPr>
                            <m:ctrlPr>
                              <a:rPr lang="en-US" sz="21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1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100" b="0" i="1" smtClean="0">
                                    <a:latin typeface="Cambria Math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100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1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sz="21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r>
                          <a:rPr lang="en-US" sz="2100" b="0" i="1" smtClean="0">
                            <a:latin typeface="Cambria Math"/>
                          </a:rPr>
                          <m:t>+</m:t>
                        </m:r>
                        <m:r>
                          <a:rPr lang="en-US" sz="21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100" b="0" i="1" smtClean="0">
                                <a:latin typeface="Cambria Math"/>
                                <a:ea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en-US" sz="2100" b="0" i="1" smtClean="0"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en-US" sz="21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US" sz="21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1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100" b="0" i="1" smtClean="0">
                                        <a:latin typeface="Cambria Math"/>
                                        <a:ea typeface="Cambria Math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sz="2100" b="0" i="1" smtClean="0">
                                        <a:latin typeface="Cambria Math"/>
                                        <a:ea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</m:d>
                    <m:r>
                      <a:rPr lang="en-US" sz="21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sz="2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100" b="0" i="1" smtClean="0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endParaRPr lang="en-US" sz="2100" b="0" dirty="0" smtClean="0">
                  <a:ea typeface="Cambria Math"/>
                </a:endParaRP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000" dirty="0" smtClean="0"/>
                  <a:t>Dynamic programming technique called </a:t>
                </a:r>
                <a:r>
                  <a:rPr lang="en-US" sz="2000" i="1" dirty="0" smtClean="0"/>
                  <a:t>Value Iteration Algorithm </a:t>
                </a:r>
                <a:r>
                  <a:rPr lang="en-US" sz="2000" dirty="0" smtClean="0"/>
                  <a:t>to solve Bellman’s equation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629" y="966271"/>
                <a:ext cx="8284128" cy="5278376"/>
              </a:xfrm>
              <a:blipFill rotWithShape="1">
                <a:blip r:embed="rId3"/>
                <a:stretch>
                  <a:fillRect l="-736" t="-1272" r="-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 descr="C:\Documents and Settings\Murtuza Jadliwala\Local Settings\Temporary Internet Files\Content.IE5\RCRU5N1O\MC90001359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074" y="33868"/>
            <a:ext cx="900058" cy="93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85" y="998421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98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228"/>
          </a:xfrm>
        </p:spPr>
        <p:txBody>
          <a:bodyPr>
            <a:normAutofit/>
          </a:bodyPr>
          <a:lstStyle/>
          <a:p>
            <a:r>
              <a:rPr lang="en-US" sz="3200" smtClean="0"/>
              <a:t>Roadmap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22"/>
            <a:ext cx="8229600" cy="50918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System Model and Privacy Threats</a:t>
            </a:r>
          </a:p>
          <a:p>
            <a:endParaRPr lang="en-US" dirty="0"/>
          </a:p>
          <a:p>
            <a:r>
              <a:rPr lang="en-US" dirty="0" smtClean="0"/>
              <a:t>Privacy-Triggered Communications</a:t>
            </a:r>
          </a:p>
          <a:p>
            <a:endParaRPr lang="en-US" dirty="0"/>
          </a:p>
          <a:p>
            <a:r>
              <a:rPr lang="en-US" dirty="0" smtClean="0"/>
              <a:t>Evaluation</a:t>
            </a:r>
          </a:p>
          <a:p>
            <a:endParaRPr lang="en-US" dirty="0"/>
          </a:p>
          <a:p>
            <a:r>
              <a:rPr lang="en-US" dirty="0"/>
              <a:t>Initial </a:t>
            </a:r>
            <a:r>
              <a:rPr lang="en-US" dirty="0" smtClean="0"/>
              <a:t>Insights</a:t>
            </a:r>
          </a:p>
          <a:p>
            <a:endParaRPr lang="en-US" dirty="0"/>
          </a:p>
        </p:txBody>
      </p:sp>
      <p:pic>
        <p:nvPicPr>
          <p:cNvPr id="11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1" y="109736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0" y="2169366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79" y="322187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Will Privacy-triggered Communication Work?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8284128" cy="4745149"/>
          </a:xfrm>
        </p:spPr>
        <p:txBody>
          <a:bodyPr>
            <a:normAutofit/>
          </a:bodyPr>
          <a:lstStyle/>
          <a:p>
            <a:r>
              <a:rPr lang="en-US" sz="2400" dirty="0"/>
              <a:t>How long would a user wait until a privacy-sensitive message </a:t>
            </a:r>
            <a:r>
              <a:rPr lang="en-US" sz="2400" dirty="0" smtClean="0"/>
              <a:t>gets transmitted?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If he/she is moving, would it still make sense to send it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 smtClean="0"/>
              <a:t>Two evaluation strategies:</a:t>
            </a:r>
          </a:p>
          <a:p>
            <a:pPr lvl="1"/>
            <a:r>
              <a:rPr lang="en-US" sz="2000" dirty="0" smtClean="0"/>
              <a:t>Large-scale network simulations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Prototype implementation and evaluation in a live trial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(On-going)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18</a:t>
            </a:fld>
            <a:endParaRPr lang="en-US" dirty="0"/>
          </a:p>
        </p:txBody>
      </p:sp>
      <p:pic>
        <p:nvPicPr>
          <p:cNvPr id="8" name="Picture 2" descr="C:\Documents and Settings\Murtuza Jadliwala\Local Settings\Temporary Internet Files\Content.IE5\D32UFKXF\MC90015677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634" y="4458951"/>
            <a:ext cx="149536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983" y="3094799"/>
            <a:ext cx="1590226" cy="136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858" y="2750039"/>
            <a:ext cx="3086853" cy="21607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Simulation Experiments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9" y="966271"/>
            <a:ext cx="8284128" cy="52783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Simulation (ns-2) setup</a:t>
            </a:r>
          </a:p>
          <a:p>
            <a:pPr lvl="1"/>
            <a:r>
              <a:rPr lang="en-US" sz="1800" dirty="0" smtClean="0"/>
              <a:t>RW and RWC mobility model</a:t>
            </a:r>
          </a:p>
          <a:p>
            <a:pPr lvl="1"/>
            <a:r>
              <a:rPr lang="en-US" sz="1800" dirty="0" smtClean="0"/>
              <a:t>100 devices, 914 MHz radio, pedestrian speed (&lt; 3 km/h)</a:t>
            </a:r>
          </a:p>
          <a:p>
            <a:pPr lvl="1"/>
            <a:r>
              <a:rPr lang="en-US" sz="1800" dirty="0" smtClean="0"/>
              <a:t>Message size: 100 Bytes, Buffer: 50KB, Period: 15 sec </a:t>
            </a:r>
          </a:p>
          <a:p>
            <a:pPr lvl="1"/>
            <a:r>
              <a:rPr lang="en-US" sz="1800" dirty="0" smtClean="0"/>
              <a:t>Privacy metric: </a:t>
            </a:r>
            <a:r>
              <a:rPr lang="en-US" sz="1800" i="1" dirty="0" smtClean="0"/>
              <a:t>k</a:t>
            </a:r>
            <a:r>
              <a:rPr lang="en-US" sz="1800" dirty="0" smtClean="0"/>
              <a:t>-neighborhood</a:t>
            </a:r>
          </a:p>
          <a:p>
            <a:pPr lvl="1"/>
            <a:r>
              <a:rPr lang="en-US" sz="1800" dirty="0" smtClean="0"/>
              <a:t>User sensitivity: uniform</a:t>
            </a:r>
          </a:p>
          <a:p>
            <a:pPr lvl="1"/>
            <a:r>
              <a:rPr lang="en-US" sz="1800" dirty="0" smtClean="0"/>
              <a:t>Triggering technique: threshold-based (</a:t>
            </a:r>
            <a:r>
              <a:rPr lang="en-US" sz="1800" i="1" dirty="0" smtClean="0"/>
              <a:t>k</a:t>
            </a:r>
            <a:r>
              <a:rPr lang="en-US" sz="1800" dirty="0" smtClean="0"/>
              <a:t>=6)</a:t>
            </a:r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19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41" y="50334"/>
            <a:ext cx="916940" cy="78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261" y="1034336"/>
            <a:ext cx="5113057" cy="3488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Rise of Wireless P2P Networks</a:t>
            </a:r>
            <a:endParaRPr lang="en-US" sz="2800" dirty="0"/>
          </a:p>
        </p:txBody>
      </p:sp>
      <p:sp>
        <p:nvSpPr>
          <p:cNvPr id="13" name="Oval 46"/>
          <p:cNvSpPr>
            <a:spLocks noChangeArrowheads="1"/>
          </p:cNvSpPr>
          <p:nvPr/>
        </p:nvSpPr>
        <p:spPr bwMode="auto">
          <a:xfrm>
            <a:off x="4532441" y="1699467"/>
            <a:ext cx="2187603" cy="1231831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Oval 44"/>
          <p:cNvSpPr>
            <a:spLocks noChangeArrowheads="1"/>
          </p:cNvSpPr>
          <p:nvPr/>
        </p:nvSpPr>
        <p:spPr bwMode="auto">
          <a:xfrm>
            <a:off x="5726259" y="2805986"/>
            <a:ext cx="1060968" cy="1484850"/>
          </a:xfrm>
          <a:prstGeom prst="ellipse">
            <a:avLst/>
          </a:prstGeom>
          <a:solidFill>
            <a:schemeClr val="accent3">
              <a:alpha val="5600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7838594" y="1699467"/>
            <a:ext cx="681608" cy="2178081"/>
          </a:xfrm>
          <a:prstGeom prst="ellipse">
            <a:avLst/>
          </a:prstGeom>
          <a:solidFill>
            <a:schemeClr val="accent6">
              <a:alpha val="49000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16" name="Text Box 55"/>
          <p:cNvSpPr txBox="1">
            <a:spLocks noChangeArrowheads="1"/>
          </p:cNvSpPr>
          <p:nvPr/>
        </p:nvSpPr>
        <p:spPr bwMode="auto">
          <a:xfrm>
            <a:off x="5683394" y="4250815"/>
            <a:ext cx="14645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Office colleagues</a:t>
            </a:r>
            <a:endParaRPr lang="en-US" sz="1400" b="1" dirty="0">
              <a:latin typeface="Calibri" charset="0"/>
            </a:endParaRPr>
          </a:p>
        </p:txBody>
      </p:sp>
      <p:sp>
        <p:nvSpPr>
          <p:cNvPr id="17" name="Text Box 56"/>
          <p:cNvSpPr txBox="1">
            <a:spLocks noChangeArrowheads="1"/>
          </p:cNvSpPr>
          <p:nvPr/>
        </p:nvSpPr>
        <p:spPr bwMode="auto">
          <a:xfrm>
            <a:off x="7667138" y="3877548"/>
            <a:ext cx="984312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Workers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4265005" y="1548858"/>
            <a:ext cx="7634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Tourists</a:t>
            </a:r>
            <a:endParaRPr lang="en-US" sz="1400" b="1" dirty="0">
              <a:latin typeface="Calibri" charset="0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199" y="981074"/>
            <a:ext cx="3764284" cy="2896474"/>
          </a:xfrm>
        </p:spPr>
        <p:txBody>
          <a:bodyPr>
            <a:noAutofit/>
          </a:bodyPr>
          <a:lstStyle/>
          <a:p>
            <a:r>
              <a:rPr lang="en-US" sz="1800" dirty="0" smtClean="0">
                <a:cs typeface="Arial" charset="0"/>
              </a:rPr>
              <a:t>Wireless </a:t>
            </a:r>
            <a:r>
              <a:rPr lang="en-US" sz="1800" dirty="0" smtClean="0">
                <a:cs typeface="Arial" charset="0"/>
              </a:rPr>
              <a:t>P2P in smart phones and mobile devices</a:t>
            </a:r>
          </a:p>
          <a:p>
            <a:r>
              <a:rPr lang="en-US" sz="1800" dirty="0" smtClean="0">
                <a:cs typeface="Arial" charset="0"/>
              </a:rPr>
              <a:t>Complement infrastructure</a:t>
            </a:r>
          </a:p>
          <a:p>
            <a:r>
              <a:rPr lang="en-US" sz="1800" dirty="0">
                <a:cs typeface="Arial" charset="0"/>
              </a:rPr>
              <a:t>Sharing local contextual data </a:t>
            </a:r>
            <a:endParaRPr lang="en-US" sz="1800" dirty="0" smtClean="0">
              <a:cs typeface="Arial" charset="0"/>
            </a:endParaRPr>
          </a:p>
          <a:p>
            <a:r>
              <a:rPr lang="en-US" sz="1800" dirty="0" smtClean="0">
                <a:cs typeface="Arial" charset="0"/>
              </a:rPr>
              <a:t>User </a:t>
            </a:r>
            <a:r>
              <a:rPr lang="en-US" sz="1800" dirty="0">
                <a:cs typeface="Arial" charset="0"/>
              </a:rPr>
              <a:t>communities based on</a:t>
            </a:r>
          </a:p>
          <a:p>
            <a:pPr lvl="1"/>
            <a:r>
              <a:rPr lang="en-US" sz="1400" spc="-100" dirty="0">
                <a:cs typeface="Calibri" pitchFamily="34" charset="0"/>
              </a:rPr>
              <a:t>Common interest (Fans)</a:t>
            </a:r>
          </a:p>
          <a:p>
            <a:pPr lvl="1"/>
            <a:r>
              <a:rPr lang="en-US" sz="1400" spc="-100" dirty="0">
                <a:cs typeface="Calibri" pitchFamily="34" charset="0"/>
              </a:rPr>
              <a:t>Proximity (Neighbors)</a:t>
            </a:r>
          </a:p>
          <a:p>
            <a:pPr lvl="1"/>
            <a:r>
              <a:rPr lang="en-US" sz="1400" spc="-100" dirty="0">
                <a:cs typeface="Calibri" pitchFamily="34" charset="0"/>
              </a:rPr>
              <a:t>Social relations (Friends</a:t>
            </a:r>
            <a:r>
              <a:rPr lang="en-US" sz="1400" spc="-100" dirty="0" smtClean="0">
                <a:cs typeface="Calibri" pitchFamily="34" charset="0"/>
              </a:rPr>
              <a:t>)</a:t>
            </a:r>
            <a:endParaRPr lang="en-US" sz="1800" dirty="0" smtClean="0">
              <a:cs typeface="Arial" charset="0"/>
            </a:endParaRPr>
          </a:p>
          <a:p>
            <a:r>
              <a:rPr lang="en-US" sz="1800" b="1" dirty="0" smtClean="0">
                <a:cs typeface="Arial" charset="0"/>
              </a:rPr>
              <a:t>Pervasive </a:t>
            </a:r>
            <a:r>
              <a:rPr lang="en-US" sz="1800" b="1" dirty="0">
                <a:cs typeface="Arial" charset="0"/>
              </a:rPr>
              <a:t>Social </a:t>
            </a:r>
            <a:r>
              <a:rPr lang="en-US" sz="1800" b="1" dirty="0" smtClean="0">
                <a:cs typeface="Arial" charset="0"/>
              </a:rPr>
              <a:t>Networks</a:t>
            </a:r>
            <a:endParaRPr lang="en-US" sz="1800" b="1" spc="-100" dirty="0" smtClean="0">
              <a:cs typeface="Calibri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09599" y="4716274"/>
            <a:ext cx="8106562" cy="1600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spc="-100" dirty="0" smtClean="0">
                <a:cs typeface="Arial" charset="0"/>
              </a:rPr>
              <a:t>Recent examples:</a:t>
            </a:r>
          </a:p>
          <a:p>
            <a:pPr lvl="1" algn="just"/>
            <a:r>
              <a:rPr lang="en-US" sz="1600" spc="-100" dirty="0" smtClean="0">
                <a:cs typeface="Arial" charset="0"/>
              </a:rPr>
              <a:t>Nokia Instant Community or NIC is based on </a:t>
            </a:r>
            <a:r>
              <a:rPr lang="en-US" sz="1600" spc="-100" dirty="0" err="1" smtClean="0">
                <a:cs typeface="Arial" charset="0"/>
              </a:rPr>
              <a:t>WiFi</a:t>
            </a:r>
            <a:r>
              <a:rPr lang="en-US" sz="1600" spc="-100" dirty="0" smtClean="0">
                <a:cs typeface="Arial" charset="0"/>
              </a:rPr>
              <a:t> </a:t>
            </a:r>
            <a:endParaRPr lang="en-US" sz="1600" spc="-100" dirty="0">
              <a:cs typeface="Arial" charset="0"/>
            </a:endParaRPr>
          </a:p>
          <a:p>
            <a:pPr lvl="1" algn="just"/>
            <a:r>
              <a:rPr lang="en-US" sz="1600" spc="-100" dirty="0" smtClean="0">
                <a:cs typeface="Arial" charset="0"/>
              </a:rPr>
              <a:t>Qualcomm’s </a:t>
            </a:r>
            <a:r>
              <a:rPr lang="en-US" sz="1600" spc="-100" dirty="0" err="1" smtClean="0">
                <a:cs typeface="Arial" charset="0"/>
              </a:rPr>
              <a:t>FlashLinq</a:t>
            </a:r>
            <a:r>
              <a:rPr lang="en-US" sz="1600" spc="-100" dirty="0">
                <a:cs typeface="Arial" charset="0"/>
              </a:rPr>
              <a:t> </a:t>
            </a:r>
            <a:r>
              <a:rPr lang="en-US" sz="1600" spc="-100" dirty="0" smtClean="0">
                <a:cs typeface="Arial" charset="0"/>
              </a:rPr>
              <a:t>on the licensed spectrum</a:t>
            </a:r>
          </a:p>
          <a:p>
            <a:pPr lvl="1" algn="just"/>
            <a:r>
              <a:rPr lang="en-US" sz="1600" spc="-100" dirty="0" err="1" smtClean="0">
                <a:cs typeface="Arial" charset="0"/>
              </a:rPr>
              <a:t>PeepWireless</a:t>
            </a:r>
            <a:r>
              <a:rPr lang="en-US" sz="1600" spc="-100" dirty="0" smtClean="0">
                <a:cs typeface="Arial" charset="0"/>
              </a:rPr>
              <a:t> and NEC working on similar products</a:t>
            </a:r>
            <a:endParaRPr lang="en-US" sz="1600" spc="-100" dirty="0" smtClean="0">
              <a:cs typeface="Calibri" pitchFamily="34" charset="0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" y="811215"/>
            <a:ext cx="4525850" cy="3858528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970" y="815020"/>
            <a:ext cx="4531625" cy="3842531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4765078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0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18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Results …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00" y="1327714"/>
            <a:ext cx="4191009" cy="2945898"/>
          </a:xfr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20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41" y="50334"/>
            <a:ext cx="916940" cy="786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97" y="1325880"/>
            <a:ext cx="4191009" cy="2945898"/>
          </a:xfrm>
          <a:prstGeom prst="rect">
            <a:avLst/>
          </a:prstGeo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94" y="4554712"/>
            <a:ext cx="5617829" cy="2001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8327" y="5113806"/>
            <a:ext cx="608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RW </a:t>
            </a:r>
            <a:r>
              <a:rPr lang="en-US" dirty="0" smtClean="0"/>
              <a:t>has approximately </a:t>
            </a:r>
            <a:r>
              <a:rPr lang="en-US" dirty="0"/>
              <a:t>250000 meeting points, vs. 383 for RWC</a:t>
            </a:r>
          </a:p>
        </p:txBody>
      </p:sp>
      <p:pic>
        <p:nvPicPr>
          <p:cNvPr id="11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88" y="5141125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9482" y="875162"/>
            <a:ext cx="51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RW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6433050" y="875162"/>
            <a:ext cx="6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RWC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1136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More Results …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" y="1325880"/>
            <a:ext cx="4191009" cy="2945898"/>
          </a:xfr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41" y="50334"/>
            <a:ext cx="916940" cy="786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28" y="1325880"/>
            <a:ext cx="4191009" cy="2945898"/>
          </a:xfrm>
          <a:prstGeom prst="rect">
            <a:avLst/>
          </a:prstGeo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94" y="4469368"/>
            <a:ext cx="5617829" cy="2001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9482" y="875162"/>
            <a:ext cx="51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RW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6433050" y="875162"/>
            <a:ext cx="6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RWC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6791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More Results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22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41" y="50334"/>
            <a:ext cx="916940" cy="78646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7804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NRC data collection campaign: ~ 100 users in Lausanne area</a:t>
            </a:r>
          </a:p>
          <a:p>
            <a:r>
              <a:rPr lang="en-US" sz="2400" dirty="0" smtClean="0"/>
              <a:t>Counting Bluetooth encounters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" y="2094977"/>
            <a:ext cx="4139826" cy="2944368"/>
          </a:xfrm>
          <a:prstGeom prst="rect">
            <a:avLst/>
          </a:prstGeom>
          <a:noFill/>
          <a:ln>
            <a:noFill/>
          </a:ln>
          <a:effectLst>
            <a:glow rad="1397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87" y="2093976"/>
            <a:ext cx="4145144" cy="2944368"/>
          </a:xfrm>
          <a:prstGeom prst="rect">
            <a:avLst/>
          </a:prstGeom>
          <a:noFill/>
          <a:ln>
            <a:noFill/>
          </a:ln>
          <a:effectLst>
            <a:glow rad="1397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Discussion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9" y="966271"/>
            <a:ext cx="8284128" cy="52783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From RW, to RWC, to real data: The more realistic we get, the worse is the network performance</a:t>
            </a:r>
          </a:p>
          <a:p>
            <a:pPr lvl="1"/>
            <a:r>
              <a:rPr lang="en-US" sz="1800" dirty="0" smtClean="0"/>
              <a:t>User density is low</a:t>
            </a:r>
          </a:p>
          <a:p>
            <a:pPr lvl="1"/>
            <a:r>
              <a:rPr lang="en-US" sz="1800" dirty="0" smtClean="0"/>
              <a:t>Counting only “turned on” BT devices</a:t>
            </a:r>
          </a:p>
          <a:p>
            <a:pPr lvl="1"/>
            <a:r>
              <a:rPr lang="en-US" sz="1800" dirty="0" smtClean="0"/>
              <a:t>Nights are included</a:t>
            </a:r>
          </a:p>
          <a:p>
            <a:pPr lvl="1"/>
            <a:endParaRPr lang="en-US" sz="1800" dirty="0"/>
          </a:p>
          <a:p>
            <a:r>
              <a:rPr lang="en-US" sz="2400" dirty="0"/>
              <a:t>W</a:t>
            </a:r>
            <a:r>
              <a:rPr lang="en-US" sz="2400" dirty="0" smtClean="0"/>
              <a:t>e should fall somewhere in between RWC and the BT data</a:t>
            </a:r>
          </a:p>
          <a:p>
            <a:pPr lvl="1"/>
            <a:r>
              <a:rPr lang="en-US" sz="1800" dirty="0" smtClean="0"/>
              <a:t>In RWC, confusion distance of 100 </a:t>
            </a:r>
            <a:r>
              <a:rPr lang="en-US" sz="1800" i="1" dirty="0" smtClean="0"/>
              <a:t>m</a:t>
            </a:r>
            <a:r>
              <a:rPr lang="en-US" sz="1800" dirty="0" smtClean="0"/>
              <a:t> and</a:t>
            </a:r>
            <a:r>
              <a:rPr lang="en-US" sz="1800" i="1" dirty="0" smtClean="0"/>
              <a:t> k</a:t>
            </a:r>
            <a:r>
              <a:rPr lang="en-US" sz="1800" dirty="0" smtClean="0"/>
              <a:t>=6 results in delay of 3 min.</a:t>
            </a:r>
          </a:p>
          <a:p>
            <a:pPr lvl="1"/>
            <a:endParaRPr lang="en-US" sz="1800" i="1" dirty="0"/>
          </a:p>
          <a:p>
            <a:r>
              <a:rPr lang="en-US" sz="2400" dirty="0" smtClean="0"/>
              <a:t>Delays are lower near </a:t>
            </a:r>
            <a:r>
              <a:rPr lang="en-US" sz="2400" dirty="0"/>
              <a:t>i</a:t>
            </a:r>
            <a:r>
              <a:rPr lang="en-US" sz="2400" dirty="0" smtClean="0"/>
              <a:t>ntersections or POI’s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good for anonymous communications</a:t>
            </a:r>
          </a:p>
          <a:p>
            <a:pPr lvl="1"/>
            <a:r>
              <a:rPr lang="en-US" sz="1800" dirty="0" smtClean="0"/>
              <a:t>Side effect: Communications become </a:t>
            </a:r>
            <a:r>
              <a:rPr lang="en-US" sz="1800" dirty="0" err="1" smtClean="0"/>
              <a:t>bursty</a:t>
            </a:r>
            <a:r>
              <a:rPr lang="en-US" sz="1800" dirty="0" smtClean="0"/>
              <a:t> leading to higher congestion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23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41" y="50334"/>
            <a:ext cx="916940" cy="786466"/>
          </a:xfrm>
          <a:prstGeom prst="rect">
            <a:avLst/>
          </a:prstGeom>
        </p:spPr>
      </p:pic>
      <p:pic>
        <p:nvPicPr>
          <p:cNvPr id="7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04" y="1002074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05" y="3142664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05" y="4266789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4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1817580"/>
            <a:ext cx="6343650" cy="4754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Implementation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9" y="966271"/>
            <a:ext cx="8284128" cy="527837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Prototype for NIC </a:t>
            </a:r>
            <a:r>
              <a:rPr lang="en-US" sz="2000" dirty="0"/>
              <a:t>enabled </a:t>
            </a:r>
            <a:r>
              <a:rPr lang="en-US" sz="2000" dirty="0" smtClean="0"/>
              <a:t>Nokia devices</a:t>
            </a:r>
          </a:p>
          <a:p>
            <a:pPr lvl="1"/>
            <a:r>
              <a:rPr lang="en-US" sz="1600" dirty="0" smtClean="0"/>
              <a:t>Binaries available for </a:t>
            </a:r>
            <a:r>
              <a:rPr lang="en-US" sz="1600" dirty="0" err="1" smtClean="0"/>
              <a:t>Maemo</a:t>
            </a:r>
            <a:r>
              <a:rPr lang="en-US" sz="1600" dirty="0" smtClean="0"/>
              <a:t> platform</a:t>
            </a:r>
          </a:p>
          <a:p>
            <a:pPr lvl="1"/>
            <a:r>
              <a:rPr lang="en-US" sz="1600" dirty="0"/>
              <a:t>Coded using Nokia QT programming framework and python</a:t>
            </a:r>
            <a:endParaRPr lang="en-US" sz="1600" dirty="0" smtClean="0"/>
          </a:p>
          <a:p>
            <a:pPr lvl="1"/>
            <a:endParaRPr lang="en-US" sz="1600" dirty="0" smtClean="0"/>
          </a:p>
        </p:txBody>
      </p:sp>
      <p:pic>
        <p:nvPicPr>
          <p:cNvPr id="1026" name="Picture 2" descr="C:\Documents and Settings\Murtuza Jadliwala\Local Settings\Temporary Internet Files\Content.IE5\D32UFKXF\MC90015677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380" y="33868"/>
            <a:ext cx="947351" cy="88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1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/>
              <a:t>System </a:t>
            </a:r>
            <a:r>
              <a:rPr lang="en-US" sz="3200" dirty="0" smtClean="0"/>
              <a:t>Architecture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772" y="1300235"/>
            <a:ext cx="6666728" cy="4522564"/>
          </a:xfrm>
          <a:prstGeom prst="rect">
            <a:avLst/>
          </a:prstGeom>
        </p:spPr>
      </p:pic>
      <p:pic>
        <p:nvPicPr>
          <p:cNvPr id="1026" name="Picture 2" descr="C:\Documents and Settings\Murtuza Jadliwala\Local Settings\Temporary Internet Files\Content.IE5\D32UFKXF\MC90015677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380" y="33868"/>
            <a:ext cx="947351" cy="88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9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On-going Work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5"/>
            <a:ext cx="4542639" cy="53355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 month NIC trial on EPFL campus</a:t>
            </a:r>
          </a:p>
          <a:p>
            <a:pPr lvl="1"/>
            <a:r>
              <a:rPr lang="en-US" sz="2000" dirty="0" smtClean="0"/>
              <a:t>100 students carrying NIC devices </a:t>
            </a:r>
          </a:p>
          <a:p>
            <a:pPr lvl="1"/>
            <a:r>
              <a:rPr lang="en-US" sz="2000" dirty="0" smtClean="0"/>
              <a:t>Privacy-triggered communications in Class-forum application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Adversary: 41 router wireless mesh network</a:t>
            </a:r>
          </a:p>
          <a:p>
            <a:endParaRPr lang="en-US" sz="2400" dirty="0"/>
          </a:p>
          <a:p>
            <a:r>
              <a:rPr lang="en-US" sz="2400" b="1" dirty="0" smtClean="0"/>
              <a:t>Goal:</a:t>
            </a:r>
          </a:p>
          <a:p>
            <a:pPr lvl="1"/>
            <a:r>
              <a:rPr lang="en-US" sz="2000" dirty="0" smtClean="0"/>
              <a:t>Verify effectiveness</a:t>
            </a:r>
          </a:p>
          <a:p>
            <a:pPr lvl="1"/>
            <a:r>
              <a:rPr lang="en-US" sz="2000" dirty="0" smtClean="0"/>
              <a:t>Identify usability issues</a:t>
            </a:r>
            <a:endParaRPr lang="en-US" sz="54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88" y="3346613"/>
            <a:ext cx="4278385" cy="2391230"/>
          </a:xfrm>
          <a:prstGeom prst="rect">
            <a:avLst/>
          </a:prstGeo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8" name="Picture 7" descr="Screenshot-20110413-11454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1335" y="947534"/>
            <a:ext cx="3555160" cy="2133097"/>
          </a:xfrm>
          <a:prstGeom prst="rect">
            <a:avLst/>
          </a:prstGeom>
          <a:effectLst>
            <a:glow rad="1397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9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35" y="4475116"/>
            <a:ext cx="348728" cy="3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2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228"/>
          </a:xfrm>
        </p:spPr>
        <p:txBody>
          <a:bodyPr>
            <a:normAutofit/>
          </a:bodyPr>
          <a:lstStyle/>
          <a:p>
            <a:r>
              <a:rPr lang="en-US" sz="3200" smtClean="0"/>
              <a:t>Roadmap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22"/>
            <a:ext cx="8229600" cy="50918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System Model and Privacy Threats</a:t>
            </a:r>
          </a:p>
          <a:p>
            <a:endParaRPr lang="en-US" dirty="0"/>
          </a:p>
          <a:p>
            <a:r>
              <a:rPr lang="en-US" dirty="0" smtClean="0"/>
              <a:t>Privacy-Triggered Communications</a:t>
            </a:r>
          </a:p>
          <a:p>
            <a:endParaRPr lang="en-US" dirty="0"/>
          </a:p>
          <a:p>
            <a:r>
              <a:rPr lang="en-US" dirty="0" smtClean="0"/>
              <a:t>Evaluation</a:t>
            </a:r>
          </a:p>
          <a:p>
            <a:endParaRPr lang="en-US" dirty="0"/>
          </a:p>
          <a:p>
            <a:r>
              <a:rPr lang="en-US" dirty="0"/>
              <a:t>Initial </a:t>
            </a:r>
            <a:r>
              <a:rPr lang="en-US" dirty="0" smtClean="0"/>
              <a:t>Insights</a:t>
            </a:r>
          </a:p>
          <a:p>
            <a:endParaRPr lang="en-US" dirty="0"/>
          </a:p>
        </p:txBody>
      </p:sp>
      <p:pic>
        <p:nvPicPr>
          <p:cNvPr id="11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1" y="109736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0" y="2169366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79" y="322187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78" y="4302966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Initial Insights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6"/>
            <a:ext cx="8229600" cy="509320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Privacy </a:t>
            </a:r>
            <a:r>
              <a:rPr lang="en-US" sz="2000" dirty="0" smtClean="0"/>
              <a:t>tools </a:t>
            </a:r>
            <a:r>
              <a:rPr lang="en-US" sz="2000" dirty="0" smtClean="0"/>
              <a:t>and </a:t>
            </a:r>
            <a:r>
              <a:rPr lang="en-US" sz="2000" dirty="0" smtClean="0"/>
              <a:t>privacy-preserving mechanisms </a:t>
            </a:r>
            <a:r>
              <a:rPr lang="en-US" sz="2000" dirty="0"/>
              <a:t>in pervasive </a:t>
            </a:r>
            <a:r>
              <a:rPr lang="en-US" sz="2000" dirty="0" smtClean="0"/>
              <a:t>environments need to </a:t>
            </a:r>
            <a:r>
              <a:rPr lang="en-US" sz="2000" dirty="0" smtClean="0"/>
              <a:t>consider </a:t>
            </a:r>
            <a:r>
              <a:rPr lang="en-US" sz="2000" dirty="0"/>
              <a:t>the wireless context of the </a:t>
            </a:r>
            <a:r>
              <a:rPr lang="en-US" sz="2000" dirty="0" smtClean="0"/>
              <a:t>users</a:t>
            </a:r>
          </a:p>
          <a:p>
            <a:endParaRPr lang="en-US" sz="2000" dirty="0" smtClean="0"/>
          </a:p>
          <a:p>
            <a:r>
              <a:rPr lang="en-US" sz="2000" dirty="0" smtClean="0"/>
              <a:t>Privacy </a:t>
            </a:r>
            <a:r>
              <a:rPr lang="en-US" sz="2000" dirty="0"/>
              <a:t>comes at the </a:t>
            </a:r>
            <a:r>
              <a:rPr lang="en-US" sz="2000" dirty="0" smtClean="0"/>
              <a:t>cost </a:t>
            </a:r>
            <a:r>
              <a:rPr lang="en-US" sz="2000" dirty="0"/>
              <a:t>of </a:t>
            </a:r>
            <a:r>
              <a:rPr lang="en-US" sz="2000" dirty="0" smtClean="0"/>
              <a:t>lower </a:t>
            </a:r>
            <a:r>
              <a:rPr lang="en-US" sz="2000" dirty="0" err="1"/>
              <a:t>QoS</a:t>
            </a:r>
            <a:r>
              <a:rPr lang="en-US" sz="2000" dirty="0"/>
              <a:t>. </a:t>
            </a:r>
            <a:r>
              <a:rPr lang="en-US" sz="2000" dirty="0" smtClean="0"/>
              <a:t>Appropriate </a:t>
            </a:r>
            <a:r>
              <a:rPr lang="en-US" sz="2000" dirty="0"/>
              <a:t>tools </a:t>
            </a:r>
            <a:r>
              <a:rPr lang="en-US" sz="2000" dirty="0" smtClean="0"/>
              <a:t>for users to </a:t>
            </a:r>
            <a:r>
              <a:rPr lang="en-US" sz="2000" dirty="0"/>
              <a:t>make </a:t>
            </a:r>
            <a:r>
              <a:rPr lang="en-US" sz="2000" dirty="0" smtClean="0"/>
              <a:t>their own choice</a:t>
            </a:r>
          </a:p>
          <a:p>
            <a:endParaRPr lang="en-US" sz="2000" dirty="0"/>
          </a:p>
          <a:p>
            <a:r>
              <a:rPr lang="en-US" sz="2000" dirty="0" smtClean="0"/>
              <a:t>Success of </a:t>
            </a:r>
            <a:r>
              <a:rPr lang="en-US" sz="2000" dirty="0"/>
              <a:t>pervasive social </a:t>
            </a:r>
            <a:r>
              <a:rPr lang="en-US" sz="2000" dirty="0" smtClean="0"/>
              <a:t>networking technology will depend on such privacy-based communications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8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Advantages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36491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itchFamily="34" charset="0"/>
              </a:rPr>
              <a:t>Less dependence on </a:t>
            </a:r>
            <a:r>
              <a:rPr lang="en-US" sz="2000" dirty="0" smtClean="0">
                <a:latin typeface="Calibri" pitchFamily="34" charset="0"/>
              </a:rPr>
              <a:t>infrastructure, always-on</a:t>
            </a:r>
            <a:endParaRPr lang="en-US" sz="20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itchFamily="34" charset="0"/>
              </a:rPr>
              <a:t>Context-aware</a:t>
            </a:r>
            <a:endParaRPr lang="en-US" sz="20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itchFamily="34" charset="0"/>
              </a:rPr>
              <a:t>Real-time</a:t>
            </a:r>
            <a:endParaRPr lang="en-US" sz="20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Calibri" pitchFamily="34" charset="0"/>
              </a:rPr>
              <a:t>Limited sharing </a:t>
            </a:r>
            <a:r>
              <a:rPr lang="en-US" sz="2000" dirty="0" smtClean="0">
                <a:latin typeface="Calibri" pitchFamily="34" charset="0"/>
              </a:rPr>
              <a:t>with </a:t>
            </a:r>
            <a:r>
              <a:rPr lang="en-US" sz="2000" dirty="0">
                <a:latin typeface="Calibri" pitchFamily="34" charset="0"/>
              </a:rPr>
              <a:t>third party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itchFamily="34" charset="0"/>
              </a:rPr>
              <a:t>Free or </a:t>
            </a: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dirty="0" smtClean="0">
                <a:latin typeface="Calibri" pitchFamily="34" charset="0"/>
              </a:rPr>
              <a:t>ow monetary cost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itchFamily="34" charset="0"/>
              </a:rPr>
              <a:t>Works </a:t>
            </a:r>
            <a:r>
              <a:rPr lang="en-US" sz="2000" dirty="0">
                <a:latin typeface="Calibri" pitchFamily="34" charset="0"/>
              </a:rPr>
              <a:t>across existing </a:t>
            </a:r>
            <a:r>
              <a:rPr lang="en-US" sz="2000" dirty="0" smtClean="0">
                <a:latin typeface="Calibri" pitchFamily="34" charset="0"/>
              </a:rPr>
              <a:t>social networks</a:t>
            </a:r>
            <a:endParaRPr lang="en-US" sz="2000" dirty="0"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467" y="1528762"/>
            <a:ext cx="1480383" cy="9858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774" y="2509836"/>
            <a:ext cx="1493550" cy="9875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549" y="1142999"/>
            <a:ext cx="1506157" cy="13668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C:\Documents and Settings\Murtuza Jadliwala\Local Settings\Temporary Internet Files\Content.IE5\XL212IY3\MP900433118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487" y="406399"/>
            <a:ext cx="1122363" cy="112236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2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180051"/>
            <a:ext cx="4419600" cy="239567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3200" smtClean="0"/>
              <a:t>Applications</a:t>
            </a:r>
            <a:endParaRPr lang="en-US" sz="320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91269"/>
            <a:ext cx="4114800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Dating</a:t>
            </a:r>
            <a:endParaRPr lang="en-US" sz="1600" dirty="0" smtClean="0"/>
          </a:p>
          <a:p>
            <a:r>
              <a:rPr lang="en-US" sz="2000" dirty="0" smtClean="0"/>
              <a:t>Friend Finding</a:t>
            </a:r>
          </a:p>
          <a:p>
            <a:r>
              <a:rPr lang="en-US" sz="2000" dirty="0" smtClean="0"/>
              <a:t>Micro-blogging</a:t>
            </a:r>
          </a:p>
          <a:p>
            <a:r>
              <a:rPr lang="en-US" sz="2000" dirty="0" smtClean="0"/>
              <a:t>Localized Advertising</a:t>
            </a:r>
          </a:p>
          <a:p>
            <a:r>
              <a:rPr lang="en-US" sz="2000" dirty="0" smtClean="0"/>
              <a:t>Games and entertainment</a:t>
            </a:r>
          </a:p>
          <a:p>
            <a:r>
              <a:rPr lang="en-US" sz="2000" dirty="0" smtClean="0"/>
              <a:t>Localized Social </a:t>
            </a:r>
            <a:r>
              <a:rPr lang="en-US" sz="2000" dirty="0"/>
              <a:t>Networking</a:t>
            </a:r>
          </a:p>
          <a:p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4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09" y="167718"/>
            <a:ext cx="8221292" cy="6165970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9" y="167717"/>
            <a:ext cx="8284052" cy="6213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50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Privacy Concerns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41766"/>
            <a:ext cx="8312727" cy="54181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Broadcast and localized communications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/>
              <a:t>privacy </a:t>
            </a:r>
            <a:r>
              <a:rPr lang="en-US" sz="2400" dirty="0" smtClean="0">
                <a:sym typeface="Wingdings" pitchFamily="2" charset="2"/>
              </a:rPr>
              <a:t>t</a:t>
            </a:r>
            <a:r>
              <a:rPr lang="en-US" sz="2400" dirty="0" smtClean="0"/>
              <a:t>hreats </a:t>
            </a:r>
          </a:p>
          <a:p>
            <a:pPr lvl="1"/>
            <a:r>
              <a:rPr lang="en-US" sz="2000" b="1" dirty="0"/>
              <a:t>Location privacy</a:t>
            </a:r>
            <a:r>
              <a:rPr lang="en-US" sz="2000" dirty="0" smtClean="0"/>
              <a:t>:</a:t>
            </a:r>
          </a:p>
          <a:p>
            <a:pPr lvl="1"/>
            <a:endParaRPr lang="en-US" sz="2000" dirty="0"/>
          </a:p>
          <a:p>
            <a:pPr lvl="1"/>
            <a:r>
              <a:rPr lang="en-US" sz="2000" b="1" dirty="0"/>
              <a:t>Community privacy</a:t>
            </a:r>
            <a:r>
              <a:rPr lang="en-US" sz="2000" dirty="0"/>
              <a:t>: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Potentially </a:t>
            </a:r>
            <a:r>
              <a:rPr lang="en-US" sz="2000" dirty="0"/>
              <a:t>grave implications of losing </a:t>
            </a:r>
            <a:r>
              <a:rPr lang="en-US" sz="2000" dirty="0" smtClean="0"/>
              <a:t>privacy</a:t>
            </a:r>
          </a:p>
          <a:p>
            <a:pPr lvl="1"/>
            <a:endParaRPr lang="en-US" sz="2000" b="1" dirty="0" smtClean="0"/>
          </a:p>
          <a:p>
            <a:r>
              <a:rPr lang="en-US" sz="2400" b="1" dirty="0" smtClean="0"/>
              <a:t>Problem: One wants to communicate (broadcast a message) without begin exposed </a:t>
            </a:r>
            <a:r>
              <a:rPr lang="en-US" sz="2400" b="1" dirty="0" smtClean="0">
                <a:sym typeface="Wingdings" pitchFamily="2" charset="2"/>
              </a:rPr>
              <a:t> “Hiding in the crowd”</a:t>
            </a:r>
            <a:endParaRPr lang="en-US" sz="2400" b="1" dirty="0" smtClean="0"/>
          </a:p>
          <a:p>
            <a:endParaRPr lang="en-US" sz="2400" dirty="0" smtClean="0"/>
          </a:p>
          <a:p>
            <a:r>
              <a:rPr lang="en-US" sz="2400" b="1" dirty="0" smtClean="0"/>
              <a:t>This Talk</a:t>
            </a:r>
            <a:r>
              <a:rPr lang="en-US" sz="2400" dirty="0" smtClean="0"/>
              <a:t>: Privacy-triggered communications</a:t>
            </a:r>
          </a:p>
          <a:p>
            <a:pPr lvl="1"/>
            <a:r>
              <a:rPr lang="en-US" sz="2000" dirty="0" smtClean="0"/>
              <a:t>Dynamic regulation of communications in pervasive environments based on privacy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796" y="116878"/>
            <a:ext cx="1250538" cy="832775"/>
          </a:xfrm>
          <a:prstGeom prst="rect">
            <a:avLst/>
          </a:prstGeom>
          <a:effectLst/>
        </p:spPr>
      </p:pic>
      <p:pic>
        <p:nvPicPr>
          <p:cNvPr id="12" name="Picture 2" descr="C:\Documents and Settings\Murtuza Jadliwala\Local Settings\Temporary Internet Files\Content.IE5\MD3C1JU1\MC900349045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795" y="336533"/>
            <a:ext cx="831355" cy="65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Murtuza Jadliwala\Local Settings\Temporary Internet Files\Content.IE5\XL212IY3\MC90043388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93" y="990760"/>
            <a:ext cx="321618" cy="3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Documents and Settings\Murtuza Jadliwala\Local Settings\Temporary Internet Files\Content.IE5\9329W0FN\MC90043261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14" y="4877701"/>
            <a:ext cx="408974" cy="40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5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683781" y="1358849"/>
            <a:ext cx="2160588" cy="352425"/>
          </a:xfrm>
          <a:custGeom>
            <a:avLst/>
            <a:gdLst>
              <a:gd name="connsiteX0" fmla="*/ 0 w 1854200"/>
              <a:gd name="connsiteY0" fmla="*/ 419100 h 419100"/>
              <a:gd name="connsiteX1" fmla="*/ 717550 w 1854200"/>
              <a:gd name="connsiteY1" fmla="*/ 31750 h 419100"/>
              <a:gd name="connsiteX2" fmla="*/ 1352550 w 1854200"/>
              <a:gd name="connsiteY2" fmla="*/ 228600 h 419100"/>
              <a:gd name="connsiteX3" fmla="*/ 1854200 w 1854200"/>
              <a:gd name="connsiteY3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200" h="419100">
                <a:moveTo>
                  <a:pt x="0" y="419100"/>
                </a:moveTo>
                <a:lnTo>
                  <a:pt x="717550" y="31750"/>
                </a:lnTo>
                <a:lnTo>
                  <a:pt x="1352550" y="228600"/>
                </a:lnTo>
                <a:lnTo>
                  <a:pt x="1854200" y="0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000000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193243" y="1481086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629806" y="1668940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632980" y="1357739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23" name="TextBox 78"/>
          <p:cNvSpPr txBox="1">
            <a:spLocks noChangeArrowheads="1"/>
          </p:cNvSpPr>
          <p:nvPr/>
        </p:nvSpPr>
        <p:spPr bwMode="auto">
          <a:xfrm>
            <a:off x="3614737" y="1631673"/>
            <a:ext cx="35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1</a:t>
            </a:r>
          </a:p>
        </p:txBody>
      </p:sp>
      <p:sp>
        <p:nvSpPr>
          <p:cNvPr id="24" name="TextBox 82"/>
          <p:cNvSpPr txBox="1">
            <a:spLocks noChangeArrowheads="1"/>
          </p:cNvSpPr>
          <p:nvPr/>
        </p:nvSpPr>
        <p:spPr bwMode="auto">
          <a:xfrm>
            <a:off x="4406888" y="1349699"/>
            <a:ext cx="357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2</a:t>
            </a:r>
          </a:p>
        </p:txBody>
      </p:sp>
      <p:sp>
        <p:nvSpPr>
          <p:cNvPr id="25" name="TextBox 92"/>
          <p:cNvSpPr txBox="1">
            <a:spLocks noChangeArrowheads="1"/>
          </p:cNvSpPr>
          <p:nvPr/>
        </p:nvSpPr>
        <p:spPr bwMode="auto">
          <a:xfrm>
            <a:off x="5067830" y="1442786"/>
            <a:ext cx="35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>
                <a:latin typeface="Calibri" charset="0"/>
              </a:rPr>
              <a:t>t</a:t>
            </a:r>
            <a:r>
              <a:rPr lang="fr-CH" sz="2000" baseline="-25000">
                <a:latin typeface="Calibri" charset="0"/>
              </a:rPr>
              <a:t>3</a:t>
            </a:r>
          </a:p>
        </p:txBody>
      </p:sp>
      <p:sp>
        <p:nvSpPr>
          <p:cNvPr id="26" name="TextBox 93"/>
          <p:cNvSpPr txBox="1">
            <a:spLocks noChangeArrowheads="1"/>
          </p:cNvSpPr>
          <p:nvPr/>
        </p:nvSpPr>
        <p:spPr bwMode="auto">
          <a:xfrm>
            <a:off x="5544597" y="1348692"/>
            <a:ext cx="357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4</a:t>
            </a:r>
          </a:p>
        </p:txBody>
      </p:sp>
      <p:pic>
        <p:nvPicPr>
          <p:cNvPr id="27" name="Picture 26" descr="MCj0433869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919" y="1334836"/>
            <a:ext cx="496862" cy="4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Oval 27"/>
          <p:cNvSpPr/>
          <p:nvPr/>
        </p:nvSpPr>
        <p:spPr>
          <a:xfrm>
            <a:off x="4494739" y="1334836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pic>
        <p:nvPicPr>
          <p:cNvPr id="29" name="Picture 28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136" y="1677129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661" y="1791429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798" y="1947004"/>
            <a:ext cx="4841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148" y="2066066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11"/>
          <p:cNvSpPr txBox="1">
            <a:spLocks noChangeArrowheads="1"/>
          </p:cNvSpPr>
          <p:nvPr/>
        </p:nvSpPr>
        <p:spPr bwMode="auto">
          <a:xfrm>
            <a:off x="4392349" y="1957114"/>
            <a:ext cx="13977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 eaLnBrk="1" hangingPunct="1"/>
            <a:r>
              <a:rPr lang="fr-CH" sz="1600" b="1" dirty="0">
                <a:latin typeface="Calibri" pitchFamily="34" charset="0"/>
              </a:rPr>
              <a:t>A to </a:t>
            </a:r>
            <a:r>
              <a:rPr lang="fr-CH" sz="1600" b="1" dirty="0" smtClean="0">
                <a:latin typeface="Calibri" pitchFamily="34" charset="0"/>
              </a:rPr>
              <a:t>C</a:t>
            </a:r>
            <a:r>
              <a:rPr lang="fr-CH" sz="1600" b="1" baseline="-25000" dirty="0" smtClean="0">
                <a:latin typeface="Calibri" pitchFamily="34" charset="0"/>
              </a:rPr>
              <a:t>1</a:t>
            </a:r>
            <a:r>
              <a:rPr lang="fr-CH" sz="1600" b="1" dirty="0" smtClean="0">
                <a:latin typeface="Calibri" pitchFamily="34" charset="0"/>
              </a:rPr>
              <a:t>: </a:t>
            </a:r>
            <a:r>
              <a:rPr lang="fr-CH" sz="1600" dirty="0" smtClean="0">
                <a:latin typeface="Calibri" pitchFamily="34" charset="0"/>
              </a:rPr>
              <a:t>Hello!</a:t>
            </a:r>
            <a:endParaRPr lang="fr-CH" sz="1600" dirty="0">
              <a:latin typeface="Calibri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224323" y="2513741"/>
            <a:ext cx="36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fr-CH" sz="1600" dirty="0" smtClean="0">
                <a:latin typeface="Calibri" pitchFamily="34" charset="0"/>
              </a:rPr>
              <a:t>C</a:t>
            </a:r>
            <a:r>
              <a:rPr lang="fr-CH" sz="1600" baseline="-25000" dirty="0" smtClean="0">
                <a:latin typeface="Calibri" pitchFamily="34" charset="0"/>
              </a:rPr>
              <a:t>1</a:t>
            </a:r>
            <a:endParaRPr lang="fr-CH" sz="1600" baseline="-25000" dirty="0">
              <a:latin typeface="Calibri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519223" y="2436153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fr-CH" sz="1600" b="1" dirty="0">
                <a:latin typeface="Calibri" pitchFamily="34" charset="0"/>
              </a:rPr>
              <a:t>A</a:t>
            </a:r>
            <a:endParaRPr lang="fr-CH" sz="1600" dirty="0">
              <a:latin typeface="Calibri" pitchFamily="34" charset="0"/>
            </a:endParaRPr>
          </a:p>
        </p:txBody>
      </p:sp>
      <p:pic>
        <p:nvPicPr>
          <p:cNvPr id="36" name="Picture 35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036" y="1796191"/>
            <a:ext cx="484187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548" y="2066066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 descr="MCj0433869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98" y="2126391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Line 50"/>
          <p:cNvSpPr>
            <a:spLocks noChangeShapeType="1"/>
          </p:cNvSpPr>
          <p:nvPr/>
        </p:nvSpPr>
        <p:spPr bwMode="auto">
          <a:xfrm>
            <a:off x="3992298" y="2320066"/>
            <a:ext cx="2006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49" y="186279"/>
            <a:ext cx="3886200" cy="3600563"/>
          </a:xfrm>
          <a:prstGeom prst="rect">
            <a:avLst/>
          </a:prstGeom>
          <a:effectLst>
            <a:glow rad="1016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387" y="184324"/>
            <a:ext cx="4615028" cy="3594129"/>
          </a:xfrm>
          <a:prstGeom prst="rect">
            <a:avLst/>
          </a:prstGeom>
          <a:effectLst>
            <a:glow rad="101600">
              <a:schemeClr val="tx1">
                <a:lumMod val="50000"/>
                <a:lumOff val="50000"/>
                <a:alpha val="40000"/>
              </a:schemeClr>
            </a:glo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49" y="2585412"/>
            <a:ext cx="5056490" cy="3792367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742" y="2577023"/>
            <a:ext cx="5067673" cy="3800755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87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8" grpId="0" animBg="1"/>
      <p:bldP spid="33" grpId="0"/>
      <p:bldP spid="34" grpId="0"/>
      <p:bldP spid="35" grpId="0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228"/>
          </a:xfrm>
        </p:spPr>
        <p:txBody>
          <a:bodyPr>
            <a:normAutofit/>
          </a:bodyPr>
          <a:lstStyle/>
          <a:p>
            <a:r>
              <a:rPr lang="en-US" sz="3200" smtClean="0"/>
              <a:t>Roadmap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22"/>
            <a:ext cx="8229600" cy="50918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System Model and Privacy Threats</a:t>
            </a:r>
          </a:p>
          <a:p>
            <a:endParaRPr lang="en-US" dirty="0"/>
          </a:p>
          <a:p>
            <a:r>
              <a:rPr lang="en-US" dirty="0" smtClean="0"/>
              <a:t>Privacy-Triggered Communications</a:t>
            </a:r>
          </a:p>
          <a:p>
            <a:endParaRPr lang="en-US" dirty="0"/>
          </a:p>
          <a:p>
            <a:r>
              <a:rPr lang="en-US" dirty="0" smtClean="0"/>
              <a:t>Evaluation</a:t>
            </a:r>
          </a:p>
          <a:p>
            <a:endParaRPr lang="en-US" dirty="0"/>
          </a:p>
          <a:p>
            <a:r>
              <a:rPr lang="en-US" dirty="0" smtClean="0"/>
              <a:t>Initial Insights</a:t>
            </a:r>
          </a:p>
          <a:p>
            <a:endParaRPr lang="en-US" dirty="0"/>
          </a:p>
        </p:txBody>
      </p:sp>
      <p:pic>
        <p:nvPicPr>
          <p:cNvPr id="11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1" y="109736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5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System Model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7</a:t>
            </a:fld>
            <a:endParaRPr lang="en-US" dirty="0"/>
          </a:p>
        </p:txBody>
      </p:sp>
      <p:sp>
        <p:nvSpPr>
          <p:cNvPr id="64" name="Oval 45"/>
          <p:cNvSpPr>
            <a:spLocks noChangeArrowheads="1"/>
          </p:cNvSpPr>
          <p:nvPr/>
        </p:nvSpPr>
        <p:spPr bwMode="auto">
          <a:xfrm>
            <a:off x="6121400" y="2252663"/>
            <a:ext cx="2770188" cy="3549650"/>
          </a:xfrm>
          <a:prstGeom prst="ellipse">
            <a:avLst/>
          </a:prstGeom>
          <a:gradFill>
            <a:gsLst>
              <a:gs pos="0">
                <a:schemeClr val="accent6"/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5" name="Oval 44"/>
          <p:cNvSpPr>
            <a:spLocks noChangeArrowheads="1"/>
          </p:cNvSpPr>
          <p:nvPr/>
        </p:nvSpPr>
        <p:spPr bwMode="auto">
          <a:xfrm>
            <a:off x="2768600" y="3670300"/>
            <a:ext cx="3013075" cy="2878138"/>
          </a:xfrm>
          <a:prstGeom prst="ellipse">
            <a:avLst/>
          </a:prstGeom>
          <a:gradFill>
            <a:gsLst>
              <a:gs pos="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endParaRPr lang="fr-CH" dirty="0"/>
          </a:p>
        </p:txBody>
      </p:sp>
      <p:sp>
        <p:nvSpPr>
          <p:cNvPr id="66" name="Oval 46"/>
          <p:cNvSpPr>
            <a:spLocks noChangeArrowheads="1"/>
          </p:cNvSpPr>
          <p:nvPr/>
        </p:nvSpPr>
        <p:spPr bwMode="auto">
          <a:xfrm>
            <a:off x="855663" y="1166813"/>
            <a:ext cx="4135845" cy="270009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7" name="Freeform 8"/>
          <p:cNvSpPr>
            <a:spLocks/>
          </p:cNvSpPr>
          <p:nvPr/>
        </p:nvSpPr>
        <p:spPr bwMode="auto">
          <a:xfrm>
            <a:off x="363538" y="2584450"/>
            <a:ext cx="7839075" cy="981075"/>
          </a:xfrm>
          <a:custGeom>
            <a:avLst/>
            <a:gdLst>
              <a:gd name="T0" fmla="*/ 0 w 4938"/>
              <a:gd name="T1" fmla="*/ 981075 h 618"/>
              <a:gd name="T2" fmla="*/ 2473325 w 4938"/>
              <a:gd name="T3" fmla="*/ 66675 h 618"/>
              <a:gd name="T4" fmla="*/ 5257799 w 4938"/>
              <a:gd name="T5" fmla="*/ 806450 h 618"/>
              <a:gd name="T6" fmla="*/ 7839075 w 4938"/>
              <a:gd name="T7" fmla="*/ 0 h 618"/>
              <a:gd name="T8" fmla="*/ 0 60000 65536"/>
              <a:gd name="T9" fmla="*/ 0 60000 65536"/>
              <a:gd name="T10" fmla="*/ 0 60000 65536"/>
              <a:gd name="T11" fmla="*/ 0 60000 65536"/>
              <a:gd name="T12" fmla="*/ 0 w 4938"/>
              <a:gd name="T13" fmla="*/ 0 h 618"/>
              <a:gd name="T14" fmla="*/ 4938 w 4938"/>
              <a:gd name="T15" fmla="*/ 618 h 6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38" h="618">
                <a:moveTo>
                  <a:pt x="0" y="618"/>
                </a:moveTo>
                <a:cubicBezTo>
                  <a:pt x="503" y="339"/>
                  <a:pt x="1006" y="60"/>
                  <a:pt x="1558" y="42"/>
                </a:cubicBezTo>
                <a:cubicBezTo>
                  <a:pt x="2110" y="24"/>
                  <a:pt x="2749" y="515"/>
                  <a:pt x="3312" y="508"/>
                </a:cubicBezTo>
                <a:cubicBezTo>
                  <a:pt x="3875" y="501"/>
                  <a:pt x="4406" y="250"/>
                  <a:pt x="4938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Freeform 10"/>
          <p:cNvSpPr>
            <a:spLocks/>
          </p:cNvSpPr>
          <p:nvPr/>
        </p:nvSpPr>
        <p:spPr bwMode="auto">
          <a:xfrm>
            <a:off x="658813" y="3438525"/>
            <a:ext cx="4033837" cy="960438"/>
          </a:xfrm>
          <a:custGeom>
            <a:avLst/>
            <a:gdLst>
              <a:gd name="T0" fmla="*/ 0 w 2541"/>
              <a:gd name="T1" fmla="*/ 960438 h 605"/>
              <a:gd name="T2" fmla="*/ 2138362 w 2541"/>
              <a:gd name="T3" fmla="*/ 60325 h 605"/>
              <a:gd name="T4" fmla="*/ 4033837 w 2541"/>
              <a:gd name="T5" fmla="*/ 598488 h 605"/>
              <a:gd name="T6" fmla="*/ 0 60000 65536"/>
              <a:gd name="T7" fmla="*/ 0 60000 65536"/>
              <a:gd name="T8" fmla="*/ 0 60000 65536"/>
              <a:gd name="T9" fmla="*/ 0 w 2541"/>
              <a:gd name="T10" fmla="*/ 0 h 605"/>
              <a:gd name="T11" fmla="*/ 2541 w 2541"/>
              <a:gd name="T12" fmla="*/ 605 h 6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1" h="605">
                <a:moveTo>
                  <a:pt x="0" y="605"/>
                </a:moveTo>
                <a:cubicBezTo>
                  <a:pt x="462" y="340"/>
                  <a:pt x="924" y="76"/>
                  <a:pt x="1347" y="38"/>
                </a:cubicBezTo>
                <a:cubicBezTo>
                  <a:pt x="1770" y="0"/>
                  <a:pt x="2343" y="318"/>
                  <a:pt x="2541" y="377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Freeform 11"/>
          <p:cNvSpPr>
            <a:spLocks/>
          </p:cNvSpPr>
          <p:nvPr/>
        </p:nvSpPr>
        <p:spPr bwMode="auto">
          <a:xfrm>
            <a:off x="2568575" y="4049713"/>
            <a:ext cx="2138363" cy="2192337"/>
          </a:xfrm>
          <a:custGeom>
            <a:avLst/>
            <a:gdLst>
              <a:gd name="T0" fmla="*/ 2138363 w 1347"/>
              <a:gd name="T1" fmla="*/ 0 h 1381"/>
              <a:gd name="T2" fmla="*/ 833438 w 1347"/>
              <a:gd name="T3" fmla="*/ 981075 h 1381"/>
              <a:gd name="T4" fmla="*/ 0 w 1347"/>
              <a:gd name="T5" fmla="*/ 2192337 h 1381"/>
              <a:gd name="T6" fmla="*/ 0 60000 65536"/>
              <a:gd name="T7" fmla="*/ 0 60000 65536"/>
              <a:gd name="T8" fmla="*/ 0 60000 65536"/>
              <a:gd name="T9" fmla="*/ 0 w 1347"/>
              <a:gd name="T10" fmla="*/ 0 h 1381"/>
              <a:gd name="T11" fmla="*/ 1347 w 1347"/>
              <a:gd name="T12" fmla="*/ 1381 h 13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47" h="1381">
                <a:moveTo>
                  <a:pt x="1347" y="0"/>
                </a:moveTo>
                <a:cubicBezTo>
                  <a:pt x="1048" y="194"/>
                  <a:pt x="749" y="388"/>
                  <a:pt x="525" y="618"/>
                </a:cubicBezTo>
                <a:cubicBezTo>
                  <a:pt x="301" y="848"/>
                  <a:pt x="150" y="1114"/>
                  <a:pt x="0" y="1381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Freeform 12"/>
          <p:cNvSpPr>
            <a:spLocks/>
          </p:cNvSpPr>
          <p:nvPr/>
        </p:nvSpPr>
        <p:spPr bwMode="auto">
          <a:xfrm>
            <a:off x="3576638" y="4305300"/>
            <a:ext cx="4613275" cy="2111375"/>
          </a:xfrm>
          <a:custGeom>
            <a:avLst/>
            <a:gdLst>
              <a:gd name="T0" fmla="*/ 0 w 2906"/>
              <a:gd name="T1" fmla="*/ 2111375 h 1330"/>
              <a:gd name="T2" fmla="*/ 484188 w 2906"/>
              <a:gd name="T3" fmla="*/ 1196975 h 1330"/>
              <a:gd name="T4" fmla="*/ 1949450 w 2906"/>
              <a:gd name="T5" fmla="*/ 80962 h 1330"/>
              <a:gd name="T6" fmla="*/ 4613275 w 2906"/>
              <a:gd name="T7" fmla="*/ 712787 h 1330"/>
              <a:gd name="T8" fmla="*/ 0 60000 65536"/>
              <a:gd name="T9" fmla="*/ 0 60000 65536"/>
              <a:gd name="T10" fmla="*/ 0 60000 65536"/>
              <a:gd name="T11" fmla="*/ 0 60000 65536"/>
              <a:gd name="T12" fmla="*/ 0 w 2906"/>
              <a:gd name="T13" fmla="*/ 0 h 1330"/>
              <a:gd name="T14" fmla="*/ 2906 w 2906"/>
              <a:gd name="T15" fmla="*/ 1330 h 13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6" h="1330">
                <a:moveTo>
                  <a:pt x="0" y="1330"/>
                </a:moveTo>
                <a:cubicBezTo>
                  <a:pt x="50" y="1148"/>
                  <a:pt x="100" y="967"/>
                  <a:pt x="305" y="754"/>
                </a:cubicBezTo>
                <a:cubicBezTo>
                  <a:pt x="510" y="541"/>
                  <a:pt x="795" y="102"/>
                  <a:pt x="1228" y="51"/>
                </a:cubicBezTo>
                <a:cubicBezTo>
                  <a:pt x="1661" y="0"/>
                  <a:pt x="2626" y="383"/>
                  <a:pt x="2906" y="44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Freeform 13"/>
          <p:cNvSpPr>
            <a:spLocks/>
          </p:cNvSpPr>
          <p:nvPr/>
        </p:nvSpPr>
        <p:spPr bwMode="auto">
          <a:xfrm>
            <a:off x="7396163" y="3363913"/>
            <a:ext cx="873125" cy="968375"/>
          </a:xfrm>
          <a:custGeom>
            <a:avLst/>
            <a:gdLst>
              <a:gd name="T0" fmla="*/ 873125 w 550"/>
              <a:gd name="T1" fmla="*/ 0 h 610"/>
              <a:gd name="T2" fmla="*/ 12700 w 550"/>
              <a:gd name="T3" fmla="*/ 496887 h 610"/>
              <a:gd name="T4" fmla="*/ 793750 w 550"/>
              <a:gd name="T5" fmla="*/ 968375 h 610"/>
              <a:gd name="T6" fmla="*/ 0 60000 65536"/>
              <a:gd name="T7" fmla="*/ 0 60000 65536"/>
              <a:gd name="T8" fmla="*/ 0 60000 65536"/>
              <a:gd name="T9" fmla="*/ 0 w 550"/>
              <a:gd name="T10" fmla="*/ 0 h 610"/>
              <a:gd name="T11" fmla="*/ 550 w 550"/>
              <a:gd name="T12" fmla="*/ 610 h 6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50" h="610">
                <a:moveTo>
                  <a:pt x="550" y="0"/>
                </a:moveTo>
                <a:cubicBezTo>
                  <a:pt x="283" y="105"/>
                  <a:pt x="16" y="211"/>
                  <a:pt x="8" y="313"/>
                </a:cubicBezTo>
                <a:cubicBezTo>
                  <a:pt x="0" y="415"/>
                  <a:pt x="250" y="512"/>
                  <a:pt x="500" y="61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Rectangle 14"/>
          <p:cNvSpPr>
            <a:spLocks noChangeArrowheads="1"/>
          </p:cNvSpPr>
          <p:nvPr/>
        </p:nvSpPr>
        <p:spPr bwMode="auto">
          <a:xfrm rot="-1670793">
            <a:off x="669925" y="3771900"/>
            <a:ext cx="398463" cy="825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3" name="Rectangle 15"/>
          <p:cNvSpPr>
            <a:spLocks noChangeArrowheads="1"/>
          </p:cNvSpPr>
          <p:nvPr/>
        </p:nvSpPr>
        <p:spPr bwMode="auto">
          <a:xfrm rot="-1541469">
            <a:off x="1695450" y="3328988"/>
            <a:ext cx="404813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4" name="Rectangle 16"/>
          <p:cNvSpPr>
            <a:spLocks noChangeArrowheads="1"/>
          </p:cNvSpPr>
          <p:nvPr/>
        </p:nvSpPr>
        <p:spPr bwMode="auto">
          <a:xfrm rot="-170670">
            <a:off x="2789238" y="3092450"/>
            <a:ext cx="404812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5" name="Rectangle 17"/>
          <p:cNvSpPr>
            <a:spLocks noChangeArrowheads="1"/>
          </p:cNvSpPr>
          <p:nvPr/>
        </p:nvSpPr>
        <p:spPr bwMode="auto">
          <a:xfrm rot="1072863">
            <a:off x="3829050" y="3325813"/>
            <a:ext cx="404813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6" name="Rectangle 18"/>
          <p:cNvSpPr>
            <a:spLocks noChangeArrowheads="1"/>
          </p:cNvSpPr>
          <p:nvPr/>
        </p:nvSpPr>
        <p:spPr bwMode="auto">
          <a:xfrm rot="-2165494">
            <a:off x="4513263" y="4370388"/>
            <a:ext cx="404812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7" name="Rectangle 19"/>
          <p:cNvSpPr>
            <a:spLocks noChangeArrowheads="1"/>
          </p:cNvSpPr>
          <p:nvPr/>
        </p:nvSpPr>
        <p:spPr bwMode="auto">
          <a:xfrm rot="-2425432">
            <a:off x="3681413" y="5046663"/>
            <a:ext cx="404812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8" name="Rectangle 20"/>
          <p:cNvSpPr>
            <a:spLocks noChangeArrowheads="1"/>
          </p:cNvSpPr>
          <p:nvPr/>
        </p:nvSpPr>
        <p:spPr bwMode="auto">
          <a:xfrm rot="-3335896">
            <a:off x="2983706" y="5906294"/>
            <a:ext cx="404813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fr-CH"/>
          </a:p>
        </p:txBody>
      </p:sp>
      <p:sp>
        <p:nvSpPr>
          <p:cNvPr id="79" name="Rectangle 21"/>
          <p:cNvSpPr>
            <a:spLocks noChangeArrowheads="1"/>
          </p:cNvSpPr>
          <p:nvPr/>
        </p:nvSpPr>
        <p:spPr bwMode="auto">
          <a:xfrm rot="-1566832">
            <a:off x="7059613" y="3459163"/>
            <a:ext cx="404812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 rot="-1660969">
            <a:off x="7850188" y="3100388"/>
            <a:ext cx="404812" cy="793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81" name="Oval 24"/>
          <p:cNvSpPr>
            <a:spLocks noChangeArrowheads="1"/>
          </p:cNvSpPr>
          <p:nvPr/>
        </p:nvSpPr>
        <p:spPr bwMode="auto">
          <a:xfrm>
            <a:off x="5513388" y="3671888"/>
            <a:ext cx="523875" cy="4429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82" name="AutoShape 50"/>
          <p:cNvSpPr>
            <a:spLocks noChangeArrowheads="1"/>
          </p:cNvSpPr>
          <p:nvPr/>
        </p:nvSpPr>
        <p:spPr bwMode="auto">
          <a:xfrm>
            <a:off x="7326313" y="1090613"/>
            <a:ext cx="1573212" cy="785812"/>
          </a:xfrm>
          <a:prstGeom prst="cloudCallout">
            <a:avLst>
              <a:gd name="adj1" fmla="val -57536"/>
              <a:gd name="adj2" fmla="val 11949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sz="1400" dirty="0">
                <a:latin typeface="Calibri" charset="0"/>
              </a:rPr>
              <a:t>Accident at turn 1</a:t>
            </a:r>
          </a:p>
        </p:txBody>
      </p:sp>
      <p:sp>
        <p:nvSpPr>
          <p:cNvPr id="83" name="Freeform 51"/>
          <p:cNvSpPr>
            <a:spLocks/>
          </p:cNvSpPr>
          <p:nvPr/>
        </p:nvSpPr>
        <p:spPr bwMode="auto">
          <a:xfrm rot="3550116">
            <a:off x="7212779" y="3171013"/>
            <a:ext cx="791043" cy="72576"/>
          </a:xfrm>
          <a:custGeom>
            <a:avLst/>
            <a:gdLst>
              <a:gd name="T0" fmla="*/ 0 w 672"/>
              <a:gd name="T1" fmla="*/ 0 h 96"/>
              <a:gd name="T2" fmla="*/ 655864 w 672"/>
              <a:gd name="T3" fmla="*/ 0 h 96"/>
              <a:gd name="T4" fmla="*/ 409915 w 672"/>
              <a:gd name="T5" fmla="*/ 90487 h 96"/>
              <a:gd name="T6" fmla="*/ 1147762 w 672"/>
              <a:gd name="T7" fmla="*/ 9048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52"/>
          <p:cNvSpPr>
            <a:spLocks/>
          </p:cNvSpPr>
          <p:nvPr/>
        </p:nvSpPr>
        <p:spPr bwMode="auto">
          <a:xfrm rot="2413845">
            <a:off x="1743075" y="3043238"/>
            <a:ext cx="863600" cy="55562"/>
          </a:xfrm>
          <a:custGeom>
            <a:avLst/>
            <a:gdLst>
              <a:gd name="T0" fmla="*/ 0 w 672"/>
              <a:gd name="T1" fmla="*/ 0 h 96"/>
              <a:gd name="T2" fmla="*/ 658586 w 672"/>
              <a:gd name="T3" fmla="*/ 0 h 96"/>
              <a:gd name="T4" fmla="*/ 411616 w 672"/>
              <a:gd name="T5" fmla="*/ 109537 h 96"/>
              <a:gd name="T6" fmla="*/ 1152525 w 672"/>
              <a:gd name="T7" fmla="*/ 1095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53"/>
          <p:cNvSpPr>
            <a:spLocks/>
          </p:cNvSpPr>
          <p:nvPr/>
        </p:nvSpPr>
        <p:spPr bwMode="auto">
          <a:xfrm rot="17484860" flipH="1">
            <a:off x="7557294" y="4610894"/>
            <a:ext cx="798512" cy="69850"/>
          </a:xfrm>
          <a:custGeom>
            <a:avLst/>
            <a:gdLst>
              <a:gd name="T0" fmla="*/ 0 w 672"/>
              <a:gd name="T1" fmla="*/ 0 h 96"/>
              <a:gd name="T2" fmla="*/ 538843 w 672"/>
              <a:gd name="T3" fmla="*/ 0 h 96"/>
              <a:gd name="T4" fmla="*/ 336777 w 672"/>
              <a:gd name="T5" fmla="*/ 150813 h 96"/>
              <a:gd name="T6" fmla="*/ 942975 w 672"/>
              <a:gd name="T7" fmla="*/ 150813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55"/>
          <p:cNvSpPr>
            <a:spLocks/>
          </p:cNvSpPr>
          <p:nvPr/>
        </p:nvSpPr>
        <p:spPr bwMode="auto">
          <a:xfrm rot="-3258534">
            <a:off x="2481058" y="2937661"/>
            <a:ext cx="1016000" cy="79385"/>
          </a:xfrm>
          <a:custGeom>
            <a:avLst/>
            <a:gdLst>
              <a:gd name="T0" fmla="*/ 0 w 672"/>
              <a:gd name="T1" fmla="*/ 0 h 96"/>
              <a:gd name="T2" fmla="*/ 580571 w 672"/>
              <a:gd name="T3" fmla="*/ 0 h 96"/>
              <a:gd name="T4" fmla="*/ 362857 w 672"/>
              <a:gd name="T5" fmla="*/ 98425 h 96"/>
              <a:gd name="T6" fmla="*/ 1016000 w 672"/>
              <a:gd name="T7" fmla="*/ 98425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AutoShape 57"/>
          <p:cNvSpPr>
            <a:spLocks noChangeArrowheads="1"/>
          </p:cNvSpPr>
          <p:nvPr/>
        </p:nvSpPr>
        <p:spPr bwMode="auto">
          <a:xfrm>
            <a:off x="2097461" y="1047750"/>
            <a:ext cx="1720478" cy="857250"/>
          </a:xfrm>
          <a:prstGeom prst="cloudCallout">
            <a:avLst>
              <a:gd name="adj1" fmla="val -84310"/>
              <a:gd name="adj2" fmla="val 89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sz="1400" dirty="0">
                <a:latin typeface="Calibri" charset="0"/>
              </a:rPr>
              <a:t>Any one has extra ticket</a:t>
            </a:r>
          </a:p>
        </p:txBody>
      </p:sp>
      <p:sp>
        <p:nvSpPr>
          <p:cNvPr id="89" name="Freeform 60"/>
          <p:cNvSpPr>
            <a:spLocks/>
          </p:cNvSpPr>
          <p:nvPr/>
        </p:nvSpPr>
        <p:spPr bwMode="auto">
          <a:xfrm rot="8737289">
            <a:off x="2527300" y="4540250"/>
            <a:ext cx="1108075" cy="79375"/>
          </a:xfrm>
          <a:custGeom>
            <a:avLst/>
            <a:gdLst>
              <a:gd name="T0" fmla="*/ 0 w 672"/>
              <a:gd name="T1" fmla="*/ 0 h 96"/>
              <a:gd name="T2" fmla="*/ 633186 w 672"/>
              <a:gd name="T3" fmla="*/ 0 h 96"/>
              <a:gd name="T4" fmla="*/ 395741 w 672"/>
              <a:gd name="T5" fmla="*/ 79375 h 96"/>
              <a:gd name="T6" fmla="*/ 1108075 w 672"/>
              <a:gd name="T7" fmla="*/ 79375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61"/>
          <p:cNvSpPr>
            <a:spLocks/>
          </p:cNvSpPr>
          <p:nvPr/>
        </p:nvSpPr>
        <p:spPr bwMode="auto">
          <a:xfrm rot="1144533">
            <a:off x="2416769" y="5633313"/>
            <a:ext cx="1675636" cy="54098"/>
          </a:xfrm>
          <a:custGeom>
            <a:avLst/>
            <a:gdLst>
              <a:gd name="T0" fmla="*/ 0 w 672"/>
              <a:gd name="T1" fmla="*/ 0 h 96"/>
              <a:gd name="T2" fmla="*/ 887186 w 672"/>
              <a:gd name="T3" fmla="*/ 0 h 96"/>
              <a:gd name="T4" fmla="*/ 554491 w 672"/>
              <a:gd name="T5" fmla="*/ 95250 h 96"/>
              <a:gd name="T6" fmla="*/ 1552575 w 672"/>
              <a:gd name="T7" fmla="*/ 95250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63"/>
          <p:cNvSpPr>
            <a:spLocks/>
          </p:cNvSpPr>
          <p:nvPr/>
        </p:nvSpPr>
        <p:spPr bwMode="auto">
          <a:xfrm rot="8737289">
            <a:off x="4972190" y="2539882"/>
            <a:ext cx="891270" cy="45719"/>
          </a:xfrm>
          <a:custGeom>
            <a:avLst/>
            <a:gdLst>
              <a:gd name="T0" fmla="*/ 0 w 672"/>
              <a:gd name="T1" fmla="*/ 0 h 96"/>
              <a:gd name="T2" fmla="*/ 420007 w 672"/>
              <a:gd name="T3" fmla="*/ 0 h 96"/>
              <a:gd name="T4" fmla="*/ 262504 w 672"/>
              <a:gd name="T5" fmla="*/ 58737 h 96"/>
              <a:gd name="T6" fmla="*/ 735012 w 672"/>
              <a:gd name="T7" fmla="*/ 587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Freeform 64"/>
          <p:cNvSpPr>
            <a:spLocks/>
          </p:cNvSpPr>
          <p:nvPr/>
        </p:nvSpPr>
        <p:spPr bwMode="auto">
          <a:xfrm rot="-232096">
            <a:off x="6249876" y="2669571"/>
            <a:ext cx="677041" cy="50850"/>
          </a:xfrm>
          <a:custGeom>
            <a:avLst/>
            <a:gdLst>
              <a:gd name="T0" fmla="*/ 0 w 672"/>
              <a:gd name="T1" fmla="*/ 0 h 96"/>
              <a:gd name="T2" fmla="*/ 320222 w 672"/>
              <a:gd name="T3" fmla="*/ 0 h 96"/>
              <a:gd name="T4" fmla="*/ 200139 w 672"/>
              <a:gd name="T5" fmla="*/ 58737 h 96"/>
              <a:gd name="T6" fmla="*/ 560388 w 672"/>
              <a:gd name="T7" fmla="*/ 587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Freeform 52"/>
          <p:cNvSpPr>
            <a:spLocks/>
          </p:cNvSpPr>
          <p:nvPr/>
        </p:nvSpPr>
        <p:spPr bwMode="auto">
          <a:xfrm rot="2512568">
            <a:off x="4032250" y="4721225"/>
            <a:ext cx="825500" cy="66675"/>
          </a:xfrm>
          <a:custGeom>
            <a:avLst/>
            <a:gdLst>
              <a:gd name="T0" fmla="*/ 0 w 672"/>
              <a:gd name="T1" fmla="*/ 0 h 96"/>
              <a:gd name="T2" fmla="*/ 658586 w 672"/>
              <a:gd name="T3" fmla="*/ 0 h 96"/>
              <a:gd name="T4" fmla="*/ 411616 w 672"/>
              <a:gd name="T5" fmla="*/ 109537 h 96"/>
              <a:gd name="T6" fmla="*/ 1152525 w 672"/>
              <a:gd name="T7" fmla="*/ 1095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52"/>
          <p:cNvSpPr>
            <a:spLocks/>
          </p:cNvSpPr>
          <p:nvPr/>
        </p:nvSpPr>
        <p:spPr bwMode="auto">
          <a:xfrm rot="6890972">
            <a:off x="4291013" y="5605463"/>
            <a:ext cx="782637" cy="71437"/>
          </a:xfrm>
          <a:custGeom>
            <a:avLst/>
            <a:gdLst>
              <a:gd name="T0" fmla="*/ 0 w 672"/>
              <a:gd name="T1" fmla="*/ 0 h 96"/>
              <a:gd name="T2" fmla="*/ 658586 w 672"/>
              <a:gd name="T3" fmla="*/ 0 h 96"/>
              <a:gd name="T4" fmla="*/ 411616 w 672"/>
              <a:gd name="T5" fmla="*/ 109537 h 96"/>
              <a:gd name="T6" fmla="*/ 1152525 w 672"/>
              <a:gd name="T7" fmla="*/ 1095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52"/>
          <p:cNvSpPr>
            <a:spLocks/>
          </p:cNvSpPr>
          <p:nvPr/>
        </p:nvSpPr>
        <p:spPr bwMode="auto">
          <a:xfrm rot="4397604">
            <a:off x="3510756" y="5141119"/>
            <a:ext cx="1152525" cy="109538"/>
          </a:xfrm>
          <a:custGeom>
            <a:avLst/>
            <a:gdLst>
              <a:gd name="T0" fmla="*/ 0 w 672"/>
              <a:gd name="T1" fmla="*/ 0 h 96"/>
              <a:gd name="T2" fmla="*/ 658586 w 672"/>
              <a:gd name="T3" fmla="*/ 0 h 96"/>
              <a:gd name="T4" fmla="*/ 411616 w 672"/>
              <a:gd name="T5" fmla="*/ 109537 h 96"/>
              <a:gd name="T6" fmla="*/ 1152525 w 672"/>
              <a:gd name="T7" fmla="*/ 1095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6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925" y="3371114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 Box 55"/>
          <p:cNvSpPr txBox="1">
            <a:spLocks noChangeArrowheads="1"/>
          </p:cNvSpPr>
          <p:nvPr/>
        </p:nvSpPr>
        <p:spPr bwMode="auto">
          <a:xfrm>
            <a:off x="5181600" y="6096000"/>
            <a:ext cx="10864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Office-goers</a:t>
            </a:r>
            <a:endParaRPr lang="en-US" sz="1400" b="1" dirty="0">
              <a:latin typeface="Calibri" charset="0"/>
            </a:endParaRPr>
          </a:p>
        </p:txBody>
      </p:sp>
      <p:sp>
        <p:nvSpPr>
          <p:cNvPr id="98" name="Text Box 56"/>
          <p:cNvSpPr txBox="1">
            <a:spLocks noChangeArrowheads="1"/>
          </p:cNvSpPr>
          <p:nvPr/>
        </p:nvSpPr>
        <p:spPr bwMode="auto">
          <a:xfrm>
            <a:off x="8032248" y="5562600"/>
            <a:ext cx="806952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Workers</a:t>
            </a:r>
            <a:endParaRPr lang="en-US" sz="1400" b="1" dirty="0">
              <a:latin typeface="Calibri" charset="0"/>
            </a:endParaRPr>
          </a:p>
        </p:txBody>
      </p:sp>
      <p:sp>
        <p:nvSpPr>
          <p:cNvPr id="99" name="Text Box 57"/>
          <p:cNvSpPr txBox="1">
            <a:spLocks noChangeArrowheads="1"/>
          </p:cNvSpPr>
          <p:nvPr/>
        </p:nvSpPr>
        <p:spPr bwMode="auto">
          <a:xfrm>
            <a:off x="990600" y="1216223"/>
            <a:ext cx="7634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latin typeface="Calibri" charset="0"/>
              </a:rPr>
              <a:t>Tourists</a:t>
            </a:r>
            <a:endParaRPr lang="en-US" sz="1400" b="1" dirty="0">
              <a:latin typeface="Calibri" charset="0"/>
            </a:endParaRPr>
          </a:p>
        </p:txBody>
      </p:sp>
      <p:sp>
        <p:nvSpPr>
          <p:cNvPr id="100" name="Line 69"/>
          <p:cNvSpPr>
            <a:spLocks noChangeShapeType="1"/>
          </p:cNvSpPr>
          <p:nvPr/>
        </p:nvSpPr>
        <p:spPr bwMode="auto">
          <a:xfrm flipH="1" flipV="1">
            <a:off x="5984346" y="1764243"/>
            <a:ext cx="1588" cy="307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Line 70"/>
          <p:cNvSpPr>
            <a:spLocks noChangeShapeType="1"/>
          </p:cNvSpPr>
          <p:nvPr/>
        </p:nvSpPr>
        <p:spPr bwMode="auto">
          <a:xfrm>
            <a:off x="1636507" y="5030264"/>
            <a:ext cx="3095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" name="Picture 71" descr="nokia-ovi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7" y="1212434"/>
            <a:ext cx="322263" cy="2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" descr="C:\Documents and Settings\Murtuza Jadliwala\Local Settings\Temporary Internet Files\Content.IE5\MD3C1JU1\MC90025092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4" y="1841401"/>
            <a:ext cx="1256267" cy="112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3" descr="C:\Documents and Settings\Murtuza Jadliwala\Local Settings\Temporary Internet Files\Content.IE5\RCRU5N1O\MC90032269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4614333"/>
            <a:ext cx="592822" cy="90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3" descr="C:\Documents and Settings\Murtuza Jadliwala\Local Settings\Temporary Internet Files\Content.IE5\RCRU5N1O\MC90032269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852" y="2048674"/>
            <a:ext cx="592822" cy="90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Documents and Settings\Murtuza Jadliwala\My Documents\Presentations and Posters\NokiaProject\NokiaWorkshopJune2009\google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89" y="1464847"/>
            <a:ext cx="701674" cy="28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5" descr="C:\Documents and Settings\Murtuza Jadliwala\Local Settings\Temporary Internet Files\Content.IE5\CLVNLECO\MC90005691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3758">
            <a:off x="6099206" y="3512264"/>
            <a:ext cx="1545981" cy="91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107" descr="C:\Users\IGo\AppData\Local\Microsoft\Windows\Temporary Internet Files\Content.IE5\R6EAFBDW\MC900434899[1]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614" y="3413096"/>
            <a:ext cx="471209" cy="471209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6" descr="C:\Documents and Settings\Murtuza Jadliwala\Local Settings\Temporary Internet Files\Content.IE5\4G4VMJX0\MC900434884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911" y="2394036"/>
            <a:ext cx="479354" cy="47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431" y="2410742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7" descr="C:\Documents and Settings\Murtuza Jadliwala\Local Settings\Temporary Internet Files\Content.IE5\CLVNLECO\MC900432611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674" y="2227286"/>
            <a:ext cx="442324" cy="44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37" y="2133600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9" descr="C:\Documents and Settings\Murtuza Jadliwala\Local Settings\Temporary Internet Files\Content.IE5\D32UFKXF\MC900432612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46" y="2424398"/>
            <a:ext cx="411047" cy="41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257" y="2306547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0" descr="C:\Documents and Settings\Murtuza Jadliwala\My Documents\Presentations and Posters\NokiaProject\Michel_JP_Working_Group_Meeting\facebook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803" y="1336436"/>
            <a:ext cx="560387" cy="21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71" descr="nokia-ovi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48" y="4572000"/>
            <a:ext cx="322263" cy="2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4" descr="C:\Documents and Settings\Murtuza Jadliwala\My Documents\Presentations and Posters\NokiaProject\NokiaWorkshopJune2009\google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24413"/>
            <a:ext cx="701674" cy="28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10" descr="C:\Documents and Settings\Murtuza Jadliwala\My Documents\Presentations and Posters\NokiaProject\Michel_JP_Working_Group_Meeting\facebook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914" y="4696002"/>
            <a:ext cx="560387" cy="21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1" descr="C:\Documents and Settings\Murtuza Jadliwala\Local Settings\Temporary Internet Files\Content.IE5\RCRU5N1O\MP900309259[1]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1626870"/>
            <a:ext cx="381000" cy="24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11" descr="C:\Documents and Settings\Murtuza Jadliwala\Local Settings\Temporary Internet Files\Content.IE5\RCRU5N1O\MP900309259[1]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7" y="4987388"/>
            <a:ext cx="381000" cy="24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12" descr="C:\Documents and Settings\Murtuza Jadliwala\Local Settings\Temporary Internet Files\Content.IE5\9329W0FN\MC900433945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90800"/>
            <a:ext cx="495708" cy="49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802" y="2483024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13" descr="C:\Documents and Settings\Murtuza Jadliwala\Local Settings\Temporary Internet Files\Content.IE5\RCRU5N1O\MC900434888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731" y="4141931"/>
            <a:ext cx="506269" cy="50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988" y="4053306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14" descr="C:\Documents and Settings\Murtuza Jadliwala\Local Settings\Temporary Internet Files\Content.IE5\D32UFKXF\MC900432621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4828995"/>
            <a:ext cx="43815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894" y="4662973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15" descr="C:\Documents and Settings\Murtuza Jadliwala\Local Settings\Temporary Internet Files\Content.IE5\XL212IY3\MC900432625[1]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033" y="5802313"/>
            <a:ext cx="442767" cy="44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622" y="5605864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Freeform 63"/>
          <p:cNvSpPr>
            <a:spLocks/>
          </p:cNvSpPr>
          <p:nvPr/>
        </p:nvSpPr>
        <p:spPr bwMode="auto">
          <a:xfrm rot="16976555">
            <a:off x="5913925" y="4259034"/>
            <a:ext cx="499883" cy="59683"/>
          </a:xfrm>
          <a:custGeom>
            <a:avLst/>
            <a:gdLst>
              <a:gd name="T0" fmla="*/ 0 w 672"/>
              <a:gd name="T1" fmla="*/ 0 h 96"/>
              <a:gd name="T2" fmla="*/ 420007 w 672"/>
              <a:gd name="T3" fmla="*/ 0 h 96"/>
              <a:gd name="T4" fmla="*/ 262504 w 672"/>
              <a:gd name="T5" fmla="*/ 58737 h 96"/>
              <a:gd name="T6" fmla="*/ 735012 w 672"/>
              <a:gd name="T7" fmla="*/ 587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0" name="Picture 16" descr="C:\Documents and Settings\Murtuza Jadliwala\Local Settings\Temporary Internet Files\Content.IE5\3783NA4H\MC900433932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120" y="2493222"/>
            <a:ext cx="473075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17" descr="C:\Documents and Settings\Murtuza Jadliwala\Local Settings\Temporary Internet Files\Content.IE5\MD3C1JU1\MC900433933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851" y="3733800"/>
            <a:ext cx="55245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172" y="3565525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18" descr="C:\Documents and Settings\Murtuza Jadliwala\Local Settings\Temporary Internet Files\Content.IE5\9329W0FN\MC900434894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08" y="5048070"/>
            <a:ext cx="457834" cy="51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800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19" descr="C:\Documents and Settings\Murtuza Jadliwala\Local Settings\Temporary Internet Files\Content.IE5\CLVNLECO\MC900013641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642" y="2503443"/>
            <a:ext cx="702389" cy="44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46" descr="MCj043386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222" y="2276669"/>
            <a:ext cx="301378" cy="3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Freeform 64"/>
          <p:cNvSpPr>
            <a:spLocks/>
          </p:cNvSpPr>
          <p:nvPr/>
        </p:nvSpPr>
        <p:spPr bwMode="auto">
          <a:xfrm rot="275144">
            <a:off x="6360458" y="2308321"/>
            <a:ext cx="2142120" cy="51824"/>
          </a:xfrm>
          <a:custGeom>
            <a:avLst/>
            <a:gdLst>
              <a:gd name="T0" fmla="*/ 0 w 672"/>
              <a:gd name="T1" fmla="*/ 0 h 96"/>
              <a:gd name="T2" fmla="*/ 320222 w 672"/>
              <a:gd name="T3" fmla="*/ 0 h 96"/>
              <a:gd name="T4" fmla="*/ 200139 w 672"/>
              <a:gd name="T5" fmla="*/ 58737 h 96"/>
              <a:gd name="T6" fmla="*/ 560388 w 672"/>
              <a:gd name="T7" fmla="*/ 58737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" name="Picture 3" descr="C:\Documents and Settings\Murtuza Jadliwala\Local Settings\Temporary Internet Files\Content.IE5\RCRU5N1O\MC90032269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89" y="4471353"/>
            <a:ext cx="592822" cy="90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Freeform 54"/>
          <p:cNvSpPr>
            <a:spLocks/>
          </p:cNvSpPr>
          <p:nvPr/>
        </p:nvSpPr>
        <p:spPr bwMode="auto">
          <a:xfrm rot="1132692">
            <a:off x="3769061" y="2673339"/>
            <a:ext cx="848641" cy="56626"/>
          </a:xfrm>
          <a:custGeom>
            <a:avLst/>
            <a:gdLst>
              <a:gd name="T0" fmla="*/ 0 w 672"/>
              <a:gd name="T1" fmla="*/ 0 h 96"/>
              <a:gd name="T2" fmla="*/ 582386 w 672"/>
              <a:gd name="T3" fmla="*/ 0 h 96"/>
              <a:gd name="T4" fmla="*/ 363991 w 672"/>
              <a:gd name="T5" fmla="*/ 66675 h 96"/>
              <a:gd name="T6" fmla="*/ 1019175 w 672"/>
              <a:gd name="T7" fmla="*/ 66675 h 96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96"/>
              <a:gd name="T14" fmla="*/ 672 w 672"/>
              <a:gd name="T15" fmla="*/ 96 h 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96">
                <a:moveTo>
                  <a:pt x="0" y="0"/>
                </a:moveTo>
                <a:lnTo>
                  <a:pt x="384" y="0"/>
                </a:lnTo>
                <a:lnTo>
                  <a:pt x="240" y="96"/>
                </a:lnTo>
                <a:lnTo>
                  <a:pt x="672" y="96"/>
                </a:lnTo>
              </a:path>
            </a:pathLst>
          </a:custGeom>
          <a:noFill/>
          <a:ln w="19050">
            <a:solidFill>
              <a:srgbClr val="0000FF"/>
            </a:solidFill>
            <a:prstDash val="dash"/>
            <a:round/>
            <a:headEnd type="arrow" w="med" len="med"/>
            <a:tailEnd type="arrow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7988287" y="4495800"/>
            <a:ext cx="9271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 charset="0"/>
              </a:rPr>
              <a:t>Bluetooth</a:t>
            </a:r>
            <a:endParaRPr lang="en-US" sz="1400" dirty="0"/>
          </a:p>
        </p:txBody>
      </p:sp>
      <p:sp>
        <p:nvSpPr>
          <p:cNvPr id="149" name="Rectangle 148"/>
          <p:cNvSpPr/>
          <p:nvPr/>
        </p:nvSpPr>
        <p:spPr>
          <a:xfrm>
            <a:off x="4724400" y="5432205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  <a:latin typeface="Calibri" charset="0"/>
              </a:rPr>
              <a:t>WiFi</a:t>
            </a:r>
            <a:r>
              <a:rPr lang="en-US" sz="1400" b="1" dirty="0" smtClean="0">
                <a:solidFill>
                  <a:srgbClr val="0000FF"/>
                </a:solidFill>
                <a:latin typeface="Calibri" charset="0"/>
              </a:rPr>
              <a:t> P2P</a:t>
            </a:r>
            <a:endParaRPr lang="en-US" sz="1400" dirty="0"/>
          </a:p>
        </p:txBody>
      </p:sp>
      <p:sp>
        <p:nvSpPr>
          <p:cNvPr id="150" name="Rectangle 149"/>
          <p:cNvSpPr/>
          <p:nvPr/>
        </p:nvSpPr>
        <p:spPr>
          <a:xfrm>
            <a:off x="2133600" y="2740223"/>
            <a:ext cx="843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  <a:latin typeface="Calibri" charset="0"/>
              </a:rPr>
              <a:t>WiFi</a:t>
            </a:r>
            <a:r>
              <a:rPr lang="en-US" sz="1400" b="1" dirty="0" smtClean="0">
                <a:solidFill>
                  <a:srgbClr val="0000FF"/>
                </a:solidFill>
                <a:latin typeface="Calibri" charset="0"/>
              </a:rPr>
              <a:t> P2P</a:t>
            </a:r>
            <a:endParaRPr lang="en-US" sz="1400" dirty="0"/>
          </a:p>
        </p:txBody>
      </p:sp>
      <p:sp>
        <p:nvSpPr>
          <p:cNvPr id="151" name="Rectangle 150"/>
          <p:cNvSpPr/>
          <p:nvPr/>
        </p:nvSpPr>
        <p:spPr>
          <a:xfrm>
            <a:off x="3080035" y="5334000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charset="0"/>
              </a:rPr>
              <a:t>3G/4G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2667000" y="4191000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charset="0"/>
              </a:rPr>
              <a:t>3G/4G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7603808" y="2057400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charset="0"/>
              </a:rPr>
              <a:t>3G/4G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6391950" y="2362200"/>
            <a:ext cx="3898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charset="0"/>
              </a:rPr>
              <a:t>1G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037123" y="2343194"/>
            <a:ext cx="3898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charset="0"/>
              </a:rPr>
              <a:t>2G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8" name="AutoShape 57"/>
          <p:cNvSpPr>
            <a:spLocks noChangeArrowheads="1"/>
          </p:cNvSpPr>
          <p:nvPr/>
        </p:nvSpPr>
        <p:spPr bwMode="auto">
          <a:xfrm>
            <a:off x="3782724" y="1457369"/>
            <a:ext cx="1455313" cy="590462"/>
          </a:xfrm>
          <a:prstGeom prst="cloudCallout">
            <a:avLst>
              <a:gd name="adj1" fmla="val 11880"/>
              <a:gd name="adj2" fmla="val 12559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n-US" sz="1400" dirty="0" smtClean="0">
                <a:latin typeface="Calibri" charset="0"/>
              </a:rPr>
              <a:t>I have one</a:t>
            </a:r>
            <a:endParaRPr lang="en-US" sz="1400" dirty="0">
              <a:latin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0600" y="49759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4866472" y="447830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4000138" y="3850244"/>
            <a:ext cx="3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1" name="TextBox 140"/>
          <p:cNvSpPr txBox="1"/>
          <p:nvPr/>
        </p:nvSpPr>
        <p:spPr>
          <a:xfrm flipH="1">
            <a:off x="3467619" y="4318000"/>
            <a:ext cx="3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2" name="Rectangle 141"/>
          <p:cNvSpPr>
            <a:spLocks noChangeArrowheads="1"/>
          </p:cNvSpPr>
          <p:nvPr/>
        </p:nvSpPr>
        <p:spPr bwMode="auto">
          <a:xfrm>
            <a:off x="1233281" y="5864027"/>
            <a:ext cx="1116014" cy="3780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Message</a:t>
            </a:r>
          </a:p>
        </p:txBody>
      </p:sp>
      <p:sp>
        <p:nvSpPr>
          <p:cNvPr id="144" name="Rectangle 143"/>
          <p:cNvSpPr>
            <a:spLocks noChangeArrowheads="1"/>
          </p:cNvSpPr>
          <p:nvPr/>
        </p:nvSpPr>
        <p:spPr bwMode="auto">
          <a:xfrm>
            <a:off x="257175" y="5864027"/>
            <a:ext cx="452062" cy="3780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err="1"/>
              <a:t>Src</a:t>
            </a:r>
            <a:endParaRPr lang="en-US" sz="1600" b="1" dirty="0"/>
          </a:p>
        </p:txBody>
      </p:sp>
      <p:sp>
        <p:nvSpPr>
          <p:cNvPr id="145" name="Rectangle 144"/>
          <p:cNvSpPr>
            <a:spLocks noChangeArrowheads="1"/>
          </p:cNvSpPr>
          <p:nvPr/>
        </p:nvSpPr>
        <p:spPr bwMode="auto">
          <a:xfrm>
            <a:off x="708022" y="5864027"/>
            <a:ext cx="523038" cy="3780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Dst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 flipH="1">
            <a:off x="3467619" y="1915004"/>
            <a:ext cx="3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47" name="TextBox 146"/>
          <p:cNvSpPr txBox="1"/>
          <p:nvPr/>
        </p:nvSpPr>
        <p:spPr>
          <a:xfrm flipH="1">
            <a:off x="3048499" y="2284336"/>
            <a:ext cx="30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7266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-0.08282 0.12709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6343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-0.09532 -0.062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-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2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0.05625 0.20417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10208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-0.0625 0.10417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5208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2916 L 0.12066 0.13333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7" y="5208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10937 0.11458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69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82" grpId="0" animBg="1"/>
      <p:bldP spid="82" grpId="1" animBg="1"/>
      <p:bldP spid="83" grpId="0" animBg="1"/>
      <p:bldP spid="84" grpId="0" animBg="1"/>
      <p:bldP spid="85" grpId="0" animBg="1"/>
      <p:bldP spid="87" grpId="0" animBg="1"/>
      <p:bldP spid="88" grpId="0" animBg="1"/>
      <p:bldP spid="88" grpId="1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7" grpId="1"/>
      <p:bldP spid="98" grpId="0"/>
      <p:bldP spid="98" grpId="1"/>
      <p:bldP spid="99" grpId="0"/>
      <p:bldP spid="99" grpId="1"/>
      <p:bldP spid="129" grpId="0" animBg="1"/>
      <p:bldP spid="137" grpId="0" animBg="1"/>
      <p:bldP spid="143" grpId="0" animBg="1"/>
      <p:bldP spid="148" grpId="0"/>
      <p:bldP spid="149" grpId="0"/>
      <p:bldP spid="150" grpId="0"/>
      <p:bldP spid="151" grpId="0"/>
      <p:bldP spid="152" grpId="0"/>
      <p:bldP spid="153" grpId="0"/>
      <p:bldP spid="155" grpId="0"/>
      <p:bldP spid="156" grpId="0"/>
      <p:bldP spid="138" grpId="0" animBg="1"/>
      <p:bldP spid="138" grpId="1" animBg="1"/>
      <p:bldP spid="3" grpId="0"/>
      <p:bldP spid="3" grpId="1"/>
      <p:bldP spid="3" grpId="2"/>
      <p:bldP spid="140" grpId="0"/>
      <p:bldP spid="140" grpId="1"/>
      <p:bldP spid="140" grpId="2"/>
      <p:bldP spid="6" grpId="0"/>
      <p:bldP spid="6" grpId="1"/>
      <p:bldP spid="6" grpId="2"/>
      <p:bldP spid="141" grpId="0"/>
      <p:bldP spid="141" grpId="1"/>
      <p:bldP spid="141" grpId="2"/>
      <p:bldP spid="142" grpId="0" animBg="1"/>
      <p:bldP spid="144" grpId="0" animBg="1"/>
      <p:bldP spid="145" grpId="0" animBg="1"/>
      <p:bldP spid="146" grpId="0"/>
      <p:bldP spid="146" grpId="1"/>
      <p:bldP spid="146" grpId="2"/>
      <p:bldP spid="147" grpId="0"/>
      <p:bldP spid="147" grpId="1"/>
      <p:bldP spid="147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Privacy Threats and Adversary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76"/>
            <a:ext cx="8229600" cy="5093208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Privacy requirement: Source anonymity (Hiding in the crowd)</a:t>
            </a:r>
          </a:p>
          <a:p>
            <a:pPr marL="457200" lvl="1" indent="0" algn="just">
              <a:buNone/>
            </a:pPr>
            <a:endParaRPr lang="en-US" sz="1600" dirty="0" smtClean="0"/>
          </a:p>
          <a:p>
            <a:pPr algn="just"/>
            <a:r>
              <a:rPr lang="en-US" sz="2000" dirty="0" smtClean="0"/>
              <a:t>Adversary type: Passive adversary or eavesdropper</a:t>
            </a:r>
          </a:p>
          <a:p>
            <a:pPr lvl="1" algn="just"/>
            <a:r>
              <a:rPr lang="en-US" sz="1600" dirty="0" smtClean="0"/>
              <a:t>Legitimate (internal) or external </a:t>
            </a:r>
          </a:p>
          <a:p>
            <a:pPr lvl="1" algn="just"/>
            <a:r>
              <a:rPr lang="en-US" sz="1600" dirty="0" smtClean="0"/>
              <a:t>Single or multiple coordinated sensing stations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Adversary goals: </a:t>
            </a:r>
          </a:p>
          <a:p>
            <a:pPr lvl="1" algn="just"/>
            <a:r>
              <a:rPr lang="en-US" sz="1600" dirty="0" smtClean="0"/>
              <a:t>Track users</a:t>
            </a:r>
          </a:p>
          <a:p>
            <a:pPr lvl="1" algn="just"/>
            <a:r>
              <a:rPr lang="en-US" sz="1600" dirty="0" smtClean="0"/>
              <a:t>Learn sensitive information, e.g., communities and preferences</a:t>
            </a:r>
            <a:endParaRPr lang="en-US" sz="1600" dirty="0"/>
          </a:p>
          <a:p>
            <a:pPr algn="just"/>
            <a:endParaRPr lang="en-US" sz="1800" dirty="0" smtClean="0"/>
          </a:p>
          <a:p>
            <a:pPr algn="just"/>
            <a:r>
              <a:rPr lang="en-US" sz="2000" dirty="0" smtClean="0"/>
              <a:t>Assumptions:</a:t>
            </a:r>
          </a:p>
          <a:p>
            <a:pPr lvl="1" algn="just"/>
            <a:r>
              <a:rPr lang="en-US" sz="1600" dirty="0"/>
              <a:t>P</a:t>
            </a:r>
            <a:r>
              <a:rPr lang="en-US" sz="1600" dirty="0" smtClean="0"/>
              <a:t>hysical layer identification infeasible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7215" y="36083"/>
            <a:ext cx="1460273" cy="968934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127000"/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22" y="1414462"/>
            <a:ext cx="2143126" cy="2143126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3558369" y="3100506"/>
            <a:ext cx="2160588" cy="352425"/>
          </a:xfrm>
          <a:custGeom>
            <a:avLst/>
            <a:gdLst>
              <a:gd name="connsiteX0" fmla="*/ 0 w 1854200"/>
              <a:gd name="connsiteY0" fmla="*/ 419100 h 419100"/>
              <a:gd name="connsiteX1" fmla="*/ 717550 w 1854200"/>
              <a:gd name="connsiteY1" fmla="*/ 31750 h 419100"/>
              <a:gd name="connsiteX2" fmla="*/ 1352550 w 1854200"/>
              <a:gd name="connsiteY2" fmla="*/ 228600 h 419100"/>
              <a:gd name="connsiteX3" fmla="*/ 1854200 w 1854200"/>
              <a:gd name="connsiteY3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200" h="419100">
                <a:moveTo>
                  <a:pt x="0" y="419100"/>
                </a:moveTo>
                <a:lnTo>
                  <a:pt x="717550" y="31750"/>
                </a:lnTo>
                <a:lnTo>
                  <a:pt x="1352550" y="228600"/>
                </a:lnTo>
                <a:lnTo>
                  <a:pt x="1854200" y="0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000000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067831" y="3222743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504394" y="3410597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507568" y="3099396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sp>
        <p:nvSpPr>
          <p:cNvPr id="12" name="TextBox 78"/>
          <p:cNvSpPr txBox="1">
            <a:spLocks noChangeArrowheads="1"/>
          </p:cNvSpPr>
          <p:nvPr/>
        </p:nvSpPr>
        <p:spPr bwMode="auto">
          <a:xfrm>
            <a:off x="3546339" y="3328294"/>
            <a:ext cx="35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1</a:t>
            </a:r>
          </a:p>
        </p:txBody>
      </p:sp>
      <p:sp>
        <p:nvSpPr>
          <p:cNvPr id="13" name="TextBox 82"/>
          <p:cNvSpPr txBox="1">
            <a:spLocks noChangeArrowheads="1"/>
          </p:cNvSpPr>
          <p:nvPr/>
        </p:nvSpPr>
        <p:spPr bwMode="auto">
          <a:xfrm>
            <a:off x="4281476" y="3091356"/>
            <a:ext cx="357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2</a:t>
            </a:r>
          </a:p>
        </p:txBody>
      </p:sp>
      <p:sp>
        <p:nvSpPr>
          <p:cNvPr id="14" name="TextBox 92"/>
          <p:cNvSpPr txBox="1">
            <a:spLocks noChangeArrowheads="1"/>
          </p:cNvSpPr>
          <p:nvPr/>
        </p:nvSpPr>
        <p:spPr bwMode="auto">
          <a:xfrm>
            <a:off x="4942418" y="3184443"/>
            <a:ext cx="358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>
                <a:latin typeface="Calibri" charset="0"/>
              </a:rPr>
              <a:t>t</a:t>
            </a:r>
            <a:r>
              <a:rPr lang="fr-CH" sz="2000" baseline="-25000">
                <a:latin typeface="Calibri" charset="0"/>
              </a:rPr>
              <a:t>3</a:t>
            </a:r>
          </a:p>
        </p:txBody>
      </p:sp>
      <p:sp>
        <p:nvSpPr>
          <p:cNvPr id="15" name="TextBox 93"/>
          <p:cNvSpPr txBox="1">
            <a:spLocks noChangeArrowheads="1"/>
          </p:cNvSpPr>
          <p:nvPr/>
        </p:nvSpPr>
        <p:spPr bwMode="auto">
          <a:xfrm>
            <a:off x="5419185" y="3090349"/>
            <a:ext cx="357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fr-CH" sz="2000" dirty="0">
                <a:latin typeface="Calibri" charset="0"/>
              </a:rPr>
              <a:t>t</a:t>
            </a:r>
            <a:r>
              <a:rPr lang="fr-CH" sz="2000" baseline="-25000" dirty="0">
                <a:latin typeface="Calibri" charset="0"/>
              </a:rPr>
              <a:t>4</a:t>
            </a:r>
          </a:p>
        </p:txBody>
      </p:sp>
      <p:pic>
        <p:nvPicPr>
          <p:cNvPr id="16" name="Picture 15" descr="MCj043386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07" y="3076493"/>
            <a:ext cx="496862" cy="4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16"/>
          <p:cNvSpPr/>
          <p:nvPr/>
        </p:nvSpPr>
        <p:spPr>
          <a:xfrm>
            <a:off x="4369327" y="3076493"/>
            <a:ext cx="107950" cy="10795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>
              <a:solidFill>
                <a:srgbClr val="FFFFFF"/>
              </a:solidFill>
              <a:latin typeface="Helvetica" charset="0"/>
              <a:ea typeface="ＭＳ Ｐゴシック" charset="0"/>
              <a:cs typeface="Arial" charset="0"/>
            </a:endParaRPr>
          </a:p>
        </p:txBody>
      </p:sp>
      <p:pic>
        <p:nvPicPr>
          <p:cNvPr id="18" name="Picture 17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089" y="3586732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614" y="3701032"/>
            <a:ext cx="4841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751" y="3856607"/>
            <a:ext cx="4841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101" y="3975669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11"/>
          <p:cNvSpPr txBox="1">
            <a:spLocks noChangeArrowheads="1"/>
          </p:cNvSpPr>
          <p:nvPr/>
        </p:nvSpPr>
        <p:spPr bwMode="auto">
          <a:xfrm>
            <a:off x="6453302" y="3866717"/>
            <a:ext cx="13977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 eaLnBrk="1" hangingPunct="1"/>
            <a:r>
              <a:rPr lang="fr-CH" sz="1600" b="1" dirty="0">
                <a:latin typeface="Calibri" pitchFamily="34" charset="0"/>
              </a:rPr>
              <a:t>A to </a:t>
            </a:r>
            <a:r>
              <a:rPr lang="fr-CH" sz="1600" b="1" dirty="0" smtClean="0">
                <a:latin typeface="Calibri" pitchFamily="34" charset="0"/>
              </a:rPr>
              <a:t>C</a:t>
            </a:r>
            <a:r>
              <a:rPr lang="fr-CH" sz="1600" b="1" baseline="-25000" dirty="0" smtClean="0">
                <a:latin typeface="Calibri" pitchFamily="34" charset="0"/>
              </a:rPr>
              <a:t>1</a:t>
            </a:r>
            <a:r>
              <a:rPr lang="fr-CH" sz="1600" b="1" dirty="0" smtClean="0">
                <a:latin typeface="Calibri" pitchFamily="34" charset="0"/>
              </a:rPr>
              <a:t>: </a:t>
            </a:r>
            <a:r>
              <a:rPr lang="fr-CH" sz="1600" dirty="0" smtClean="0">
                <a:latin typeface="Calibri" pitchFamily="34" charset="0"/>
              </a:rPr>
              <a:t>Hello!</a:t>
            </a:r>
            <a:endParaRPr lang="fr-CH" sz="1600" dirty="0">
              <a:latin typeface="Calibri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8285276" y="4423344"/>
            <a:ext cx="36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fr-CH" sz="1600" dirty="0" smtClean="0">
                <a:latin typeface="Calibri" pitchFamily="34" charset="0"/>
              </a:rPr>
              <a:t>C</a:t>
            </a:r>
            <a:r>
              <a:rPr lang="fr-CH" sz="1600" baseline="-25000" dirty="0" smtClean="0">
                <a:latin typeface="Calibri" pitchFamily="34" charset="0"/>
              </a:rPr>
              <a:t>1</a:t>
            </a:r>
            <a:endParaRPr lang="fr-CH" sz="1600" baseline="-25000" dirty="0">
              <a:latin typeface="Calibri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580176" y="4345756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/>
            <a:r>
              <a:rPr lang="fr-CH" sz="1600" b="1" dirty="0">
                <a:latin typeface="Calibri" pitchFamily="34" charset="0"/>
              </a:rPr>
              <a:t>A</a:t>
            </a:r>
            <a:endParaRPr lang="fr-CH" sz="1600" dirty="0">
              <a:latin typeface="Calibri" pitchFamily="34" charset="0"/>
            </a:endParaRPr>
          </a:p>
        </p:txBody>
      </p:sp>
      <p:pic>
        <p:nvPicPr>
          <p:cNvPr id="25" name="Picture 24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989" y="3705794"/>
            <a:ext cx="484187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501" y="3975669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MCj0433869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351" y="4035994"/>
            <a:ext cx="4841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Line 50"/>
          <p:cNvSpPr>
            <a:spLocks noChangeShapeType="1"/>
          </p:cNvSpPr>
          <p:nvPr/>
        </p:nvSpPr>
        <p:spPr bwMode="auto">
          <a:xfrm>
            <a:off x="6053251" y="4229669"/>
            <a:ext cx="2006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en-US"/>
          </a:p>
        </p:txBody>
      </p:sp>
      <p:pic>
        <p:nvPicPr>
          <p:cNvPr id="1026" name="Picture 2" descr="C:\Documents and Settings\Murtuza Jadliwala\Local Settings\Temporary Internet Files\Content.IE5\RCRU5N1O\MC90007873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063" y="4304247"/>
            <a:ext cx="388939" cy="41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loud Callout 28"/>
          <p:cNvSpPr/>
          <p:nvPr/>
        </p:nvSpPr>
        <p:spPr>
          <a:xfrm>
            <a:off x="7152179" y="3026602"/>
            <a:ext cx="1528915" cy="983890"/>
          </a:xfrm>
          <a:prstGeom prst="cloudCallout">
            <a:avLst>
              <a:gd name="adj1" fmla="val -44155"/>
              <a:gd name="adj2" fmla="val 777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Hmmm! A belongs to C</a:t>
            </a:r>
            <a:r>
              <a:rPr lang="en-US" sz="1400" baseline="-25000" dirty="0" smtClean="0">
                <a:solidFill>
                  <a:schemeClr val="tx1"/>
                </a:solidFill>
              </a:rPr>
              <a:t>1</a:t>
            </a:r>
            <a:endParaRPr lang="en-US" sz="1400" baseline="-25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Murtuza Jadliwala\Local Settings\Temporary Internet Files\Content.IE5\9329W0FN\MP900409717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43" y="1870364"/>
            <a:ext cx="1737071" cy="115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76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7" grpId="0" animBg="1"/>
      <p:bldP spid="22" grpId="0"/>
      <p:bldP spid="22" grpId="1"/>
      <p:bldP spid="23" grpId="0"/>
      <p:bldP spid="24" grpId="0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228"/>
          </a:xfrm>
        </p:spPr>
        <p:txBody>
          <a:bodyPr>
            <a:normAutofit/>
          </a:bodyPr>
          <a:lstStyle/>
          <a:p>
            <a:r>
              <a:rPr lang="en-US" sz="3200" smtClean="0"/>
              <a:t>Roadmap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22"/>
            <a:ext cx="8229600" cy="50918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Overview</a:t>
            </a:r>
          </a:p>
          <a:p>
            <a:endParaRPr lang="en-US" dirty="0" smtClean="0"/>
          </a:p>
          <a:p>
            <a:r>
              <a:rPr lang="en-US" dirty="0" smtClean="0"/>
              <a:t>System Model and Privacy Threats</a:t>
            </a:r>
          </a:p>
          <a:p>
            <a:endParaRPr lang="en-US" dirty="0"/>
          </a:p>
          <a:p>
            <a:r>
              <a:rPr lang="en-US" dirty="0" smtClean="0"/>
              <a:t>Privacy-Triggered Communications</a:t>
            </a:r>
          </a:p>
          <a:p>
            <a:endParaRPr lang="en-US" dirty="0"/>
          </a:p>
          <a:p>
            <a:r>
              <a:rPr lang="en-US" dirty="0" smtClean="0"/>
              <a:t>Evaluation</a:t>
            </a:r>
          </a:p>
          <a:p>
            <a:endParaRPr lang="en-US" dirty="0"/>
          </a:p>
          <a:p>
            <a:r>
              <a:rPr lang="en-US" dirty="0"/>
              <a:t>Initial </a:t>
            </a:r>
            <a:r>
              <a:rPr lang="en-US" dirty="0" smtClean="0"/>
              <a:t>Insights</a:t>
            </a:r>
          </a:p>
          <a:p>
            <a:endParaRPr lang="en-US" dirty="0"/>
          </a:p>
        </p:txBody>
      </p:sp>
      <p:pic>
        <p:nvPicPr>
          <p:cNvPr id="11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1" y="1097368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Murtuza Jadliwala\Local Settings\Temporary Internet Files\Content.IE5\4G4VMJX0\MC9004326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80" y="2169366"/>
            <a:ext cx="397933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AOC 2011, Lucca,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97959-3157-407B-95DA-636833ADC3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0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5602</TotalTime>
  <Words>2138</Words>
  <Application>Microsoft Office PowerPoint</Application>
  <PresentationFormat>On-screen Show (4:3)</PresentationFormat>
  <Paragraphs>448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Privacy-Triggered Communications in Pervasive Social Networks</vt:lpstr>
      <vt:lpstr>Rise of Wireless P2P Networks</vt:lpstr>
      <vt:lpstr>Advantages</vt:lpstr>
      <vt:lpstr>Applications</vt:lpstr>
      <vt:lpstr>Privacy Concerns</vt:lpstr>
      <vt:lpstr>Roadmap</vt:lpstr>
      <vt:lpstr>System Model</vt:lpstr>
      <vt:lpstr>Privacy Threats and Adversary</vt:lpstr>
      <vt:lpstr>Roadmap</vt:lpstr>
      <vt:lpstr>Privacy-Triggered Communications</vt:lpstr>
      <vt:lpstr>Related Research Efforts</vt:lpstr>
      <vt:lpstr>Privacy Measurement</vt:lpstr>
      <vt:lpstr>User Sensitivity</vt:lpstr>
      <vt:lpstr>Threshold-based Triggering</vt:lpstr>
      <vt:lpstr>Probabilistic Triggering</vt:lpstr>
      <vt:lpstr>Probabilistic Triggering</vt:lpstr>
      <vt:lpstr>Roadmap</vt:lpstr>
      <vt:lpstr>Will Privacy-triggered Communication Work?</vt:lpstr>
      <vt:lpstr>Simulation Experiments</vt:lpstr>
      <vt:lpstr>Results …</vt:lpstr>
      <vt:lpstr>More Results …</vt:lpstr>
      <vt:lpstr>More Results</vt:lpstr>
      <vt:lpstr>Discussion</vt:lpstr>
      <vt:lpstr>Implementation</vt:lpstr>
      <vt:lpstr>System Architecture</vt:lpstr>
      <vt:lpstr>On-going Work</vt:lpstr>
      <vt:lpstr>Roadmap</vt:lpstr>
      <vt:lpstr>Initial Insights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and Privacy of Context Determination in Wireless Networks</dc:title>
  <dc:creator>Valued Acer Customer</dc:creator>
  <cp:lastModifiedBy>jadliwal</cp:lastModifiedBy>
  <cp:revision>810</cp:revision>
  <dcterms:created xsi:type="dcterms:W3CDTF">2011-03-13T14:14:12Z</dcterms:created>
  <dcterms:modified xsi:type="dcterms:W3CDTF">2011-06-23T09:55:08Z</dcterms:modified>
</cp:coreProperties>
</file>