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wmf" ContentType="image/x-wmf"/>
  <Default Extension="png" ContentType="image/png"/>
  <Default Extension="bin" ContentType="application/vnd.openxmlformats-officedocument.presentationml.printerSettings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19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notesSlides/notesSlide20.xml" ContentType="application/vnd.openxmlformats-officedocument.presentationml.notesSlide+xml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389" r:id="rId3"/>
    <p:sldId id="390" r:id="rId4"/>
    <p:sldId id="391" r:id="rId5"/>
    <p:sldId id="392" r:id="rId6"/>
    <p:sldId id="386" r:id="rId7"/>
    <p:sldId id="393" r:id="rId8"/>
    <p:sldId id="396" r:id="rId9"/>
    <p:sldId id="397" r:id="rId10"/>
    <p:sldId id="394" r:id="rId11"/>
    <p:sldId id="398" r:id="rId12"/>
    <p:sldId id="369" r:id="rId13"/>
    <p:sldId id="370" r:id="rId14"/>
    <p:sldId id="400" r:id="rId15"/>
    <p:sldId id="335" r:id="rId16"/>
    <p:sldId id="328" r:id="rId17"/>
    <p:sldId id="402" r:id="rId18"/>
    <p:sldId id="265" r:id="rId19"/>
    <p:sldId id="378" r:id="rId20"/>
    <p:sldId id="403" r:id="rId21"/>
    <p:sldId id="311" r:id="rId22"/>
    <p:sldId id="379" r:id="rId23"/>
    <p:sldId id="404" r:id="rId24"/>
    <p:sldId id="371" r:id="rId25"/>
    <p:sldId id="405" r:id="rId26"/>
    <p:sldId id="349" r:id="rId27"/>
    <p:sldId id="351" r:id="rId28"/>
    <p:sldId id="367" r:id="rId29"/>
    <p:sldId id="350" r:id="rId30"/>
    <p:sldId id="380" r:id="rId31"/>
    <p:sldId id="372" r:id="rId32"/>
    <p:sldId id="381" r:id="rId33"/>
    <p:sldId id="353" r:id="rId34"/>
    <p:sldId id="366" r:id="rId35"/>
    <p:sldId id="354" r:id="rId36"/>
    <p:sldId id="355" r:id="rId37"/>
    <p:sldId id="356" r:id="rId38"/>
    <p:sldId id="357" r:id="rId39"/>
    <p:sldId id="360" r:id="rId40"/>
    <p:sldId id="384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5" autoAdjust="0"/>
    <p:restoredTop sz="80401" autoAdjust="0"/>
  </p:normalViewPr>
  <p:slideViewPr>
    <p:cSldViewPr snapToGrid="0">
      <p:cViewPr>
        <p:scale>
          <a:sx n="80" d="100"/>
          <a:sy n="80" d="100"/>
        </p:scale>
        <p:origin x="-2944" y="-1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9" d="100"/>
          <a:sy n="79" d="100"/>
        </p:scale>
        <p:origin x="-238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presProps" Target="pres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notesMaster" Target="notesMasters/notesMaster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printerSettings" Target="printerSettings/printerSettings1.bin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4" Type="http://schemas.openxmlformats.org/officeDocument/2006/relationships/image" Target="../media/image10.wmf"/><Relationship Id="rId5" Type="http://schemas.openxmlformats.org/officeDocument/2006/relationships/image" Target="../media/image11.wmf"/><Relationship Id="rId7" Type="http://schemas.openxmlformats.org/officeDocument/2006/relationships/image" Target="../media/image13.wmf"/><Relationship Id="rId1" Type="http://schemas.openxmlformats.org/officeDocument/2006/relationships/image" Target="../media/image7.wmf"/><Relationship Id="rId2" Type="http://schemas.openxmlformats.org/officeDocument/2006/relationships/image" Target="../media/image8.wmf"/><Relationship Id="rId3" Type="http://schemas.openxmlformats.org/officeDocument/2006/relationships/image" Target="../media/image9.wmf"/><Relationship Id="rId6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4" Type="http://schemas.openxmlformats.org/officeDocument/2006/relationships/image" Target="../media/image10.wmf"/><Relationship Id="rId10" Type="http://schemas.openxmlformats.org/officeDocument/2006/relationships/image" Target="../media/image21.wmf"/><Relationship Id="rId5" Type="http://schemas.openxmlformats.org/officeDocument/2006/relationships/image" Target="../media/image11.wmf"/><Relationship Id="rId7" Type="http://schemas.openxmlformats.org/officeDocument/2006/relationships/image" Target="../media/image18.wmf"/><Relationship Id="rId1" Type="http://schemas.openxmlformats.org/officeDocument/2006/relationships/image" Target="../media/image16.wmf"/><Relationship Id="rId2" Type="http://schemas.openxmlformats.org/officeDocument/2006/relationships/image" Target="../media/image7.wmf"/><Relationship Id="rId9" Type="http://schemas.openxmlformats.org/officeDocument/2006/relationships/image" Target="../media/image20.wmf"/><Relationship Id="rId3" Type="http://schemas.openxmlformats.org/officeDocument/2006/relationships/image" Target="../media/image9.wmf"/><Relationship Id="rId6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4" Type="http://schemas.openxmlformats.org/officeDocument/2006/relationships/image" Target="../media/image24.wmf"/><Relationship Id="rId10" Type="http://schemas.openxmlformats.org/officeDocument/2006/relationships/image" Target="../media/image7.wmf"/><Relationship Id="rId5" Type="http://schemas.openxmlformats.org/officeDocument/2006/relationships/image" Target="../media/image21.wmf"/><Relationship Id="rId7" Type="http://schemas.openxmlformats.org/officeDocument/2006/relationships/image" Target="../media/image9.wmf"/><Relationship Id="rId11" Type="http://schemas.openxmlformats.org/officeDocument/2006/relationships/image" Target="../media/image26.wmf"/><Relationship Id="rId1" Type="http://schemas.openxmlformats.org/officeDocument/2006/relationships/image" Target="../media/image17.wmf"/><Relationship Id="rId2" Type="http://schemas.openxmlformats.org/officeDocument/2006/relationships/image" Target="../media/image22.wmf"/><Relationship Id="rId9" Type="http://schemas.openxmlformats.org/officeDocument/2006/relationships/image" Target="../media/image11.wmf"/><Relationship Id="rId3" Type="http://schemas.openxmlformats.org/officeDocument/2006/relationships/image" Target="../media/image23.wmf"/><Relationship Id="rId6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4" Type="http://schemas.openxmlformats.org/officeDocument/2006/relationships/image" Target="../media/image33.wmf"/><Relationship Id="rId4" Type="http://schemas.openxmlformats.org/officeDocument/2006/relationships/image" Target="../media/image24.wmf"/><Relationship Id="rId7" Type="http://schemas.openxmlformats.org/officeDocument/2006/relationships/image" Target="../media/image30.wmf"/><Relationship Id="rId11" Type="http://schemas.openxmlformats.org/officeDocument/2006/relationships/image" Target="../media/image11.wmf"/><Relationship Id="rId1" Type="http://schemas.openxmlformats.org/officeDocument/2006/relationships/image" Target="../media/image17.wmf"/><Relationship Id="rId6" Type="http://schemas.openxmlformats.org/officeDocument/2006/relationships/image" Target="../media/image29.wmf"/><Relationship Id="rId8" Type="http://schemas.openxmlformats.org/officeDocument/2006/relationships/image" Target="../media/image9.wmf"/><Relationship Id="rId13" Type="http://schemas.openxmlformats.org/officeDocument/2006/relationships/image" Target="../media/image13.wmf"/><Relationship Id="rId10" Type="http://schemas.openxmlformats.org/officeDocument/2006/relationships/image" Target="../media/image31.wmf"/><Relationship Id="rId5" Type="http://schemas.openxmlformats.org/officeDocument/2006/relationships/image" Target="../media/image21.wmf"/><Relationship Id="rId12" Type="http://schemas.openxmlformats.org/officeDocument/2006/relationships/image" Target="../media/image32.wmf"/><Relationship Id="rId2" Type="http://schemas.openxmlformats.org/officeDocument/2006/relationships/image" Target="../media/image27.wmf"/><Relationship Id="rId9" Type="http://schemas.openxmlformats.org/officeDocument/2006/relationships/image" Target="../media/image10.wmf"/><Relationship Id="rId3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29.wmf"/><Relationship Id="rId1" Type="http://schemas.openxmlformats.org/officeDocument/2006/relationships/image" Target="../media/image34.wmf"/><Relationship Id="rId2" Type="http://schemas.openxmlformats.org/officeDocument/2006/relationships/image" Target="../media/image35.wmf"/><Relationship Id="rId3" Type="http://schemas.openxmlformats.org/officeDocument/2006/relationships/image" Target="../media/image16.wmf"/><Relationship Id="rId5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6" Type="http://schemas.openxmlformats.org/officeDocument/2006/relationships/image" Target="../media/image41.wmf"/><Relationship Id="rId4" Type="http://schemas.openxmlformats.org/officeDocument/2006/relationships/image" Target="../media/image39.wmf"/><Relationship Id="rId1" Type="http://schemas.openxmlformats.org/officeDocument/2006/relationships/image" Target="../media/image36.wmf"/><Relationship Id="rId2" Type="http://schemas.openxmlformats.org/officeDocument/2006/relationships/image" Target="../media/image37.wmf"/><Relationship Id="rId3" Type="http://schemas.openxmlformats.org/officeDocument/2006/relationships/image" Target="../media/image38.wmf"/><Relationship Id="rId5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9AA67-8B44-4A81-8FFB-FB3AE34173D1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E7F707-FAC9-401E-A39E-80C958CF79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89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8B3E2-8049-479D-A604-B9FE1AAE1F70}" type="datetimeFigureOut">
              <a:rPr lang="fr-FR" smtClean="0"/>
              <a:pPr/>
              <a:t>1/17/11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819D2-8C48-4CA7-9535-7326ED43B83B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003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1</a:t>
            </a:fld>
            <a:endParaRPr lang="fr-C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Independent of the communication protocol.</a:t>
            </a:r>
          </a:p>
          <a:p>
            <a:endParaRPr lang="en-US" dirty="0" smtClean="0"/>
          </a:p>
          <a:p>
            <a:r>
              <a:rPr lang="en-US" dirty="0" smtClean="0"/>
              <a:t>Give practical example with Google as CA, and distribute</a:t>
            </a:r>
            <a:r>
              <a:rPr lang="en-US" baseline="0" dirty="0" smtClean="0"/>
              <a:t> pseudonyms so that other users can check that you belong to Google network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AE77B3-B8FA-444B-829D-3E676076741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FD9D1-E828-4629-B69F-13BA1F49F53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FD9D1-E828-4629-B69F-13BA1F49F53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80CB38-FD0E-40BB-9FEC-A5494C2C4B4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Nodes move on road network</a:t>
            </a:r>
          </a:p>
          <a:p>
            <a:r>
              <a:rPr lang="en-US" dirty="0" smtClean="0"/>
              <a:t>- Road network</a:t>
            </a:r>
            <a:r>
              <a:rPr lang="en-US" baseline="0" dirty="0" smtClean="0"/>
              <a:t> = restricted network</a:t>
            </a:r>
          </a:p>
          <a:p>
            <a:r>
              <a:rPr lang="en-US" dirty="0" smtClean="0"/>
              <a:t>- Mix zones must be placed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03651-3B2F-CC4F-B57C-8FCE4DB59B4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18</a:t>
            </a:fld>
            <a:endParaRPr lang="fr-CH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19</a:t>
            </a:fld>
            <a:endParaRPr lang="fr-CH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more </a:t>
            </a:r>
            <a:r>
              <a:rPr lang="en-US" dirty="0" err="1" smtClean="0"/>
              <a:t>linkability</a:t>
            </a:r>
            <a:r>
              <a:rPr lang="en-US" dirty="0" smtClean="0"/>
              <a:t> is offered, the higher the chances</a:t>
            </a:r>
            <a:r>
              <a:rPr lang="en-US" baseline="0" dirty="0" smtClean="0"/>
              <a:t> of breaking anonymity =&gt; limit </a:t>
            </a:r>
            <a:r>
              <a:rPr lang="en-US" baseline="0" dirty="0" err="1" smtClean="0"/>
              <a:t>dtc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03651-3B2F-CC4F-B57C-8FCE4DB59B4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6CDEFA-B5A7-45E3-B02E-E1C76799F92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22</a:t>
            </a:fld>
            <a:endParaRPr lang="fr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Proximity based =&gt; location is important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3</a:t>
            </a:fld>
            <a:endParaRPr lang="fr-CH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30</a:t>
            </a:fld>
            <a:endParaRPr lang="fr-CH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34</a:t>
            </a:fld>
            <a:endParaRPr lang="fr-CH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Surprising</a:t>
            </a:r>
            <a:r>
              <a:rPr lang="en-US" baseline="0" dirty="0" smtClean="0"/>
              <a:t> result: Oscillations depending on gamma.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35</a:t>
            </a:fld>
            <a:endParaRPr lang="fr-CH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40</a:t>
            </a:fld>
            <a:endParaRPr lang="fr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 alone is often</a:t>
            </a:r>
            <a:r>
              <a:rPr lang="en-US" baseline="0" dirty="0" smtClean="0"/>
              <a:t> useless, important to combine it with </a:t>
            </a:r>
            <a:r>
              <a:rPr lang="en-US" baseline="0" dirty="0" err="1" smtClean="0"/>
              <a:t>smth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4</a:t>
            </a:fld>
            <a:endParaRPr lang="fr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Mobile apps/ads.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can also see it being used city planners and corporate real estate agents everywhere.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will also give us great insights into human behavior.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5</a:t>
            </a:fld>
            <a:endParaRPr lang="fr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Cities are an everyday invention.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6</a:t>
            </a:fld>
            <a:endParaRPr lang="fr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Spatio</a:t>
            </a:r>
            <a:r>
              <a:rPr lang="en-US" dirty="0" smtClean="0"/>
              <a:t>-temporal mobility traces are highly unique and correlated</a:t>
            </a:r>
            <a:r>
              <a:rPr lang="en-US" baseline="0" dirty="0" smtClean="0"/>
              <a:t> with our identity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B5A3B-73DB-5343-B5A2-519077AF779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B5A3B-73DB-5343-B5A2-519077AF779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Equivalently, we measure the ability o</a:t>
            </a:r>
            <a:r>
              <a:rPr lang="en-US" baseline="0" dirty="0" smtClean="0"/>
              <a:t>f eavesdropper to track us and thus learn about 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819D2-8C48-4CA7-9535-7326ED43B83B}" type="slidenum">
              <a:rPr lang="fr-CH" smtClean="0"/>
              <a:pPr/>
              <a:t>11</a:t>
            </a:fld>
            <a:endParaRPr lang="fr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Peer-to-Peer wireless network</a:t>
            </a:r>
          </a:p>
          <a:p>
            <a:pPr lvl="1"/>
            <a:r>
              <a:rPr lang="en-US" sz="2000" dirty="0" err="1" smtClean="0"/>
              <a:t>WiFi</a:t>
            </a:r>
            <a:r>
              <a:rPr lang="en-US" sz="2000" dirty="0" smtClean="0"/>
              <a:t>, Bluetooth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Location privacy problem</a:t>
            </a:r>
          </a:p>
          <a:p>
            <a:pPr lvl="1"/>
            <a:r>
              <a:rPr lang="en-US" sz="2000" dirty="0" smtClean="0"/>
              <a:t>Third party can </a:t>
            </a:r>
            <a:r>
              <a:rPr lang="en-US" sz="2000" dirty="0" smtClean="0">
                <a:solidFill>
                  <a:srgbClr val="800000"/>
                </a:solidFill>
              </a:rPr>
              <a:t>track location of nodes </a:t>
            </a:r>
            <a:r>
              <a:rPr lang="en-US" sz="2000" dirty="0" smtClean="0"/>
              <a:t>by monitoring identifiers</a:t>
            </a:r>
          </a:p>
          <a:p>
            <a:pPr lvl="1"/>
            <a:r>
              <a:rPr lang="en-US" sz="2000" dirty="0" smtClean="0"/>
              <a:t>Obtain location traces</a:t>
            </a:r>
          </a:p>
          <a:p>
            <a:pPr lvl="1"/>
            <a:r>
              <a:rPr lang="en-US" sz="2000" dirty="0" smtClean="0"/>
              <a:t>MAC address, authentication credentials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03651-3B2F-CC4F-B57C-8FCE4DB59B4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71CFF-66AE-465B-B91E-927B3C22AD12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EDCCD-BE1D-4A63-9BB6-CDD4FBA1FDAA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99071-F0F8-4B9D-ADFC-ACBCA30A41C5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C767-6ACA-4194-AD60-4535EBA3B0E4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EA57-41B0-4E39-A986-F6357F9AC3EF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07B8-CD1E-4D60-929E-47DEAADD987A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E607-6A36-46BA-B493-2E0B388542AB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D0D09-FF37-46EE-905F-E8B41A1B2126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3EFEF-DCBD-49AC-A33D-A40784088A47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3093-66C8-4FD6-9FAA-DFF94D6CE6D8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BD8F2-2EE6-4954-A0E9-16D83D1F1D02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B9B16-1288-4276-B010-2999B0576C4D}" type="datetime1">
              <a:rPr lang="fr-FR" smtClean="0"/>
              <a:pPr/>
              <a:t>1/17/11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5CC1C-BA9B-453B-8F2A-D21F3CAB3A0A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4" Type="http://schemas.openxmlformats.org/officeDocument/2006/relationships/oleObject" Target="../embeddings/oleObject6.bin"/><Relationship Id="rId20" Type="http://schemas.openxmlformats.org/officeDocument/2006/relationships/oleObject" Target="../embeddings/oleObject10.bin"/><Relationship Id="rId4" Type="http://schemas.openxmlformats.org/officeDocument/2006/relationships/oleObject" Target="../embeddings/oleObject1.bin"/><Relationship Id="rId21" Type="http://schemas.openxmlformats.org/officeDocument/2006/relationships/image" Target="../media/image14.wmf"/><Relationship Id="rId7" Type="http://schemas.openxmlformats.org/officeDocument/2006/relationships/image" Target="../media/image8.wmf"/><Relationship Id="rId11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6" Type="http://schemas.openxmlformats.org/officeDocument/2006/relationships/image" Target="../media/image12.wmf"/><Relationship Id="rId8" Type="http://schemas.openxmlformats.org/officeDocument/2006/relationships/oleObject" Target="../embeddings/oleObject3.bin"/><Relationship Id="rId13" Type="http://schemas.openxmlformats.org/officeDocument/2006/relationships/image" Target="../media/image11.wmf"/><Relationship Id="rId10" Type="http://schemas.openxmlformats.org/officeDocument/2006/relationships/oleObject" Target="../embeddings/oleObject4.bin"/><Relationship Id="rId5" Type="http://schemas.openxmlformats.org/officeDocument/2006/relationships/image" Target="../media/image7.wmf"/><Relationship Id="rId15" Type="http://schemas.openxmlformats.org/officeDocument/2006/relationships/oleObject" Target="../embeddings/oleObject7.bin"/><Relationship Id="rId12" Type="http://schemas.openxmlformats.org/officeDocument/2006/relationships/oleObject" Target="../embeddings/oleObject5.bin"/><Relationship Id="rId17" Type="http://schemas.openxmlformats.org/officeDocument/2006/relationships/oleObject" Target="../embeddings/oleObject8.bin"/><Relationship Id="rId19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9.wmf"/><Relationship Id="rId3" Type="http://schemas.openxmlformats.org/officeDocument/2006/relationships/notesSlide" Target="../notesSlides/notesSlide18.xml"/><Relationship Id="rId18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7.wmf"/><Relationship Id="rId20" Type="http://schemas.openxmlformats.org/officeDocument/2006/relationships/image" Target="../media/image20.wmf"/><Relationship Id="rId4" Type="http://schemas.openxmlformats.org/officeDocument/2006/relationships/image" Target="../media/image16.wmf"/><Relationship Id="rId21" Type="http://schemas.openxmlformats.org/officeDocument/2006/relationships/oleObject" Target="../embeddings/oleObject20.bin"/><Relationship Id="rId22" Type="http://schemas.openxmlformats.org/officeDocument/2006/relationships/image" Target="../media/image21.wmf"/><Relationship Id="rId7" Type="http://schemas.openxmlformats.org/officeDocument/2006/relationships/oleObject" Target="../embeddings/oleObject13.bin"/><Relationship Id="rId11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16" Type="http://schemas.openxmlformats.org/officeDocument/2006/relationships/image" Target="../media/image18.wmf"/><Relationship Id="rId8" Type="http://schemas.openxmlformats.org/officeDocument/2006/relationships/image" Target="../media/image9.wmf"/><Relationship Id="rId13" Type="http://schemas.openxmlformats.org/officeDocument/2006/relationships/oleObject" Target="../embeddings/oleObject16.bin"/><Relationship Id="rId10" Type="http://schemas.openxmlformats.org/officeDocument/2006/relationships/image" Target="../media/image10.wm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8.bin"/><Relationship Id="rId19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oleObject14.bin"/><Relationship Id="rId3" Type="http://schemas.openxmlformats.org/officeDocument/2006/relationships/oleObject" Target="../embeddings/oleObject11.bin"/><Relationship Id="rId18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oleObject" Target="../embeddings/oleObject23.bin"/><Relationship Id="rId1" Type="http://schemas.openxmlformats.org/officeDocument/2006/relationships/vmlDrawing" Target="../drawings/vmlDrawing3.vml"/><Relationship Id="rId24" Type="http://schemas.openxmlformats.org/officeDocument/2006/relationships/oleObject" Target="../embeddings/oleObject32.bin"/><Relationship Id="rId25" Type="http://schemas.openxmlformats.org/officeDocument/2006/relationships/image" Target="../media/image26.wmf"/><Relationship Id="rId8" Type="http://schemas.openxmlformats.org/officeDocument/2006/relationships/image" Target="../media/image23.wmf"/><Relationship Id="rId13" Type="http://schemas.openxmlformats.org/officeDocument/2006/relationships/oleObject" Target="../embeddings/oleObject26.bin"/><Relationship Id="rId10" Type="http://schemas.openxmlformats.org/officeDocument/2006/relationships/image" Target="../media/image24.wmf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28.bin"/><Relationship Id="rId9" Type="http://schemas.openxmlformats.org/officeDocument/2006/relationships/oleObject" Target="../embeddings/oleObject24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21.bin"/><Relationship Id="rId14" Type="http://schemas.openxmlformats.org/officeDocument/2006/relationships/image" Target="../media/image25.wmf"/><Relationship Id="rId23" Type="http://schemas.openxmlformats.org/officeDocument/2006/relationships/image" Target="../media/image7.wmf"/><Relationship Id="rId4" Type="http://schemas.openxmlformats.org/officeDocument/2006/relationships/image" Target="../media/image17.wmf"/><Relationship Id="rId11" Type="http://schemas.openxmlformats.org/officeDocument/2006/relationships/oleObject" Target="../embeddings/oleObject25.bin"/><Relationship Id="rId6" Type="http://schemas.openxmlformats.org/officeDocument/2006/relationships/image" Target="../media/image22.wmf"/><Relationship Id="rId16" Type="http://schemas.openxmlformats.org/officeDocument/2006/relationships/image" Target="../media/image9.wmf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19" Type="http://schemas.openxmlformats.org/officeDocument/2006/relationships/oleObject" Target="../embeddings/oleObject29.bin"/><Relationship Id="rId20" Type="http://schemas.openxmlformats.org/officeDocument/2006/relationships/image" Target="../media/image11.wmf"/><Relationship Id="rId22" Type="http://schemas.openxmlformats.org/officeDocument/2006/relationships/oleObject" Target="../embeddings/oleObject31.bin"/><Relationship Id="rId21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oleObject" Target="../embeddings/oleObject35.bin"/><Relationship Id="rId1" Type="http://schemas.openxmlformats.org/officeDocument/2006/relationships/vmlDrawing" Target="../drawings/vmlDrawing4.vml"/><Relationship Id="rId24" Type="http://schemas.openxmlformats.org/officeDocument/2006/relationships/image" Target="../media/image11.wmf"/><Relationship Id="rId25" Type="http://schemas.openxmlformats.org/officeDocument/2006/relationships/oleObject" Target="../embeddings/oleObject44.bin"/><Relationship Id="rId8" Type="http://schemas.openxmlformats.org/officeDocument/2006/relationships/image" Target="../media/image28.wmf"/><Relationship Id="rId13" Type="http://schemas.openxmlformats.org/officeDocument/2006/relationships/oleObject" Target="../embeddings/oleObject38.bin"/><Relationship Id="rId10" Type="http://schemas.openxmlformats.org/officeDocument/2006/relationships/image" Target="../media/image24.wmf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40.bin"/><Relationship Id="rId9" Type="http://schemas.openxmlformats.org/officeDocument/2006/relationships/oleObject" Target="../embeddings/oleObject36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33.bin"/><Relationship Id="rId27" Type="http://schemas.openxmlformats.org/officeDocument/2006/relationships/oleObject" Target="../embeddings/oleObject45.bin"/><Relationship Id="rId14" Type="http://schemas.openxmlformats.org/officeDocument/2006/relationships/image" Target="../media/image29.wmf"/><Relationship Id="rId23" Type="http://schemas.openxmlformats.org/officeDocument/2006/relationships/oleObject" Target="../embeddings/oleObject43.bin"/><Relationship Id="rId4" Type="http://schemas.openxmlformats.org/officeDocument/2006/relationships/image" Target="../media/image17.wmf"/><Relationship Id="rId28" Type="http://schemas.openxmlformats.org/officeDocument/2006/relationships/image" Target="../media/image13.wmf"/><Relationship Id="rId26" Type="http://schemas.openxmlformats.org/officeDocument/2006/relationships/image" Target="../media/image32.wmf"/><Relationship Id="rId30" Type="http://schemas.openxmlformats.org/officeDocument/2006/relationships/image" Target="../media/image33.wmf"/><Relationship Id="rId11" Type="http://schemas.openxmlformats.org/officeDocument/2006/relationships/oleObject" Target="../embeddings/oleObject37.bin"/><Relationship Id="rId29" Type="http://schemas.openxmlformats.org/officeDocument/2006/relationships/oleObject" Target="../embeddings/oleObject46.bin"/><Relationship Id="rId6" Type="http://schemas.openxmlformats.org/officeDocument/2006/relationships/image" Target="../media/image27.wmf"/><Relationship Id="rId16" Type="http://schemas.openxmlformats.org/officeDocument/2006/relationships/image" Target="../media/image30.wmf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19" Type="http://schemas.openxmlformats.org/officeDocument/2006/relationships/oleObject" Target="../embeddings/oleObject41.bin"/><Relationship Id="rId20" Type="http://schemas.openxmlformats.org/officeDocument/2006/relationships/image" Target="../media/image10.wmf"/><Relationship Id="rId22" Type="http://schemas.openxmlformats.org/officeDocument/2006/relationships/image" Target="../media/image31.wmf"/><Relationship Id="rId21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4" Type="http://schemas.openxmlformats.org/officeDocument/2006/relationships/image" Target="../media/image34.wmf"/><Relationship Id="rId10" Type="http://schemas.openxmlformats.org/officeDocument/2006/relationships/image" Target="../media/image29.wmf"/><Relationship Id="rId5" Type="http://schemas.openxmlformats.org/officeDocument/2006/relationships/oleObject" Target="../embeddings/oleObject48.bin"/><Relationship Id="rId7" Type="http://schemas.openxmlformats.org/officeDocument/2006/relationships/oleObject" Target="../embeddings/oleObject49.bin"/><Relationship Id="rId11" Type="http://schemas.openxmlformats.org/officeDocument/2006/relationships/oleObject" Target="../embeddings/oleObject51.bin"/><Relationship Id="rId12" Type="http://schemas.openxmlformats.org/officeDocument/2006/relationships/image" Target="../media/image26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oleObject50.bin"/><Relationship Id="rId3" Type="http://schemas.openxmlformats.org/officeDocument/2006/relationships/oleObject" Target="../embeddings/oleObject47.bin"/><Relationship Id="rId6" Type="http://schemas.openxmlformats.org/officeDocument/2006/relationships/image" Target="../media/image3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41.wmf"/><Relationship Id="rId4" Type="http://schemas.openxmlformats.org/officeDocument/2006/relationships/image" Target="../media/image36.wmf"/><Relationship Id="rId7" Type="http://schemas.openxmlformats.org/officeDocument/2006/relationships/oleObject" Target="../embeddings/oleObject54.bin"/><Relationship Id="rId11" Type="http://schemas.openxmlformats.org/officeDocument/2006/relationships/oleObject" Target="../embeddings/oleObject56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37.wmf"/><Relationship Id="rId8" Type="http://schemas.openxmlformats.org/officeDocument/2006/relationships/image" Target="../media/image38.wmf"/><Relationship Id="rId13" Type="http://schemas.openxmlformats.org/officeDocument/2006/relationships/oleObject" Target="../embeddings/oleObject57.bin"/><Relationship Id="rId10" Type="http://schemas.openxmlformats.org/officeDocument/2006/relationships/image" Target="../media/image39.wmf"/><Relationship Id="rId5" Type="http://schemas.openxmlformats.org/officeDocument/2006/relationships/oleObject" Target="../embeddings/oleObject53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9" Type="http://schemas.openxmlformats.org/officeDocument/2006/relationships/oleObject" Target="../embeddings/oleObject55.bin"/><Relationship Id="rId3" Type="http://schemas.openxmlformats.org/officeDocument/2006/relationships/oleObject" Target="../embeddings/oleObject52.bin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58.bin"/></Relationships>
</file>

<file path=ppt/slides/_rels/slide33.xml.rels><?xml version="1.0" encoding="UTF-8" standalone="yes"?>
<Relationships xmlns="http://schemas.openxmlformats.org/package/2006/relationships"><Relationship Id="rId6" Type="http://schemas.openxmlformats.org/officeDocument/2006/relationships/image" Target="../media/image43.wmf"/><Relationship Id="rId4" Type="http://schemas.openxmlformats.org/officeDocument/2006/relationships/image" Target="../media/image45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4.png"/><Relationship Id="rId5" Type="http://schemas.openxmlformats.org/officeDocument/2006/relationships/oleObject" Target="../embeddings/oleObject59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3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324" y="1385987"/>
            <a:ext cx="84582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On the Age of Pseudonyms </a:t>
            </a:r>
            <a:br>
              <a:rPr lang="en-US" dirty="0" smtClean="0"/>
            </a:br>
            <a:r>
              <a:rPr lang="en-US" dirty="0" smtClean="0"/>
              <a:t>in Mobile Ad Hoc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0" y="3708059"/>
            <a:ext cx="8977760" cy="1171707"/>
          </a:xfrm>
        </p:spPr>
        <p:txBody>
          <a:bodyPr>
            <a:noAutofit/>
          </a:bodyPr>
          <a:lstStyle/>
          <a:p>
            <a:r>
              <a:rPr lang="fr-CH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Julien </a:t>
            </a:r>
            <a:r>
              <a:rPr lang="fr-CH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Freudiger</a:t>
            </a:r>
            <a:r>
              <a:rPr lang="fr-CH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Mohammad Hossein </a:t>
            </a:r>
            <a:r>
              <a:rPr lang="fr-CH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Manshaei</a:t>
            </a:r>
            <a:r>
              <a:rPr lang="fr-CH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</a:p>
          <a:p>
            <a:r>
              <a:rPr lang="fr-CH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Jean-Yves Le Boudec and Jean-Pierre Hubaux</a:t>
            </a:r>
          </a:p>
          <a:p>
            <a:endParaRPr lang="fr-CH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CH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Infocom 2010</a:t>
            </a:r>
            <a:endParaRPr lang="fr-CH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CH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 descr="EPFL_LOG_RVB-55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9608" y="5813827"/>
            <a:ext cx="1704783" cy="824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800" b="1" cap="small" dirty="0" smtClean="0"/>
              <a:t>Goal</a:t>
            </a:r>
          </a:p>
          <a:p>
            <a:pPr algn="ctr">
              <a:buNone/>
            </a:pPr>
            <a:r>
              <a:rPr lang="en-US" sz="4000" dirty="0" smtClean="0"/>
              <a:t>Control location disclosure</a:t>
            </a:r>
          </a:p>
          <a:p>
            <a:pPr>
              <a:buNone/>
            </a:pP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10</a:t>
            </a:fld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Consider</a:t>
            </a:r>
          </a:p>
          <a:p>
            <a:pPr lvl="1"/>
            <a:r>
              <a:rPr lang="en-US" dirty="0" smtClean="0"/>
              <a:t>Context-based applications</a:t>
            </a:r>
          </a:p>
          <a:p>
            <a:pPr lvl="1"/>
            <a:r>
              <a:rPr lang="en-US" dirty="0" smtClean="0"/>
              <a:t>Ad hoc wireless communications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Mix zones </a:t>
            </a:r>
            <a:r>
              <a:rPr lang="en-US" dirty="0" smtClean="0"/>
              <a:t>to prevent tracking of users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b="1" dirty="0" smtClean="0"/>
              <a:t>Contribution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Measure </a:t>
            </a:r>
            <a:r>
              <a:rPr lang="en-US" dirty="0" smtClean="0"/>
              <a:t>achieved location privacy </a:t>
            </a:r>
          </a:p>
          <a:p>
            <a:pPr lvl="1">
              <a:buNone/>
            </a:pPr>
            <a:r>
              <a:rPr lang="en-US" dirty="0" smtClean="0"/>
              <a:t>	using the distribution of </a:t>
            </a:r>
            <a:r>
              <a:rPr lang="en-US" dirty="0" smtClean="0">
                <a:solidFill>
                  <a:srgbClr val="FF0000"/>
                </a:solidFill>
              </a:rPr>
              <a:t>age of pseudonyms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11</a:t>
            </a:fld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5675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 Hoc Networks</a:t>
            </a:r>
            <a:br>
              <a:rPr lang="en-US" dirty="0" smtClean="0"/>
            </a:br>
            <a:r>
              <a:rPr lang="en-US" dirty="0" smtClean="0"/>
              <a:t>(Peer-to-Peer Wireless Communications)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39D8-C48A-FB4D-A71F-34D5C499A26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955819" y="2652048"/>
            <a:ext cx="457200" cy="457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1</a:t>
            </a:r>
            <a:endParaRPr lang="en-US" sz="2200" dirty="0"/>
          </a:p>
        </p:txBody>
      </p:sp>
      <p:sp>
        <p:nvSpPr>
          <p:cNvPr id="6" name="Oval 5"/>
          <p:cNvSpPr/>
          <p:nvPr/>
        </p:nvSpPr>
        <p:spPr>
          <a:xfrm>
            <a:off x="3289300" y="2014104"/>
            <a:ext cx="1771650" cy="1704975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289300" y="2014104"/>
            <a:ext cx="1771650" cy="1704975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303587" y="2014104"/>
            <a:ext cx="1771650" cy="1704975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775316" y="2652048"/>
            <a:ext cx="457200" cy="457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2</a:t>
            </a:r>
            <a:endParaRPr lang="en-US" sz="2200" dirty="0"/>
          </a:p>
        </p:txBody>
      </p:sp>
      <p:sp>
        <p:nvSpPr>
          <p:cNvPr id="14" name="Oval 13"/>
          <p:cNvSpPr/>
          <p:nvPr/>
        </p:nvSpPr>
        <p:spPr>
          <a:xfrm>
            <a:off x="4022725" y="2014104"/>
            <a:ext cx="1771650" cy="1704975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289300" y="2014104"/>
            <a:ext cx="1771650" cy="1704975"/>
          </a:xfrm>
          <a:prstGeom prst="ellipse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5" idx="6"/>
            <a:endCxn id="13" idx="2"/>
          </p:cNvCxnSpPr>
          <p:nvPr/>
        </p:nvCxnSpPr>
        <p:spPr>
          <a:xfrm>
            <a:off x="4413019" y="2880648"/>
            <a:ext cx="362297" cy="158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066319" y="4467185"/>
            <a:ext cx="2823306" cy="53939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solidFill>
                  <a:schemeClr val="tx1"/>
                </a:solidFill>
              </a:rPr>
              <a:t>Message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72844" y="4467185"/>
            <a:ext cx="3001281" cy="53939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Signature + certificate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51695" y="4467185"/>
            <a:ext cx="1314624" cy="53939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Identifier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365250" y="4460835"/>
            <a:ext cx="1710594" cy="53939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</a:rPr>
              <a:t>Pseudonym</a:t>
            </a:r>
            <a:endParaRPr lang="en-US" sz="2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6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4" grpId="0" animBg="1"/>
      <p:bldP spid="15" grpId="0" animBg="1"/>
      <p:bldP spid="7" grpId="0" animBg="1"/>
      <p:bldP spid="18" grpId="0" animBg="1"/>
      <p:bldP spid="18" grpId="1" animBg="1"/>
      <p:bldP spid="20" grpId="0" animBg="1"/>
      <p:bldP spid="20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Assumptions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413250" y="1600200"/>
            <a:ext cx="4114800" cy="145573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None/>
            </a:pPr>
            <a:r>
              <a:rPr lang="en-US" sz="2400" dirty="0" smtClean="0"/>
              <a:t>N mobile nodes</a:t>
            </a:r>
          </a:p>
          <a:p>
            <a:pPr>
              <a:spcAft>
                <a:spcPts val="600"/>
              </a:spcAft>
              <a:buNone/>
            </a:pPr>
            <a:r>
              <a:rPr lang="en-US" sz="2400" dirty="0" err="1" smtClean="0"/>
              <a:t>WiFi</a:t>
            </a:r>
            <a:r>
              <a:rPr lang="en-US" sz="2400" dirty="0" smtClean="0"/>
              <a:t>/Bluetooth enabled</a:t>
            </a:r>
          </a:p>
          <a:p>
            <a:pPr>
              <a:spcAft>
                <a:spcPts val="600"/>
              </a:spcAft>
              <a:buNone/>
            </a:pPr>
            <a:r>
              <a:rPr lang="en-US" sz="2400" dirty="0" smtClean="0"/>
              <a:t>Ad hoc communications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F035C-795F-495C-B94A-3E27A83B51F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855913" y="470535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dirty="0"/>
              <a:t>3</a:t>
            </a:r>
          </a:p>
        </p:txBody>
      </p:sp>
      <p:sp>
        <p:nvSpPr>
          <p:cNvPr id="17" name="Oval 16"/>
          <p:cNvSpPr/>
          <p:nvPr/>
        </p:nvSpPr>
        <p:spPr>
          <a:xfrm>
            <a:off x="2095500" y="3943350"/>
            <a:ext cx="1819275" cy="1828800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122613" y="2981325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362200" y="2219325"/>
            <a:ext cx="1819275" cy="1828800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293938" y="200025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533525" y="1238250"/>
            <a:ext cx="1819275" cy="1828800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150938" y="264795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390525" y="1885950"/>
            <a:ext cx="1819275" cy="1828800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17588" y="407670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257175" y="3314700"/>
            <a:ext cx="1819275" cy="1828800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084388" y="3409950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1323975" y="2647950"/>
            <a:ext cx="1819275" cy="1828800"/>
          </a:xfrm>
          <a:prstGeom prst="ellipse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0" y="809625"/>
            <a:ext cx="9144000" cy="3166954"/>
            <a:chOff x="0" y="809625"/>
            <a:chExt cx="9144000" cy="3166954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417621" y="3068638"/>
              <a:ext cx="4726379" cy="907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dirty="0" smtClean="0">
                  <a:latin typeface="+mj-lt"/>
                </a:rPr>
                <a:t>Certification authority (CA)</a:t>
              </a:r>
            </a:p>
            <a:p>
              <a:endParaRPr lang="en-US" sz="2400" dirty="0">
                <a:latin typeface="+mj-lt"/>
              </a:endParaRPr>
            </a:p>
          </p:txBody>
        </p:sp>
        <p:pic>
          <p:nvPicPr>
            <p:cNvPr id="18227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809625"/>
              <a:ext cx="771525" cy="819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19009135">
            <a:off x="4739892" y="2822418"/>
            <a:ext cx="2385687" cy="4484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898296">
            <a:off x="5230045" y="4564723"/>
            <a:ext cx="2385687" cy="4484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219200" y="4134294"/>
            <a:ext cx="3080951" cy="4484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201037" y="3690659"/>
            <a:ext cx="1158762" cy="11709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Threat: Tracking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1088F-8C7E-44A2-AD43-FF089F5C50E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273076" y="4476706"/>
            <a:ext cx="360000" cy="36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200" dirty="0" smtClean="0"/>
              <a:t>2</a:t>
            </a:r>
            <a:endParaRPr lang="en-US" sz="2200" dirty="0"/>
          </a:p>
        </p:txBody>
      </p:sp>
      <p:sp>
        <p:nvSpPr>
          <p:cNvPr id="11" name="Oval 10"/>
          <p:cNvSpPr/>
          <p:nvPr/>
        </p:nvSpPr>
        <p:spPr>
          <a:xfrm>
            <a:off x="1295747" y="4134443"/>
            <a:ext cx="360000" cy="36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200" dirty="0" smtClean="0"/>
              <a:t>1</a:t>
            </a:r>
            <a:endParaRPr lang="en-US" sz="22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847070" y="3449522"/>
            <a:ext cx="1340880" cy="715148"/>
          </a:xfrm>
          <a:prstGeom prst="straightConnector1">
            <a:avLst/>
          </a:prstGeom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830595" y="3471747"/>
            <a:ext cx="1389105" cy="701161"/>
          </a:xfrm>
          <a:prstGeom prst="straightConnector1">
            <a:avLst/>
          </a:prstGeom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825875" y="4481397"/>
            <a:ext cx="1790700" cy="215900"/>
          </a:xfrm>
          <a:prstGeom prst="straightConnector1">
            <a:avLst/>
          </a:prstGeom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16175" y="974725"/>
            <a:ext cx="47668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Global passive eavesdropper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tracks location of mobile nodes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58 -0.00093 C 0.07084 -0.00185 0.25539 0.02035 0.33264 -0.00694 C 0.4099 -0.03424 0.43941 -0.11381 0.4823 -0.16424 C 0.52518 -0.21467 0.56789 -0.27898 0.59028 -0.30928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00" y="-144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-0.00185 C 0.1625 -0.01434 0.30712 -0.02429 0.39809 -0.02082 C 0.48889 -0.01735 0.51458 0.00255 0.56389 0.01874 C 0.61319 0.03493 0.66649 0.06431 0.69357 0.07634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00" y="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19009135">
            <a:off x="4739892" y="2822418"/>
            <a:ext cx="2385687" cy="4484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898296">
            <a:off x="5230045" y="4564723"/>
            <a:ext cx="2385687" cy="4484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219200" y="4134294"/>
            <a:ext cx="3080951" cy="4484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22556" y="3351182"/>
            <a:ext cx="1910788" cy="1869260"/>
          </a:xfrm>
          <a:prstGeom prst="ellipse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201037" y="3690659"/>
            <a:ext cx="1158762" cy="117094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Solution: Mix Zones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1088F-8C7E-44A2-AD43-FF089F5C50E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1750" y="5176694"/>
            <a:ext cx="1032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 zone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273076" y="4476706"/>
            <a:ext cx="360000" cy="36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200" dirty="0" smtClean="0"/>
              <a:t>2</a:t>
            </a:r>
            <a:endParaRPr lang="en-US" sz="2200" dirty="0"/>
          </a:p>
        </p:txBody>
      </p:sp>
      <p:sp>
        <p:nvSpPr>
          <p:cNvPr id="11" name="Oval 10"/>
          <p:cNvSpPr/>
          <p:nvPr/>
        </p:nvSpPr>
        <p:spPr>
          <a:xfrm>
            <a:off x="1295747" y="4134443"/>
            <a:ext cx="360000" cy="36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200" dirty="0" smtClean="0"/>
              <a:t>1</a:t>
            </a:r>
            <a:endParaRPr lang="en-US" sz="2200" dirty="0"/>
          </a:p>
        </p:txBody>
      </p:sp>
      <p:sp>
        <p:nvSpPr>
          <p:cNvPr id="12" name="Oval 11"/>
          <p:cNvSpPr/>
          <p:nvPr/>
        </p:nvSpPr>
        <p:spPr>
          <a:xfrm>
            <a:off x="1293668" y="4513774"/>
            <a:ext cx="360000" cy="36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200" dirty="0" smtClean="0"/>
              <a:t>2</a:t>
            </a:r>
            <a:endParaRPr lang="en-US" sz="2200" dirty="0"/>
          </a:p>
        </p:txBody>
      </p:sp>
      <p:sp>
        <p:nvSpPr>
          <p:cNvPr id="13" name="Oval 12"/>
          <p:cNvSpPr/>
          <p:nvPr/>
        </p:nvSpPr>
        <p:spPr>
          <a:xfrm>
            <a:off x="1331012" y="4124487"/>
            <a:ext cx="360000" cy="36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200" dirty="0" smtClean="0"/>
              <a:t>1</a:t>
            </a:r>
            <a:endParaRPr lang="en-US" sz="2200" dirty="0"/>
          </a:p>
        </p:txBody>
      </p:sp>
      <p:sp>
        <p:nvSpPr>
          <p:cNvPr id="14" name="Oval 13"/>
          <p:cNvSpPr/>
          <p:nvPr/>
        </p:nvSpPr>
        <p:spPr>
          <a:xfrm>
            <a:off x="4756440" y="4371656"/>
            <a:ext cx="360000" cy="36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200" dirty="0" err="1" smtClean="0"/>
              <a:t>x</a:t>
            </a:r>
            <a:endParaRPr lang="en-US" sz="2200" dirty="0"/>
          </a:p>
        </p:txBody>
      </p:sp>
      <p:sp>
        <p:nvSpPr>
          <p:cNvPr id="15" name="Oval 14"/>
          <p:cNvSpPr/>
          <p:nvPr/>
        </p:nvSpPr>
        <p:spPr>
          <a:xfrm>
            <a:off x="4419600" y="4016993"/>
            <a:ext cx="360000" cy="36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200" dirty="0" err="1" smtClean="0"/>
              <a:t>y</a:t>
            </a:r>
            <a:endParaRPr lang="en-US" sz="22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847070" y="3449522"/>
            <a:ext cx="1340880" cy="715148"/>
          </a:xfrm>
          <a:prstGeom prst="straightConnector1">
            <a:avLst/>
          </a:prstGeom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830595" y="3471747"/>
            <a:ext cx="1389105" cy="701161"/>
          </a:xfrm>
          <a:prstGeom prst="straightConnector1">
            <a:avLst/>
          </a:prstGeom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825875" y="4481397"/>
            <a:ext cx="1790700" cy="215900"/>
          </a:xfrm>
          <a:prstGeom prst="straightConnector1">
            <a:avLst/>
          </a:prstGeom>
          <a:ln w="25400" cap="flat" cmpd="sng" algn="ctr">
            <a:solidFill>
              <a:srgbClr val="C00000"/>
            </a:solidFill>
            <a:prstDash val="dash"/>
            <a:round/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97013" y="3968930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?</a:t>
            </a:r>
            <a:endParaRPr lang="en-US" sz="3200" b="1" dirty="0"/>
          </a:p>
        </p:txBody>
      </p:sp>
      <p:sp>
        <p:nvSpPr>
          <p:cNvPr id="26" name="Rectangle 25"/>
          <p:cNvSpPr/>
          <p:nvPr/>
        </p:nvSpPr>
        <p:spPr>
          <a:xfrm>
            <a:off x="0" y="6016744"/>
            <a:ext cx="9144000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1400" dirty="0" smtClean="0"/>
              <a:t>A. Beresford and F. </a:t>
            </a:r>
            <a:r>
              <a:rPr lang="en-US" sz="1400" dirty="0" err="1" smtClean="0"/>
              <a:t>Stajano</a:t>
            </a:r>
            <a:r>
              <a:rPr lang="en-US" sz="1400" dirty="0" smtClean="0"/>
              <a:t>. </a:t>
            </a:r>
            <a:r>
              <a:rPr lang="en-US" sz="1400" b="1" dirty="0" smtClean="0"/>
              <a:t>Mix Zones: user privacy in location aware services</a:t>
            </a:r>
            <a:r>
              <a:rPr lang="en-US" sz="1400" dirty="0" smtClean="0"/>
              <a:t>. </a:t>
            </a:r>
            <a:r>
              <a:rPr lang="en-US" sz="1400" dirty="0" err="1" smtClean="0"/>
              <a:t>Percom</a:t>
            </a:r>
            <a:r>
              <a:rPr lang="en-US" sz="1400" dirty="0" smtClean="0"/>
              <a:t>, 2004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1400" dirty="0" smtClean="0"/>
              <a:t>M. Li et al. </a:t>
            </a:r>
            <a:r>
              <a:rPr lang="en-US" sz="1400" b="1" dirty="0" smtClean="0"/>
              <a:t>Swing and Swap: User-centric approaches towards maximizing location privacy </a:t>
            </a:r>
            <a:r>
              <a:rPr lang="en-US" sz="1400" dirty="0" smtClean="0"/>
              <a:t>. WPES, 2006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US" sz="14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1471236" y="1598498"/>
            <a:ext cx="684684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 smtClean="0"/>
              <a:t>Temporal </a:t>
            </a:r>
            <a:r>
              <a:rPr lang="en-US" sz="2600" b="1" dirty="0" err="1" smtClean="0"/>
              <a:t>decorrelation</a:t>
            </a:r>
            <a:r>
              <a:rPr lang="en-US" sz="2600" b="1" dirty="0" smtClean="0"/>
              <a:t>:</a:t>
            </a:r>
            <a:r>
              <a:rPr lang="en-US" sz="2600" dirty="0" smtClean="0"/>
              <a:t> 	Change pseudonym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499458" y="1142402"/>
            <a:ext cx="57045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600" b="1" dirty="0" smtClean="0">
                <a:solidFill>
                  <a:prstClr val="black"/>
                </a:solidFill>
              </a:rPr>
              <a:t>Spatial </a:t>
            </a:r>
            <a:r>
              <a:rPr lang="en-US" sz="2600" b="1" dirty="0" err="1" smtClean="0">
                <a:solidFill>
                  <a:prstClr val="black"/>
                </a:solidFill>
              </a:rPr>
              <a:t>decorrelation</a:t>
            </a:r>
            <a:r>
              <a:rPr lang="en-US" sz="2600" b="1" dirty="0" smtClean="0">
                <a:solidFill>
                  <a:prstClr val="black"/>
                </a:solidFill>
              </a:rPr>
              <a:t>:</a:t>
            </a:r>
            <a:r>
              <a:rPr lang="en-US" sz="2600" dirty="0" smtClean="0">
                <a:solidFill>
                  <a:prstClr val="black"/>
                </a:solidFill>
              </a:rPr>
              <a:t> 	Remain silent</a:t>
            </a:r>
            <a:endParaRPr lang="en-US" sz="2600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58 -0.00093 C 0.07084 -0.00185 0.25539 0.02035 0.33264 -0.00694 C 0.4099 -0.03424 0.43941 -0.11381 0.4823 -0.16424 C 0.52518 -0.21467 0.56789 -0.27898 0.59028 -0.30928 " pathEditMode="relative" rAng="0" ptsTypes="aa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00" y="-144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-0.00185 C 0.1625 -0.01434 0.30712 -0.02429 0.39809 -0.02082 C 0.48889 -0.01735 0.51458 0.00255 0.56389 0.01874 C 0.61319 0.03493 0.66649 0.06431 0.69357 0.07634 " pathEditMode="relative" rAng="0" ptsTypes="aa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00" y="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56142E-6 C 0.03542 -0.00092 0.16459 -0.00324 0.2125 -0.00509 C 0.26042 -0.00694 0.26563 -0.00856 0.28716 -0.0111 C 0.30869 -0.01365 0.33004 -0.01781 0.34132 -0.01966 " pathEditMode="relative" rAng="0" ptsTypes="aaaa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00" y="-10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97 -2.33403E-6 C 0.03976 -0.003 0.10868 -0.01434 0.15903 -0.01781 C 0.20937 -0.02128 0.28385 -0.01966 0.3184 -0.02012 C 0.35295 -0.02059 0.35747 -0.02174 0.36615 -0.02128 C 0.37483 -0.02082 0.36979 -0.01758 0.37066 -0.01665 " pathEditMode="relative" rAng="0" ptsTypes="aaaaa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00" y="-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08952E-6 C 0.01632 -0.01365 0.06997 -0.05089 0.09826 -0.08212 C 0.12656 -0.11335 0.14566 -0.15267 0.17031 -0.18783 C 0.19497 -0.22299 0.23021 -0.27157 0.24601 -0.29355 " pathEditMode="relative" rAng="0" ptsTypes="aaaa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-1470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77909E-6 C 0.01701 0.00186 0.06909 0.0044 0.10191 0.01134 C 0.13472 0.01828 0.1651 0.02869 0.19739 0.04118 C 0.22968 0.05367 0.27517 0.07727 0.29566 0.08675 " pathEditMode="relative" rAng="0" ptsTypes="aaaa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0" y="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2" grpId="0" animBg="1"/>
      <p:bldP spid="12" grpId="1" animBg="1"/>
      <p:bldP spid="12" grpId="2" animBg="1"/>
      <p:bldP spid="13" grpId="0" animBg="1"/>
      <p:bldP spid="13" grpId="1" animBg="1"/>
      <p:bldP spid="14" grpId="0" animBg="1"/>
      <p:bldP spid="14" grpId="1" animBg="1"/>
      <p:bldP spid="15" grpId="0" animBg="1"/>
      <p:bldP spid="23" grpId="0"/>
      <p:bldP spid="25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Gain and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C64246-3593-4CA8-9839-6472FA328F8D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58107" y="1783834"/>
            <a:ext cx="9046066" cy="4832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Gain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 Tracking uncertainty of adversary (entropy)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 Depends on number of nodes in mix zone and trajectory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Cost </a:t>
            </a:r>
            <a:r>
              <a:rPr lang="en-US" sz="2800" b="1" dirty="0" err="1" smtClean="0"/>
              <a:t>γ</a:t>
            </a:r>
            <a:r>
              <a:rPr lang="en-US" sz="2800" b="1" dirty="0" smtClean="0"/>
              <a:t>  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 Obtain new pseudonym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 Update routing tables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 Silent period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307331" y="2305050"/>
            <a:ext cx="2600325" cy="3438525"/>
          </a:xfrm>
          <a:prstGeom prst="rect">
            <a:avLst/>
          </a:prstGeom>
          <a:solidFill>
            <a:schemeClr val="bg2">
              <a:alpha val="14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Mix Zones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428121" y="3968115"/>
            <a:ext cx="800100" cy="13716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 rot="16200000">
            <a:off x="6856621" y="3427095"/>
            <a:ext cx="800100" cy="1371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 rot="16200000">
            <a:off x="5665996" y="3446145"/>
            <a:ext cx="800100" cy="13716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8900" y="2286000"/>
            <a:ext cx="2600325" cy="3438525"/>
          </a:xfrm>
          <a:prstGeom prst="rect">
            <a:avLst/>
          </a:prstGeom>
          <a:solidFill>
            <a:schemeClr val="bg2">
              <a:alpha val="14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Mix network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 networks </a:t>
            </a:r>
            <a:r>
              <a:rPr lang="en-US" dirty="0" err="1" smtClean="0"/>
              <a:t>vs</a:t>
            </a:r>
            <a:r>
              <a:rPr lang="en-US" dirty="0" smtClean="0"/>
              <a:t> Mix zones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39D8-C48A-FB4D-A71F-34D5C499A26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39401" y="2933700"/>
            <a:ext cx="676274" cy="819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Mix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82376" y="4057650"/>
            <a:ext cx="676274" cy="819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Mix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82451" y="2733675"/>
            <a:ext cx="676274" cy="819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Mix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969" y="3701534"/>
            <a:ext cx="68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Alice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2299" y="3606284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Bob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8" idx="3"/>
          </p:cNvCxnSpPr>
          <p:nvPr/>
        </p:nvCxnSpPr>
        <p:spPr>
          <a:xfrm flipV="1">
            <a:off x="774581" y="3448050"/>
            <a:ext cx="464819" cy="4381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  <a:endCxn id="6" idx="1"/>
          </p:cNvCxnSpPr>
          <p:nvPr/>
        </p:nvCxnSpPr>
        <p:spPr>
          <a:xfrm>
            <a:off x="1915675" y="3343275"/>
            <a:ext cx="266701" cy="1123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3"/>
            <a:endCxn id="9" idx="1"/>
          </p:cNvCxnSpPr>
          <p:nvPr/>
        </p:nvCxnSpPr>
        <p:spPr>
          <a:xfrm flipV="1">
            <a:off x="2858650" y="3790950"/>
            <a:ext cx="953649" cy="676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572000" y="2277844"/>
            <a:ext cx="8075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Alice </a:t>
            </a:r>
          </a:p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8007230" y="3215759"/>
            <a:ext cx="12431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Alice </a:t>
            </a:r>
          </a:p>
          <a:p>
            <a:r>
              <a:rPr lang="en-US" dirty="0" smtClean="0"/>
              <a:t>destination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5864832" y="2783846"/>
            <a:ext cx="388620" cy="35814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065921" y="2891790"/>
            <a:ext cx="800100" cy="13716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266071" y="2891790"/>
            <a:ext cx="800100" cy="13716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045932" y="2766060"/>
            <a:ext cx="388620" cy="35814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 rot="16200000">
            <a:off x="6875671" y="4522470"/>
            <a:ext cx="800100" cy="13716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 rot="16200000">
            <a:off x="5685046" y="4541520"/>
            <a:ext cx="800100" cy="13716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883882" y="3879221"/>
            <a:ext cx="388620" cy="35814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324475" y="3987165"/>
            <a:ext cx="560596" cy="108585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285121" y="3987165"/>
            <a:ext cx="800100" cy="13716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7064982" y="3861435"/>
            <a:ext cx="388620" cy="358140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227032" y="3860171"/>
            <a:ext cx="388620" cy="358140"/>
          </a:xfrm>
          <a:prstGeom prst="ellipse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5305425" y="2971800"/>
            <a:ext cx="3133725" cy="1076325"/>
          </a:xfrm>
          <a:custGeom>
            <a:avLst/>
            <a:gdLst>
              <a:gd name="connsiteX0" fmla="*/ 0 w 3133725"/>
              <a:gd name="connsiteY0" fmla="*/ 9525 h 1076325"/>
              <a:gd name="connsiteX1" fmla="*/ 752475 w 3133725"/>
              <a:gd name="connsiteY1" fmla="*/ 0 h 1076325"/>
              <a:gd name="connsiteX2" fmla="*/ 771525 w 3133725"/>
              <a:gd name="connsiteY2" fmla="*/ 1076325 h 1076325"/>
              <a:gd name="connsiteX3" fmla="*/ 3133725 w 3133725"/>
              <a:gd name="connsiteY3" fmla="*/ 1066800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3725" h="1076325">
                <a:moveTo>
                  <a:pt x="0" y="9525"/>
                </a:moveTo>
                <a:lnTo>
                  <a:pt x="752475" y="0"/>
                </a:lnTo>
                <a:lnTo>
                  <a:pt x="771525" y="1076325"/>
                </a:lnTo>
                <a:lnTo>
                  <a:pt x="3133725" y="1066800"/>
                </a:lnTo>
              </a:path>
            </a:pathLst>
          </a:custGeom>
          <a:ln>
            <a:tailEnd type="triangl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4310062" y="3867150"/>
            <a:ext cx="523875" cy="36195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758846" y="3736031"/>
            <a:ext cx="680054" cy="683569"/>
          </a:xfrm>
          <a:prstGeom prst="ellipse">
            <a:avLst/>
          </a:prstGeom>
          <a:noFill/>
          <a:ln w="1905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930421" y="3716981"/>
            <a:ext cx="680054" cy="683569"/>
          </a:xfrm>
          <a:prstGeom prst="ellipse">
            <a:avLst/>
          </a:prstGeom>
          <a:noFill/>
          <a:ln w="1905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50" grpId="0" animBg="1"/>
      <p:bldP spid="41" grpId="0" animBg="1"/>
      <p:bldP spid="42" grpId="0" animBg="1"/>
      <p:bldP spid="10" grpId="0" animBg="1"/>
      <p:bldP spid="5" grpId="0" animBg="1"/>
      <p:bldP spid="6" grpId="0" animBg="1"/>
      <p:bldP spid="7" grpId="0" animBg="1"/>
      <p:bldP spid="8" grpId="0"/>
      <p:bldP spid="9" grpId="0"/>
      <p:bldP spid="30" grpId="0"/>
      <p:bldP spid="31" grpId="0"/>
      <p:bldP spid="37" grpId="0" animBg="1"/>
      <p:bldP spid="38" grpId="0" animBg="1"/>
      <p:bldP spid="39" grpId="0" animBg="1"/>
      <p:bldP spid="40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 Problem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645" y="2256034"/>
            <a:ext cx="9020710" cy="1810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we measure the location privacy achieved with a network of mix zones?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763"/>
            <a:ext cx="8229600" cy="1143000"/>
          </a:xfrm>
        </p:spPr>
        <p:txBody>
          <a:bodyPr/>
          <a:lstStyle/>
          <a:p>
            <a:r>
              <a:rPr lang="fr-CH" dirty="0" err="1" smtClean="0"/>
              <a:t>Outline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4" y="1350825"/>
            <a:ext cx="8524875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1"/>
                </a:solidFill>
              </a:rPr>
              <a:t>Age of Pseudonym: A Metric for Location Privacy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Dynamical System: Mean Field Equations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Analytical Results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Numerical Results</a:t>
            </a:r>
          </a:p>
          <a:p>
            <a:pPr marL="514350" indent="-514350">
              <a:lnSpc>
                <a:spcPct val="200000"/>
              </a:lnSpc>
              <a:buNone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19</a:t>
            </a:fld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2387"/>
            <a:ext cx="3962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/>
              <a:t>Get Location</a:t>
            </a:r>
          </a:p>
          <a:p>
            <a:pPr lvl="1">
              <a:spcAft>
                <a:spcPts val="600"/>
              </a:spcAft>
              <a:buNone/>
            </a:pPr>
            <a:r>
              <a:rPr lang="en-US" sz="2400" dirty="0" smtClean="0"/>
              <a:t>Cellular networks</a:t>
            </a:r>
          </a:p>
          <a:p>
            <a:pPr lvl="1">
              <a:spcAft>
                <a:spcPts val="600"/>
              </a:spcAft>
              <a:buNone/>
            </a:pPr>
            <a:r>
              <a:rPr lang="en-US" sz="2400" dirty="0" smtClean="0"/>
              <a:t>GPS</a:t>
            </a:r>
          </a:p>
          <a:p>
            <a:pPr lvl="1">
              <a:spcAft>
                <a:spcPts val="600"/>
              </a:spcAft>
              <a:buNone/>
            </a:pPr>
            <a:r>
              <a:rPr lang="en-US" sz="2400" dirty="0" err="1" smtClean="0"/>
              <a:t>Wifi</a:t>
            </a:r>
            <a:endParaRPr lang="en-US" sz="2400" dirty="0" smtClean="0"/>
          </a:p>
          <a:p>
            <a:pPr lvl="1">
              <a:spcAft>
                <a:spcPts val="600"/>
              </a:spcAft>
              <a:buNone/>
            </a:pPr>
            <a:r>
              <a:rPr lang="en-US" sz="2400" dirty="0" smtClean="0"/>
              <a:t>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B1E4-7AFC-0341-B6AE-5459670D8D0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0" y="1322387"/>
            <a:ext cx="36576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Helvetica"/>
                <a:cs typeface="Helvetica"/>
              </a:rPr>
              <a:t>Share location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Helvetica"/>
                <a:cs typeface="Helvetica"/>
              </a:rPr>
              <a:t>Twitter</a:t>
            </a:r>
          </a:p>
          <a:p>
            <a:pPr lvl="1">
              <a:spcAft>
                <a:spcPts val="600"/>
              </a:spcAft>
            </a:pPr>
            <a:r>
              <a:rPr lang="en-US" sz="2400" dirty="0" err="1" smtClean="0">
                <a:latin typeface="Helvetica"/>
                <a:cs typeface="Helvetica"/>
              </a:rPr>
              <a:t>Flickr</a:t>
            </a:r>
            <a:endParaRPr lang="en-US" sz="2400" dirty="0" smtClean="0">
              <a:latin typeface="Helvetica"/>
              <a:cs typeface="Helvetica"/>
            </a:endParaRP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Helvetica"/>
                <a:cs typeface="Helvetica"/>
              </a:rPr>
              <a:t>Google search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Helvetica"/>
                <a:cs typeface="Helvetica"/>
              </a:rPr>
              <a:t>Foursquare</a:t>
            </a:r>
          </a:p>
          <a:p>
            <a:pPr lvl="1">
              <a:spcAft>
                <a:spcPts val="600"/>
              </a:spcAft>
            </a:pPr>
            <a:r>
              <a:rPr lang="en-US" sz="2400" dirty="0" err="1" smtClean="0">
                <a:latin typeface="Helvetica"/>
                <a:cs typeface="Helvetica"/>
              </a:rPr>
              <a:t>Loopt</a:t>
            </a:r>
            <a:endParaRPr lang="en-US" sz="2400" dirty="0" smtClean="0">
              <a:latin typeface="Helvetica"/>
              <a:cs typeface="Helvetica"/>
            </a:endParaRP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Helvetica"/>
                <a:cs typeface="Helvetica"/>
              </a:rPr>
              <a:t>Google Latitude</a:t>
            </a:r>
          </a:p>
          <a:p>
            <a:pPr lvl="1">
              <a:spcAft>
                <a:spcPts val="600"/>
              </a:spcAft>
            </a:pPr>
            <a:r>
              <a:rPr lang="en-US" sz="2400" dirty="0" err="1" smtClean="0">
                <a:latin typeface="Helvetica"/>
                <a:cs typeface="Helvetica"/>
              </a:rPr>
              <a:t>Ovi</a:t>
            </a:r>
            <a:endParaRPr lang="en-US" sz="2400" dirty="0" smtClean="0">
              <a:latin typeface="Helvetica"/>
              <a:cs typeface="Helvetica"/>
            </a:endParaRPr>
          </a:p>
          <a:p>
            <a:pPr lvl="1">
              <a:spcAft>
                <a:spcPts val="600"/>
              </a:spcAft>
            </a:pPr>
            <a:r>
              <a:rPr lang="en-US" sz="2400" dirty="0" smtClean="0">
                <a:latin typeface="Helvetica"/>
                <a:cs typeface="Helvetica"/>
              </a:rPr>
              <a:t>…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Location-based Applications</a:t>
            </a:r>
            <a:endParaRPr lang="en-US" dirty="0"/>
          </a:p>
        </p:txBody>
      </p:sp>
      <p:pic>
        <p:nvPicPr>
          <p:cNvPr id="9" name="Picture 8" descr="vitrine.gif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62" y="3987800"/>
            <a:ext cx="3675063" cy="2461849"/>
          </a:xfrm>
          <a:prstGeom prst="rect">
            <a:avLst/>
          </a:prstGeom>
          <a:effectLst>
            <a:reflection stA="50000" endPos="18000" dist="12700" dir="5400000" sy="-100000" algn="bl" rotWithShape="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Pseudonym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9"/>
          </a:xfrm>
        </p:spPr>
        <p:txBody>
          <a:bodyPr>
            <a:normAutofit/>
          </a:bodyPr>
          <a:lstStyle/>
          <a:p>
            <a:r>
              <a:rPr lang="en-US" dirty="0" smtClean="0"/>
              <a:t>Adversary can track nodes between mix zones</a:t>
            </a:r>
          </a:p>
          <a:p>
            <a:r>
              <a:rPr lang="en-US" dirty="0" smtClean="0"/>
              <a:t>Mix zone = confusion point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739D8-C48A-FB4D-A71F-34D5C499A26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51871" y="2986731"/>
            <a:ext cx="1282700" cy="1333500"/>
          </a:xfrm>
          <a:prstGeom prst="ellipse">
            <a:avLst/>
          </a:prstGeom>
          <a:noFill/>
          <a:ln w="1905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095521" y="3767781"/>
            <a:ext cx="1282700" cy="1333500"/>
          </a:xfrm>
          <a:prstGeom prst="ellipse">
            <a:avLst/>
          </a:prstGeom>
          <a:noFill/>
          <a:ln w="1905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Elbow Connector 7"/>
          <p:cNvCxnSpPr/>
          <p:nvPr/>
        </p:nvCxnSpPr>
        <p:spPr>
          <a:xfrm>
            <a:off x="231775" y="3660775"/>
            <a:ext cx="8486775" cy="7810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41375" y="4422775"/>
            <a:ext cx="120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 zone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75500" y="5102225"/>
            <a:ext cx="120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 zone 2</a:t>
            </a:r>
            <a:endParaRPr lang="en-US" dirty="0"/>
          </a:p>
        </p:txBody>
      </p:sp>
      <p:cxnSp>
        <p:nvCxnSpPr>
          <p:cNvPr id="13" name="Elbow Connector 12"/>
          <p:cNvCxnSpPr>
            <a:stCxn id="5" idx="6"/>
            <a:endCxn id="6" idx="2"/>
          </p:cNvCxnSpPr>
          <p:nvPr/>
        </p:nvCxnSpPr>
        <p:spPr>
          <a:xfrm>
            <a:off x="2034571" y="3653481"/>
            <a:ext cx="5060950" cy="781050"/>
          </a:xfrm>
          <a:prstGeom prst="bentConnector3">
            <a:avLst>
              <a:gd name="adj1" fmla="val 48494"/>
            </a:avLst>
          </a:prstGeom>
          <a:ln w="762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11555" y="3041650"/>
            <a:ext cx="1553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cap="small" dirty="0" smtClean="0"/>
              <a:t>Traceable</a:t>
            </a:r>
            <a:endParaRPr lang="en-US" cap="small" dirty="0"/>
          </a:p>
        </p:txBody>
      </p:sp>
      <p:grpSp>
        <p:nvGrpSpPr>
          <p:cNvPr id="16" name="Group 15"/>
          <p:cNvGrpSpPr/>
          <p:nvPr/>
        </p:nvGrpSpPr>
        <p:grpSpPr>
          <a:xfrm>
            <a:off x="885827" y="5595937"/>
            <a:ext cx="7292973" cy="1023938"/>
            <a:chOff x="917577" y="4805362"/>
            <a:chExt cx="7292973" cy="1023938"/>
          </a:xfrm>
        </p:grpSpPr>
        <p:sp>
          <p:nvSpPr>
            <p:cNvPr id="17" name="TextBox 16"/>
            <p:cNvSpPr txBox="1"/>
            <p:nvPr/>
          </p:nvSpPr>
          <p:spPr>
            <a:xfrm>
              <a:off x="917577" y="5383024"/>
              <a:ext cx="7292973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300" dirty="0" smtClean="0">
                  <a:solidFill>
                    <a:srgbClr val="FF0000"/>
                  </a:solidFill>
                </a:rPr>
                <a:t>Older age of pseudonym  results in lower location privacy</a:t>
              </a:r>
              <a:endParaRPr lang="en-US" sz="2300" dirty="0">
                <a:solidFill>
                  <a:srgbClr val="FF0000"/>
                </a:solidFill>
              </a:endParaRPr>
            </a:p>
          </p:txBody>
        </p:sp>
        <p:grpSp>
          <p:nvGrpSpPr>
            <p:cNvPr id="18" name="Group 26"/>
            <p:cNvGrpSpPr/>
            <p:nvPr/>
          </p:nvGrpSpPr>
          <p:grpSpPr>
            <a:xfrm>
              <a:off x="1638300" y="4805362"/>
              <a:ext cx="5848352" cy="446276"/>
              <a:chOff x="2231086" y="5700712"/>
              <a:chExt cx="3991482" cy="446276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2231086" y="5700712"/>
                <a:ext cx="1709706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300" dirty="0" smtClean="0">
                    <a:solidFill>
                      <a:srgbClr val="FF0000"/>
                    </a:solidFill>
                  </a:rPr>
                  <a:t>Age of Pseudonym</a:t>
                </a:r>
                <a:endParaRPr lang="en-US" sz="23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Left-Right Arrow 19"/>
              <p:cNvSpPr/>
              <p:nvPr/>
            </p:nvSpPr>
            <p:spPr>
              <a:xfrm>
                <a:off x="3983577" y="5747638"/>
                <a:ext cx="577511" cy="371475"/>
              </a:xfrm>
              <a:prstGeom prst="leftRightArrow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669085" y="5700712"/>
                <a:ext cx="1553483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300" dirty="0" smtClean="0">
                    <a:solidFill>
                      <a:srgbClr val="FF0000"/>
                    </a:solidFill>
                  </a:rPr>
                  <a:t>Location Privacy</a:t>
                </a:r>
                <a:endParaRPr lang="en-US" sz="2300" dirty="0"/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3856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500" dirty="0" smtClean="0"/>
              <a:t>Evolution of Age of Pseudonym</a:t>
            </a:r>
            <a:endParaRPr lang="en-US" sz="3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5A9DD4-EF91-4E70-AB74-B401834AAC87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4286568" y="1226524"/>
            <a:ext cx="1162957" cy="1103993"/>
            <a:chOff x="710293" y="3333070"/>
            <a:chExt cx="1162958" cy="1103993"/>
          </a:xfrm>
        </p:grpSpPr>
        <p:sp>
          <p:nvSpPr>
            <p:cNvPr id="7237" name="Oval 9"/>
            <p:cNvSpPr>
              <a:spLocks noChangeArrowheads="1"/>
            </p:cNvSpPr>
            <p:nvPr/>
          </p:nvSpPr>
          <p:spPr bwMode="auto">
            <a:xfrm>
              <a:off x="1657351" y="4147458"/>
              <a:ext cx="215900" cy="2159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CH" sz="1200" dirty="0" smtClean="0">
                  <a:latin typeface="Calibri" pitchFamily="34" charset="0"/>
                </a:rPr>
                <a:t>2</a:t>
              </a:r>
              <a:endParaRPr lang="fr-FR" sz="1200" dirty="0">
                <a:latin typeface="Calibri" pitchFamily="34" charset="0"/>
              </a:endParaRPr>
            </a:p>
          </p:txBody>
        </p:sp>
        <p:sp>
          <p:nvSpPr>
            <p:cNvPr id="7239" name="Line 55"/>
            <p:cNvSpPr>
              <a:spLocks noChangeShapeType="1"/>
            </p:cNvSpPr>
            <p:nvPr/>
          </p:nvSpPr>
          <p:spPr bwMode="auto">
            <a:xfrm flipH="1" flipV="1">
              <a:off x="710293" y="4155621"/>
              <a:ext cx="947056" cy="106135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7241" name="Oval 101"/>
            <p:cNvSpPr>
              <a:spLocks noChangeArrowheads="1"/>
            </p:cNvSpPr>
            <p:nvPr/>
          </p:nvSpPr>
          <p:spPr bwMode="auto">
            <a:xfrm>
              <a:off x="961798" y="3860800"/>
              <a:ext cx="576263" cy="5762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7242" name="Text Box 104"/>
            <p:cNvSpPr txBox="1">
              <a:spLocks noChangeArrowheads="1"/>
            </p:cNvSpPr>
            <p:nvPr/>
          </p:nvSpPr>
          <p:spPr bwMode="auto">
            <a:xfrm>
              <a:off x="1123951" y="3333070"/>
              <a:ext cx="417615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sz="2200" b="1" dirty="0" smtClean="0">
                  <a:solidFill>
                    <a:schemeClr val="accent1">
                      <a:lumMod val="75000"/>
                    </a:schemeClr>
                  </a:solidFill>
                  <a:latin typeface="Calibri" pitchFamily="34" charset="0"/>
                </a:rPr>
                <a:t>E</a:t>
              </a:r>
              <a:r>
                <a:rPr lang="fr-CH" sz="2200" b="1" baseline="-25000" dirty="0" smtClean="0">
                  <a:solidFill>
                    <a:schemeClr val="accent1">
                      <a:lumMod val="75000"/>
                    </a:schemeClr>
                  </a:solidFill>
                  <a:latin typeface="Calibri" pitchFamily="34" charset="0"/>
                </a:rPr>
                <a:t>2</a:t>
              </a:r>
              <a:endParaRPr lang="fr-FR" sz="2200" b="1" baseline="-250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endParaRPr>
            </a:p>
            <a:p>
              <a:endParaRPr lang="fr-FR" sz="2200" b="1" dirty="0">
                <a:solidFill>
                  <a:srgbClr val="0070C0"/>
                </a:solidFill>
                <a:latin typeface="Calibri" pitchFamily="34" charset="0"/>
              </a:endParaRPr>
            </a:p>
          </p:txBody>
        </p:sp>
      </p:grp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2737052" y="1205680"/>
            <a:ext cx="591938" cy="1670277"/>
            <a:chOff x="980395" y="1608975"/>
            <a:chExt cx="592137" cy="1670277"/>
          </a:xfrm>
        </p:grpSpPr>
        <p:sp>
          <p:nvSpPr>
            <p:cNvPr id="7229" name="Oval 6"/>
            <p:cNvSpPr>
              <a:spLocks noChangeArrowheads="1"/>
            </p:cNvSpPr>
            <p:nvPr/>
          </p:nvSpPr>
          <p:spPr bwMode="auto">
            <a:xfrm>
              <a:off x="1356632" y="3063352"/>
              <a:ext cx="215900" cy="2159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fr-CH" sz="1200" dirty="0" smtClean="0">
                  <a:latin typeface="Calibri" pitchFamily="34" charset="0"/>
                </a:rPr>
                <a:t>1</a:t>
              </a:r>
              <a:endParaRPr lang="fr-FR" sz="1200" dirty="0">
                <a:latin typeface="Calibri" pitchFamily="34" charset="0"/>
              </a:endParaRPr>
            </a:p>
          </p:txBody>
        </p:sp>
        <p:sp>
          <p:nvSpPr>
            <p:cNvPr id="7232" name="Line 17"/>
            <p:cNvSpPr>
              <a:spLocks noChangeShapeType="1"/>
            </p:cNvSpPr>
            <p:nvPr/>
          </p:nvSpPr>
          <p:spPr bwMode="auto">
            <a:xfrm flipH="1" flipV="1">
              <a:off x="988332" y="1847327"/>
              <a:ext cx="431800" cy="1223963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7235" name="Text Box 103"/>
            <p:cNvSpPr txBox="1">
              <a:spLocks noChangeArrowheads="1"/>
            </p:cNvSpPr>
            <p:nvPr/>
          </p:nvSpPr>
          <p:spPr bwMode="auto">
            <a:xfrm>
              <a:off x="1095744" y="1608975"/>
              <a:ext cx="41775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sz="2200" b="1" dirty="0" smtClean="0">
                  <a:solidFill>
                    <a:srgbClr val="FF0000"/>
                  </a:solidFill>
                  <a:latin typeface="Calibri" pitchFamily="34" charset="0"/>
                </a:rPr>
                <a:t>E</a:t>
              </a:r>
              <a:r>
                <a:rPr lang="fr-CH" sz="2200" b="1" baseline="-25000" dirty="0" smtClean="0">
                  <a:solidFill>
                    <a:srgbClr val="FF0000"/>
                  </a:solidFill>
                  <a:latin typeface="Calibri" pitchFamily="34" charset="0"/>
                </a:rPr>
                <a:t>1</a:t>
              </a:r>
              <a:endParaRPr lang="fr-FR" sz="2200" b="1" baseline="-250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236" name="Oval 121"/>
            <p:cNvSpPr>
              <a:spLocks noChangeArrowheads="1"/>
            </p:cNvSpPr>
            <p:nvPr/>
          </p:nvSpPr>
          <p:spPr bwMode="auto">
            <a:xfrm>
              <a:off x="980395" y="2120377"/>
              <a:ext cx="576262" cy="5762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</p:grpSp>
      <p:sp>
        <p:nvSpPr>
          <p:cNvPr id="73" name="Text Box 59"/>
          <p:cNvSpPr txBox="1">
            <a:spLocks noChangeArrowheads="1"/>
          </p:cNvSpPr>
          <p:nvPr/>
        </p:nvSpPr>
        <p:spPr bwMode="auto">
          <a:xfrm>
            <a:off x="4838700" y="6326188"/>
            <a:ext cx="1197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376092"/>
                </a:solidFill>
                <a:latin typeface="Calibri" pitchFamily="34" charset="0"/>
              </a:rPr>
              <a:t>E</a:t>
            </a:r>
            <a:r>
              <a:rPr lang="en-US" b="1" baseline="-25000" dirty="0" smtClean="0">
                <a:solidFill>
                  <a:srgbClr val="376092"/>
                </a:solidFill>
                <a:latin typeface="Calibri" pitchFamily="34" charset="0"/>
              </a:rPr>
              <a:t>2 </a:t>
            </a:r>
            <a:r>
              <a:rPr lang="en-US" b="1" dirty="0" smtClean="0">
                <a:solidFill>
                  <a:srgbClr val="376092"/>
                </a:solidFill>
                <a:latin typeface="Calibri" pitchFamily="34" charset="0"/>
              </a:rPr>
              <a:t>:Success</a:t>
            </a:r>
            <a:endParaRPr lang="en-US" b="1" dirty="0">
              <a:solidFill>
                <a:srgbClr val="376092"/>
              </a:solidFill>
              <a:latin typeface="Calibri" pitchFamily="34" charset="0"/>
            </a:endParaRPr>
          </a:p>
        </p:txBody>
      </p:sp>
      <p:sp>
        <p:nvSpPr>
          <p:cNvPr id="7196" name="Line 4"/>
          <p:cNvSpPr>
            <a:spLocks noChangeShapeType="1"/>
          </p:cNvSpPr>
          <p:nvPr/>
        </p:nvSpPr>
        <p:spPr bwMode="auto">
          <a:xfrm>
            <a:off x="2530475" y="3281363"/>
            <a:ext cx="0" cy="2967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7197" name="Line 5"/>
          <p:cNvSpPr>
            <a:spLocks noChangeShapeType="1"/>
          </p:cNvSpPr>
          <p:nvPr/>
        </p:nvSpPr>
        <p:spPr bwMode="auto">
          <a:xfrm flipV="1">
            <a:off x="2305050" y="6007100"/>
            <a:ext cx="5083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51" name="Line 11"/>
          <p:cNvSpPr>
            <a:spLocks noChangeShapeType="1"/>
          </p:cNvSpPr>
          <p:nvPr/>
        </p:nvSpPr>
        <p:spPr bwMode="auto">
          <a:xfrm flipV="1">
            <a:off x="3112834" y="3788535"/>
            <a:ext cx="0" cy="223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52" name="Line 13"/>
          <p:cNvSpPr>
            <a:spLocks noChangeShapeType="1"/>
          </p:cNvSpPr>
          <p:nvPr/>
        </p:nvSpPr>
        <p:spPr bwMode="auto">
          <a:xfrm flipV="1">
            <a:off x="5001714" y="4134009"/>
            <a:ext cx="592" cy="186987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63" name="Line 42"/>
          <p:cNvSpPr>
            <a:spLocks noChangeShapeType="1"/>
          </p:cNvSpPr>
          <p:nvPr/>
        </p:nvSpPr>
        <p:spPr bwMode="auto">
          <a:xfrm flipV="1">
            <a:off x="6709952" y="2745346"/>
            <a:ext cx="1672158" cy="136730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64" name="Line 43"/>
          <p:cNvSpPr>
            <a:spLocks noChangeShapeType="1"/>
          </p:cNvSpPr>
          <p:nvPr/>
        </p:nvSpPr>
        <p:spPr bwMode="auto">
          <a:xfrm flipH="1">
            <a:off x="2522605" y="3794059"/>
            <a:ext cx="591565" cy="72812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grpSp>
        <p:nvGrpSpPr>
          <p:cNvPr id="7" name="Group 86"/>
          <p:cNvGrpSpPr>
            <a:grpSpLocks/>
          </p:cNvGrpSpPr>
          <p:nvPr/>
        </p:nvGrpSpPr>
        <p:grpSpPr bwMode="auto">
          <a:xfrm>
            <a:off x="2951163" y="6013449"/>
            <a:ext cx="1215397" cy="682061"/>
            <a:chOff x="4199161" y="5328113"/>
            <a:chExt cx="1215397" cy="682050"/>
          </a:xfrm>
        </p:grpSpPr>
        <p:sp>
          <p:nvSpPr>
            <p:cNvPr id="7220" name="Text Box 57"/>
            <p:cNvSpPr txBox="1">
              <a:spLocks noChangeArrowheads="1"/>
            </p:cNvSpPr>
            <p:nvPr/>
          </p:nvSpPr>
          <p:spPr bwMode="auto">
            <a:xfrm>
              <a:off x="4199161" y="5640837"/>
              <a:ext cx="1215397" cy="369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 dirty="0" smtClean="0">
                  <a:solidFill>
                    <a:srgbClr val="FF0000"/>
                  </a:solidFill>
                  <a:latin typeface="Calibri" pitchFamily="34" charset="0"/>
                </a:rPr>
                <a:t>E</a:t>
              </a:r>
              <a:r>
                <a:rPr lang="fr-CH" b="1" baseline="-25000" dirty="0" smtClean="0">
                  <a:solidFill>
                    <a:srgbClr val="FF0000"/>
                  </a:solidFill>
                  <a:latin typeface="Calibri" pitchFamily="34" charset="0"/>
                </a:rPr>
                <a:t>1</a:t>
              </a:r>
              <a:r>
                <a:rPr lang="fr-CH" b="1" dirty="0" smtClean="0">
                  <a:solidFill>
                    <a:srgbClr val="FF0000"/>
                  </a:solidFill>
                  <a:latin typeface="Calibri" pitchFamily="34" charset="0"/>
                </a:rPr>
                <a:t>: </a:t>
              </a:r>
              <a:r>
                <a:rPr lang="en-US" b="1" dirty="0" smtClean="0">
                  <a:solidFill>
                    <a:srgbClr val="FF0000"/>
                  </a:solidFill>
                  <a:latin typeface="Calibri" pitchFamily="34" charset="0"/>
                </a:rPr>
                <a:t>Success</a:t>
              </a:r>
              <a:endParaRPr lang="en-US" b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graphicFrame>
          <p:nvGraphicFramePr>
            <p:cNvPr id="7183" name="Object 45"/>
            <p:cNvGraphicFramePr>
              <a:graphicFrameLocks noChangeAspect="1"/>
            </p:cNvGraphicFramePr>
            <p:nvPr/>
          </p:nvGraphicFramePr>
          <p:xfrm>
            <a:off x="4314941" y="5328113"/>
            <a:ext cx="163145" cy="344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85" name="Equation" r:id="rId4" imgW="139680" imgH="279360" progId="">
                    <p:embed/>
                  </p:oleObj>
                </mc:Choice>
                <mc:Fallback>
                  <p:oleObj name="Equation" r:id="rId4" imgW="139680" imgH="279360" progId="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4941" y="5328113"/>
                          <a:ext cx="163145" cy="3442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9" name="Object 48"/>
          <p:cNvGraphicFramePr>
            <a:graphicFrameLocks noChangeAspect="1"/>
          </p:cNvGraphicFramePr>
          <p:nvPr/>
        </p:nvGraphicFramePr>
        <p:xfrm>
          <a:off x="4929188" y="6013449"/>
          <a:ext cx="200952" cy="35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6" name="Equation" r:id="rId6" imgW="164880" imgH="279360" progId="">
                  <p:embed/>
                </p:oleObj>
              </mc:Choice>
              <mc:Fallback>
                <p:oleObj name="Equation" r:id="rId6" imgW="164880" imgH="279360" progId="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6013449"/>
                        <a:ext cx="200952" cy="35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8" name="Object 66"/>
          <p:cNvGraphicFramePr>
            <a:graphicFrameLocks noChangeAspect="1"/>
          </p:cNvGraphicFramePr>
          <p:nvPr/>
        </p:nvGraphicFramePr>
        <p:xfrm>
          <a:off x="7428300" y="5882838"/>
          <a:ext cx="131763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7" name="Equation" r:id="rId8" imgW="114120" imgH="203040" progId="">
                  <p:embed/>
                </p:oleObj>
              </mc:Choice>
              <mc:Fallback>
                <p:oleObj name="Equation" r:id="rId8" imgW="114120" imgH="203040" progId="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8300" y="5882838"/>
                        <a:ext cx="131763" cy="250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2234747" y="2881993"/>
          <a:ext cx="606878" cy="392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8" name="Equation" r:id="rId10" imgW="431640" imgH="279360" progId="">
                  <p:embed/>
                </p:oleObj>
              </mc:Choice>
              <mc:Fallback>
                <p:oleObj name="Equation" r:id="rId10" imgW="431640" imgH="279360" progId="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4747" y="2881993"/>
                        <a:ext cx="606878" cy="3926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0" name="Group 69"/>
          <p:cNvGrpSpPr/>
          <p:nvPr/>
        </p:nvGrpSpPr>
        <p:grpSpPr>
          <a:xfrm>
            <a:off x="3103807" y="4107543"/>
            <a:ext cx="1896363" cy="2006385"/>
            <a:chOff x="3103807" y="4107543"/>
            <a:chExt cx="1896363" cy="2006385"/>
          </a:xfrm>
        </p:grpSpPr>
        <p:sp>
          <p:nvSpPr>
            <p:cNvPr id="53" name="Line 20"/>
            <p:cNvSpPr>
              <a:spLocks noChangeShapeType="1"/>
            </p:cNvSpPr>
            <p:nvPr/>
          </p:nvSpPr>
          <p:spPr bwMode="auto">
            <a:xfrm flipV="1">
              <a:off x="3103807" y="4107543"/>
              <a:ext cx="1896363" cy="18940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graphicFrame>
          <p:nvGraphicFramePr>
            <p:cNvPr id="66" name="Object 65"/>
            <p:cNvGraphicFramePr>
              <a:graphicFrameLocks noChangeAspect="1"/>
            </p:cNvGraphicFramePr>
            <p:nvPr/>
          </p:nvGraphicFramePr>
          <p:xfrm>
            <a:off x="3371850" y="5777100"/>
            <a:ext cx="165100" cy="20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89" name="Equation" r:id="rId12" imgW="164880" imgH="203040" progId="">
                    <p:embed/>
                  </p:oleObj>
                </mc:Choice>
                <mc:Fallback>
                  <p:oleObj name="Equation" r:id="rId12" imgW="164880" imgH="203040" progId="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1850" y="5777100"/>
                          <a:ext cx="165100" cy="203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8" name="Arc 67"/>
            <p:cNvSpPr/>
            <p:nvPr/>
          </p:nvSpPr>
          <p:spPr>
            <a:xfrm>
              <a:off x="3128682" y="5871881"/>
              <a:ext cx="206189" cy="242047"/>
            </a:xfrm>
            <a:prstGeom prst="arc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999055" y="4500081"/>
            <a:ext cx="1730518" cy="1613847"/>
            <a:chOff x="4999055" y="4500081"/>
            <a:chExt cx="1730518" cy="1613847"/>
          </a:xfrm>
        </p:grpSpPr>
        <p:sp>
          <p:nvSpPr>
            <p:cNvPr id="54" name="Line 21"/>
            <p:cNvSpPr>
              <a:spLocks noChangeShapeType="1"/>
            </p:cNvSpPr>
            <p:nvPr/>
          </p:nvSpPr>
          <p:spPr bwMode="auto">
            <a:xfrm flipV="1">
              <a:off x="4999055" y="4500081"/>
              <a:ext cx="1730518" cy="149375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graphicFrame>
          <p:nvGraphicFramePr>
            <p:cNvPr id="23570" name="Object 18"/>
            <p:cNvGraphicFramePr>
              <a:graphicFrameLocks noChangeAspect="1"/>
            </p:cNvGraphicFramePr>
            <p:nvPr/>
          </p:nvGraphicFramePr>
          <p:xfrm>
            <a:off x="5273115" y="5777660"/>
            <a:ext cx="165100" cy="20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90" name="Equation" r:id="rId14" imgW="164880" imgH="203040" progId="">
                    <p:embed/>
                  </p:oleObj>
                </mc:Choice>
                <mc:Fallback>
                  <p:oleObj name="Equation" r:id="rId14" imgW="164880" imgH="203040" progId="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73115" y="5777660"/>
                          <a:ext cx="165100" cy="203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" name="Arc 70"/>
            <p:cNvSpPr/>
            <p:nvPr/>
          </p:nvSpPr>
          <p:spPr>
            <a:xfrm>
              <a:off x="5065058" y="5871881"/>
              <a:ext cx="206189" cy="242047"/>
            </a:xfrm>
            <a:prstGeom prst="arc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796470" y="1174817"/>
            <a:ext cx="1820368" cy="5483131"/>
            <a:chOff x="5796470" y="1174817"/>
            <a:chExt cx="1820368" cy="5483131"/>
          </a:xfrm>
        </p:grpSpPr>
        <p:sp>
          <p:nvSpPr>
            <p:cNvPr id="7218" name="Text Box 58"/>
            <p:cNvSpPr txBox="1">
              <a:spLocks noChangeArrowheads="1"/>
            </p:cNvSpPr>
            <p:nvPr/>
          </p:nvSpPr>
          <p:spPr bwMode="auto">
            <a:xfrm>
              <a:off x="6533721" y="6288616"/>
              <a:ext cx="10831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8000"/>
                  </a:solidFill>
                  <a:latin typeface="Calibri" pitchFamily="34" charset="0"/>
                </a:rPr>
                <a:t>E</a:t>
              </a:r>
              <a:r>
                <a:rPr lang="en-US" b="1" baseline="-25000" dirty="0" smtClean="0">
                  <a:solidFill>
                    <a:srgbClr val="008000"/>
                  </a:solidFill>
                  <a:latin typeface="Calibri" pitchFamily="34" charset="0"/>
                </a:rPr>
                <a:t>3</a:t>
              </a:r>
              <a:r>
                <a:rPr lang="en-US" b="1" dirty="0" smtClean="0">
                  <a:solidFill>
                    <a:srgbClr val="008000"/>
                  </a:solidFill>
                  <a:latin typeface="Calibri" pitchFamily="34" charset="0"/>
                </a:rPr>
                <a:t>:Failure</a:t>
              </a:r>
              <a:endParaRPr lang="en-US" b="1" dirty="0">
                <a:solidFill>
                  <a:srgbClr val="008000"/>
                </a:solidFill>
                <a:latin typeface="Calibri" pitchFamily="34" charset="0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5796470" y="1174817"/>
              <a:ext cx="1783952" cy="5227375"/>
              <a:chOff x="5796470" y="1174817"/>
              <a:chExt cx="1783952" cy="5227375"/>
            </a:xfrm>
          </p:grpSpPr>
          <p:sp>
            <p:nvSpPr>
              <p:cNvPr id="7215" name="Line 47"/>
              <p:cNvSpPr>
                <a:spLocks noChangeShapeType="1"/>
              </p:cNvSpPr>
              <p:nvPr/>
            </p:nvSpPr>
            <p:spPr bwMode="auto">
              <a:xfrm flipH="1">
                <a:off x="6719395" y="4181582"/>
                <a:ext cx="10177" cy="1932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CH"/>
              </a:p>
            </p:txBody>
          </p:sp>
          <p:graphicFrame>
            <p:nvGraphicFramePr>
              <p:cNvPr id="7182" name="Object 49"/>
              <p:cNvGraphicFramePr>
                <a:graphicFrameLocks noChangeAspect="1"/>
              </p:cNvGraphicFramePr>
              <p:nvPr/>
            </p:nvGraphicFramePr>
            <p:xfrm>
              <a:off x="6559036" y="6041288"/>
              <a:ext cx="178446" cy="3609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591" name="Equation" r:id="rId15" imgW="152280" imgH="291960" progId="">
                      <p:embed/>
                    </p:oleObj>
                  </mc:Choice>
                  <mc:Fallback>
                    <p:oleObj name="Equation" r:id="rId15" imgW="152280" imgH="291960" progId="">
                      <p:embed/>
                      <p:pic>
                        <p:nvPicPr>
                          <p:cNvPr id="0" name="Object 4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59036" y="6041288"/>
                            <a:ext cx="178446" cy="36090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76" name="Group 75"/>
              <p:cNvGrpSpPr/>
              <p:nvPr/>
            </p:nvGrpSpPr>
            <p:grpSpPr>
              <a:xfrm>
                <a:off x="5796470" y="1174817"/>
                <a:ext cx="1783952" cy="3325263"/>
                <a:chOff x="5796470" y="1174817"/>
                <a:chExt cx="1783952" cy="3325263"/>
              </a:xfrm>
            </p:grpSpPr>
            <p:grpSp>
              <p:nvGrpSpPr>
                <p:cNvPr id="6" name="Group 45"/>
                <p:cNvGrpSpPr>
                  <a:grpSpLocks/>
                </p:cNvGrpSpPr>
                <p:nvPr/>
              </p:nvGrpSpPr>
              <p:grpSpPr bwMode="auto">
                <a:xfrm>
                  <a:off x="5796470" y="1174817"/>
                  <a:ext cx="1783952" cy="1408113"/>
                  <a:chOff x="244929" y="4615021"/>
                  <a:chExt cx="1784350" cy="1408113"/>
                </a:xfrm>
              </p:grpSpPr>
              <p:sp>
                <p:nvSpPr>
                  <p:cNvPr id="7221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44929" y="4615021"/>
                    <a:ext cx="215900" cy="2159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r>
                      <a:rPr lang="fr-CH" sz="1200" dirty="0" smtClean="0">
                        <a:latin typeface="Calibri" pitchFamily="34" charset="0"/>
                      </a:rPr>
                      <a:t>3</a:t>
                    </a:r>
                    <a:endParaRPr lang="fr-FR" sz="1200" dirty="0">
                      <a:latin typeface="Calibri" pitchFamily="34" charset="0"/>
                    </a:endParaRPr>
                  </a:p>
                </p:txBody>
              </p:sp>
              <p:sp>
                <p:nvSpPr>
                  <p:cNvPr id="7225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444954" y="4799171"/>
                    <a:ext cx="1584325" cy="1223963"/>
                  </a:xfrm>
                  <a:prstGeom prst="line">
                    <a:avLst/>
                  </a:prstGeom>
                  <a:noFill/>
                  <a:ln w="19050" cap="rnd">
                    <a:solidFill>
                      <a:schemeClr val="tx1"/>
                    </a:solidFill>
                    <a:prstDash val="sysDot"/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fr-CH"/>
                  </a:p>
                </p:txBody>
              </p:sp>
              <p:sp>
                <p:nvSpPr>
                  <p:cNvPr id="7227" name="Text Box 10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76566" y="4642009"/>
                    <a:ext cx="429420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CH" sz="2200" b="1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E</a:t>
                    </a:r>
                    <a:r>
                      <a:rPr lang="fr-CH" sz="2200" b="1" baseline="-25000" dirty="0" smtClean="0">
                        <a:solidFill>
                          <a:srgbClr val="008000"/>
                        </a:solidFill>
                        <a:latin typeface="Calibri" pitchFamily="34" charset="0"/>
                      </a:rPr>
                      <a:t>3</a:t>
                    </a:r>
                    <a:endParaRPr lang="fr-FR" sz="2200" b="1" dirty="0">
                      <a:solidFill>
                        <a:srgbClr val="008000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7228" name="Oval 122"/>
                  <p:cNvSpPr>
                    <a:spLocks noChangeArrowheads="1"/>
                  </p:cNvSpPr>
                  <p:nvPr/>
                </p:nvSpPr>
                <p:spPr bwMode="auto">
                  <a:xfrm>
                    <a:off x="878342" y="5159534"/>
                    <a:ext cx="576262" cy="576262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7217" name="Line 41"/>
                <p:cNvSpPr>
                  <a:spLocks noChangeShapeType="1"/>
                </p:cNvSpPr>
                <p:nvPr/>
              </p:nvSpPr>
              <p:spPr bwMode="auto">
                <a:xfrm>
                  <a:off x="6714375" y="4109485"/>
                  <a:ext cx="0" cy="390595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CH"/>
                </a:p>
              </p:txBody>
            </p:sp>
            <p:sp>
              <p:nvSpPr>
                <p:cNvPr id="7219" name="Line 65"/>
                <p:cNvSpPr>
                  <a:spLocks noChangeShapeType="1"/>
                </p:cNvSpPr>
                <p:nvPr/>
              </p:nvSpPr>
              <p:spPr bwMode="auto">
                <a:xfrm>
                  <a:off x="6790280" y="4106888"/>
                  <a:ext cx="0" cy="3623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</p:spPr>
              <p:txBody>
                <a:bodyPr/>
                <a:lstStyle/>
                <a:p>
                  <a:endParaRPr lang="fr-CH"/>
                </a:p>
              </p:txBody>
            </p:sp>
            <p:graphicFrame>
              <p:nvGraphicFramePr>
                <p:cNvPr id="74" name="Object 73"/>
                <p:cNvGraphicFramePr>
                  <a:graphicFrameLocks noChangeAspect="1"/>
                </p:cNvGraphicFramePr>
                <p:nvPr/>
              </p:nvGraphicFramePr>
              <p:xfrm>
                <a:off x="6852576" y="4116815"/>
                <a:ext cx="236591" cy="31545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3592" name="Equation" r:id="rId17" imgW="152280" imgH="203040" progId="">
                        <p:embed/>
                      </p:oleObj>
                    </mc:Choice>
                    <mc:Fallback>
                      <p:oleObj name="Equation" r:id="rId17" imgW="152280" imgH="203040" progId="">
                        <p:embed/>
                        <p:pic>
                          <p:nvPicPr>
                            <p:cNvPr id="0" name="Picture 1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852576" y="4116815"/>
                              <a:ext cx="236591" cy="31545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grpSp>
        <p:nvGrpSpPr>
          <p:cNvPr id="55" name="Group 54"/>
          <p:cNvGrpSpPr/>
          <p:nvPr/>
        </p:nvGrpSpPr>
        <p:grpSpPr>
          <a:xfrm>
            <a:off x="1526813" y="1660525"/>
            <a:ext cx="6944087" cy="347728"/>
            <a:chOff x="1526813" y="1660525"/>
            <a:chExt cx="6944087" cy="347728"/>
          </a:xfrm>
        </p:grpSpPr>
        <p:sp>
          <p:nvSpPr>
            <p:cNvPr id="31" name="Line 111"/>
            <p:cNvSpPr>
              <a:spLocks noChangeShapeType="1"/>
            </p:cNvSpPr>
            <p:nvPr/>
          </p:nvSpPr>
          <p:spPr bwMode="auto">
            <a:xfrm>
              <a:off x="1526813" y="2008253"/>
              <a:ext cx="691673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  <p:graphicFrame>
          <p:nvGraphicFramePr>
            <p:cNvPr id="23572" name="Object 66"/>
            <p:cNvGraphicFramePr>
              <a:graphicFrameLocks noChangeAspect="1"/>
            </p:cNvGraphicFramePr>
            <p:nvPr/>
          </p:nvGraphicFramePr>
          <p:xfrm>
            <a:off x="8339138" y="1660525"/>
            <a:ext cx="131762" cy="250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93" name="Equation" r:id="rId19" imgW="114120" imgH="203040" progId="">
                    <p:embed/>
                  </p:oleObj>
                </mc:Choice>
                <mc:Fallback>
                  <p:oleObj name="Equation" r:id="rId19" imgW="114120" imgH="203040" progId="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39138" y="1660525"/>
                          <a:ext cx="131762" cy="2508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573" name="Object 66"/>
          <p:cNvGraphicFramePr>
            <a:graphicFrameLocks noChangeAspect="1"/>
          </p:cNvGraphicFramePr>
          <p:nvPr/>
        </p:nvGraphicFramePr>
        <p:xfrm>
          <a:off x="2295525" y="6089650"/>
          <a:ext cx="16192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4" name="Equation" r:id="rId20" imgW="139680" imgH="203040" progId="">
                  <p:embed/>
                </p:oleObj>
              </mc:Choice>
              <mc:Fallback>
                <p:oleObj name="Equation" r:id="rId20" imgW="139680" imgH="203040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5525" y="6089650"/>
                        <a:ext cx="161925" cy="250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1658423" y="2837963"/>
            <a:ext cx="647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Age:</a:t>
            </a:r>
            <a:endParaRPr lang="en-US" sz="2000" dirty="0"/>
          </a:p>
        </p:txBody>
      </p:sp>
      <p:sp>
        <p:nvSpPr>
          <p:cNvPr id="43" name="Oval 42"/>
          <p:cNvSpPr/>
          <p:nvPr/>
        </p:nvSpPr>
        <p:spPr>
          <a:xfrm>
            <a:off x="1222014" y="1844742"/>
            <a:ext cx="304800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/>
              <a:t>A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1.61925E-6 L 0.17934 0.00023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34 0.00023 L 0.37482 0.00139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482 0.00139 L 0.58593 -0.00115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594 -0.00116 L 0.74775 0.00185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51" grpId="0" animBg="1"/>
      <p:bldP spid="52" grpId="0" animBg="1"/>
      <p:bldP spid="63" grpId="0" animBg="1"/>
      <p:bldP spid="64" grpId="0" animBg="1"/>
      <p:bldP spid="43" grpId="0" animBg="1"/>
      <p:bldP spid="43" grpId="1" animBg="1"/>
      <p:bldP spid="43" grpId="2" animBg="1"/>
      <p:bldP spid="43" grpId="3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763"/>
            <a:ext cx="8229600" cy="1143000"/>
          </a:xfrm>
        </p:spPr>
        <p:txBody>
          <a:bodyPr/>
          <a:lstStyle/>
          <a:p>
            <a:r>
              <a:rPr lang="fr-CH" dirty="0" err="1" smtClean="0"/>
              <a:t>Outline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249" y="1350825"/>
            <a:ext cx="8207375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Age of Pseudonym: A Metric for Location Privacy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1"/>
                </a:solidFill>
              </a:rPr>
              <a:t>Dynamical System: Mean Field Equations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Analytical Results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Numerical Results</a:t>
            </a:r>
          </a:p>
          <a:p>
            <a:pPr marL="514350" indent="-514350">
              <a:lnSpc>
                <a:spcPct val="200000"/>
              </a:lnSpc>
              <a:buNone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22</a:t>
            </a:fld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 Field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2075"/>
            <a:ext cx="8229600" cy="4525963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000" dirty="0" smtClean="0"/>
              <a:t> </a:t>
            </a:r>
            <a:r>
              <a:rPr lang="en-US" sz="3600" dirty="0" smtClean="0"/>
              <a:t>Replace interactions between nodes </a:t>
            </a:r>
          </a:p>
          <a:p>
            <a:pPr algn="ctr">
              <a:buNone/>
            </a:pPr>
            <a:r>
              <a:rPr lang="en-US" sz="3600" dirty="0" smtClean="0"/>
              <a:t>with average interaction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23</a:t>
            </a:fld>
            <a:endParaRPr lang="fr-CH"/>
          </a:p>
        </p:txBody>
      </p:sp>
      <p:sp>
        <p:nvSpPr>
          <p:cNvPr id="5" name="Rectangle 4"/>
          <p:cNvSpPr/>
          <p:nvPr/>
        </p:nvSpPr>
        <p:spPr>
          <a:xfrm>
            <a:off x="0" y="60643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/>
              <a:t>	M. </a:t>
            </a:r>
            <a:r>
              <a:rPr lang="en-US" sz="1400" dirty="0" err="1" smtClean="0"/>
              <a:t>Benaım</a:t>
            </a:r>
            <a:r>
              <a:rPr lang="en-US" sz="1400" dirty="0" smtClean="0"/>
              <a:t> and J.-Y. Le </a:t>
            </a:r>
            <a:r>
              <a:rPr lang="en-US" sz="1400" dirty="0" err="1" smtClean="0"/>
              <a:t>Boudec</a:t>
            </a:r>
            <a:r>
              <a:rPr lang="en-US" sz="1400" dirty="0" smtClean="0"/>
              <a:t>. </a:t>
            </a:r>
            <a:r>
              <a:rPr lang="en-US" sz="1400" b="1" dirty="0" smtClean="0"/>
              <a:t>A class of mean field interaction models for computer and communication systems. </a:t>
            </a:r>
            <a:r>
              <a:rPr lang="en-US" sz="1400" dirty="0" smtClean="0"/>
              <a:t>Performance Evaluation</a:t>
            </a:r>
            <a:r>
              <a:rPr lang="en-US" sz="1400" i="1" dirty="0" smtClean="0"/>
              <a:t>, </a:t>
            </a:r>
            <a:r>
              <a:rPr lang="en-US" sz="1400" dirty="0" smtClean="0"/>
              <a:t>65(11-12):823–838, 2008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638"/>
            <a:ext cx="8229600" cy="1143000"/>
          </a:xfrm>
        </p:spPr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1750"/>
            <a:ext cx="9144000" cy="5556250"/>
          </a:xfrm>
        </p:spPr>
        <p:txBody>
          <a:bodyPr>
            <a:normAutofit/>
          </a:bodyPr>
          <a:lstStyle/>
          <a:p>
            <a:r>
              <a:rPr lang="en-US" dirty="0" smtClean="0"/>
              <a:t>Measure probability distribution of a certain state</a:t>
            </a:r>
          </a:p>
          <a:p>
            <a:pPr lvl="1"/>
            <a:r>
              <a:rPr lang="en-US" dirty="0" smtClean="0"/>
              <a:t>CDF of the age of pseudonym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accent1"/>
                </a:solidFill>
              </a:rPr>
              <a:t>Mean field theory says</a:t>
            </a:r>
          </a:p>
          <a:p>
            <a:pPr algn="ctr">
              <a:buNone/>
            </a:pPr>
            <a:r>
              <a:rPr lang="en-US" dirty="0" smtClean="0"/>
              <a:t>“CDF is known to satisfy ordinary differential equations when N goes to infinity”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24</a:t>
            </a:fld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216000"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Communication model</a:t>
            </a:r>
          </a:p>
          <a:p>
            <a:pPr lvl="1"/>
            <a:r>
              <a:rPr lang="en-US" dirty="0" err="1" smtClean="0">
                <a:sym typeface="Symbol"/>
              </a:rPr>
              <a:t></a:t>
            </a:r>
            <a:r>
              <a:rPr lang="en-US" dirty="0" smtClean="0">
                <a:sym typeface="Symbol"/>
              </a:rPr>
              <a:t>: Communication rate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Mobility Model</a:t>
            </a:r>
          </a:p>
          <a:p>
            <a:pPr lvl="1"/>
            <a:r>
              <a:rPr lang="en-US" dirty="0" err="1" smtClean="0"/>
              <a:t>η</a:t>
            </a:r>
            <a:r>
              <a:rPr lang="en-US" dirty="0" smtClean="0"/>
              <a:t>: Rate of meetings</a:t>
            </a:r>
          </a:p>
          <a:p>
            <a:pPr lvl="1"/>
            <a:r>
              <a:rPr lang="en-US" dirty="0" smtClean="0"/>
              <a:t>   : Average number of nodes in meetings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Cooperation model</a:t>
            </a:r>
          </a:p>
          <a:p>
            <a:pPr lvl="1"/>
            <a:r>
              <a:rPr lang="en-US" dirty="0" err="1" smtClean="0"/>
              <a:t>c(z</a:t>
            </a:r>
            <a:r>
              <a:rPr lang="en-US" dirty="0" smtClean="0"/>
              <a:t>): Probability of cooperation at age </a:t>
            </a:r>
            <a:r>
              <a:rPr lang="en-US" dirty="0" err="1" smtClean="0"/>
              <a:t>z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25</a:t>
            </a:fld>
            <a:endParaRPr lang="fr-CH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250" y="4130675"/>
            <a:ext cx="28575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26</a:t>
            </a:fld>
            <a:endParaRPr lang="fr-CH"/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>
          <a:xfrm>
            <a:off x="457200" y="-43856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500" dirty="0" smtClean="0"/>
              <a:t>Mean Field Equations: Drift Process</a:t>
            </a:r>
            <a:endParaRPr lang="en-US" sz="3500" dirty="0"/>
          </a:p>
        </p:txBody>
      </p:sp>
      <p:graphicFrame>
        <p:nvGraphicFramePr>
          <p:cNvPr id="173074" name="Object 18"/>
          <p:cNvGraphicFramePr>
            <a:graphicFrameLocks noChangeAspect="1"/>
          </p:cNvGraphicFramePr>
          <p:nvPr/>
        </p:nvGraphicFramePr>
        <p:xfrm>
          <a:off x="6946518" y="3429000"/>
          <a:ext cx="1699065" cy="107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98" name="Equation" r:id="rId3" imgW="787320" imgH="507960" progId="">
                  <p:embed/>
                </p:oleObj>
              </mc:Choice>
              <mc:Fallback>
                <p:oleObj name="Equation" r:id="rId3" imgW="787320" imgH="50796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6518" y="3429000"/>
                        <a:ext cx="1699065" cy="107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1063625" y="885979"/>
            <a:ext cx="7294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At each time step, the age of pseudonym is </a:t>
            </a:r>
            <a:r>
              <a:rPr lang="en-US" sz="2000" dirty="0" smtClean="0">
                <a:solidFill>
                  <a:srgbClr val="FF0000"/>
                </a:solidFill>
              </a:rPr>
              <a:t>incremented with rate 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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5A9DD4-EF91-4E70-AB74-B401834AAC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Line 4"/>
          <p:cNvSpPr>
            <a:spLocks noChangeShapeType="1"/>
          </p:cNvSpPr>
          <p:nvPr/>
        </p:nvSpPr>
        <p:spPr bwMode="auto">
          <a:xfrm>
            <a:off x="2530475" y="3281363"/>
            <a:ext cx="0" cy="2967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 flipV="1">
            <a:off x="2305050" y="6007100"/>
            <a:ext cx="5083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graphicFrame>
        <p:nvGraphicFramePr>
          <p:cNvPr id="38" name="Object 45"/>
          <p:cNvGraphicFramePr>
            <a:graphicFrameLocks noChangeAspect="1"/>
          </p:cNvGraphicFramePr>
          <p:nvPr/>
        </p:nvGraphicFramePr>
        <p:xfrm>
          <a:off x="3066943" y="6013449"/>
          <a:ext cx="163145" cy="344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99" name="Equation" r:id="rId5" imgW="139680" imgH="279360" progId="">
                  <p:embed/>
                </p:oleObj>
              </mc:Choice>
              <mc:Fallback>
                <p:oleObj name="Equation" r:id="rId5" imgW="139680" imgH="279360" progId="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6943" y="6013449"/>
                        <a:ext cx="163145" cy="3442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66"/>
          <p:cNvGraphicFramePr>
            <a:graphicFrameLocks noChangeAspect="1"/>
          </p:cNvGraphicFramePr>
          <p:nvPr/>
        </p:nvGraphicFramePr>
        <p:xfrm>
          <a:off x="7428300" y="5882838"/>
          <a:ext cx="131763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0" name="Equation" r:id="rId7" imgW="114120" imgH="203040" progId="">
                  <p:embed/>
                </p:oleObj>
              </mc:Choice>
              <mc:Fallback>
                <p:oleObj name="Equation" r:id="rId7" imgW="114120" imgH="203040" progId="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8300" y="5882838"/>
                        <a:ext cx="131763" cy="250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1999797" y="3149600"/>
          <a:ext cx="431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1" name="Equation" r:id="rId9" imgW="431640" imgH="279360" progId="">
                  <p:embed/>
                </p:oleObj>
              </mc:Choice>
              <mc:Fallback>
                <p:oleObj name="Equation" r:id="rId9" imgW="431640" imgH="279360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9797" y="3149600"/>
                        <a:ext cx="4318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3103807" y="4107543"/>
            <a:ext cx="1896363" cy="2006385"/>
            <a:chOff x="3103807" y="4107543"/>
            <a:chExt cx="1896363" cy="2006385"/>
          </a:xfrm>
        </p:grpSpPr>
        <p:sp>
          <p:nvSpPr>
            <p:cNvPr id="46" name="Line 20"/>
            <p:cNvSpPr>
              <a:spLocks noChangeShapeType="1"/>
            </p:cNvSpPr>
            <p:nvPr/>
          </p:nvSpPr>
          <p:spPr bwMode="auto">
            <a:xfrm flipV="1">
              <a:off x="3103807" y="4107543"/>
              <a:ext cx="1896363" cy="18940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graphicFrame>
          <p:nvGraphicFramePr>
            <p:cNvPr id="47" name="Object 46"/>
            <p:cNvGraphicFramePr>
              <a:graphicFrameLocks noChangeAspect="1"/>
            </p:cNvGraphicFramePr>
            <p:nvPr/>
          </p:nvGraphicFramePr>
          <p:xfrm>
            <a:off x="3371850" y="5777100"/>
            <a:ext cx="165100" cy="20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102" name="Equation" r:id="rId11" imgW="164880" imgH="203040" progId="">
                    <p:embed/>
                  </p:oleObj>
                </mc:Choice>
                <mc:Fallback>
                  <p:oleObj name="Equation" r:id="rId11" imgW="164880" imgH="203040" progId="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1850" y="5777100"/>
                          <a:ext cx="165100" cy="203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Arc 47"/>
            <p:cNvSpPr/>
            <p:nvPr/>
          </p:nvSpPr>
          <p:spPr>
            <a:xfrm>
              <a:off x="3128682" y="5871881"/>
              <a:ext cx="206189" cy="242047"/>
            </a:xfrm>
            <a:prstGeom prst="arc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cxnSp>
        <p:nvCxnSpPr>
          <p:cNvPr id="29" name="Straight Connector 28"/>
          <p:cNvCxnSpPr/>
          <p:nvPr/>
        </p:nvCxnSpPr>
        <p:spPr>
          <a:xfrm>
            <a:off x="1519113" y="2140503"/>
            <a:ext cx="6449958" cy="0"/>
          </a:xfrm>
          <a:prstGeom prst="line">
            <a:avLst/>
          </a:prstGeom>
          <a:ln w="19050"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2048527" y="2382247"/>
          <a:ext cx="312868" cy="48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3" name="Equation" r:id="rId13" imgW="139680" imgH="203040" progId="">
                  <p:embed/>
                </p:oleObj>
              </mc:Choice>
              <mc:Fallback>
                <p:oleObj name="Equation" r:id="rId13" imgW="139680" imgH="203040" progId="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8527" y="2382247"/>
                        <a:ext cx="312868" cy="48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/>
        </p:nvGraphicFramePr>
        <p:xfrm>
          <a:off x="658017" y="1825156"/>
          <a:ext cx="540408" cy="48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4" name="Equation" r:id="rId15" imgW="241200" imgH="203040" progId="">
                  <p:embed/>
                </p:oleObj>
              </mc:Choice>
              <mc:Fallback>
                <p:oleObj name="Equation" r:id="rId15" imgW="241200" imgH="203040" progId="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017" y="1825156"/>
                        <a:ext cx="540408" cy="48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Connector 33"/>
          <p:cNvCxnSpPr/>
          <p:nvPr/>
        </p:nvCxnSpPr>
        <p:spPr>
          <a:xfrm rot="5400000">
            <a:off x="2033935" y="2131383"/>
            <a:ext cx="355814" cy="3556"/>
          </a:xfrm>
          <a:prstGeom prst="line">
            <a:avLst/>
          </a:prstGeom>
          <a:ln w="1905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4811312" y="2131383"/>
            <a:ext cx="355814" cy="3556"/>
          </a:xfrm>
          <a:prstGeom prst="line">
            <a:avLst/>
          </a:prstGeom>
          <a:ln w="1905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4161018" y="1503632"/>
            <a:ext cx="834831" cy="667081"/>
            <a:chOff x="4462643" y="1106757"/>
            <a:chExt cx="834831" cy="667081"/>
          </a:xfrm>
        </p:grpSpPr>
        <p:sp>
          <p:nvSpPr>
            <p:cNvPr id="39" name="Rectangle 38"/>
            <p:cNvSpPr/>
            <p:nvPr/>
          </p:nvSpPr>
          <p:spPr>
            <a:xfrm>
              <a:off x="4462643" y="1178126"/>
              <a:ext cx="828896" cy="56095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4203654" y="1446059"/>
              <a:ext cx="545794" cy="3556"/>
            </a:xfrm>
            <a:prstGeom prst="straightConnector1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49" name="Object 42"/>
            <p:cNvGraphicFramePr>
              <a:graphicFrameLocks noChangeAspect="1"/>
            </p:cNvGraphicFramePr>
            <p:nvPr/>
          </p:nvGraphicFramePr>
          <p:xfrm>
            <a:off x="4685306" y="1106757"/>
            <a:ext cx="398195" cy="6670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105" name="Equation" r:id="rId17" imgW="177480" imgH="279360" progId="">
                    <p:embed/>
                  </p:oleObj>
                </mc:Choice>
                <mc:Fallback>
                  <p:oleObj name="Equation" r:id="rId17" imgW="177480" imgH="279360" progId="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5306" y="1106757"/>
                          <a:ext cx="398195" cy="6670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0" name="Straight Arrow Connector 49"/>
            <p:cNvCxnSpPr/>
            <p:nvPr/>
          </p:nvCxnSpPr>
          <p:spPr>
            <a:xfrm rot="5400000">
              <a:off x="5022799" y="1446059"/>
              <a:ext cx="545794" cy="3556"/>
            </a:xfrm>
            <a:prstGeom prst="straightConnector1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51" name="Object 50"/>
          <p:cNvGraphicFramePr>
            <a:graphicFrameLocks noChangeAspect="1"/>
          </p:cNvGraphicFramePr>
          <p:nvPr/>
        </p:nvGraphicFramePr>
        <p:xfrm>
          <a:off x="7535773" y="1609114"/>
          <a:ext cx="398195" cy="454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6" name="Equation" r:id="rId19" imgW="177480" imgH="190440" progId="">
                  <p:embed/>
                </p:oleObj>
              </mc:Choice>
              <mc:Fallback>
                <p:oleObj name="Equation" r:id="rId19" imgW="177480" imgH="190440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5773" y="1609114"/>
                        <a:ext cx="398195" cy="4548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49"/>
          <p:cNvGraphicFramePr>
            <a:graphicFrameLocks noChangeAspect="1"/>
          </p:cNvGraphicFramePr>
          <p:nvPr/>
        </p:nvGraphicFramePr>
        <p:xfrm>
          <a:off x="4873434" y="2373478"/>
          <a:ext cx="213319" cy="22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07" name="Equation" r:id="rId21" imgW="139680" imgH="139680" progId="">
                  <p:embed/>
                </p:oleObj>
              </mc:Choice>
              <mc:Fallback>
                <p:oleObj name="Equation" r:id="rId21" imgW="139680" imgH="139680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3434" y="2373478"/>
                        <a:ext cx="213319" cy="22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0.08958 -3.7037E-6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688277" y="2198341"/>
            <a:ext cx="6449958" cy="0"/>
          </a:xfrm>
          <a:prstGeom prst="line">
            <a:avLst/>
          </a:prstGeom>
          <a:ln w="19050"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68887" y="2440086"/>
          <a:ext cx="312868" cy="48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39" name="Equation" r:id="rId3" imgW="139680" imgH="203040" progId="">
                  <p:embed/>
                </p:oleObj>
              </mc:Choice>
              <mc:Fallback>
                <p:oleObj name="Equation" r:id="rId3" imgW="139680" imgH="2030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887" y="2440086"/>
                        <a:ext cx="312868" cy="48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64607" y="1791272"/>
          <a:ext cx="654178" cy="667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0" name="Equation" r:id="rId5" imgW="291960" imgH="279360" progId="">
                  <p:embed/>
                </p:oleObj>
              </mc:Choice>
              <mc:Fallback>
                <p:oleObj name="Equation" r:id="rId5" imgW="291960" imgH="27936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607" y="1791272"/>
                        <a:ext cx="654178" cy="6670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/>
        </p:nvCxnSpPr>
        <p:spPr>
          <a:xfrm rot="5400000">
            <a:off x="2254295" y="2189222"/>
            <a:ext cx="355814" cy="3556"/>
          </a:xfrm>
          <a:prstGeom prst="line">
            <a:avLst/>
          </a:prstGeom>
          <a:ln w="1905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5031672" y="2189222"/>
            <a:ext cx="355814" cy="3556"/>
          </a:xfrm>
          <a:prstGeom prst="line">
            <a:avLst/>
          </a:prstGeom>
          <a:ln w="1905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7" name="Object 36"/>
          <p:cNvGraphicFramePr>
            <a:graphicFrameLocks noChangeAspect="1"/>
          </p:cNvGraphicFramePr>
          <p:nvPr/>
        </p:nvGraphicFramePr>
        <p:xfrm>
          <a:off x="6595324" y="1480472"/>
          <a:ext cx="426638" cy="697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1" name="Equation" r:id="rId7" imgW="190440" imgH="291960" progId="">
                  <p:embed/>
                </p:oleObj>
              </mc:Choice>
              <mc:Fallback>
                <p:oleObj name="Equation" r:id="rId7" imgW="190440" imgH="29196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5324" y="1480472"/>
                        <a:ext cx="426638" cy="6974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44"/>
          <p:cNvGraphicFramePr>
            <a:graphicFrameLocks noChangeAspect="1"/>
          </p:cNvGraphicFramePr>
          <p:nvPr/>
        </p:nvGraphicFramePr>
        <p:xfrm>
          <a:off x="7756133" y="1675036"/>
          <a:ext cx="398195" cy="454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2" name="Equation" r:id="rId9" imgW="177480" imgH="190440" progId="">
                  <p:embed/>
                </p:oleObj>
              </mc:Choice>
              <mc:Fallback>
                <p:oleObj name="Equation" r:id="rId9" imgW="177480" imgH="1904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6133" y="1675036"/>
                        <a:ext cx="398195" cy="4548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48"/>
          <p:cNvGraphicFramePr>
            <a:graphicFrameLocks noChangeAspect="1"/>
          </p:cNvGraphicFramePr>
          <p:nvPr/>
        </p:nvGraphicFramePr>
        <p:xfrm>
          <a:off x="5093794" y="2479829"/>
          <a:ext cx="213319" cy="22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3" name="Equation" r:id="rId11" imgW="139680" imgH="139680" progId="">
                  <p:embed/>
                </p:oleObj>
              </mc:Choice>
              <mc:Fallback>
                <p:oleObj name="Equation" r:id="rId11" imgW="139680" imgH="13968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3794" y="2479829"/>
                        <a:ext cx="213319" cy="22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Connector 24"/>
          <p:cNvCxnSpPr/>
          <p:nvPr/>
        </p:nvCxnSpPr>
        <p:spPr>
          <a:xfrm rot="5400000">
            <a:off x="6628151" y="2192846"/>
            <a:ext cx="274707" cy="6163"/>
          </a:xfrm>
          <a:prstGeom prst="line">
            <a:avLst/>
          </a:prstGeom>
          <a:ln w="9525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457200" y="-43856"/>
            <a:ext cx="8229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500" dirty="0" smtClean="0"/>
              <a:t>Mean Field Equations: Jump Process (1)</a:t>
            </a:r>
            <a:endParaRPr lang="en-US" sz="3500" dirty="0"/>
          </a:p>
        </p:txBody>
      </p:sp>
      <p:sp>
        <p:nvSpPr>
          <p:cNvPr id="28" name="TextBox 27"/>
          <p:cNvSpPr txBox="1"/>
          <p:nvPr/>
        </p:nvSpPr>
        <p:spPr>
          <a:xfrm>
            <a:off x="2359395" y="938816"/>
            <a:ext cx="4214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can </a:t>
            </a:r>
            <a:r>
              <a:rPr lang="en-US" sz="2000" dirty="0" smtClean="0">
                <a:solidFill>
                  <a:srgbClr val="FF0000"/>
                </a:solidFill>
              </a:rPr>
              <a:t>successfully </a:t>
            </a:r>
            <a:r>
              <a:rPr lang="en-US" sz="2000" dirty="0" smtClean="0"/>
              <a:t>change its pseudonym</a:t>
            </a:r>
            <a:endParaRPr lang="en-US" sz="2000" dirty="0"/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530225" y="3557588"/>
            <a:ext cx="0" cy="2967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31" name="Line 5"/>
          <p:cNvSpPr>
            <a:spLocks noChangeShapeType="1"/>
          </p:cNvSpPr>
          <p:nvPr/>
        </p:nvSpPr>
        <p:spPr bwMode="auto">
          <a:xfrm flipV="1">
            <a:off x="304800" y="6283325"/>
            <a:ext cx="5083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grpSp>
        <p:nvGrpSpPr>
          <p:cNvPr id="48" name="Group 47"/>
          <p:cNvGrpSpPr/>
          <p:nvPr/>
        </p:nvGrpSpPr>
        <p:grpSpPr>
          <a:xfrm>
            <a:off x="2909887" y="4362450"/>
            <a:ext cx="261937" cy="2285549"/>
            <a:chOff x="4090988" y="4429284"/>
            <a:chExt cx="200952" cy="2237765"/>
          </a:xfrm>
        </p:grpSpPr>
        <p:sp>
          <p:nvSpPr>
            <p:cNvPr id="33" name="Line 13"/>
            <p:cNvSpPr>
              <a:spLocks noChangeShapeType="1"/>
            </p:cNvSpPr>
            <p:nvPr/>
          </p:nvSpPr>
          <p:spPr bwMode="auto">
            <a:xfrm flipV="1">
              <a:off x="4163514" y="4429284"/>
              <a:ext cx="592" cy="18698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graphicFrame>
          <p:nvGraphicFramePr>
            <p:cNvPr id="36" name="Object 48"/>
            <p:cNvGraphicFramePr>
              <a:graphicFrameLocks noChangeAspect="1"/>
            </p:cNvGraphicFramePr>
            <p:nvPr/>
          </p:nvGraphicFramePr>
          <p:xfrm>
            <a:off x="4090988" y="6308724"/>
            <a:ext cx="200952" cy="358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44" name="Equation" r:id="rId13" imgW="164880" imgH="279360" progId="">
                    <p:embed/>
                  </p:oleObj>
                </mc:Choice>
                <mc:Fallback>
                  <p:oleObj name="Equation" r:id="rId13" imgW="164880" imgH="279360" progId="">
                    <p:embed/>
                    <p:pic>
                      <p:nvPicPr>
                        <p:cNvPr id="0" name="Object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90988" y="6308724"/>
                          <a:ext cx="200952" cy="358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7" name="Object 66"/>
          <p:cNvGraphicFramePr>
            <a:graphicFrameLocks noChangeAspect="1"/>
          </p:cNvGraphicFramePr>
          <p:nvPr/>
        </p:nvGraphicFramePr>
        <p:xfrm>
          <a:off x="5428050" y="6159063"/>
          <a:ext cx="131763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5" name="Equation" r:id="rId15" imgW="114120" imgH="203040" progId="">
                  <p:embed/>
                </p:oleObj>
              </mc:Choice>
              <mc:Fallback>
                <p:oleObj name="Equation" r:id="rId15" imgW="114120" imgH="203040" progId="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8050" y="6159063"/>
                        <a:ext cx="131763" cy="250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/>
        </p:nvGraphicFramePr>
        <p:xfrm>
          <a:off x="218622" y="3269343"/>
          <a:ext cx="431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6" name="Equation" r:id="rId17" imgW="431640" imgH="279360" progId="">
                  <p:embed/>
                </p:oleObj>
              </mc:Choice>
              <mc:Fallback>
                <p:oleObj name="Equation" r:id="rId17" imgW="431640" imgH="279360" progId="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622" y="3269343"/>
                        <a:ext cx="4318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1103557" y="4383768"/>
            <a:ext cx="1896363" cy="2006385"/>
            <a:chOff x="3103807" y="4107543"/>
            <a:chExt cx="1896363" cy="2006385"/>
          </a:xfrm>
        </p:grpSpPr>
        <p:sp>
          <p:nvSpPr>
            <p:cNvPr id="40" name="Line 20"/>
            <p:cNvSpPr>
              <a:spLocks noChangeShapeType="1"/>
            </p:cNvSpPr>
            <p:nvPr/>
          </p:nvSpPr>
          <p:spPr bwMode="auto">
            <a:xfrm flipV="1">
              <a:off x="3103807" y="4107543"/>
              <a:ext cx="1896363" cy="18940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graphicFrame>
          <p:nvGraphicFramePr>
            <p:cNvPr id="41" name="Object 40"/>
            <p:cNvGraphicFramePr>
              <a:graphicFrameLocks noChangeAspect="1"/>
            </p:cNvGraphicFramePr>
            <p:nvPr/>
          </p:nvGraphicFramePr>
          <p:xfrm>
            <a:off x="3371850" y="5777100"/>
            <a:ext cx="165100" cy="20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47" name="Equation" r:id="rId19" imgW="164880" imgH="203040" progId="">
                    <p:embed/>
                  </p:oleObj>
                </mc:Choice>
                <mc:Fallback>
                  <p:oleObj name="Equation" r:id="rId19" imgW="164880" imgH="203040" progId="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1850" y="5777100"/>
                          <a:ext cx="165100" cy="203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Arc 41"/>
            <p:cNvSpPr/>
            <p:nvPr/>
          </p:nvSpPr>
          <p:spPr>
            <a:xfrm>
              <a:off x="3128682" y="5871881"/>
              <a:ext cx="206189" cy="242047"/>
            </a:xfrm>
            <a:prstGeom prst="arc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</a:endParaRPr>
            </a:p>
          </p:txBody>
        </p:sp>
      </p:grpSp>
      <p:graphicFrame>
        <p:nvGraphicFramePr>
          <p:cNvPr id="175124" name="Object 20"/>
          <p:cNvGraphicFramePr>
            <a:graphicFrameLocks noChangeAspect="1"/>
          </p:cNvGraphicFramePr>
          <p:nvPr/>
        </p:nvGraphicFramePr>
        <p:xfrm>
          <a:off x="1994766" y="871992"/>
          <a:ext cx="3634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8" name="Equation" r:id="rId21" imgW="190440" imgH="291960" progId="">
                  <p:embed/>
                </p:oleObj>
              </mc:Choice>
              <mc:Fallback>
                <p:oleObj name="Equation" r:id="rId21" imgW="190440" imgH="291960" progId="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4766" y="871992"/>
                        <a:ext cx="363425" cy="595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25" name="Object 45"/>
          <p:cNvGraphicFramePr>
            <a:graphicFrameLocks noChangeAspect="1"/>
          </p:cNvGraphicFramePr>
          <p:nvPr/>
        </p:nvGraphicFramePr>
        <p:xfrm>
          <a:off x="2190750" y="6270625"/>
          <a:ext cx="16351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9" name="Equation" r:id="rId22" imgW="139680" imgH="279360" progId="">
                  <p:embed/>
                </p:oleObj>
              </mc:Choice>
              <mc:Fallback>
                <p:oleObj name="Equation" r:id="rId22" imgW="139680" imgH="279360" progId="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0" y="6270625"/>
                        <a:ext cx="163513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 31"/>
          <p:cNvGrpSpPr/>
          <p:nvPr/>
        </p:nvGrpSpPr>
        <p:grpSpPr>
          <a:xfrm>
            <a:off x="3759200" y="3429000"/>
            <a:ext cx="5440720" cy="2023997"/>
            <a:chOff x="3759200" y="3429000"/>
            <a:chExt cx="5440720" cy="2023997"/>
          </a:xfrm>
        </p:grpSpPr>
        <p:graphicFrame>
          <p:nvGraphicFramePr>
            <p:cNvPr id="175117" name="Object 13"/>
            <p:cNvGraphicFramePr>
              <a:graphicFrameLocks noChangeAspect="1"/>
            </p:cNvGraphicFramePr>
            <p:nvPr/>
          </p:nvGraphicFramePr>
          <p:xfrm>
            <a:off x="3780889" y="3429000"/>
            <a:ext cx="5363111" cy="872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150" name="Equation" r:id="rId24" imgW="2882880" imgH="507960" progId="">
                    <p:embed/>
                  </p:oleObj>
                </mc:Choice>
                <mc:Fallback>
                  <p:oleObj name="Equation" r:id="rId24" imgW="2882880" imgH="507960" progId="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0889" y="3429000"/>
                          <a:ext cx="5363111" cy="872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TextBox 28"/>
            <p:cNvSpPr txBox="1"/>
            <p:nvPr/>
          </p:nvSpPr>
          <p:spPr>
            <a:xfrm>
              <a:off x="3759200" y="4529667"/>
              <a:ext cx="544072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c(z): Probability of cooperation of node with age z</a:t>
              </a:r>
            </a:p>
            <a:p>
              <a:r>
                <a:rPr lang="en-US" dirty="0" smtClean="0"/>
                <a:t>q(t): Probability of finding at least one cooperative node</a:t>
              </a:r>
            </a:p>
            <a:p>
              <a:r>
                <a:rPr lang="en-US" dirty="0" smtClean="0">
                  <a:sym typeface="Symbol"/>
                </a:rPr>
                <a:t>: Rate of meetings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sp>
        <p:nvSpPr>
          <p:cNvPr id="34" name="Slide Number Placeholder 3"/>
          <p:cNvSpPr txBox="1">
            <a:spLocks/>
          </p:cNvSpPr>
          <p:nvPr/>
        </p:nvSpPr>
        <p:spPr>
          <a:xfrm>
            <a:off x="6884150" y="63438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A5CC1C-BA9B-453B-8F2A-D21F3CAB3A0A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85185E-6 L -0.45834 -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 txBox="1">
            <a:spLocks/>
          </p:cNvSpPr>
          <p:nvPr/>
        </p:nvSpPr>
        <p:spPr>
          <a:xfrm>
            <a:off x="6884150" y="63438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A5CC1C-BA9B-453B-8F2A-D21F3CAB3A0A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693096" y="2132190"/>
            <a:ext cx="6449958" cy="0"/>
          </a:xfrm>
          <a:prstGeom prst="line">
            <a:avLst/>
          </a:prstGeom>
          <a:ln w="19050"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79023" y="2328451"/>
          <a:ext cx="312868" cy="48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19" name="Equation" r:id="rId3" imgW="139680" imgH="203040" progId="">
                  <p:embed/>
                </p:oleObj>
              </mc:Choice>
              <mc:Fallback>
                <p:oleObj name="Equation" r:id="rId3" imgW="139680" imgH="2030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023" y="2328451"/>
                        <a:ext cx="312868" cy="48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17858" y="1725120"/>
          <a:ext cx="711063" cy="667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0" name="Equation" r:id="rId5" imgW="317160" imgH="279360" progId="">
                  <p:embed/>
                </p:oleObj>
              </mc:Choice>
              <mc:Fallback>
                <p:oleObj name="Equation" r:id="rId5" imgW="317160" imgH="27936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858" y="1725120"/>
                        <a:ext cx="711063" cy="6670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Connector 8"/>
          <p:cNvCxnSpPr/>
          <p:nvPr/>
        </p:nvCxnSpPr>
        <p:spPr>
          <a:xfrm rot="5400000">
            <a:off x="2264431" y="2123070"/>
            <a:ext cx="355814" cy="3556"/>
          </a:xfrm>
          <a:prstGeom prst="line">
            <a:avLst/>
          </a:prstGeom>
          <a:ln w="1905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041808" y="2123072"/>
            <a:ext cx="355814" cy="3556"/>
          </a:xfrm>
          <a:prstGeom prst="line">
            <a:avLst/>
          </a:prstGeom>
          <a:ln w="1905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217346" y="2123072"/>
            <a:ext cx="355814" cy="3556"/>
          </a:xfrm>
          <a:prstGeom prst="line">
            <a:avLst/>
          </a:prstGeom>
          <a:ln w="1905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Object 32"/>
          <p:cNvGraphicFramePr>
            <a:graphicFrameLocks noChangeAspect="1"/>
          </p:cNvGraphicFramePr>
          <p:nvPr/>
        </p:nvGraphicFramePr>
        <p:xfrm>
          <a:off x="4007706" y="2318927"/>
          <a:ext cx="662473" cy="332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1" name="Equation" r:id="rId7" imgW="431640" imgH="203040" progId="">
                  <p:embed/>
                </p:oleObj>
              </mc:Choice>
              <mc:Fallback>
                <p:oleObj name="Equation" r:id="rId7" imgW="431640" imgH="2030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7706" y="2318927"/>
                        <a:ext cx="662473" cy="3323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5"/>
          <p:cNvGraphicFramePr>
            <a:graphicFrameLocks noChangeAspect="1"/>
          </p:cNvGraphicFramePr>
          <p:nvPr/>
        </p:nvGraphicFramePr>
        <p:xfrm>
          <a:off x="7766269" y="1577297"/>
          <a:ext cx="398195" cy="454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2" name="Equation" r:id="rId9" imgW="177480" imgH="190440" progId="">
                  <p:embed/>
                </p:oleObj>
              </mc:Choice>
              <mc:Fallback>
                <p:oleObj name="Equation" r:id="rId9" imgW="177480" imgH="1904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6269" y="1577297"/>
                        <a:ext cx="398195" cy="4548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46"/>
          <p:cNvGraphicFramePr>
            <a:graphicFrameLocks noChangeAspect="1"/>
          </p:cNvGraphicFramePr>
          <p:nvPr/>
        </p:nvGraphicFramePr>
        <p:xfrm>
          <a:off x="5103930" y="2341664"/>
          <a:ext cx="213319" cy="223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3" name="Equation" r:id="rId11" imgW="139680" imgH="139680" progId="">
                  <p:embed/>
                </p:oleObj>
              </mc:Choice>
              <mc:Fallback>
                <p:oleObj name="Equation" r:id="rId11" imgW="139680" imgH="1396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3930" y="2341664"/>
                        <a:ext cx="213319" cy="2236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4"/>
          <p:cNvGraphicFramePr>
            <a:graphicFrameLocks noChangeAspect="1"/>
          </p:cNvGraphicFramePr>
          <p:nvPr/>
        </p:nvGraphicFramePr>
        <p:xfrm>
          <a:off x="3750069" y="3787954"/>
          <a:ext cx="5393931" cy="955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4" name="Equation" r:id="rId13" imgW="2666880" imgH="520560" progId="">
                  <p:embed/>
                </p:oleObj>
              </mc:Choice>
              <mc:Fallback>
                <p:oleObj name="Equation" r:id="rId13" imgW="2666880" imgH="52056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0069" y="3787954"/>
                        <a:ext cx="5393931" cy="9554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-43856"/>
            <a:ext cx="8229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500" dirty="0" smtClean="0"/>
              <a:t>Mean Field Equations: Jump Process (2)</a:t>
            </a:r>
            <a:endParaRPr lang="en-US" sz="35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4387712" y="1474788"/>
            <a:ext cx="834831" cy="666750"/>
            <a:chOff x="4462643" y="1106488"/>
            <a:chExt cx="834831" cy="666750"/>
          </a:xfrm>
        </p:grpSpPr>
        <p:sp>
          <p:nvSpPr>
            <p:cNvPr id="22" name="Rectangle 21"/>
            <p:cNvSpPr/>
            <p:nvPr/>
          </p:nvSpPr>
          <p:spPr>
            <a:xfrm>
              <a:off x="4462643" y="1178126"/>
              <a:ext cx="828896" cy="56095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>
              <a:off x="4203654" y="1446059"/>
              <a:ext cx="545794" cy="3556"/>
            </a:xfrm>
            <a:prstGeom prst="straightConnector1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24" name="Object 42"/>
            <p:cNvGraphicFramePr>
              <a:graphicFrameLocks noChangeAspect="1"/>
            </p:cNvGraphicFramePr>
            <p:nvPr/>
          </p:nvGraphicFramePr>
          <p:xfrm>
            <a:off x="4670606" y="1106488"/>
            <a:ext cx="427037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8225" name="Equation" r:id="rId15" imgW="190440" imgH="279360" progId="">
                    <p:embed/>
                  </p:oleObj>
                </mc:Choice>
                <mc:Fallback>
                  <p:oleObj name="Equation" r:id="rId15" imgW="190440" imgH="279360" progId="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0606" y="1106488"/>
                          <a:ext cx="427037" cy="666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5" name="Straight Arrow Connector 24"/>
            <p:cNvCxnSpPr/>
            <p:nvPr/>
          </p:nvCxnSpPr>
          <p:spPr>
            <a:xfrm rot="5400000">
              <a:off x="5022799" y="1446059"/>
              <a:ext cx="545794" cy="3556"/>
            </a:xfrm>
            <a:prstGeom prst="straightConnector1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0" name="Line 4"/>
          <p:cNvSpPr>
            <a:spLocks noChangeShapeType="1"/>
          </p:cNvSpPr>
          <p:nvPr/>
        </p:nvSpPr>
        <p:spPr bwMode="auto">
          <a:xfrm>
            <a:off x="520700" y="3563263"/>
            <a:ext cx="0" cy="2967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51" name="Line 5"/>
          <p:cNvSpPr>
            <a:spLocks noChangeShapeType="1"/>
          </p:cNvSpPr>
          <p:nvPr/>
        </p:nvSpPr>
        <p:spPr bwMode="auto">
          <a:xfrm flipV="1">
            <a:off x="295275" y="6289000"/>
            <a:ext cx="5083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graphicFrame>
        <p:nvGraphicFramePr>
          <p:cNvPr id="60" name="Object 66"/>
          <p:cNvGraphicFramePr>
            <a:graphicFrameLocks noChangeAspect="1"/>
          </p:cNvGraphicFramePr>
          <p:nvPr/>
        </p:nvGraphicFramePr>
        <p:xfrm>
          <a:off x="5418525" y="6164738"/>
          <a:ext cx="131763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6" name="Equation" r:id="rId17" imgW="114120" imgH="203040" progId="">
                  <p:embed/>
                </p:oleObj>
              </mc:Choice>
              <mc:Fallback>
                <p:oleObj name="Equation" r:id="rId17" imgW="114120" imgH="203040" progId="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8525" y="6164738"/>
                        <a:ext cx="131763" cy="250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/>
        </p:nvGraphicFramePr>
        <p:xfrm>
          <a:off x="209097" y="3275018"/>
          <a:ext cx="431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7" name="Equation" r:id="rId19" imgW="431640" imgH="279360" progId="">
                  <p:embed/>
                </p:oleObj>
              </mc:Choice>
              <mc:Fallback>
                <p:oleObj name="Equation" r:id="rId19" imgW="431640" imgH="279360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097" y="3275018"/>
                        <a:ext cx="4318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48"/>
          <p:cNvGraphicFramePr>
            <a:graphicFrameLocks noChangeAspect="1"/>
          </p:cNvGraphicFramePr>
          <p:nvPr/>
        </p:nvGraphicFramePr>
        <p:xfrm>
          <a:off x="849313" y="6315075"/>
          <a:ext cx="169862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8" name="Equation" r:id="rId21" imgW="139680" imgH="279360" progId="">
                  <p:embed/>
                </p:oleObj>
              </mc:Choice>
              <mc:Fallback>
                <p:oleObj name="Equation" r:id="rId21" imgW="139680" imgH="279360" progId="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3" y="6315075"/>
                        <a:ext cx="169862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Line 21"/>
          <p:cNvSpPr>
            <a:spLocks noChangeShapeType="1"/>
          </p:cNvSpPr>
          <p:nvPr/>
        </p:nvSpPr>
        <p:spPr bwMode="auto">
          <a:xfrm flipV="1">
            <a:off x="903305" y="4801031"/>
            <a:ext cx="1730518" cy="149375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graphicFrame>
        <p:nvGraphicFramePr>
          <p:cNvPr id="88" name="Object 18"/>
          <p:cNvGraphicFramePr>
            <a:graphicFrameLocks noChangeAspect="1"/>
          </p:cNvGraphicFramePr>
          <p:nvPr/>
        </p:nvGraphicFramePr>
        <p:xfrm>
          <a:off x="1215465" y="6040510"/>
          <a:ext cx="1651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29" name="Equation" r:id="rId23" imgW="164880" imgH="203040" progId="">
                  <p:embed/>
                </p:oleObj>
              </mc:Choice>
              <mc:Fallback>
                <p:oleObj name="Equation" r:id="rId23" imgW="164880" imgH="203040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5465" y="6040510"/>
                        <a:ext cx="1651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Arc 88"/>
          <p:cNvSpPr/>
          <p:nvPr/>
        </p:nvSpPr>
        <p:spPr>
          <a:xfrm>
            <a:off x="978833" y="6153781"/>
            <a:ext cx="206189" cy="242047"/>
          </a:xfrm>
          <a:prstGeom prst="arc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90" name="Line 47"/>
          <p:cNvSpPr>
            <a:spLocks noChangeShapeType="1"/>
          </p:cNvSpPr>
          <p:nvPr/>
        </p:nvSpPr>
        <p:spPr bwMode="auto">
          <a:xfrm flipH="1">
            <a:off x="2623645" y="4482532"/>
            <a:ext cx="10177" cy="19327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graphicFrame>
        <p:nvGraphicFramePr>
          <p:cNvPr id="91" name="Object 49"/>
          <p:cNvGraphicFramePr>
            <a:graphicFrameLocks noChangeAspect="1"/>
          </p:cNvGraphicFramePr>
          <p:nvPr/>
        </p:nvGraphicFramePr>
        <p:xfrm>
          <a:off x="2455863" y="6350000"/>
          <a:ext cx="19367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30" name="Equation" r:id="rId25" imgW="164880" imgH="279360" progId="">
                  <p:embed/>
                </p:oleObj>
              </mc:Choice>
              <mc:Fallback>
                <p:oleObj name="Equation" r:id="rId25" imgW="164880" imgH="279360" progId="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863" y="6350000"/>
                        <a:ext cx="193675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5" name="Group 94"/>
          <p:cNvGrpSpPr/>
          <p:nvPr/>
        </p:nvGrpSpPr>
        <p:grpSpPr>
          <a:xfrm>
            <a:off x="2614201" y="3181350"/>
            <a:ext cx="1491073" cy="1619680"/>
            <a:chOff x="2671351" y="3000375"/>
            <a:chExt cx="1491073" cy="1619680"/>
          </a:xfrm>
        </p:grpSpPr>
        <p:sp>
          <p:nvSpPr>
            <p:cNvPr id="84" name="Line 42"/>
            <p:cNvSpPr>
              <a:spLocks noChangeShapeType="1"/>
            </p:cNvSpPr>
            <p:nvPr/>
          </p:nvSpPr>
          <p:spPr bwMode="auto">
            <a:xfrm flipV="1">
              <a:off x="2671351" y="3000375"/>
              <a:ext cx="1491073" cy="12322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  <p:sp>
          <p:nvSpPr>
            <p:cNvPr id="92" name="Line 41"/>
            <p:cNvSpPr>
              <a:spLocks noChangeShapeType="1"/>
            </p:cNvSpPr>
            <p:nvPr/>
          </p:nvSpPr>
          <p:spPr bwMode="auto">
            <a:xfrm>
              <a:off x="2675775" y="4229460"/>
              <a:ext cx="0" cy="39059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CH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2694530" y="4407838"/>
            <a:ext cx="327462" cy="362370"/>
            <a:chOff x="2751680" y="4226863"/>
            <a:chExt cx="327462" cy="362370"/>
          </a:xfrm>
        </p:grpSpPr>
        <p:graphicFrame>
          <p:nvGraphicFramePr>
            <p:cNvPr id="79" name="Object 78"/>
            <p:cNvGraphicFramePr>
              <a:graphicFrameLocks noChangeAspect="1"/>
            </p:cNvGraphicFramePr>
            <p:nvPr/>
          </p:nvGraphicFramePr>
          <p:xfrm>
            <a:off x="2842551" y="4227265"/>
            <a:ext cx="236591" cy="315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8231" name="Equation" r:id="rId27" imgW="152280" imgH="203040" progId="">
                    <p:embed/>
                  </p:oleObj>
                </mc:Choice>
                <mc:Fallback>
                  <p:oleObj name="Equation" r:id="rId27" imgW="152280" imgH="203040" progId="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2551" y="4227265"/>
                          <a:ext cx="236591" cy="31545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" name="Line 65"/>
            <p:cNvSpPr>
              <a:spLocks noChangeShapeType="1"/>
            </p:cNvSpPr>
            <p:nvPr/>
          </p:nvSpPr>
          <p:spPr bwMode="auto">
            <a:xfrm>
              <a:off x="2751680" y="4226863"/>
              <a:ext cx="0" cy="3623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2836666" y="944466"/>
            <a:ext cx="3685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cannot </a:t>
            </a:r>
            <a:r>
              <a:rPr lang="en-US" sz="2000" dirty="0" smtClean="0"/>
              <a:t>find a cooperative partner</a:t>
            </a:r>
            <a:endParaRPr lang="en-US" sz="2000" dirty="0"/>
          </a:p>
        </p:txBody>
      </p:sp>
      <p:graphicFrame>
        <p:nvGraphicFramePr>
          <p:cNvPr id="98" name="Object 20"/>
          <p:cNvGraphicFramePr>
            <a:graphicFrameLocks noChangeAspect="1"/>
          </p:cNvGraphicFramePr>
          <p:nvPr/>
        </p:nvGraphicFramePr>
        <p:xfrm>
          <a:off x="2550391" y="826842"/>
          <a:ext cx="363538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32" name="Equation" r:id="rId29" imgW="190440" imgH="279360" progId="">
                  <p:embed/>
                </p:oleObj>
              </mc:Choice>
              <mc:Fallback>
                <p:oleObj name="Equation" r:id="rId29" imgW="190440" imgH="279360" progId="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0391" y="826842"/>
                        <a:ext cx="363538" cy="569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0.08958 -3.7037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3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29</a:t>
            </a:fld>
            <a:endParaRPr lang="fr-CH"/>
          </a:p>
        </p:txBody>
      </p:sp>
      <p:graphicFrame>
        <p:nvGraphicFramePr>
          <p:cNvPr id="174085" name="Object 5"/>
          <p:cNvGraphicFramePr>
            <a:graphicFrameLocks noChangeAspect="1"/>
          </p:cNvGraphicFramePr>
          <p:nvPr/>
        </p:nvGraphicFramePr>
        <p:xfrm>
          <a:off x="3161171" y="1610856"/>
          <a:ext cx="2821657" cy="905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97" name="Equation" r:id="rId3" imgW="1384200" imgH="507960" progId="">
                  <p:embed/>
                </p:oleObj>
              </mc:Choice>
              <mc:Fallback>
                <p:oleObj name="Equation" r:id="rId3" imgW="1384200" imgH="50796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1171" y="1610856"/>
                        <a:ext cx="2821657" cy="9058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84744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500" dirty="0" smtClean="0"/>
              <a:t>Mean Field Equations</a:t>
            </a:r>
            <a:endParaRPr lang="en-US" sz="35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144440" y="2777062"/>
          <a:ext cx="2550319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98" name="Equation" r:id="rId5" imgW="1333440" imgH="253800" progId="">
                  <p:embed/>
                </p:oleObj>
              </mc:Choice>
              <mc:Fallback>
                <p:oleObj name="Equation" r:id="rId5" imgW="1333440" imgH="25380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4440" y="2777062"/>
                        <a:ext cx="2550319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88" name="Object 8"/>
          <p:cNvGraphicFramePr>
            <a:graphicFrameLocks noChangeAspect="1"/>
          </p:cNvGraphicFramePr>
          <p:nvPr/>
        </p:nvGraphicFramePr>
        <p:xfrm>
          <a:off x="508000" y="3717015"/>
          <a:ext cx="1484415" cy="936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99" name="Equation" r:id="rId7" imgW="787320" imgH="507960" progId="">
                  <p:embed/>
                </p:oleObj>
              </mc:Choice>
              <mc:Fallback>
                <p:oleObj name="Equation" r:id="rId7" imgW="787320" imgH="50796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3717015"/>
                        <a:ext cx="1484415" cy="9364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89" name="Object 9"/>
          <p:cNvGraphicFramePr>
            <a:graphicFrameLocks noChangeAspect="1"/>
          </p:cNvGraphicFramePr>
          <p:nvPr/>
        </p:nvGraphicFramePr>
        <p:xfrm>
          <a:off x="508000" y="5477825"/>
          <a:ext cx="5394325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0" name="Equation" r:id="rId9" imgW="2666880" imgH="520560" progId="">
                  <p:embed/>
                </p:oleObj>
              </mc:Choice>
              <mc:Fallback>
                <p:oleObj name="Equation" r:id="rId9" imgW="2666880" imgH="52056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5477825"/>
                        <a:ext cx="5394325" cy="95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3"/>
          <p:cNvGraphicFramePr>
            <a:graphicFrameLocks noChangeAspect="1"/>
          </p:cNvGraphicFramePr>
          <p:nvPr/>
        </p:nvGraphicFramePr>
        <p:xfrm>
          <a:off x="508000" y="4643293"/>
          <a:ext cx="5363111" cy="87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1" name="Equation" r:id="rId11" imgW="2882880" imgH="507960" progId="">
                  <p:embed/>
                </p:oleObj>
              </mc:Choice>
              <mc:Fallback>
                <p:oleObj name="Equation" r:id="rId11" imgW="2882880" imgH="50796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000" y="4643293"/>
                        <a:ext cx="5363111" cy="872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619375" y="1397000"/>
            <a:ext cx="3603625" cy="2063750"/>
          </a:xfrm>
          <a:prstGeom prst="rect">
            <a:avLst/>
          </a:prstGeom>
          <a:solidFill>
            <a:schemeClr val="bg1">
              <a:lumMod val="85000"/>
              <a:alpha val="6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Context-based Applications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B1E4-7AFC-0341-B6AE-5459670D8D0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3" descr="C:\Documents and Settings\freudige\Desktop\audi_car2ca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812" y="1784895"/>
            <a:ext cx="4762302" cy="3814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4994275" y="1782763"/>
            <a:ext cx="31460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smtClean="0"/>
              <a:t>Sense neighborhood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Ad hoc communications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RFID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937125" y="3408283"/>
            <a:ext cx="4572000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smtClean="0"/>
              <a:t>Communicate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Vehicular Networks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Proximity-based Social Networks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Opportunistic communications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Delay-tolerant networks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763"/>
            <a:ext cx="8229600" cy="1143000"/>
          </a:xfrm>
        </p:spPr>
        <p:txBody>
          <a:bodyPr/>
          <a:lstStyle/>
          <a:p>
            <a:r>
              <a:rPr lang="fr-CH" dirty="0" err="1" smtClean="0"/>
              <a:t>Outline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4" y="1350825"/>
            <a:ext cx="8493125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Age of Pseudonym: A Metric for Location Privacy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Dynamical System: Mean Field Equations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1"/>
                </a:solidFill>
              </a:rPr>
              <a:t> Analytical Results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Numerical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30</a:t>
            </a:fld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1875"/>
            <a:ext cx="8229600" cy="509428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Stationary mode (t goes to infinity)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Cooperation is a threshold function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31</a:t>
            </a:fld>
            <a:endParaRPr lang="fr-CH"/>
          </a:p>
        </p:txBody>
      </p:sp>
      <p:grpSp>
        <p:nvGrpSpPr>
          <p:cNvPr id="21" name="Group 20"/>
          <p:cNvGrpSpPr/>
          <p:nvPr/>
        </p:nvGrpSpPr>
        <p:grpSpPr>
          <a:xfrm>
            <a:off x="3106620" y="4000500"/>
            <a:ext cx="2930759" cy="2347753"/>
            <a:chOff x="3106620" y="4266840"/>
            <a:chExt cx="2930759" cy="2033788"/>
          </a:xfrm>
        </p:grpSpPr>
        <p:grpSp>
          <p:nvGrpSpPr>
            <p:cNvPr id="5" name="Group 4"/>
            <p:cNvGrpSpPr/>
            <p:nvPr/>
          </p:nvGrpSpPr>
          <p:grpSpPr>
            <a:xfrm>
              <a:off x="3106620" y="4266840"/>
              <a:ext cx="2930759" cy="2033788"/>
              <a:chOff x="3295380" y="4367012"/>
              <a:chExt cx="1942192" cy="1479352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 rot="16200000" flipV="1">
                <a:off x="2987613" y="5148798"/>
                <a:ext cx="1395131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>
                <a:off x="3537017" y="5590339"/>
                <a:ext cx="1692213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585417" y="4878141"/>
                <a:ext cx="22194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9" name="Object 2"/>
              <p:cNvGraphicFramePr>
                <a:graphicFrameLocks noChangeAspect="1"/>
              </p:cNvGraphicFramePr>
              <p:nvPr/>
            </p:nvGraphicFramePr>
            <p:xfrm>
              <a:off x="4339144" y="5628741"/>
              <a:ext cx="152400" cy="20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4335" name="Equation" r:id="rId3" imgW="152280" imgH="203040" progId="">
                      <p:embed/>
                    </p:oleObj>
                  </mc:Choice>
                  <mc:Fallback>
                    <p:oleObj name="Equation" r:id="rId3" imgW="152280" imgH="203040" progId="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39144" y="5628741"/>
                            <a:ext cx="152400" cy="203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9"/>
              <p:cNvGraphicFramePr>
                <a:graphicFrameLocks noChangeAspect="1"/>
              </p:cNvGraphicFramePr>
              <p:nvPr/>
            </p:nvGraphicFramePr>
            <p:xfrm>
              <a:off x="3295380" y="4367012"/>
              <a:ext cx="381000" cy="24048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4336" name="Equation" r:id="rId5" imgW="380880" imgH="253800" progId="">
                      <p:embed/>
                    </p:oleObj>
                  </mc:Choice>
                  <mc:Fallback>
                    <p:oleObj name="Equation" r:id="rId5" imgW="380880" imgH="253800" progId="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95380" y="4367012"/>
                            <a:ext cx="381000" cy="24048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ct 4"/>
              <p:cNvGraphicFramePr>
                <a:graphicFrameLocks noChangeAspect="1"/>
              </p:cNvGraphicFramePr>
              <p:nvPr/>
            </p:nvGraphicFramePr>
            <p:xfrm>
              <a:off x="5097872" y="5375991"/>
              <a:ext cx="139700" cy="139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4337" name="Equation" r:id="rId7" imgW="139680" imgH="139680" progId="">
                      <p:embed/>
                    </p:oleObj>
                  </mc:Choice>
                  <mc:Fallback>
                    <p:oleObj name="Equation" r:id="rId7" imgW="139680" imgH="13968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97872" y="5375991"/>
                            <a:ext cx="139700" cy="1397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11"/>
              <p:cNvGraphicFramePr>
                <a:graphicFrameLocks noChangeAspect="1"/>
              </p:cNvGraphicFramePr>
              <p:nvPr/>
            </p:nvGraphicFramePr>
            <p:xfrm>
              <a:off x="3442637" y="4784503"/>
              <a:ext cx="101600" cy="190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4338" name="Equation" r:id="rId9" imgW="101520" imgH="190440" progId="">
                      <p:embed/>
                    </p:oleObj>
                  </mc:Choice>
                  <mc:Fallback>
                    <p:oleObj name="Equation" r:id="rId9" imgW="101520" imgH="190440" progId="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42637" y="4784503"/>
                            <a:ext cx="101600" cy="1905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3" name="Straight Connector 12"/>
              <p:cNvCxnSpPr/>
              <p:nvPr/>
            </p:nvCxnSpPr>
            <p:spPr>
              <a:xfrm>
                <a:off x="3552167" y="5587028"/>
                <a:ext cx="858916" cy="3195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4" name="Object 12"/>
              <p:cNvGraphicFramePr>
                <a:graphicFrameLocks noChangeAspect="1"/>
              </p:cNvGraphicFramePr>
              <p:nvPr/>
            </p:nvGraphicFramePr>
            <p:xfrm>
              <a:off x="3475795" y="5019643"/>
              <a:ext cx="177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4339" name="Equation" r:id="rId11" imgW="177480" imgH="279360" progId="">
                      <p:embed/>
                    </p:oleObj>
                  </mc:Choice>
                  <mc:Fallback>
                    <p:oleObj name="Equation" r:id="rId11" imgW="177480" imgH="279360" progId="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5795" y="5019643"/>
                            <a:ext cx="177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5" name="Straight Connector 14"/>
              <p:cNvCxnSpPr/>
              <p:nvPr/>
            </p:nvCxnSpPr>
            <p:spPr>
              <a:xfrm rot="16200000" flipH="1">
                <a:off x="4178472" y="5369646"/>
                <a:ext cx="457201" cy="1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4394378" y="5153076"/>
                <a:ext cx="790736" cy="816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/>
            <p:cNvCxnSpPr/>
            <p:nvPr/>
          </p:nvCxnSpPr>
          <p:spPr>
            <a:xfrm rot="10800000" flipV="1">
              <a:off x="3571875" y="5353050"/>
              <a:ext cx="1200150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3767139" y="1844675"/>
          <a:ext cx="2249486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0" name="Equation" r:id="rId13" imgW="990360" imgH="507960" progId="">
                  <p:embed/>
                </p:oleObj>
              </mc:Choice>
              <mc:Fallback>
                <p:oleObj name="Equation" r:id="rId13" imgW="990360" imgH="50796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7139" y="1844675"/>
                        <a:ext cx="2249486" cy="949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Mean Field Equation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32</a:t>
            </a:fld>
            <a:endParaRPr lang="fr-CH"/>
          </a:p>
        </p:txBody>
      </p:sp>
      <p:graphicFrame>
        <p:nvGraphicFramePr>
          <p:cNvPr id="203778" name="Object 2"/>
          <p:cNvGraphicFramePr>
            <a:graphicFrameLocks noChangeAspect="1"/>
          </p:cNvGraphicFramePr>
          <p:nvPr/>
        </p:nvGraphicFramePr>
        <p:xfrm>
          <a:off x="1492250" y="2709863"/>
          <a:ext cx="6891338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81" name="Equation" r:id="rId3" imgW="3962160" imgH="888840" progId="">
                  <p:embed/>
                </p:oleObj>
              </mc:Choice>
              <mc:Fallback>
                <p:oleObj name="Equation" r:id="rId3" imgW="3962160" imgH="8888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0" y="2709863"/>
                        <a:ext cx="6891338" cy="1438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Solution: PDF of the Age of Pseudonyms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33</a:t>
            </a:fld>
            <a:endParaRPr lang="fr-CH"/>
          </a:p>
        </p:txBody>
      </p:sp>
      <p:pic>
        <p:nvPicPr>
          <p:cNvPr id="177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5631" y="1610939"/>
            <a:ext cx="6284971" cy="195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1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24" y="4128055"/>
            <a:ext cx="5712835" cy="108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834092" y="5314949"/>
          <a:ext cx="3214688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74" name="Equation" r:id="rId5" imgW="2057400" imgH="253800" progId="">
                  <p:embed/>
                </p:oleObj>
              </mc:Choice>
              <mc:Fallback>
                <p:oleObj name="Equation" r:id="rId5" imgW="2057400" imgH="2538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4092" y="5314949"/>
                        <a:ext cx="3214688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603375" y="1365250"/>
            <a:ext cx="6556375" cy="2317750"/>
          </a:xfrm>
          <a:prstGeom prst="rect">
            <a:avLst/>
          </a:prstGeom>
          <a:solidFill>
            <a:schemeClr val="bg1">
              <a:lumMod val="85000"/>
              <a:alpha val="6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763"/>
            <a:ext cx="8229600" cy="1143000"/>
          </a:xfrm>
        </p:spPr>
        <p:txBody>
          <a:bodyPr/>
          <a:lstStyle/>
          <a:p>
            <a:r>
              <a:rPr lang="fr-CH" dirty="0" err="1" smtClean="0"/>
              <a:t>Outline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4" y="1350825"/>
            <a:ext cx="8493125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Age of Pseudonym: A Metric for Location Privacy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Dynamical System: Mean Field Equations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Analytical Results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Numerical Results</a:t>
            </a:r>
          </a:p>
          <a:p>
            <a:pPr marL="514350" indent="-514350">
              <a:lnSpc>
                <a:spcPct val="200000"/>
              </a:lnSpc>
              <a:buNone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34</a:t>
            </a:fld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919" y="497226"/>
            <a:ext cx="7500161" cy="491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49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Gamma</a:t>
            </a:r>
            <a:br>
              <a:rPr lang="en-US" dirty="0" smtClean="0"/>
            </a:br>
            <a:r>
              <a:rPr lang="en-US" sz="2222" dirty="0" smtClean="0"/>
              <a:t>Cost of Pseudonym change</a:t>
            </a:r>
            <a:endParaRPr lang="en-US" sz="2222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35</a:t>
            </a:fld>
            <a:endParaRPr lang="fr-CH"/>
          </a:p>
        </p:txBody>
      </p:sp>
      <p:grpSp>
        <p:nvGrpSpPr>
          <p:cNvPr id="5" name="Group 40"/>
          <p:cNvGrpSpPr/>
          <p:nvPr/>
        </p:nvGrpSpPr>
        <p:grpSpPr>
          <a:xfrm>
            <a:off x="2171699" y="1804984"/>
            <a:ext cx="3124200" cy="509591"/>
            <a:chOff x="-1604977" y="4530221"/>
            <a:chExt cx="2571349" cy="1084770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 bwMode="auto">
            <a:xfrm>
              <a:off x="-1177499" y="4530221"/>
              <a:ext cx="2143871" cy="537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Constant -- f(0) 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10800000" flipV="1">
              <a:off x="-1604977" y="5128369"/>
              <a:ext cx="841664" cy="486622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816880" y="2919409"/>
            <a:ext cx="3124201" cy="509591"/>
            <a:chOff x="2750205" y="3176585"/>
            <a:chExt cx="3124201" cy="509591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3269593" y="3176585"/>
              <a:ext cx="2604813" cy="25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Exponential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0800000" flipV="1">
              <a:off x="2750205" y="3457576"/>
              <a:ext cx="1022625" cy="228600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4200526" y="3633785"/>
            <a:ext cx="3867149" cy="804865"/>
            <a:chOff x="4105276" y="3833810"/>
            <a:chExt cx="3867149" cy="804865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 bwMode="auto">
            <a:xfrm>
              <a:off x="4688818" y="3833810"/>
              <a:ext cx="3283607" cy="25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639763" marR="0" lvl="1" indent="-246063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5000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Exponential X Polynomial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10800000" flipV="1">
              <a:off x="4105276" y="4114801"/>
              <a:ext cx="1086781" cy="523874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95250" y="5550585"/>
            <a:ext cx="9143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ym typeface="Symbol"/>
              </a:rPr>
              <a:t>Result 1: </a:t>
            </a:r>
            <a:r>
              <a:rPr lang="en-US" sz="3000" dirty="0" smtClean="0"/>
              <a:t>High </a:t>
            </a:r>
            <a:r>
              <a:rPr lang="en-US" sz="3000" dirty="0" err="1" smtClean="0">
                <a:sym typeface="Symbol"/>
              </a:rPr>
              <a:t></a:t>
            </a:r>
            <a:r>
              <a:rPr lang="en-US" sz="3000" dirty="0" smtClean="0">
                <a:sym typeface="Symbol"/>
              </a:rPr>
              <a:t> results in older pseudonym distribution because of second jump process</a:t>
            </a:r>
            <a:endParaRPr lang="en-US" sz="3000" dirty="0"/>
          </a:p>
        </p:txBody>
      </p:sp>
      <p:sp>
        <p:nvSpPr>
          <p:cNvPr id="17" name="Rectangle 16"/>
          <p:cNvSpPr/>
          <p:nvPr/>
        </p:nvSpPr>
        <p:spPr>
          <a:xfrm>
            <a:off x="7305035" y="0"/>
            <a:ext cx="1679216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</a:t>
            </a:r>
            <a:r>
              <a:rPr lang="en-US" dirty="0" smtClean="0">
                <a:sym typeface="Symbol"/>
              </a:rPr>
              <a:t> = 5, </a:t>
            </a:r>
            <a:r>
              <a:rPr lang="en-US" dirty="0" err="1" smtClean="0">
                <a:sym typeface="Symbol"/>
              </a:rPr>
              <a:t></a:t>
            </a:r>
            <a:r>
              <a:rPr lang="en-US" dirty="0" smtClean="0">
                <a:sym typeface="Symbol"/>
              </a:rPr>
              <a:t>=1, c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=1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217" y="888144"/>
            <a:ext cx="7645566" cy="472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Theta</a:t>
            </a:r>
            <a:br>
              <a:rPr lang="en-US" dirty="0" smtClean="0"/>
            </a:br>
            <a:r>
              <a:rPr lang="en-US" sz="2200" dirty="0" smtClean="0"/>
              <a:t>Cooperation Threshold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36</a:t>
            </a:fld>
            <a:endParaRPr lang="fr-CH"/>
          </a:p>
        </p:txBody>
      </p:sp>
      <p:sp>
        <p:nvSpPr>
          <p:cNvPr id="6" name="TextBox 5"/>
          <p:cNvSpPr txBox="1"/>
          <p:nvPr/>
        </p:nvSpPr>
        <p:spPr>
          <a:xfrm>
            <a:off x="1" y="549592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Result 2: </a:t>
            </a:r>
            <a:r>
              <a:rPr lang="en-US" sz="3000" dirty="0" smtClean="0"/>
              <a:t>High </a:t>
            </a:r>
            <a:r>
              <a:rPr lang="en-US" sz="3000" dirty="0" smtClean="0">
                <a:sym typeface="Symbol"/>
              </a:rPr>
              <a:t> results in older pseudonym distribution </a:t>
            </a:r>
          </a:p>
          <a:p>
            <a:pPr algn="ctr"/>
            <a:r>
              <a:rPr lang="en-US" sz="3000" dirty="0" smtClean="0">
                <a:sym typeface="Symbol"/>
              </a:rPr>
              <a:t>because there is less cooperation.</a:t>
            </a:r>
          </a:p>
        </p:txBody>
      </p:sp>
      <p:sp>
        <p:nvSpPr>
          <p:cNvPr id="7" name="Rectangle 6"/>
          <p:cNvSpPr/>
          <p:nvPr/>
        </p:nvSpPr>
        <p:spPr>
          <a:xfrm>
            <a:off x="7381979" y="0"/>
            <a:ext cx="1549485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sym typeface="Symbol"/>
              </a:rPr>
              <a:t></a:t>
            </a:r>
            <a:r>
              <a:rPr lang="en-US" dirty="0" smtClean="0">
                <a:sym typeface="Symbol"/>
              </a:rPr>
              <a:t>= 5, </a:t>
            </a:r>
            <a:r>
              <a:rPr lang="en-US" dirty="0" err="1" smtClean="0">
                <a:sym typeface="Symbol"/>
              </a:rPr>
              <a:t></a:t>
            </a:r>
            <a:r>
              <a:rPr lang="en-US" dirty="0" smtClean="0">
                <a:sym typeface="Symbol"/>
              </a:rPr>
              <a:t>=1, c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=1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817" y="880153"/>
            <a:ext cx="7494366" cy="473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11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Lambda</a:t>
            </a:r>
            <a:br>
              <a:rPr lang="en-US" dirty="0" smtClean="0"/>
            </a:br>
            <a:r>
              <a:rPr lang="en-US" sz="2444" dirty="0" smtClean="0"/>
              <a:t>Communication rate</a:t>
            </a:r>
            <a:endParaRPr lang="en-US" sz="2444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37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1" y="543242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Result 3:</a:t>
            </a:r>
            <a:r>
              <a:rPr lang="en-US" sz="3000" dirty="0" smtClean="0"/>
              <a:t> High </a:t>
            </a:r>
            <a:r>
              <a:rPr lang="en-US" sz="3000" dirty="0" err="1" smtClean="0">
                <a:sym typeface="Symbol"/>
              </a:rPr>
              <a:t></a:t>
            </a:r>
            <a:r>
              <a:rPr lang="en-US" sz="3000" dirty="0" smtClean="0">
                <a:sym typeface="Symbol"/>
              </a:rPr>
              <a:t> results in older pseudonym distribution because pseudonym ages faster.</a:t>
            </a:r>
          </a:p>
        </p:txBody>
      </p:sp>
      <p:sp>
        <p:nvSpPr>
          <p:cNvPr id="6" name="Rectangle 5"/>
          <p:cNvSpPr/>
          <p:nvPr/>
        </p:nvSpPr>
        <p:spPr>
          <a:xfrm>
            <a:off x="7343507" y="0"/>
            <a:ext cx="1595246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sym typeface="Symbol"/>
              </a:rPr>
              <a:t></a:t>
            </a:r>
            <a:r>
              <a:rPr lang="en-US" dirty="0" smtClean="0">
                <a:sym typeface="Symbol"/>
              </a:rPr>
              <a:t>= 1, </a:t>
            </a:r>
            <a:r>
              <a:rPr lang="en-US" dirty="0" err="1" smtClean="0">
                <a:sym typeface="Symbol"/>
              </a:rPr>
              <a:t></a:t>
            </a:r>
            <a:r>
              <a:rPr lang="en-US" dirty="0" smtClean="0">
                <a:sym typeface="Symbol"/>
              </a:rPr>
              <a:t> =5, c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=1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836" y="653907"/>
            <a:ext cx="7582328" cy="505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7787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667" dirty="0" smtClean="0"/>
              <a:t>Average number of nodes in meeting</a:t>
            </a:r>
            <a:endParaRPr lang="en-US" sz="2667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38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1" y="543242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Result 4: </a:t>
            </a:r>
            <a:r>
              <a:rPr lang="en-US" sz="2800" dirty="0" smtClean="0"/>
              <a:t>High N </a:t>
            </a:r>
            <a:r>
              <a:rPr lang="en-US" sz="2800" dirty="0" smtClean="0">
                <a:sym typeface="Symbol"/>
              </a:rPr>
              <a:t>results in younger pseudonym distribution </a:t>
            </a:r>
          </a:p>
          <a:p>
            <a:pPr algn="ctr"/>
            <a:r>
              <a:rPr lang="en-US" sz="2800" dirty="0" smtClean="0">
                <a:sym typeface="Symbol"/>
              </a:rPr>
              <a:t>because it is easier to find cooperative nodes. </a:t>
            </a:r>
          </a:p>
        </p:txBody>
      </p:sp>
      <p:sp>
        <p:nvSpPr>
          <p:cNvPr id="6" name="Rectangle 5"/>
          <p:cNvSpPr/>
          <p:nvPr/>
        </p:nvSpPr>
        <p:spPr>
          <a:xfrm>
            <a:off x="6869018" y="0"/>
            <a:ext cx="2063673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sym typeface="Symbol"/>
              </a:rPr>
              <a:t></a:t>
            </a:r>
            <a:r>
              <a:rPr lang="en-US" dirty="0" smtClean="0">
                <a:sym typeface="Symbol"/>
              </a:rPr>
              <a:t>= 1, </a:t>
            </a:r>
            <a:r>
              <a:rPr lang="en-US" dirty="0" err="1" smtClean="0">
                <a:sym typeface="Symbol"/>
              </a:rPr>
              <a:t></a:t>
            </a:r>
            <a:r>
              <a:rPr lang="en-US" dirty="0" smtClean="0">
                <a:sym typeface="Symbol"/>
              </a:rPr>
              <a:t> =5, c</a:t>
            </a:r>
            <a:r>
              <a:rPr lang="en-US" baseline="-25000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=1, </a:t>
            </a:r>
            <a:r>
              <a:rPr lang="en-US" dirty="0" err="1" smtClean="0">
                <a:sym typeface="Symbol"/>
              </a:rPr>
              <a:t></a:t>
            </a:r>
            <a:r>
              <a:rPr lang="en-US" dirty="0" smtClean="0">
                <a:sym typeface="Symbol"/>
              </a:rPr>
              <a:t>=1</a:t>
            </a: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7999" y="63499"/>
            <a:ext cx="492125" cy="524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323" y="494337"/>
            <a:ext cx="8089353" cy="499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Model Validation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39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1" y="530542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sym typeface="Symbol"/>
              </a:rPr>
              <a:t> Random walk model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ym typeface="Symbol"/>
              </a:rPr>
              <a:t> 10km X 10km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ym typeface="Symbol"/>
              </a:rPr>
              <a:t> Transmission range: 100 meters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ym typeface="Symbol"/>
              </a:rPr>
              <a:t> Run simulation until convergence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Locality </a:t>
            </a:r>
            <a:r>
              <a:rPr lang="en-US" dirty="0"/>
              <a:t>is</a:t>
            </a:r>
            <a:r>
              <a:rPr lang="en-US" dirty="0" smtClean="0"/>
              <a:t> one contextual information</a:t>
            </a:r>
          </a:p>
          <a:p>
            <a:pPr algn="ctr">
              <a:buNone/>
            </a:pPr>
            <a:r>
              <a:rPr lang="en-US" dirty="0" smtClean="0"/>
              <a:t>most </a:t>
            </a:r>
            <a:r>
              <a:rPr lang="en-US" dirty="0"/>
              <a:t>useful</a:t>
            </a:r>
            <a:r>
              <a:rPr lang="en-US" dirty="0" smtClean="0"/>
              <a:t> when </a:t>
            </a:r>
            <a:r>
              <a:rPr lang="en-US" dirty="0">
                <a:solidFill>
                  <a:srgbClr val="0000FF"/>
                </a:solidFill>
              </a:rPr>
              <a:t>combined with </a:t>
            </a:r>
            <a:r>
              <a:rPr lang="en-US" dirty="0" smtClean="0">
                <a:solidFill>
                  <a:srgbClr val="0000FF"/>
                </a:solidFill>
              </a:rPr>
              <a:t>others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B1E4-7AFC-0341-B6AE-5459670D8D0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Hyper-connected World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87" y="1306375"/>
            <a:ext cx="7972425" cy="4783138"/>
          </a:xfrm>
        </p:spPr>
        <p:txBody>
          <a:bodyPr rtlCol="0" anchor="t">
            <a:noAutofit/>
          </a:bodyPr>
          <a:lstStyle/>
          <a:p>
            <a:pPr>
              <a:spcBef>
                <a:spcPts val="600"/>
              </a:spcBef>
              <a:spcAft>
                <a:spcPts val="3000"/>
              </a:spcAft>
              <a:defRPr/>
            </a:pPr>
            <a:r>
              <a:rPr lang="en-US" sz="3000" dirty="0" smtClean="0"/>
              <a:t>Developed a framework to measure the distribution of age of pseudonyms</a:t>
            </a:r>
          </a:p>
          <a:p>
            <a:pPr>
              <a:spcBef>
                <a:spcPts val="600"/>
              </a:spcBef>
              <a:spcAft>
                <a:spcPts val="3000"/>
              </a:spcAft>
              <a:defRPr/>
            </a:pPr>
            <a:r>
              <a:rPr lang="en-US" sz="3000" b="1" dirty="0" smtClean="0"/>
              <a:t>Main result: </a:t>
            </a:r>
            <a:r>
              <a:rPr lang="en-US" sz="3000" dirty="0" smtClean="0"/>
              <a:t>Possible to design system with low distribution of age of pseudonym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3000" dirty="0" smtClean="0"/>
              <a:t>Obtained a fundamental building block of location-privacy-preserving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1F4BF-DD73-4D53-AD54-9EF75818A006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68749" y="5625584"/>
            <a:ext cx="373062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None/>
            </a:pPr>
            <a:r>
              <a:rPr lang="en-US" sz="2400" b="1" dirty="0" err="1" smtClean="0">
                <a:solidFill>
                  <a:srgbClr val="800000"/>
                </a:solidFill>
                <a:latin typeface="Helvetica"/>
                <a:cs typeface="Helvetica"/>
              </a:rPr>
              <a:t>lca.epfl.ch</a:t>
            </a:r>
            <a:r>
              <a:rPr lang="en-US" sz="2400" b="1" dirty="0" smtClean="0">
                <a:solidFill>
                  <a:srgbClr val="800000"/>
                </a:solidFill>
                <a:latin typeface="Helvetica"/>
                <a:cs typeface="Helvetica"/>
              </a:rPr>
              <a:t>/privacy	</a:t>
            </a:r>
          </a:p>
          <a:p>
            <a:pPr>
              <a:spcAft>
                <a:spcPts val="1200"/>
              </a:spcAft>
              <a:buNone/>
            </a:pPr>
            <a:r>
              <a:rPr lang="en-US" sz="2400" b="1" dirty="0" err="1" smtClean="0">
                <a:solidFill>
                  <a:srgbClr val="800000"/>
                </a:solidFill>
                <a:latin typeface="Helvetica"/>
                <a:cs typeface="Helvetica"/>
              </a:rPr>
              <a:t>twitter.com/jfreudiger</a:t>
            </a:r>
            <a:endParaRPr lang="en-US" sz="2400" b="1" dirty="0" smtClean="0">
              <a:solidFill>
                <a:srgbClr val="800000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EPFL_LOG_RVB-55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79733" y="5700574"/>
            <a:ext cx="1704783" cy="824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5</a:t>
            </a:fld>
            <a:endParaRPr lang="fr-CH"/>
          </a:p>
        </p:txBody>
      </p:sp>
      <p:pic>
        <p:nvPicPr>
          <p:cNvPr id="5" name="Picture 4" descr="2010031516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8963"/>
            <a:ext cx="9144000" cy="3330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75" y="6461125"/>
            <a:ext cx="2948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small" dirty="0" err="1" smtClean="0"/>
              <a:t>Spotrank</a:t>
            </a:r>
            <a:r>
              <a:rPr lang="en-US" b="1" dirty="0" smtClean="0"/>
              <a:t> </a:t>
            </a:r>
            <a:r>
              <a:rPr lang="en-US" dirty="0" smtClean="0"/>
              <a:t>by Skyhook wireless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88950" y="1158874"/>
            <a:ext cx="7543800" cy="160337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latin typeface="Helvetica"/>
                <a:cs typeface="Helvetica"/>
              </a:rPr>
              <a:t>Provides insight into human behavior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latin typeface="Helvetica"/>
                <a:cs typeface="Helvetica"/>
              </a:rPr>
              <a:t>Enables localized services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latin typeface="Helvetica"/>
                <a:cs typeface="Helvetica"/>
              </a:rPr>
              <a:t>Helps city planners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73075" y="95250"/>
            <a:ext cx="8229600" cy="1143000"/>
          </a:xfrm>
        </p:spPr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254171398-ppal-528x3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525" y="504825"/>
            <a:ext cx="5384800" cy="405899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4048125"/>
            <a:ext cx="8229600" cy="19827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“Understand urban construct </a:t>
            </a:r>
          </a:p>
          <a:p>
            <a:pPr algn="ctr">
              <a:buNone/>
            </a:pPr>
            <a:r>
              <a:rPr lang="en-US" dirty="0" smtClean="0"/>
              <a:t>through the interaction of its parts”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6</a:t>
            </a:fld>
            <a:endParaRPr lang="fr-CH"/>
          </a:p>
        </p:txBody>
      </p:sp>
      <p:sp>
        <p:nvSpPr>
          <p:cNvPr id="5" name="Rectangle 4"/>
          <p:cNvSpPr/>
          <p:nvPr/>
        </p:nvSpPr>
        <p:spPr>
          <a:xfrm>
            <a:off x="2651125" y="5264835"/>
            <a:ext cx="60007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Petra </a:t>
            </a:r>
            <a:r>
              <a:rPr lang="en-US" dirty="0" err="1" smtClean="0"/>
              <a:t>Kempf</a:t>
            </a:r>
            <a:r>
              <a:rPr lang="en-US" dirty="0" smtClean="0"/>
              <a:t>, Architect and Urban Designer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You Are the City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Threat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Human movement is </a:t>
            </a:r>
            <a:r>
              <a:rPr lang="en-US" dirty="0" smtClean="0">
                <a:solidFill>
                  <a:srgbClr val="FF0000"/>
                </a:solidFill>
              </a:rPr>
              <a:t>highly predictable </a:t>
            </a:r>
            <a:r>
              <a:rPr lang="en-US" dirty="0" smtClean="0"/>
              <a:t>and follows </a:t>
            </a:r>
            <a:r>
              <a:rPr lang="en-US" dirty="0" smtClean="0">
                <a:solidFill>
                  <a:srgbClr val="FF0000"/>
                </a:solidFill>
              </a:rPr>
              <a:t>simple reproducible patterns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	Visited locations reveal</a:t>
            </a:r>
          </a:p>
          <a:p>
            <a:pPr lvl="1"/>
            <a:r>
              <a:rPr lang="en-US" b="1" dirty="0" smtClean="0"/>
              <a:t>Personal </a:t>
            </a:r>
            <a:r>
              <a:rPr lang="en-US" dirty="0" smtClean="0"/>
              <a:t>activities</a:t>
            </a:r>
          </a:p>
          <a:p>
            <a:pPr lvl="1"/>
            <a:r>
              <a:rPr lang="en-US" b="1" dirty="0" smtClean="0"/>
              <a:t>Professional </a:t>
            </a:r>
            <a:r>
              <a:rPr lang="en-US" dirty="0" smtClean="0"/>
              <a:t>activities</a:t>
            </a:r>
          </a:p>
          <a:p>
            <a:pPr lvl="1"/>
            <a:r>
              <a:rPr lang="en-US" b="1" dirty="0" smtClean="0"/>
              <a:t>Social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CC1C-BA9B-453B-8F2A-D21F3CAB3A0A}" type="slidenum">
              <a:rPr lang="fr-CH" smtClean="0"/>
              <a:pPr/>
              <a:t>7</a:t>
            </a:fld>
            <a:endParaRPr lang="fr-CH"/>
          </a:p>
        </p:txBody>
      </p:sp>
      <p:sp>
        <p:nvSpPr>
          <p:cNvPr id="5" name="Rectangle 4"/>
          <p:cNvSpPr/>
          <p:nvPr/>
        </p:nvSpPr>
        <p:spPr>
          <a:xfrm>
            <a:off x="301625" y="6188670"/>
            <a:ext cx="86201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Helvetica"/>
                <a:cs typeface="Helvetica"/>
              </a:rPr>
              <a:t>C. Song, Z. </a:t>
            </a:r>
            <a:r>
              <a:rPr lang="en-US" sz="1400" dirty="0" err="1" smtClean="0">
                <a:latin typeface="Helvetica"/>
                <a:cs typeface="Helvetica"/>
              </a:rPr>
              <a:t>Qu</a:t>
            </a:r>
            <a:r>
              <a:rPr lang="en-US" sz="1400" dirty="0" smtClean="0">
                <a:latin typeface="Helvetica"/>
                <a:cs typeface="Helvetica"/>
              </a:rPr>
              <a:t>, N. </a:t>
            </a:r>
            <a:r>
              <a:rPr lang="en-US" sz="1400" dirty="0" err="1" smtClean="0">
                <a:latin typeface="Helvetica"/>
                <a:cs typeface="Helvetica"/>
              </a:rPr>
              <a:t>Blumm</a:t>
            </a:r>
            <a:r>
              <a:rPr lang="en-US" sz="1400" dirty="0" smtClean="0">
                <a:latin typeface="Helvetica"/>
                <a:cs typeface="Helvetica"/>
              </a:rPr>
              <a:t> and A.-</a:t>
            </a:r>
            <a:r>
              <a:rPr lang="en-US" sz="1400" dirty="0" err="1" smtClean="0">
                <a:latin typeface="Helvetica"/>
                <a:cs typeface="Helvetica"/>
              </a:rPr>
              <a:t>L.Barabasi</a:t>
            </a:r>
            <a:r>
              <a:rPr lang="en-US" sz="1400" dirty="0" smtClean="0">
                <a:latin typeface="Helvetica"/>
                <a:cs typeface="Helvetica"/>
              </a:rPr>
              <a:t>. </a:t>
            </a:r>
            <a:r>
              <a:rPr lang="en-US" sz="1400" b="1" dirty="0" smtClean="0">
                <a:latin typeface="Helvetica"/>
                <a:cs typeface="Helvetica"/>
              </a:rPr>
              <a:t>Limits of Predictability in Human Mobility</a:t>
            </a:r>
            <a:r>
              <a:rPr lang="en-US" sz="1400" dirty="0" smtClean="0">
                <a:latin typeface="Helvetica"/>
                <a:cs typeface="Helvetica"/>
              </a:rPr>
              <a:t>. Science 2010</a:t>
            </a:r>
            <a:endParaRPr lang="en-US" sz="1400" dirty="0">
              <a:latin typeface="Helvetica"/>
              <a:cs typeface="Helvetic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6000" b="1" dirty="0" smtClean="0"/>
          </a:p>
          <a:p>
            <a:pPr algn="ctr">
              <a:buNone/>
            </a:pPr>
            <a:r>
              <a:rPr lang="en-US" sz="6000" b="1" dirty="0" smtClean="0"/>
              <a:t>Location is identity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B1E4-7AFC-0341-B6AE-5459670D8D0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“It’s not where you are, </a:t>
            </a:r>
          </a:p>
          <a:p>
            <a:pPr algn="ctr">
              <a:buNone/>
            </a:pPr>
            <a:r>
              <a:rPr lang="en-US" sz="4000" dirty="0" smtClean="0"/>
              <a:t>it’s where you have been”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B1E4-7AFC-0341-B6AE-5459670D8D0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05200" y="4038600"/>
            <a:ext cx="1785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7F7F7F"/>
                </a:solidFill>
              </a:rPr>
              <a:t>Gary Gale, Yahoo</a:t>
            </a:r>
            <a:endParaRPr lang="en-US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23013</TotalTime>
  <Words>1155</Words>
  <Application>Microsoft Macintosh PowerPoint</Application>
  <PresentationFormat>On-screen Show (4:3)</PresentationFormat>
  <Paragraphs>332</Paragraphs>
  <Slides>40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Equation</vt:lpstr>
      <vt:lpstr>On the Age of Pseudonyms  in Mobile Ad Hoc Networks</vt:lpstr>
      <vt:lpstr>Location-based Applications</vt:lpstr>
      <vt:lpstr>Context-based Applications</vt:lpstr>
      <vt:lpstr>Hyper-connected World</vt:lpstr>
      <vt:lpstr>Location</vt:lpstr>
      <vt:lpstr>You Are the City</vt:lpstr>
      <vt:lpstr>Privacy Threat</vt:lpstr>
      <vt:lpstr>PowerPoint Presentation</vt:lpstr>
      <vt:lpstr>PowerPoint Presentation</vt:lpstr>
      <vt:lpstr>PowerPoint Presentation</vt:lpstr>
      <vt:lpstr>This Paper</vt:lpstr>
      <vt:lpstr>Ad Hoc Networks (Peer-to-Peer Wireless Communications)</vt:lpstr>
      <vt:lpstr>Assumptions</vt:lpstr>
      <vt:lpstr>Threat: Tracking</vt:lpstr>
      <vt:lpstr>Solution: Mix Zones</vt:lpstr>
      <vt:lpstr>Gain and Cost</vt:lpstr>
      <vt:lpstr>Mix networks vs Mix zones</vt:lpstr>
      <vt:lpstr>The Problem</vt:lpstr>
      <vt:lpstr>Outline</vt:lpstr>
      <vt:lpstr>Age of Pseudonym</vt:lpstr>
      <vt:lpstr>Evolution of Age of Pseudonym</vt:lpstr>
      <vt:lpstr>Outline</vt:lpstr>
      <vt:lpstr>Mean Field Theory</vt:lpstr>
      <vt:lpstr>Goal</vt:lpstr>
      <vt:lpstr>Model Parameters</vt:lpstr>
      <vt:lpstr>Mean Field Equations: Drift Process</vt:lpstr>
      <vt:lpstr>Mean Field Equations: Jump Process (1)</vt:lpstr>
      <vt:lpstr>Mean Field Equations: Jump Process (2)</vt:lpstr>
      <vt:lpstr>Mean Field Equations</vt:lpstr>
      <vt:lpstr>Outline</vt:lpstr>
      <vt:lpstr>PowerPoint Presentation</vt:lpstr>
      <vt:lpstr>Mean Field Equation</vt:lpstr>
      <vt:lpstr>Solution: PDF of the Age of Pseudonyms</vt:lpstr>
      <vt:lpstr>Outline</vt:lpstr>
      <vt:lpstr>Gamma Cost of Pseudonym change</vt:lpstr>
      <vt:lpstr>Theta Cooperation Threshold</vt:lpstr>
      <vt:lpstr>Lambda Communication rate</vt:lpstr>
      <vt:lpstr> Average number of nodes in meeting</vt:lpstr>
      <vt:lpstr>Model Validation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pthiran</dc:creator>
  <cp:lastModifiedBy>Julien Freudiger</cp:lastModifiedBy>
  <cp:revision>485</cp:revision>
  <cp:lastPrinted>2009-11-11T20:37:08Z</cp:lastPrinted>
  <dcterms:created xsi:type="dcterms:W3CDTF">2010-03-21T20:04:53Z</dcterms:created>
  <dcterms:modified xsi:type="dcterms:W3CDTF">2011-01-17T10:51:17Z</dcterms:modified>
</cp:coreProperties>
</file>