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png" ContentType="image/png"/>
  <Default Extension="bin" ContentType="application/vnd.openxmlformats-officedocument.presentationml.printerSettings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74" r:id="rId4"/>
    <p:sldId id="259" r:id="rId5"/>
    <p:sldId id="260" r:id="rId6"/>
    <p:sldId id="262" r:id="rId7"/>
    <p:sldId id="261" r:id="rId8"/>
    <p:sldId id="263" r:id="rId9"/>
    <p:sldId id="277" r:id="rId10"/>
    <p:sldId id="265" r:id="rId11"/>
    <p:sldId id="266" r:id="rId12"/>
    <p:sldId id="267" r:id="rId13"/>
    <p:sldId id="268" r:id="rId14"/>
    <p:sldId id="269" r:id="rId15"/>
    <p:sldId id="276" r:id="rId16"/>
    <p:sldId id="270" r:id="rId17"/>
    <p:sldId id="271" r:id="rId18"/>
    <p:sldId id="275" r:id="rId19"/>
    <p:sldId id="25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5" autoAdjust="0"/>
  </p:normalViewPr>
  <p:slideViewPr>
    <p:cSldViewPr snapToGrid="0">
      <p:cViewPr>
        <p:scale>
          <a:sx n="100" d="100"/>
          <a:sy n="100" d="100"/>
        </p:scale>
        <p:origin x="-2368" y="-1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3A661-E81F-3A4D-8B5C-5D0052E8FA66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1553D-641F-B44F-A171-479BB5E208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96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40956-B96C-7443-A0F6-80A6A3D94973}" type="datetimeFigureOut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A19160-9016-DC4B-B269-6E5B0B416C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404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baseline="0" dirty="0" smtClean="0"/>
              <a:t>Example:</a:t>
            </a:r>
            <a:r>
              <a:rPr lang="en-US" baseline="0" dirty="0" smtClean="0"/>
              <a:t> Google integrates user preferences to help improve relevance of ads.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 current</a:t>
            </a:r>
            <a:r>
              <a:rPr lang="en-US" baseline="0" dirty="0" smtClean="0"/>
              <a:t> solutions, we are completely embracing or disabling behavioral online advertising.</a:t>
            </a:r>
            <a:endParaRPr lang="en-US" dirty="0" smtClean="0"/>
          </a:p>
          <a:p>
            <a:endParaRPr lang="en-US" baseline="0" dirty="0" smtClean="0"/>
          </a:p>
          <a:p>
            <a:r>
              <a:rPr lang="en-US" baseline="0" dirty="0" smtClean="0"/>
              <a:t>User centric solution at an acceptable price for users, web sites and advertisers.</a:t>
            </a:r>
          </a:p>
          <a:p>
            <a:endParaRPr lang="en-US" dirty="0" smtClean="0"/>
          </a:p>
          <a:p>
            <a:r>
              <a:rPr lang="en-US" b="1" dirty="0" smtClean="0"/>
              <a:t>Example: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adblock</a:t>
            </a:r>
            <a:r>
              <a:rPr lang="en-US" baseline="0" dirty="0" smtClean="0"/>
              <a:t> + to allow websites to by pass ad blocking in some cases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Cookies: data-value pairs used to identify users</a:t>
            </a:r>
          </a:p>
          <a:p>
            <a:r>
              <a:rPr lang="en-US" dirty="0" smtClean="0"/>
              <a:t>TP cookies : Used with third-party servers</a:t>
            </a:r>
          </a:p>
          <a:p>
            <a:endParaRPr lang="en-US" dirty="0" smtClean="0"/>
          </a:p>
          <a:p>
            <a:r>
              <a:rPr lang="en-US" dirty="0" smtClean="0"/>
              <a:t>Visible server = Web domain, i.e., can</a:t>
            </a:r>
            <a:r>
              <a:rPr lang="en-US" baseline="0" dirty="0" smtClean="0"/>
              <a:t> host several web sites.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</a:t>
            </a:r>
            <a:r>
              <a:rPr lang="en-US" baseline="0" dirty="0" smtClean="0"/>
              <a:t> focus on this model of advertising as most of advertisement measured (measurable) online is with TP, rather than FP.</a:t>
            </a:r>
          </a:p>
          <a:p>
            <a:r>
              <a:rPr lang="en-US" baseline="0" dirty="0" smtClean="0"/>
              <a:t>We ignore cooperative tracking (difficult to evaluate anyways).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 </a:t>
            </a:r>
          </a:p>
          <a:p>
            <a:r>
              <a:rPr lang="en-US" dirty="0" smtClean="0"/>
              <a:t>Behavior ads</a:t>
            </a:r>
          </a:p>
          <a:p>
            <a:endParaRPr lang="en-US" dirty="0" smtClean="0"/>
          </a:p>
          <a:p>
            <a:r>
              <a:rPr lang="en-US" dirty="0" smtClean="0"/>
              <a:t>Spatial &amp; temporal</a:t>
            </a:r>
            <a:r>
              <a:rPr lang="en-US" baseline="0" dirty="0" smtClean="0"/>
              <a:t> tracking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tp</a:t>
            </a:r>
            <a:r>
              <a:rPr lang="en-US" dirty="0" smtClean="0"/>
              <a:t> cookie per domain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Third</a:t>
            </a:r>
            <a:r>
              <a:rPr lang="en-US" baseline="0" dirty="0" smtClean="0"/>
              <a:t> approach has higher granularity and control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Half of the web domains are affiliated</a:t>
            </a:r>
            <a:r>
              <a:rPr lang="en-US" baseline="0" dirty="0" smtClean="0"/>
              <a:t> with at least 4 hidden servers =&gt; Significant tracking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AOL.com is connected with a total of 16 hidden servers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total of 70 hidden servers.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Out of all hidden servers, a majority of online advertisers (72%)</a:t>
            </a:r>
          </a:p>
          <a:p>
            <a:endParaRPr lang="en-US" baseline="0" dirty="0" smtClean="0"/>
          </a:p>
          <a:p>
            <a:r>
              <a:rPr lang="en-US" baseline="0" dirty="0" smtClean="0"/>
              <a:t>Among the 20 visited web domains, 16 embedded advertisement.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Comply with related work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popular hidden</a:t>
            </a:r>
            <a:r>
              <a:rPr lang="en-US" baseline="0" dirty="0" smtClean="0"/>
              <a:t> server is doubleclick.net</a:t>
            </a:r>
          </a:p>
          <a:p>
            <a:endParaRPr lang="en-US" baseline="0" dirty="0" smtClean="0"/>
          </a:p>
          <a:p>
            <a:r>
              <a:rPr lang="en-US" baseline="0" dirty="0" smtClean="0"/>
              <a:t>25 hidden servers are at least associated with 2 web domains.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PrivaCookie</a:t>
            </a:r>
            <a:r>
              <a:rPr lang="en-US" baseline="0" dirty="0" smtClean="0"/>
              <a:t> in its current form prevents tracking across domains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19160-9016-DC4B-B269-6E5B0B416C4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7629-7AE8-8343-8557-6E3892DB637A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A8272-9561-8642-919D-D45085450ED3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D21A6-5C78-8440-A3DD-D182FB01B705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CAB60-7E4C-D644-938E-F12C7C38435E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AF934-0D15-0D4E-9122-03DBF8A2CFF1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2728-6351-1D44-9EBE-FAB7D74932C6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1BBA-5B5D-A645-8985-D8523F592423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E8DD-80A9-BA4A-88B4-1CF9119C1861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4EED-8156-074C-9754-E475625EEC4E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295C-6B5D-DD41-8A55-D3DBA9D8B750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B71A-0112-E34A-BF83-2639708C8E6B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6EBA7-C776-3146-86EF-6A532787646F}" type="datetime1">
              <a:rPr lang="en-US" smtClean="0"/>
              <a:pPr/>
              <a:t>1/17/11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20351-7656-F74D-A26C-1DD49A162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icapeople.epfl.ch/freudiger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772400" cy="1470025"/>
          </a:xfrm>
        </p:spPr>
        <p:txBody>
          <a:bodyPr/>
          <a:lstStyle/>
          <a:p>
            <a:r>
              <a:rPr lang="en-US" dirty="0" smtClean="0"/>
              <a:t>Towards Privacy-Friendly </a:t>
            </a:r>
            <a:br>
              <a:rPr lang="en-US" dirty="0" smtClean="0"/>
            </a:br>
            <a:r>
              <a:rPr lang="en-US" dirty="0" smtClean="0"/>
              <a:t>Online Advertising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200" y="3733800"/>
            <a:ext cx="7988300" cy="17526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 err="1" smtClean="0"/>
              <a:t>Julien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Freudiger</a:t>
            </a:r>
            <a:r>
              <a:rPr lang="en-US" sz="2400" dirty="0" smtClean="0"/>
              <a:t>, </a:t>
            </a:r>
            <a:r>
              <a:rPr lang="en-US" sz="2400" dirty="0" err="1" smtClean="0"/>
              <a:t>Nevena</a:t>
            </a:r>
            <a:r>
              <a:rPr lang="en-US" sz="2400" dirty="0" smtClean="0"/>
              <a:t> </a:t>
            </a:r>
            <a:r>
              <a:rPr lang="en-US" sz="2400" dirty="0" err="1" smtClean="0"/>
              <a:t>Vratonjic</a:t>
            </a:r>
            <a:r>
              <a:rPr lang="en-US" sz="2400" dirty="0" smtClean="0"/>
              <a:t>, and Jean-Pierre </a:t>
            </a:r>
            <a:r>
              <a:rPr lang="en-US" sz="2400" dirty="0" err="1" smtClean="0"/>
              <a:t>Hubaux</a:t>
            </a:r>
            <a:endParaRPr lang="en-US" dirty="0" smtClean="0"/>
          </a:p>
          <a:p>
            <a:r>
              <a:rPr lang="en-US" sz="2100" dirty="0" smtClean="0"/>
              <a:t>May 2009, W2SP</a:t>
            </a:r>
            <a:endParaRPr lang="en-US" sz="2100" dirty="0"/>
          </a:p>
        </p:txBody>
      </p:sp>
      <p:pic>
        <p:nvPicPr>
          <p:cNvPr id="6" name="Picture 5" descr="EPFL_LOG_RVB-96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5895966"/>
            <a:ext cx="1446593" cy="697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Limit tracking based on web domain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964560" y="2808330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24502" y="2808330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24502" y="3656236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6553200" y="2808331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10" name="Straight Connector 9"/>
          <p:cNvCxnSpPr>
            <a:stCxn id="6" idx="6"/>
            <a:endCxn id="7" idx="2"/>
          </p:cNvCxnSpPr>
          <p:nvPr/>
        </p:nvCxnSpPr>
        <p:spPr>
          <a:xfrm>
            <a:off x="2459555" y="3019425"/>
            <a:ext cx="186494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6"/>
            <a:endCxn id="8" idx="2"/>
          </p:cNvCxnSpPr>
          <p:nvPr/>
        </p:nvCxnSpPr>
        <p:spPr>
          <a:xfrm>
            <a:off x="2459555" y="3019425"/>
            <a:ext cx="1864947" cy="8479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9" idx="2"/>
            <a:endCxn id="7" idx="6"/>
          </p:cNvCxnSpPr>
          <p:nvPr/>
        </p:nvCxnSpPr>
        <p:spPr>
          <a:xfrm rot="10800000">
            <a:off x="4819498" y="3019426"/>
            <a:ext cx="17337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6"/>
            <a:endCxn id="9" idx="2"/>
          </p:cNvCxnSpPr>
          <p:nvPr/>
        </p:nvCxnSpPr>
        <p:spPr>
          <a:xfrm flipV="1">
            <a:off x="4819497" y="3019426"/>
            <a:ext cx="1733703" cy="8479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13653" y="4505225"/>
            <a:ext cx="4060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1</a:t>
            </a:r>
            <a:r>
              <a:rPr lang="en-US" sz="2000" dirty="0" smtClean="0"/>
              <a:t>: 	www.lemonde.fr,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713653" y="4895750"/>
            <a:ext cx="54663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1</a:t>
            </a:r>
            <a:r>
              <a:rPr lang="en-US" sz="2000" dirty="0" smtClean="0"/>
              <a:t>: 	www.lemonde.fr/technologie,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13653" y="5286275"/>
            <a:ext cx="425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2</a:t>
            </a:r>
            <a:r>
              <a:rPr lang="en-US" sz="2000" dirty="0" smtClean="0"/>
              <a:t>: 	www.google.ch , cookie(</a:t>
            </a:r>
            <a:r>
              <a:rPr lang="en-US" sz="2000" dirty="0" smtClean="0">
                <a:solidFill>
                  <a:srgbClr val="0070C0"/>
                </a:solidFill>
              </a:rPr>
              <a:t>d1,2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7" name="Rectangle 16"/>
          <p:cNvSpPr/>
          <p:nvPr/>
        </p:nvSpPr>
        <p:spPr>
          <a:xfrm>
            <a:off x="2268297" y="5930384"/>
            <a:ext cx="461626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One TP-cookie per domain</a:t>
            </a:r>
          </a:p>
          <a:p>
            <a:pPr algn="ctr"/>
            <a:r>
              <a:rPr lang="en-US" sz="2800" b="1" dirty="0" smtClean="0"/>
              <a:t>For a limited number of times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2550"/>
            <a:ext cx="8229600" cy="4525963"/>
          </a:xfrm>
        </p:spPr>
        <p:txBody>
          <a:bodyPr/>
          <a:lstStyle/>
          <a:p>
            <a:r>
              <a:rPr lang="en-US" dirty="0" smtClean="0"/>
              <a:t>Limit tracking based per web site categories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964560" y="1998705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324502" y="1998705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24502" y="2437036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6553200" y="1998706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9" name="Straight Connector 8"/>
          <p:cNvCxnSpPr>
            <a:stCxn id="5" idx="6"/>
            <a:endCxn id="6" idx="2"/>
          </p:cNvCxnSpPr>
          <p:nvPr/>
        </p:nvCxnSpPr>
        <p:spPr>
          <a:xfrm>
            <a:off x="2459555" y="2209800"/>
            <a:ext cx="186494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6"/>
            <a:endCxn id="7" idx="2"/>
          </p:cNvCxnSpPr>
          <p:nvPr/>
        </p:nvCxnSpPr>
        <p:spPr>
          <a:xfrm>
            <a:off x="2459555" y="2209800"/>
            <a:ext cx="1864947" cy="43833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8" idx="2"/>
            <a:endCxn id="6" idx="6"/>
          </p:cNvCxnSpPr>
          <p:nvPr/>
        </p:nvCxnSpPr>
        <p:spPr>
          <a:xfrm rot="10800000">
            <a:off x="4819498" y="2209801"/>
            <a:ext cx="17337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6"/>
            <a:endCxn id="8" idx="2"/>
          </p:cNvCxnSpPr>
          <p:nvPr/>
        </p:nvCxnSpPr>
        <p:spPr>
          <a:xfrm flipV="1">
            <a:off x="4819497" y="2209801"/>
            <a:ext cx="1733703" cy="43833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13653" y="3876575"/>
            <a:ext cx="4060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1</a:t>
            </a:r>
            <a:r>
              <a:rPr lang="en-US" sz="2000" dirty="0" smtClean="0"/>
              <a:t>: 	www.lemonde.fr,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713653" y="4267100"/>
            <a:ext cx="3873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2</a:t>
            </a:r>
            <a:r>
              <a:rPr lang="en-US" sz="2000" dirty="0" smtClean="0"/>
              <a:t>: 	www.nyt.com,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713653" y="5019575"/>
            <a:ext cx="4187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4</a:t>
            </a:r>
            <a:r>
              <a:rPr lang="en-US" sz="2000" dirty="0" smtClean="0"/>
              <a:t>: 	www.google.ch , cookie(</a:t>
            </a:r>
            <a:r>
              <a:rPr lang="en-US" sz="2000" dirty="0" smtClean="0">
                <a:solidFill>
                  <a:srgbClr val="00B050"/>
                </a:solidFill>
              </a:rPr>
              <a:t>d1,3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23178" y="5381525"/>
            <a:ext cx="4101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4</a:t>
            </a:r>
            <a:r>
              <a:rPr lang="en-US" sz="2000" dirty="0" smtClean="0"/>
              <a:t>: 	mail.google.ch , cookie(</a:t>
            </a:r>
            <a:r>
              <a:rPr lang="en-US" sz="2000" dirty="0" smtClean="0">
                <a:solidFill>
                  <a:srgbClr val="7030A0"/>
                </a:solidFill>
              </a:rPr>
              <a:t>d1,4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713653" y="4638575"/>
            <a:ext cx="3795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3</a:t>
            </a:r>
            <a:r>
              <a:rPr lang="en-US" sz="2000" dirty="0" smtClean="0"/>
              <a:t>: 	www.ft.com, cookie(</a:t>
            </a:r>
            <a:r>
              <a:rPr lang="en-US" sz="2000" dirty="0" smtClean="0">
                <a:solidFill>
                  <a:srgbClr val="0070C0"/>
                </a:solidFill>
              </a:rPr>
              <a:t>d1,2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8" name="Oval 17"/>
          <p:cNvSpPr/>
          <p:nvPr/>
        </p:nvSpPr>
        <p:spPr>
          <a:xfrm>
            <a:off x="4324502" y="2913286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3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334027" y="3380011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4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cxnSp>
        <p:nvCxnSpPr>
          <p:cNvPr id="20" name="Straight Connector 19"/>
          <p:cNvCxnSpPr>
            <a:stCxn id="5" idx="6"/>
            <a:endCxn id="18" idx="2"/>
          </p:cNvCxnSpPr>
          <p:nvPr/>
        </p:nvCxnSpPr>
        <p:spPr>
          <a:xfrm>
            <a:off x="2459555" y="2209800"/>
            <a:ext cx="1864947" cy="914581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6"/>
            <a:endCxn id="19" idx="2"/>
          </p:cNvCxnSpPr>
          <p:nvPr/>
        </p:nvCxnSpPr>
        <p:spPr>
          <a:xfrm>
            <a:off x="2459555" y="2209800"/>
            <a:ext cx="1874472" cy="13813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8" idx="6"/>
            <a:endCxn id="8" idx="2"/>
          </p:cNvCxnSpPr>
          <p:nvPr/>
        </p:nvCxnSpPr>
        <p:spPr>
          <a:xfrm flipV="1">
            <a:off x="4819497" y="2209801"/>
            <a:ext cx="1733703" cy="9145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9" idx="6"/>
            <a:endCxn id="8" idx="2"/>
          </p:cNvCxnSpPr>
          <p:nvPr/>
        </p:nvCxnSpPr>
        <p:spPr>
          <a:xfrm flipV="1">
            <a:off x="4829022" y="2209801"/>
            <a:ext cx="1724178" cy="13813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134100" y="4286250"/>
            <a:ext cx="1562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Same category</a:t>
            </a:r>
            <a:endParaRPr lang="en-US" dirty="0"/>
          </a:p>
        </p:txBody>
      </p:sp>
      <p:sp>
        <p:nvSpPr>
          <p:cNvPr id="33" name="Right Brace 32"/>
          <p:cNvSpPr/>
          <p:nvPr/>
        </p:nvSpPr>
        <p:spPr>
          <a:xfrm>
            <a:off x="5772150" y="4000500"/>
            <a:ext cx="304800" cy="9334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611072" y="5978009"/>
            <a:ext cx="591360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Limited use of TP-cookies per category</a:t>
            </a:r>
          </a:p>
          <a:p>
            <a:pPr algn="ctr"/>
            <a:r>
              <a:rPr lang="en-US" sz="2800" b="1" dirty="0" smtClean="0"/>
              <a:t>Use for a limited number of times</a:t>
            </a:r>
            <a:endParaRPr lang="en-US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124575" y="5200650"/>
            <a:ext cx="203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Different categories</a:t>
            </a:r>
            <a:endParaRPr lang="en-US" dirty="0"/>
          </a:p>
        </p:txBody>
      </p:sp>
      <p:sp>
        <p:nvSpPr>
          <p:cNvPr id="36" name="Right Brace 35"/>
          <p:cNvSpPr/>
          <p:nvPr/>
        </p:nvSpPr>
        <p:spPr>
          <a:xfrm>
            <a:off x="5791200" y="5105400"/>
            <a:ext cx="304800" cy="60007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32" grpId="0"/>
      <p:bldP spid="33" grpId="0" animBg="1"/>
      <p:bldP spid="34" grpId="0"/>
      <p:bldP spid="35" grpId="0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Limit tracking based on each web site category and URL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75653" y="3324125"/>
            <a:ext cx="4139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1</a:t>
            </a:r>
            <a:r>
              <a:rPr lang="en-US" sz="2000" dirty="0" smtClean="0"/>
              <a:t>: 	www.google.com,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475653" y="3714650"/>
            <a:ext cx="6412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2</a:t>
            </a:r>
            <a:r>
              <a:rPr lang="en-US" sz="2000" dirty="0" smtClean="0"/>
              <a:t>: 	www.google.com/search?q=computers,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485178" y="4514750"/>
            <a:ext cx="6562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4</a:t>
            </a:r>
            <a:r>
              <a:rPr lang="en-US" sz="2000" dirty="0" smtClean="0"/>
              <a:t>: 	www.facebook.com/search?q=nevena , cookie(</a:t>
            </a:r>
            <a:r>
              <a:rPr lang="en-US" sz="2000" dirty="0" smtClean="0">
                <a:solidFill>
                  <a:srgbClr val="7030A0"/>
                </a:solidFill>
              </a:rPr>
              <a:t>d1,2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475653" y="4105175"/>
            <a:ext cx="439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</a:t>
            </a:r>
            <a:r>
              <a:rPr lang="en-US" sz="2000" b="1" dirty="0" smtClean="0"/>
              <a:t>s</a:t>
            </a:r>
            <a:r>
              <a:rPr lang="en-US" sz="2000" b="1" baseline="-25000" dirty="0" smtClean="0"/>
              <a:t>3</a:t>
            </a:r>
            <a:r>
              <a:rPr lang="en-US" sz="2000" dirty="0" smtClean="0"/>
              <a:t>: 	www.facebook.com, cookie(</a:t>
            </a:r>
            <a:r>
              <a:rPr lang="en-US" sz="2000" dirty="0" smtClean="0">
                <a:solidFill>
                  <a:srgbClr val="C00000"/>
                </a:solidFill>
              </a:rPr>
              <a:t>d1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586180" y="5978009"/>
            <a:ext cx="79633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 smtClean="0"/>
              <a:t>Limited use of TP-cookies based on user preferences</a:t>
            </a:r>
          </a:p>
          <a:p>
            <a:pPr algn="ctr"/>
            <a:r>
              <a:rPr lang="en-US" sz="2800" b="1" dirty="0" smtClean="0"/>
              <a:t>Use for a limited number of times</a:t>
            </a:r>
            <a:endParaRPr lang="en-US" sz="28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33348" y="2797175"/>
          <a:ext cx="2162176" cy="2089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088"/>
                <a:gridCol w="1081088"/>
              </a:tblGrid>
              <a:tr h="6297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User</a:t>
                      </a:r>
                    </a:p>
                    <a:p>
                      <a:pPr algn="ctr"/>
                      <a:r>
                        <a:rPr lang="en-US" sz="1400" dirty="0" smtClean="0"/>
                        <a:t>preferences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URL</a:t>
                      </a:r>
                      <a:endParaRPr lang="en-US" sz="1400" dirty="0"/>
                    </a:p>
                  </a:txBody>
                  <a:tcPr/>
                </a:tc>
              </a:tr>
              <a:tr h="36485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485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485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  <a:tr h="364852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3825" y="3429000"/>
          <a:ext cx="2162176" cy="36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088"/>
                <a:gridCol w="1081088"/>
              </a:tblGrid>
              <a:tr h="3648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14300" y="3819525"/>
          <a:ext cx="2162176" cy="36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088"/>
                <a:gridCol w="1081088"/>
              </a:tblGrid>
              <a:tr h="3648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0.9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33350" y="4191000"/>
          <a:ext cx="2162176" cy="36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088"/>
                <a:gridCol w="1081088"/>
              </a:tblGrid>
              <a:tr h="3648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23825" y="4572000"/>
          <a:ext cx="2162176" cy="364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088"/>
                <a:gridCol w="1081088"/>
              </a:tblGrid>
              <a:tr h="36485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Firefox extension: </a:t>
            </a:r>
            <a:r>
              <a:rPr lang="en-US" b="1" dirty="0" err="1" smtClean="0"/>
              <a:t>PrivaCookie</a:t>
            </a:r>
            <a:endParaRPr lang="en-US" b="1" dirty="0" smtClean="0"/>
          </a:p>
          <a:p>
            <a:pPr lvl="1"/>
            <a:r>
              <a:rPr lang="en-US" dirty="0" smtClean="0"/>
              <a:t>Proof of concept code</a:t>
            </a:r>
          </a:p>
          <a:p>
            <a:pPr lvl="1"/>
            <a:r>
              <a:rPr lang="en-US" dirty="0" smtClean="0"/>
              <a:t>Get it on </a:t>
            </a:r>
            <a:r>
              <a:rPr lang="en-US" dirty="0" smtClean="0">
                <a:hlinkClick r:id="rId2"/>
              </a:rPr>
              <a:t>http://icapeople.epfl.ch/freudiger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TP cookie detection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Compare originating URL with current URL</a:t>
            </a:r>
          </a:p>
          <a:p>
            <a:r>
              <a:rPr lang="en-US" dirty="0" smtClean="0"/>
              <a:t>Local cookie table</a:t>
            </a:r>
          </a:p>
          <a:p>
            <a:pPr lvl="1"/>
            <a:r>
              <a:rPr lang="en-US" dirty="0" smtClean="0"/>
              <a:t>Link cookies with hidden server that caused its assignment and visible server hosting ads</a:t>
            </a:r>
          </a:p>
          <a:p>
            <a:pPr lvl="1"/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Cookie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C00000"/>
                </a:solidFill>
              </a:rPr>
              <a:t>visible server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B050"/>
                </a:solidFill>
              </a:rPr>
              <a:t>hidden server 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Firefox extension </a:t>
            </a:r>
            <a:r>
              <a:rPr lang="en-US" b="1" dirty="0" err="1" smtClean="0"/>
              <a:t>pagestats</a:t>
            </a:r>
            <a:endParaRPr lang="en-US" b="1" dirty="0" smtClean="0"/>
          </a:p>
          <a:p>
            <a:pPr lvl="1"/>
            <a:r>
              <a:rPr lang="en-US" dirty="0" smtClean="0"/>
              <a:t>Runs browser in batch mode with list of web sites</a:t>
            </a:r>
          </a:p>
          <a:p>
            <a:pPr lvl="1"/>
            <a:r>
              <a:rPr lang="en-US" dirty="0" smtClean="0"/>
              <a:t>We chose 10 pages from each of the top 20 domains</a:t>
            </a:r>
          </a:p>
          <a:p>
            <a:pPr lvl="1"/>
            <a:r>
              <a:rPr lang="en-US" dirty="0" smtClean="0"/>
              <a:t>A total of 200 pages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Number of hidden servers for each of the top 20 domains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5965" y="1571612"/>
            <a:ext cx="5157803" cy="4901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Number of visible servers for each hidden server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2589" y="1494364"/>
            <a:ext cx="5848369" cy="52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rot="5400000">
            <a:off x="6725095" y="4003159"/>
            <a:ext cx="1945757" cy="123337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66068" y="3285460"/>
            <a:ext cx="1315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PrivaCookie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75"/>
            <a:ext cx="9144000" cy="1585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ctangle 34"/>
          <p:cNvSpPr/>
          <p:nvPr/>
        </p:nvSpPr>
        <p:spPr>
          <a:xfrm>
            <a:off x="2941856" y="290302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653876" y="290302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389044" y="2905463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5109597" y="290302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5876473" y="290302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648230" y="2903632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26082" y="2899371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8355108" y="290057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196924" y="2899371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Top 10 associated visible servers connected with the most popular advertisers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70278" y="2903029"/>
            <a:ext cx="616689" cy="10738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5523" y="2914962"/>
            <a:ext cx="158639" cy="161087"/>
          </a:xfrm>
          <a:prstGeom prst="rect">
            <a:avLst/>
          </a:prstGeom>
          <a:noFill/>
        </p:spPr>
      </p:pic>
      <p:pic>
        <p:nvPicPr>
          <p:cNvPr id="9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5523" y="3348456"/>
            <a:ext cx="158639" cy="161087"/>
          </a:xfrm>
          <a:prstGeom prst="rect">
            <a:avLst/>
          </a:prstGeom>
          <a:noFill/>
        </p:spPr>
      </p:pic>
      <p:pic>
        <p:nvPicPr>
          <p:cNvPr id="10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5523" y="3806197"/>
            <a:ext cx="158639" cy="161087"/>
          </a:xfrm>
          <a:prstGeom prst="rect">
            <a:avLst/>
          </a:prstGeom>
          <a:noFill/>
        </p:spPr>
      </p:pic>
      <p:pic>
        <p:nvPicPr>
          <p:cNvPr id="11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9482" y="3348456"/>
            <a:ext cx="158639" cy="161087"/>
          </a:xfrm>
          <a:prstGeom prst="rect">
            <a:avLst/>
          </a:prstGeom>
          <a:noFill/>
        </p:spPr>
      </p:pic>
      <p:pic>
        <p:nvPicPr>
          <p:cNvPr id="12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029" y="2930270"/>
            <a:ext cx="158639" cy="161087"/>
          </a:xfrm>
          <a:prstGeom prst="rect">
            <a:avLst/>
          </a:prstGeom>
          <a:noFill/>
        </p:spPr>
      </p:pic>
      <p:pic>
        <p:nvPicPr>
          <p:cNvPr id="13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029" y="3160699"/>
            <a:ext cx="158639" cy="161087"/>
          </a:xfrm>
          <a:prstGeom prst="rect">
            <a:avLst/>
          </a:prstGeom>
          <a:noFill/>
        </p:spPr>
      </p:pic>
      <p:pic>
        <p:nvPicPr>
          <p:cNvPr id="14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029" y="3363088"/>
            <a:ext cx="158639" cy="161087"/>
          </a:xfrm>
          <a:prstGeom prst="rect">
            <a:avLst/>
          </a:prstGeom>
          <a:noFill/>
        </p:spPr>
      </p:pic>
      <p:pic>
        <p:nvPicPr>
          <p:cNvPr id="15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029" y="3592296"/>
            <a:ext cx="158639" cy="161087"/>
          </a:xfrm>
          <a:prstGeom prst="rect">
            <a:avLst/>
          </a:prstGeom>
          <a:noFill/>
        </p:spPr>
      </p:pic>
      <p:pic>
        <p:nvPicPr>
          <p:cNvPr id="16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60029" y="3830040"/>
            <a:ext cx="158639" cy="161087"/>
          </a:xfrm>
          <a:prstGeom prst="rect">
            <a:avLst/>
          </a:prstGeom>
          <a:noFill/>
        </p:spPr>
      </p:pic>
      <p:pic>
        <p:nvPicPr>
          <p:cNvPr id="17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4727" y="2944901"/>
            <a:ext cx="158639" cy="161087"/>
          </a:xfrm>
          <a:prstGeom prst="rect">
            <a:avLst/>
          </a:prstGeom>
          <a:noFill/>
        </p:spPr>
      </p:pic>
      <p:pic>
        <p:nvPicPr>
          <p:cNvPr id="18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4727" y="3348456"/>
            <a:ext cx="158639" cy="161087"/>
          </a:xfrm>
          <a:prstGeom prst="rect">
            <a:avLst/>
          </a:prstGeom>
          <a:noFill/>
        </p:spPr>
      </p:pic>
      <p:pic>
        <p:nvPicPr>
          <p:cNvPr id="19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4727" y="3594734"/>
            <a:ext cx="158639" cy="161087"/>
          </a:xfrm>
          <a:prstGeom prst="rect">
            <a:avLst/>
          </a:prstGeom>
          <a:noFill/>
        </p:spPr>
      </p:pic>
      <p:pic>
        <p:nvPicPr>
          <p:cNvPr id="20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47339"/>
            <a:ext cx="158639" cy="161087"/>
          </a:xfrm>
          <a:prstGeom prst="rect">
            <a:avLst/>
          </a:prstGeom>
          <a:noFill/>
        </p:spPr>
      </p:pic>
      <p:pic>
        <p:nvPicPr>
          <p:cNvPr id="21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06874"/>
            <a:ext cx="158639" cy="161087"/>
          </a:xfrm>
          <a:prstGeom prst="rect">
            <a:avLst/>
          </a:prstGeom>
          <a:noFill/>
        </p:spPr>
      </p:pic>
      <p:pic>
        <p:nvPicPr>
          <p:cNvPr id="22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328" y="2949776"/>
            <a:ext cx="158639" cy="161087"/>
          </a:xfrm>
          <a:prstGeom prst="rect">
            <a:avLst/>
          </a:prstGeom>
          <a:noFill/>
        </p:spPr>
      </p:pic>
      <p:pic>
        <p:nvPicPr>
          <p:cNvPr id="23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328" y="3165575"/>
            <a:ext cx="158639" cy="161087"/>
          </a:xfrm>
          <a:prstGeom prst="rect">
            <a:avLst/>
          </a:prstGeom>
          <a:noFill/>
        </p:spPr>
      </p:pic>
      <p:pic>
        <p:nvPicPr>
          <p:cNvPr id="24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1328" y="3348456"/>
            <a:ext cx="158639" cy="161087"/>
          </a:xfrm>
          <a:prstGeom prst="rect">
            <a:avLst/>
          </a:prstGeom>
          <a:noFill/>
        </p:spPr>
      </p:pic>
      <p:pic>
        <p:nvPicPr>
          <p:cNvPr id="25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370" y="2942461"/>
            <a:ext cx="158639" cy="161087"/>
          </a:xfrm>
          <a:prstGeom prst="rect">
            <a:avLst/>
          </a:prstGeom>
          <a:noFill/>
        </p:spPr>
      </p:pic>
      <p:pic>
        <p:nvPicPr>
          <p:cNvPr id="26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370" y="3158260"/>
            <a:ext cx="158639" cy="161087"/>
          </a:xfrm>
          <a:prstGeom prst="rect">
            <a:avLst/>
          </a:prstGeom>
          <a:noFill/>
        </p:spPr>
      </p:pic>
      <p:pic>
        <p:nvPicPr>
          <p:cNvPr id="27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370" y="3820285"/>
            <a:ext cx="158639" cy="161087"/>
          </a:xfrm>
          <a:prstGeom prst="rect">
            <a:avLst/>
          </a:prstGeom>
          <a:noFill/>
        </p:spPr>
      </p:pic>
      <p:pic>
        <p:nvPicPr>
          <p:cNvPr id="28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9466" y="2942462"/>
            <a:ext cx="158639" cy="161087"/>
          </a:xfrm>
          <a:prstGeom prst="rect">
            <a:avLst/>
          </a:prstGeom>
          <a:noFill/>
        </p:spPr>
      </p:pic>
      <p:pic>
        <p:nvPicPr>
          <p:cNvPr id="29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9466" y="3812970"/>
            <a:ext cx="158639" cy="161087"/>
          </a:xfrm>
          <a:prstGeom prst="rect">
            <a:avLst/>
          </a:prstGeom>
          <a:noFill/>
        </p:spPr>
      </p:pic>
      <p:pic>
        <p:nvPicPr>
          <p:cNvPr id="31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9028" y="3160698"/>
            <a:ext cx="158639" cy="161087"/>
          </a:xfrm>
          <a:prstGeom prst="rect">
            <a:avLst/>
          </a:prstGeom>
          <a:noFill/>
        </p:spPr>
      </p:pic>
      <p:pic>
        <p:nvPicPr>
          <p:cNvPr id="32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9028" y="2937584"/>
            <a:ext cx="158639" cy="161087"/>
          </a:xfrm>
          <a:prstGeom prst="rect">
            <a:avLst/>
          </a:prstGeom>
          <a:noFill/>
        </p:spPr>
      </p:pic>
      <p:pic>
        <p:nvPicPr>
          <p:cNvPr id="33" name="Picture 4" descr="C:\Documents and Settings\freudige\Local Settings\Temporary Internet Files\Content.IE5\48F2AXIQ\MCj0432530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9030" y="3819066"/>
            <a:ext cx="158639" cy="161087"/>
          </a:xfrm>
          <a:prstGeom prst="rect">
            <a:avLst/>
          </a:prstGeom>
          <a:noFill/>
        </p:spPr>
      </p:pic>
      <p:sp>
        <p:nvSpPr>
          <p:cNvPr id="43" name="TextBox 42"/>
          <p:cNvSpPr txBox="1"/>
          <p:nvPr/>
        </p:nvSpPr>
        <p:spPr>
          <a:xfrm>
            <a:off x="1529133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1,1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60636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1,2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705898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1,3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418567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1,4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55572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1,5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1096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1,6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91905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1,7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79342" y="2899952"/>
            <a:ext cx="5745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</a:t>
            </a:r>
            <a:r>
              <a:rPr lang="en-US" baseline="-25000" dirty="0" smtClean="0">
                <a:solidFill>
                  <a:srgbClr val="C00000"/>
                </a:solidFill>
              </a:rPr>
              <a:t>1</a:t>
            </a:r>
            <a:r>
              <a:rPr lang="en-US" dirty="0" smtClean="0">
                <a:solidFill>
                  <a:srgbClr val="C00000"/>
                </a:solidFill>
              </a:rPr>
              <a:t>|c</a:t>
            </a:r>
            <a:r>
              <a:rPr lang="en-US" baseline="-25000" dirty="0" smtClean="0">
                <a:solidFill>
                  <a:srgbClr val="C00000"/>
                </a:solidFill>
              </a:rPr>
              <a:t>1,8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52525" y="4962525"/>
            <a:ext cx="6818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Extension caused 81 additional cookies assignments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Advertisers Countermeasures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Online advertisers can still track users</a:t>
            </a:r>
          </a:p>
          <a:p>
            <a:pPr lvl="1"/>
            <a:r>
              <a:rPr lang="en-US" dirty="0" smtClean="0"/>
              <a:t>Based on IP</a:t>
            </a:r>
          </a:p>
          <a:p>
            <a:pPr lvl="1"/>
            <a:r>
              <a:rPr lang="en-US" dirty="0" smtClean="0"/>
              <a:t>With cache cookies</a:t>
            </a:r>
          </a:p>
          <a:p>
            <a:pPr lvl="1"/>
            <a:r>
              <a:rPr lang="en-US" dirty="0" smtClean="0"/>
              <a:t>By mining browser history</a:t>
            </a:r>
          </a:p>
          <a:p>
            <a:pPr lvl="1"/>
            <a:r>
              <a:rPr lang="en-US" dirty="0" err="1" smtClean="0"/>
              <a:t>Plugins</a:t>
            </a:r>
            <a:r>
              <a:rPr lang="en-US" dirty="0" smtClean="0"/>
              <a:t> (e.g., Flash cookies)</a:t>
            </a:r>
          </a:p>
          <a:p>
            <a:endParaRPr lang="en-US" dirty="0" smtClean="0"/>
          </a:p>
          <a:p>
            <a:r>
              <a:rPr lang="en-US" dirty="0" smtClean="0"/>
              <a:t>Proposed policies apply to those cases</a:t>
            </a:r>
          </a:p>
          <a:p>
            <a:endParaRPr lang="en-US" dirty="0" smtClean="0"/>
          </a:p>
          <a:p>
            <a:r>
              <a:rPr lang="en-US" dirty="0" smtClean="0"/>
              <a:t>Cooperative tracking?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changes required from advertisers</a:t>
            </a:r>
          </a:p>
          <a:p>
            <a:r>
              <a:rPr lang="en-US" dirty="0" smtClean="0"/>
              <a:t>Users are in control</a:t>
            </a:r>
          </a:p>
          <a:p>
            <a:r>
              <a:rPr lang="en-US" dirty="0" smtClean="0"/>
              <a:t>Trade-off privacy/traceability</a:t>
            </a:r>
          </a:p>
          <a:p>
            <a:pPr lvl="1"/>
            <a:r>
              <a:rPr lang="en-US" dirty="0" smtClean="0"/>
              <a:t>Protect privacy</a:t>
            </a:r>
          </a:p>
          <a:p>
            <a:pPr lvl="1"/>
            <a:r>
              <a:rPr lang="en-US" dirty="0" smtClean="0"/>
              <a:t>Allow for targeted online advertising</a:t>
            </a:r>
          </a:p>
          <a:p>
            <a:endParaRPr lang="en-US" dirty="0" smtClean="0"/>
          </a:p>
          <a:p>
            <a:r>
              <a:rPr lang="en-US" b="1" dirty="0" smtClean="0"/>
              <a:t>Future Work: </a:t>
            </a:r>
          </a:p>
          <a:p>
            <a:pPr lvl="1"/>
            <a:r>
              <a:rPr lang="en-US" dirty="0" smtClean="0"/>
              <a:t>Implement third approach</a:t>
            </a:r>
          </a:p>
          <a:p>
            <a:pPr lvl="1"/>
            <a:r>
              <a:rPr lang="en-US" dirty="0" smtClean="0"/>
              <a:t>Implement </a:t>
            </a:r>
            <a:r>
              <a:rPr lang="en-US" dirty="0" err="1" smtClean="0"/>
              <a:t>Javascript</a:t>
            </a:r>
            <a:r>
              <a:rPr lang="en-US" dirty="0" smtClean="0"/>
              <a:t> support</a:t>
            </a:r>
          </a:p>
          <a:p>
            <a:pPr lvl="1"/>
            <a:r>
              <a:rPr lang="en-US" dirty="0" smtClean="0"/>
              <a:t>Consider other parameters</a:t>
            </a:r>
          </a:p>
          <a:p>
            <a:pPr lvl="1"/>
            <a:r>
              <a:rPr lang="en-US" dirty="0" smtClean="0"/>
              <a:t>Resistance to cooperative tracking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1417639"/>
            <a:ext cx="8858312" cy="5303836"/>
          </a:xfrm>
        </p:spPr>
        <p:txBody>
          <a:bodyPr>
            <a:normAutofit/>
          </a:bodyPr>
          <a:lstStyle/>
          <a:p>
            <a:r>
              <a:rPr lang="en-US" dirty="0" smtClean="0"/>
              <a:t>Online advertising is at center of online economy</a:t>
            </a:r>
          </a:p>
          <a:p>
            <a:pPr lvl="1"/>
            <a:r>
              <a:rPr lang="en-US" dirty="0" smtClean="0"/>
              <a:t>Immediate and personalized</a:t>
            </a:r>
          </a:p>
          <a:p>
            <a:pPr lvl="1"/>
            <a:r>
              <a:rPr lang="en-US" dirty="0" smtClean="0"/>
              <a:t>Enables </a:t>
            </a:r>
            <a:r>
              <a:rPr lang="en-US" b="1" dirty="0" smtClean="0"/>
              <a:t>Behavioral </a:t>
            </a:r>
            <a:r>
              <a:rPr lang="en-US" dirty="0" smtClean="0"/>
              <a:t>targeting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Users benefit from relevance of ads</a:t>
            </a:r>
          </a:p>
          <a:p>
            <a:r>
              <a:rPr lang="en-US" dirty="0" smtClean="0"/>
              <a:t>Website generate profit from ads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3008720"/>
            <a:ext cx="6000792" cy="242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 </a:t>
            </a:r>
            <a:r>
              <a:rPr lang="en-US" dirty="0" smtClean="0">
                <a:solidFill>
                  <a:srgbClr val="0070C0"/>
                </a:solidFill>
              </a:rPr>
              <a:t>privacy concerns</a:t>
            </a:r>
          </a:p>
          <a:p>
            <a:pPr lvl="1"/>
            <a:r>
              <a:rPr lang="en-US" dirty="0" smtClean="0"/>
              <a:t>Track user activities online</a:t>
            </a:r>
          </a:p>
          <a:p>
            <a:r>
              <a:rPr lang="en-US" dirty="0" smtClean="0"/>
              <a:t>Privacy/Traceability trade-off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3789773" y="3906794"/>
            <a:ext cx="1854200" cy="14351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637373" y="5354594"/>
            <a:ext cx="3292081" cy="317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652725" y="4371534"/>
            <a:ext cx="2272508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56673" y="5385312"/>
            <a:ext cx="1558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Traceability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2714612" y="3449594"/>
            <a:ext cx="9262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Privacy</a:t>
            </a:r>
            <a:endParaRPr lang="en-US" sz="2000" dirty="0"/>
          </a:p>
        </p:txBody>
      </p:sp>
      <p:sp>
        <p:nvSpPr>
          <p:cNvPr id="29" name="Oval 28"/>
          <p:cNvSpPr/>
          <p:nvPr/>
        </p:nvSpPr>
        <p:spPr>
          <a:xfrm>
            <a:off x="5605873" y="531014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58023" y="3881394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11492" y="5366778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0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5504273" y="538634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ym typeface="Symbol"/>
              </a:rPr>
              <a:t>1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529423" y="377979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ym typeface="Symbol"/>
              </a:rPr>
              <a:t>1</a:t>
            </a:r>
            <a:endParaRPr lang="en-US" sz="2000" dirty="0"/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5564598" y="5351419"/>
            <a:ext cx="14605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10800000" flipV="1">
            <a:off x="3728655" y="3913144"/>
            <a:ext cx="137319" cy="7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526373" y="4475119"/>
            <a:ext cx="76200" cy="762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643438" y="4121054"/>
            <a:ext cx="12553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Trade-off</a:t>
            </a:r>
            <a:endParaRPr lang="en-US" sz="2000" dirty="0"/>
          </a:p>
        </p:txBody>
      </p:sp>
      <p:sp>
        <p:nvSpPr>
          <p:cNvPr id="38" name="Rectangle 37"/>
          <p:cNvSpPr/>
          <p:nvPr/>
        </p:nvSpPr>
        <p:spPr>
          <a:xfrm>
            <a:off x="5550323" y="4878354"/>
            <a:ext cx="13076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Allow all</a:t>
            </a:r>
            <a:endParaRPr lang="en-US" sz="2000" dirty="0"/>
          </a:p>
        </p:txBody>
      </p:sp>
      <p:sp>
        <p:nvSpPr>
          <p:cNvPr id="39" name="Rectangle 38"/>
          <p:cNvSpPr/>
          <p:nvPr/>
        </p:nvSpPr>
        <p:spPr>
          <a:xfrm>
            <a:off x="3978687" y="3592470"/>
            <a:ext cx="13076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Block all</a:t>
            </a:r>
            <a:endParaRPr lang="en-US" sz="2000" dirty="0"/>
          </a:p>
        </p:txBody>
      </p:sp>
      <p:sp>
        <p:nvSpPr>
          <p:cNvPr id="50" name="Rectangle 49"/>
          <p:cNvSpPr/>
          <p:nvPr/>
        </p:nvSpPr>
        <p:spPr>
          <a:xfrm>
            <a:off x="1285852" y="5896293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Provide a way to control amount of information shared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6" grpId="0" animBg="1"/>
      <p:bldP spid="37" grpId="0"/>
      <p:bldP spid="38" grpId="0"/>
      <p:bldP spid="3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Online Advertising</a:t>
            </a:r>
          </a:p>
          <a:p>
            <a:pPr lvl="1"/>
            <a:r>
              <a:rPr lang="en-US" dirty="0" smtClean="0"/>
              <a:t>Privacy Implications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Existing Solutions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Proposed Solution</a:t>
            </a:r>
          </a:p>
          <a:p>
            <a:pPr lvl="1"/>
            <a:r>
              <a:rPr lang="en-US" dirty="0" smtClean="0"/>
              <a:t>Privacy friendly Cookie management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User centric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Evaluation</a:t>
            </a:r>
          </a:p>
          <a:p>
            <a:pPr lvl="1"/>
            <a:r>
              <a:rPr lang="en-US" dirty="0" smtClean="0"/>
              <a:t>Firefox Extension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Advertising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964560" y="3217905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u</a:t>
            </a:r>
            <a:endParaRPr lang="en-US" sz="2000" baseline="-25000" dirty="0" smtClean="0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324502" y="3217905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324502" y="4065811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s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553200" y="3217906"/>
            <a:ext cx="494995" cy="422190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d</a:t>
            </a:r>
            <a:r>
              <a:rPr lang="en-US" sz="2000" baseline="-25000" dirty="0" smtClean="0">
                <a:solidFill>
                  <a:schemeClr val="tx1"/>
                </a:solidFill>
              </a:rPr>
              <a:t>1</a:t>
            </a:r>
          </a:p>
        </p:txBody>
      </p:sp>
      <p:cxnSp>
        <p:nvCxnSpPr>
          <p:cNvPr id="12" name="Straight Connector 11"/>
          <p:cNvCxnSpPr>
            <a:stCxn id="5" idx="6"/>
            <a:endCxn id="7" idx="2"/>
          </p:cNvCxnSpPr>
          <p:nvPr/>
        </p:nvCxnSpPr>
        <p:spPr>
          <a:xfrm>
            <a:off x="2459555" y="3429000"/>
            <a:ext cx="1864947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6"/>
            <a:endCxn id="8" idx="2"/>
          </p:cNvCxnSpPr>
          <p:nvPr/>
        </p:nvCxnSpPr>
        <p:spPr>
          <a:xfrm>
            <a:off x="2459555" y="3429000"/>
            <a:ext cx="1864947" cy="847906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0" idx="2"/>
            <a:endCxn id="7" idx="6"/>
          </p:cNvCxnSpPr>
          <p:nvPr/>
        </p:nvCxnSpPr>
        <p:spPr>
          <a:xfrm rot="10800000">
            <a:off x="4819498" y="3429001"/>
            <a:ext cx="17337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8" idx="6"/>
            <a:endCxn id="10" idx="2"/>
          </p:cNvCxnSpPr>
          <p:nvPr/>
        </p:nvCxnSpPr>
        <p:spPr>
          <a:xfrm flipV="1">
            <a:off x="4819497" y="3429001"/>
            <a:ext cx="1733703" cy="8479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04957" y="1812185"/>
            <a:ext cx="20531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Hidden servers</a:t>
            </a:r>
          </a:p>
          <a:p>
            <a:pPr algn="ctr"/>
            <a:r>
              <a:rPr lang="en-US" sz="2400" b="1" dirty="0" smtClean="0"/>
              <a:t>D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764857" y="1785926"/>
            <a:ext cx="878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Users</a:t>
            </a:r>
          </a:p>
          <a:p>
            <a:pPr algn="ctr"/>
            <a:r>
              <a:rPr lang="en-US" sz="2400" b="1" dirty="0" smtClean="0"/>
              <a:t>U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27653" y="1785926"/>
            <a:ext cx="19730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Visible servers</a:t>
            </a:r>
          </a:p>
          <a:p>
            <a:pPr algn="ctr"/>
            <a:r>
              <a:rPr lang="en-US" sz="2400" b="1" dirty="0"/>
              <a:t>S</a:t>
            </a:r>
          </a:p>
        </p:txBody>
      </p:sp>
      <p:sp>
        <p:nvSpPr>
          <p:cNvPr id="39" name="Oval 38"/>
          <p:cNvSpPr/>
          <p:nvPr/>
        </p:nvSpPr>
        <p:spPr>
          <a:xfrm>
            <a:off x="4143372" y="3000372"/>
            <a:ext cx="857256" cy="1630505"/>
          </a:xfrm>
          <a:prstGeom prst="ellipse">
            <a:avLst/>
          </a:prstGeom>
          <a:noFill/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4071934" y="4630877"/>
            <a:ext cx="1242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Associated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web sites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03510" y="5333900"/>
            <a:ext cx="2858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s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: 	www.lemonde.fr</a:t>
            </a:r>
            <a:endParaRPr lang="en-US" sz="2000" dirty="0"/>
          </a:p>
        </p:txBody>
      </p:sp>
      <p:sp>
        <p:nvSpPr>
          <p:cNvPr id="46" name="TextBox 45"/>
          <p:cNvSpPr txBox="1"/>
          <p:nvPr/>
        </p:nvSpPr>
        <p:spPr>
          <a:xfrm>
            <a:off x="1103510" y="5886410"/>
            <a:ext cx="2712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u-&gt; s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: 	www.google.ch</a:t>
            </a:r>
            <a:endParaRPr lang="en-US" sz="2000" dirty="0"/>
          </a:p>
        </p:txBody>
      </p:sp>
      <p:sp>
        <p:nvSpPr>
          <p:cNvPr id="47" name="Rectangle 46"/>
          <p:cNvSpPr/>
          <p:nvPr/>
        </p:nvSpPr>
        <p:spPr>
          <a:xfrm>
            <a:off x="3846987" y="5356317"/>
            <a:ext cx="1228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, TP-cookie</a:t>
            </a:r>
            <a:endParaRPr lang="en-US" b="1" dirty="0"/>
          </a:p>
        </p:txBody>
      </p:sp>
      <p:sp>
        <p:nvSpPr>
          <p:cNvPr id="48" name="Rectangle 47"/>
          <p:cNvSpPr/>
          <p:nvPr/>
        </p:nvSpPr>
        <p:spPr>
          <a:xfrm>
            <a:off x="3818626" y="5912771"/>
            <a:ext cx="1227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, </a:t>
            </a:r>
            <a:r>
              <a:rPr lang="en-US" b="1" dirty="0" smtClean="0"/>
              <a:t>TP-cookie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42361 -3.703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L 0.42431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42361 -3.7037E-7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 L 0.4323 0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39" grpId="0" animBg="1"/>
      <p:bldP spid="40" grpId="0"/>
      <p:bldP spid="45" grpId="0"/>
      <p:bldP spid="45" grpId="1"/>
      <p:bldP spid="46" grpId="0"/>
      <p:bldP spid="46" grpId="1"/>
      <p:bldP spid="47" grpId="1"/>
      <p:bldP spid="47" grpId="2"/>
      <p:bldP spid="48" grpId="1"/>
      <p:bldP spid="48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Cookies</a:t>
            </a:r>
            <a:r>
              <a:rPr lang="en-US" dirty="0" smtClean="0"/>
              <a:t> enable</a:t>
            </a:r>
          </a:p>
          <a:p>
            <a:pPr lvl="1"/>
            <a:r>
              <a:rPr lang="en-US" b="1" dirty="0" smtClean="0"/>
              <a:t>Spatial</a:t>
            </a:r>
            <a:r>
              <a:rPr lang="en-US" dirty="0" smtClean="0"/>
              <a:t> tracking: Track over different domains</a:t>
            </a:r>
          </a:p>
          <a:p>
            <a:pPr lvl="1"/>
            <a:r>
              <a:rPr lang="en-US" b="1" dirty="0" smtClean="0"/>
              <a:t>Temporal</a:t>
            </a:r>
            <a:r>
              <a:rPr lang="en-US" dirty="0" smtClean="0"/>
              <a:t> tracking: Identify subsequent visits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Referrer</a:t>
            </a:r>
            <a:r>
              <a:rPr lang="en-US" dirty="0" smtClean="0"/>
              <a:t> reveals visited website</a:t>
            </a:r>
          </a:p>
          <a:p>
            <a:endParaRPr lang="en-US" dirty="0" smtClean="0"/>
          </a:p>
          <a:p>
            <a:r>
              <a:rPr lang="en-US" dirty="0" smtClean="0"/>
              <a:t>Advertisers learn browsing behavior of users</a:t>
            </a:r>
          </a:p>
          <a:p>
            <a:pPr lvl="1"/>
            <a:r>
              <a:rPr lang="en-US" dirty="0" smtClean="0"/>
              <a:t>Searches</a:t>
            </a:r>
          </a:p>
          <a:p>
            <a:pPr lvl="1"/>
            <a:r>
              <a:rPr lang="en-US" dirty="0" smtClean="0"/>
              <a:t>Consulted web pages</a:t>
            </a:r>
          </a:p>
          <a:p>
            <a:pPr lvl="1"/>
            <a:r>
              <a:rPr lang="en-US" dirty="0" smtClean="0"/>
              <a:t>Social graph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or nothing</a:t>
            </a:r>
          </a:p>
          <a:p>
            <a:pPr lvl="1"/>
            <a:r>
              <a:rPr lang="en-US" dirty="0" smtClean="0"/>
              <a:t>Block requests</a:t>
            </a:r>
          </a:p>
          <a:p>
            <a:pPr lvl="1"/>
            <a:r>
              <a:rPr lang="en-US" dirty="0" smtClean="0"/>
              <a:t>Block cookies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Same origin policy</a:t>
            </a:r>
          </a:p>
          <a:p>
            <a:pPr lvl="1"/>
            <a:r>
              <a:rPr lang="en-US" dirty="0" smtClean="0"/>
              <a:t>“Only the server that set cookie can access it”</a:t>
            </a:r>
          </a:p>
          <a:p>
            <a:pPr lvl="1"/>
            <a:r>
              <a:rPr lang="en-US" dirty="0" smtClean="0"/>
              <a:t>Prevents loss of data confidentiality or integrity</a:t>
            </a:r>
          </a:p>
          <a:p>
            <a:pPr lvl="1"/>
            <a:r>
              <a:rPr lang="en-US" dirty="0" smtClean="0"/>
              <a:t>But too permissive for online tracking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Trade-off privacy and traceability</a:t>
            </a:r>
          </a:p>
          <a:p>
            <a:pPr lvl="1"/>
            <a:r>
              <a:rPr lang="en-US" dirty="0" smtClean="0"/>
              <a:t>Limit spatial and temporal tracking</a:t>
            </a:r>
          </a:p>
          <a:p>
            <a:pPr lvl="1"/>
            <a:r>
              <a:rPr lang="en-US" dirty="0" smtClean="0"/>
              <a:t>User centric solution</a:t>
            </a:r>
          </a:p>
          <a:p>
            <a:endParaRPr lang="en-US" dirty="0" smtClean="0"/>
          </a:p>
          <a:p>
            <a:r>
              <a:rPr lang="en-US" dirty="0" smtClean="0"/>
              <a:t>Define </a:t>
            </a:r>
            <a:r>
              <a:rPr lang="en-US" dirty="0" smtClean="0">
                <a:solidFill>
                  <a:srgbClr val="0070C0"/>
                </a:solidFill>
              </a:rPr>
              <a:t>policies</a:t>
            </a:r>
            <a:r>
              <a:rPr lang="en-US" dirty="0" smtClean="0"/>
              <a:t> for use of cookies</a:t>
            </a:r>
          </a:p>
          <a:p>
            <a:pPr lvl="1"/>
            <a:r>
              <a:rPr lang="en-US" dirty="0" smtClean="0"/>
              <a:t>User privacy/advertisement preferences</a:t>
            </a:r>
          </a:p>
          <a:p>
            <a:pPr lvl="1"/>
            <a:r>
              <a:rPr lang="en-US" dirty="0" smtClean="0"/>
              <a:t>Visited web 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Intuition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a </a:t>
            </a:r>
            <a:r>
              <a:rPr lang="en-US" dirty="0" smtClean="0">
                <a:solidFill>
                  <a:srgbClr val="C00000"/>
                </a:solidFill>
              </a:rPr>
              <a:t>collection of cookies </a:t>
            </a:r>
            <a:r>
              <a:rPr lang="en-US" dirty="0" smtClean="0"/>
              <a:t>in parallel</a:t>
            </a:r>
          </a:p>
          <a:p>
            <a:pPr lvl="1"/>
            <a:r>
              <a:rPr lang="en-US" dirty="0" smtClean="0"/>
              <a:t>Use cookie with an advertiser depending on the visited web site </a:t>
            </a:r>
          </a:p>
          <a:p>
            <a:pPr lvl="1"/>
            <a:r>
              <a:rPr lang="en-US" dirty="0" smtClean="0"/>
              <a:t>Similar to multiple pseudonym approach in mobile networks to achieve location privacy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0351-7656-F74D-A26C-1DD49A162F3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920</Words>
  <Application>Microsoft Macintosh PowerPoint</Application>
  <PresentationFormat>On-screen Show (4:3)</PresentationFormat>
  <Paragraphs>246</Paragraphs>
  <Slides>19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Towards Privacy-Friendly  Online Advertising</vt:lpstr>
      <vt:lpstr>Motivation</vt:lpstr>
      <vt:lpstr>Motivation (2)</vt:lpstr>
      <vt:lpstr>Outline</vt:lpstr>
      <vt:lpstr>Online Advertising</vt:lpstr>
      <vt:lpstr>Privacy Implications</vt:lpstr>
      <vt:lpstr>Existing Solutions</vt:lpstr>
      <vt:lpstr>Proposed Solution</vt:lpstr>
      <vt:lpstr>Intuition</vt:lpstr>
      <vt:lpstr>Approach 1</vt:lpstr>
      <vt:lpstr>Approach 2</vt:lpstr>
      <vt:lpstr>Approach 3</vt:lpstr>
      <vt:lpstr>Implementation </vt:lpstr>
      <vt:lpstr>Study</vt:lpstr>
      <vt:lpstr>Number of hidden servers for each of the top 20 domains</vt:lpstr>
      <vt:lpstr>Number of visible servers for each hidden server</vt:lpstr>
      <vt:lpstr>Top 10 associated visible servers connected with the most popular advertisers</vt:lpstr>
      <vt:lpstr>Advertisers Countermeasures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Privacy Friendly  Online Advertising</dc:title>
  <dc:creator>Julien Freudiger</dc:creator>
  <cp:lastModifiedBy>Julien Freudiger</cp:lastModifiedBy>
  <cp:revision>87</cp:revision>
  <dcterms:created xsi:type="dcterms:W3CDTF">2009-05-12T21:48:54Z</dcterms:created>
  <dcterms:modified xsi:type="dcterms:W3CDTF">2011-01-17T10:24:24Z</dcterms:modified>
</cp:coreProperties>
</file>