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Default Extension="vml" ContentType="application/vnd.openxmlformats-officedocument.vmlDrawing"/>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6"/>
  </p:notesMasterIdLst>
  <p:handoutMasterIdLst>
    <p:handoutMasterId r:id="rId37"/>
  </p:handoutMasterIdLst>
  <p:sldIdLst>
    <p:sldId id="256" r:id="rId2"/>
    <p:sldId id="257" r:id="rId3"/>
    <p:sldId id="290" r:id="rId4"/>
    <p:sldId id="291" r:id="rId5"/>
    <p:sldId id="292" r:id="rId6"/>
    <p:sldId id="258" r:id="rId7"/>
    <p:sldId id="309" r:id="rId8"/>
    <p:sldId id="327" r:id="rId9"/>
    <p:sldId id="304" r:id="rId10"/>
    <p:sldId id="285" r:id="rId11"/>
    <p:sldId id="306" r:id="rId12"/>
    <p:sldId id="284" r:id="rId13"/>
    <p:sldId id="314" r:id="rId14"/>
    <p:sldId id="322" r:id="rId15"/>
    <p:sldId id="318" r:id="rId16"/>
    <p:sldId id="268" r:id="rId17"/>
    <p:sldId id="271" r:id="rId18"/>
    <p:sldId id="281" r:id="rId19"/>
    <p:sldId id="273" r:id="rId20"/>
    <p:sldId id="277" r:id="rId21"/>
    <p:sldId id="278" r:id="rId22"/>
    <p:sldId id="320" r:id="rId23"/>
    <p:sldId id="321" r:id="rId24"/>
    <p:sldId id="275" r:id="rId25"/>
    <p:sldId id="288" r:id="rId26"/>
    <p:sldId id="280" r:id="rId27"/>
    <p:sldId id="319" r:id="rId28"/>
    <p:sldId id="323" r:id="rId29"/>
    <p:sldId id="324" r:id="rId30"/>
    <p:sldId id="312" r:id="rId31"/>
    <p:sldId id="317" r:id="rId32"/>
    <p:sldId id="325" r:id="rId33"/>
    <p:sldId id="326" r:id="rId34"/>
    <p:sldId id="328" r:id="rId3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7528" autoAdjust="0"/>
    <p:restoredTop sz="76659" autoAdjust="0"/>
  </p:normalViewPr>
  <p:slideViewPr>
    <p:cSldViewPr>
      <p:cViewPr varScale="1">
        <p:scale>
          <a:sx n="92" d="100"/>
          <a:sy n="92" d="100"/>
        </p:scale>
        <p:origin x="-1236"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76" d="100"/>
          <a:sy n="76" d="100"/>
        </p:scale>
        <p:origin x="-1818" y="-96"/>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9.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0.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0.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6350FEA-D4B0-435E-BDAF-CB8C108F1F02}" type="datetimeFigureOut">
              <a:rPr lang="en-US"/>
              <a:pPr>
                <a:defRPr/>
              </a:pPr>
              <a:t>7/8/2008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726DC1F6-E1C6-49FE-B6AD-8C0960E40B18}"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9E33A1DD-EEEA-4EE4-8AF2-788E87EEB327}" type="datetimeFigureOut">
              <a:rPr lang="en-US"/>
              <a:pPr>
                <a:defRPr/>
              </a:pPr>
              <a:t>7/8/2008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D0BAD8E3-D619-4E00-AF30-27B9200F0DBA}"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p:spPr>
      </p:sp>
      <p:sp>
        <p:nvSpPr>
          <p:cNvPr id="4710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Narrow baseline stereo is largely a solved problem. Here, you see the result of a very simple graph cuts based algorithm that uses pixel differences as the cost term. </a:t>
            </a:r>
          </a:p>
        </p:txBody>
      </p:sp>
      <p:sp>
        <p:nvSpPr>
          <p:cNvPr id="4710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75524EF-AEB3-4E2D-9AE3-3EC5336FB303}" type="slidenum">
              <a:rPr lang="en-US"/>
              <a:pPr fontAlgn="base">
                <a:spcBef>
                  <a:spcPct val="0"/>
                </a:spcBef>
                <a:spcAft>
                  <a:spcPct val="0"/>
                </a:spcAft>
              </a:pPr>
              <a:t>2</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p:spPr>
      </p:sp>
      <p:sp>
        <p:nvSpPr>
          <p:cNvPr id="5837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However, we can make it more suitable by changing its weighing kernel to a Gaussian and use circular regions which are actually realized by the Gaussians naturally. Additionally, we also know that GLOH has a better record in localization  but it also is not suitable for dense computation (because of its grid shape and weighting again)</a:t>
            </a:r>
          </a:p>
        </p:txBody>
      </p:sp>
      <p:sp>
        <p:nvSpPr>
          <p:cNvPr id="5837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D07810A-0D50-496D-9517-1F9A4B86698F}" type="slidenum">
              <a:rPr lang="en-US"/>
              <a:pPr fontAlgn="base">
                <a:spcBef>
                  <a:spcPct val="0"/>
                </a:spcBef>
                <a:spcAft>
                  <a:spcPct val="0"/>
                </a:spcAft>
              </a:pPr>
              <a:t>11</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bwMode="auto">
          <a:noFill/>
          <a:ln>
            <a:solidFill>
              <a:srgbClr val="000000"/>
            </a:solidFill>
            <a:miter lim="800000"/>
            <a:headEnd/>
            <a:tailEnd/>
          </a:ln>
        </p:spPr>
      </p:sp>
      <p:sp>
        <p:nvSpPr>
          <p:cNvPr id="5939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We propose to merge these two ideas where we have circular regions defined by Gaussians with increasing variance as you go away from the point center. Actually, in a recent publication, a grid similar to our DAISY has been shown to outperform SIFT for sparse feature matching also. But our motivation in using a grid like this also stems from its computational advantages.</a:t>
            </a:r>
          </a:p>
        </p:txBody>
      </p:sp>
      <p:sp>
        <p:nvSpPr>
          <p:cNvPr id="5939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F82705F-E3DF-478F-AC62-5BD629D2B5F2}" type="slidenum">
              <a:rPr lang="en-US"/>
              <a:pPr fontAlgn="base">
                <a:spcBef>
                  <a:spcPct val="0"/>
                </a:spcBef>
                <a:spcAft>
                  <a:spcPct val="0"/>
                </a:spcAft>
              </a:pPr>
              <a:t>12</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p:spPr>
      </p:sp>
      <p:sp>
        <p:nvSpPr>
          <p:cNvPr id="6041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Here, we outline our basic histogram computation: We first compute gradient magnitude layers in different orientations. Each of these layers are the magnitude of the gradient in a specific direction. Then, we apply convolution with a Gaussian kernel to pre-compute the histograms for every point. For example, to compute the histogram for this region, all we need to do is to read the corresponding values from the </a:t>
            </a:r>
            <a:r>
              <a:rPr lang="en-US" dirty="0" err="1" smtClean="0"/>
              <a:t>precomputed</a:t>
            </a:r>
            <a:r>
              <a:rPr lang="en-US" dirty="0" smtClean="0"/>
              <a:t> convoluted orientation layers. </a:t>
            </a:r>
          </a:p>
        </p:txBody>
      </p:sp>
      <p:sp>
        <p:nvSpPr>
          <p:cNvPr id="6042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9769531-FB8B-439F-A535-883B345DD60B}" type="slidenum">
              <a:rPr lang="en-US"/>
              <a:pPr fontAlgn="base">
                <a:spcBef>
                  <a:spcPct val="0"/>
                </a:spcBef>
                <a:spcAft>
                  <a:spcPct val="0"/>
                </a:spcAft>
              </a:pPr>
              <a:t>13</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p:spPr>
      </p:sp>
      <p:sp>
        <p:nvSpPr>
          <p:cNvPr id="48131"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US" dirty="0" smtClean="0"/>
              <a:t>Since our regions are circular and since our weighing kernel is rotationally symmetric, when we want to compute the descriptor in a different orientation, these pre-computed layers are still valid but they only correspond to different bins of the histogram now.</a:t>
            </a:r>
          </a:p>
          <a:p>
            <a:pPr eaLnBrk="1" hangingPunct="1">
              <a:spcBef>
                <a:spcPct val="0"/>
              </a:spcBef>
            </a:pPr>
            <a:endParaRPr lang="en-US" dirty="0" smtClean="0"/>
          </a:p>
        </p:txBody>
      </p:sp>
      <p:sp>
        <p:nvSpPr>
          <p:cNvPr id="6042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B640BD5-9DA1-44EA-AB6D-64F852F8DDA1}" type="slidenum">
              <a:rPr lang="en-US" smtClean="0"/>
              <a:pPr fontAlgn="base">
                <a:spcBef>
                  <a:spcPct val="0"/>
                </a:spcBef>
                <a:spcAft>
                  <a:spcPct val="0"/>
                </a:spcAft>
                <a:defRPr/>
              </a:pPr>
              <a:t>14</a:t>
            </a:fld>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fontAlgn="auto">
              <a:spcBef>
                <a:spcPts val="0"/>
              </a:spcBef>
              <a:spcAft>
                <a:spcPts val="0"/>
              </a:spcAft>
              <a:defRPr/>
            </a:pPr>
            <a:r>
              <a:rPr lang="en-US" dirty="0" smtClean="0"/>
              <a:t>The overall procedure is described in this slide:</a:t>
            </a:r>
          </a:p>
          <a:p>
            <a:pPr marL="228600" indent="-228600" fontAlgn="auto">
              <a:spcBef>
                <a:spcPts val="0"/>
              </a:spcBef>
              <a:spcAft>
                <a:spcPts val="0"/>
              </a:spcAft>
              <a:buFontTx/>
              <a:buAutoNum type="arabicPeriod"/>
              <a:defRPr/>
            </a:pPr>
            <a:r>
              <a:rPr lang="en-US" dirty="0" smtClean="0"/>
              <a:t>We first compute gradient magnitudes in different directions</a:t>
            </a:r>
          </a:p>
          <a:p>
            <a:pPr marL="228600" indent="-228600" fontAlgn="auto">
              <a:spcBef>
                <a:spcPts val="0"/>
              </a:spcBef>
              <a:spcAft>
                <a:spcPts val="0"/>
              </a:spcAft>
              <a:buFontTx/>
              <a:buAutoNum type="arabicPeriod"/>
              <a:defRPr/>
            </a:pPr>
            <a:r>
              <a:rPr lang="en-US" dirty="0" smtClean="0"/>
              <a:t>We apply a Gaussian and sample these layers to compute the inner layer histograms.</a:t>
            </a:r>
          </a:p>
          <a:p>
            <a:pPr marL="228600" indent="-228600" fontAlgn="auto">
              <a:spcBef>
                <a:spcPts val="0"/>
              </a:spcBef>
              <a:spcAft>
                <a:spcPts val="0"/>
              </a:spcAft>
              <a:buFontTx/>
              <a:buAutoNum type="arabicPeriod"/>
              <a:defRPr/>
            </a:pPr>
            <a:r>
              <a:rPr lang="en-US" dirty="0" smtClean="0"/>
              <a:t>We apply a successive Gaussian and sample for mid-region histograms</a:t>
            </a:r>
          </a:p>
          <a:p>
            <a:pPr marL="228600" indent="-228600" fontAlgn="auto">
              <a:spcBef>
                <a:spcPts val="0"/>
              </a:spcBef>
              <a:spcAft>
                <a:spcPts val="0"/>
              </a:spcAft>
              <a:buFontTx/>
              <a:buAutoNum type="arabicPeriod"/>
              <a:defRPr/>
            </a:pPr>
            <a:r>
              <a:rPr lang="en-US" dirty="0" smtClean="0"/>
              <a:t>And finally apply a further Gaussian and get the whole descriptor.</a:t>
            </a:r>
          </a:p>
          <a:p>
            <a:pPr marL="228600" indent="-228600" fontAlgn="auto">
              <a:spcBef>
                <a:spcPts val="0"/>
              </a:spcBef>
              <a:spcAft>
                <a:spcPts val="0"/>
              </a:spcAft>
              <a:buFontTx/>
              <a:buAutoNum type="arabicPeriod"/>
              <a:defRPr/>
            </a:pPr>
            <a:endParaRPr lang="en-US" dirty="0" smtClean="0"/>
          </a:p>
          <a:p>
            <a:pPr marL="228600" indent="-228600" fontAlgn="auto">
              <a:spcBef>
                <a:spcPts val="0"/>
              </a:spcBef>
              <a:spcAft>
                <a:spcPts val="0"/>
              </a:spcAft>
              <a:defRPr/>
            </a:pPr>
            <a:r>
              <a:rPr lang="en-US" dirty="0" smtClean="0"/>
              <a:t>This whole process takes about 5 seconds for an 800x600 image whereas it is around 250s for SIFT.</a:t>
            </a:r>
          </a:p>
          <a:p>
            <a:pPr marL="228600" indent="-228600" fontAlgn="auto">
              <a:spcBef>
                <a:spcPts val="0"/>
              </a:spcBef>
              <a:spcAft>
                <a:spcPts val="0"/>
              </a:spcAft>
              <a:defRPr/>
            </a:pPr>
            <a:endParaRPr lang="en-US" dirty="0" smtClean="0"/>
          </a:p>
          <a:p>
            <a:pPr marL="228600" indent="-228600" fontAlgn="auto">
              <a:spcBef>
                <a:spcPts val="0"/>
              </a:spcBef>
              <a:spcAft>
                <a:spcPts val="0"/>
              </a:spcAft>
              <a:defRPr/>
            </a:pPr>
            <a:r>
              <a:rPr lang="en-US" dirty="0" smtClean="0"/>
              <a:t>One more advantage with the Gaussian kernel is that, we can compute the histograms of relatively larger regions by applying smaller </a:t>
            </a:r>
            <a:r>
              <a:rPr lang="en-US" dirty="0" err="1" smtClean="0"/>
              <a:t>gaussians</a:t>
            </a:r>
            <a:r>
              <a:rPr lang="en-US" dirty="0" smtClean="0"/>
              <a:t> and also since it is separable we have quite a computational advantage in the convolutions.</a:t>
            </a:r>
          </a:p>
          <a:p>
            <a:pPr marL="228600" indent="-228600" fontAlgn="auto">
              <a:spcBef>
                <a:spcPts val="0"/>
              </a:spcBef>
              <a:spcAft>
                <a:spcPts val="0"/>
              </a:spcAft>
              <a:defRPr/>
            </a:pPr>
            <a:r>
              <a:rPr lang="en-US" dirty="0" smtClean="0"/>
              <a:t> </a:t>
            </a:r>
          </a:p>
        </p:txBody>
      </p:sp>
      <p:sp>
        <p:nvSpPr>
          <p:cNvPr id="6144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C0CAF33-2DC6-4E72-8F94-7C03D1B16A35}" type="slidenum">
              <a:rPr lang="en-US"/>
              <a:pPr fontAlgn="base">
                <a:spcBef>
                  <a:spcPct val="0"/>
                </a:spcBef>
                <a:spcAft>
                  <a:spcPct val="0"/>
                </a:spcAft>
              </a:pPr>
              <a:t>15</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fontAlgn="auto">
              <a:spcBef>
                <a:spcPts val="0"/>
              </a:spcBef>
              <a:spcAft>
                <a:spcPts val="0"/>
              </a:spcAft>
              <a:defRPr/>
            </a:pPr>
            <a:r>
              <a:rPr lang="en-US" dirty="0" smtClean="0"/>
              <a:t>Now, we use the computed descriptors in estimating the depth map with a standard formulation:</a:t>
            </a:r>
          </a:p>
          <a:p>
            <a:pPr fontAlgn="auto">
              <a:spcBef>
                <a:spcPts val="0"/>
              </a:spcBef>
              <a:spcAft>
                <a:spcPts val="0"/>
              </a:spcAft>
              <a:defRPr/>
            </a:pPr>
            <a:endParaRPr lang="en-US" dirty="0" smtClean="0"/>
          </a:p>
          <a:p>
            <a:pPr marL="228600" indent="-228600" fontAlgn="auto">
              <a:spcBef>
                <a:spcPts val="0"/>
              </a:spcBef>
              <a:spcAft>
                <a:spcPts val="0"/>
              </a:spcAft>
              <a:buFontTx/>
              <a:buAutoNum type="arabicPeriod"/>
              <a:defRPr/>
            </a:pPr>
            <a:r>
              <a:rPr lang="en-US" dirty="0" smtClean="0"/>
              <a:t>Given the descriptors, we want to estimate depth and occlusions</a:t>
            </a:r>
          </a:p>
          <a:p>
            <a:pPr marL="228600" indent="-228600" fontAlgn="auto">
              <a:spcBef>
                <a:spcPts val="0"/>
              </a:spcBef>
              <a:spcAft>
                <a:spcPts val="0"/>
              </a:spcAft>
              <a:buFontTx/>
              <a:buAutoNum type="arabicPeriod"/>
              <a:defRPr/>
            </a:pPr>
            <a:r>
              <a:rPr lang="en-US" dirty="0" smtClean="0"/>
              <a:t>By applying </a:t>
            </a:r>
            <a:r>
              <a:rPr lang="en-US" dirty="0" err="1" smtClean="0"/>
              <a:t>Bayes</a:t>
            </a:r>
            <a:r>
              <a:rPr lang="en-US" dirty="0" smtClean="0"/>
              <a:t> and making the pixels explicit, we have a product of evidence with smoothness terms.</a:t>
            </a:r>
          </a:p>
          <a:p>
            <a:pPr marL="228600" indent="-228600" fontAlgn="auto">
              <a:spcBef>
                <a:spcPts val="0"/>
              </a:spcBef>
              <a:spcAft>
                <a:spcPts val="0"/>
              </a:spcAft>
              <a:buFontTx/>
              <a:buAutoNum type="arabicPeriod"/>
              <a:defRPr/>
            </a:pPr>
            <a:r>
              <a:rPr lang="en-US" dirty="0" smtClean="0"/>
              <a:t>We use a the Alpha Expansion algorithm of </a:t>
            </a:r>
            <a:r>
              <a:rPr lang="en-US" dirty="0" err="1" smtClean="0"/>
              <a:t>Kolmogorov</a:t>
            </a:r>
            <a:r>
              <a:rPr lang="en-US" dirty="0" smtClean="0"/>
              <a:t> to solve this optimization problem but we could have used anything for this part. </a:t>
            </a:r>
          </a:p>
          <a:p>
            <a:pPr marL="228600" indent="-228600" fontAlgn="auto">
              <a:spcBef>
                <a:spcPts val="0"/>
              </a:spcBef>
              <a:spcAft>
                <a:spcPts val="0"/>
              </a:spcAft>
              <a:buFontTx/>
              <a:buAutoNum type="arabicPeriod"/>
              <a:defRPr/>
            </a:pPr>
            <a:r>
              <a:rPr lang="en-US" dirty="0" smtClean="0"/>
              <a:t>There is a slight problem in using this directly however, since we are using a descriptor defined over a region and we must take care of pixels near the occlusion boundaries.</a:t>
            </a:r>
          </a:p>
          <a:p>
            <a:pPr marL="228600" indent="-228600" fontAlgn="auto">
              <a:spcBef>
                <a:spcPts val="0"/>
              </a:spcBef>
              <a:spcAft>
                <a:spcPts val="0"/>
              </a:spcAft>
              <a:buFontTx/>
              <a:buAutoNum type="arabicPeriod"/>
              <a:defRPr/>
            </a:pPr>
            <a:endParaRPr lang="en-US" dirty="0"/>
          </a:p>
        </p:txBody>
      </p:sp>
      <p:sp>
        <p:nvSpPr>
          <p:cNvPr id="6246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5372697-636A-4A01-A010-F855DA2BF517}" type="slidenum">
              <a:rPr lang="en-US"/>
              <a:pPr fontAlgn="base">
                <a:spcBef>
                  <a:spcPct val="0"/>
                </a:spcBef>
                <a:spcAft>
                  <a:spcPct val="0"/>
                </a:spcAft>
              </a:pPr>
              <a:t>16</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bwMode="auto">
          <a:noFill/>
          <a:ln>
            <a:solidFill>
              <a:srgbClr val="000000"/>
            </a:solidFill>
            <a:miter lim="800000"/>
            <a:headEnd/>
            <a:tailEnd/>
          </a:ln>
        </p:spPr>
      </p:sp>
      <p:sp>
        <p:nvSpPr>
          <p:cNvPr id="6349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We handle this issue by modifying the evidence term slightly by introducing a set of mask and mask probabilities which are defined over the descriptor like this one. Here, while the matching energy is computed, only the histograms belonging to the shaded regions are considered.</a:t>
            </a:r>
          </a:p>
        </p:txBody>
      </p:sp>
      <p:sp>
        <p:nvSpPr>
          <p:cNvPr id="6349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75BD45F-2CFB-4904-A483-D31140A59B74}" type="slidenum">
              <a:rPr lang="en-US"/>
              <a:pPr fontAlgn="base">
                <a:spcBef>
                  <a:spcPct val="0"/>
                </a:spcBef>
                <a:spcAft>
                  <a:spcPct val="0"/>
                </a:spcAft>
              </a:pPr>
              <a:t>17</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fontAlgn="auto">
              <a:spcBef>
                <a:spcPts val="0"/>
              </a:spcBef>
              <a:spcAft>
                <a:spcPts val="0"/>
              </a:spcAft>
              <a:defRPr/>
            </a:pPr>
            <a:r>
              <a:rPr lang="en-US" dirty="0" smtClean="0"/>
              <a:t>There are a total of 9 masks. </a:t>
            </a:r>
          </a:p>
          <a:p>
            <a:pPr marL="228600" indent="-228600" fontAlgn="auto">
              <a:spcBef>
                <a:spcPts val="0"/>
              </a:spcBef>
              <a:spcAft>
                <a:spcPts val="0"/>
              </a:spcAft>
              <a:buFontTx/>
              <a:buAutoNum type="arabicPeriod"/>
              <a:defRPr/>
            </a:pPr>
            <a:r>
              <a:rPr lang="en-US" dirty="0" smtClean="0"/>
              <a:t>We initialize the system with no occlusions which means using the first mask here.</a:t>
            </a:r>
          </a:p>
          <a:p>
            <a:pPr marL="228600" indent="-228600" fontAlgn="auto">
              <a:spcBef>
                <a:spcPts val="0"/>
              </a:spcBef>
              <a:spcAft>
                <a:spcPts val="0"/>
              </a:spcAft>
              <a:buFontTx/>
              <a:buAutoNum type="arabicPeriod"/>
              <a:defRPr/>
            </a:pPr>
            <a:r>
              <a:rPr lang="en-US" dirty="0" smtClean="0"/>
              <a:t>Then we compute the mask probabilities and select the mask of each pixel and resolve the system.</a:t>
            </a:r>
          </a:p>
        </p:txBody>
      </p:sp>
      <p:sp>
        <p:nvSpPr>
          <p:cNvPr id="645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433D07-33D7-4A55-B967-D57311BB49D9}" type="slidenum">
              <a:rPr lang="en-US"/>
              <a:pPr fontAlgn="base">
                <a:spcBef>
                  <a:spcPct val="0"/>
                </a:spcBef>
                <a:spcAft>
                  <a:spcPct val="0"/>
                </a:spcAft>
              </a:pPr>
              <a:t>18</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bwMode="auto">
          <a:noFill/>
          <a:ln>
            <a:solidFill>
              <a:srgbClr val="000000"/>
            </a:solidFill>
            <a:miter lim="800000"/>
            <a:headEnd/>
            <a:tailEnd/>
          </a:ln>
        </p:spPr>
      </p:sp>
      <p:sp>
        <p:nvSpPr>
          <p:cNvPr id="655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Now, the experiments section. In this experiment we compare our descriptor’s result with 4 other matching schemes: SIFT, SURF, NCC and pixel differencing. We’ll show some numerical results in the next slide but in here we show some example reconstructions of the descriptors when we compute the depth map using these 2 images only. The red parts are detected occlusions and the depth map is represented in an inverse coding: light parts are close and dark parts are far. We see that DAISY result is the best one and SURF has many artifacts. This is not so surprising as it uses box-filters to approximate Gaussian kernels. This results in sharp changes in the descriptor of two side-by-side pixels and hence the artifacts.</a:t>
            </a:r>
          </a:p>
        </p:txBody>
      </p:sp>
      <p:sp>
        <p:nvSpPr>
          <p:cNvPr id="655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B830A89-A696-4C20-8740-65462912368F}" type="slidenum">
              <a:rPr lang="en-US"/>
              <a:pPr fontAlgn="base">
                <a:spcBef>
                  <a:spcPct val="0"/>
                </a:spcBef>
                <a:spcAft>
                  <a:spcPct val="0"/>
                </a:spcAft>
              </a:pPr>
              <a:t>19</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lnSpcReduction="10000"/>
          </a:bodyPr>
          <a:lstStyle/>
          <a:p>
            <a:pPr fontAlgn="auto">
              <a:spcBef>
                <a:spcPts val="0"/>
              </a:spcBef>
              <a:spcAft>
                <a:spcPts val="0"/>
              </a:spcAft>
              <a:defRPr/>
            </a:pPr>
            <a:r>
              <a:rPr lang="en-US" dirty="0" smtClean="0"/>
              <a:t>Here we see some numerical comparison. We use the above image and one of the lower images in the estimation and compare our depth estimates to that of a laser scanned ground truth. </a:t>
            </a:r>
          </a:p>
          <a:p>
            <a:pPr fontAlgn="auto">
              <a:spcBef>
                <a:spcPts val="0"/>
              </a:spcBef>
              <a:spcAft>
                <a:spcPts val="0"/>
              </a:spcAft>
              <a:defRPr/>
            </a:pPr>
            <a:endParaRPr lang="en-US" dirty="0" smtClean="0"/>
          </a:p>
          <a:p>
            <a:pPr fontAlgn="auto">
              <a:spcBef>
                <a:spcPts val="0"/>
              </a:spcBef>
              <a:spcAft>
                <a:spcPts val="0"/>
              </a:spcAft>
              <a:defRPr/>
            </a:pPr>
            <a:r>
              <a:rPr lang="en-US" dirty="0" smtClean="0"/>
              <a:t>If you examine the lower images, you’ll realize that the baseline is increasing gradually from left to right. </a:t>
            </a:r>
          </a:p>
          <a:p>
            <a:pPr fontAlgn="auto">
              <a:spcBef>
                <a:spcPts val="0"/>
              </a:spcBef>
              <a:spcAft>
                <a:spcPts val="0"/>
              </a:spcAft>
              <a:defRPr/>
            </a:pPr>
            <a:endParaRPr lang="en-US" dirty="0" smtClean="0"/>
          </a:p>
          <a:p>
            <a:pPr marL="228600" indent="-228600" fontAlgn="auto">
              <a:spcBef>
                <a:spcPts val="0"/>
              </a:spcBef>
              <a:spcAft>
                <a:spcPts val="0"/>
              </a:spcAft>
              <a:buFontTx/>
              <a:buAutoNum type="arabicPeriod"/>
              <a:defRPr/>
            </a:pPr>
            <a:r>
              <a:rPr lang="en-US" dirty="0" smtClean="0"/>
              <a:t>Each block of bars here represent the result of a specific pair and the y-axis is the percentage of the correct depth pixels. </a:t>
            </a:r>
          </a:p>
          <a:p>
            <a:pPr marL="228600" indent="-228600" fontAlgn="auto">
              <a:spcBef>
                <a:spcPts val="0"/>
              </a:spcBef>
              <a:spcAft>
                <a:spcPts val="0"/>
              </a:spcAft>
              <a:buFontTx/>
              <a:buAutoNum type="arabicPeriod"/>
              <a:defRPr/>
            </a:pPr>
            <a:endParaRPr lang="en-US" dirty="0" smtClean="0"/>
          </a:p>
          <a:p>
            <a:pPr marL="228600" indent="-228600" fontAlgn="auto">
              <a:spcBef>
                <a:spcPts val="0"/>
              </a:spcBef>
              <a:spcAft>
                <a:spcPts val="0"/>
              </a:spcAft>
              <a:buFontTx/>
              <a:buAutoNum type="arabicPeriod"/>
              <a:defRPr/>
            </a:pPr>
            <a:r>
              <a:rPr lang="en-US" dirty="0" smtClean="0"/>
              <a:t>Within the bars, each color represents a specific descriptor.  For clarity, we show the 5% error threshold which means that we count the depth estimate of a pixel as correct if its error is less than the 5% of the scene’s depth range.</a:t>
            </a:r>
            <a:r>
              <a:rPr lang="en-US" baseline="0" dirty="0" smtClean="0"/>
              <a:t> You can find more detailed comparisons in the paper.</a:t>
            </a:r>
            <a:endParaRPr lang="en-US" dirty="0" smtClean="0"/>
          </a:p>
          <a:p>
            <a:pPr fontAlgn="auto">
              <a:spcBef>
                <a:spcPts val="0"/>
              </a:spcBef>
              <a:spcAft>
                <a:spcPts val="0"/>
              </a:spcAft>
              <a:defRPr/>
            </a:pPr>
            <a:endParaRPr lang="en-US" dirty="0" smtClean="0"/>
          </a:p>
          <a:p>
            <a:pPr fontAlgn="auto">
              <a:spcBef>
                <a:spcPts val="0"/>
              </a:spcBef>
              <a:spcAft>
                <a:spcPts val="0"/>
              </a:spcAft>
              <a:defRPr/>
            </a:pPr>
            <a:r>
              <a:rPr lang="en-US" dirty="0" smtClean="0"/>
              <a:t>From this graph, we see that DAISY always gives the best result and as the baseline increases its difference becomes more obvious. If you inspect the 1% error rate of SURF you’ll see that it is very low compared to the rest even when it is used for narrow baseline. This proves our previous observation about box filter usage for dense computations.</a:t>
            </a:r>
          </a:p>
          <a:p>
            <a:pPr fontAlgn="auto">
              <a:spcBef>
                <a:spcPts val="0"/>
              </a:spcBef>
              <a:spcAft>
                <a:spcPts val="0"/>
              </a:spcAft>
              <a:defRPr/>
            </a:pPr>
            <a:endParaRPr lang="en-US" dirty="0" smtClean="0"/>
          </a:p>
          <a:p>
            <a:pPr fontAlgn="auto">
              <a:spcBef>
                <a:spcPts val="0"/>
              </a:spcBef>
              <a:spcAft>
                <a:spcPts val="0"/>
              </a:spcAft>
              <a:defRPr/>
            </a:pPr>
            <a:r>
              <a:rPr lang="en-US" dirty="0" smtClean="0"/>
              <a:t>Occlusions are properly handled: We have a ground truth occlusion map. We do not consider the pixels in the GT occlusion map. However, if a pixel is marked as occluded but it is not in reality, then it is marked as false.</a:t>
            </a:r>
          </a:p>
        </p:txBody>
      </p:sp>
      <p:sp>
        <p:nvSpPr>
          <p:cNvPr id="6656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D44F10F-8A53-48BC-AE33-E59201EA0497}" type="slidenum">
              <a:rPr lang="en-US"/>
              <a:pPr fontAlgn="base">
                <a:spcBef>
                  <a:spcPct val="0"/>
                </a:spcBef>
                <a:spcAft>
                  <a:spcPct val="0"/>
                </a:spcAft>
              </a:pPr>
              <a:t>20</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p:spPr>
      </p:sp>
      <p:sp>
        <p:nvSpPr>
          <p:cNvPr id="4813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But when you increase the baseline, pixel differences fails. Actually, this approach fails even when we have some image transformations like contrast change. Our intuition here is that what if we use a descriptor instead of the pixel information directly ? It is well known that descriptors work very well on sparse matching problems at feature locations.</a:t>
            </a:r>
          </a:p>
        </p:txBody>
      </p:sp>
      <p:sp>
        <p:nvSpPr>
          <p:cNvPr id="481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30D6B2B-F645-479E-925C-A114A3DF0A9E}" type="slidenum">
              <a:rPr lang="en-US"/>
              <a:pPr fontAlgn="base">
                <a:spcBef>
                  <a:spcPct val="0"/>
                </a:spcBef>
                <a:spcAft>
                  <a:spcPct val="0"/>
                </a:spcAft>
              </a:pPr>
              <a:t>3</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bwMode="auto">
          <a:noFill/>
          <a:ln>
            <a:solidFill>
              <a:srgbClr val="000000"/>
            </a:solidFill>
            <a:miter lim="800000"/>
            <a:headEnd/>
            <a:tailEnd/>
          </a:ln>
        </p:spPr>
      </p:sp>
      <p:sp>
        <p:nvSpPr>
          <p:cNvPr id="6758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For this image pair we also present a continuous graph where instead of a discrete error threshold,</a:t>
            </a:r>
            <a:r>
              <a:rPr lang="en-US" baseline="0" dirty="0" smtClean="0"/>
              <a:t> we present the correct depth % </a:t>
            </a:r>
            <a:r>
              <a:rPr lang="en-US" baseline="0" dirty="0" err="1" smtClean="0"/>
              <a:t>vs</a:t>
            </a:r>
            <a:r>
              <a:rPr lang="en-US" baseline="0" dirty="0" smtClean="0"/>
              <a:t> different error thresholds.</a:t>
            </a:r>
            <a:endParaRPr lang="en-US" dirty="0" smtClean="0"/>
          </a:p>
        </p:txBody>
      </p:sp>
      <p:sp>
        <p:nvSpPr>
          <p:cNvPr id="6758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D39FBB6-6E45-468D-BD08-B19FB7237DC7}" type="slidenum">
              <a:rPr lang="en-US"/>
              <a:pPr fontAlgn="base">
                <a:spcBef>
                  <a:spcPct val="0"/>
                </a:spcBef>
                <a:spcAft>
                  <a:spcPct val="0"/>
                </a:spcAft>
              </a:pPr>
              <a:t>21</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p:spPr>
      </p:sp>
      <p:sp>
        <p:nvSpPr>
          <p:cNvPr id="1024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This is another GT experiment where we show only the results of DAISY. We basically use pairs of images one from the row and one from the column and compute the depth map </a:t>
            </a:r>
            <a:r>
              <a:rPr lang="en-US" dirty="0" err="1" smtClean="0"/>
              <a:t>wrt</a:t>
            </a:r>
            <a:r>
              <a:rPr lang="en-US" dirty="0" smtClean="0"/>
              <a:t> the upper row image. In the diagonal you see the GT depth map. In the depth maps, green represents the</a:t>
            </a:r>
            <a:r>
              <a:rPr lang="en-US" baseline="0" dirty="0" smtClean="0"/>
              <a:t> correctly detected occlusions, blue color falsely detected occlusions, red color missed occlusions and gray scale is the inverse depth. </a:t>
            </a:r>
          </a:p>
          <a:p>
            <a:pPr>
              <a:spcBef>
                <a:spcPct val="0"/>
              </a:spcBef>
            </a:pPr>
            <a:endParaRPr lang="en-US" baseline="0" dirty="0" smtClean="0"/>
          </a:p>
          <a:p>
            <a:pPr>
              <a:spcBef>
                <a:spcPct val="0"/>
              </a:spcBef>
            </a:pPr>
            <a:r>
              <a:rPr lang="en-US" baseline="0" dirty="0" smtClean="0"/>
              <a:t>We see that the depth and occlusion estimates are very good even in very wide baseline camera situations.</a:t>
            </a:r>
          </a:p>
          <a:p>
            <a:pPr>
              <a:spcBef>
                <a:spcPct val="0"/>
              </a:spcBef>
            </a:pPr>
            <a:endParaRPr lang="en-US" dirty="0" smtClean="0"/>
          </a:p>
        </p:txBody>
      </p:sp>
      <p:sp>
        <p:nvSpPr>
          <p:cNvPr id="1024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E44FCC1-A1E4-4CBA-97B9-ED15A10071FB}" type="slidenum">
              <a:rPr lang="en-US"/>
              <a:pPr fontAlgn="base">
                <a:spcBef>
                  <a:spcPct val="0"/>
                </a:spcBef>
                <a:spcAft>
                  <a:spcPct val="0"/>
                </a:spcAft>
              </a:pPr>
              <a:t>22</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p:spPr>
      </p:sp>
      <p:sp>
        <p:nvSpPr>
          <p:cNvPr id="1126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This is a close-up of one of the image pairs from the previous slide where the depth is computed </a:t>
            </a:r>
            <a:r>
              <a:rPr lang="en-US" dirty="0" err="1" smtClean="0"/>
              <a:t>wrt</a:t>
            </a:r>
            <a:r>
              <a:rPr lang="en-US" dirty="0" smtClean="0"/>
              <a:t> the first image.</a:t>
            </a:r>
          </a:p>
        </p:txBody>
      </p:sp>
      <p:sp>
        <p:nvSpPr>
          <p:cNvPr id="1126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0065F42-4A03-4D97-AAC4-68D69A24B4DC}" type="slidenum">
              <a:rPr lang="en-US"/>
              <a:pPr fontAlgn="base">
                <a:spcBef>
                  <a:spcPct val="0"/>
                </a:spcBef>
                <a:spcAft>
                  <a:spcPct val="0"/>
                </a:spcAft>
              </a:pPr>
              <a:t>23</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noFill/>
          <a:ln>
            <a:solidFill>
              <a:srgbClr val="000000"/>
            </a:solidFill>
            <a:miter lim="800000"/>
            <a:headEnd/>
            <a:tailEnd/>
          </a:ln>
        </p:spPr>
      </p:sp>
      <p:sp>
        <p:nvSpPr>
          <p:cNvPr id="7065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There are no existing wide baseline stereo algorithms in the literature that work on 2 images alone.</a:t>
            </a:r>
            <a:r>
              <a:rPr lang="en-US" baseline="0" dirty="0" smtClean="0"/>
              <a:t> For example, this is the results of one of the best wide baseline algorithms. It uses 4 images similar to these images of size 3072x2048 and produces this beautiful depth map.</a:t>
            </a:r>
            <a:endParaRPr lang="en-US" dirty="0" smtClean="0"/>
          </a:p>
          <a:p>
            <a:pPr>
              <a:spcBef>
                <a:spcPct val="0"/>
              </a:spcBef>
            </a:pPr>
            <a:endParaRPr lang="en-US" dirty="0" smtClean="0"/>
          </a:p>
        </p:txBody>
      </p:sp>
      <p:sp>
        <p:nvSpPr>
          <p:cNvPr id="7066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5190F1D-9916-4724-A956-B68BC94299CF}" type="slidenum">
              <a:rPr lang="en-US"/>
              <a:pPr fontAlgn="base">
                <a:spcBef>
                  <a:spcPct val="0"/>
                </a:spcBef>
                <a:spcAft>
                  <a:spcPct val="0"/>
                </a:spcAft>
              </a:pPr>
              <a:t>24</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bwMode="auto">
          <a:noFill/>
          <a:ln>
            <a:solidFill>
              <a:srgbClr val="000000"/>
            </a:solidFill>
            <a:miter lim="800000"/>
            <a:headEnd/>
            <a:tailEnd/>
          </a:ln>
        </p:spPr>
      </p:sp>
      <p:sp>
        <p:nvSpPr>
          <p:cNvPr id="7168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We tested our</a:t>
            </a:r>
            <a:r>
              <a:rPr lang="en-US" baseline="0" dirty="0" smtClean="0"/>
              <a:t> algorithm with </a:t>
            </a:r>
            <a:r>
              <a:rPr lang="en-US" baseline="0" dirty="0" smtClean="0"/>
              <a:t>lower </a:t>
            </a:r>
            <a:r>
              <a:rPr lang="en-US" baseline="0" dirty="0" smtClean="0"/>
              <a:t>resolution version of the images and used the computed depth map and this texture image to re-synthesize the image from this view point.  </a:t>
            </a:r>
            <a:r>
              <a:rPr lang="en-US" dirty="0" smtClean="0"/>
              <a:t>You can see that there are very small errors in terms of intensity in the parts where we have a depth estimate.</a:t>
            </a:r>
          </a:p>
          <a:p>
            <a:pPr>
              <a:spcBef>
                <a:spcPct val="0"/>
              </a:spcBef>
            </a:pPr>
            <a:endParaRPr lang="en-US" dirty="0" smtClean="0"/>
          </a:p>
        </p:txBody>
      </p:sp>
      <p:sp>
        <p:nvSpPr>
          <p:cNvPr id="7168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6EFB072-DC47-4BB4-88A6-D43D78F4590E}" type="slidenum">
              <a:rPr lang="en-US"/>
              <a:pPr fontAlgn="base">
                <a:spcBef>
                  <a:spcPct val="0"/>
                </a:spcBef>
                <a:spcAft>
                  <a:spcPct val="0"/>
                </a:spcAft>
              </a:pPr>
              <a:t>25</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noFill/>
          <a:ln>
            <a:solidFill>
              <a:srgbClr val="000000"/>
            </a:solidFill>
            <a:miter lim="800000"/>
            <a:headEnd/>
            <a:tailEnd/>
          </a:ln>
        </p:spPr>
      </p:sp>
      <p:sp>
        <p:nvSpPr>
          <p:cNvPr id="7270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Although it was not our purpose initially, the use of a histogram based descriptor actually makes our algorithm robust to other image transformations than the viewpoint change. We are almost impervious to contrast change, has some robustness versus the change in scale and image quality as shown in these examples. The first 2 images are the input images and the depth map is computed with respect to the first image. Here, you see the result of using NCC and SIFT descriptor. </a:t>
            </a:r>
          </a:p>
        </p:txBody>
      </p:sp>
      <p:sp>
        <p:nvSpPr>
          <p:cNvPr id="7270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68D2D48-9877-498B-9F49-FE9606829227}" type="slidenum">
              <a:rPr lang="en-US"/>
              <a:pPr fontAlgn="base">
                <a:spcBef>
                  <a:spcPct val="0"/>
                </a:spcBef>
                <a:spcAft>
                  <a:spcPct val="0"/>
                </a:spcAft>
              </a:pPr>
              <a:t>26</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And here are the results of DAISY</a:t>
            </a:r>
            <a:r>
              <a:rPr lang="en-US" baseline="0" dirty="0" smtClean="0"/>
              <a:t> which are more cleaner and more accurate.</a:t>
            </a:r>
            <a:endParaRPr lang="en-US" dirty="0" smtClean="0"/>
          </a:p>
        </p:txBody>
      </p:sp>
      <p:sp>
        <p:nvSpPr>
          <p:cNvPr id="737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C0CCFA3-9ADB-45E2-A484-502493C82DCC}" type="slidenum">
              <a:rPr lang="en-US"/>
              <a:pPr fontAlgn="base">
                <a:spcBef>
                  <a:spcPct val="0"/>
                </a:spcBef>
                <a:spcAft>
                  <a:spcPct val="0"/>
                </a:spcAft>
              </a:pPr>
              <a:t>27</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noFill/>
          <a:ln>
            <a:solidFill>
              <a:srgbClr val="000000"/>
            </a:solidFill>
            <a:miter lim="800000"/>
            <a:headEnd/>
            <a:tailEnd/>
          </a:ln>
        </p:spPr>
      </p:sp>
      <p:sp>
        <p:nvSpPr>
          <p:cNvPr id="624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To conclude, today we introduced a new and very efficient descriptor, DAISY. We also showed how we can use this descriptor to estimate depth maps respecting occlusions by introducing ‘masks over descriptors’. We gave comparison results with  different descriptors using a GT, and we tested its performance limits with very harsh viewpoint changes. Also, we presented results which shows that the use of the descriptor grants us more robustness against various photometric transformations.</a:t>
            </a:r>
          </a:p>
          <a:p>
            <a:pPr eaLnBrk="1" hangingPunct="1">
              <a:spcBef>
                <a:spcPct val="0"/>
              </a:spcBef>
            </a:pPr>
            <a:endParaRPr lang="en-US" dirty="0" smtClean="0"/>
          </a:p>
          <a:p>
            <a:pPr eaLnBrk="1" hangingPunct="1">
              <a:spcBef>
                <a:spcPct val="0"/>
              </a:spcBef>
            </a:pPr>
            <a:r>
              <a:rPr lang="en-US" dirty="0" smtClean="0"/>
              <a:t>I believe there is no need</a:t>
            </a:r>
            <a:r>
              <a:rPr lang="en-US" baseline="0" dirty="0" smtClean="0"/>
              <a:t> to point out the other possible applications of having a fast dense descriptor but here’s a few of them anyway</a:t>
            </a:r>
            <a:r>
              <a:rPr lang="en-US" baseline="0" dirty="0" smtClean="0"/>
              <a:t>.</a:t>
            </a:r>
          </a:p>
          <a:p>
            <a:pPr eaLnBrk="1" hangingPunct="1">
              <a:spcBef>
                <a:spcPct val="0"/>
              </a:spcBef>
            </a:pPr>
            <a:endParaRPr lang="en-US" dirty="0" smtClean="0"/>
          </a:p>
        </p:txBody>
      </p:sp>
      <p:sp>
        <p:nvSpPr>
          <p:cNvPr id="7475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CBE1431-9817-445C-A828-C97FFE24F318}" type="slidenum">
              <a:rPr lang="en-US" smtClean="0"/>
              <a:pPr fontAlgn="base">
                <a:spcBef>
                  <a:spcPct val="0"/>
                </a:spcBef>
                <a:spcAft>
                  <a:spcPct val="0"/>
                </a:spcAft>
                <a:defRPr/>
              </a:pPr>
              <a:t>28</a:t>
            </a:fld>
            <a:endParaRPr 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bwMode="auto">
          <a:noFill/>
          <a:ln>
            <a:solidFill>
              <a:srgbClr val="000000"/>
            </a:solidFill>
            <a:miter lim="800000"/>
            <a:headEnd/>
            <a:tailEnd/>
          </a:ln>
        </p:spPr>
      </p:sp>
      <p:sp>
        <p:nvSpPr>
          <p:cNvPr id="6349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As a final note, if you’d like to test it yourself or use it in a different algorithm, the source code of daisy is available from our webpage. </a:t>
            </a:r>
          </a:p>
        </p:txBody>
      </p:sp>
      <p:sp>
        <p:nvSpPr>
          <p:cNvPr id="7578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A53A231-CA5A-47DA-8E08-7B855C2300E5}" type="slidenum">
              <a:rPr lang="en-US" smtClean="0"/>
              <a:pPr fontAlgn="base">
                <a:spcBef>
                  <a:spcPct val="0"/>
                </a:spcBef>
                <a:spcAft>
                  <a:spcPct val="0"/>
                </a:spcAft>
                <a:defRPr/>
              </a:pPr>
              <a:t>29</a:t>
            </a:fld>
            <a:endParaRPr 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noFill/>
          <a:ln>
            <a:solidFill>
              <a:srgbClr val="000000"/>
            </a:solidFill>
            <a:miter lim="800000"/>
            <a:headEnd/>
            <a:tailEnd/>
          </a:ln>
        </p:spPr>
      </p:sp>
      <p:sp>
        <p:nvSpPr>
          <p:cNvPr id="7680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Thank you very much! Any questions ?</a:t>
            </a:r>
          </a:p>
        </p:txBody>
      </p:sp>
      <p:sp>
        <p:nvSpPr>
          <p:cNvPr id="7680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8546495-666C-492F-89C2-BC192D5B2967}" type="slidenum">
              <a:rPr lang="en-US"/>
              <a:pPr fontAlgn="base">
                <a:spcBef>
                  <a:spcPct val="0"/>
                </a:spcBef>
                <a:spcAft>
                  <a:spcPct val="0"/>
                </a:spcAft>
              </a:pPr>
              <a:t>30</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p:spPr>
      </p:sp>
      <p:sp>
        <p:nvSpPr>
          <p:cNvPr id="4915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So, we tried to use the SIFT descriptor directly. Although the reconstruction is somewhat better, there are still some problems for example near occlusion boundaries and also it takes ~250 seconds to compute the descriptors at every point in a 800x600 image.</a:t>
            </a:r>
          </a:p>
        </p:txBody>
      </p:sp>
      <p:sp>
        <p:nvSpPr>
          <p:cNvPr id="4915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7A96AFA-45F8-4871-AAA7-0765F7143906}" type="slidenum">
              <a:rPr lang="en-US"/>
              <a:pPr fontAlgn="base">
                <a:spcBef>
                  <a:spcPct val="0"/>
                </a:spcBef>
                <a:spcAft>
                  <a:spcPct val="0"/>
                </a:spcAft>
              </a:pPr>
              <a:t>4</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0BAD8E3-D619-4E00-AF30-27B9200F0DBA}" type="slidenum">
              <a:rPr lang="en-US" smtClean="0"/>
              <a:pPr>
                <a:defRPr/>
              </a:pPr>
              <a:t>31</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a:t>
            </a:r>
            <a:r>
              <a:rPr lang="en-US" baseline="0" dirty="0" smtClean="0"/>
              <a:t> made some parameter estimation experiments on the descriptor and found out that we can use a smaller descriptor for narrow baseline stereo ( a vector of length 52 ). Also, it seems that we are using a higher complexity vector than it is necessary. In all the experiments in this paper, we used a vector of length 200, but it seems from this experiment that we could have used a vector of size 104.</a:t>
            </a:r>
            <a:endParaRPr lang="en-US" dirty="0"/>
          </a:p>
        </p:txBody>
      </p:sp>
      <p:sp>
        <p:nvSpPr>
          <p:cNvPr id="4" name="Slide Number Placeholder 3"/>
          <p:cNvSpPr>
            <a:spLocks noGrp="1"/>
          </p:cNvSpPr>
          <p:nvPr>
            <p:ph type="sldNum" sz="quarter" idx="10"/>
          </p:nvPr>
        </p:nvSpPr>
        <p:spPr/>
        <p:txBody>
          <a:bodyPr/>
          <a:lstStyle/>
          <a:p>
            <a:pPr>
              <a:defRPr/>
            </a:pPr>
            <a:fld id="{D0BAD8E3-D619-4E00-AF30-27B9200F0DBA}" type="slidenum">
              <a:rPr lang="en-US" smtClean="0"/>
              <a:pPr>
                <a:defRPr/>
              </a:pPr>
              <a:t>33</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a:t>
            </a:r>
            <a:r>
              <a:rPr lang="en-US" baseline="0" dirty="0" smtClean="0"/>
              <a:t> made some parameter estimation experiments on the descriptor and found out that we can use a smaller descriptor for narrow baseline stereo ( a vector of length 52 ). Also, it seems that we are using a higher complexity vector than it is necessary. In all the experiments in this paper, we used a vector of length 200, but it seems from this experiment that we could have used a vector of size 104.</a:t>
            </a:r>
            <a:endParaRPr lang="en-US" dirty="0"/>
          </a:p>
        </p:txBody>
      </p:sp>
      <p:sp>
        <p:nvSpPr>
          <p:cNvPr id="4" name="Slide Number Placeholder 3"/>
          <p:cNvSpPr>
            <a:spLocks noGrp="1"/>
          </p:cNvSpPr>
          <p:nvPr>
            <p:ph type="sldNum" sz="quarter" idx="10"/>
          </p:nvPr>
        </p:nvSpPr>
        <p:spPr/>
        <p:txBody>
          <a:bodyPr/>
          <a:lstStyle/>
          <a:p>
            <a:pPr>
              <a:defRPr/>
            </a:pPr>
            <a:fld id="{D0BAD8E3-D619-4E00-AF30-27B9200F0DBA}" type="slidenum">
              <a:rPr lang="en-US" smtClean="0"/>
              <a:pPr>
                <a:defRPr/>
              </a:pPr>
              <a:t>34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p:spPr>
      </p:sp>
      <p:sp>
        <p:nvSpPr>
          <p:cNvPr id="5017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Today, we are going to present a method where we use a new descriptor we call DAISY and show that we obtain not only much better results but also we do it a lot faster. It takes only 5 seconds to compute the descriptors at every point in an image.</a:t>
            </a:r>
          </a:p>
        </p:txBody>
      </p:sp>
      <p:sp>
        <p:nvSpPr>
          <p:cNvPr id="5018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68C2D18-F6A1-4239-9524-C23FE4FADB12}" type="slidenum">
              <a:rPr lang="en-US"/>
              <a:pPr fontAlgn="base">
                <a:spcBef>
                  <a:spcPct val="0"/>
                </a:spcBef>
                <a:spcAft>
                  <a:spcPct val="0"/>
                </a:spcAft>
              </a:pPr>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p:spPr>
      </p:sp>
      <p:sp>
        <p:nvSpPr>
          <p:cNvPr id="5120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Histogram based methods have many advantages like their proven performance and robustness to various transformations</a:t>
            </a:r>
          </a:p>
          <a:p>
            <a:pPr>
              <a:spcBef>
                <a:spcPct val="0"/>
              </a:spcBef>
            </a:pPr>
            <a:endParaRPr lang="en-US" dirty="0" smtClean="0"/>
          </a:p>
          <a:p>
            <a:pPr>
              <a:spcBef>
                <a:spcPct val="0"/>
              </a:spcBef>
            </a:pPr>
            <a:r>
              <a:rPr lang="en-US" dirty="0" smtClean="0"/>
              <a:t>Since these are never used for dense computation before, they do not consider occlusions and no efficient algorithm exists for dense computation of these descriptors.</a:t>
            </a:r>
          </a:p>
          <a:p>
            <a:pPr>
              <a:spcBef>
                <a:spcPct val="0"/>
              </a:spcBef>
            </a:pPr>
            <a:endParaRPr lang="en-US" dirty="0" smtClean="0"/>
          </a:p>
          <a:p>
            <a:pPr>
              <a:spcBef>
                <a:spcPct val="0"/>
              </a:spcBef>
            </a:pPr>
            <a:r>
              <a:rPr lang="en-US" dirty="0" smtClean="0"/>
              <a:t>Let’s see what can we do to handle these problems. </a:t>
            </a:r>
          </a:p>
        </p:txBody>
      </p:sp>
      <p:sp>
        <p:nvSpPr>
          <p:cNvPr id="5120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F2A19FC-0FBB-4ACE-BA52-26977BE786EA}" type="slidenum">
              <a:rPr lang="en-US"/>
              <a:pPr fontAlgn="base">
                <a:spcBef>
                  <a:spcPct val="0"/>
                </a:spcBef>
                <a:spcAft>
                  <a:spcPct val="0"/>
                </a:spcAft>
              </a:pPr>
              <a:t>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p:spPr>
      </p:sp>
      <p:sp>
        <p:nvSpPr>
          <p:cNvPr id="5325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We handle the general problem by first discretizing the back-projected ray and testing the matching score of the 2 projected locations by their descriptors computed in the direction perpendicular to the epipolar line. Although, image rectification can be applied, we want our algorithm to be able to generalize to handle more than 2 input images and therefore, we won’t rectify the input images. </a:t>
            </a:r>
          </a:p>
          <a:p>
            <a:pPr>
              <a:spcBef>
                <a:spcPct val="0"/>
              </a:spcBef>
            </a:pPr>
            <a:endParaRPr lang="en-US" smtClean="0"/>
          </a:p>
          <a:p>
            <a:pPr>
              <a:spcBef>
                <a:spcPct val="0"/>
              </a:spcBef>
            </a:pPr>
            <a:r>
              <a:rPr lang="en-US" smtClean="0"/>
              <a:t>The ability to compute descriptors in any direction is therefore an important issue and we’ll see how this will make the adaptation of SIFT for dense computation impossible.</a:t>
            </a:r>
          </a:p>
        </p:txBody>
      </p:sp>
      <p:sp>
        <p:nvSpPr>
          <p:cNvPr id="532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D7407F4-222C-416C-A5E6-CC0FC703D5BE}" type="slidenum">
              <a:rPr lang="en-US"/>
              <a:pPr fontAlgn="base">
                <a:spcBef>
                  <a:spcPct val="0"/>
                </a:spcBef>
                <a:spcAft>
                  <a:spcPct val="0"/>
                </a:spcAft>
              </a:pPr>
              <a:t>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p:spPr>
      </p:sp>
      <p:sp>
        <p:nvSpPr>
          <p:cNvPr id="5529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These different arrows actually represent the direction of the gradient. Magnitudes are not represented for visual clarity.</a:t>
            </a:r>
          </a:p>
          <a:p>
            <a:pPr>
              <a:spcBef>
                <a:spcPct val="0"/>
              </a:spcBef>
            </a:pPr>
            <a:r>
              <a:rPr lang="en-US" smtClean="0"/>
              <a:t>When we want to compute the descriptor at a point, we overlay its grid on top of the gradient and compute histograms of the gradient within all of these sub-regions. The overall stacking of the histograms becomes the raw descriptor.</a:t>
            </a:r>
          </a:p>
        </p:txBody>
      </p:sp>
      <p:sp>
        <p:nvSpPr>
          <p:cNvPr id="5530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6FA50B6-B009-47AD-A14E-CAA9041C9B5D}" type="slidenum">
              <a:rPr lang="en-US"/>
              <a:pPr fontAlgn="base">
                <a:spcBef>
                  <a:spcPct val="0"/>
                </a:spcBef>
                <a:spcAft>
                  <a:spcPct val="0"/>
                </a:spcAft>
              </a:pPr>
              <a:t>8</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p:spPr>
      </p:sp>
      <p:sp>
        <p:nvSpPr>
          <p:cNvPr id="5632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If we consider the computation of the descriptor next to the current pixel, we’d see that most of the histograms are the same and we don’t need to re-compute them. However, if you want to compute the descriptor in a different orientation, the histograms change completely because of both the weighting scheme and the square shape of the sub-regions of SIFT.</a:t>
            </a:r>
          </a:p>
          <a:p>
            <a:pPr>
              <a:spcBef>
                <a:spcPct val="0"/>
              </a:spcBef>
            </a:pPr>
            <a:endParaRPr lang="en-US" smtClean="0"/>
          </a:p>
        </p:txBody>
      </p:sp>
      <p:sp>
        <p:nvSpPr>
          <p:cNvPr id="563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A4B3D04-D38D-476F-8F86-D14FB28EEEBD}" type="slidenum">
              <a:rPr lang="en-US"/>
              <a:pPr fontAlgn="base">
                <a:spcBef>
                  <a:spcPct val="0"/>
                </a:spcBef>
                <a:spcAft>
                  <a:spcPct val="0"/>
                </a:spcAft>
              </a:pPr>
              <a:t>9</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p:spPr>
      </p:sp>
      <p:sp>
        <p:nvSpPr>
          <p:cNvPr id="5734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So, we know that SIFT has a very nice performance record. But, it is not suitable for dense computation as it is.</a:t>
            </a:r>
          </a:p>
        </p:txBody>
      </p:sp>
      <p:sp>
        <p:nvSpPr>
          <p:cNvPr id="573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46FC512-E1C0-4BF3-94F4-5E749AEB3239}" type="slidenum">
              <a:rPr lang="en-US"/>
              <a:pPr fontAlgn="base">
                <a:spcBef>
                  <a:spcPct val="0"/>
                </a:spcBef>
                <a:spcAft>
                  <a:spcPct val="0"/>
                </a:spcAft>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53EA2779-74BB-4A3C-89D8-4C9426053148}" type="datetimeFigureOut">
              <a:rPr lang="en-US"/>
              <a:pPr>
                <a:defRPr/>
              </a:pPr>
              <a:t>7/8/2008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CC077F1-5F2E-440A-AD12-E68F00CA8A36}"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EC20D14-C6FC-4C05-941C-C0585FD1BA8A}" type="datetimeFigureOut">
              <a:rPr lang="en-US"/>
              <a:pPr>
                <a:defRPr/>
              </a:pPr>
              <a:t>7/8/2008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73A9611-E0DE-4A9F-A8D9-42D3E761ECD9}"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60A37AC-75E0-4C26-8759-F0975FA04347}" type="datetimeFigureOut">
              <a:rPr lang="en-US"/>
              <a:pPr>
                <a:defRPr/>
              </a:pPr>
              <a:t>7/8/2008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EAB453E-95F5-4362-9285-87CCE8EA79EB}"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CE481F18-39BB-48FB-AC58-919B6F12EE24}" type="datetimeFigureOut">
              <a:rPr lang="en-US"/>
              <a:pPr>
                <a:defRPr/>
              </a:pPr>
              <a:t>7/8/2008</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a:t>EPFL – CVLAB // CVPR’08</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9FF34554-CFD5-43D1-87E3-0C490795B9E9}"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E35388AF-52FB-4771-8665-A17DBD6A9962}" type="datetimeFigureOut">
              <a:rPr lang="en-US"/>
              <a:pPr>
                <a:defRPr/>
              </a:pPr>
              <a:t>7/8/2008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883750F-02E5-4726-8A00-C4C45A9062B1}"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pPr>
              <a:defRPr/>
            </a:pPr>
            <a:fld id="{5EA120DC-78DC-4A69-AB78-3FFDBA191820}" type="datetimeFigureOut">
              <a:rPr lang="en-US"/>
              <a:pPr>
                <a:defRPr/>
              </a:pPr>
              <a:t>7/8/2008</a:t>
            </a:fld>
            <a:endParaRPr lang="en-US"/>
          </a:p>
        </p:txBody>
      </p:sp>
      <p:sp>
        <p:nvSpPr>
          <p:cNvPr id="6" name="Footer Placeholder 5"/>
          <p:cNvSpPr>
            <a:spLocks noGrp="1"/>
          </p:cNvSpPr>
          <p:nvPr>
            <p:ph type="ftr" sz="quarter" idx="11"/>
          </p:nvPr>
        </p:nvSpPr>
        <p:spPr/>
        <p:txBody>
          <a:bodyPr/>
          <a:lstStyle>
            <a:lvl1pPr>
              <a:defRPr/>
            </a:lvl1pPr>
          </a:lstStyle>
          <a:p>
            <a:pPr>
              <a:defRPr/>
            </a:pPr>
            <a:endParaRPr lang="en-US"/>
          </a:p>
        </p:txBody>
      </p:sp>
      <p:sp>
        <p:nvSpPr>
          <p:cNvPr id="7" name="Slide Number Placeholder 6"/>
          <p:cNvSpPr>
            <a:spLocks noGrp="1"/>
          </p:cNvSpPr>
          <p:nvPr>
            <p:ph type="sldNum" sz="quarter" idx="12"/>
          </p:nvPr>
        </p:nvSpPr>
        <p:spPr/>
        <p:txBody>
          <a:bodyPr/>
          <a:lstStyle>
            <a:lvl1pPr>
              <a:defRPr/>
            </a:lvl1pPr>
          </a:lstStyle>
          <a:p>
            <a:pPr>
              <a:defRPr/>
            </a:pPr>
            <a:fld id="{5BFDF08D-879B-4343-B7F4-09BF36ECCA98}"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pPr>
              <a:defRPr/>
            </a:pPr>
            <a:fld id="{A166C2AE-F563-474B-B092-5D6442CFC859}" type="datetimeFigureOut">
              <a:rPr lang="en-US"/>
              <a:pPr>
                <a:defRPr/>
              </a:pPr>
              <a:t>7/8/2008</a:t>
            </a:fld>
            <a:endParaRPr lang="en-US"/>
          </a:p>
        </p:txBody>
      </p:sp>
      <p:sp>
        <p:nvSpPr>
          <p:cNvPr id="8" name="Footer Placeholder 7"/>
          <p:cNvSpPr>
            <a:spLocks noGrp="1"/>
          </p:cNvSpPr>
          <p:nvPr>
            <p:ph type="ftr" sz="quarter" idx="11"/>
          </p:nvPr>
        </p:nvSpPr>
        <p:spPr/>
        <p:txBody>
          <a:bodyPr/>
          <a:lstStyle>
            <a:lvl1pPr>
              <a:defRPr/>
            </a:lvl1pPr>
          </a:lstStyle>
          <a:p>
            <a:pPr>
              <a:defRPr/>
            </a:pPr>
            <a:endParaRPr lang="en-US"/>
          </a:p>
        </p:txBody>
      </p:sp>
      <p:sp>
        <p:nvSpPr>
          <p:cNvPr id="9" name="Slide Number Placeholder 8"/>
          <p:cNvSpPr>
            <a:spLocks noGrp="1"/>
          </p:cNvSpPr>
          <p:nvPr>
            <p:ph type="sldNum" sz="quarter" idx="12"/>
          </p:nvPr>
        </p:nvSpPr>
        <p:spPr/>
        <p:txBody>
          <a:bodyPr/>
          <a:lstStyle>
            <a:lvl1pPr>
              <a:defRPr/>
            </a:lvl1pPr>
          </a:lstStyle>
          <a:p>
            <a:pPr>
              <a:defRPr/>
            </a:pPr>
            <a:fld id="{49FB64D0-E7EB-4097-A730-6D5B8CAE77BF}"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solidFill>
                  <a:schemeClr val="bg1"/>
                </a:solidFill>
                <a:effectLst>
                  <a:outerShdw blurRad="38100" dist="38100" dir="2700000" algn="tl">
                    <a:srgbClr val="000000">
                      <a:alpha val="43137"/>
                    </a:srgbClr>
                  </a:outerShdw>
                </a:effectLst>
              </a:defRPr>
            </a:lvl1pPr>
          </a:lstStyle>
          <a:p>
            <a:r>
              <a:rPr lang="en-US" dirty="0" smtClean="0"/>
              <a:t>Click to edit Master title style</a:t>
            </a:r>
            <a:endParaRPr lang="en-US" dirty="0"/>
          </a:p>
        </p:txBody>
      </p:sp>
      <p:sp>
        <p:nvSpPr>
          <p:cNvPr id="3" name="Date Placeholder 2"/>
          <p:cNvSpPr>
            <a:spLocks noGrp="1"/>
          </p:cNvSpPr>
          <p:nvPr>
            <p:ph type="dt" sz="half" idx="10"/>
          </p:nvPr>
        </p:nvSpPr>
        <p:spPr/>
        <p:txBody>
          <a:bodyPr/>
          <a:lstStyle>
            <a:lvl1pPr>
              <a:defRPr/>
            </a:lvl1pPr>
          </a:lstStyle>
          <a:p>
            <a:pPr>
              <a:defRPr/>
            </a:pPr>
            <a:fld id="{87D359D9-4E30-49CC-A9EA-CB895779D340}" type="datetimeFigureOut">
              <a:rPr lang="en-US"/>
              <a:pPr>
                <a:defRPr/>
              </a:pPr>
              <a:t>7/8/2008</a:t>
            </a:fld>
            <a:endParaRPr lang="en-US"/>
          </a:p>
        </p:txBody>
      </p:sp>
      <p:sp>
        <p:nvSpPr>
          <p:cNvPr id="4" name="Footer Placeholder 3"/>
          <p:cNvSpPr>
            <a:spLocks noGrp="1"/>
          </p:cNvSpPr>
          <p:nvPr>
            <p:ph type="ftr" sz="quarter" idx="11"/>
          </p:nvPr>
        </p:nvSpPr>
        <p:spPr/>
        <p:txBody>
          <a:bodyPr/>
          <a:lstStyle>
            <a:lvl1pPr>
              <a:defRPr/>
            </a:lvl1pPr>
          </a:lstStyle>
          <a:p>
            <a:pPr>
              <a:defRPr/>
            </a:pPr>
            <a:endParaRPr lang="en-US"/>
          </a:p>
        </p:txBody>
      </p:sp>
      <p:sp>
        <p:nvSpPr>
          <p:cNvPr id="5" name="Slide Number Placeholder 4"/>
          <p:cNvSpPr>
            <a:spLocks noGrp="1"/>
          </p:cNvSpPr>
          <p:nvPr>
            <p:ph type="sldNum" sz="quarter" idx="12"/>
          </p:nvPr>
        </p:nvSpPr>
        <p:spPr/>
        <p:txBody>
          <a:bodyPr/>
          <a:lstStyle>
            <a:lvl1pPr>
              <a:defRPr/>
            </a:lvl1pPr>
          </a:lstStyle>
          <a:p>
            <a:pPr>
              <a:defRPr/>
            </a:pPr>
            <a:fld id="{5CE38C2C-6C02-4705-883F-F3F7EB1A85B2}"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fld id="{D42220A5-DE90-47E4-B230-9F455C212E3F}" type="datetimeFigureOut">
              <a:rPr lang="en-US"/>
              <a:pPr>
                <a:defRPr/>
              </a:pPr>
              <a:t>7/8/2008</a:t>
            </a:fld>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3"/>
          <p:cNvSpPr>
            <a:spLocks noGrp="1"/>
          </p:cNvSpPr>
          <p:nvPr>
            <p:ph type="sldNum" sz="quarter" idx="12"/>
          </p:nvPr>
        </p:nvSpPr>
        <p:spPr/>
        <p:txBody>
          <a:bodyPr/>
          <a:lstStyle>
            <a:lvl1pPr>
              <a:defRPr/>
            </a:lvl1pPr>
          </a:lstStyle>
          <a:p>
            <a:pPr>
              <a:defRPr/>
            </a:pPr>
            <a:fld id="{6895DE72-173F-432E-AE87-D46259A0D499}"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pPr>
              <a:defRPr/>
            </a:pPr>
            <a:fld id="{5259F6A3-74CC-4ED4-BAF9-979D090807AF}" type="datetimeFigureOut">
              <a:rPr lang="en-US"/>
              <a:pPr>
                <a:defRPr/>
              </a:pPr>
              <a:t>7/8/2008</a:t>
            </a:fld>
            <a:endParaRPr lang="en-US"/>
          </a:p>
        </p:txBody>
      </p:sp>
      <p:sp>
        <p:nvSpPr>
          <p:cNvPr id="6" name="Footer Placeholder 5"/>
          <p:cNvSpPr>
            <a:spLocks noGrp="1"/>
          </p:cNvSpPr>
          <p:nvPr>
            <p:ph type="ftr" sz="quarter" idx="11"/>
          </p:nvPr>
        </p:nvSpPr>
        <p:spPr/>
        <p:txBody>
          <a:bodyPr/>
          <a:lstStyle>
            <a:lvl1pPr>
              <a:defRPr/>
            </a:lvl1pPr>
          </a:lstStyle>
          <a:p>
            <a:pPr>
              <a:defRPr/>
            </a:pPr>
            <a:endParaRPr lang="en-US"/>
          </a:p>
        </p:txBody>
      </p:sp>
      <p:sp>
        <p:nvSpPr>
          <p:cNvPr id="7" name="Slide Number Placeholder 6"/>
          <p:cNvSpPr>
            <a:spLocks noGrp="1"/>
          </p:cNvSpPr>
          <p:nvPr>
            <p:ph type="sldNum" sz="quarter" idx="12"/>
          </p:nvPr>
        </p:nvSpPr>
        <p:spPr/>
        <p:txBody>
          <a:bodyPr/>
          <a:lstStyle>
            <a:lvl1pPr>
              <a:defRPr/>
            </a:lvl1pPr>
          </a:lstStyle>
          <a:p>
            <a:pPr>
              <a:defRPr/>
            </a:pPr>
            <a:fld id="{4954E829-2175-44DB-8F51-82387BDB58DF}"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pPr>
              <a:defRPr/>
            </a:pPr>
            <a:fld id="{A228C43C-D476-45BE-A95B-A406CC706FDB}" type="datetimeFigureOut">
              <a:rPr lang="en-US"/>
              <a:pPr>
                <a:defRPr/>
              </a:pPr>
              <a:t>7/8/2008</a:t>
            </a:fld>
            <a:endParaRPr lang="en-US"/>
          </a:p>
        </p:txBody>
      </p:sp>
      <p:sp>
        <p:nvSpPr>
          <p:cNvPr id="6" name="Footer Placeholder 5"/>
          <p:cNvSpPr>
            <a:spLocks noGrp="1"/>
          </p:cNvSpPr>
          <p:nvPr>
            <p:ph type="ftr" sz="quarter" idx="11"/>
          </p:nvPr>
        </p:nvSpPr>
        <p:spPr/>
        <p:txBody>
          <a:bodyPr/>
          <a:lstStyle>
            <a:lvl1pPr>
              <a:defRPr/>
            </a:lvl1pPr>
          </a:lstStyle>
          <a:p>
            <a:pPr>
              <a:defRPr/>
            </a:pPr>
            <a:endParaRPr lang="en-US"/>
          </a:p>
        </p:txBody>
      </p:sp>
      <p:sp>
        <p:nvSpPr>
          <p:cNvPr id="7" name="Slide Number Placeholder 6"/>
          <p:cNvSpPr>
            <a:spLocks noGrp="1"/>
          </p:cNvSpPr>
          <p:nvPr>
            <p:ph type="sldNum" sz="quarter" idx="12"/>
          </p:nvPr>
        </p:nvSpPr>
        <p:spPr/>
        <p:txBody>
          <a:bodyPr/>
          <a:lstStyle>
            <a:lvl1pPr>
              <a:defRPr/>
            </a:lvl1pPr>
          </a:lstStyle>
          <a:p>
            <a:pPr>
              <a:defRPr/>
            </a:pPr>
            <a:fld id="{0E8E6E11-577C-453B-9502-BA9865F8F8CE}"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868362"/>
          </a:xfrm>
          <a:prstGeom prst="rect">
            <a:avLst/>
          </a:prstGeom>
        </p:spPr>
        <p:style>
          <a:lnRef idx="3">
            <a:schemeClr val="lt1"/>
          </a:lnRef>
          <a:fillRef idx="1">
            <a:schemeClr val="accent5"/>
          </a:fillRef>
          <a:effectRef idx="1">
            <a:schemeClr val="accent5"/>
          </a:effectRef>
          <a:fontRef idx="none"/>
        </p:style>
        <p:txBody>
          <a:bodyPr vert="horz" lIns="91440" tIns="45720" rIns="91440" bIns="45720" rtlCol="0" anchor="ctr">
            <a:normAutofit/>
          </a:bodyPr>
          <a:lstStyle/>
          <a:p>
            <a:r>
              <a:rPr lang="en-US" dirty="0" smtClean="0"/>
              <a:t>Click to edit Master title style</a:t>
            </a:r>
            <a:endParaRPr lang="en-US" dirty="0"/>
          </a:p>
        </p:txBody>
      </p:sp>
      <p:sp>
        <p:nvSpPr>
          <p:cNvPr id="5123" name="Text Placeholder 2"/>
          <p:cNvSpPr>
            <a:spLocks noGrp="1"/>
          </p:cNvSpPr>
          <p:nvPr>
            <p:ph type="body" idx="1"/>
          </p:nvPr>
        </p:nvSpPr>
        <p:spPr bwMode="auto">
          <a:xfrm>
            <a:off x="457200" y="1371600"/>
            <a:ext cx="8229600" cy="47545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F3D419C3-ED98-4493-BDCC-E7D1F44BE5BE}" type="datetimeFigureOut">
              <a:rPr lang="en-US"/>
              <a:pPr>
                <a:defRPr/>
              </a:pPr>
              <a:t>7/8/2008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smtClean="0">
                <a:solidFill>
                  <a:schemeClr val="tx1">
                    <a:tint val="75000"/>
                  </a:schemeClr>
                </a:solidFill>
                <a:latin typeface="+mn-lt"/>
              </a:defRPr>
            </a:lvl1pPr>
          </a:lstStyle>
          <a:p>
            <a:pPr>
              <a:defRPr/>
            </a:pPr>
            <a:r>
              <a:rPr lang="en-US"/>
              <a:t>EPFL – CVLAB // CVPR’08</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35814996-E41B-4461-A1E4-4F6520B6FEB9}"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95" r:id="rId1"/>
    <p:sldLayoutId id="2147483694"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04"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4.png"/><Relationship Id="rId7"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10" Type="http://schemas.openxmlformats.org/officeDocument/2006/relationships/image" Target="../media/image20.png"/><Relationship Id="rId4" Type="http://schemas.openxmlformats.org/officeDocument/2006/relationships/image" Target="../media/image12.jpeg"/><Relationship Id="rId9" Type="http://schemas.openxmlformats.org/officeDocument/2006/relationships/image" Target="../media/image19.png"/></Relationships>
</file>

<file path=ppt/slides/_rels/slide14.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5.png"/><Relationship Id="rId7" Type="http://schemas.openxmlformats.org/officeDocument/2006/relationships/image" Target="../media/image12.jpe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7.png"/><Relationship Id="rId10" Type="http://schemas.openxmlformats.org/officeDocument/2006/relationships/image" Target="../media/image20.png"/><Relationship Id="rId4" Type="http://schemas.openxmlformats.org/officeDocument/2006/relationships/image" Target="../media/image16.png"/><Relationship Id="rId9" Type="http://schemas.openxmlformats.org/officeDocument/2006/relationships/image" Target="../media/image19.png"/></Relationships>
</file>

<file path=ppt/slides/_rels/slide15.xml.rels><?xml version="1.0" encoding="UTF-8" standalone="yes"?>
<Relationships xmlns="http://schemas.openxmlformats.org/package/2006/relationships"><Relationship Id="rId8" Type="http://schemas.openxmlformats.org/officeDocument/2006/relationships/image" Target="../media/image26.jpeg"/><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24.jpeg"/><Relationship Id="rId5" Type="http://schemas.openxmlformats.org/officeDocument/2006/relationships/image" Target="../media/image23.png"/><Relationship Id="rId10" Type="http://schemas.openxmlformats.org/officeDocument/2006/relationships/image" Target="../media/image28.jpeg"/><Relationship Id="rId4" Type="http://schemas.openxmlformats.org/officeDocument/2006/relationships/image" Target="../media/image22.png"/><Relationship Id="rId9" Type="http://schemas.openxmlformats.org/officeDocument/2006/relationships/image" Target="../media/image27.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6.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6.xml"/><Relationship Id="rId1" Type="http://schemas.openxmlformats.org/officeDocument/2006/relationships/vmlDrawing" Target="../drawings/vmlDrawing2.vml"/><Relationship Id="rId4" Type="http://schemas.openxmlformats.org/officeDocument/2006/relationships/oleObject" Target="../embeddings/oleObject2.bin"/></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6.xml"/><Relationship Id="rId1" Type="http://schemas.openxmlformats.org/officeDocument/2006/relationships/vmlDrawing" Target="../drawings/vmlDrawing3.vml"/><Relationship Id="rId4" Type="http://schemas.openxmlformats.org/officeDocument/2006/relationships/oleObject" Target="../embeddings/oleObject3.bin"/></Relationships>
</file>

<file path=ppt/slides/_rels/slide19.xml.rels><?xml version="1.0" encoding="UTF-8" standalone="yes"?>
<Relationships xmlns="http://schemas.openxmlformats.org/package/2006/relationships"><Relationship Id="rId8" Type="http://schemas.openxmlformats.org/officeDocument/2006/relationships/image" Target="../media/image36.jpeg"/><Relationship Id="rId3" Type="http://schemas.openxmlformats.org/officeDocument/2006/relationships/image" Target="../media/image31.png"/><Relationship Id="rId7" Type="http://schemas.openxmlformats.org/officeDocument/2006/relationships/image" Target="../media/image35.png"/><Relationship Id="rId2" Type="http://schemas.openxmlformats.org/officeDocument/2006/relationships/notesSlide" Target="../notesSlides/notesSlide18.xml"/><Relationship Id="rId1" Type="http://schemas.openxmlformats.org/officeDocument/2006/relationships/slideLayout" Target="../slideLayouts/slideLayout6.xml"/><Relationship Id="rId6" Type="http://schemas.openxmlformats.org/officeDocument/2006/relationships/image" Target="../media/image34.png"/><Relationship Id="rId5" Type="http://schemas.openxmlformats.org/officeDocument/2006/relationships/image" Target="../media/image33.png"/><Relationship Id="rId10" Type="http://schemas.openxmlformats.org/officeDocument/2006/relationships/image" Target="../media/image38.png"/><Relationship Id="rId4" Type="http://schemas.openxmlformats.org/officeDocument/2006/relationships/image" Target="../media/image32.png"/><Relationship Id="rId9" Type="http://schemas.openxmlformats.org/officeDocument/2006/relationships/image" Target="../media/image37.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jpe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8" Type="http://schemas.openxmlformats.org/officeDocument/2006/relationships/image" Target="../media/image44.png"/><Relationship Id="rId3" Type="http://schemas.openxmlformats.org/officeDocument/2006/relationships/image" Target="../media/image39.png"/><Relationship Id="rId7" Type="http://schemas.openxmlformats.org/officeDocument/2006/relationships/image" Target="../media/image43.png"/><Relationship Id="rId2" Type="http://schemas.openxmlformats.org/officeDocument/2006/relationships/notesSlide" Target="../notesSlides/notesSlide19.xml"/><Relationship Id="rId1" Type="http://schemas.openxmlformats.org/officeDocument/2006/relationships/slideLayout" Target="../slideLayouts/slideLayout6.xml"/><Relationship Id="rId6" Type="http://schemas.openxmlformats.org/officeDocument/2006/relationships/image" Target="../media/image42.png"/><Relationship Id="rId5" Type="http://schemas.openxmlformats.org/officeDocument/2006/relationships/image" Target="../media/image41.png"/><Relationship Id="rId10" Type="http://schemas.openxmlformats.org/officeDocument/2006/relationships/image" Target="../media/image46.jpeg"/><Relationship Id="rId4" Type="http://schemas.openxmlformats.org/officeDocument/2006/relationships/image" Target="../media/image40.png"/><Relationship Id="rId9" Type="http://schemas.openxmlformats.org/officeDocument/2006/relationships/image" Target="../media/image45.png"/></Relationships>
</file>

<file path=ppt/slides/_rels/slide21.xml.rels><?xml version="1.0" encoding="UTF-8" standalone="yes"?>
<Relationships xmlns="http://schemas.openxmlformats.org/package/2006/relationships"><Relationship Id="rId8" Type="http://schemas.openxmlformats.org/officeDocument/2006/relationships/image" Target="../media/image44.png"/><Relationship Id="rId3" Type="http://schemas.openxmlformats.org/officeDocument/2006/relationships/image" Target="../media/image39.png"/><Relationship Id="rId7" Type="http://schemas.openxmlformats.org/officeDocument/2006/relationships/image" Target="../media/image43.png"/><Relationship Id="rId2" Type="http://schemas.openxmlformats.org/officeDocument/2006/relationships/notesSlide" Target="../notesSlides/notesSlide20.xml"/><Relationship Id="rId1" Type="http://schemas.openxmlformats.org/officeDocument/2006/relationships/slideLayout" Target="../slideLayouts/slideLayout6.xml"/><Relationship Id="rId6" Type="http://schemas.openxmlformats.org/officeDocument/2006/relationships/image" Target="../media/image42.png"/><Relationship Id="rId11" Type="http://schemas.openxmlformats.org/officeDocument/2006/relationships/image" Target="../media/image47.png"/><Relationship Id="rId5" Type="http://schemas.openxmlformats.org/officeDocument/2006/relationships/image" Target="../media/image41.png"/><Relationship Id="rId10" Type="http://schemas.openxmlformats.org/officeDocument/2006/relationships/image" Target="../media/image46.jpeg"/><Relationship Id="rId4" Type="http://schemas.openxmlformats.org/officeDocument/2006/relationships/image" Target="../media/image40.png"/><Relationship Id="rId9" Type="http://schemas.openxmlformats.org/officeDocument/2006/relationships/image" Target="../media/image45.png"/></Relationships>
</file>

<file path=ppt/slides/_rels/slide22.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notesSlide" Target="../notesSlides/notesSlide22.xml"/><Relationship Id="rId1" Type="http://schemas.openxmlformats.org/officeDocument/2006/relationships/slideLayout" Target="../slideLayouts/slideLayout6.xml"/><Relationship Id="rId6" Type="http://schemas.openxmlformats.org/officeDocument/2006/relationships/image" Target="../media/image52.jpeg"/><Relationship Id="rId5" Type="http://schemas.openxmlformats.org/officeDocument/2006/relationships/image" Target="../media/image51.png"/><Relationship Id="rId4" Type="http://schemas.openxmlformats.org/officeDocument/2006/relationships/image" Target="../media/image50.jpeg"/></Relationships>
</file>

<file path=ppt/slides/_rels/slide24.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notesSlide" Target="../notesSlides/notesSlide23.xml"/><Relationship Id="rId1" Type="http://schemas.openxmlformats.org/officeDocument/2006/relationships/slideLayout" Target="../slideLayouts/slideLayout6.xml"/><Relationship Id="rId6" Type="http://schemas.openxmlformats.org/officeDocument/2006/relationships/image" Target="../media/image56.png"/><Relationship Id="rId5" Type="http://schemas.openxmlformats.org/officeDocument/2006/relationships/image" Target="../media/image55.jpeg"/><Relationship Id="rId4" Type="http://schemas.openxmlformats.org/officeDocument/2006/relationships/image" Target="../media/image54.jpeg"/></Relationships>
</file>

<file path=ppt/slides/_rels/slide25.xml.rels><?xml version="1.0" encoding="UTF-8" standalone="yes"?>
<Relationships xmlns="http://schemas.openxmlformats.org/package/2006/relationships"><Relationship Id="rId3" Type="http://schemas.openxmlformats.org/officeDocument/2006/relationships/image" Target="../media/image54.jpeg"/><Relationship Id="rId7" Type="http://schemas.openxmlformats.org/officeDocument/2006/relationships/image" Target="../media/image60.png"/><Relationship Id="rId2" Type="http://schemas.openxmlformats.org/officeDocument/2006/relationships/notesSlide" Target="../notesSlides/notesSlide24.xml"/><Relationship Id="rId1" Type="http://schemas.openxmlformats.org/officeDocument/2006/relationships/slideLayout" Target="../slideLayouts/slideLayout6.xml"/><Relationship Id="rId6" Type="http://schemas.openxmlformats.org/officeDocument/2006/relationships/image" Target="../media/image59.png"/><Relationship Id="rId5" Type="http://schemas.openxmlformats.org/officeDocument/2006/relationships/image" Target="../media/image58.jpeg"/><Relationship Id="rId4" Type="http://schemas.openxmlformats.org/officeDocument/2006/relationships/image" Target="../media/image57.png"/></Relationships>
</file>

<file path=ppt/slides/_rels/slide26.xml.rels><?xml version="1.0" encoding="UTF-8" standalone="yes"?>
<Relationships xmlns="http://schemas.openxmlformats.org/package/2006/relationships"><Relationship Id="rId8" Type="http://schemas.openxmlformats.org/officeDocument/2006/relationships/image" Target="../media/image66.png"/><Relationship Id="rId13" Type="http://schemas.openxmlformats.org/officeDocument/2006/relationships/image" Target="../media/image71.jpeg"/><Relationship Id="rId3" Type="http://schemas.openxmlformats.org/officeDocument/2006/relationships/image" Target="../media/image61.png"/><Relationship Id="rId7" Type="http://schemas.openxmlformats.org/officeDocument/2006/relationships/image" Target="../media/image65.png"/><Relationship Id="rId12" Type="http://schemas.openxmlformats.org/officeDocument/2006/relationships/image" Target="../media/image70.png"/><Relationship Id="rId2" Type="http://schemas.openxmlformats.org/officeDocument/2006/relationships/notesSlide" Target="../notesSlides/notesSlide25.xml"/><Relationship Id="rId1" Type="http://schemas.openxmlformats.org/officeDocument/2006/relationships/slideLayout" Target="../slideLayouts/slideLayout6.xml"/><Relationship Id="rId6" Type="http://schemas.openxmlformats.org/officeDocument/2006/relationships/image" Target="../media/image64.jpeg"/><Relationship Id="rId11" Type="http://schemas.openxmlformats.org/officeDocument/2006/relationships/image" Target="../media/image69.png"/><Relationship Id="rId5" Type="http://schemas.openxmlformats.org/officeDocument/2006/relationships/image" Target="../media/image63.png"/><Relationship Id="rId10" Type="http://schemas.openxmlformats.org/officeDocument/2006/relationships/image" Target="../media/image68.jpeg"/><Relationship Id="rId4" Type="http://schemas.openxmlformats.org/officeDocument/2006/relationships/image" Target="../media/image62.png"/><Relationship Id="rId9" Type="http://schemas.openxmlformats.org/officeDocument/2006/relationships/image" Target="../media/image67.jpeg"/><Relationship Id="rId14" Type="http://schemas.openxmlformats.org/officeDocument/2006/relationships/image" Target="../media/image72.jpeg"/></Relationships>
</file>

<file path=ppt/slides/_rels/slide27.xml.rels><?xml version="1.0" encoding="UTF-8" standalone="yes"?>
<Relationships xmlns="http://schemas.openxmlformats.org/package/2006/relationships"><Relationship Id="rId8" Type="http://schemas.openxmlformats.org/officeDocument/2006/relationships/image" Target="../media/image74.png"/><Relationship Id="rId13" Type="http://schemas.openxmlformats.org/officeDocument/2006/relationships/image" Target="../media/image71.jpeg"/><Relationship Id="rId3" Type="http://schemas.openxmlformats.org/officeDocument/2006/relationships/image" Target="../media/image61.png"/><Relationship Id="rId7" Type="http://schemas.openxmlformats.org/officeDocument/2006/relationships/image" Target="../media/image65.png"/><Relationship Id="rId12" Type="http://schemas.openxmlformats.org/officeDocument/2006/relationships/image" Target="../media/image75.png"/><Relationship Id="rId2" Type="http://schemas.openxmlformats.org/officeDocument/2006/relationships/notesSlide" Target="../notesSlides/notesSlide26.xml"/><Relationship Id="rId1" Type="http://schemas.openxmlformats.org/officeDocument/2006/relationships/slideLayout" Target="../slideLayouts/slideLayout6.xml"/><Relationship Id="rId6" Type="http://schemas.openxmlformats.org/officeDocument/2006/relationships/image" Target="../media/image64.jpeg"/><Relationship Id="rId11" Type="http://schemas.openxmlformats.org/officeDocument/2006/relationships/image" Target="../media/image69.png"/><Relationship Id="rId5" Type="http://schemas.openxmlformats.org/officeDocument/2006/relationships/image" Target="../media/image63.png"/><Relationship Id="rId10" Type="http://schemas.openxmlformats.org/officeDocument/2006/relationships/image" Target="../media/image68.jpeg"/><Relationship Id="rId4" Type="http://schemas.openxmlformats.org/officeDocument/2006/relationships/image" Target="../media/image73.png"/><Relationship Id="rId9" Type="http://schemas.openxmlformats.org/officeDocument/2006/relationships/image" Target="../media/image67.jpeg"/><Relationship Id="rId14" Type="http://schemas.openxmlformats.org/officeDocument/2006/relationships/image" Target="../media/image72.jpe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hyperlink" Target="http://cvlab.epfl.ch/software" TargetMode="External"/><Relationship Id="rId2" Type="http://schemas.openxmlformats.org/officeDocument/2006/relationships/notesSlide" Target="../notesSlides/notesSlide28.xml"/><Relationship Id="rId1" Type="http://schemas.openxmlformats.org/officeDocument/2006/relationships/slideLayout" Target="../slideLayouts/slideLayout6.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hyperlink" Target="http://cvlab.epfl.ch/data"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5.jpeg"/><Relationship Id="rId4" Type="http://schemas.openxmlformats.org/officeDocument/2006/relationships/image" Target="../media/image4.png"/></Relationships>
</file>

<file path=ppt/slides/_rels/slide30.xml.rels><?xml version="1.0" encoding="UTF-8" standalone="yes"?>
<Relationships xmlns="http://schemas.openxmlformats.org/package/2006/relationships"><Relationship Id="rId3" Type="http://schemas.openxmlformats.org/officeDocument/2006/relationships/hyperlink" Target="http://cvlab.epfl.ch/software" TargetMode="External"/><Relationship Id="rId2" Type="http://schemas.openxmlformats.org/officeDocument/2006/relationships/notesSlide" Target="../notesSlides/notesSlide29.xml"/><Relationship Id="rId1" Type="http://schemas.openxmlformats.org/officeDocument/2006/relationships/slideLayout" Target="../slideLayouts/slideLayout6.xml"/><Relationship Id="rId6" Type="http://schemas.openxmlformats.org/officeDocument/2006/relationships/image" Target="../media/image2.png"/><Relationship Id="rId5" Type="http://schemas.openxmlformats.org/officeDocument/2006/relationships/hyperlink" Target="http://cvlab.epfl.ch/~tola" TargetMode="External"/><Relationship Id="rId4" Type="http://schemas.openxmlformats.org/officeDocument/2006/relationships/hyperlink" Target="http://cvlab.epfl.ch/data" TargetMode="External"/></Relationships>
</file>

<file path=ppt/slides/_rels/slide31.xml.rels><?xml version="1.0" encoding="UTF-8" standalone="yes"?>
<Relationships xmlns="http://schemas.openxmlformats.org/package/2006/relationships"><Relationship Id="rId3" Type="http://schemas.openxmlformats.org/officeDocument/2006/relationships/image" Target="../media/image76.jpeg"/><Relationship Id="rId2" Type="http://schemas.openxmlformats.org/officeDocument/2006/relationships/notesSlide" Target="../notesSlides/notesSlide30.xml"/><Relationship Id="rId1" Type="http://schemas.openxmlformats.org/officeDocument/2006/relationships/slideLayout" Target="../slideLayouts/slideLayout6.xml"/><Relationship Id="rId4" Type="http://schemas.openxmlformats.org/officeDocument/2006/relationships/image" Target="../media/image2.png"/></Relationships>
</file>

<file path=ppt/slides/_rels/slide32.xml.rels><?xml version="1.0" encoding="UTF-8" standalone="yes"?>
<Relationships xmlns="http://schemas.openxmlformats.org/package/2006/relationships"><Relationship Id="rId2" Type="http://schemas.openxmlformats.org/officeDocument/2006/relationships/image" Target="../media/image77.jpeg"/><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image" Target="../media/image77.jpeg"/><Relationship Id="rId2" Type="http://schemas.openxmlformats.org/officeDocument/2006/relationships/notesSlide" Target="../notesSlides/notesSlide31.xml"/><Relationship Id="rId1" Type="http://schemas.openxmlformats.org/officeDocument/2006/relationships/slideLayout" Target="../slideLayouts/slideLayout6.xml"/><Relationship Id="rId4" Type="http://schemas.openxmlformats.org/officeDocument/2006/relationships/image" Target="../media/image78.jpeg"/></Relationships>
</file>

<file path=ppt/slides/_rels/slide34.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32.xml"/><Relationship Id="rId1" Type="http://schemas.openxmlformats.org/officeDocument/2006/relationships/slideLayout" Target="../slideLayouts/slideLayout6.xml"/><Relationship Id="rId5" Type="http://schemas.openxmlformats.org/officeDocument/2006/relationships/image" Target="../media/image81.png"/><Relationship Id="rId4" Type="http://schemas.openxmlformats.org/officeDocument/2006/relationships/image" Target="../media/image80.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5.jpe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5.jpe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43000"/>
            <a:ext cx="7772400" cy="1771650"/>
          </a:xfrm>
        </p:spPr>
        <p:style>
          <a:lnRef idx="3">
            <a:schemeClr val="lt1"/>
          </a:lnRef>
          <a:fillRef idx="1">
            <a:schemeClr val="accent5"/>
          </a:fillRef>
          <a:effectRef idx="1">
            <a:schemeClr val="accent5"/>
          </a:effectRef>
          <a:fontRef idx="minor">
            <a:schemeClr val="lt1"/>
          </a:fontRef>
        </p:style>
        <p:txBody>
          <a:bodyPr>
            <a:noAutofit/>
          </a:bodyPr>
          <a:lstStyle/>
          <a:p>
            <a:pPr fontAlgn="auto">
              <a:spcAft>
                <a:spcPts val="0"/>
              </a:spcAft>
              <a:defRPr/>
            </a:pPr>
            <a:r>
              <a:rPr lang="en-US" sz="3600" dirty="0" smtClean="0">
                <a:effectLst>
                  <a:outerShdw blurRad="38100" dist="38100" dir="2700000" algn="tl">
                    <a:srgbClr val="000000">
                      <a:alpha val="43137"/>
                    </a:srgbClr>
                  </a:outerShdw>
                </a:effectLst>
              </a:rPr>
              <a:t>A Fast Local Descriptor for Dense Matching</a:t>
            </a:r>
            <a:endParaRPr lang="en-US" sz="3600" dirty="0">
              <a:effectLst>
                <a:outerShdw blurRad="38100" dist="38100" dir="2700000" algn="tl">
                  <a:srgbClr val="000000">
                    <a:alpha val="43137"/>
                  </a:srgbClr>
                </a:outerShdw>
              </a:effectLst>
            </a:endParaRPr>
          </a:p>
        </p:txBody>
      </p:sp>
      <p:sp>
        <p:nvSpPr>
          <p:cNvPr id="3" name="Subtitle 2"/>
          <p:cNvSpPr>
            <a:spLocks noGrp="1"/>
          </p:cNvSpPr>
          <p:nvPr>
            <p:ph type="subTitle" idx="1"/>
          </p:nvPr>
        </p:nvSpPr>
        <p:spPr>
          <a:xfrm>
            <a:off x="1371600" y="3276600"/>
            <a:ext cx="6400800" cy="1752600"/>
          </a:xfrm>
        </p:spPr>
        <p:style>
          <a:lnRef idx="3">
            <a:schemeClr val="lt1"/>
          </a:lnRef>
          <a:fillRef idx="1">
            <a:schemeClr val="accent5"/>
          </a:fillRef>
          <a:effectRef idx="1">
            <a:schemeClr val="accent5"/>
          </a:effectRef>
          <a:fontRef idx="minor">
            <a:schemeClr val="lt1"/>
          </a:fontRef>
        </p:style>
        <p:txBody>
          <a:bodyPr rtlCol="0">
            <a:normAutofit/>
          </a:bodyPr>
          <a:lstStyle/>
          <a:p>
            <a:pPr fontAlgn="auto">
              <a:spcAft>
                <a:spcPts val="0"/>
              </a:spcAft>
              <a:buFont typeface="Arial" pitchFamily="34" charset="0"/>
              <a:buNone/>
              <a:defRPr/>
            </a:pPr>
            <a:endParaRPr lang="en-US" sz="1200" dirty="0" smtClean="0">
              <a:solidFill>
                <a:schemeClr val="bg1"/>
              </a:solidFill>
              <a:effectLst>
                <a:outerShdw blurRad="38100" dist="38100" dir="2700000" algn="tl">
                  <a:srgbClr val="000000">
                    <a:alpha val="43137"/>
                  </a:srgbClr>
                </a:outerShdw>
              </a:effectLst>
            </a:endParaRPr>
          </a:p>
          <a:p>
            <a:pPr fontAlgn="auto">
              <a:spcAft>
                <a:spcPts val="0"/>
              </a:spcAft>
              <a:buFont typeface="Arial" pitchFamily="34" charset="0"/>
              <a:buNone/>
              <a:defRPr/>
            </a:pPr>
            <a:r>
              <a:rPr lang="en-US" sz="2000" dirty="0" err="1" smtClean="0">
                <a:solidFill>
                  <a:schemeClr val="bg1"/>
                </a:solidFill>
                <a:effectLst>
                  <a:outerShdw blurRad="38100" dist="38100" dir="2700000" algn="tl">
                    <a:srgbClr val="000000">
                      <a:alpha val="43137"/>
                    </a:srgbClr>
                  </a:outerShdw>
                </a:effectLst>
              </a:rPr>
              <a:t>Engin</a:t>
            </a:r>
            <a:r>
              <a:rPr lang="en-US" sz="2000" dirty="0" smtClean="0">
                <a:solidFill>
                  <a:schemeClr val="bg1"/>
                </a:solidFill>
                <a:effectLst>
                  <a:outerShdw blurRad="38100" dist="38100" dir="2700000" algn="tl">
                    <a:srgbClr val="000000">
                      <a:alpha val="43137"/>
                    </a:srgbClr>
                  </a:outerShdw>
                </a:effectLst>
              </a:rPr>
              <a:t> Tola, Vincent </a:t>
            </a:r>
            <a:r>
              <a:rPr lang="en-US" sz="2000" dirty="0" err="1" smtClean="0">
                <a:solidFill>
                  <a:schemeClr val="bg1"/>
                </a:solidFill>
                <a:effectLst>
                  <a:outerShdw blurRad="38100" dist="38100" dir="2700000" algn="tl">
                    <a:srgbClr val="000000">
                      <a:alpha val="43137"/>
                    </a:srgbClr>
                  </a:outerShdw>
                </a:effectLst>
              </a:rPr>
              <a:t>Lepetit</a:t>
            </a:r>
            <a:r>
              <a:rPr lang="en-US" sz="2000" dirty="0" smtClean="0">
                <a:solidFill>
                  <a:schemeClr val="bg1"/>
                </a:solidFill>
                <a:effectLst>
                  <a:outerShdw blurRad="38100" dist="38100" dir="2700000" algn="tl">
                    <a:srgbClr val="000000">
                      <a:alpha val="43137"/>
                    </a:srgbClr>
                  </a:outerShdw>
                </a:effectLst>
              </a:rPr>
              <a:t>, Pascal </a:t>
            </a:r>
            <a:r>
              <a:rPr lang="en-US" sz="2000" dirty="0" err="1" smtClean="0">
                <a:solidFill>
                  <a:schemeClr val="bg1"/>
                </a:solidFill>
                <a:effectLst>
                  <a:outerShdw blurRad="38100" dist="38100" dir="2700000" algn="tl">
                    <a:srgbClr val="000000">
                      <a:alpha val="43137"/>
                    </a:srgbClr>
                  </a:outerShdw>
                </a:effectLst>
              </a:rPr>
              <a:t>Fua</a:t>
            </a:r>
            <a:endParaRPr lang="en-US" sz="2000" dirty="0" smtClean="0">
              <a:solidFill>
                <a:schemeClr val="bg1"/>
              </a:solidFill>
              <a:effectLst>
                <a:outerShdw blurRad="38100" dist="38100" dir="2700000" algn="tl">
                  <a:srgbClr val="000000">
                    <a:alpha val="43137"/>
                  </a:srgbClr>
                </a:outerShdw>
              </a:effectLst>
            </a:endParaRPr>
          </a:p>
          <a:p>
            <a:pPr fontAlgn="auto">
              <a:spcAft>
                <a:spcPts val="0"/>
              </a:spcAft>
              <a:buFont typeface="Arial" pitchFamily="34" charset="0"/>
              <a:buNone/>
              <a:defRPr/>
            </a:pPr>
            <a:endParaRPr lang="en-US" sz="1200" dirty="0" smtClean="0">
              <a:solidFill>
                <a:schemeClr val="bg1"/>
              </a:solidFill>
              <a:effectLst>
                <a:outerShdw blurRad="38100" dist="38100" dir="2700000" algn="tl">
                  <a:srgbClr val="000000">
                    <a:alpha val="43137"/>
                  </a:srgbClr>
                </a:outerShdw>
              </a:effectLst>
            </a:endParaRPr>
          </a:p>
          <a:p>
            <a:pPr fontAlgn="auto">
              <a:spcAft>
                <a:spcPts val="0"/>
              </a:spcAft>
              <a:buFont typeface="Arial" pitchFamily="34" charset="0"/>
              <a:buNone/>
              <a:defRPr/>
            </a:pPr>
            <a:r>
              <a:rPr lang="en-US" sz="2000" dirty="0" smtClean="0">
                <a:solidFill>
                  <a:schemeClr val="bg1"/>
                </a:solidFill>
                <a:effectLst>
                  <a:outerShdw blurRad="38100" dist="38100" dir="2700000" algn="tl">
                    <a:srgbClr val="000000">
                      <a:alpha val="43137"/>
                    </a:srgbClr>
                  </a:outerShdw>
                </a:effectLst>
              </a:rPr>
              <a:t>Computer Vision Laboratory</a:t>
            </a:r>
          </a:p>
          <a:p>
            <a:pPr fontAlgn="auto">
              <a:spcAft>
                <a:spcPts val="0"/>
              </a:spcAft>
              <a:buFont typeface="Arial" pitchFamily="34" charset="0"/>
              <a:buNone/>
              <a:defRPr/>
            </a:pPr>
            <a:r>
              <a:rPr lang="en-US" sz="2000" dirty="0" smtClean="0">
                <a:solidFill>
                  <a:schemeClr val="bg1"/>
                </a:solidFill>
                <a:effectLst>
                  <a:outerShdw blurRad="38100" dist="38100" dir="2700000" algn="tl">
                    <a:srgbClr val="000000">
                      <a:alpha val="43137"/>
                    </a:srgbClr>
                  </a:outerShdw>
                </a:effectLst>
              </a:rPr>
              <a:t>EPFL</a:t>
            </a:r>
          </a:p>
        </p:txBody>
      </p:sp>
      <p:pic>
        <p:nvPicPr>
          <p:cNvPr id="16388" name="Picture 1"/>
          <p:cNvPicPr>
            <a:picLocks noChangeAspect="1" noChangeArrowheads="1"/>
          </p:cNvPicPr>
          <p:nvPr/>
        </p:nvPicPr>
        <p:blipFill>
          <a:blip r:embed="rId2"/>
          <a:srcRect/>
          <a:stretch>
            <a:fillRect/>
          </a:stretch>
        </p:blipFill>
        <p:spPr bwMode="auto">
          <a:xfrm>
            <a:off x="3352800" y="5410200"/>
            <a:ext cx="1143000" cy="600075"/>
          </a:xfrm>
          <a:prstGeom prst="rect">
            <a:avLst/>
          </a:prstGeom>
          <a:noFill/>
          <a:ln w="9525">
            <a:noFill/>
            <a:miter lim="800000"/>
            <a:headEnd/>
            <a:tailEnd/>
          </a:ln>
        </p:spPr>
      </p:pic>
      <p:pic>
        <p:nvPicPr>
          <p:cNvPr id="16389" name="Picture 7" descr="cvlab"/>
          <p:cNvPicPr>
            <a:picLocks noChangeAspect="1" noChangeArrowheads="1"/>
          </p:cNvPicPr>
          <p:nvPr/>
        </p:nvPicPr>
        <p:blipFill>
          <a:blip r:embed="rId3"/>
          <a:srcRect/>
          <a:stretch>
            <a:fillRect/>
          </a:stretch>
        </p:blipFill>
        <p:spPr bwMode="auto">
          <a:xfrm>
            <a:off x="4572000" y="5410200"/>
            <a:ext cx="1306513" cy="609600"/>
          </a:xfrm>
          <a:prstGeom prst="rect">
            <a:avLst/>
          </a:prstGeom>
          <a:noFill/>
          <a:ln w="9525">
            <a:noFill/>
            <a:miter lim="800000"/>
            <a:headEnd/>
            <a:tailEnd/>
          </a:ln>
        </p:spPr>
      </p:pic>
      <p:sp>
        <p:nvSpPr>
          <p:cNvPr id="16390" name="TextBox 5"/>
          <p:cNvSpPr txBox="1">
            <a:spLocks noChangeArrowheads="1"/>
          </p:cNvSpPr>
          <p:nvPr/>
        </p:nvSpPr>
        <p:spPr bwMode="auto">
          <a:xfrm>
            <a:off x="3941763" y="6172200"/>
            <a:ext cx="1260475" cy="369888"/>
          </a:xfrm>
          <a:prstGeom prst="rect">
            <a:avLst/>
          </a:prstGeom>
          <a:noFill/>
          <a:ln w="9525">
            <a:noFill/>
            <a:miter lim="800000"/>
            <a:headEnd/>
            <a:tailEnd/>
          </a:ln>
        </p:spPr>
        <p:txBody>
          <a:bodyPr wrap="none">
            <a:spAutoFit/>
          </a:bodyPr>
          <a:lstStyle/>
          <a:p>
            <a:r>
              <a:rPr lang="en-US">
                <a:latin typeface="Calibri" pitchFamily="34" charset="0"/>
              </a:rPr>
              <a:t>2008-06-10</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3">
            <a:schemeClr val="lt1"/>
          </a:lnRef>
          <a:fillRef idx="1">
            <a:schemeClr val="accent5"/>
          </a:fillRef>
          <a:effectRef idx="1">
            <a:schemeClr val="accent5"/>
          </a:effectRef>
          <a:fontRef idx="minor">
            <a:schemeClr val="lt1"/>
          </a:fontRef>
        </p:style>
        <p:txBody>
          <a:bodyPr/>
          <a:lstStyle/>
          <a:p>
            <a:pPr algn="l" fontAlgn="auto">
              <a:spcAft>
                <a:spcPts val="0"/>
              </a:spcAft>
              <a:defRPr/>
            </a:pPr>
            <a:r>
              <a:rPr lang="en-US" dirty="0" smtClean="0">
                <a:effectLst>
                  <a:outerShdw blurRad="38100" dist="38100" dir="2700000" algn="tl">
                    <a:srgbClr val="000000">
                      <a:alpha val="43137"/>
                    </a:srgbClr>
                  </a:outerShdw>
                </a:effectLst>
              </a:rPr>
              <a:t>SIFT -&gt; DAISY</a:t>
            </a:r>
            <a:endParaRPr lang="en-US" dirty="0">
              <a:effectLst>
                <a:outerShdw blurRad="38100" dist="38100" dir="2700000" algn="tl">
                  <a:srgbClr val="000000">
                    <a:alpha val="43137"/>
                  </a:srgbClr>
                </a:outerShdw>
              </a:effectLst>
            </a:endParaRPr>
          </a:p>
        </p:txBody>
      </p:sp>
      <p:grpSp>
        <p:nvGrpSpPr>
          <p:cNvPr id="28675" name="Group 84"/>
          <p:cNvGrpSpPr>
            <a:grpSpLocks/>
          </p:cNvGrpSpPr>
          <p:nvPr/>
        </p:nvGrpSpPr>
        <p:grpSpPr bwMode="auto">
          <a:xfrm>
            <a:off x="3733800" y="2276475"/>
            <a:ext cx="2286000" cy="2286000"/>
            <a:chOff x="1828800" y="2057400"/>
            <a:chExt cx="1066800" cy="1066800"/>
          </a:xfrm>
        </p:grpSpPr>
        <p:sp>
          <p:nvSpPr>
            <p:cNvPr id="65" name="Rectangle 64"/>
            <p:cNvSpPr/>
            <p:nvPr/>
          </p:nvSpPr>
          <p:spPr>
            <a:xfrm>
              <a:off x="1828800" y="2324100"/>
              <a:ext cx="266700" cy="2667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6" name="Rectangle 65"/>
            <p:cNvSpPr/>
            <p:nvPr/>
          </p:nvSpPr>
          <p:spPr>
            <a:xfrm>
              <a:off x="2095500" y="2324100"/>
              <a:ext cx="266700" cy="2667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8" name="Rectangle 67"/>
            <p:cNvSpPr/>
            <p:nvPr/>
          </p:nvSpPr>
          <p:spPr>
            <a:xfrm>
              <a:off x="2628900" y="2324100"/>
              <a:ext cx="266700" cy="2667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9" name="Rectangle 68"/>
            <p:cNvSpPr/>
            <p:nvPr/>
          </p:nvSpPr>
          <p:spPr>
            <a:xfrm>
              <a:off x="1828800" y="2590800"/>
              <a:ext cx="266700" cy="2667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0" name="Rectangle 69"/>
            <p:cNvSpPr/>
            <p:nvPr/>
          </p:nvSpPr>
          <p:spPr>
            <a:xfrm>
              <a:off x="2095500" y="2590800"/>
              <a:ext cx="266700" cy="2667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1" name="Rectangle 70"/>
            <p:cNvSpPr/>
            <p:nvPr/>
          </p:nvSpPr>
          <p:spPr>
            <a:xfrm>
              <a:off x="2362200" y="2590800"/>
              <a:ext cx="266700" cy="2667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2" name="Rectangle 71"/>
            <p:cNvSpPr/>
            <p:nvPr/>
          </p:nvSpPr>
          <p:spPr>
            <a:xfrm>
              <a:off x="2628900" y="2590800"/>
              <a:ext cx="266700" cy="2667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3" name="Rectangle 72"/>
            <p:cNvSpPr/>
            <p:nvPr/>
          </p:nvSpPr>
          <p:spPr>
            <a:xfrm>
              <a:off x="1828800" y="2857500"/>
              <a:ext cx="266700" cy="2667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4" name="Rectangle 73"/>
            <p:cNvSpPr/>
            <p:nvPr/>
          </p:nvSpPr>
          <p:spPr>
            <a:xfrm>
              <a:off x="2095500" y="2857500"/>
              <a:ext cx="266700" cy="2667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5" name="Rectangle 74"/>
            <p:cNvSpPr/>
            <p:nvPr/>
          </p:nvSpPr>
          <p:spPr>
            <a:xfrm>
              <a:off x="2362200" y="2857500"/>
              <a:ext cx="266700" cy="2667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6" name="Rectangle 75"/>
            <p:cNvSpPr/>
            <p:nvPr/>
          </p:nvSpPr>
          <p:spPr>
            <a:xfrm>
              <a:off x="2628900" y="2857500"/>
              <a:ext cx="266700" cy="2667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7" name="Rectangle 76"/>
            <p:cNvSpPr/>
            <p:nvPr/>
          </p:nvSpPr>
          <p:spPr>
            <a:xfrm>
              <a:off x="1828800" y="2057400"/>
              <a:ext cx="266700" cy="2667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8" name="Rectangle 77"/>
            <p:cNvSpPr/>
            <p:nvPr/>
          </p:nvSpPr>
          <p:spPr>
            <a:xfrm>
              <a:off x="2095500" y="2057400"/>
              <a:ext cx="266700" cy="2667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0" name="Rectangle 79"/>
            <p:cNvSpPr/>
            <p:nvPr/>
          </p:nvSpPr>
          <p:spPr>
            <a:xfrm>
              <a:off x="2362200" y="2057400"/>
              <a:ext cx="266700" cy="2667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1" name="Rectangle 80"/>
            <p:cNvSpPr/>
            <p:nvPr/>
          </p:nvSpPr>
          <p:spPr>
            <a:xfrm>
              <a:off x="2362200" y="2324100"/>
              <a:ext cx="266700" cy="2667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4" name="Rectangle 83"/>
            <p:cNvSpPr/>
            <p:nvPr/>
          </p:nvSpPr>
          <p:spPr>
            <a:xfrm>
              <a:off x="2628900" y="2057400"/>
              <a:ext cx="266700" cy="2667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28676" name="TextBox 107"/>
          <p:cNvSpPr txBox="1">
            <a:spLocks noChangeArrowheads="1"/>
          </p:cNvSpPr>
          <p:nvPr/>
        </p:nvSpPr>
        <p:spPr bwMode="auto">
          <a:xfrm>
            <a:off x="4419600" y="1752600"/>
            <a:ext cx="914400" cy="523875"/>
          </a:xfrm>
          <a:prstGeom prst="rect">
            <a:avLst/>
          </a:prstGeom>
          <a:noFill/>
          <a:ln w="9525">
            <a:noFill/>
            <a:miter lim="800000"/>
            <a:headEnd/>
            <a:tailEnd/>
          </a:ln>
        </p:spPr>
        <p:txBody>
          <a:bodyPr>
            <a:spAutoFit/>
          </a:bodyPr>
          <a:lstStyle/>
          <a:p>
            <a:r>
              <a:rPr lang="en-US" sz="2800">
                <a:latin typeface="Calibri" pitchFamily="34" charset="0"/>
              </a:rPr>
              <a:t>SIFT</a:t>
            </a:r>
          </a:p>
        </p:txBody>
      </p:sp>
      <p:grpSp>
        <p:nvGrpSpPr>
          <p:cNvPr id="28677" name="Group 92"/>
          <p:cNvGrpSpPr>
            <a:grpSpLocks/>
          </p:cNvGrpSpPr>
          <p:nvPr/>
        </p:nvGrpSpPr>
        <p:grpSpPr bwMode="auto">
          <a:xfrm>
            <a:off x="3657600" y="4800600"/>
            <a:ext cx="2438400" cy="1304925"/>
            <a:chOff x="685800" y="4953000"/>
            <a:chExt cx="2438400" cy="1304330"/>
          </a:xfrm>
        </p:grpSpPr>
        <p:sp>
          <p:nvSpPr>
            <p:cNvPr id="64" name="TextBox 63"/>
            <p:cNvSpPr txBox="1"/>
            <p:nvPr/>
          </p:nvSpPr>
          <p:spPr>
            <a:xfrm>
              <a:off x="685800" y="4953000"/>
              <a:ext cx="2438400" cy="369719"/>
            </a:xfrm>
            <a:prstGeom prst="rect">
              <a:avLst/>
            </a:prstGeom>
          </p:spPr>
          <p:style>
            <a:lnRef idx="3">
              <a:schemeClr val="lt1"/>
            </a:lnRef>
            <a:fillRef idx="1">
              <a:schemeClr val="accent3"/>
            </a:fillRef>
            <a:effectRef idx="1">
              <a:schemeClr val="accent3"/>
            </a:effectRef>
            <a:fontRef idx="minor">
              <a:schemeClr val="lt1"/>
            </a:fontRef>
          </p:style>
          <p:txBody>
            <a:bodyPr>
              <a:spAutoFit/>
            </a:bodyPr>
            <a:lstStyle/>
            <a:p>
              <a:pPr fontAlgn="auto">
                <a:spcBef>
                  <a:spcPts val="0"/>
                </a:spcBef>
                <a:spcAft>
                  <a:spcPts val="0"/>
                </a:spcAft>
                <a:defRPr/>
              </a:pPr>
              <a:r>
                <a:rPr lang="en-US" dirty="0"/>
                <a:t>+ Good Performance</a:t>
              </a:r>
            </a:p>
          </p:txBody>
        </p:sp>
        <p:sp>
          <p:nvSpPr>
            <p:cNvPr id="62" name="TextBox 61"/>
            <p:cNvSpPr txBox="1"/>
            <p:nvPr/>
          </p:nvSpPr>
          <p:spPr>
            <a:xfrm>
              <a:off x="685800" y="5333826"/>
              <a:ext cx="2438400" cy="923504"/>
            </a:xfrm>
            <a:prstGeom prst="rect">
              <a:avLst/>
            </a:prstGeom>
          </p:spPr>
          <p:style>
            <a:lnRef idx="3">
              <a:schemeClr val="lt1"/>
            </a:lnRef>
            <a:fillRef idx="1">
              <a:schemeClr val="accent2"/>
            </a:fillRef>
            <a:effectRef idx="1">
              <a:schemeClr val="accent2"/>
            </a:effectRef>
            <a:fontRef idx="minor">
              <a:schemeClr val="lt1"/>
            </a:fontRef>
          </p:style>
          <p:txBody>
            <a:bodyPr>
              <a:spAutoFit/>
            </a:bodyPr>
            <a:lstStyle/>
            <a:p>
              <a:pPr fontAlgn="auto">
                <a:spcBef>
                  <a:spcPts val="0"/>
                </a:spcBef>
                <a:spcAft>
                  <a:spcPts val="0"/>
                </a:spcAft>
                <a:buFontTx/>
                <a:buChar char="-"/>
                <a:defRPr/>
              </a:pPr>
              <a:r>
                <a:rPr lang="en-US" dirty="0">
                  <a:solidFill>
                    <a:schemeClr val="bg1"/>
                  </a:solidFill>
                </a:rPr>
                <a:t> Not suitable for dense</a:t>
              </a:r>
            </a:p>
            <a:p>
              <a:pPr fontAlgn="auto">
                <a:spcBef>
                  <a:spcPts val="0"/>
                </a:spcBef>
                <a:spcAft>
                  <a:spcPts val="0"/>
                </a:spcAft>
                <a:defRPr/>
              </a:pPr>
              <a:r>
                <a:rPr lang="en-US" dirty="0">
                  <a:solidFill>
                    <a:schemeClr val="bg1"/>
                  </a:solidFill>
                </a:rPr>
                <a:t> computation</a:t>
              </a:r>
            </a:p>
            <a:p>
              <a:pPr fontAlgn="auto">
                <a:spcBef>
                  <a:spcPts val="0"/>
                </a:spcBef>
                <a:spcAft>
                  <a:spcPts val="0"/>
                </a:spcAft>
                <a:defRPr/>
              </a:pPr>
              <a:endParaRPr lang="en-US" dirty="0">
                <a:solidFill>
                  <a:schemeClr val="bg1"/>
                </a:solidFill>
              </a:endParaRPr>
            </a:p>
          </p:txBody>
        </p:sp>
      </p:grpSp>
      <p:pic>
        <p:nvPicPr>
          <p:cNvPr id="28678" name="Picture 2" descr="Z:\cvpr08\prism.png"/>
          <p:cNvPicPr>
            <a:picLocks noChangeAspect="1" noChangeArrowheads="1"/>
          </p:cNvPicPr>
          <p:nvPr/>
        </p:nvPicPr>
        <p:blipFill>
          <a:blip r:embed="rId3"/>
          <a:srcRect/>
          <a:stretch>
            <a:fillRect/>
          </a:stretch>
        </p:blipFill>
        <p:spPr bwMode="auto">
          <a:xfrm>
            <a:off x="4410075" y="1295400"/>
            <a:ext cx="901700" cy="5746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descr="Z:\cvpr08\prism.png"/>
          <p:cNvPicPr>
            <a:picLocks noChangeAspect="1" noChangeArrowheads="1"/>
          </p:cNvPicPr>
          <p:nvPr/>
        </p:nvPicPr>
        <p:blipFill>
          <a:blip r:embed="rId3"/>
          <a:srcRect/>
          <a:stretch>
            <a:fillRect/>
          </a:stretch>
        </p:blipFill>
        <p:spPr bwMode="auto">
          <a:xfrm>
            <a:off x="4419600" y="1219200"/>
            <a:ext cx="901700" cy="522288"/>
          </a:xfrm>
          <a:prstGeom prst="rect">
            <a:avLst/>
          </a:prstGeom>
          <a:noFill/>
          <a:ln w="9525">
            <a:noFill/>
            <a:miter lim="800000"/>
            <a:headEnd/>
            <a:tailEnd/>
          </a:ln>
        </p:spPr>
      </p:pic>
      <p:sp>
        <p:nvSpPr>
          <p:cNvPr id="61" name="Rounded Rectangle 60"/>
          <p:cNvSpPr/>
          <p:nvPr/>
        </p:nvSpPr>
        <p:spPr>
          <a:xfrm>
            <a:off x="3581400" y="1600200"/>
            <a:ext cx="5334000" cy="3124200"/>
          </a:xfrm>
          <a:prstGeom prst="roundRect">
            <a:avLst/>
          </a:prstGeom>
          <a:solidFill>
            <a:schemeClr val="accent6">
              <a:lumMod val="40000"/>
              <a:lumOff val="60000"/>
              <a:alpha val="33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p:style>
          <a:lnRef idx="3">
            <a:schemeClr val="lt1"/>
          </a:lnRef>
          <a:fillRef idx="1">
            <a:schemeClr val="accent5"/>
          </a:fillRef>
          <a:effectRef idx="1">
            <a:schemeClr val="accent5"/>
          </a:effectRef>
          <a:fontRef idx="minor">
            <a:schemeClr val="lt1"/>
          </a:fontRef>
        </p:style>
        <p:txBody>
          <a:bodyPr/>
          <a:lstStyle/>
          <a:p>
            <a:pPr algn="l" fontAlgn="auto">
              <a:spcAft>
                <a:spcPts val="0"/>
              </a:spcAft>
              <a:defRPr/>
            </a:pPr>
            <a:r>
              <a:rPr lang="en-US" dirty="0" smtClean="0">
                <a:effectLst>
                  <a:outerShdw blurRad="38100" dist="38100" dir="2700000" algn="tl">
                    <a:srgbClr val="000000">
                      <a:alpha val="43137"/>
                    </a:srgbClr>
                  </a:outerShdw>
                </a:effectLst>
              </a:rPr>
              <a:t>SIFT -&gt; DAISY</a:t>
            </a:r>
            <a:endParaRPr lang="en-US" dirty="0">
              <a:effectLst>
                <a:outerShdw blurRad="38100" dist="38100" dir="2700000" algn="tl">
                  <a:srgbClr val="000000">
                    <a:alpha val="43137"/>
                  </a:srgbClr>
                </a:outerShdw>
              </a:effectLst>
            </a:endParaRPr>
          </a:p>
        </p:txBody>
      </p:sp>
      <p:grpSp>
        <p:nvGrpSpPr>
          <p:cNvPr id="29701" name="Group 84"/>
          <p:cNvGrpSpPr>
            <a:grpSpLocks/>
          </p:cNvGrpSpPr>
          <p:nvPr/>
        </p:nvGrpSpPr>
        <p:grpSpPr bwMode="auto">
          <a:xfrm>
            <a:off x="762000" y="2276475"/>
            <a:ext cx="2286000" cy="2286000"/>
            <a:chOff x="1828800" y="2057400"/>
            <a:chExt cx="1066800" cy="1066800"/>
          </a:xfrm>
        </p:grpSpPr>
        <p:sp>
          <p:nvSpPr>
            <p:cNvPr id="65" name="Rectangle 64"/>
            <p:cNvSpPr/>
            <p:nvPr/>
          </p:nvSpPr>
          <p:spPr>
            <a:xfrm>
              <a:off x="1828800" y="2324100"/>
              <a:ext cx="266700" cy="2667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6" name="Rectangle 65"/>
            <p:cNvSpPr/>
            <p:nvPr/>
          </p:nvSpPr>
          <p:spPr>
            <a:xfrm>
              <a:off x="2095500" y="2324100"/>
              <a:ext cx="266700" cy="2667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8" name="Rectangle 67"/>
            <p:cNvSpPr/>
            <p:nvPr/>
          </p:nvSpPr>
          <p:spPr>
            <a:xfrm>
              <a:off x="2628900" y="2324100"/>
              <a:ext cx="266700" cy="2667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9" name="Rectangle 68"/>
            <p:cNvSpPr/>
            <p:nvPr/>
          </p:nvSpPr>
          <p:spPr>
            <a:xfrm>
              <a:off x="1828800" y="2590800"/>
              <a:ext cx="266700" cy="2667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0" name="Rectangle 69"/>
            <p:cNvSpPr/>
            <p:nvPr/>
          </p:nvSpPr>
          <p:spPr>
            <a:xfrm>
              <a:off x="2095500" y="2590800"/>
              <a:ext cx="266700" cy="2667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1" name="Rectangle 70"/>
            <p:cNvSpPr/>
            <p:nvPr/>
          </p:nvSpPr>
          <p:spPr>
            <a:xfrm>
              <a:off x="2362200" y="2590800"/>
              <a:ext cx="266700" cy="2667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2" name="Rectangle 71"/>
            <p:cNvSpPr/>
            <p:nvPr/>
          </p:nvSpPr>
          <p:spPr>
            <a:xfrm>
              <a:off x="2628900" y="2590800"/>
              <a:ext cx="266700" cy="2667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3" name="Rectangle 72"/>
            <p:cNvSpPr/>
            <p:nvPr/>
          </p:nvSpPr>
          <p:spPr>
            <a:xfrm>
              <a:off x="1828800" y="2857500"/>
              <a:ext cx="266700" cy="2667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4" name="Rectangle 73"/>
            <p:cNvSpPr/>
            <p:nvPr/>
          </p:nvSpPr>
          <p:spPr>
            <a:xfrm>
              <a:off x="2095500" y="2857500"/>
              <a:ext cx="266700" cy="2667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5" name="Rectangle 74"/>
            <p:cNvSpPr/>
            <p:nvPr/>
          </p:nvSpPr>
          <p:spPr>
            <a:xfrm>
              <a:off x="2362200" y="2857500"/>
              <a:ext cx="266700" cy="2667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6" name="Rectangle 75"/>
            <p:cNvSpPr/>
            <p:nvPr/>
          </p:nvSpPr>
          <p:spPr>
            <a:xfrm>
              <a:off x="2628900" y="2857500"/>
              <a:ext cx="266700" cy="2667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7" name="Rectangle 76"/>
            <p:cNvSpPr/>
            <p:nvPr/>
          </p:nvSpPr>
          <p:spPr>
            <a:xfrm>
              <a:off x="1828800" y="2057400"/>
              <a:ext cx="266700" cy="2667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8" name="Rectangle 77"/>
            <p:cNvSpPr/>
            <p:nvPr/>
          </p:nvSpPr>
          <p:spPr>
            <a:xfrm>
              <a:off x="2095500" y="2057400"/>
              <a:ext cx="266700" cy="2667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0" name="Rectangle 79"/>
            <p:cNvSpPr/>
            <p:nvPr/>
          </p:nvSpPr>
          <p:spPr>
            <a:xfrm>
              <a:off x="2362200" y="2057400"/>
              <a:ext cx="266700" cy="2667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1" name="Rectangle 80"/>
            <p:cNvSpPr/>
            <p:nvPr/>
          </p:nvSpPr>
          <p:spPr>
            <a:xfrm>
              <a:off x="2362200" y="2324100"/>
              <a:ext cx="266700" cy="2667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4" name="Rectangle 83"/>
            <p:cNvSpPr/>
            <p:nvPr/>
          </p:nvSpPr>
          <p:spPr>
            <a:xfrm>
              <a:off x="2628900" y="2057400"/>
              <a:ext cx="266700" cy="2667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29702" name="TextBox 107"/>
          <p:cNvSpPr txBox="1">
            <a:spLocks noChangeArrowheads="1"/>
          </p:cNvSpPr>
          <p:nvPr/>
        </p:nvSpPr>
        <p:spPr bwMode="auto">
          <a:xfrm>
            <a:off x="1524000" y="1752600"/>
            <a:ext cx="914400" cy="523875"/>
          </a:xfrm>
          <a:prstGeom prst="rect">
            <a:avLst/>
          </a:prstGeom>
          <a:noFill/>
          <a:ln w="9525">
            <a:noFill/>
            <a:miter lim="800000"/>
            <a:headEnd/>
            <a:tailEnd/>
          </a:ln>
        </p:spPr>
        <p:txBody>
          <a:bodyPr>
            <a:spAutoFit/>
          </a:bodyPr>
          <a:lstStyle/>
          <a:p>
            <a:r>
              <a:rPr lang="en-US" sz="2800">
                <a:latin typeface="Calibri" pitchFamily="34" charset="0"/>
              </a:rPr>
              <a:t>SIFT</a:t>
            </a:r>
          </a:p>
        </p:txBody>
      </p:sp>
      <p:grpSp>
        <p:nvGrpSpPr>
          <p:cNvPr id="29703" name="Group 93"/>
          <p:cNvGrpSpPr>
            <a:grpSpLocks/>
          </p:cNvGrpSpPr>
          <p:nvPr/>
        </p:nvGrpSpPr>
        <p:grpSpPr bwMode="auto">
          <a:xfrm>
            <a:off x="3657600" y="1676400"/>
            <a:ext cx="2438400" cy="4324350"/>
            <a:chOff x="3429000" y="1676400"/>
            <a:chExt cx="2438400" cy="4324529"/>
          </a:xfrm>
        </p:grpSpPr>
        <p:grpSp>
          <p:nvGrpSpPr>
            <p:cNvPr id="29723" name="Group 86"/>
            <p:cNvGrpSpPr>
              <a:grpSpLocks/>
            </p:cNvGrpSpPr>
            <p:nvPr/>
          </p:nvGrpSpPr>
          <p:grpSpPr bwMode="auto">
            <a:xfrm>
              <a:off x="3505200" y="1676400"/>
              <a:ext cx="2286000" cy="2838716"/>
              <a:chOff x="5943600" y="1733284"/>
              <a:chExt cx="2286000" cy="2838716"/>
            </a:xfrm>
          </p:grpSpPr>
          <p:grpSp>
            <p:nvGrpSpPr>
              <p:cNvPr id="29725" name="Group 63"/>
              <p:cNvGrpSpPr>
                <a:grpSpLocks/>
              </p:cNvGrpSpPr>
              <p:nvPr/>
            </p:nvGrpSpPr>
            <p:grpSpPr bwMode="auto">
              <a:xfrm>
                <a:off x="5943600" y="2286000"/>
                <a:ext cx="2286000" cy="2286000"/>
                <a:chOff x="762000" y="3810000"/>
                <a:chExt cx="1066800" cy="1066800"/>
              </a:xfrm>
            </p:grpSpPr>
            <p:sp>
              <p:nvSpPr>
                <p:cNvPr id="45" name="Oval 44"/>
                <p:cNvSpPr/>
                <p:nvPr/>
              </p:nvSpPr>
              <p:spPr>
                <a:xfrm>
                  <a:off x="762000" y="4076598"/>
                  <a:ext cx="266700" cy="266711"/>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6" name="Oval 45"/>
                <p:cNvSpPr/>
                <p:nvPr/>
              </p:nvSpPr>
              <p:spPr>
                <a:xfrm>
                  <a:off x="1028700" y="4076598"/>
                  <a:ext cx="266700" cy="266711"/>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8" name="Oval 47"/>
                <p:cNvSpPr/>
                <p:nvPr/>
              </p:nvSpPr>
              <p:spPr>
                <a:xfrm>
                  <a:off x="1562100" y="4076598"/>
                  <a:ext cx="266700" cy="266711"/>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9" name="Oval 48"/>
                <p:cNvSpPr/>
                <p:nvPr/>
              </p:nvSpPr>
              <p:spPr>
                <a:xfrm>
                  <a:off x="762000" y="4343309"/>
                  <a:ext cx="266700" cy="266711"/>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0" name="Oval 49"/>
                <p:cNvSpPr/>
                <p:nvPr/>
              </p:nvSpPr>
              <p:spPr>
                <a:xfrm>
                  <a:off x="1028700" y="4343309"/>
                  <a:ext cx="266700" cy="266711"/>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1" name="Oval 50"/>
                <p:cNvSpPr/>
                <p:nvPr/>
              </p:nvSpPr>
              <p:spPr>
                <a:xfrm>
                  <a:off x="1295400" y="4343309"/>
                  <a:ext cx="266700" cy="266711"/>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2" name="Oval 51"/>
                <p:cNvSpPr/>
                <p:nvPr/>
              </p:nvSpPr>
              <p:spPr>
                <a:xfrm>
                  <a:off x="1562100" y="4343309"/>
                  <a:ext cx="266700" cy="266711"/>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3" name="Oval 52"/>
                <p:cNvSpPr/>
                <p:nvPr/>
              </p:nvSpPr>
              <p:spPr>
                <a:xfrm>
                  <a:off x="762000" y="4610019"/>
                  <a:ext cx="266700" cy="266711"/>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4" name="Oval 53"/>
                <p:cNvSpPr/>
                <p:nvPr/>
              </p:nvSpPr>
              <p:spPr>
                <a:xfrm>
                  <a:off x="1028700" y="4610019"/>
                  <a:ext cx="266700" cy="266711"/>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5" name="Oval 54"/>
                <p:cNvSpPr/>
                <p:nvPr/>
              </p:nvSpPr>
              <p:spPr>
                <a:xfrm>
                  <a:off x="1295400" y="4610019"/>
                  <a:ext cx="266700" cy="266711"/>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6" name="Oval 55"/>
                <p:cNvSpPr/>
                <p:nvPr/>
              </p:nvSpPr>
              <p:spPr>
                <a:xfrm>
                  <a:off x="1562100" y="4610019"/>
                  <a:ext cx="266700" cy="266711"/>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7" name="Oval 56"/>
                <p:cNvSpPr/>
                <p:nvPr/>
              </p:nvSpPr>
              <p:spPr>
                <a:xfrm>
                  <a:off x="762000" y="3809887"/>
                  <a:ext cx="266700" cy="266711"/>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8" name="Oval 57"/>
                <p:cNvSpPr/>
                <p:nvPr/>
              </p:nvSpPr>
              <p:spPr>
                <a:xfrm>
                  <a:off x="1028700" y="3809887"/>
                  <a:ext cx="266700" cy="266711"/>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9" name="Oval 58"/>
                <p:cNvSpPr/>
                <p:nvPr/>
              </p:nvSpPr>
              <p:spPr>
                <a:xfrm>
                  <a:off x="1295400" y="3809887"/>
                  <a:ext cx="266700" cy="266711"/>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0" name="Oval 59"/>
                <p:cNvSpPr/>
                <p:nvPr/>
              </p:nvSpPr>
              <p:spPr>
                <a:xfrm>
                  <a:off x="1295400" y="4076598"/>
                  <a:ext cx="266700" cy="266711"/>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3" name="Oval 62"/>
                <p:cNvSpPr/>
                <p:nvPr/>
              </p:nvSpPr>
              <p:spPr>
                <a:xfrm>
                  <a:off x="1562100" y="3809887"/>
                  <a:ext cx="266700" cy="266711"/>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29726" name="TextBox 108"/>
              <p:cNvSpPr txBox="1">
                <a:spLocks noChangeArrowheads="1"/>
              </p:cNvSpPr>
              <p:nvPr/>
            </p:nvSpPr>
            <p:spPr bwMode="auto">
              <a:xfrm>
                <a:off x="6324600" y="1733284"/>
                <a:ext cx="1524000" cy="523220"/>
              </a:xfrm>
              <a:prstGeom prst="rect">
                <a:avLst/>
              </a:prstGeom>
              <a:noFill/>
              <a:ln w="9525">
                <a:noFill/>
                <a:miter lim="800000"/>
                <a:headEnd/>
                <a:tailEnd/>
              </a:ln>
            </p:spPr>
            <p:txBody>
              <a:bodyPr>
                <a:spAutoFit/>
              </a:bodyPr>
              <a:lstStyle/>
              <a:p>
                <a:r>
                  <a:rPr lang="en-US" sz="2800">
                    <a:latin typeface="Calibri" pitchFamily="34" charset="0"/>
                  </a:rPr>
                  <a:t>Sym.SIFT</a:t>
                </a:r>
              </a:p>
            </p:txBody>
          </p:sp>
        </p:grpSp>
        <p:sp>
          <p:nvSpPr>
            <p:cNvPr id="79" name="TextBox 78"/>
            <p:cNvSpPr txBox="1"/>
            <p:nvPr/>
          </p:nvSpPr>
          <p:spPr>
            <a:xfrm>
              <a:off x="3429000" y="4800729"/>
              <a:ext cx="2438400" cy="1200200"/>
            </a:xfrm>
            <a:prstGeom prst="rect">
              <a:avLst/>
            </a:prstGeom>
          </p:spPr>
          <p:style>
            <a:lnRef idx="3">
              <a:schemeClr val="lt1"/>
            </a:lnRef>
            <a:fillRef idx="1">
              <a:schemeClr val="accent3"/>
            </a:fillRef>
            <a:effectRef idx="1">
              <a:schemeClr val="accent3"/>
            </a:effectRef>
            <a:fontRef idx="minor">
              <a:schemeClr val="lt1"/>
            </a:fontRef>
          </p:style>
          <p:txBody>
            <a:bodyPr>
              <a:spAutoFit/>
            </a:bodyPr>
            <a:lstStyle/>
            <a:p>
              <a:pPr fontAlgn="auto">
                <a:spcBef>
                  <a:spcPts val="0"/>
                </a:spcBef>
                <a:spcAft>
                  <a:spcPts val="0"/>
                </a:spcAft>
                <a:defRPr/>
              </a:pPr>
              <a:r>
                <a:rPr lang="en-US" dirty="0"/>
                <a:t>+ Gaussian Kernels : Suitable for Dense Computation</a:t>
              </a:r>
            </a:p>
            <a:p>
              <a:pPr fontAlgn="auto">
                <a:spcBef>
                  <a:spcPts val="0"/>
                </a:spcBef>
                <a:spcAft>
                  <a:spcPts val="0"/>
                </a:spcAft>
                <a:defRPr/>
              </a:pPr>
              <a:endParaRPr lang="en-US" dirty="0"/>
            </a:p>
          </p:txBody>
        </p:sp>
      </p:grpSp>
      <p:grpSp>
        <p:nvGrpSpPr>
          <p:cNvPr id="7" name="Group 94"/>
          <p:cNvGrpSpPr>
            <a:grpSpLocks/>
          </p:cNvGrpSpPr>
          <p:nvPr/>
        </p:nvGrpSpPr>
        <p:grpSpPr bwMode="auto">
          <a:xfrm>
            <a:off x="6324600" y="1676400"/>
            <a:ext cx="2438400" cy="4419600"/>
            <a:chOff x="6096000" y="1676400"/>
            <a:chExt cx="2438400" cy="4419600"/>
          </a:xfrm>
        </p:grpSpPr>
        <p:grpSp>
          <p:nvGrpSpPr>
            <p:cNvPr id="29710" name="Group 66"/>
            <p:cNvGrpSpPr>
              <a:grpSpLocks/>
            </p:cNvGrpSpPr>
            <p:nvPr/>
          </p:nvGrpSpPr>
          <p:grpSpPr bwMode="auto">
            <a:xfrm>
              <a:off x="6172200" y="1676400"/>
              <a:ext cx="2286000" cy="2849086"/>
              <a:chOff x="6172200" y="1676400"/>
              <a:chExt cx="2286000" cy="2849086"/>
            </a:xfrm>
          </p:grpSpPr>
          <p:grpSp>
            <p:nvGrpSpPr>
              <p:cNvPr id="29714" name="Group 105"/>
              <p:cNvGrpSpPr>
                <a:grpSpLocks/>
              </p:cNvGrpSpPr>
              <p:nvPr/>
            </p:nvGrpSpPr>
            <p:grpSpPr bwMode="auto">
              <a:xfrm>
                <a:off x="6172200" y="2239486"/>
                <a:ext cx="2286000" cy="2286000"/>
                <a:chOff x="1447800" y="4724400"/>
                <a:chExt cx="1645920" cy="1646714"/>
              </a:xfrm>
            </p:grpSpPr>
            <p:sp>
              <p:nvSpPr>
                <p:cNvPr id="89" name="Oval 88"/>
                <p:cNvSpPr/>
                <p:nvPr/>
              </p:nvSpPr>
              <p:spPr>
                <a:xfrm>
                  <a:off x="1447800" y="4724744"/>
                  <a:ext cx="1645920" cy="1645570"/>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0" name="Oval 89"/>
                <p:cNvSpPr/>
                <p:nvPr/>
              </p:nvSpPr>
              <p:spPr>
                <a:xfrm>
                  <a:off x="1722120" y="4999196"/>
                  <a:ext cx="1097280" cy="109666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99" name="Straight Connector 98"/>
                <p:cNvCxnSpPr>
                  <a:stCxn id="89" idx="0"/>
                  <a:endCxn id="89" idx="4"/>
                </p:cNvCxnSpPr>
                <p:nvPr/>
              </p:nvCxnSpPr>
              <p:spPr>
                <a:xfrm rot="16200000" flipH="1">
                  <a:off x="1447975" y="5547529"/>
                  <a:ext cx="1645571" cy="2286"/>
                </a:xfrm>
                <a:prstGeom prst="line">
                  <a:avLst/>
                </a:prstGeom>
                <a:ln w="2222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01" name="Straight Connector 100"/>
                <p:cNvCxnSpPr>
                  <a:stCxn id="89" idx="2"/>
                  <a:endCxn id="89" idx="6"/>
                </p:cNvCxnSpPr>
                <p:nvPr/>
              </p:nvCxnSpPr>
              <p:spPr>
                <a:xfrm rot="10800000" flipH="1">
                  <a:off x="1447800" y="5548101"/>
                  <a:ext cx="1645920" cy="1143"/>
                </a:xfrm>
                <a:prstGeom prst="line">
                  <a:avLst/>
                </a:prstGeom>
                <a:ln w="2222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03" name="Straight Connector 102"/>
                <p:cNvCxnSpPr>
                  <a:stCxn id="89" idx="7"/>
                  <a:endCxn id="89" idx="3"/>
                </p:cNvCxnSpPr>
                <p:nvPr/>
              </p:nvCxnSpPr>
              <p:spPr>
                <a:xfrm rot="16200000" flipH="1" flipV="1">
                  <a:off x="1688693" y="4966313"/>
                  <a:ext cx="1164135" cy="1163574"/>
                </a:xfrm>
                <a:prstGeom prst="line">
                  <a:avLst/>
                </a:prstGeom>
                <a:ln w="2222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05" name="Straight Connector 104"/>
                <p:cNvCxnSpPr>
                  <a:stCxn id="89" idx="1"/>
                  <a:endCxn id="89" idx="5"/>
                </p:cNvCxnSpPr>
                <p:nvPr/>
              </p:nvCxnSpPr>
              <p:spPr>
                <a:xfrm rot="16200000" flipH="1">
                  <a:off x="1688693" y="4966313"/>
                  <a:ext cx="1164135" cy="1163574"/>
                </a:xfrm>
                <a:prstGeom prst="line">
                  <a:avLst/>
                </a:prstGeom>
                <a:ln w="22225">
                  <a:solidFill>
                    <a:schemeClr val="tx2"/>
                  </a:solidFill>
                </a:ln>
              </p:spPr>
              <p:style>
                <a:lnRef idx="1">
                  <a:schemeClr val="accent1"/>
                </a:lnRef>
                <a:fillRef idx="0">
                  <a:schemeClr val="accent1"/>
                </a:fillRef>
                <a:effectRef idx="0">
                  <a:schemeClr val="accent1"/>
                </a:effectRef>
                <a:fontRef idx="minor">
                  <a:schemeClr val="tx1"/>
                </a:fontRef>
              </p:style>
            </p:cxnSp>
            <p:sp>
              <p:nvSpPr>
                <p:cNvPr id="91" name="Oval 90"/>
                <p:cNvSpPr/>
                <p:nvPr/>
              </p:nvSpPr>
              <p:spPr>
                <a:xfrm>
                  <a:off x="2049018" y="5317103"/>
                  <a:ext cx="457200" cy="457421"/>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29715" name="TextBox 106"/>
              <p:cNvSpPr txBox="1">
                <a:spLocks noChangeArrowheads="1"/>
              </p:cNvSpPr>
              <p:nvPr/>
            </p:nvSpPr>
            <p:spPr bwMode="auto">
              <a:xfrm>
                <a:off x="6781800" y="1676400"/>
                <a:ext cx="1219200" cy="523220"/>
              </a:xfrm>
              <a:prstGeom prst="rect">
                <a:avLst/>
              </a:prstGeom>
              <a:noFill/>
              <a:ln w="9525">
                <a:noFill/>
                <a:miter lim="800000"/>
                <a:headEnd/>
                <a:tailEnd/>
              </a:ln>
            </p:spPr>
            <p:txBody>
              <a:bodyPr>
                <a:spAutoFit/>
              </a:bodyPr>
              <a:lstStyle/>
              <a:p>
                <a:r>
                  <a:rPr lang="en-US" sz="2800">
                    <a:latin typeface="Calibri" pitchFamily="34" charset="0"/>
                  </a:rPr>
                  <a:t>GLOH*</a:t>
                </a:r>
              </a:p>
            </p:txBody>
          </p:sp>
        </p:grpSp>
        <p:grpSp>
          <p:nvGrpSpPr>
            <p:cNvPr id="29711" name="Group 91"/>
            <p:cNvGrpSpPr>
              <a:grpSpLocks/>
            </p:cNvGrpSpPr>
            <p:nvPr/>
          </p:nvGrpSpPr>
          <p:grpSpPr bwMode="auto">
            <a:xfrm>
              <a:off x="6096000" y="4800600"/>
              <a:ext cx="2438400" cy="1295400"/>
              <a:chOff x="6172200" y="4953000"/>
              <a:chExt cx="2438400" cy="1295400"/>
            </a:xfrm>
          </p:grpSpPr>
          <p:sp>
            <p:nvSpPr>
              <p:cNvPr id="85" name="TextBox 84"/>
              <p:cNvSpPr txBox="1"/>
              <p:nvPr/>
            </p:nvSpPr>
            <p:spPr>
              <a:xfrm>
                <a:off x="6172200" y="4953000"/>
                <a:ext cx="2438400" cy="646113"/>
              </a:xfrm>
              <a:prstGeom prst="rect">
                <a:avLst/>
              </a:prstGeom>
            </p:spPr>
            <p:style>
              <a:lnRef idx="3">
                <a:schemeClr val="lt1"/>
              </a:lnRef>
              <a:fillRef idx="1">
                <a:schemeClr val="accent3"/>
              </a:fillRef>
              <a:effectRef idx="1">
                <a:schemeClr val="accent3"/>
              </a:effectRef>
              <a:fontRef idx="minor">
                <a:schemeClr val="lt1"/>
              </a:fontRef>
            </p:style>
            <p:txBody>
              <a:bodyPr>
                <a:spAutoFit/>
              </a:bodyPr>
              <a:lstStyle/>
              <a:p>
                <a:pPr fontAlgn="auto">
                  <a:spcBef>
                    <a:spcPts val="0"/>
                  </a:spcBef>
                  <a:spcAft>
                    <a:spcPts val="0"/>
                  </a:spcAft>
                  <a:defRPr/>
                </a:pPr>
                <a:r>
                  <a:rPr lang="en-US" dirty="0"/>
                  <a:t>+ Good Performance</a:t>
                </a:r>
              </a:p>
              <a:p>
                <a:pPr fontAlgn="auto">
                  <a:spcBef>
                    <a:spcPts val="0"/>
                  </a:spcBef>
                  <a:spcAft>
                    <a:spcPts val="0"/>
                  </a:spcAft>
                  <a:defRPr/>
                </a:pPr>
                <a:r>
                  <a:rPr lang="en-US" dirty="0"/>
                  <a:t>+ Better Localization</a:t>
                </a:r>
              </a:p>
            </p:txBody>
          </p:sp>
          <p:sp>
            <p:nvSpPr>
              <p:cNvPr id="86" name="TextBox 85"/>
              <p:cNvSpPr txBox="1"/>
              <p:nvPr/>
            </p:nvSpPr>
            <p:spPr>
              <a:xfrm>
                <a:off x="6172200" y="5602288"/>
                <a:ext cx="2438400" cy="646112"/>
              </a:xfrm>
              <a:prstGeom prst="rect">
                <a:avLst/>
              </a:prstGeom>
            </p:spPr>
            <p:style>
              <a:lnRef idx="3">
                <a:schemeClr val="lt1"/>
              </a:lnRef>
              <a:fillRef idx="1">
                <a:schemeClr val="accent2"/>
              </a:fillRef>
              <a:effectRef idx="1">
                <a:schemeClr val="accent2"/>
              </a:effectRef>
              <a:fontRef idx="minor">
                <a:schemeClr val="lt1"/>
              </a:fontRef>
            </p:style>
            <p:txBody>
              <a:bodyPr>
                <a:spAutoFit/>
              </a:bodyPr>
              <a:lstStyle/>
              <a:p>
                <a:pPr fontAlgn="auto">
                  <a:spcBef>
                    <a:spcPts val="0"/>
                  </a:spcBef>
                  <a:spcAft>
                    <a:spcPts val="0"/>
                  </a:spcAft>
                  <a:buFontTx/>
                  <a:buChar char="-"/>
                  <a:defRPr/>
                </a:pPr>
                <a:r>
                  <a:rPr lang="en-US" dirty="0">
                    <a:solidFill>
                      <a:schemeClr val="bg1"/>
                    </a:solidFill>
                  </a:rPr>
                  <a:t> Not suitable for dense</a:t>
                </a:r>
              </a:p>
              <a:p>
                <a:pPr fontAlgn="auto">
                  <a:spcBef>
                    <a:spcPts val="0"/>
                  </a:spcBef>
                  <a:spcAft>
                    <a:spcPts val="0"/>
                  </a:spcAft>
                  <a:defRPr/>
                </a:pPr>
                <a:r>
                  <a:rPr lang="en-US" dirty="0">
                    <a:solidFill>
                      <a:schemeClr val="bg1"/>
                    </a:solidFill>
                  </a:rPr>
                  <a:t> computation</a:t>
                </a:r>
              </a:p>
            </p:txBody>
          </p:sp>
        </p:grpSp>
      </p:grpSp>
      <p:grpSp>
        <p:nvGrpSpPr>
          <p:cNvPr id="29705" name="Group 92"/>
          <p:cNvGrpSpPr>
            <a:grpSpLocks/>
          </p:cNvGrpSpPr>
          <p:nvPr/>
        </p:nvGrpSpPr>
        <p:grpSpPr bwMode="auto">
          <a:xfrm>
            <a:off x="685800" y="4800600"/>
            <a:ext cx="2438400" cy="1304925"/>
            <a:chOff x="685800" y="4953000"/>
            <a:chExt cx="2438400" cy="1304330"/>
          </a:xfrm>
        </p:grpSpPr>
        <p:sp>
          <p:nvSpPr>
            <p:cNvPr id="64" name="TextBox 63"/>
            <p:cNvSpPr txBox="1"/>
            <p:nvPr/>
          </p:nvSpPr>
          <p:spPr>
            <a:xfrm>
              <a:off x="685800" y="4953000"/>
              <a:ext cx="2438400" cy="369719"/>
            </a:xfrm>
            <a:prstGeom prst="rect">
              <a:avLst/>
            </a:prstGeom>
          </p:spPr>
          <p:style>
            <a:lnRef idx="3">
              <a:schemeClr val="lt1"/>
            </a:lnRef>
            <a:fillRef idx="1">
              <a:schemeClr val="accent3"/>
            </a:fillRef>
            <a:effectRef idx="1">
              <a:schemeClr val="accent3"/>
            </a:effectRef>
            <a:fontRef idx="minor">
              <a:schemeClr val="lt1"/>
            </a:fontRef>
          </p:style>
          <p:txBody>
            <a:bodyPr>
              <a:spAutoFit/>
            </a:bodyPr>
            <a:lstStyle/>
            <a:p>
              <a:pPr fontAlgn="auto">
                <a:spcBef>
                  <a:spcPts val="0"/>
                </a:spcBef>
                <a:spcAft>
                  <a:spcPts val="0"/>
                </a:spcAft>
                <a:defRPr/>
              </a:pPr>
              <a:r>
                <a:rPr lang="en-US" dirty="0"/>
                <a:t>+ Good Performance</a:t>
              </a:r>
            </a:p>
          </p:txBody>
        </p:sp>
        <p:sp>
          <p:nvSpPr>
            <p:cNvPr id="62" name="TextBox 61"/>
            <p:cNvSpPr txBox="1"/>
            <p:nvPr/>
          </p:nvSpPr>
          <p:spPr>
            <a:xfrm>
              <a:off x="685800" y="5333826"/>
              <a:ext cx="2438400" cy="923504"/>
            </a:xfrm>
            <a:prstGeom prst="rect">
              <a:avLst/>
            </a:prstGeom>
          </p:spPr>
          <p:style>
            <a:lnRef idx="3">
              <a:schemeClr val="lt1"/>
            </a:lnRef>
            <a:fillRef idx="1">
              <a:schemeClr val="accent2"/>
            </a:fillRef>
            <a:effectRef idx="1">
              <a:schemeClr val="accent2"/>
            </a:effectRef>
            <a:fontRef idx="minor">
              <a:schemeClr val="lt1"/>
            </a:fontRef>
          </p:style>
          <p:txBody>
            <a:bodyPr>
              <a:spAutoFit/>
            </a:bodyPr>
            <a:lstStyle/>
            <a:p>
              <a:pPr fontAlgn="auto">
                <a:spcBef>
                  <a:spcPts val="0"/>
                </a:spcBef>
                <a:spcAft>
                  <a:spcPts val="0"/>
                </a:spcAft>
                <a:buFontTx/>
                <a:buChar char="-"/>
                <a:defRPr/>
              </a:pPr>
              <a:r>
                <a:rPr lang="en-US" dirty="0">
                  <a:solidFill>
                    <a:schemeClr val="bg1"/>
                  </a:solidFill>
                </a:rPr>
                <a:t> Not suitable for dense</a:t>
              </a:r>
            </a:p>
            <a:p>
              <a:pPr fontAlgn="auto">
                <a:spcBef>
                  <a:spcPts val="0"/>
                </a:spcBef>
                <a:spcAft>
                  <a:spcPts val="0"/>
                </a:spcAft>
                <a:defRPr/>
              </a:pPr>
              <a:r>
                <a:rPr lang="en-US" dirty="0">
                  <a:solidFill>
                    <a:schemeClr val="bg1"/>
                  </a:solidFill>
                </a:rPr>
                <a:t> computation</a:t>
              </a:r>
            </a:p>
            <a:p>
              <a:pPr fontAlgn="auto">
                <a:spcBef>
                  <a:spcPts val="0"/>
                </a:spcBef>
                <a:spcAft>
                  <a:spcPts val="0"/>
                </a:spcAft>
                <a:defRPr/>
              </a:pPr>
              <a:endParaRPr lang="en-US" dirty="0">
                <a:solidFill>
                  <a:schemeClr val="bg1"/>
                </a:solidFill>
              </a:endParaRPr>
            </a:p>
          </p:txBody>
        </p:sp>
      </p:grpSp>
      <p:pic>
        <p:nvPicPr>
          <p:cNvPr id="29706" name="Picture 2" descr="Z:\cvpr08\prism.png"/>
          <p:cNvPicPr>
            <a:picLocks noChangeAspect="1" noChangeArrowheads="1"/>
          </p:cNvPicPr>
          <p:nvPr/>
        </p:nvPicPr>
        <p:blipFill>
          <a:blip r:embed="rId4"/>
          <a:srcRect/>
          <a:stretch>
            <a:fillRect/>
          </a:stretch>
        </p:blipFill>
        <p:spPr bwMode="auto">
          <a:xfrm>
            <a:off x="1447800" y="1219200"/>
            <a:ext cx="901700" cy="574675"/>
          </a:xfrm>
          <a:prstGeom prst="rect">
            <a:avLst/>
          </a:prstGeom>
          <a:noFill/>
          <a:ln w="9525">
            <a:noFill/>
            <a:miter lim="800000"/>
            <a:headEnd/>
            <a:tailEnd/>
          </a:ln>
        </p:spPr>
      </p:pic>
      <p:sp>
        <p:nvSpPr>
          <p:cNvPr id="87" name="TextBox 86"/>
          <p:cNvSpPr txBox="1">
            <a:spLocks noChangeArrowheads="1"/>
          </p:cNvSpPr>
          <p:nvPr/>
        </p:nvSpPr>
        <p:spPr bwMode="auto">
          <a:xfrm>
            <a:off x="685800" y="6429375"/>
            <a:ext cx="8001000" cy="276225"/>
          </a:xfrm>
          <a:prstGeom prst="rect">
            <a:avLst/>
          </a:prstGeom>
          <a:noFill/>
          <a:ln w="9525">
            <a:noFill/>
            <a:miter lim="800000"/>
            <a:headEnd/>
            <a:tailEnd/>
          </a:ln>
        </p:spPr>
        <p:txBody>
          <a:bodyPr>
            <a:spAutoFit/>
          </a:bodyPr>
          <a:lstStyle/>
          <a:p>
            <a:r>
              <a:rPr lang="en-US" sz="1200">
                <a:latin typeface="Calibri" pitchFamily="34" charset="0"/>
              </a:rPr>
              <a:t>* K. Mikolajczyk and C. Schmid. A Performance Evaluation of Local Descriptors. PAMI’04.</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0" presetClass="entr" presetSubtype="0" fill="hold" grpId="0" nodeType="withEffect">
                                  <p:stCondLst>
                                    <p:cond delay="0"/>
                                  </p:stCondLst>
                                  <p:childTnLst>
                                    <p:set>
                                      <p:cBhvr>
                                        <p:cTn id="8" dur="1" fill="hold">
                                          <p:stCondLst>
                                            <p:cond delay="0"/>
                                          </p:stCondLst>
                                        </p:cTn>
                                        <p:tgtEl>
                                          <p:spTgt spid="87"/>
                                        </p:tgtEl>
                                        <p:attrNameLst>
                                          <p:attrName>style.visibility</p:attrName>
                                        </p:attrNameLst>
                                      </p:cBhvr>
                                      <p:to>
                                        <p:strVal val="visible"/>
                                      </p:to>
                                    </p:set>
                                    <p:animEffect transition="in" filter="fade">
                                      <p:cBhvr>
                                        <p:cTn id="9" dur="500"/>
                                        <p:tgtEl>
                                          <p:spTgt spid="87"/>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6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animBg="1"/>
      <p:bldP spid="8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descr="Z:\cvpr08\prism.png"/>
          <p:cNvPicPr>
            <a:picLocks noChangeAspect="1" noChangeArrowheads="1"/>
          </p:cNvPicPr>
          <p:nvPr/>
        </p:nvPicPr>
        <p:blipFill>
          <a:blip r:embed="rId3"/>
          <a:srcRect/>
          <a:stretch>
            <a:fillRect/>
          </a:stretch>
        </p:blipFill>
        <p:spPr bwMode="auto">
          <a:xfrm>
            <a:off x="1371600" y="1219200"/>
            <a:ext cx="762000" cy="442913"/>
          </a:xfrm>
          <a:prstGeom prst="rect">
            <a:avLst/>
          </a:prstGeom>
          <a:noFill/>
          <a:ln w="9525">
            <a:noFill/>
            <a:miter lim="800000"/>
            <a:headEnd/>
            <a:tailEnd/>
          </a:ln>
        </p:spPr>
      </p:pic>
      <p:sp>
        <p:nvSpPr>
          <p:cNvPr id="2" name="Title 1"/>
          <p:cNvSpPr>
            <a:spLocks noGrp="1"/>
          </p:cNvSpPr>
          <p:nvPr>
            <p:ph type="title"/>
          </p:nvPr>
        </p:nvSpPr>
        <p:spPr/>
        <p:style>
          <a:lnRef idx="3">
            <a:schemeClr val="lt1"/>
          </a:lnRef>
          <a:fillRef idx="1">
            <a:schemeClr val="accent5"/>
          </a:fillRef>
          <a:effectRef idx="1">
            <a:schemeClr val="accent5"/>
          </a:effectRef>
          <a:fontRef idx="minor">
            <a:schemeClr val="lt1"/>
          </a:fontRef>
        </p:style>
        <p:txBody>
          <a:bodyPr/>
          <a:lstStyle/>
          <a:p>
            <a:pPr algn="l" fontAlgn="auto">
              <a:spcAft>
                <a:spcPts val="0"/>
              </a:spcAft>
              <a:defRPr/>
            </a:pPr>
            <a:r>
              <a:rPr lang="en-US" dirty="0" smtClean="0">
                <a:effectLst>
                  <a:outerShdw blurRad="38100" dist="38100" dir="2700000" algn="tl">
                    <a:srgbClr val="000000">
                      <a:alpha val="43137"/>
                    </a:srgbClr>
                  </a:outerShdw>
                </a:effectLst>
              </a:rPr>
              <a:t>SIFT -&gt; DAISY</a:t>
            </a:r>
            <a:endParaRPr lang="en-US" dirty="0">
              <a:effectLst>
                <a:outerShdw blurRad="38100" dist="38100" dir="2700000" algn="tl">
                  <a:srgbClr val="000000">
                    <a:alpha val="43137"/>
                  </a:srgbClr>
                </a:outerShdw>
              </a:effectLst>
            </a:endParaRPr>
          </a:p>
        </p:txBody>
      </p:sp>
      <p:sp>
        <p:nvSpPr>
          <p:cNvPr id="30724" name="TextBox 116"/>
          <p:cNvSpPr txBox="1">
            <a:spLocks noChangeArrowheads="1"/>
          </p:cNvSpPr>
          <p:nvPr/>
        </p:nvSpPr>
        <p:spPr bwMode="auto">
          <a:xfrm>
            <a:off x="1295400" y="1543050"/>
            <a:ext cx="1143000" cy="522288"/>
          </a:xfrm>
          <a:prstGeom prst="rect">
            <a:avLst/>
          </a:prstGeom>
          <a:noFill/>
          <a:ln w="9525">
            <a:noFill/>
            <a:miter lim="800000"/>
            <a:headEnd/>
            <a:tailEnd/>
          </a:ln>
        </p:spPr>
        <p:txBody>
          <a:bodyPr>
            <a:spAutoFit/>
          </a:bodyPr>
          <a:lstStyle/>
          <a:p>
            <a:r>
              <a:rPr lang="en-US" sz="2800">
                <a:latin typeface="Calibri" pitchFamily="34" charset="0"/>
              </a:rPr>
              <a:t>DAISY</a:t>
            </a:r>
          </a:p>
        </p:txBody>
      </p:sp>
      <p:sp>
        <p:nvSpPr>
          <p:cNvPr id="118" name="TextBox 117"/>
          <p:cNvSpPr txBox="1"/>
          <p:nvPr/>
        </p:nvSpPr>
        <p:spPr>
          <a:xfrm>
            <a:off x="228600" y="4819650"/>
            <a:ext cx="3097213" cy="1477328"/>
          </a:xfrm>
          <a:prstGeom prst="rect">
            <a:avLst/>
          </a:prstGeom>
        </p:spPr>
        <p:style>
          <a:lnRef idx="3">
            <a:schemeClr val="lt1"/>
          </a:lnRef>
          <a:fillRef idx="1">
            <a:schemeClr val="accent3"/>
          </a:fillRef>
          <a:effectRef idx="1">
            <a:schemeClr val="accent3"/>
          </a:effectRef>
          <a:fontRef idx="minor">
            <a:schemeClr val="lt1"/>
          </a:fontRef>
        </p:style>
        <p:txBody>
          <a:bodyPr>
            <a:spAutoFit/>
          </a:bodyPr>
          <a:lstStyle/>
          <a:p>
            <a:pPr>
              <a:defRPr/>
            </a:pPr>
            <a:r>
              <a:rPr lang="en-US" dirty="0" smtClean="0">
                <a:solidFill>
                  <a:schemeClr val="bg1"/>
                </a:solidFill>
              </a:rPr>
              <a:t>+ Suitable for dense computation </a:t>
            </a:r>
          </a:p>
          <a:p>
            <a:pPr>
              <a:defRPr/>
            </a:pPr>
            <a:r>
              <a:rPr lang="en-US" dirty="0" smtClean="0">
                <a:solidFill>
                  <a:schemeClr val="bg1"/>
                </a:solidFill>
              </a:rPr>
              <a:t>+ Improved performance:*</a:t>
            </a:r>
            <a:endParaRPr lang="en-US" u="sng" dirty="0" smtClean="0">
              <a:solidFill>
                <a:schemeClr val="bg1"/>
              </a:solidFill>
            </a:endParaRPr>
          </a:p>
          <a:p>
            <a:pPr marL="742950" lvl="1" indent="-285750">
              <a:defRPr/>
            </a:pPr>
            <a:r>
              <a:rPr lang="en-US" dirty="0" smtClean="0">
                <a:solidFill>
                  <a:schemeClr val="bg1"/>
                </a:solidFill>
              </a:rPr>
              <a:t>+ Precise localization</a:t>
            </a:r>
          </a:p>
          <a:p>
            <a:pPr marL="742950" lvl="1" indent="-285750">
              <a:defRPr/>
            </a:pPr>
            <a:r>
              <a:rPr lang="en-US" dirty="0" smtClean="0">
                <a:solidFill>
                  <a:schemeClr val="bg1"/>
                </a:solidFill>
              </a:rPr>
              <a:t>+ Rotational Robustness</a:t>
            </a:r>
          </a:p>
        </p:txBody>
      </p:sp>
      <p:sp>
        <p:nvSpPr>
          <p:cNvPr id="125" name="Rounded Rectangle 124"/>
          <p:cNvSpPr/>
          <p:nvPr/>
        </p:nvSpPr>
        <p:spPr>
          <a:xfrm>
            <a:off x="3581400" y="1600200"/>
            <a:ext cx="5334000" cy="3124200"/>
          </a:xfrm>
          <a:prstGeom prst="roundRect">
            <a:avLst/>
          </a:prstGeom>
          <a:solidFill>
            <a:schemeClr val="accent6">
              <a:lumMod val="40000"/>
              <a:lumOff val="60000"/>
              <a:alpha val="33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30727" name="Group 125"/>
          <p:cNvGrpSpPr>
            <a:grpSpLocks/>
          </p:cNvGrpSpPr>
          <p:nvPr/>
        </p:nvGrpSpPr>
        <p:grpSpPr bwMode="auto">
          <a:xfrm>
            <a:off x="3657600" y="1676400"/>
            <a:ext cx="2438400" cy="4047529"/>
            <a:chOff x="3429000" y="1676400"/>
            <a:chExt cx="2438400" cy="4047697"/>
          </a:xfrm>
        </p:grpSpPr>
        <p:grpSp>
          <p:nvGrpSpPr>
            <p:cNvPr id="30796" name="Group 86"/>
            <p:cNvGrpSpPr>
              <a:grpSpLocks/>
            </p:cNvGrpSpPr>
            <p:nvPr/>
          </p:nvGrpSpPr>
          <p:grpSpPr bwMode="auto">
            <a:xfrm>
              <a:off x="3505200" y="1676400"/>
              <a:ext cx="2286000" cy="2838716"/>
              <a:chOff x="5943600" y="1733284"/>
              <a:chExt cx="2286000" cy="2838716"/>
            </a:xfrm>
          </p:grpSpPr>
          <p:grpSp>
            <p:nvGrpSpPr>
              <p:cNvPr id="30798" name="Group 63"/>
              <p:cNvGrpSpPr>
                <a:grpSpLocks/>
              </p:cNvGrpSpPr>
              <p:nvPr/>
            </p:nvGrpSpPr>
            <p:grpSpPr bwMode="auto">
              <a:xfrm>
                <a:off x="5943600" y="2286000"/>
                <a:ext cx="2286000" cy="2286000"/>
                <a:chOff x="762000" y="3810000"/>
                <a:chExt cx="1066800" cy="1066800"/>
              </a:xfrm>
            </p:grpSpPr>
            <p:sp>
              <p:nvSpPr>
                <p:cNvPr id="133" name="Oval 132"/>
                <p:cNvSpPr/>
                <p:nvPr/>
              </p:nvSpPr>
              <p:spPr>
                <a:xfrm>
                  <a:off x="762000" y="4076598"/>
                  <a:ext cx="266700" cy="266711"/>
                </a:xfrm>
                <a:prstGeom prst="ellipse">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4" name="Oval 133"/>
                <p:cNvSpPr/>
                <p:nvPr/>
              </p:nvSpPr>
              <p:spPr>
                <a:xfrm>
                  <a:off x="1028700" y="4076598"/>
                  <a:ext cx="266700" cy="266711"/>
                </a:xfrm>
                <a:prstGeom prst="ellipse">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5" name="Oval 134"/>
                <p:cNvSpPr/>
                <p:nvPr/>
              </p:nvSpPr>
              <p:spPr>
                <a:xfrm>
                  <a:off x="1562100" y="4076598"/>
                  <a:ext cx="266700" cy="266711"/>
                </a:xfrm>
                <a:prstGeom prst="ellipse">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6" name="Oval 135"/>
                <p:cNvSpPr/>
                <p:nvPr/>
              </p:nvSpPr>
              <p:spPr>
                <a:xfrm>
                  <a:off x="762000" y="4343309"/>
                  <a:ext cx="266700" cy="266711"/>
                </a:xfrm>
                <a:prstGeom prst="ellipse">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7" name="Oval 136"/>
                <p:cNvSpPr/>
                <p:nvPr/>
              </p:nvSpPr>
              <p:spPr>
                <a:xfrm>
                  <a:off x="1028700" y="4343309"/>
                  <a:ext cx="266700" cy="266711"/>
                </a:xfrm>
                <a:prstGeom prst="ellipse">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8" name="Oval 137"/>
                <p:cNvSpPr/>
                <p:nvPr/>
              </p:nvSpPr>
              <p:spPr>
                <a:xfrm>
                  <a:off x="1295400" y="4343309"/>
                  <a:ext cx="266700" cy="266711"/>
                </a:xfrm>
                <a:prstGeom prst="ellipse">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9" name="Oval 138"/>
                <p:cNvSpPr/>
                <p:nvPr/>
              </p:nvSpPr>
              <p:spPr>
                <a:xfrm>
                  <a:off x="1562100" y="4343309"/>
                  <a:ext cx="266700" cy="266711"/>
                </a:xfrm>
                <a:prstGeom prst="ellipse">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0" name="Oval 139"/>
                <p:cNvSpPr/>
                <p:nvPr/>
              </p:nvSpPr>
              <p:spPr>
                <a:xfrm>
                  <a:off x="762000" y="4610019"/>
                  <a:ext cx="266700" cy="266711"/>
                </a:xfrm>
                <a:prstGeom prst="ellipse">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1" name="Oval 140"/>
                <p:cNvSpPr/>
                <p:nvPr/>
              </p:nvSpPr>
              <p:spPr>
                <a:xfrm>
                  <a:off x="1028700" y="4610019"/>
                  <a:ext cx="266700" cy="266711"/>
                </a:xfrm>
                <a:prstGeom prst="ellipse">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2" name="Oval 141"/>
                <p:cNvSpPr/>
                <p:nvPr/>
              </p:nvSpPr>
              <p:spPr>
                <a:xfrm>
                  <a:off x="1295400" y="4610019"/>
                  <a:ext cx="266700" cy="266711"/>
                </a:xfrm>
                <a:prstGeom prst="ellipse">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3" name="Oval 142"/>
                <p:cNvSpPr/>
                <p:nvPr/>
              </p:nvSpPr>
              <p:spPr>
                <a:xfrm>
                  <a:off x="1562100" y="4610019"/>
                  <a:ext cx="266700" cy="266711"/>
                </a:xfrm>
                <a:prstGeom prst="ellipse">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4" name="Oval 143"/>
                <p:cNvSpPr/>
                <p:nvPr/>
              </p:nvSpPr>
              <p:spPr>
                <a:xfrm>
                  <a:off x="762000" y="3809887"/>
                  <a:ext cx="266700" cy="266711"/>
                </a:xfrm>
                <a:prstGeom prst="ellipse">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5" name="Oval 144"/>
                <p:cNvSpPr/>
                <p:nvPr/>
              </p:nvSpPr>
              <p:spPr>
                <a:xfrm>
                  <a:off x="1028700" y="3809887"/>
                  <a:ext cx="266700" cy="266711"/>
                </a:xfrm>
                <a:prstGeom prst="ellipse">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6" name="Oval 145"/>
                <p:cNvSpPr/>
                <p:nvPr/>
              </p:nvSpPr>
              <p:spPr>
                <a:xfrm>
                  <a:off x="1295400" y="3809887"/>
                  <a:ext cx="266700" cy="266711"/>
                </a:xfrm>
                <a:prstGeom prst="ellipse">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7" name="Oval 146"/>
                <p:cNvSpPr/>
                <p:nvPr/>
              </p:nvSpPr>
              <p:spPr>
                <a:xfrm>
                  <a:off x="1295400" y="4076598"/>
                  <a:ext cx="266700" cy="266711"/>
                </a:xfrm>
                <a:prstGeom prst="ellipse">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8" name="Oval 147"/>
                <p:cNvSpPr/>
                <p:nvPr/>
              </p:nvSpPr>
              <p:spPr>
                <a:xfrm>
                  <a:off x="1562100" y="3809887"/>
                  <a:ext cx="266700" cy="266711"/>
                </a:xfrm>
                <a:prstGeom prst="ellipse">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30799" name="TextBox 131"/>
              <p:cNvSpPr txBox="1">
                <a:spLocks noChangeArrowheads="1"/>
              </p:cNvSpPr>
              <p:nvPr/>
            </p:nvSpPr>
            <p:spPr bwMode="auto">
              <a:xfrm>
                <a:off x="6324600" y="1733284"/>
                <a:ext cx="1524000" cy="523220"/>
              </a:xfrm>
              <a:prstGeom prst="rect">
                <a:avLst/>
              </a:prstGeom>
              <a:noFill/>
              <a:ln w="9525">
                <a:noFill/>
                <a:miter lim="800000"/>
                <a:headEnd/>
                <a:tailEnd/>
              </a:ln>
            </p:spPr>
            <p:txBody>
              <a:bodyPr>
                <a:spAutoFit/>
              </a:bodyPr>
              <a:lstStyle/>
              <a:p>
                <a:r>
                  <a:rPr lang="en-US" sz="2800">
                    <a:latin typeface="Calibri" pitchFamily="34" charset="0"/>
                  </a:rPr>
                  <a:t>Sym.SIFT</a:t>
                </a:r>
              </a:p>
            </p:txBody>
          </p:sp>
        </p:grpSp>
        <p:sp>
          <p:nvSpPr>
            <p:cNvPr id="129" name="TextBox 128"/>
            <p:cNvSpPr txBox="1"/>
            <p:nvPr/>
          </p:nvSpPr>
          <p:spPr>
            <a:xfrm>
              <a:off x="3429000" y="4800729"/>
              <a:ext cx="2438400" cy="923368"/>
            </a:xfrm>
            <a:prstGeom prst="rect">
              <a:avLst/>
            </a:prstGeom>
          </p:spPr>
          <p:style>
            <a:lnRef idx="3">
              <a:schemeClr val="lt1"/>
            </a:lnRef>
            <a:fillRef idx="1">
              <a:schemeClr val="accent3"/>
            </a:fillRef>
            <a:effectRef idx="1">
              <a:schemeClr val="accent3"/>
            </a:effectRef>
            <a:fontRef idx="minor">
              <a:schemeClr val="lt1"/>
            </a:fontRef>
          </p:style>
          <p:txBody>
            <a:bodyPr>
              <a:spAutoFit/>
            </a:bodyPr>
            <a:lstStyle/>
            <a:p>
              <a:pPr>
                <a:defRPr/>
              </a:pPr>
              <a:r>
                <a:rPr lang="en-US" dirty="0" smtClean="0">
                  <a:solidFill>
                    <a:srgbClr val="FFFFFF"/>
                  </a:solidFill>
                </a:rPr>
                <a:t>+ Suitable for Dense Computation</a:t>
              </a:r>
            </a:p>
            <a:p>
              <a:pPr fontAlgn="auto">
                <a:spcBef>
                  <a:spcPts val="0"/>
                </a:spcBef>
                <a:spcAft>
                  <a:spcPts val="0"/>
                </a:spcAft>
                <a:defRPr/>
              </a:pPr>
              <a:endParaRPr lang="en-US" dirty="0"/>
            </a:p>
          </p:txBody>
        </p:sp>
      </p:grpSp>
      <p:grpSp>
        <p:nvGrpSpPr>
          <p:cNvPr id="30728" name="Group 148"/>
          <p:cNvGrpSpPr>
            <a:grpSpLocks/>
          </p:cNvGrpSpPr>
          <p:nvPr/>
        </p:nvGrpSpPr>
        <p:grpSpPr bwMode="auto">
          <a:xfrm>
            <a:off x="6324600" y="1676400"/>
            <a:ext cx="2438400" cy="4419600"/>
            <a:chOff x="6096000" y="1676400"/>
            <a:chExt cx="2438400" cy="4419600"/>
          </a:xfrm>
        </p:grpSpPr>
        <p:grpSp>
          <p:nvGrpSpPr>
            <p:cNvPr id="30783" name="Group 66"/>
            <p:cNvGrpSpPr>
              <a:grpSpLocks/>
            </p:cNvGrpSpPr>
            <p:nvPr/>
          </p:nvGrpSpPr>
          <p:grpSpPr bwMode="auto">
            <a:xfrm>
              <a:off x="6172200" y="1676400"/>
              <a:ext cx="2286000" cy="2849086"/>
              <a:chOff x="6172200" y="1676400"/>
              <a:chExt cx="2286000" cy="2849086"/>
            </a:xfrm>
          </p:grpSpPr>
          <p:grpSp>
            <p:nvGrpSpPr>
              <p:cNvPr id="30787" name="Group 105"/>
              <p:cNvGrpSpPr>
                <a:grpSpLocks/>
              </p:cNvGrpSpPr>
              <p:nvPr/>
            </p:nvGrpSpPr>
            <p:grpSpPr bwMode="auto">
              <a:xfrm>
                <a:off x="6172200" y="2239486"/>
                <a:ext cx="2286000" cy="2286000"/>
                <a:chOff x="1447800" y="4724400"/>
                <a:chExt cx="1645920" cy="1646714"/>
              </a:xfrm>
            </p:grpSpPr>
            <p:sp>
              <p:nvSpPr>
                <p:cNvPr id="156" name="Oval 155"/>
                <p:cNvSpPr/>
                <p:nvPr/>
              </p:nvSpPr>
              <p:spPr>
                <a:xfrm>
                  <a:off x="1447800" y="4724744"/>
                  <a:ext cx="1645920" cy="1645570"/>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7" name="Oval 156"/>
                <p:cNvSpPr/>
                <p:nvPr/>
              </p:nvSpPr>
              <p:spPr>
                <a:xfrm>
                  <a:off x="1722120" y="4999196"/>
                  <a:ext cx="1097280" cy="109666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158" name="Straight Connector 157"/>
                <p:cNvCxnSpPr>
                  <a:stCxn id="156" idx="0"/>
                  <a:endCxn id="156" idx="4"/>
                </p:cNvCxnSpPr>
                <p:nvPr/>
              </p:nvCxnSpPr>
              <p:spPr>
                <a:xfrm rot="16200000" flipH="1">
                  <a:off x="1447975" y="5547529"/>
                  <a:ext cx="1645571" cy="2286"/>
                </a:xfrm>
                <a:prstGeom prst="line">
                  <a:avLst/>
                </a:prstGeom>
                <a:ln w="2222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59" name="Straight Connector 158"/>
                <p:cNvCxnSpPr>
                  <a:stCxn id="156" idx="2"/>
                  <a:endCxn id="156" idx="6"/>
                </p:cNvCxnSpPr>
                <p:nvPr/>
              </p:nvCxnSpPr>
              <p:spPr>
                <a:xfrm rot="10800000" flipH="1">
                  <a:off x="1447800" y="5548101"/>
                  <a:ext cx="1645920" cy="1143"/>
                </a:xfrm>
                <a:prstGeom prst="line">
                  <a:avLst/>
                </a:prstGeom>
                <a:ln w="2222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60" name="Straight Connector 159"/>
                <p:cNvCxnSpPr>
                  <a:stCxn id="156" idx="7"/>
                  <a:endCxn id="156" idx="3"/>
                </p:cNvCxnSpPr>
                <p:nvPr/>
              </p:nvCxnSpPr>
              <p:spPr>
                <a:xfrm rot="16200000" flipH="1" flipV="1">
                  <a:off x="1688693" y="4966313"/>
                  <a:ext cx="1164135" cy="1163574"/>
                </a:xfrm>
                <a:prstGeom prst="line">
                  <a:avLst/>
                </a:prstGeom>
                <a:ln w="2222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61" name="Straight Connector 160"/>
                <p:cNvCxnSpPr>
                  <a:stCxn id="156" idx="1"/>
                  <a:endCxn id="156" idx="5"/>
                </p:cNvCxnSpPr>
                <p:nvPr/>
              </p:nvCxnSpPr>
              <p:spPr>
                <a:xfrm rot="16200000" flipH="1">
                  <a:off x="1688693" y="4966313"/>
                  <a:ext cx="1164135" cy="1163574"/>
                </a:xfrm>
                <a:prstGeom prst="line">
                  <a:avLst/>
                </a:prstGeom>
                <a:ln w="22225">
                  <a:solidFill>
                    <a:schemeClr val="tx2"/>
                  </a:solidFill>
                </a:ln>
              </p:spPr>
              <p:style>
                <a:lnRef idx="1">
                  <a:schemeClr val="accent1"/>
                </a:lnRef>
                <a:fillRef idx="0">
                  <a:schemeClr val="accent1"/>
                </a:fillRef>
                <a:effectRef idx="0">
                  <a:schemeClr val="accent1"/>
                </a:effectRef>
                <a:fontRef idx="minor">
                  <a:schemeClr val="tx1"/>
                </a:fontRef>
              </p:style>
            </p:cxnSp>
            <p:sp>
              <p:nvSpPr>
                <p:cNvPr id="162" name="Oval 161"/>
                <p:cNvSpPr/>
                <p:nvPr/>
              </p:nvSpPr>
              <p:spPr>
                <a:xfrm>
                  <a:off x="2049018" y="5317103"/>
                  <a:ext cx="457200" cy="457421"/>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30788" name="TextBox 154"/>
              <p:cNvSpPr txBox="1">
                <a:spLocks noChangeArrowheads="1"/>
              </p:cNvSpPr>
              <p:nvPr/>
            </p:nvSpPr>
            <p:spPr bwMode="auto">
              <a:xfrm>
                <a:off x="6781800" y="1676400"/>
                <a:ext cx="1143000" cy="523220"/>
              </a:xfrm>
              <a:prstGeom prst="rect">
                <a:avLst/>
              </a:prstGeom>
              <a:noFill/>
              <a:ln w="9525">
                <a:noFill/>
                <a:miter lim="800000"/>
                <a:headEnd/>
                <a:tailEnd/>
              </a:ln>
            </p:spPr>
            <p:txBody>
              <a:bodyPr>
                <a:spAutoFit/>
              </a:bodyPr>
              <a:lstStyle/>
              <a:p>
                <a:r>
                  <a:rPr lang="en-US" sz="2800">
                    <a:latin typeface="Calibri" pitchFamily="34" charset="0"/>
                  </a:rPr>
                  <a:t>GLOH</a:t>
                </a:r>
              </a:p>
            </p:txBody>
          </p:sp>
        </p:grpSp>
        <p:grpSp>
          <p:nvGrpSpPr>
            <p:cNvPr id="30784" name="Group 91"/>
            <p:cNvGrpSpPr>
              <a:grpSpLocks/>
            </p:cNvGrpSpPr>
            <p:nvPr/>
          </p:nvGrpSpPr>
          <p:grpSpPr bwMode="auto">
            <a:xfrm>
              <a:off x="6096000" y="4800600"/>
              <a:ext cx="2438400" cy="1295400"/>
              <a:chOff x="6172200" y="4953000"/>
              <a:chExt cx="2438400" cy="1295400"/>
            </a:xfrm>
          </p:grpSpPr>
          <p:sp>
            <p:nvSpPr>
              <p:cNvPr id="152" name="TextBox 151"/>
              <p:cNvSpPr txBox="1"/>
              <p:nvPr/>
            </p:nvSpPr>
            <p:spPr>
              <a:xfrm>
                <a:off x="6172200" y="4953000"/>
                <a:ext cx="2438400" cy="646113"/>
              </a:xfrm>
              <a:prstGeom prst="rect">
                <a:avLst/>
              </a:prstGeom>
            </p:spPr>
            <p:style>
              <a:lnRef idx="3">
                <a:schemeClr val="lt1"/>
              </a:lnRef>
              <a:fillRef idx="1">
                <a:schemeClr val="accent3"/>
              </a:fillRef>
              <a:effectRef idx="1">
                <a:schemeClr val="accent3"/>
              </a:effectRef>
              <a:fontRef idx="minor">
                <a:schemeClr val="lt1"/>
              </a:fontRef>
            </p:style>
            <p:txBody>
              <a:bodyPr>
                <a:spAutoFit/>
              </a:bodyPr>
              <a:lstStyle/>
              <a:p>
                <a:pPr fontAlgn="auto">
                  <a:spcBef>
                    <a:spcPts val="0"/>
                  </a:spcBef>
                  <a:spcAft>
                    <a:spcPts val="0"/>
                  </a:spcAft>
                  <a:defRPr/>
                </a:pPr>
                <a:r>
                  <a:rPr lang="en-US" dirty="0"/>
                  <a:t>+ Good Performance</a:t>
                </a:r>
              </a:p>
              <a:p>
                <a:pPr fontAlgn="auto">
                  <a:spcBef>
                    <a:spcPts val="0"/>
                  </a:spcBef>
                  <a:spcAft>
                    <a:spcPts val="0"/>
                  </a:spcAft>
                  <a:defRPr/>
                </a:pPr>
                <a:r>
                  <a:rPr lang="en-US" dirty="0"/>
                  <a:t>+ Better Localization</a:t>
                </a:r>
              </a:p>
            </p:txBody>
          </p:sp>
          <p:sp>
            <p:nvSpPr>
              <p:cNvPr id="153" name="TextBox 152"/>
              <p:cNvSpPr txBox="1"/>
              <p:nvPr/>
            </p:nvSpPr>
            <p:spPr>
              <a:xfrm>
                <a:off x="6172200" y="5602288"/>
                <a:ext cx="2438400" cy="646112"/>
              </a:xfrm>
              <a:prstGeom prst="rect">
                <a:avLst/>
              </a:prstGeom>
            </p:spPr>
            <p:style>
              <a:lnRef idx="3">
                <a:schemeClr val="lt1"/>
              </a:lnRef>
              <a:fillRef idx="1">
                <a:schemeClr val="accent2"/>
              </a:fillRef>
              <a:effectRef idx="1">
                <a:schemeClr val="accent2"/>
              </a:effectRef>
              <a:fontRef idx="minor">
                <a:schemeClr val="lt1"/>
              </a:fontRef>
            </p:style>
            <p:txBody>
              <a:bodyPr>
                <a:spAutoFit/>
              </a:bodyPr>
              <a:lstStyle/>
              <a:p>
                <a:pPr fontAlgn="auto">
                  <a:spcBef>
                    <a:spcPts val="0"/>
                  </a:spcBef>
                  <a:spcAft>
                    <a:spcPts val="0"/>
                  </a:spcAft>
                  <a:buFontTx/>
                  <a:buChar char="-"/>
                  <a:defRPr/>
                </a:pPr>
                <a:r>
                  <a:rPr lang="en-US" dirty="0">
                    <a:solidFill>
                      <a:schemeClr val="bg1"/>
                    </a:solidFill>
                  </a:rPr>
                  <a:t> Not suitable for dense</a:t>
                </a:r>
              </a:p>
              <a:p>
                <a:pPr fontAlgn="auto">
                  <a:spcBef>
                    <a:spcPts val="0"/>
                  </a:spcBef>
                  <a:spcAft>
                    <a:spcPts val="0"/>
                  </a:spcAft>
                  <a:defRPr/>
                </a:pPr>
                <a:r>
                  <a:rPr lang="en-US" dirty="0">
                    <a:solidFill>
                      <a:schemeClr val="bg1"/>
                    </a:solidFill>
                  </a:rPr>
                  <a:t> computation</a:t>
                </a:r>
              </a:p>
            </p:txBody>
          </p:sp>
        </p:grpSp>
      </p:grpSp>
      <p:sp>
        <p:nvSpPr>
          <p:cNvPr id="164" name="Left Arrow 163"/>
          <p:cNvSpPr/>
          <p:nvPr/>
        </p:nvSpPr>
        <p:spPr>
          <a:xfrm>
            <a:off x="3276600" y="3124200"/>
            <a:ext cx="304800" cy="2286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75" name="Oval 174"/>
          <p:cNvSpPr/>
          <p:nvPr/>
        </p:nvSpPr>
        <p:spPr>
          <a:xfrm flipV="1">
            <a:off x="1355725" y="3930650"/>
            <a:ext cx="806450" cy="793750"/>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30731" name="Group 262"/>
          <p:cNvGrpSpPr>
            <a:grpSpLocks/>
          </p:cNvGrpSpPr>
          <p:nvPr/>
        </p:nvGrpSpPr>
        <p:grpSpPr bwMode="auto">
          <a:xfrm>
            <a:off x="381000" y="1981200"/>
            <a:ext cx="2743200" cy="2743200"/>
            <a:chOff x="457200" y="1981200"/>
            <a:chExt cx="2743200" cy="2743200"/>
          </a:xfrm>
        </p:grpSpPr>
        <p:sp>
          <p:nvSpPr>
            <p:cNvPr id="264" name="Oval 263"/>
            <p:cNvSpPr/>
            <p:nvPr/>
          </p:nvSpPr>
          <p:spPr>
            <a:xfrm flipH="1" flipV="1">
              <a:off x="1431925" y="3930650"/>
              <a:ext cx="806450" cy="793750"/>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65" name="Oval 264"/>
            <p:cNvSpPr/>
            <p:nvPr/>
          </p:nvSpPr>
          <p:spPr>
            <a:xfrm flipV="1">
              <a:off x="1862138" y="3384550"/>
              <a:ext cx="282575" cy="279400"/>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66" name="Oval 265"/>
            <p:cNvSpPr/>
            <p:nvPr/>
          </p:nvSpPr>
          <p:spPr>
            <a:xfrm flipV="1">
              <a:off x="1685925" y="3211513"/>
              <a:ext cx="282575" cy="279400"/>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67" name="Oval 266"/>
            <p:cNvSpPr/>
            <p:nvPr/>
          </p:nvSpPr>
          <p:spPr>
            <a:xfrm flipV="1">
              <a:off x="1930400" y="3211513"/>
              <a:ext cx="282575" cy="279400"/>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68" name="Oval 267"/>
            <p:cNvSpPr/>
            <p:nvPr/>
          </p:nvSpPr>
          <p:spPr>
            <a:xfrm flipV="1">
              <a:off x="2139950" y="3138488"/>
              <a:ext cx="436563" cy="430212"/>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69" name="Oval 268"/>
            <p:cNvSpPr/>
            <p:nvPr/>
          </p:nvSpPr>
          <p:spPr>
            <a:xfrm>
              <a:off x="2087563" y="2308225"/>
              <a:ext cx="806450" cy="795338"/>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70" name="Oval 269"/>
            <p:cNvSpPr/>
            <p:nvPr/>
          </p:nvSpPr>
          <p:spPr>
            <a:xfrm>
              <a:off x="1430338" y="1981200"/>
              <a:ext cx="806450" cy="793750"/>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71" name="Oval 270"/>
            <p:cNvSpPr/>
            <p:nvPr/>
          </p:nvSpPr>
          <p:spPr>
            <a:xfrm>
              <a:off x="1685925" y="2976563"/>
              <a:ext cx="284163" cy="277812"/>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72" name="Oval 271"/>
            <p:cNvSpPr/>
            <p:nvPr/>
          </p:nvSpPr>
          <p:spPr>
            <a:xfrm>
              <a:off x="1609725" y="2614613"/>
              <a:ext cx="436563" cy="430212"/>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73" name="Oval 272"/>
            <p:cNvSpPr/>
            <p:nvPr/>
          </p:nvSpPr>
          <p:spPr>
            <a:xfrm flipV="1">
              <a:off x="2085975" y="3602038"/>
              <a:ext cx="806450" cy="795337"/>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74" name="Oval 273"/>
            <p:cNvSpPr/>
            <p:nvPr/>
          </p:nvSpPr>
          <p:spPr>
            <a:xfrm flipV="1">
              <a:off x="2393950" y="2963863"/>
              <a:ext cx="806450" cy="793750"/>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75" name="Oval 274"/>
            <p:cNvSpPr/>
            <p:nvPr/>
          </p:nvSpPr>
          <p:spPr>
            <a:xfrm flipV="1">
              <a:off x="1685925" y="3451225"/>
              <a:ext cx="282575" cy="277813"/>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76" name="Oval 275"/>
            <p:cNvSpPr/>
            <p:nvPr/>
          </p:nvSpPr>
          <p:spPr>
            <a:xfrm flipV="1">
              <a:off x="1966913" y="3489325"/>
              <a:ext cx="436562" cy="430213"/>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77" name="Oval 276"/>
            <p:cNvSpPr/>
            <p:nvPr/>
          </p:nvSpPr>
          <p:spPr>
            <a:xfrm flipH="1" flipV="1">
              <a:off x="1511300" y="3384550"/>
              <a:ext cx="282575" cy="279400"/>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78" name="Oval 277"/>
            <p:cNvSpPr/>
            <p:nvPr/>
          </p:nvSpPr>
          <p:spPr>
            <a:xfrm flipH="1" flipV="1">
              <a:off x="1443038" y="3211513"/>
              <a:ext cx="282575" cy="279400"/>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79" name="Oval 278"/>
            <p:cNvSpPr/>
            <p:nvPr/>
          </p:nvSpPr>
          <p:spPr>
            <a:xfrm flipH="1" flipV="1">
              <a:off x="1079500" y="3138488"/>
              <a:ext cx="436563" cy="430212"/>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80" name="Oval 279"/>
            <p:cNvSpPr/>
            <p:nvPr/>
          </p:nvSpPr>
          <p:spPr>
            <a:xfrm flipH="1">
              <a:off x="457200" y="2963863"/>
              <a:ext cx="806450" cy="793750"/>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81" name="Oval 280"/>
            <p:cNvSpPr/>
            <p:nvPr/>
          </p:nvSpPr>
          <p:spPr>
            <a:xfrm flipH="1">
              <a:off x="1247775" y="2784475"/>
              <a:ext cx="436563" cy="430213"/>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82" name="Oval 281"/>
            <p:cNvSpPr/>
            <p:nvPr/>
          </p:nvSpPr>
          <p:spPr>
            <a:xfrm flipH="1">
              <a:off x="760413" y="2308225"/>
              <a:ext cx="806450" cy="795338"/>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83" name="Oval 282"/>
            <p:cNvSpPr/>
            <p:nvPr/>
          </p:nvSpPr>
          <p:spPr>
            <a:xfrm flipH="1">
              <a:off x="1509713" y="3043238"/>
              <a:ext cx="282575" cy="279400"/>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84" name="Oval 283"/>
            <p:cNvSpPr/>
            <p:nvPr/>
          </p:nvSpPr>
          <p:spPr>
            <a:xfrm flipH="1" flipV="1">
              <a:off x="763588" y="3602038"/>
              <a:ext cx="804862" cy="795337"/>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85" name="Oval 284"/>
            <p:cNvSpPr/>
            <p:nvPr/>
          </p:nvSpPr>
          <p:spPr>
            <a:xfrm flipH="1" flipV="1">
              <a:off x="1250950" y="3489325"/>
              <a:ext cx="436563" cy="430213"/>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86" name="Oval 285"/>
            <p:cNvSpPr/>
            <p:nvPr/>
          </p:nvSpPr>
          <p:spPr>
            <a:xfrm flipV="1">
              <a:off x="1600200" y="3660775"/>
              <a:ext cx="436563" cy="430213"/>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87" name="Oval 286"/>
            <p:cNvSpPr/>
            <p:nvPr/>
          </p:nvSpPr>
          <p:spPr>
            <a:xfrm>
              <a:off x="1862138" y="3043238"/>
              <a:ext cx="284162" cy="279400"/>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88" name="Oval 287"/>
            <p:cNvSpPr/>
            <p:nvPr/>
          </p:nvSpPr>
          <p:spPr>
            <a:xfrm>
              <a:off x="1971675" y="2786063"/>
              <a:ext cx="436563" cy="430212"/>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89" name="Oval 288"/>
            <p:cNvSpPr/>
            <p:nvPr/>
          </p:nvSpPr>
          <p:spPr>
            <a:xfrm flipH="1" flipV="1">
              <a:off x="1431925" y="3930650"/>
              <a:ext cx="806450" cy="793750"/>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90" name="Oval 289"/>
            <p:cNvSpPr/>
            <p:nvPr/>
          </p:nvSpPr>
          <p:spPr>
            <a:xfrm flipV="1">
              <a:off x="1862138" y="3384550"/>
              <a:ext cx="282575" cy="279400"/>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91" name="Oval 290"/>
            <p:cNvSpPr/>
            <p:nvPr/>
          </p:nvSpPr>
          <p:spPr>
            <a:xfrm flipV="1">
              <a:off x="1685925" y="3211513"/>
              <a:ext cx="282575" cy="279400"/>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92" name="Oval 291"/>
            <p:cNvSpPr/>
            <p:nvPr/>
          </p:nvSpPr>
          <p:spPr>
            <a:xfrm flipV="1">
              <a:off x="1930400" y="3211513"/>
              <a:ext cx="282575" cy="279400"/>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93" name="Oval 292"/>
            <p:cNvSpPr/>
            <p:nvPr/>
          </p:nvSpPr>
          <p:spPr>
            <a:xfrm flipV="1">
              <a:off x="2139950" y="3138488"/>
              <a:ext cx="436563" cy="430212"/>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94" name="Oval 293"/>
            <p:cNvSpPr/>
            <p:nvPr/>
          </p:nvSpPr>
          <p:spPr>
            <a:xfrm>
              <a:off x="2087563" y="2308225"/>
              <a:ext cx="806450" cy="795338"/>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95" name="Oval 294"/>
            <p:cNvSpPr/>
            <p:nvPr/>
          </p:nvSpPr>
          <p:spPr>
            <a:xfrm>
              <a:off x="1430338" y="1981200"/>
              <a:ext cx="806450" cy="793750"/>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96" name="Oval 295"/>
            <p:cNvSpPr/>
            <p:nvPr/>
          </p:nvSpPr>
          <p:spPr>
            <a:xfrm>
              <a:off x="1685925" y="2976563"/>
              <a:ext cx="284163" cy="277812"/>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97" name="Oval 296"/>
            <p:cNvSpPr/>
            <p:nvPr/>
          </p:nvSpPr>
          <p:spPr>
            <a:xfrm>
              <a:off x="1609725" y="2614613"/>
              <a:ext cx="436563" cy="430212"/>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98" name="Oval 297"/>
            <p:cNvSpPr/>
            <p:nvPr/>
          </p:nvSpPr>
          <p:spPr>
            <a:xfrm flipV="1">
              <a:off x="2085975" y="3602038"/>
              <a:ext cx="806450" cy="795337"/>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99" name="Oval 298"/>
            <p:cNvSpPr/>
            <p:nvPr/>
          </p:nvSpPr>
          <p:spPr>
            <a:xfrm flipV="1">
              <a:off x="2393950" y="2963863"/>
              <a:ext cx="806450" cy="793750"/>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00" name="Oval 299"/>
            <p:cNvSpPr/>
            <p:nvPr/>
          </p:nvSpPr>
          <p:spPr>
            <a:xfrm flipV="1">
              <a:off x="1685925" y="3451225"/>
              <a:ext cx="282575" cy="277813"/>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01" name="Oval 300"/>
            <p:cNvSpPr/>
            <p:nvPr/>
          </p:nvSpPr>
          <p:spPr>
            <a:xfrm flipV="1">
              <a:off x="1966913" y="3489325"/>
              <a:ext cx="436562" cy="430213"/>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02" name="Oval 301"/>
            <p:cNvSpPr/>
            <p:nvPr/>
          </p:nvSpPr>
          <p:spPr>
            <a:xfrm flipH="1" flipV="1">
              <a:off x="1511300" y="3384550"/>
              <a:ext cx="282575" cy="279400"/>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03" name="Oval 302"/>
            <p:cNvSpPr/>
            <p:nvPr/>
          </p:nvSpPr>
          <p:spPr>
            <a:xfrm flipH="1" flipV="1">
              <a:off x="1443038" y="3211513"/>
              <a:ext cx="282575" cy="279400"/>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04" name="Oval 303"/>
            <p:cNvSpPr/>
            <p:nvPr/>
          </p:nvSpPr>
          <p:spPr>
            <a:xfrm flipH="1" flipV="1">
              <a:off x="1079500" y="3138488"/>
              <a:ext cx="436563" cy="430212"/>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05" name="Oval 304"/>
            <p:cNvSpPr/>
            <p:nvPr/>
          </p:nvSpPr>
          <p:spPr>
            <a:xfrm flipH="1">
              <a:off x="457200" y="2963863"/>
              <a:ext cx="806450" cy="793750"/>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06" name="Oval 305"/>
            <p:cNvSpPr/>
            <p:nvPr/>
          </p:nvSpPr>
          <p:spPr>
            <a:xfrm flipH="1">
              <a:off x="1247775" y="2784475"/>
              <a:ext cx="436563" cy="430213"/>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07" name="Oval 306"/>
            <p:cNvSpPr/>
            <p:nvPr/>
          </p:nvSpPr>
          <p:spPr>
            <a:xfrm flipH="1">
              <a:off x="760413" y="2308225"/>
              <a:ext cx="806450" cy="795338"/>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08" name="Oval 307"/>
            <p:cNvSpPr/>
            <p:nvPr/>
          </p:nvSpPr>
          <p:spPr>
            <a:xfrm flipH="1">
              <a:off x="1509713" y="3043238"/>
              <a:ext cx="282575" cy="279400"/>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09" name="Oval 308"/>
            <p:cNvSpPr/>
            <p:nvPr/>
          </p:nvSpPr>
          <p:spPr>
            <a:xfrm flipH="1" flipV="1">
              <a:off x="763588" y="3602038"/>
              <a:ext cx="804862" cy="795337"/>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10" name="Oval 309"/>
            <p:cNvSpPr/>
            <p:nvPr/>
          </p:nvSpPr>
          <p:spPr>
            <a:xfrm flipH="1" flipV="1">
              <a:off x="1250950" y="3489325"/>
              <a:ext cx="436563" cy="430213"/>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11" name="Oval 310"/>
            <p:cNvSpPr/>
            <p:nvPr/>
          </p:nvSpPr>
          <p:spPr>
            <a:xfrm flipV="1">
              <a:off x="1600200" y="3660775"/>
              <a:ext cx="436563" cy="430213"/>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12" name="Oval 311"/>
            <p:cNvSpPr/>
            <p:nvPr/>
          </p:nvSpPr>
          <p:spPr>
            <a:xfrm>
              <a:off x="1862138" y="3043238"/>
              <a:ext cx="284162" cy="279400"/>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13" name="Oval 312"/>
            <p:cNvSpPr/>
            <p:nvPr/>
          </p:nvSpPr>
          <p:spPr>
            <a:xfrm>
              <a:off x="1971675" y="2786063"/>
              <a:ext cx="436563" cy="430212"/>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grpSp>
      <p:sp>
        <p:nvSpPr>
          <p:cNvPr id="30732" name="TextBox 96"/>
          <p:cNvSpPr txBox="1">
            <a:spLocks noChangeArrowheads="1"/>
          </p:cNvSpPr>
          <p:nvPr/>
        </p:nvSpPr>
        <p:spPr bwMode="auto">
          <a:xfrm>
            <a:off x="228600" y="6473825"/>
            <a:ext cx="5562600" cy="307975"/>
          </a:xfrm>
          <a:prstGeom prst="rect">
            <a:avLst/>
          </a:prstGeom>
          <a:noFill/>
          <a:ln w="9525">
            <a:noFill/>
            <a:miter lim="800000"/>
            <a:headEnd/>
            <a:tailEnd/>
          </a:ln>
        </p:spPr>
        <p:txBody>
          <a:bodyPr>
            <a:spAutoFit/>
          </a:bodyPr>
          <a:lstStyle/>
          <a:p>
            <a:r>
              <a:rPr lang="en-US" sz="1400">
                <a:latin typeface="Calibri" pitchFamily="34" charset="0"/>
              </a:rPr>
              <a:t>* S. Winder and M. Brown. </a:t>
            </a:r>
            <a:r>
              <a:rPr lang="en-US" sz="1400" i="1">
                <a:latin typeface="Calibri" pitchFamily="34" charset="0"/>
              </a:rPr>
              <a:t>Learning Local Image Descriptors</a:t>
            </a:r>
            <a:r>
              <a:rPr lang="en-US" sz="1400">
                <a:latin typeface="Calibri" pitchFamily="34" charset="0"/>
              </a:rPr>
              <a:t> in CVPR’07</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9" name="Picture 138" descr="frame5.png"/>
          <p:cNvPicPr>
            <a:picLocks/>
          </p:cNvPicPr>
          <p:nvPr/>
        </p:nvPicPr>
        <p:blipFill>
          <a:blip r:embed="rId3"/>
          <a:srcRect l="36250" t="24374" r="45000" b="41251"/>
          <a:stretch>
            <a:fillRect/>
          </a:stretch>
        </p:blipFill>
        <p:spPr bwMode="auto">
          <a:xfrm>
            <a:off x="762000" y="1477963"/>
            <a:ext cx="1600200" cy="1589087"/>
          </a:xfrm>
          <a:prstGeom prst="rect">
            <a:avLst/>
          </a:prstGeom>
          <a:noFill/>
          <a:ln w="9525">
            <a:noFill/>
            <a:miter lim="800000"/>
            <a:headEnd/>
            <a:tailEnd/>
          </a:ln>
        </p:spPr>
      </p:pic>
      <p:grpSp>
        <p:nvGrpSpPr>
          <p:cNvPr id="3" name="Group 84"/>
          <p:cNvGrpSpPr>
            <a:grpSpLocks/>
          </p:cNvGrpSpPr>
          <p:nvPr/>
        </p:nvGrpSpPr>
        <p:grpSpPr bwMode="auto">
          <a:xfrm>
            <a:off x="1828800" y="3200400"/>
            <a:ext cx="5591175" cy="625475"/>
            <a:chOff x="1828800" y="2895600"/>
            <a:chExt cx="5591175" cy="624963"/>
          </a:xfrm>
        </p:grpSpPr>
        <p:pic>
          <p:nvPicPr>
            <p:cNvPr id="31836" name="Picture 2" descr="Z:\cvpr08\prism.png"/>
            <p:cNvPicPr>
              <a:picLocks noChangeAspect="1" noChangeArrowheads="1"/>
            </p:cNvPicPr>
            <p:nvPr/>
          </p:nvPicPr>
          <p:blipFill>
            <a:blip r:embed="rId4"/>
            <a:srcRect/>
            <a:stretch>
              <a:fillRect/>
            </a:stretch>
          </p:blipFill>
          <p:spPr bwMode="auto">
            <a:xfrm>
              <a:off x="1828800" y="2997712"/>
              <a:ext cx="900946" cy="522851"/>
            </a:xfrm>
            <a:prstGeom prst="rect">
              <a:avLst/>
            </a:prstGeom>
            <a:noFill/>
            <a:ln w="9525">
              <a:noFill/>
              <a:miter lim="800000"/>
              <a:headEnd/>
              <a:tailEnd/>
            </a:ln>
          </p:spPr>
        </p:pic>
        <p:sp>
          <p:nvSpPr>
            <p:cNvPr id="87" name="Rectangle 86"/>
            <p:cNvSpPr/>
            <p:nvPr/>
          </p:nvSpPr>
          <p:spPr>
            <a:xfrm>
              <a:off x="2800350" y="3200150"/>
              <a:ext cx="4514850" cy="76138"/>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8" name="Down Arrow 87"/>
            <p:cNvSpPr/>
            <p:nvPr/>
          </p:nvSpPr>
          <p:spPr>
            <a:xfrm>
              <a:off x="3562350" y="2895600"/>
              <a:ext cx="228600" cy="609101"/>
            </a:xfrm>
            <a:prstGeom prst="downArrow">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9" name="Down Arrow 88"/>
            <p:cNvSpPr/>
            <p:nvPr/>
          </p:nvSpPr>
          <p:spPr>
            <a:xfrm>
              <a:off x="5324475" y="2895600"/>
              <a:ext cx="228600" cy="609101"/>
            </a:xfrm>
            <a:prstGeom prst="downArrow">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0" name="Down Arrow 89"/>
            <p:cNvSpPr/>
            <p:nvPr/>
          </p:nvSpPr>
          <p:spPr>
            <a:xfrm>
              <a:off x="7191375" y="2895600"/>
              <a:ext cx="228600" cy="609101"/>
            </a:xfrm>
            <a:prstGeom prst="downArrow">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2" name="Title 1"/>
          <p:cNvSpPr>
            <a:spLocks noGrp="1"/>
          </p:cNvSpPr>
          <p:nvPr>
            <p:ph type="title"/>
          </p:nvPr>
        </p:nvSpPr>
        <p:spPr/>
        <p:style>
          <a:lnRef idx="3">
            <a:schemeClr val="lt1"/>
          </a:lnRef>
          <a:fillRef idx="1">
            <a:schemeClr val="accent5"/>
          </a:fillRef>
          <a:effectRef idx="1">
            <a:schemeClr val="accent5"/>
          </a:effectRef>
          <a:fontRef idx="minor">
            <a:schemeClr val="lt1"/>
          </a:fontRef>
        </p:style>
        <p:txBody>
          <a:bodyPr/>
          <a:lstStyle/>
          <a:p>
            <a:pPr algn="l" fontAlgn="auto">
              <a:spcAft>
                <a:spcPts val="0"/>
              </a:spcAft>
              <a:defRPr/>
            </a:pPr>
            <a:r>
              <a:rPr lang="en-US" dirty="0" smtClean="0">
                <a:effectLst>
                  <a:outerShdw blurRad="38100" dist="38100" dir="2700000" algn="tl">
                    <a:srgbClr val="000000">
                      <a:alpha val="43137"/>
                    </a:srgbClr>
                  </a:outerShdw>
                </a:effectLst>
              </a:rPr>
              <a:t>DAISY Computation</a:t>
            </a:r>
            <a:endParaRPr lang="en-US" dirty="0">
              <a:effectLst>
                <a:outerShdw blurRad="38100" dist="38100" dir="2700000" algn="tl">
                  <a:srgbClr val="000000">
                    <a:alpha val="43137"/>
                  </a:srgbClr>
                </a:outerShdw>
              </a:effectLst>
            </a:endParaRPr>
          </a:p>
        </p:txBody>
      </p:sp>
      <p:sp>
        <p:nvSpPr>
          <p:cNvPr id="16" name="Right Arrow 15"/>
          <p:cNvSpPr/>
          <p:nvPr/>
        </p:nvSpPr>
        <p:spPr>
          <a:xfrm>
            <a:off x="2476500" y="2276475"/>
            <a:ext cx="228600" cy="152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22" name="Straight Arrow Connector 21"/>
          <p:cNvCxnSpPr/>
          <p:nvPr/>
        </p:nvCxnSpPr>
        <p:spPr>
          <a:xfrm>
            <a:off x="3581400" y="1293813"/>
            <a:ext cx="304800" cy="1587"/>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rot="5400000" flipH="1" flipV="1">
            <a:off x="7239000" y="1219200"/>
            <a:ext cx="228600" cy="228600"/>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rot="5400000">
            <a:off x="5258594" y="1294606"/>
            <a:ext cx="304800" cy="1588"/>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8" name="TextBox 27"/>
          <p:cNvSpPr txBox="1">
            <a:spLocks noChangeArrowheads="1"/>
          </p:cNvSpPr>
          <p:nvPr/>
        </p:nvSpPr>
        <p:spPr bwMode="auto">
          <a:xfrm>
            <a:off x="8001000" y="1868488"/>
            <a:ext cx="533400" cy="646112"/>
          </a:xfrm>
          <a:prstGeom prst="rect">
            <a:avLst/>
          </a:prstGeom>
          <a:noFill/>
          <a:ln w="9525">
            <a:noFill/>
            <a:miter lim="800000"/>
            <a:headEnd/>
            <a:tailEnd/>
          </a:ln>
        </p:spPr>
        <p:txBody>
          <a:bodyPr>
            <a:spAutoFit/>
          </a:bodyPr>
          <a:lstStyle/>
          <a:p>
            <a:r>
              <a:rPr lang="en-US" sz="3600">
                <a:solidFill>
                  <a:schemeClr val="accent1"/>
                </a:solidFill>
                <a:latin typeface="Calibri" pitchFamily="34" charset="0"/>
              </a:rPr>
              <a:t>…</a:t>
            </a:r>
          </a:p>
        </p:txBody>
      </p:sp>
      <p:sp>
        <p:nvSpPr>
          <p:cNvPr id="29" name="TextBox 28"/>
          <p:cNvSpPr txBox="1">
            <a:spLocks noChangeArrowheads="1"/>
          </p:cNvSpPr>
          <p:nvPr/>
        </p:nvSpPr>
        <p:spPr bwMode="auto">
          <a:xfrm>
            <a:off x="8077200" y="4306888"/>
            <a:ext cx="533400" cy="646112"/>
          </a:xfrm>
          <a:prstGeom prst="rect">
            <a:avLst/>
          </a:prstGeom>
          <a:noFill/>
          <a:ln w="9525">
            <a:noFill/>
            <a:miter lim="800000"/>
            <a:headEnd/>
            <a:tailEnd/>
          </a:ln>
        </p:spPr>
        <p:txBody>
          <a:bodyPr>
            <a:spAutoFit/>
          </a:bodyPr>
          <a:lstStyle/>
          <a:p>
            <a:r>
              <a:rPr lang="en-US" sz="3600">
                <a:solidFill>
                  <a:schemeClr val="accent1"/>
                </a:solidFill>
                <a:latin typeface="Calibri" pitchFamily="34" charset="0"/>
              </a:rPr>
              <a:t>…</a:t>
            </a:r>
          </a:p>
        </p:txBody>
      </p:sp>
      <p:grpSp>
        <p:nvGrpSpPr>
          <p:cNvPr id="4" name="Group 121"/>
          <p:cNvGrpSpPr>
            <a:grpSpLocks/>
          </p:cNvGrpSpPr>
          <p:nvPr/>
        </p:nvGrpSpPr>
        <p:grpSpPr bwMode="auto">
          <a:xfrm>
            <a:off x="4648200" y="5629275"/>
            <a:ext cx="1524000" cy="1143000"/>
            <a:chOff x="5029200" y="5486400"/>
            <a:chExt cx="1676400" cy="1295400"/>
          </a:xfrm>
        </p:grpSpPr>
        <p:cxnSp>
          <p:nvCxnSpPr>
            <p:cNvPr id="33" name="Straight Arrow Connector 32"/>
            <p:cNvCxnSpPr/>
            <p:nvPr/>
          </p:nvCxnSpPr>
          <p:spPr>
            <a:xfrm rot="5400000" flipH="1" flipV="1">
              <a:off x="4534298" y="6133227"/>
              <a:ext cx="1295400" cy="174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a:off x="5029200" y="6628871"/>
              <a:ext cx="1676400" cy="179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5" name="Rectangle 34"/>
            <p:cNvSpPr/>
            <p:nvPr/>
          </p:nvSpPr>
          <p:spPr>
            <a:xfrm>
              <a:off x="5638642" y="5928995"/>
              <a:ext cx="228758" cy="699876"/>
            </a:xfrm>
            <a:prstGeom prst="rect">
              <a:avLst/>
            </a:prstGeom>
            <a:solidFill>
              <a:schemeClr val="accent1">
                <a:alpha val="41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6" name="Rectangle 35"/>
            <p:cNvSpPr/>
            <p:nvPr/>
          </p:nvSpPr>
          <p:spPr>
            <a:xfrm>
              <a:off x="5409883" y="6247448"/>
              <a:ext cx="228759" cy="381423"/>
            </a:xfrm>
            <a:prstGeom prst="rect">
              <a:avLst/>
            </a:prstGeom>
            <a:solidFill>
              <a:schemeClr val="accent1">
                <a:alpha val="41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7" name="Rectangle 36"/>
            <p:cNvSpPr/>
            <p:nvPr/>
          </p:nvSpPr>
          <p:spPr>
            <a:xfrm>
              <a:off x="5181124" y="5714895"/>
              <a:ext cx="228758" cy="913977"/>
            </a:xfrm>
            <a:prstGeom prst="rect">
              <a:avLst/>
            </a:prstGeom>
            <a:solidFill>
              <a:schemeClr val="accent1">
                <a:alpha val="41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8" name="Rectangle 37"/>
            <p:cNvSpPr/>
            <p:nvPr/>
          </p:nvSpPr>
          <p:spPr>
            <a:xfrm>
              <a:off x="5867400" y="6475942"/>
              <a:ext cx="228759" cy="152930"/>
            </a:xfrm>
            <a:prstGeom prst="rect">
              <a:avLst/>
            </a:prstGeom>
            <a:solidFill>
              <a:schemeClr val="accent1">
                <a:alpha val="41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1835" name="TextBox 161"/>
            <p:cNvSpPr txBox="1">
              <a:spLocks noChangeArrowheads="1"/>
            </p:cNvSpPr>
            <p:nvPr/>
          </p:nvSpPr>
          <p:spPr bwMode="auto">
            <a:xfrm>
              <a:off x="6088380" y="5928995"/>
              <a:ext cx="533400" cy="646331"/>
            </a:xfrm>
            <a:prstGeom prst="rect">
              <a:avLst/>
            </a:prstGeom>
            <a:noFill/>
            <a:ln w="9525">
              <a:noFill/>
              <a:miter lim="800000"/>
              <a:headEnd/>
              <a:tailEnd/>
            </a:ln>
          </p:spPr>
          <p:txBody>
            <a:bodyPr>
              <a:spAutoFit/>
            </a:bodyPr>
            <a:lstStyle/>
            <a:p>
              <a:r>
                <a:rPr lang="en-US" sz="3600">
                  <a:solidFill>
                    <a:schemeClr val="accent1"/>
                  </a:solidFill>
                  <a:latin typeface="Calibri" pitchFamily="34" charset="0"/>
                </a:rPr>
                <a:t>…</a:t>
              </a:r>
            </a:p>
          </p:txBody>
        </p:sp>
      </p:grpSp>
      <p:grpSp>
        <p:nvGrpSpPr>
          <p:cNvPr id="31755" name="Group 66"/>
          <p:cNvGrpSpPr>
            <a:grpSpLocks/>
          </p:cNvGrpSpPr>
          <p:nvPr/>
        </p:nvGrpSpPr>
        <p:grpSpPr bwMode="auto">
          <a:xfrm>
            <a:off x="342900" y="3794125"/>
            <a:ext cx="2378075" cy="2378075"/>
            <a:chOff x="457200" y="1981200"/>
            <a:chExt cx="2743200" cy="2743200"/>
          </a:xfrm>
        </p:grpSpPr>
        <p:sp>
          <p:nvSpPr>
            <p:cNvPr id="68" name="Oval 67"/>
            <p:cNvSpPr/>
            <p:nvPr/>
          </p:nvSpPr>
          <p:spPr>
            <a:xfrm flipH="1" flipV="1">
              <a:off x="1433252" y="3929641"/>
              <a:ext cx="805746" cy="794759"/>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9" name="Oval 68"/>
            <p:cNvSpPr/>
            <p:nvPr/>
          </p:nvSpPr>
          <p:spPr>
            <a:xfrm flipV="1">
              <a:off x="1861763" y="3383931"/>
              <a:ext cx="282011" cy="280181"/>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0" name="Oval 69"/>
            <p:cNvSpPr/>
            <p:nvPr/>
          </p:nvSpPr>
          <p:spPr>
            <a:xfrm flipV="1">
              <a:off x="1685964" y="3211794"/>
              <a:ext cx="283842" cy="278349"/>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1" name="Oval 70"/>
            <p:cNvSpPr/>
            <p:nvPr/>
          </p:nvSpPr>
          <p:spPr>
            <a:xfrm flipV="1">
              <a:off x="1929518" y="3211794"/>
              <a:ext cx="283843" cy="278349"/>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2" name="Oval 71"/>
            <p:cNvSpPr/>
            <p:nvPr/>
          </p:nvSpPr>
          <p:spPr>
            <a:xfrm flipV="1">
              <a:off x="2138280" y="3138545"/>
              <a:ext cx="437667" cy="430342"/>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3" name="Oval 72"/>
            <p:cNvSpPr/>
            <p:nvPr/>
          </p:nvSpPr>
          <p:spPr>
            <a:xfrm>
              <a:off x="2088837" y="2308993"/>
              <a:ext cx="805746" cy="794759"/>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4" name="Oval 73"/>
            <p:cNvSpPr/>
            <p:nvPr/>
          </p:nvSpPr>
          <p:spPr>
            <a:xfrm>
              <a:off x="1429590" y="1981200"/>
              <a:ext cx="807577" cy="794759"/>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5" name="Oval 74"/>
            <p:cNvSpPr/>
            <p:nvPr/>
          </p:nvSpPr>
          <p:spPr>
            <a:xfrm>
              <a:off x="1685964" y="2975565"/>
              <a:ext cx="283842" cy="278349"/>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6" name="Oval 75"/>
            <p:cNvSpPr/>
            <p:nvPr/>
          </p:nvSpPr>
          <p:spPr>
            <a:xfrm>
              <a:off x="1610882" y="2614810"/>
              <a:ext cx="435836" cy="430342"/>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7" name="Oval 76"/>
            <p:cNvSpPr/>
            <p:nvPr/>
          </p:nvSpPr>
          <p:spPr>
            <a:xfrm flipV="1">
              <a:off x="2087005" y="3601849"/>
              <a:ext cx="805746" cy="794759"/>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8" name="Oval 77"/>
            <p:cNvSpPr/>
            <p:nvPr/>
          </p:nvSpPr>
          <p:spPr>
            <a:xfrm flipV="1">
              <a:off x="2394654" y="2964577"/>
              <a:ext cx="805746" cy="792927"/>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0" name="Oval 79"/>
            <p:cNvSpPr/>
            <p:nvPr/>
          </p:nvSpPr>
          <p:spPr>
            <a:xfrm flipV="1">
              <a:off x="1685964" y="3451688"/>
              <a:ext cx="282011" cy="278349"/>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1" name="Oval 80"/>
            <p:cNvSpPr/>
            <p:nvPr/>
          </p:nvSpPr>
          <p:spPr>
            <a:xfrm flipV="1">
              <a:off x="1967975" y="3488312"/>
              <a:ext cx="435836" cy="430341"/>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2" name="Oval 81"/>
            <p:cNvSpPr/>
            <p:nvPr/>
          </p:nvSpPr>
          <p:spPr>
            <a:xfrm flipH="1" flipV="1">
              <a:off x="1510165" y="3383931"/>
              <a:ext cx="283842" cy="280181"/>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4" name="Oval 83"/>
            <p:cNvSpPr/>
            <p:nvPr/>
          </p:nvSpPr>
          <p:spPr>
            <a:xfrm flipH="1" flipV="1">
              <a:off x="1442408" y="3211794"/>
              <a:ext cx="283843" cy="278349"/>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5" name="Oval 84"/>
            <p:cNvSpPr/>
            <p:nvPr/>
          </p:nvSpPr>
          <p:spPr>
            <a:xfrm flipH="1" flipV="1">
              <a:off x="1079822" y="3138545"/>
              <a:ext cx="435836" cy="430342"/>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1" name="Oval 90"/>
            <p:cNvSpPr/>
            <p:nvPr/>
          </p:nvSpPr>
          <p:spPr>
            <a:xfrm flipH="1">
              <a:off x="457200" y="2964577"/>
              <a:ext cx="805746" cy="792927"/>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2" name="Oval 91"/>
            <p:cNvSpPr/>
            <p:nvPr/>
          </p:nvSpPr>
          <p:spPr>
            <a:xfrm flipH="1">
              <a:off x="1248296" y="2785116"/>
              <a:ext cx="435836" cy="430341"/>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3" name="Oval 92"/>
            <p:cNvSpPr/>
            <p:nvPr/>
          </p:nvSpPr>
          <p:spPr>
            <a:xfrm flipH="1">
              <a:off x="761186" y="2308993"/>
              <a:ext cx="805746" cy="794759"/>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4" name="Oval 93"/>
            <p:cNvSpPr/>
            <p:nvPr/>
          </p:nvSpPr>
          <p:spPr>
            <a:xfrm flipH="1">
              <a:off x="1510165" y="3043320"/>
              <a:ext cx="282011" cy="280181"/>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5" name="Oval 94"/>
            <p:cNvSpPr/>
            <p:nvPr/>
          </p:nvSpPr>
          <p:spPr>
            <a:xfrm flipH="1" flipV="1">
              <a:off x="763018" y="3601849"/>
              <a:ext cx="805746" cy="794759"/>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6" name="Oval 95"/>
            <p:cNvSpPr/>
            <p:nvPr/>
          </p:nvSpPr>
          <p:spPr>
            <a:xfrm flipH="1" flipV="1">
              <a:off x="1251959" y="3488312"/>
              <a:ext cx="435836" cy="430341"/>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7" name="Oval 96"/>
            <p:cNvSpPr/>
            <p:nvPr/>
          </p:nvSpPr>
          <p:spPr>
            <a:xfrm flipV="1">
              <a:off x="1599895" y="3660449"/>
              <a:ext cx="437667" cy="430341"/>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8" name="Oval 97"/>
            <p:cNvSpPr/>
            <p:nvPr/>
          </p:nvSpPr>
          <p:spPr>
            <a:xfrm>
              <a:off x="1861763" y="3043320"/>
              <a:ext cx="283842" cy="280181"/>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9" name="Oval 98"/>
            <p:cNvSpPr/>
            <p:nvPr/>
          </p:nvSpPr>
          <p:spPr>
            <a:xfrm>
              <a:off x="1971637" y="2786946"/>
              <a:ext cx="437666" cy="430342"/>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00" name="Oval 99"/>
            <p:cNvSpPr/>
            <p:nvPr/>
          </p:nvSpPr>
          <p:spPr>
            <a:xfrm flipH="1" flipV="1">
              <a:off x="1433252" y="3929641"/>
              <a:ext cx="805746" cy="794759"/>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1" name="Oval 100"/>
            <p:cNvSpPr/>
            <p:nvPr/>
          </p:nvSpPr>
          <p:spPr>
            <a:xfrm flipV="1">
              <a:off x="1861763" y="3383931"/>
              <a:ext cx="282011" cy="280181"/>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2" name="Oval 101"/>
            <p:cNvSpPr/>
            <p:nvPr/>
          </p:nvSpPr>
          <p:spPr>
            <a:xfrm flipV="1">
              <a:off x="1685964" y="3211794"/>
              <a:ext cx="283842" cy="278349"/>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3" name="Oval 102"/>
            <p:cNvSpPr/>
            <p:nvPr/>
          </p:nvSpPr>
          <p:spPr>
            <a:xfrm flipV="1">
              <a:off x="1929518" y="3211794"/>
              <a:ext cx="283843" cy="278349"/>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4" name="Oval 103"/>
            <p:cNvSpPr/>
            <p:nvPr/>
          </p:nvSpPr>
          <p:spPr>
            <a:xfrm flipV="1">
              <a:off x="2138280" y="3138545"/>
              <a:ext cx="437667" cy="430342"/>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5" name="Oval 104"/>
            <p:cNvSpPr/>
            <p:nvPr/>
          </p:nvSpPr>
          <p:spPr>
            <a:xfrm>
              <a:off x="2088837" y="2308993"/>
              <a:ext cx="805746" cy="794759"/>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6" name="Oval 105"/>
            <p:cNvSpPr/>
            <p:nvPr/>
          </p:nvSpPr>
          <p:spPr>
            <a:xfrm>
              <a:off x="1429590" y="1981200"/>
              <a:ext cx="807577" cy="794759"/>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7" name="Oval 106"/>
            <p:cNvSpPr/>
            <p:nvPr/>
          </p:nvSpPr>
          <p:spPr>
            <a:xfrm>
              <a:off x="1685964" y="2975565"/>
              <a:ext cx="283842" cy="278349"/>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8" name="Oval 107"/>
            <p:cNvSpPr/>
            <p:nvPr/>
          </p:nvSpPr>
          <p:spPr>
            <a:xfrm>
              <a:off x="1610882" y="2614810"/>
              <a:ext cx="435836" cy="430342"/>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9" name="Oval 108"/>
            <p:cNvSpPr/>
            <p:nvPr/>
          </p:nvSpPr>
          <p:spPr>
            <a:xfrm flipV="1">
              <a:off x="2087005" y="3601849"/>
              <a:ext cx="805746" cy="794759"/>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0" name="Oval 109"/>
            <p:cNvSpPr/>
            <p:nvPr/>
          </p:nvSpPr>
          <p:spPr>
            <a:xfrm flipV="1">
              <a:off x="2394654" y="2964577"/>
              <a:ext cx="805746" cy="792927"/>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1" name="Oval 110"/>
            <p:cNvSpPr/>
            <p:nvPr/>
          </p:nvSpPr>
          <p:spPr>
            <a:xfrm flipV="1">
              <a:off x="1685964" y="3451688"/>
              <a:ext cx="282011" cy="278349"/>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2" name="Oval 111"/>
            <p:cNvSpPr/>
            <p:nvPr/>
          </p:nvSpPr>
          <p:spPr>
            <a:xfrm flipV="1">
              <a:off x="1967975" y="3488312"/>
              <a:ext cx="435836" cy="430341"/>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3" name="Oval 112"/>
            <p:cNvSpPr/>
            <p:nvPr/>
          </p:nvSpPr>
          <p:spPr>
            <a:xfrm flipH="1" flipV="1">
              <a:off x="1510165" y="3383931"/>
              <a:ext cx="283842" cy="280181"/>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4" name="Oval 113"/>
            <p:cNvSpPr/>
            <p:nvPr/>
          </p:nvSpPr>
          <p:spPr>
            <a:xfrm flipH="1" flipV="1">
              <a:off x="1442408" y="3211794"/>
              <a:ext cx="283843" cy="278349"/>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5" name="Oval 114"/>
            <p:cNvSpPr/>
            <p:nvPr/>
          </p:nvSpPr>
          <p:spPr>
            <a:xfrm flipH="1" flipV="1">
              <a:off x="1079822" y="3138545"/>
              <a:ext cx="435836" cy="430342"/>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6" name="Oval 115"/>
            <p:cNvSpPr/>
            <p:nvPr/>
          </p:nvSpPr>
          <p:spPr>
            <a:xfrm flipH="1">
              <a:off x="457200" y="2964577"/>
              <a:ext cx="805746" cy="792927"/>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7" name="Oval 116"/>
            <p:cNvSpPr/>
            <p:nvPr/>
          </p:nvSpPr>
          <p:spPr>
            <a:xfrm flipH="1">
              <a:off x="1248296" y="2785116"/>
              <a:ext cx="435836" cy="430341"/>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8" name="Oval 117"/>
            <p:cNvSpPr/>
            <p:nvPr/>
          </p:nvSpPr>
          <p:spPr>
            <a:xfrm flipH="1">
              <a:off x="761186" y="2308993"/>
              <a:ext cx="805746" cy="794759"/>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6" name="Oval 125"/>
            <p:cNvSpPr/>
            <p:nvPr/>
          </p:nvSpPr>
          <p:spPr>
            <a:xfrm flipH="1">
              <a:off x="1510165" y="3043320"/>
              <a:ext cx="282011" cy="280181"/>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7" name="Oval 126"/>
            <p:cNvSpPr/>
            <p:nvPr/>
          </p:nvSpPr>
          <p:spPr>
            <a:xfrm flipH="1" flipV="1">
              <a:off x="763018" y="3601849"/>
              <a:ext cx="805746" cy="794759"/>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8" name="Oval 127"/>
            <p:cNvSpPr/>
            <p:nvPr/>
          </p:nvSpPr>
          <p:spPr>
            <a:xfrm flipH="1" flipV="1">
              <a:off x="1251959" y="3488312"/>
              <a:ext cx="435836" cy="430341"/>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0" name="Oval 129"/>
            <p:cNvSpPr/>
            <p:nvPr/>
          </p:nvSpPr>
          <p:spPr>
            <a:xfrm flipV="1">
              <a:off x="1599895" y="3660449"/>
              <a:ext cx="437667" cy="430341"/>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1" name="Oval 130"/>
            <p:cNvSpPr/>
            <p:nvPr/>
          </p:nvSpPr>
          <p:spPr>
            <a:xfrm>
              <a:off x="1861763" y="3043320"/>
              <a:ext cx="283842" cy="280181"/>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2" name="Oval 131"/>
            <p:cNvSpPr/>
            <p:nvPr/>
          </p:nvSpPr>
          <p:spPr>
            <a:xfrm>
              <a:off x="1971637" y="2786946"/>
              <a:ext cx="437666" cy="430342"/>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grpSp>
      <p:pic>
        <p:nvPicPr>
          <p:cNvPr id="135" name="Picture 134" descr="l07.png"/>
          <p:cNvPicPr>
            <a:picLocks noChangeAspect="1"/>
          </p:cNvPicPr>
          <p:nvPr/>
        </p:nvPicPr>
        <p:blipFill>
          <a:blip r:embed="rId5"/>
          <a:srcRect l="37036" t="24840" r="43858" b="42374"/>
          <a:stretch>
            <a:fillRect/>
          </a:stretch>
        </p:blipFill>
        <p:spPr bwMode="auto">
          <a:xfrm>
            <a:off x="4694238" y="1495425"/>
            <a:ext cx="1517650" cy="1589088"/>
          </a:xfrm>
          <a:prstGeom prst="rect">
            <a:avLst/>
          </a:prstGeom>
          <a:noFill/>
          <a:ln w="9525">
            <a:noFill/>
            <a:miter lim="800000"/>
            <a:headEnd/>
            <a:tailEnd/>
          </a:ln>
        </p:spPr>
      </p:pic>
      <p:pic>
        <p:nvPicPr>
          <p:cNvPr id="136" name="Picture 135" descr="l00.png"/>
          <p:cNvPicPr>
            <a:picLocks noChangeAspect="1"/>
          </p:cNvPicPr>
          <p:nvPr/>
        </p:nvPicPr>
        <p:blipFill>
          <a:blip r:embed="rId6"/>
          <a:srcRect l="37036" t="24840" r="43858" b="42374"/>
          <a:stretch>
            <a:fillRect/>
          </a:stretch>
        </p:blipFill>
        <p:spPr bwMode="auto">
          <a:xfrm>
            <a:off x="6477000" y="1477963"/>
            <a:ext cx="1517650" cy="1589087"/>
          </a:xfrm>
          <a:prstGeom prst="rect">
            <a:avLst/>
          </a:prstGeom>
          <a:noFill/>
          <a:ln w="9525">
            <a:noFill/>
            <a:miter lim="800000"/>
            <a:headEnd/>
            <a:tailEnd/>
          </a:ln>
        </p:spPr>
      </p:pic>
      <p:pic>
        <p:nvPicPr>
          <p:cNvPr id="138" name="Picture 137" descr="l02.png"/>
          <p:cNvPicPr>
            <a:picLocks noChangeAspect="1"/>
          </p:cNvPicPr>
          <p:nvPr/>
        </p:nvPicPr>
        <p:blipFill>
          <a:blip r:embed="rId7"/>
          <a:srcRect l="37036" t="24840" r="43858" b="42374"/>
          <a:stretch>
            <a:fillRect/>
          </a:stretch>
        </p:blipFill>
        <p:spPr bwMode="auto">
          <a:xfrm>
            <a:off x="2895600" y="1477963"/>
            <a:ext cx="1517650" cy="1589087"/>
          </a:xfrm>
          <a:prstGeom prst="rect">
            <a:avLst/>
          </a:prstGeom>
          <a:noFill/>
          <a:ln w="9525">
            <a:noFill/>
            <a:miter lim="800000"/>
            <a:headEnd/>
            <a:tailEnd/>
          </a:ln>
        </p:spPr>
      </p:pic>
      <p:pic>
        <p:nvPicPr>
          <p:cNvPr id="83" name="Picture 82" descr="l20.png"/>
          <p:cNvPicPr>
            <a:picLocks/>
          </p:cNvPicPr>
          <p:nvPr/>
        </p:nvPicPr>
        <p:blipFill>
          <a:blip r:embed="rId8"/>
          <a:srcRect l="36061" t="24840" r="44832" b="43835"/>
          <a:stretch>
            <a:fillRect/>
          </a:stretch>
        </p:blipFill>
        <p:spPr bwMode="auto">
          <a:xfrm>
            <a:off x="2895600" y="3956050"/>
            <a:ext cx="1541463" cy="1589088"/>
          </a:xfrm>
          <a:prstGeom prst="rect">
            <a:avLst/>
          </a:prstGeom>
          <a:noFill/>
          <a:ln w="9525">
            <a:noFill/>
            <a:miter lim="800000"/>
            <a:headEnd/>
            <a:tailEnd/>
          </a:ln>
        </p:spPr>
      </p:pic>
      <p:pic>
        <p:nvPicPr>
          <p:cNvPr id="120" name="Picture 119" descr="l22.png"/>
          <p:cNvPicPr>
            <a:picLocks/>
          </p:cNvPicPr>
          <p:nvPr/>
        </p:nvPicPr>
        <p:blipFill>
          <a:blip r:embed="rId9"/>
          <a:srcRect l="37036" t="24840" r="45807" b="43835"/>
          <a:stretch>
            <a:fillRect/>
          </a:stretch>
        </p:blipFill>
        <p:spPr bwMode="auto">
          <a:xfrm>
            <a:off x="4694238" y="3973513"/>
            <a:ext cx="1554162" cy="1589087"/>
          </a:xfrm>
          <a:prstGeom prst="rect">
            <a:avLst/>
          </a:prstGeom>
          <a:noFill/>
          <a:ln w="9525">
            <a:noFill/>
            <a:miter lim="800000"/>
            <a:headEnd/>
            <a:tailEnd/>
          </a:ln>
        </p:spPr>
      </p:pic>
      <p:pic>
        <p:nvPicPr>
          <p:cNvPr id="121" name="Picture 120" descr="l27.png"/>
          <p:cNvPicPr>
            <a:picLocks/>
          </p:cNvPicPr>
          <p:nvPr/>
        </p:nvPicPr>
        <p:blipFill>
          <a:blip r:embed="rId10"/>
          <a:srcRect l="37036" t="24840" r="44832" b="40913"/>
          <a:stretch>
            <a:fillRect/>
          </a:stretch>
        </p:blipFill>
        <p:spPr bwMode="auto">
          <a:xfrm>
            <a:off x="6477000" y="3956050"/>
            <a:ext cx="1524000" cy="1589088"/>
          </a:xfrm>
          <a:prstGeom prst="rect">
            <a:avLst/>
          </a:prstGeom>
          <a:noFill/>
          <a:ln w="9525">
            <a:noFill/>
            <a:miter lim="800000"/>
            <a:headEnd/>
            <a:tailEnd/>
          </a:ln>
        </p:spPr>
      </p:pic>
      <p:grpSp>
        <p:nvGrpSpPr>
          <p:cNvPr id="6" name="Group 166"/>
          <p:cNvGrpSpPr>
            <a:grpSpLocks/>
          </p:cNvGrpSpPr>
          <p:nvPr/>
        </p:nvGrpSpPr>
        <p:grpSpPr bwMode="auto">
          <a:xfrm>
            <a:off x="1758950" y="2057400"/>
            <a:ext cx="6013450" cy="2705100"/>
            <a:chOff x="1758853" y="2057400"/>
            <a:chExt cx="6013547" cy="2705100"/>
          </a:xfrm>
        </p:grpSpPr>
        <p:sp>
          <p:nvSpPr>
            <p:cNvPr id="124" name="Oval 123"/>
            <p:cNvSpPr/>
            <p:nvPr/>
          </p:nvSpPr>
          <p:spPr>
            <a:xfrm>
              <a:off x="1904905" y="2057400"/>
              <a:ext cx="274642" cy="274638"/>
            </a:xfrm>
            <a:prstGeom prst="ellipse">
              <a:avLst/>
            </a:prstGeom>
            <a:solidFill>
              <a:schemeClr val="accent2">
                <a:lumMod val="75000"/>
                <a:alpha val="42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25" name="Oval 124"/>
            <p:cNvSpPr/>
            <p:nvPr/>
          </p:nvSpPr>
          <p:spPr>
            <a:xfrm>
              <a:off x="1758853" y="4073525"/>
              <a:ext cx="698511" cy="688975"/>
            </a:xfrm>
            <a:prstGeom prst="ellipse">
              <a:avLst/>
            </a:prstGeom>
            <a:solidFill>
              <a:schemeClr val="accent2">
                <a:lumMod val="75000"/>
                <a:alpha val="41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29" name="Oval 128"/>
            <p:cNvSpPr/>
            <p:nvPr/>
          </p:nvSpPr>
          <p:spPr>
            <a:xfrm>
              <a:off x="3962339" y="2057400"/>
              <a:ext cx="274642" cy="274638"/>
            </a:xfrm>
            <a:prstGeom prst="ellipse">
              <a:avLst/>
            </a:prstGeom>
            <a:solidFill>
              <a:schemeClr val="accent2">
                <a:lumMod val="75000"/>
                <a:alpha val="42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34" name="Oval 133"/>
            <p:cNvSpPr/>
            <p:nvPr/>
          </p:nvSpPr>
          <p:spPr>
            <a:xfrm>
              <a:off x="5745130" y="2057400"/>
              <a:ext cx="274641" cy="274638"/>
            </a:xfrm>
            <a:prstGeom prst="ellipse">
              <a:avLst/>
            </a:prstGeom>
            <a:solidFill>
              <a:schemeClr val="accent2">
                <a:lumMod val="75000"/>
                <a:alpha val="42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37" name="Oval 136"/>
            <p:cNvSpPr/>
            <p:nvPr/>
          </p:nvSpPr>
          <p:spPr>
            <a:xfrm>
              <a:off x="7497759" y="2057400"/>
              <a:ext cx="274641" cy="274638"/>
            </a:xfrm>
            <a:prstGeom prst="ellipse">
              <a:avLst/>
            </a:prstGeom>
            <a:solidFill>
              <a:schemeClr val="accent2">
                <a:lumMod val="75000"/>
                <a:alpha val="42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grpSp>
      <p:grpSp>
        <p:nvGrpSpPr>
          <p:cNvPr id="7" name="Group 165"/>
          <p:cNvGrpSpPr>
            <a:grpSpLocks/>
          </p:cNvGrpSpPr>
          <p:nvPr/>
        </p:nvGrpSpPr>
        <p:grpSpPr bwMode="auto">
          <a:xfrm>
            <a:off x="4067175" y="2209800"/>
            <a:ext cx="3616325" cy="3962400"/>
            <a:chOff x="4067175" y="2209800"/>
            <a:chExt cx="3615690" cy="3962400"/>
          </a:xfrm>
        </p:grpSpPr>
        <p:cxnSp>
          <p:nvCxnSpPr>
            <p:cNvPr id="142" name="Straight Connector 141"/>
            <p:cNvCxnSpPr/>
            <p:nvPr/>
          </p:nvCxnSpPr>
          <p:spPr>
            <a:xfrm rot="5400000">
              <a:off x="2934485" y="3391694"/>
              <a:ext cx="2362200" cy="1588"/>
            </a:xfrm>
            <a:prstGeom prst="line">
              <a:avLst/>
            </a:prstGeom>
            <a:ln w="25400">
              <a:solidFill>
                <a:schemeClr val="accent2"/>
              </a:solidFill>
              <a:prstDash val="dash"/>
            </a:ln>
          </p:spPr>
          <p:style>
            <a:lnRef idx="1">
              <a:schemeClr val="accent1"/>
            </a:lnRef>
            <a:fillRef idx="0">
              <a:schemeClr val="accent1"/>
            </a:fillRef>
            <a:effectRef idx="0">
              <a:schemeClr val="accent1"/>
            </a:effectRef>
            <a:fontRef idx="minor">
              <a:schemeClr val="tx1"/>
            </a:fontRef>
          </p:style>
        </p:cxnSp>
        <p:cxnSp>
          <p:nvCxnSpPr>
            <p:cNvPr id="144" name="Straight Arrow Connector 143"/>
            <p:cNvCxnSpPr>
              <a:endCxn id="37" idx="0"/>
            </p:cNvCxnSpPr>
            <p:nvPr/>
          </p:nvCxnSpPr>
          <p:spPr>
            <a:xfrm rot="16200000" flipH="1">
              <a:off x="3873423" y="4813368"/>
              <a:ext cx="1258888" cy="776152"/>
            </a:xfrm>
            <a:prstGeom prst="straightConnector1">
              <a:avLst/>
            </a:prstGeom>
            <a:ln w="25400">
              <a:solidFill>
                <a:schemeClr val="accent2"/>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p:nvCxnSpPr>
          <p:spPr>
            <a:xfrm rot="5400000">
              <a:off x="4705824" y="3390106"/>
              <a:ext cx="2362200" cy="1588"/>
            </a:xfrm>
            <a:prstGeom prst="line">
              <a:avLst/>
            </a:prstGeom>
            <a:ln w="25400">
              <a:solidFill>
                <a:schemeClr val="accent2"/>
              </a:solidFill>
              <a:prstDash val="dash"/>
            </a:ln>
          </p:spPr>
          <p:style>
            <a:lnRef idx="1">
              <a:schemeClr val="accent1"/>
            </a:lnRef>
            <a:fillRef idx="0">
              <a:schemeClr val="accent1"/>
            </a:fillRef>
            <a:effectRef idx="0">
              <a:schemeClr val="accent1"/>
            </a:effectRef>
            <a:fontRef idx="minor">
              <a:schemeClr val="tx1"/>
            </a:fontRef>
          </p:style>
        </p:cxnSp>
        <p:cxnSp>
          <p:nvCxnSpPr>
            <p:cNvPr id="146" name="Straight Arrow Connector 145"/>
            <p:cNvCxnSpPr/>
            <p:nvPr/>
          </p:nvCxnSpPr>
          <p:spPr>
            <a:xfrm rot="5400000">
              <a:off x="4705097" y="4989580"/>
              <a:ext cx="1601787" cy="763454"/>
            </a:xfrm>
            <a:prstGeom prst="straightConnector1">
              <a:avLst/>
            </a:prstGeom>
            <a:ln w="25400">
              <a:solidFill>
                <a:schemeClr val="accent2"/>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155" name="Straight Connector 154"/>
            <p:cNvCxnSpPr/>
            <p:nvPr/>
          </p:nvCxnSpPr>
          <p:spPr>
            <a:xfrm rot="5400000">
              <a:off x="6447007" y="3390106"/>
              <a:ext cx="2362200" cy="1587"/>
            </a:xfrm>
            <a:prstGeom prst="line">
              <a:avLst/>
            </a:prstGeom>
            <a:ln w="25400">
              <a:solidFill>
                <a:schemeClr val="accent2"/>
              </a:solidFill>
              <a:prstDash val="dash"/>
            </a:ln>
          </p:spPr>
          <p:style>
            <a:lnRef idx="1">
              <a:schemeClr val="accent1"/>
            </a:lnRef>
            <a:fillRef idx="0">
              <a:schemeClr val="accent1"/>
            </a:fillRef>
            <a:effectRef idx="0">
              <a:schemeClr val="accent1"/>
            </a:effectRef>
            <a:fontRef idx="minor">
              <a:schemeClr val="tx1"/>
            </a:fontRef>
          </p:style>
        </p:cxnSp>
        <p:cxnSp>
          <p:nvCxnSpPr>
            <p:cNvPr id="156" name="Straight Arrow Connector 155"/>
            <p:cNvCxnSpPr>
              <a:endCxn id="35" idx="0"/>
            </p:cNvCxnSpPr>
            <p:nvPr/>
          </p:nvCxnSpPr>
          <p:spPr>
            <a:xfrm rot="10800000" flipV="1">
              <a:off x="5306795" y="4570413"/>
              <a:ext cx="2322104" cy="1449387"/>
            </a:xfrm>
            <a:prstGeom prst="straightConnector1">
              <a:avLst/>
            </a:prstGeom>
            <a:ln w="25400">
              <a:solidFill>
                <a:schemeClr val="accent2"/>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163" name="Oval 162"/>
            <p:cNvSpPr/>
            <p:nvPr/>
          </p:nvSpPr>
          <p:spPr>
            <a:xfrm>
              <a:off x="4067175" y="4505325"/>
              <a:ext cx="92059" cy="92075"/>
            </a:xfrm>
            <a:prstGeom prst="ellipse">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64" name="Oval 163"/>
            <p:cNvSpPr/>
            <p:nvPr/>
          </p:nvSpPr>
          <p:spPr>
            <a:xfrm>
              <a:off x="5852799" y="4514850"/>
              <a:ext cx="90471" cy="92075"/>
            </a:xfrm>
            <a:prstGeom prst="ellipse">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65" name="Oval 164"/>
            <p:cNvSpPr/>
            <p:nvPr/>
          </p:nvSpPr>
          <p:spPr>
            <a:xfrm>
              <a:off x="7590806" y="4514850"/>
              <a:ext cx="92059" cy="92075"/>
            </a:xfrm>
            <a:prstGeom prst="ellipse">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8"/>
                                        </p:tgtEl>
                                        <p:attrNameLst>
                                          <p:attrName>style.visibility</p:attrName>
                                        </p:attrNameLst>
                                      </p:cBhvr>
                                      <p:to>
                                        <p:strVal val="visible"/>
                                      </p:to>
                                    </p:set>
                                    <p:animEffect transition="in" filter="fade">
                                      <p:cBhvr>
                                        <p:cTn id="7" dur="1000"/>
                                        <p:tgtEl>
                                          <p:spTgt spid="138"/>
                                        </p:tgtEl>
                                      </p:cBhvr>
                                    </p:animEffect>
                                  </p:childTnLst>
                                </p:cTn>
                              </p:par>
                              <p:par>
                                <p:cTn id="8" presetID="10" presetClass="entr" presetSubtype="0" fill="hold" nodeType="withEffect">
                                  <p:stCondLst>
                                    <p:cond delay="0"/>
                                  </p:stCondLst>
                                  <p:childTnLst>
                                    <p:set>
                                      <p:cBhvr>
                                        <p:cTn id="9" dur="1" fill="hold">
                                          <p:stCondLst>
                                            <p:cond delay="0"/>
                                          </p:stCondLst>
                                        </p:cTn>
                                        <p:tgtEl>
                                          <p:spTgt spid="135"/>
                                        </p:tgtEl>
                                        <p:attrNameLst>
                                          <p:attrName>style.visibility</p:attrName>
                                        </p:attrNameLst>
                                      </p:cBhvr>
                                      <p:to>
                                        <p:strVal val="visible"/>
                                      </p:to>
                                    </p:set>
                                    <p:animEffect transition="in" filter="fade">
                                      <p:cBhvr>
                                        <p:cTn id="10" dur="1000"/>
                                        <p:tgtEl>
                                          <p:spTgt spid="135"/>
                                        </p:tgtEl>
                                      </p:cBhvr>
                                    </p:animEffect>
                                  </p:childTnLst>
                                </p:cTn>
                              </p:par>
                              <p:par>
                                <p:cTn id="11" presetID="10" presetClass="entr" presetSubtype="0" fill="hold" nodeType="withEffect">
                                  <p:stCondLst>
                                    <p:cond delay="0"/>
                                  </p:stCondLst>
                                  <p:childTnLst>
                                    <p:set>
                                      <p:cBhvr>
                                        <p:cTn id="12" dur="1" fill="hold">
                                          <p:stCondLst>
                                            <p:cond delay="0"/>
                                          </p:stCondLst>
                                        </p:cTn>
                                        <p:tgtEl>
                                          <p:spTgt spid="136"/>
                                        </p:tgtEl>
                                        <p:attrNameLst>
                                          <p:attrName>style.visibility</p:attrName>
                                        </p:attrNameLst>
                                      </p:cBhvr>
                                      <p:to>
                                        <p:strVal val="visible"/>
                                      </p:to>
                                    </p:set>
                                    <p:animEffect transition="in" filter="fade">
                                      <p:cBhvr>
                                        <p:cTn id="13" dur="1000"/>
                                        <p:tgtEl>
                                          <p:spTgt spid="136"/>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8"/>
                                        </p:tgtEl>
                                        <p:attrNameLst>
                                          <p:attrName>style.visibility</p:attrName>
                                        </p:attrNameLst>
                                      </p:cBhvr>
                                      <p:to>
                                        <p:strVal val="visible"/>
                                      </p:to>
                                    </p:set>
                                    <p:animEffect transition="in" filter="fade">
                                      <p:cBhvr>
                                        <p:cTn id="16" dur="1000"/>
                                        <p:tgtEl>
                                          <p:spTgt spid="28"/>
                                        </p:tgtEl>
                                      </p:cBhvr>
                                    </p:animEffect>
                                  </p:childTnLst>
                                </p:cTn>
                              </p:par>
                              <p:par>
                                <p:cTn id="17" presetID="10" presetClass="entr" presetSubtype="0" fill="hold" nodeType="with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1000"/>
                                        <p:tgtEl>
                                          <p:spTgt spid="24"/>
                                        </p:tgtEl>
                                      </p:cBhvr>
                                    </p:animEffect>
                                  </p:childTnLst>
                                </p:cTn>
                              </p:par>
                              <p:par>
                                <p:cTn id="20" presetID="10" presetClass="entr" presetSubtype="0" fill="hold" nodeType="with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fade">
                                      <p:cBhvr>
                                        <p:cTn id="22" dur="1000"/>
                                        <p:tgtEl>
                                          <p:spTgt spid="27"/>
                                        </p:tgtEl>
                                      </p:cBhvr>
                                    </p:animEffect>
                                  </p:childTnLst>
                                </p:cTn>
                              </p:par>
                              <p:par>
                                <p:cTn id="23" presetID="10" presetClass="entr" presetSubtype="0" fill="hold" nodeType="with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fade">
                                      <p:cBhvr>
                                        <p:cTn id="25" dur="1000"/>
                                        <p:tgtEl>
                                          <p:spTgt spid="22"/>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fade">
                                      <p:cBhvr>
                                        <p:cTn id="28" dur="1000"/>
                                        <p:tgtEl>
                                          <p:spTgt spid="16"/>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3"/>
                                        </p:tgtEl>
                                        <p:attrNameLst>
                                          <p:attrName>style.visibility</p:attrName>
                                        </p:attrNameLst>
                                      </p:cBhvr>
                                      <p:to>
                                        <p:strVal val="visible"/>
                                      </p:to>
                                    </p:set>
                                    <p:animEffect transition="in" filter="fade">
                                      <p:cBhvr>
                                        <p:cTn id="33" dur="1000"/>
                                        <p:tgtEl>
                                          <p:spTgt spid="3"/>
                                        </p:tgtEl>
                                      </p:cBhvr>
                                    </p:animEffect>
                                  </p:childTnLst>
                                </p:cTn>
                              </p:par>
                              <p:par>
                                <p:cTn id="34" presetID="10" presetClass="entr" presetSubtype="0" fill="hold" nodeType="withEffect">
                                  <p:stCondLst>
                                    <p:cond delay="0"/>
                                  </p:stCondLst>
                                  <p:childTnLst>
                                    <p:set>
                                      <p:cBhvr>
                                        <p:cTn id="35" dur="1" fill="hold">
                                          <p:stCondLst>
                                            <p:cond delay="0"/>
                                          </p:stCondLst>
                                        </p:cTn>
                                        <p:tgtEl>
                                          <p:spTgt spid="83"/>
                                        </p:tgtEl>
                                        <p:attrNameLst>
                                          <p:attrName>style.visibility</p:attrName>
                                        </p:attrNameLst>
                                      </p:cBhvr>
                                      <p:to>
                                        <p:strVal val="visible"/>
                                      </p:to>
                                    </p:set>
                                    <p:animEffect transition="in" filter="fade">
                                      <p:cBhvr>
                                        <p:cTn id="36" dur="1000"/>
                                        <p:tgtEl>
                                          <p:spTgt spid="83"/>
                                        </p:tgtEl>
                                      </p:cBhvr>
                                    </p:animEffect>
                                  </p:childTnLst>
                                </p:cTn>
                              </p:par>
                              <p:par>
                                <p:cTn id="37" presetID="10" presetClass="entr" presetSubtype="0" fill="hold" nodeType="withEffect">
                                  <p:stCondLst>
                                    <p:cond delay="0"/>
                                  </p:stCondLst>
                                  <p:childTnLst>
                                    <p:set>
                                      <p:cBhvr>
                                        <p:cTn id="38" dur="1" fill="hold">
                                          <p:stCondLst>
                                            <p:cond delay="0"/>
                                          </p:stCondLst>
                                        </p:cTn>
                                        <p:tgtEl>
                                          <p:spTgt spid="120"/>
                                        </p:tgtEl>
                                        <p:attrNameLst>
                                          <p:attrName>style.visibility</p:attrName>
                                        </p:attrNameLst>
                                      </p:cBhvr>
                                      <p:to>
                                        <p:strVal val="visible"/>
                                      </p:to>
                                    </p:set>
                                    <p:animEffect transition="in" filter="fade">
                                      <p:cBhvr>
                                        <p:cTn id="39" dur="1000"/>
                                        <p:tgtEl>
                                          <p:spTgt spid="120"/>
                                        </p:tgtEl>
                                      </p:cBhvr>
                                    </p:animEffect>
                                  </p:childTnLst>
                                </p:cTn>
                              </p:par>
                              <p:par>
                                <p:cTn id="40" presetID="10" presetClass="entr" presetSubtype="0" fill="hold" nodeType="withEffect">
                                  <p:stCondLst>
                                    <p:cond delay="0"/>
                                  </p:stCondLst>
                                  <p:childTnLst>
                                    <p:set>
                                      <p:cBhvr>
                                        <p:cTn id="41" dur="1" fill="hold">
                                          <p:stCondLst>
                                            <p:cond delay="0"/>
                                          </p:stCondLst>
                                        </p:cTn>
                                        <p:tgtEl>
                                          <p:spTgt spid="121"/>
                                        </p:tgtEl>
                                        <p:attrNameLst>
                                          <p:attrName>style.visibility</p:attrName>
                                        </p:attrNameLst>
                                      </p:cBhvr>
                                      <p:to>
                                        <p:strVal val="visible"/>
                                      </p:to>
                                    </p:set>
                                    <p:animEffect transition="in" filter="fade">
                                      <p:cBhvr>
                                        <p:cTn id="42" dur="1000"/>
                                        <p:tgtEl>
                                          <p:spTgt spid="121"/>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29"/>
                                        </p:tgtEl>
                                        <p:attrNameLst>
                                          <p:attrName>style.visibility</p:attrName>
                                        </p:attrNameLst>
                                      </p:cBhvr>
                                      <p:to>
                                        <p:strVal val="visible"/>
                                      </p:to>
                                    </p:set>
                                    <p:animEffect transition="in" filter="fade">
                                      <p:cBhvr>
                                        <p:cTn id="45" dur="1000"/>
                                        <p:tgtEl>
                                          <p:spTgt spid="29"/>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nodeType="clickEffect">
                                  <p:stCondLst>
                                    <p:cond delay="0"/>
                                  </p:stCondLst>
                                  <p:childTnLst>
                                    <p:set>
                                      <p:cBhvr>
                                        <p:cTn id="49" dur="1" fill="hold">
                                          <p:stCondLst>
                                            <p:cond delay="0"/>
                                          </p:stCondLst>
                                        </p:cTn>
                                        <p:tgtEl>
                                          <p:spTgt spid="6"/>
                                        </p:tgtEl>
                                        <p:attrNameLst>
                                          <p:attrName>style.visibility</p:attrName>
                                        </p:attrNameLst>
                                      </p:cBhvr>
                                      <p:to>
                                        <p:strVal val="visible"/>
                                      </p:to>
                                    </p:set>
                                    <p:animEffect transition="in" filter="fade">
                                      <p:cBhvr>
                                        <p:cTn id="50" dur="1000"/>
                                        <p:tgtEl>
                                          <p:spTgt spid="6"/>
                                        </p:tgtEl>
                                      </p:cBhvr>
                                    </p:animEffect>
                                  </p:childTnLst>
                                </p:cTn>
                              </p:par>
                            </p:childTnLst>
                          </p:cTn>
                        </p:par>
                      </p:childTnLst>
                    </p:cTn>
                  </p:par>
                  <p:par>
                    <p:cTn id="51" fill="hold">
                      <p:stCondLst>
                        <p:cond delay="indefinite"/>
                      </p:stCondLst>
                      <p:childTnLst>
                        <p:par>
                          <p:cTn id="52" fill="hold">
                            <p:stCondLst>
                              <p:cond delay="0"/>
                            </p:stCondLst>
                            <p:childTnLst>
                              <p:par>
                                <p:cTn id="53" presetID="47" presetClass="entr" presetSubtype="0" fill="hold" nodeType="clickEffect">
                                  <p:stCondLst>
                                    <p:cond delay="0"/>
                                  </p:stCondLst>
                                  <p:childTnLst>
                                    <p:set>
                                      <p:cBhvr>
                                        <p:cTn id="54" dur="1" fill="hold">
                                          <p:stCondLst>
                                            <p:cond delay="0"/>
                                          </p:stCondLst>
                                        </p:cTn>
                                        <p:tgtEl>
                                          <p:spTgt spid="4"/>
                                        </p:tgtEl>
                                        <p:attrNameLst>
                                          <p:attrName>style.visibility</p:attrName>
                                        </p:attrNameLst>
                                      </p:cBhvr>
                                      <p:to>
                                        <p:strVal val="visible"/>
                                      </p:to>
                                    </p:set>
                                    <p:animEffect transition="in" filter="fade">
                                      <p:cBhvr>
                                        <p:cTn id="55" dur="1000"/>
                                        <p:tgtEl>
                                          <p:spTgt spid="4"/>
                                        </p:tgtEl>
                                      </p:cBhvr>
                                    </p:animEffect>
                                    <p:anim calcmode="lin" valueType="num">
                                      <p:cBhvr>
                                        <p:cTn id="56" dur="1000" fill="hold"/>
                                        <p:tgtEl>
                                          <p:spTgt spid="4"/>
                                        </p:tgtEl>
                                        <p:attrNameLst>
                                          <p:attrName>ppt_x</p:attrName>
                                        </p:attrNameLst>
                                      </p:cBhvr>
                                      <p:tavLst>
                                        <p:tav tm="0">
                                          <p:val>
                                            <p:strVal val="#ppt_x"/>
                                          </p:val>
                                        </p:tav>
                                        <p:tav tm="100000">
                                          <p:val>
                                            <p:strVal val="#ppt_x"/>
                                          </p:val>
                                        </p:tav>
                                      </p:tavLst>
                                    </p:anim>
                                    <p:anim calcmode="lin" valueType="num">
                                      <p:cBhvr>
                                        <p:cTn id="57" dur="1000" fill="hold"/>
                                        <p:tgtEl>
                                          <p:spTgt spid="4"/>
                                        </p:tgtEl>
                                        <p:attrNameLst>
                                          <p:attrName>ppt_y</p:attrName>
                                        </p:attrNameLst>
                                      </p:cBhvr>
                                      <p:tavLst>
                                        <p:tav tm="0">
                                          <p:val>
                                            <p:strVal val="#ppt_y-.1"/>
                                          </p:val>
                                        </p:tav>
                                        <p:tav tm="100000">
                                          <p:val>
                                            <p:strVal val="#ppt_y"/>
                                          </p:val>
                                        </p:tav>
                                      </p:tavLst>
                                    </p:anim>
                                  </p:childTnLst>
                                </p:cTn>
                              </p:par>
                              <p:par>
                                <p:cTn id="58" presetID="47" presetClass="entr" presetSubtype="0" fill="hold" nodeType="withEffect">
                                  <p:stCondLst>
                                    <p:cond delay="0"/>
                                  </p:stCondLst>
                                  <p:childTnLst>
                                    <p:set>
                                      <p:cBhvr>
                                        <p:cTn id="59" dur="1" fill="hold">
                                          <p:stCondLst>
                                            <p:cond delay="0"/>
                                          </p:stCondLst>
                                        </p:cTn>
                                        <p:tgtEl>
                                          <p:spTgt spid="7"/>
                                        </p:tgtEl>
                                        <p:attrNameLst>
                                          <p:attrName>style.visibility</p:attrName>
                                        </p:attrNameLst>
                                      </p:cBhvr>
                                      <p:to>
                                        <p:strVal val="visible"/>
                                      </p:to>
                                    </p:set>
                                    <p:animEffect transition="in" filter="fade">
                                      <p:cBhvr>
                                        <p:cTn id="60" dur="1000"/>
                                        <p:tgtEl>
                                          <p:spTgt spid="7"/>
                                        </p:tgtEl>
                                      </p:cBhvr>
                                    </p:animEffect>
                                    <p:anim calcmode="lin" valueType="num">
                                      <p:cBhvr>
                                        <p:cTn id="61" dur="1000" fill="hold"/>
                                        <p:tgtEl>
                                          <p:spTgt spid="7"/>
                                        </p:tgtEl>
                                        <p:attrNameLst>
                                          <p:attrName>ppt_x</p:attrName>
                                        </p:attrNameLst>
                                      </p:cBhvr>
                                      <p:tavLst>
                                        <p:tav tm="0">
                                          <p:val>
                                            <p:strVal val="#ppt_x"/>
                                          </p:val>
                                        </p:tav>
                                        <p:tav tm="100000">
                                          <p:val>
                                            <p:strVal val="#ppt_x"/>
                                          </p:val>
                                        </p:tav>
                                      </p:tavLst>
                                    </p:anim>
                                    <p:anim calcmode="lin" valueType="num">
                                      <p:cBhvr>
                                        <p:cTn id="62"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8" grpId="0"/>
      <p:bldP spid="2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3">
            <a:schemeClr val="lt1"/>
          </a:lnRef>
          <a:fillRef idx="1">
            <a:schemeClr val="accent5"/>
          </a:fillRef>
          <a:effectRef idx="1">
            <a:schemeClr val="accent5"/>
          </a:effectRef>
          <a:fontRef idx="minor">
            <a:schemeClr val="lt1"/>
          </a:fontRef>
        </p:style>
        <p:txBody>
          <a:bodyPr/>
          <a:lstStyle/>
          <a:p>
            <a:pPr algn="l" eaLnBrk="1" fontAlgn="auto" hangingPunct="1">
              <a:spcAft>
                <a:spcPts val="0"/>
              </a:spcAft>
              <a:defRPr/>
            </a:pPr>
            <a:r>
              <a:rPr lang="en-US" dirty="0" smtClean="0">
                <a:effectLst>
                  <a:outerShdw blurRad="38100" dist="38100" dir="2700000" algn="tl">
                    <a:srgbClr val="000000">
                      <a:alpha val="43137"/>
                    </a:srgbClr>
                  </a:outerShdw>
                </a:effectLst>
              </a:rPr>
              <a:t>DAISY Computation</a:t>
            </a:r>
            <a:endParaRPr lang="en-US" dirty="0">
              <a:effectLst>
                <a:outerShdw blurRad="38100" dist="38100" dir="2700000" algn="tl">
                  <a:srgbClr val="000000">
                    <a:alpha val="43137"/>
                  </a:srgbClr>
                </a:outerShdw>
              </a:effectLst>
            </a:endParaRPr>
          </a:p>
        </p:txBody>
      </p:sp>
      <p:grpSp>
        <p:nvGrpSpPr>
          <p:cNvPr id="3" name="Group 66"/>
          <p:cNvGrpSpPr>
            <a:grpSpLocks/>
          </p:cNvGrpSpPr>
          <p:nvPr/>
        </p:nvGrpSpPr>
        <p:grpSpPr bwMode="auto">
          <a:xfrm rot="872367">
            <a:off x="342900" y="3794125"/>
            <a:ext cx="2378075" cy="2378075"/>
            <a:chOff x="457200" y="1981200"/>
            <a:chExt cx="2743200" cy="2743200"/>
          </a:xfrm>
        </p:grpSpPr>
        <p:sp>
          <p:nvSpPr>
            <p:cNvPr id="68" name="Oval 67"/>
            <p:cNvSpPr/>
            <p:nvPr/>
          </p:nvSpPr>
          <p:spPr>
            <a:xfrm flipH="1" flipV="1">
              <a:off x="1432249" y="3928072"/>
              <a:ext cx="805746" cy="794759"/>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9" name="Oval 68"/>
            <p:cNvSpPr/>
            <p:nvPr/>
          </p:nvSpPr>
          <p:spPr>
            <a:xfrm flipV="1">
              <a:off x="1860510" y="3382638"/>
              <a:ext cx="282011" cy="280181"/>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0" name="Oval 69"/>
            <p:cNvSpPr/>
            <p:nvPr/>
          </p:nvSpPr>
          <p:spPr>
            <a:xfrm flipV="1">
              <a:off x="1685533" y="3212083"/>
              <a:ext cx="283842" cy="278349"/>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1" name="Oval 70"/>
            <p:cNvSpPr/>
            <p:nvPr/>
          </p:nvSpPr>
          <p:spPr>
            <a:xfrm flipV="1">
              <a:off x="1927597" y="3211734"/>
              <a:ext cx="283842" cy="278349"/>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2" name="Oval 71"/>
            <p:cNvSpPr/>
            <p:nvPr/>
          </p:nvSpPr>
          <p:spPr>
            <a:xfrm flipV="1">
              <a:off x="2136965" y="3138108"/>
              <a:ext cx="437667" cy="430342"/>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3" name="Oval 72"/>
            <p:cNvSpPr/>
            <p:nvPr/>
          </p:nvSpPr>
          <p:spPr>
            <a:xfrm>
              <a:off x="2088705" y="2308679"/>
              <a:ext cx="805746" cy="794759"/>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4" name="Oval 73"/>
            <p:cNvSpPr/>
            <p:nvPr/>
          </p:nvSpPr>
          <p:spPr>
            <a:xfrm>
              <a:off x="1428439" y="1980241"/>
              <a:ext cx="807578" cy="794759"/>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5" name="Oval 74"/>
            <p:cNvSpPr/>
            <p:nvPr/>
          </p:nvSpPr>
          <p:spPr>
            <a:xfrm>
              <a:off x="1684791" y="2975798"/>
              <a:ext cx="283842" cy="278349"/>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6" name="Oval 75"/>
            <p:cNvSpPr/>
            <p:nvPr/>
          </p:nvSpPr>
          <p:spPr>
            <a:xfrm>
              <a:off x="1609623" y="2614866"/>
              <a:ext cx="435836" cy="430341"/>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7" name="Oval 76"/>
            <p:cNvSpPr/>
            <p:nvPr/>
          </p:nvSpPr>
          <p:spPr>
            <a:xfrm flipV="1">
              <a:off x="2085404" y="3601653"/>
              <a:ext cx="805746" cy="794759"/>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8" name="Oval 77"/>
            <p:cNvSpPr/>
            <p:nvPr/>
          </p:nvSpPr>
          <p:spPr>
            <a:xfrm flipV="1">
              <a:off x="2392704" y="2963835"/>
              <a:ext cx="805746" cy="792927"/>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0" name="Oval 79"/>
            <p:cNvSpPr/>
            <p:nvPr/>
          </p:nvSpPr>
          <p:spPr>
            <a:xfrm flipV="1">
              <a:off x="1684992" y="3450831"/>
              <a:ext cx="282011" cy="278349"/>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1" name="Oval 80"/>
            <p:cNvSpPr/>
            <p:nvPr/>
          </p:nvSpPr>
          <p:spPr>
            <a:xfrm flipV="1">
              <a:off x="1966392" y="3487169"/>
              <a:ext cx="435836" cy="430341"/>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2" name="Oval 81"/>
            <p:cNvSpPr/>
            <p:nvPr/>
          </p:nvSpPr>
          <p:spPr>
            <a:xfrm flipH="1" flipV="1">
              <a:off x="1508711" y="3382833"/>
              <a:ext cx="283843" cy="280181"/>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4" name="Oval 83"/>
            <p:cNvSpPr/>
            <p:nvPr/>
          </p:nvSpPr>
          <p:spPr>
            <a:xfrm flipH="1" flipV="1">
              <a:off x="1441237" y="3211119"/>
              <a:ext cx="283843" cy="278349"/>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5" name="Oval 84"/>
            <p:cNvSpPr/>
            <p:nvPr/>
          </p:nvSpPr>
          <p:spPr>
            <a:xfrm flipH="1" flipV="1">
              <a:off x="1079453" y="3138300"/>
              <a:ext cx="435836" cy="430341"/>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1" name="Oval 90"/>
            <p:cNvSpPr/>
            <p:nvPr/>
          </p:nvSpPr>
          <p:spPr>
            <a:xfrm flipH="1">
              <a:off x="455738" y="2964857"/>
              <a:ext cx="805746" cy="792928"/>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2" name="Oval 91"/>
            <p:cNvSpPr/>
            <p:nvPr/>
          </p:nvSpPr>
          <p:spPr>
            <a:xfrm flipH="1">
              <a:off x="1246903" y="2784611"/>
              <a:ext cx="435836" cy="430341"/>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3" name="Oval 92"/>
            <p:cNvSpPr/>
            <p:nvPr/>
          </p:nvSpPr>
          <p:spPr>
            <a:xfrm flipH="1">
              <a:off x="760672" y="2308795"/>
              <a:ext cx="805746" cy="794759"/>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4" name="Oval 93"/>
            <p:cNvSpPr/>
            <p:nvPr/>
          </p:nvSpPr>
          <p:spPr>
            <a:xfrm flipH="1">
              <a:off x="1509302" y="3042388"/>
              <a:ext cx="282011" cy="280181"/>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5" name="Oval 94"/>
            <p:cNvSpPr/>
            <p:nvPr/>
          </p:nvSpPr>
          <p:spPr>
            <a:xfrm flipH="1" flipV="1">
              <a:off x="760917" y="3600849"/>
              <a:ext cx="805746" cy="794759"/>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6" name="Oval 95"/>
            <p:cNvSpPr/>
            <p:nvPr/>
          </p:nvSpPr>
          <p:spPr>
            <a:xfrm flipH="1" flipV="1">
              <a:off x="1251297" y="3487231"/>
              <a:ext cx="435836" cy="430341"/>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7" name="Oval 96"/>
            <p:cNvSpPr/>
            <p:nvPr/>
          </p:nvSpPr>
          <p:spPr>
            <a:xfrm flipV="1">
              <a:off x="1598786" y="3659836"/>
              <a:ext cx="437667" cy="430342"/>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8" name="Oval 97"/>
            <p:cNvSpPr/>
            <p:nvPr/>
          </p:nvSpPr>
          <p:spPr>
            <a:xfrm>
              <a:off x="1861502" y="3043507"/>
              <a:ext cx="283842" cy="280179"/>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9" name="Oval 98"/>
            <p:cNvSpPr/>
            <p:nvPr/>
          </p:nvSpPr>
          <p:spPr>
            <a:xfrm>
              <a:off x="1969978" y="2786025"/>
              <a:ext cx="437667" cy="430341"/>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00" name="Oval 99"/>
            <p:cNvSpPr/>
            <p:nvPr/>
          </p:nvSpPr>
          <p:spPr>
            <a:xfrm flipH="1" flipV="1">
              <a:off x="1432249" y="3928072"/>
              <a:ext cx="805746" cy="794759"/>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1" name="Oval 100"/>
            <p:cNvSpPr/>
            <p:nvPr/>
          </p:nvSpPr>
          <p:spPr>
            <a:xfrm flipV="1">
              <a:off x="1860510" y="3382638"/>
              <a:ext cx="282011" cy="280181"/>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2" name="Oval 101"/>
            <p:cNvSpPr/>
            <p:nvPr/>
          </p:nvSpPr>
          <p:spPr>
            <a:xfrm flipV="1">
              <a:off x="1685533" y="3212083"/>
              <a:ext cx="283842" cy="278349"/>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3" name="Oval 102"/>
            <p:cNvSpPr/>
            <p:nvPr/>
          </p:nvSpPr>
          <p:spPr>
            <a:xfrm flipV="1">
              <a:off x="1927597" y="3211734"/>
              <a:ext cx="283842" cy="278349"/>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4" name="Oval 103"/>
            <p:cNvSpPr/>
            <p:nvPr/>
          </p:nvSpPr>
          <p:spPr>
            <a:xfrm flipV="1">
              <a:off x="2136965" y="3138108"/>
              <a:ext cx="437667" cy="430342"/>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5" name="Oval 104"/>
            <p:cNvSpPr/>
            <p:nvPr/>
          </p:nvSpPr>
          <p:spPr>
            <a:xfrm>
              <a:off x="2088705" y="2308679"/>
              <a:ext cx="805746" cy="794759"/>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6" name="Oval 105"/>
            <p:cNvSpPr/>
            <p:nvPr/>
          </p:nvSpPr>
          <p:spPr>
            <a:xfrm>
              <a:off x="1428439" y="1980241"/>
              <a:ext cx="807578" cy="794759"/>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7" name="Oval 106"/>
            <p:cNvSpPr/>
            <p:nvPr/>
          </p:nvSpPr>
          <p:spPr>
            <a:xfrm>
              <a:off x="1684791" y="2975798"/>
              <a:ext cx="283842" cy="278349"/>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8" name="Oval 107"/>
            <p:cNvSpPr/>
            <p:nvPr/>
          </p:nvSpPr>
          <p:spPr>
            <a:xfrm>
              <a:off x="1609623" y="2614866"/>
              <a:ext cx="435836" cy="430341"/>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9" name="Oval 108"/>
            <p:cNvSpPr/>
            <p:nvPr/>
          </p:nvSpPr>
          <p:spPr>
            <a:xfrm flipV="1">
              <a:off x="2085404" y="3601653"/>
              <a:ext cx="805746" cy="794759"/>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0" name="Oval 109"/>
            <p:cNvSpPr/>
            <p:nvPr/>
          </p:nvSpPr>
          <p:spPr>
            <a:xfrm flipV="1">
              <a:off x="2392704" y="2963835"/>
              <a:ext cx="805746" cy="792927"/>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1" name="Oval 110"/>
            <p:cNvSpPr/>
            <p:nvPr/>
          </p:nvSpPr>
          <p:spPr>
            <a:xfrm flipV="1">
              <a:off x="1684992" y="3450831"/>
              <a:ext cx="282011" cy="278349"/>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2" name="Oval 111"/>
            <p:cNvSpPr/>
            <p:nvPr/>
          </p:nvSpPr>
          <p:spPr>
            <a:xfrm flipV="1">
              <a:off x="1966392" y="3487169"/>
              <a:ext cx="435836" cy="430341"/>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3" name="Oval 112"/>
            <p:cNvSpPr/>
            <p:nvPr/>
          </p:nvSpPr>
          <p:spPr>
            <a:xfrm flipH="1" flipV="1">
              <a:off x="1508711" y="3382833"/>
              <a:ext cx="283843" cy="280181"/>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4" name="Oval 113"/>
            <p:cNvSpPr/>
            <p:nvPr/>
          </p:nvSpPr>
          <p:spPr>
            <a:xfrm flipH="1" flipV="1">
              <a:off x="1441237" y="3211119"/>
              <a:ext cx="283843" cy="278349"/>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5" name="Oval 114"/>
            <p:cNvSpPr/>
            <p:nvPr/>
          </p:nvSpPr>
          <p:spPr>
            <a:xfrm flipH="1" flipV="1">
              <a:off x="1079453" y="3138300"/>
              <a:ext cx="435836" cy="430341"/>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6" name="Oval 115"/>
            <p:cNvSpPr/>
            <p:nvPr/>
          </p:nvSpPr>
          <p:spPr>
            <a:xfrm flipH="1">
              <a:off x="455738" y="2964857"/>
              <a:ext cx="805746" cy="792928"/>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7" name="Oval 116"/>
            <p:cNvSpPr/>
            <p:nvPr/>
          </p:nvSpPr>
          <p:spPr>
            <a:xfrm flipH="1">
              <a:off x="1246903" y="2784611"/>
              <a:ext cx="435836" cy="430341"/>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8" name="Oval 117"/>
            <p:cNvSpPr/>
            <p:nvPr/>
          </p:nvSpPr>
          <p:spPr>
            <a:xfrm flipH="1">
              <a:off x="760672" y="2308795"/>
              <a:ext cx="805746" cy="794759"/>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6" name="Oval 125"/>
            <p:cNvSpPr/>
            <p:nvPr/>
          </p:nvSpPr>
          <p:spPr>
            <a:xfrm flipH="1">
              <a:off x="1509302" y="3042388"/>
              <a:ext cx="282011" cy="280181"/>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7" name="Oval 126"/>
            <p:cNvSpPr/>
            <p:nvPr/>
          </p:nvSpPr>
          <p:spPr>
            <a:xfrm flipH="1" flipV="1">
              <a:off x="760917" y="3600849"/>
              <a:ext cx="805746" cy="794759"/>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8" name="Oval 127"/>
            <p:cNvSpPr/>
            <p:nvPr/>
          </p:nvSpPr>
          <p:spPr>
            <a:xfrm flipH="1" flipV="1">
              <a:off x="1251297" y="3487231"/>
              <a:ext cx="435836" cy="430341"/>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0" name="Oval 129"/>
            <p:cNvSpPr/>
            <p:nvPr/>
          </p:nvSpPr>
          <p:spPr>
            <a:xfrm flipV="1">
              <a:off x="1598786" y="3659836"/>
              <a:ext cx="437667" cy="430342"/>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1" name="Oval 130"/>
            <p:cNvSpPr/>
            <p:nvPr/>
          </p:nvSpPr>
          <p:spPr>
            <a:xfrm>
              <a:off x="1861502" y="3043507"/>
              <a:ext cx="283842" cy="280179"/>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2" name="Oval 131"/>
            <p:cNvSpPr/>
            <p:nvPr/>
          </p:nvSpPr>
          <p:spPr>
            <a:xfrm>
              <a:off x="1969978" y="2786025"/>
              <a:ext cx="437667" cy="430341"/>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grpSp>
      <p:grpSp>
        <p:nvGrpSpPr>
          <p:cNvPr id="4" name="Group 99"/>
          <p:cNvGrpSpPr>
            <a:grpSpLocks/>
          </p:cNvGrpSpPr>
          <p:nvPr/>
        </p:nvGrpSpPr>
        <p:grpSpPr bwMode="auto">
          <a:xfrm>
            <a:off x="2476500" y="1143000"/>
            <a:ext cx="6057900" cy="1941513"/>
            <a:chOff x="1560" y="720"/>
            <a:chExt cx="3816" cy="1223"/>
          </a:xfrm>
        </p:grpSpPr>
        <p:sp>
          <p:nvSpPr>
            <p:cNvPr id="16" name="Right Arrow 15"/>
            <p:cNvSpPr/>
            <p:nvPr/>
          </p:nvSpPr>
          <p:spPr>
            <a:xfrm>
              <a:off x="1560" y="1434"/>
              <a:ext cx="144" cy="9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22" name="Straight Arrow Connector 21"/>
            <p:cNvCxnSpPr/>
            <p:nvPr/>
          </p:nvCxnSpPr>
          <p:spPr>
            <a:xfrm>
              <a:off x="2256" y="815"/>
              <a:ext cx="192" cy="1"/>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rot="5400000" flipH="1" flipV="1">
              <a:off x="4560" y="768"/>
              <a:ext cx="144" cy="144"/>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rot="5400000">
              <a:off x="3313" y="815"/>
              <a:ext cx="192" cy="1"/>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8" name="TextBox 27"/>
            <p:cNvSpPr txBox="1">
              <a:spLocks noChangeArrowheads="1"/>
            </p:cNvSpPr>
            <p:nvPr/>
          </p:nvSpPr>
          <p:spPr bwMode="auto">
            <a:xfrm>
              <a:off x="5040" y="1177"/>
              <a:ext cx="336" cy="404"/>
            </a:xfrm>
            <a:prstGeom prst="rect">
              <a:avLst/>
            </a:prstGeom>
            <a:noFill/>
            <a:ln w="9525">
              <a:noFill/>
              <a:miter lim="800000"/>
              <a:headEnd/>
              <a:tailEnd/>
            </a:ln>
          </p:spPr>
          <p:txBody>
            <a:bodyPr>
              <a:spAutoFit/>
            </a:bodyPr>
            <a:lstStyle/>
            <a:p>
              <a:r>
                <a:rPr lang="en-US" sz="3600">
                  <a:solidFill>
                    <a:schemeClr val="accent1"/>
                  </a:solidFill>
                  <a:latin typeface="Calibri" pitchFamily="34" charset="0"/>
                </a:rPr>
                <a:t>…</a:t>
              </a:r>
            </a:p>
          </p:txBody>
        </p:sp>
        <p:pic>
          <p:nvPicPr>
            <p:cNvPr id="19502" name="Picture 134" descr="l07.png"/>
            <p:cNvPicPr>
              <a:picLocks noChangeAspect="1"/>
            </p:cNvPicPr>
            <p:nvPr/>
          </p:nvPicPr>
          <p:blipFill>
            <a:blip r:embed="rId3"/>
            <a:srcRect l="37036" t="24840" r="43858" b="42374"/>
            <a:stretch>
              <a:fillRect/>
            </a:stretch>
          </p:blipFill>
          <p:spPr bwMode="auto">
            <a:xfrm>
              <a:off x="2957" y="942"/>
              <a:ext cx="956" cy="1001"/>
            </a:xfrm>
            <a:prstGeom prst="rect">
              <a:avLst/>
            </a:prstGeom>
            <a:noFill/>
            <a:ln w="9525">
              <a:noFill/>
              <a:miter lim="800000"/>
              <a:headEnd/>
              <a:tailEnd/>
            </a:ln>
          </p:spPr>
        </p:pic>
        <p:pic>
          <p:nvPicPr>
            <p:cNvPr id="19503" name="Picture 135" descr="l00.png"/>
            <p:cNvPicPr>
              <a:picLocks noChangeAspect="1"/>
            </p:cNvPicPr>
            <p:nvPr/>
          </p:nvPicPr>
          <p:blipFill>
            <a:blip r:embed="rId4"/>
            <a:srcRect l="37036" t="24840" r="43858" b="42374"/>
            <a:stretch>
              <a:fillRect/>
            </a:stretch>
          </p:blipFill>
          <p:spPr bwMode="auto">
            <a:xfrm>
              <a:off x="4080" y="931"/>
              <a:ext cx="956" cy="1001"/>
            </a:xfrm>
            <a:prstGeom prst="rect">
              <a:avLst/>
            </a:prstGeom>
            <a:noFill/>
            <a:ln w="9525">
              <a:noFill/>
              <a:miter lim="800000"/>
              <a:headEnd/>
              <a:tailEnd/>
            </a:ln>
          </p:spPr>
        </p:pic>
        <p:pic>
          <p:nvPicPr>
            <p:cNvPr id="19504" name="Picture 137" descr="l02.png"/>
            <p:cNvPicPr>
              <a:picLocks noChangeAspect="1"/>
            </p:cNvPicPr>
            <p:nvPr/>
          </p:nvPicPr>
          <p:blipFill>
            <a:blip r:embed="rId5"/>
            <a:srcRect l="37036" t="24840" r="43858" b="42374"/>
            <a:stretch>
              <a:fillRect/>
            </a:stretch>
          </p:blipFill>
          <p:spPr bwMode="auto">
            <a:xfrm>
              <a:off x="1824" y="931"/>
              <a:ext cx="956" cy="1001"/>
            </a:xfrm>
            <a:prstGeom prst="rect">
              <a:avLst/>
            </a:prstGeom>
            <a:noFill/>
            <a:ln w="9525">
              <a:noFill/>
              <a:miter lim="800000"/>
              <a:headEnd/>
              <a:tailEnd/>
            </a:ln>
          </p:spPr>
        </p:pic>
      </p:grpSp>
      <p:pic>
        <p:nvPicPr>
          <p:cNvPr id="19461" name="Picture 138" descr="frame5.png"/>
          <p:cNvPicPr>
            <a:picLocks/>
          </p:cNvPicPr>
          <p:nvPr/>
        </p:nvPicPr>
        <p:blipFill>
          <a:blip r:embed="rId6"/>
          <a:srcRect l="36250" t="24374" r="45000" b="41251"/>
          <a:stretch>
            <a:fillRect/>
          </a:stretch>
        </p:blipFill>
        <p:spPr bwMode="auto">
          <a:xfrm>
            <a:off x="762000" y="1477963"/>
            <a:ext cx="1600200" cy="1589087"/>
          </a:xfrm>
          <a:prstGeom prst="rect">
            <a:avLst/>
          </a:prstGeom>
          <a:noFill/>
          <a:ln w="9525">
            <a:noFill/>
            <a:miter lim="800000"/>
            <a:headEnd/>
            <a:tailEnd/>
          </a:ln>
        </p:spPr>
      </p:pic>
      <p:grpSp>
        <p:nvGrpSpPr>
          <p:cNvPr id="5" name="Group 100"/>
          <p:cNvGrpSpPr>
            <a:grpSpLocks/>
          </p:cNvGrpSpPr>
          <p:nvPr/>
        </p:nvGrpSpPr>
        <p:grpSpPr bwMode="auto">
          <a:xfrm>
            <a:off x="1828800" y="3200400"/>
            <a:ext cx="6781800" cy="2362200"/>
            <a:chOff x="1152" y="2016"/>
            <a:chExt cx="4272" cy="1488"/>
          </a:xfrm>
        </p:grpSpPr>
        <p:grpSp>
          <p:nvGrpSpPr>
            <p:cNvPr id="6" name="Group 84"/>
            <p:cNvGrpSpPr>
              <a:grpSpLocks/>
            </p:cNvGrpSpPr>
            <p:nvPr/>
          </p:nvGrpSpPr>
          <p:grpSpPr bwMode="auto">
            <a:xfrm>
              <a:off x="1152" y="2016"/>
              <a:ext cx="3522" cy="394"/>
              <a:chOff x="1828800" y="2895600"/>
              <a:chExt cx="5591175" cy="624963"/>
            </a:xfrm>
          </p:grpSpPr>
          <p:pic>
            <p:nvPicPr>
              <p:cNvPr id="19492" name="Picture 2" descr="Z:\cvpr08\prism.png"/>
              <p:cNvPicPr>
                <a:picLocks noChangeAspect="1" noChangeArrowheads="1"/>
              </p:cNvPicPr>
              <p:nvPr/>
            </p:nvPicPr>
            <p:blipFill>
              <a:blip r:embed="rId7"/>
              <a:srcRect/>
              <a:stretch>
                <a:fillRect/>
              </a:stretch>
            </p:blipFill>
            <p:spPr bwMode="auto">
              <a:xfrm>
                <a:off x="1828800" y="2997712"/>
                <a:ext cx="900946" cy="522851"/>
              </a:xfrm>
              <a:prstGeom prst="rect">
                <a:avLst/>
              </a:prstGeom>
              <a:noFill/>
              <a:ln w="9525">
                <a:noFill/>
                <a:miter lim="800000"/>
                <a:headEnd/>
                <a:tailEnd/>
              </a:ln>
            </p:spPr>
          </p:pic>
          <p:sp>
            <p:nvSpPr>
              <p:cNvPr id="87" name="Rectangle 86"/>
              <p:cNvSpPr/>
              <p:nvPr/>
            </p:nvSpPr>
            <p:spPr>
              <a:xfrm>
                <a:off x="2800350" y="3200150"/>
                <a:ext cx="4514850" cy="76138"/>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8" name="Down Arrow 87"/>
              <p:cNvSpPr/>
              <p:nvPr/>
            </p:nvSpPr>
            <p:spPr>
              <a:xfrm>
                <a:off x="3562350" y="2895600"/>
                <a:ext cx="228600" cy="609101"/>
              </a:xfrm>
              <a:prstGeom prst="downArrow">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9" name="Down Arrow 88"/>
              <p:cNvSpPr/>
              <p:nvPr/>
            </p:nvSpPr>
            <p:spPr>
              <a:xfrm>
                <a:off x="5324475" y="2895600"/>
                <a:ext cx="228600" cy="609101"/>
              </a:xfrm>
              <a:prstGeom prst="downArrow">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0" name="Down Arrow 89"/>
              <p:cNvSpPr/>
              <p:nvPr/>
            </p:nvSpPr>
            <p:spPr>
              <a:xfrm>
                <a:off x="7191375" y="2895600"/>
                <a:ext cx="228600" cy="609101"/>
              </a:xfrm>
              <a:prstGeom prst="downArrow">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29" name="TextBox 28"/>
            <p:cNvSpPr txBox="1">
              <a:spLocks noChangeArrowheads="1"/>
            </p:cNvSpPr>
            <p:nvPr/>
          </p:nvSpPr>
          <p:spPr bwMode="auto">
            <a:xfrm>
              <a:off x="5088" y="2713"/>
              <a:ext cx="336" cy="404"/>
            </a:xfrm>
            <a:prstGeom prst="rect">
              <a:avLst/>
            </a:prstGeom>
            <a:noFill/>
            <a:ln w="9525">
              <a:noFill/>
              <a:miter lim="800000"/>
              <a:headEnd/>
              <a:tailEnd/>
            </a:ln>
          </p:spPr>
          <p:txBody>
            <a:bodyPr>
              <a:spAutoFit/>
            </a:bodyPr>
            <a:lstStyle/>
            <a:p>
              <a:r>
                <a:rPr lang="en-US" sz="3600">
                  <a:solidFill>
                    <a:schemeClr val="accent1"/>
                  </a:solidFill>
                  <a:latin typeface="Calibri" pitchFamily="34" charset="0"/>
                </a:rPr>
                <a:t>…</a:t>
              </a:r>
            </a:p>
          </p:txBody>
        </p:sp>
        <p:pic>
          <p:nvPicPr>
            <p:cNvPr id="19489" name="Picture 82" descr="l20.png"/>
            <p:cNvPicPr>
              <a:picLocks/>
            </p:cNvPicPr>
            <p:nvPr/>
          </p:nvPicPr>
          <p:blipFill>
            <a:blip r:embed="rId8"/>
            <a:srcRect l="36061" t="24840" r="44832" b="43835"/>
            <a:stretch>
              <a:fillRect/>
            </a:stretch>
          </p:blipFill>
          <p:spPr bwMode="auto">
            <a:xfrm>
              <a:off x="1824" y="2492"/>
              <a:ext cx="971" cy="1001"/>
            </a:xfrm>
            <a:prstGeom prst="rect">
              <a:avLst/>
            </a:prstGeom>
            <a:noFill/>
            <a:ln w="9525">
              <a:noFill/>
              <a:miter lim="800000"/>
              <a:headEnd/>
              <a:tailEnd/>
            </a:ln>
          </p:spPr>
        </p:pic>
        <p:pic>
          <p:nvPicPr>
            <p:cNvPr id="19490" name="Picture 119" descr="l22.png"/>
            <p:cNvPicPr>
              <a:picLocks/>
            </p:cNvPicPr>
            <p:nvPr/>
          </p:nvPicPr>
          <p:blipFill>
            <a:blip r:embed="rId9"/>
            <a:srcRect l="37036" t="24840" r="45807" b="43835"/>
            <a:stretch>
              <a:fillRect/>
            </a:stretch>
          </p:blipFill>
          <p:spPr bwMode="auto">
            <a:xfrm>
              <a:off x="2957" y="2503"/>
              <a:ext cx="979" cy="1001"/>
            </a:xfrm>
            <a:prstGeom prst="rect">
              <a:avLst/>
            </a:prstGeom>
            <a:noFill/>
            <a:ln w="9525">
              <a:noFill/>
              <a:miter lim="800000"/>
              <a:headEnd/>
              <a:tailEnd/>
            </a:ln>
          </p:spPr>
        </p:pic>
        <p:pic>
          <p:nvPicPr>
            <p:cNvPr id="19491" name="Picture 120" descr="l27.png"/>
            <p:cNvPicPr>
              <a:picLocks/>
            </p:cNvPicPr>
            <p:nvPr/>
          </p:nvPicPr>
          <p:blipFill>
            <a:blip r:embed="rId10"/>
            <a:srcRect l="37036" t="24840" r="44832" b="40913"/>
            <a:stretch>
              <a:fillRect/>
            </a:stretch>
          </p:blipFill>
          <p:spPr bwMode="auto">
            <a:xfrm>
              <a:off x="4080" y="2492"/>
              <a:ext cx="960" cy="1001"/>
            </a:xfrm>
            <a:prstGeom prst="rect">
              <a:avLst/>
            </a:prstGeom>
            <a:noFill/>
            <a:ln w="9525">
              <a:noFill/>
              <a:miter lim="800000"/>
              <a:headEnd/>
              <a:tailEnd/>
            </a:ln>
          </p:spPr>
        </p:pic>
      </p:grpSp>
      <p:grpSp>
        <p:nvGrpSpPr>
          <p:cNvPr id="7" name="Group 166"/>
          <p:cNvGrpSpPr>
            <a:grpSpLocks/>
          </p:cNvGrpSpPr>
          <p:nvPr/>
        </p:nvGrpSpPr>
        <p:grpSpPr bwMode="auto">
          <a:xfrm>
            <a:off x="1878013" y="2225675"/>
            <a:ext cx="6013450" cy="2705100"/>
            <a:chOff x="1758853" y="2057400"/>
            <a:chExt cx="6013547" cy="2705100"/>
          </a:xfrm>
        </p:grpSpPr>
        <p:sp>
          <p:nvSpPr>
            <p:cNvPr id="124" name="Oval 123"/>
            <p:cNvSpPr/>
            <p:nvPr/>
          </p:nvSpPr>
          <p:spPr>
            <a:xfrm>
              <a:off x="1904905" y="2057400"/>
              <a:ext cx="274641" cy="274638"/>
            </a:xfrm>
            <a:prstGeom prst="ellipse">
              <a:avLst/>
            </a:prstGeom>
            <a:solidFill>
              <a:schemeClr val="accent2">
                <a:lumMod val="75000"/>
                <a:alpha val="42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25" name="Oval 124"/>
            <p:cNvSpPr/>
            <p:nvPr/>
          </p:nvSpPr>
          <p:spPr>
            <a:xfrm>
              <a:off x="1758853" y="4073525"/>
              <a:ext cx="698511" cy="688975"/>
            </a:xfrm>
            <a:prstGeom prst="ellipse">
              <a:avLst/>
            </a:prstGeom>
            <a:solidFill>
              <a:schemeClr val="accent2">
                <a:lumMod val="75000"/>
                <a:alpha val="41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29" name="Oval 128"/>
            <p:cNvSpPr/>
            <p:nvPr/>
          </p:nvSpPr>
          <p:spPr>
            <a:xfrm>
              <a:off x="3962339" y="2057400"/>
              <a:ext cx="274641" cy="274638"/>
            </a:xfrm>
            <a:prstGeom prst="ellipse">
              <a:avLst/>
            </a:prstGeom>
            <a:solidFill>
              <a:schemeClr val="accent2">
                <a:lumMod val="75000"/>
                <a:alpha val="42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34" name="Oval 133"/>
            <p:cNvSpPr/>
            <p:nvPr/>
          </p:nvSpPr>
          <p:spPr>
            <a:xfrm>
              <a:off x="5745129" y="2057400"/>
              <a:ext cx="274642" cy="274638"/>
            </a:xfrm>
            <a:prstGeom prst="ellipse">
              <a:avLst/>
            </a:prstGeom>
            <a:solidFill>
              <a:schemeClr val="accent2">
                <a:lumMod val="75000"/>
                <a:alpha val="42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37" name="Oval 136"/>
            <p:cNvSpPr/>
            <p:nvPr/>
          </p:nvSpPr>
          <p:spPr>
            <a:xfrm>
              <a:off x="7497758" y="2057400"/>
              <a:ext cx="274642" cy="274638"/>
            </a:xfrm>
            <a:prstGeom prst="ellipse">
              <a:avLst/>
            </a:prstGeom>
            <a:solidFill>
              <a:schemeClr val="accent2">
                <a:lumMod val="75000"/>
                <a:alpha val="42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grpSp>
      <p:grpSp>
        <p:nvGrpSpPr>
          <p:cNvPr id="8" name="Group 121"/>
          <p:cNvGrpSpPr>
            <a:grpSpLocks/>
          </p:cNvGrpSpPr>
          <p:nvPr/>
        </p:nvGrpSpPr>
        <p:grpSpPr bwMode="auto">
          <a:xfrm>
            <a:off x="4648200" y="5629275"/>
            <a:ext cx="1524000" cy="1143000"/>
            <a:chOff x="5029200" y="5486400"/>
            <a:chExt cx="1676400" cy="1295400"/>
          </a:xfrm>
        </p:grpSpPr>
        <p:cxnSp>
          <p:nvCxnSpPr>
            <p:cNvPr id="33" name="Straight Arrow Connector 32"/>
            <p:cNvCxnSpPr/>
            <p:nvPr/>
          </p:nvCxnSpPr>
          <p:spPr>
            <a:xfrm rot="5400000" flipH="1" flipV="1">
              <a:off x="4534298" y="6133227"/>
              <a:ext cx="1295400" cy="174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a:off x="5029200" y="6628871"/>
              <a:ext cx="1676400" cy="179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5" name="Rectangle 34"/>
            <p:cNvSpPr/>
            <p:nvPr/>
          </p:nvSpPr>
          <p:spPr>
            <a:xfrm>
              <a:off x="5877878" y="5928995"/>
              <a:ext cx="228759" cy="699876"/>
            </a:xfrm>
            <a:prstGeom prst="rect">
              <a:avLst/>
            </a:prstGeom>
            <a:solidFill>
              <a:schemeClr val="accent1">
                <a:alpha val="41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6" name="Rectangle 35"/>
            <p:cNvSpPr/>
            <p:nvPr/>
          </p:nvSpPr>
          <p:spPr>
            <a:xfrm>
              <a:off x="5196840" y="6247448"/>
              <a:ext cx="228759" cy="381423"/>
            </a:xfrm>
            <a:prstGeom prst="rect">
              <a:avLst/>
            </a:prstGeom>
            <a:solidFill>
              <a:schemeClr val="accent1">
                <a:alpha val="41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7" name="Rectangle 36"/>
            <p:cNvSpPr/>
            <p:nvPr/>
          </p:nvSpPr>
          <p:spPr>
            <a:xfrm>
              <a:off x="5423853" y="5714895"/>
              <a:ext cx="228759" cy="913977"/>
            </a:xfrm>
            <a:prstGeom prst="rect">
              <a:avLst/>
            </a:prstGeom>
            <a:solidFill>
              <a:schemeClr val="accent1">
                <a:alpha val="41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8" name="Rectangle 37"/>
            <p:cNvSpPr/>
            <p:nvPr/>
          </p:nvSpPr>
          <p:spPr>
            <a:xfrm>
              <a:off x="5650865" y="6475942"/>
              <a:ext cx="228759" cy="152930"/>
            </a:xfrm>
            <a:prstGeom prst="rect">
              <a:avLst/>
            </a:prstGeom>
            <a:solidFill>
              <a:schemeClr val="accent1">
                <a:alpha val="41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9481" name="TextBox 161"/>
            <p:cNvSpPr txBox="1">
              <a:spLocks noChangeArrowheads="1"/>
            </p:cNvSpPr>
            <p:nvPr/>
          </p:nvSpPr>
          <p:spPr bwMode="auto">
            <a:xfrm>
              <a:off x="6089174" y="5928995"/>
              <a:ext cx="532606" cy="726863"/>
            </a:xfrm>
            <a:prstGeom prst="rect">
              <a:avLst/>
            </a:prstGeom>
            <a:noFill/>
            <a:ln w="9525">
              <a:noFill/>
              <a:miter lim="800000"/>
              <a:headEnd/>
              <a:tailEnd/>
            </a:ln>
          </p:spPr>
          <p:txBody>
            <a:bodyPr>
              <a:spAutoFit/>
            </a:bodyPr>
            <a:lstStyle/>
            <a:p>
              <a:r>
                <a:rPr lang="en-US" sz="3600">
                  <a:solidFill>
                    <a:schemeClr val="accent1"/>
                  </a:solidFill>
                  <a:latin typeface="Calibri" pitchFamily="34" charset="0"/>
                </a:rPr>
                <a:t>…</a:t>
              </a:r>
            </a:p>
          </p:txBody>
        </p:sp>
      </p:grpSp>
      <p:grpSp>
        <p:nvGrpSpPr>
          <p:cNvPr id="9" name="Group 165"/>
          <p:cNvGrpSpPr>
            <a:grpSpLocks/>
          </p:cNvGrpSpPr>
          <p:nvPr/>
        </p:nvGrpSpPr>
        <p:grpSpPr bwMode="auto">
          <a:xfrm>
            <a:off x="4176713" y="2362200"/>
            <a:ext cx="3616325" cy="3938588"/>
            <a:chOff x="4067175" y="2209800"/>
            <a:chExt cx="3615690" cy="3938588"/>
          </a:xfrm>
        </p:grpSpPr>
        <p:cxnSp>
          <p:nvCxnSpPr>
            <p:cNvPr id="142" name="Straight Connector 141"/>
            <p:cNvCxnSpPr/>
            <p:nvPr/>
          </p:nvCxnSpPr>
          <p:spPr>
            <a:xfrm rot="5400000">
              <a:off x="2934485" y="3391694"/>
              <a:ext cx="2362200" cy="1587"/>
            </a:xfrm>
            <a:prstGeom prst="line">
              <a:avLst/>
            </a:prstGeom>
            <a:ln w="25400">
              <a:solidFill>
                <a:schemeClr val="accent2"/>
              </a:solidFill>
              <a:prstDash val="dash"/>
            </a:ln>
          </p:spPr>
          <p:style>
            <a:lnRef idx="1">
              <a:schemeClr val="accent1"/>
            </a:lnRef>
            <a:fillRef idx="0">
              <a:schemeClr val="accent1"/>
            </a:fillRef>
            <a:effectRef idx="0">
              <a:schemeClr val="accent1"/>
            </a:effectRef>
            <a:fontRef idx="minor">
              <a:schemeClr val="tx1"/>
            </a:fontRef>
          </p:style>
        </p:cxnSp>
        <p:cxnSp>
          <p:nvCxnSpPr>
            <p:cNvPr id="144" name="Straight Arrow Connector 143"/>
            <p:cNvCxnSpPr>
              <a:stCxn id="163" idx="0"/>
              <a:endCxn id="37" idx="0"/>
            </p:cNvCxnSpPr>
            <p:nvPr/>
          </p:nvCxnSpPr>
          <p:spPr>
            <a:xfrm rot="16200000" flipH="1">
              <a:off x="3970648" y="4647881"/>
              <a:ext cx="1173163" cy="888050"/>
            </a:xfrm>
            <a:prstGeom prst="straightConnector1">
              <a:avLst/>
            </a:prstGeom>
            <a:ln w="25400">
              <a:solidFill>
                <a:schemeClr val="accent2"/>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p:nvCxnSpPr>
          <p:spPr>
            <a:xfrm rot="5400000">
              <a:off x="4705824" y="3390106"/>
              <a:ext cx="2362200" cy="1587"/>
            </a:xfrm>
            <a:prstGeom prst="line">
              <a:avLst/>
            </a:prstGeom>
            <a:ln w="25400">
              <a:solidFill>
                <a:schemeClr val="accent2"/>
              </a:solidFill>
              <a:prstDash val="dash"/>
            </a:ln>
          </p:spPr>
          <p:style>
            <a:lnRef idx="1">
              <a:schemeClr val="accent1"/>
            </a:lnRef>
            <a:fillRef idx="0">
              <a:schemeClr val="accent1"/>
            </a:fillRef>
            <a:effectRef idx="0">
              <a:schemeClr val="accent1"/>
            </a:effectRef>
            <a:fontRef idx="minor">
              <a:schemeClr val="tx1"/>
            </a:fontRef>
          </p:style>
        </p:cxnSp>
        <p:cxnSp>
          <p:nvCxnSpPr>
            <p:cNvPr id="146" name="Straight Arrow Connector 145"/>
            <p:cNvCxnSpPr>
              <a:endCxn id="36" idx="0"/>
            </p:cNvCxnSpPr>
            <p:nvPr/>
          </p:nvCxnSpPr>
          <p:spPr>
            <a:xfrm rot="5400000">
              <a:off x="4552725" y="4813397"/>
              <a:ext cx="1577975" cy="1092008"/>
            </a:xfrm>
            <a:prstGeom prst="straightConnector1">
              <a:avLst/>
            </a:prstGeom>
            <a:ln w="25400">
              <a:solidFill>
                <a:schemeClr val="accent2"/>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155" name="Straight Connector 154"/>
            <p:cNvCxnSpPr/>
            <p:nvPr/>
          </p:nvCxnSpPr>
          <p:spPr>
            <a:xfrm rot="5400000">
              <a:off x="6447006" y="3390106"/>
              <a:ext cx="2362200" cy="1588"/>
            </a:xfrm>
            <a:prstGeom prst="line">
              <a:avLst/>
            </a:prstGeom>
            <a:ln w="25400">
              <a:solidFill>
                <a:schemeClr val="accent2"/>
              </a:solidFill>
              <a:prstDash val="dash"/>
            </a:ln>
          </p:spPr>
          <p:style>
            <a:lnRef idx="1">
              <a:schemeClr val="accent1"/>
            </a:lnRef>
            <a:fillRef idx="0">
              <a:schemeClr val="accent1"/>
            </a:fillRef>
            <a:effectRef idx="0">
              <a:schemeClr val="accent1"/>
            </a:effectRef>
            <a:fontRef idx="minor">
              <a:schemeClr val="tx1"/>
            </a:fontRef>
          </p:style>
        </p:cxnSp>
        <p:cxnSp>
          <p:nvCxnSpPr>
            <p:cNvPr id="156" name="Straight Arrow Connector 155"/>
            <p:cNvCxnSpPr>
              <a:stCxn id="165" idx="3"/>
              <a:endCxn id="35" idx="0"/>
            </p:cNvCxnSpPr>
            <p:nvPr/>
          </p:nvCxnSpPr>
          <p:spPr>
            <a:xfrm rot="5400000">
              <a:off x="5872527" y="4136423"/>
              <a:ext cx="1273175" cy="2188779"/>
            </a:xfrm>
            <a:prstGeom prst="straightConnector1">
              <a:avLst/>
            </a:prstGeom>
            <a:ln w="25400">
              <a:solidFill>
                <a:schemeClr val="accent2"/>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163" name="Oval 162"/>
            <p:cNvSpPr/>
            <p:nvPr/>
          </p:nvSpPr>
          <p:spPr>
            <a:xfrm>
              <a:off x="4067175" y="4505325"/>
              <a:ext cx="92059" cy="92075"/>
            </a:xfrm>
            <a:prstGeom prst="ellipse">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64" name="Oval 163"/>
            <p:cNvSpPr/>
            <p:nvPr/>
          </p:nvSpPr>
          <p:spPr>
            <a:xfrm>
              <a:off x="5852798" y="4514850"/>
              <a:ext cx="90472" cy="92075"/>
            </a:xfrm>
            <a:prstGeom prst="ellipse">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65" name="Oval 164"/>
            <p:cNvSpPr/>
            <p:nvPr/>
          </p:nvSpPr>
          <p:spPr>
            <a:xfrm>
              <a:off x="7590806" y="4514850"/>
              <a:ext cx="92059" cy="92075"/>
            </a:xfrm>
            <a:prstGeom prst="ellipse">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3">
            <a:schemeClr val="lt1"/>
          </a:lnRef>
          <a:fillRef idx="1">
            <a:schemeClr val="accent5"/>
          </a:fillRef>
          <a:effectRef idx="1">
            <a:schemeClr val="accent5"/>
          </a:effectRef>
          <a:fontRef idx="minor">
            <a:schemeClr val="lt1"/>
          </a:fontRef>
        </p:style>
        <p:txBody>
          <a:bodyPr/>
          <a:lstStyle/>
          <a:p>
            <a:pPr algn="l" fontAlgn="auto">
              <a:spcAft>
                <a:spcPts val="0"/>
              </a:spcAft>
              <a:defRPr/>
            </a:pPr>
            <a:r>
              <a:rPr lang="en-US" dirty="0" smtClean="0">
                <a:effectLst>
                  <a:outerShdw blurRad="38100" dist="38100" dir="2700000" algn="tl">
                    <a:srgbClr val="000000">
                      <a:alpha val="43137"/>
                    </a:srgbClr>
                  </a:outerShdw>
                </a:effectLst>
              </a:rPr>
              <a:t>DAISY Computation</a:t>
            </a:r>
            <a:endParaRPr lang="en-US" dirty="0">
              <a:effectLst>
                <a:outerShdw blurRad="38100" dist="38100" dir="2700000" algn="tl">
                  <a:srgbClr val="000000">
                    <a:alpha val="43137"/>
                  </a:srgbClr>
                </a:outerShdw>
              </a:effectLst>
            </a:endParaRPr>
          </a:p>
        </p:txBody>
      </p:sp>
      <p:pic>
        <p:nvPicPr>
          <p:cNvPr id="4" name="Picture 3" descr="Z:\cvpr08\frame3.png"/>
          <p:cNvPicPr>
            <a:picLocks noChangeAspect="1" noChangeArrowheads="1"/>
          </p:cNvPicPr>
          <p:nvPr/>
        </p:nvPicPr>
        <p:blipFill>
          <a:blip r:embed="rId3"/>
          <a:srcRect/>
          <a:stretch>
            <a:fillRect/>
          </a:stretch>
        </p:blipFill>
        <p:spPr bwMode="auto">
          <a:xfrm>
            <a:off x="457200" y="1219200"/>
            <a:ext cx="1782763" cy="1189038"/>
          </a:xfrm>
          <a:prstGeom prst="rect">
            <a:avLst/>
          </a:prstGeom>
          <a:ln>
            <a:noFill/>
          </a:ln>
          <a:effectLst>
            <a:outerShdw blurRad="292100" dist="139700" dir="2700000" algn="tl" rotWithShape="0">
              <a:srgbClr val="333333">
                <a:alpha val="65000"/>
              </a:srgbClr>
            </a:outerShdw>
          </a:effectLst>
        </p:spPr>
      </p:pic>
      <p:sp>
        <p:nvSpPr>
          <p:cNvPr id="188" name="TextBox 187"/>
          <p:cNvSpPr txBox="1"/>
          <p:nvPr/>
        </p:nvSpPr>
        <p:spPr>
          <a:xfrm>
            <a:off x="7086600" y="346075"/>
            <a:ext cx="1524000" cy="708025"/>
          </a:xfrm>
          <a:prstGeom prst="rect">
            <a:avLst/>
          </a:prstGeom>
        </p:spPr>
        <p:style>
          <a:lnRef idx="3">
            <a:schemeClr val="lt1"/>
          </a:lnRef>
          <a:fillRef idx="1">
            <a:schemeClr val="accent2"/>
          </a:fillRef>
          <a:effectRef idx="1">
            <a:schemeClr val="accent2"/>
          </a:effectRef>
          <a:fontRef idx="minor">
            <a:schemeClr val="lt1"/>
          </a:fontRef>
        </p:style>
        <p:txBody>
          <a:bodyPr>
            <a:spAutoFit/>
          </a:bodyPr>
          <a:lstStyle/>
          <a:p>
            <a:pPr algn="r" fontAlgn="auto">
              <a:spcBef>
                <a:spcPts val="0"/>
              </a:spcBef>
              <a:spcAft>
                <a:spcPts val="0"/>
              </a:spcAft>
              <a:defRPr/>
            </a:pPr>
            <a:r>
              <a:rPr lang="en-US" sz="2000" dirty="0"/>
              <a:t>DAISY :     5s</a:t>
            </a:r>
          </a:p>
          <a:p>
            <a:pPr algn="r" fontAlgn="auto">
              <a:spcBef>
                <a:spcPts val="0"/>
              </a:spcBef>
              <a:spcAft>
                <a:spcPts val="0"/>
              </a:spcAft>
              <a:defRPr/>
            </a:pPr>
            <a:r>
              <a:rPr lang="en-US" sz="2000" dirty="0"/>
              <a:t>SIFT    : 250s</a:t>
            </a:r>
          </a:p>
        </p:txBody>
      </p:sp>
      <p:grpSp>
        <p:nvGrpSpPr>
          <p:cNvPr id="3" name="Group 121"/>
          <p:cNvGrpSpPr>
            <a:grpSpLocks/>
          </p:cNvGrpSpPr>
          <p:nvPr/>
        </p:nvGrpSpPr>
        <p:grpSpPr bwMode="auto">
          <a:xfrm>
            <a:off x="2043113" y="2773363"/>
            <a:ext cx="2344737" cy="2286000"/>
            <a:chOff x="1657350" y="1905000"/>
            <a:chExt cx="2745201" cy="2504051"/>
          </a:xfrm>
        </p:grpSpPr>
        <p:grpSp>
          <p:nvGrpSpPr>
            <p:cNvPr id="1141" name="Group 76"/>
            <p:cNvGrpSpPr>
              <a:grpSpLocks/>
            </p:cNvGrpSpPr>
            <p:nvPr/>
          </p:nvGrpSpPr>
          <p:grpSpPr bwMode="auto">
            <a:xfrm>
              <a:off x="2362200" y="1905000"/>
              <a:ext cx="2040351" cy="1417319"/>
              <a:chOff x="5228226" y="3535681"/>
              <a:chExt cx="2040351" cy="1417319"/>
            </a:xfrm>
          </p:grpSpPr>
          <p:pic>
            <p:nvPicPr>
              <p:cNvPr id="78" name="Picture 77" descr="l00.png"/>
              <p:cNvPicPr>
                <a:picLocks noChangeAspect="1"/>
              </p:cNvPicPr>
              <p:nvPr/>
            </p:nvPicPr>
            <p:blipFill>
              <a:blip r:embed="rId4"/>
              <a:stretch>
                <a:fillRect/>
              </a:stretch>
            </p:blipFill>
            <p:spPr>
              <a:xfrm>
                <a:off x="5486148" y="3763480"/>
                <a:ext cx="1782429" cy="1189424"/>
              </a:xfrm>
              <a:prstGeom prst="rect">
                <a:avLst/>
              </a:prstGeom>
              <a:ln>
                <a:noFill/>
              </a:ln>
              <a:effectLst>
                <a:outerShdw blurRad="292100" dist="139700" dir="2700000" algn="tl" rotWithShape="0">
                  <a:srgbClr val="333333">
                    <a:alpha val="65000"/>
                  </a:srgbClr>
                </a:outerShdw>
              </a:effectLst>
            </p:spPr>
          </p:pic>
          <p:pic>
            <p:nvPicPr>
              <p:cNvPr id="80" name="Picture 79" descr="l07.png"/>
              <p:cNvPicPr>
                <a:picLocks noChangeAspect="1"/>
              </p:cNvPicPr>
              <p:nvPr/>
            </p:nvPicPr>
            <p:blipFill>
              <a:blip r:embed="rId5"/>
              <a:stretch>
                <a:fillRect/>
              </a:stretch>
            </p:blipFill>
            <p:spPr>
              <a:xfrm>
                <a:off x="5409944" y="3688706"/>
                <a:ext cx="1782430" cy="1187685"/>
              </a:xfrm>
              <a:prstGeom prst="rect">
                <a:avLst/>
              </a:prstGeom>
              <a:ln>
                <a:noFill/>
              </a:ln>
              <a:effectLst>
                <a:outerShdw blurRad="292100" dist="139700" dir="2700000" algn="tl" rotWithShape="0">
                  <a:srgbClr val="333333">
                    <a:alpha val="65000"/>
                  </a:srgbClr>
                </a:outerShdw>
              </a:effectLst>
            </p:spPr>
          </p:pic>
          <p:pic>
            <p:nvPicPr>
              <p:cNvPr id="81" name="Picture 80" descr="l07.png"/>
              <p:cNvPicPr>
                <a:picLocks noChangeAspect="1"/>
              </p:cNvPicPr>
              <p:nvPr/>
            </p:nvPicPr>
            <p:blipFill>
              <a:blip r:embed="rId5"/>
              <a:stretch>
                <a:fillRect/>
              </a:stretch>
            </p:blipFill>
            <p:spPr>
              <a:xfrm>
                <a:off x="5304002" y="3612194"/>
                <a:ext cx="1782429" cy="1187685"/>
              </a:xfrm>
              <a:prstGeom prst="rect">
                <a:avLst/>
              </a:prstGeom>
              <a:ln>
                <a:noFill/>
              </a:ln>
              <a:effectLst>
                <a:outerShdw blurRad="292100" dist="139700" dir="2700000" algn="tl" rotWithShape="0">
                  <a:srgbClr val="333333">
                    <a:alpha val="65000"/>
                  </a:srgbClr>
                </a:outerShdw>
              </a:effectLst>
            </p:spPr>
          </p:pic>
          <p:pic>
            <p:nvPicPr>
              <p:cNvPr id="82" name="Picture 81" descr="l07.png"/>
              <p:cNvPicPr>
                <a:picLocks noChangeAspect="1"/>
              </p:cNvPicPr>
              <p:nvPr/>
            </p:nvPicPr>
            <p:blipFill>
              <a:blip r:embed="rId4"/>
              <a:stretch>
                <a:fillRect/>
              </a:stretch>
            </p:blipFill>
            <p:spPr>
              <a:xfrm>
                <a:off x="5227797" y="3535681"/>
                <a:ext cx="1782430" cy="1189424"/>
              </a:xfrm>
              <a:prstGeom prst="rect">
                <a:avLst/>
              </a:prstGeom>
              <a:ln>
                <a:noFill/>
              </a:ln>
              <a:effectLst>
                <a:outerShdw blurRad="292100" dist="139700" dir="2700000" algn="tl" rotWithShape="0">
                  <a:srgbClr val="333333">
                    <a:alpha val="65000"/>
                  </a:srgbClr>
                </a:outerShdw>
              </a:effectLst>
            </p:spPr>
          </p:pic>
        </p:grpSp>
        <p:pic>
          <p:nvPicPr>
            <p:cNvPr id="1142" name="Picture 2" descr="Z:\cvpr08\prism.png"/>
            <p:cNvPicPr>
              <a:picLocks noChangeAspect="1" noChangeArrowheads="1"/>
            </p:cNvPicPr>
            <p:nvPr/>
          </p:nvPicPr>
          <p:blipFill>
            <a:blip r:embed="rId6"/>
            <a:srcRect/>
            <a:stretch>
              <a:fillRect/>
            </a:stretch>
          </p:blipFill>
          <p:spPr bwMode="auto">
            <a:xfrm>
              <a:off x="1657350" y="3886200"/>
              <a:ext cx="900946" cy="522851"/>
            </a:xfrm>
            <a:prstGeom prst="rect">
              <a:avLst/>
            </a:prstGeom>
            <a:noFill/>
            <a:ln w="9525">
              <a:noFill/>
              <a:miter lim="800000"/>
              <a:headEnd/>
              <a:tailEnd/>
            </a:ln>
          </p:spPr>
        </p:pic>
        <p:grpSp>
          <p:nvGrpSpPr>
            <p:cNvPr id="6" name="Group 204"/>
            <p:cNvGrpSpPr/>
            <p:nvPr/>
          </p:nvGrpSpPr>
          <p:grpSpPr>
            <a:xfrm>
              <a:off x="1981200" y="2495550"/>
              <a:ext cx="304800" cy="1295401"/>
              <a:chOff x="2019300" y="2438400"/>
              <a:chExt cx="304800" cy="1295401"/>
            </a:xfrm>
            <a:solidFill>
              <a:srgbClr val="FF0000"/>
            </a:solidFill>
          </p:grpSpPr>
          <p:sp>
            <p:nvSpPr>
              <p:cNvPr id="206" name="Right Arrow 205"/>
              <p:cNvSpPr/>
              <p:nvPr/>
            </p:nvSpPr>
            <p:spPr>
              <a:xfrm>
                <a:off x="2019300" y="2438400"/>
                <a:ext cx="304800" cy="152400"/>
              </a:xfrm>
              <a:prstGeom prst="rightArrow">
                <a:avLst/>
              </a:prstGeom>
              <a:solidFill>
                <a:srgbClr val="C00000"/>
              </a:solidFill>
              <a:ln>
                <a:solidFill>
                  <a:srgbClr val="C00000"/>
                </a:solidFill>
              </a:ln>
            </p:spPr>
            <p:style>
              <a:lnRef idx="3">
                <a:schemeClr val="lt1"/>
              </a:lnRef>
              <a:fillRef idx="1">
                <a:schemeClr val="accent2"/>
              </a:fillRef>
              <a:effectRef idx="1">
                <a:schemeClr val="accent2"/>
              </a:effectRef>
              <a:fontRef idx="minor">
                <a:schemeClr val="lt1"/>
              </a:fontRef>
            </p:style>
            <p:txBody>
              <a:bodyPr anchor="ctr"/>
              <a:lstStyle/>
              <a:p>
                <a:pPr algn="ctr" fontAlgn="auto">
                  <a:spcBef>
                    <a:spcPts val="0"/>
                  </a:spcBef>
                  <a:spcAft>
                    <a:spcPts val="0"/>
                  </a:spcAft>
                  <a:defRPr/>
                </a:pPr>
                <a:endParaRPr lang="en-US"/>
              </a:p>
            </p:txBody>
          </p:sp>
          <p:sp>
            <p:nvSpPr>
              <p:cNvPr id="207" name="Rectangle 206"/>
              <p:cNvSpPr/>
              <p:nvPr/>
            </p:nvSpPr>
            <p:spPr>
              <a:xfrm>
                <a:off x="2114550" y="2562225"/>
                <a:ext cx="57150" cy="1171576"/>
              </a:xfrm>
              <a:prstGeom prst="rect">
                <a:avLst/>
              </a:prstGeom>
              <a:solidFill>
                <a:srgbClr val="C00000"/>
              </a:solidFill>
              <a:ln>
                <a:solidFill>
                  <a:srgbClr val="C00000"/>
                </a:solidFill>
              </a:ln>
            </p:spPr>
            <p:style>
              <a:lnRef idx="3">
                <a:schemeClr val="lt1"/>
              </a:lnRef>
              <a:fillRef idx="1">
                <a:schemeClr val="accent2"/>
              </a:fillRef>
              <a:effectRef idx="1">
                <a:schemeClr val="accent2"/>
              </a:effectRef>
              <a:fontRef idx="minor">
                <a:schemeClr val="lt1"/>
              </a:fontRef>
            </p:style>
            <p:txBody>
              <a:bodyPr anchor="ctr"/>
              <a:lstStyle/>
              <a:p>
                <a:pPr algn="ctr" fontAlgn="auto">
                  <a:spcBef>
                    <a:spcPts val="0"/>
                  </a:spcBef>
                  <a:spcAft>
                    <a:spcPts val="0"/>
                  </a:spcAft>
                  <a:defRPr/>
                </a:pPr>
                <a:endParaRPr lang="en-US"/>
              </a:p>
            </p:txBody>
          </p:sp>
        </p:grpSp>
      </p:grpSp>
      <p:grpSp>
        <p:nvGrpSpPr>
          <p:cNvPr id="7" name="Group 122"/>
          <p:cNvGrpSpPr>
            <a:grpSpLocks/>
          </p:cNvGrpSpPr>
          <p:nvPr/>
        </p:nvGrpSpPr>
        <p:grpSpPr bwMode="auto">
          <a:xfrm>
            <a:off x="4262464" y="2773363"/>
            <a:ext cx="2344709" cy="2274125"/>
            <a:chOff x="3960573" y="1905000"/>
            <a:chExt cx="2745027" cy="2491481"/>
          </a:xfrm>
        </p:grpSpPr>
        <p:grpSp>
          <p:nvGrpSpPr>
            <p:cNvPr id="1134" name="Group 83"/>
            <p:cNvGrpSpPr>
              <a:grpSpLocks/>
            </p:cNvGrpSpPr>
            <p:nvPr/>
          </p:nvGrpSpPr>
          <p:grpSpPr bwMode="auto">
            <a:xfrm>
              <a:off x="4665249" y="1905000"/>
              <a:ext cx="2040351" cy="1417319"/>
              <a:chOff x="5228226" y="3535681"/>
              <a:chExt cx="2040351" cy="1417319"/>
            </a:xfrm>
          </p:grpSpPr>
          <p:pic>
            <p:nvPicPr>
              <p:cNvPr id="85" name="Picture 84" descr="l00.png"/>
              <p:cNvPicPr>
                <a:picLocks noChangeAspect="1"/>
              </p:cNvPicPr>
              <p:nvPr/>
            </p:nvPicPr>
            <p:blipFill>
              <a:blip r:embed="rId4"/>
              <a:stretch>
                <a:fillRect/>
              </a:stretch>
            </p:blipFill>
            <p:spPr>
              <a:xfrm>
                <a:off x="5486240" y="3763519"/>
                <a:ext cx="1782337" cy="1189633"/>
              </a:xfrm>
              <a:prstGeom prst="rect">
                <a:avLst/>
              </a:prstGeom>
              <a:ln>
                <a:noFill/>
              </a:ln>
              <a:effectLst>
                <a:outerShdw blurRad="292100" dist="139700" dir="2700000" algn="tl" rotWithShape="0">
                  <a:srgbClr val="333333">
                    <a:alpha val="65000"/>
                  </a:srgbClr>
                </a:outerShdw>
              </a:effectLst>
            </p:spPr>
          </p:pic>
          <p:pic>
            <p:nvPicPr>
              <p:cNvPr id="86" name="Picture 85" descr="l07.png"/>
              <p:cNvPicPr>
                <a:picLocks noChangeAspect="1"/>
              </p:cNvPicPr>
              <p:nvPr/>
            </p:nvPicPr>
            <p:blipFill>
              <a:blip r:embed="rId5"/>
              <a:stretch>
                <a:fillRect/>
              </a:stretch>
            </p:blipFill>
            <p:spPr>
              <a:xfrm>
                <a:off x="5410040" y="3688733"/>
                <a:ext cx="1782338" cy="1187893"/>
              </a:xfrm>
              <a:prstGeom prst="rect">
                <a:avLst/>
              </a:prstGeom>
              <a:ln>
                <a:noFill/>
              </a:ln>
              <a:effectLst>
                <a:outerShdw blurRad="292100" dist="139700" dir="2700000" algn="tl" rotWithShape="0">
                  <a:srgbClr val="333333">
                    <a:alpha val="65000"/>
                  </a:srgbClr>
                </a:outerShdw>
              </a:effectLst>
            </p:spPr>
          </p:pic>
          <p:pic>
            <p:nvPicPr>
              <p:cNvPr id="87" name="Picture 86" descr="l07.png"/>
              <p:cNvPicPr>
                <a:picLocks noChangeAspect="1"/>
              </p:cNvPicPr>
              <p:nvPr/>
            </p:nvPicPr>
            <p:blipFill>
              <a:blip r:embed="rId5"/>
              <a:stretch>
                <a:fillRect/>
              </a:stretch>
            </p:blipFill>
            <p:spPr>
              <a:xfrm>
                <a:off x="5304103" y="3612207"/>
                <a:ext cx="1782337" cy="1187893"/>
              </a:xfrm>
              <a:prstGeom prst="rect">
                <a:avLst/>
              </a:prstGeom>
              <a:ln>
                <a:noFill/>
              </a:ln>
              <a:effectLst>
                <a:outerShdw blurRad="292100" dist="139700" dir="2700000" algn="tl" rotWithShape="0">
                  <a:srgbClr val="333333">
                    <a:alpha val="65000"/>
                  </a:srgbClr>
                </a:outerShdw>
              </a:effectLst>
            </p:spPr>
          </p:pic>
          <p:pic>
            <p:nvPicPr>
              <p:cNvPr id="88" name="Picture 87" descr="l07.png"/>
              <p:cNvPicPr>
                <a:picLocks noChangeAspect="1"/>
              </p:cNvPicPr>
              <p:nvPr/>
            </p:nvPicPr>
            <p:blipFill>
              <a:blip r:embed="rId7"/>
              <a:stretch>
                <a:fillRect/>
              </a:stretch>
            </p:blipFill>
            <p:spPr>
              <a:xfrm>
                <a:off x="5227903" y="3535681"/>
                <a:ext cx="1782338" cy="1189633"/>
              </a:xfrm>
              <a:prstGeom prst="rect">
                <a:avLst/>
              </a:prstGeom>
              <a:ln>
                <a:noFill/>
              </a:ln>
              <a:effectLst>
                <a:outerShdw blurRad="292100" dist="139700" dir="2700000" algn="tl" rotWithShape="0">
                  <a:srgbClr val="333333">
                    <a:alpha val="65000"/>
                  </a:srgbClr>
                </a:outerShdw>
              </a:effectLst>
            </p:spPr>
          </p:pic>
        </p:grpSp>
        <p:grpSp>
          <p:nvGrpSpPr>
            <p:cNvPr id="9" name="Group 201"/>
            <p:cNvGrpSpPr/>
            <p:nvPr/>
          </p:nvGrpSpPr>
          <p:grpSpPr>
            <a:xfrm>
              <a:off x="4267200" y="2514600"/>
              <a:ext cx="304800" cy="1295401"/>
              <a:chOff x="2019300" y="2438400"/>
              <a:chExt cx="304800" cy="1295401"/>
            </a:xfrm>
            <a:solidFill>
              <a:srgbClr val="FF0000"/>
            </a:solidFill>
          </p:grpSpPr>
          <p:sp>
            <p:nvSpPr>
              <p:cNvPr id="203" name="Right Arrow 202"/>
              <p:cNvSpPr/>
              <p:nvPr/>
            </p:nvSpPr>
            <p:spPr>
              <a:xfrm>
                <a:off x="2019300" y="2438400"/>
                <a:ext cx="304800" cy="152400"/>
              </a:xfrm>
              <a:prstGeom prst="rightArrow">
                <a:avLst/>
              </a:prstGeom>
              <a:solidFill>
                <a:srgbClr val="C00000"/>
              </a:solidFill>
              <a:ln>
                <a:solidFill>
                  <a:srgbClr val="C00000"/>
                </a:solidFill>
              </a:ln>
            </p:spPr>
            <p:style>
              <a:lnRef idx="3">
                <a:schemeClr val="lt1"/>
              </a:lnRef>
              <a:fillRef idx="1">
                <a:schemeClr val="accent2"/>
              </a:fillRef>
              <a:effectRef idx="1">
                <a:schemeClr val="accent2"/>
              </a:effectRef>
              <a:fontRef idx="minor">
                <a:schemeClr val="lt1"/>
              </a:fontRef>
            </p:style>
            <p:txBody>
              <a:bodyPr anchor="ctr"/>
              <a:lstStyle/>
              <a:p>
                <a:pPr algn="ctr" fontAlgn="auto">
                  <a:spcBef>
                    <a:spcPts val="0"/>
                  </a:spcBef>
                  <a:spcAft>
                    <a:spcPts val="0"/>
                  </a:spcAft>
                  <a:defRPr/>
                </a:pPr>
                <a:endParaRPr lang="en-US"/>
              </a:p>
            </p:txBody>
          </p:sp>
          <p:sp>
            <p:nvSpPr>
              <p:cNvPr id="204" name="Rectangle 203"/>
              <p:cNvSpPr/>
              <p:nvPr/>
            </p:nvSpPr>
            <p:spPr>
              <a:xfrm>
                <a:off x="2114550" y="2562225"/>
                <a:ext cx="57150" cy="1171576"/>
              </a:xfrm>
              <a:prstGeom prst="rect">
                <a:avLst/>
              </a:prstGeom>
              <a:solidFill>
                <a:srgbClr val="C00000"/>
              </a:solidFill>
              <a:ln>
                <a:solidFill>
                  <a:srgbClr val="C00000"/>
                </a:solidFill>
              </a:ln>
            </p:spPr>
            <p:style>
              <a:lnRef idx="3">
                <a:schemeClr val="lt1"/>
              </a:lnRef>
              <a:fillRef idx="1">
                <a:schemeClr val="accent2"/>
              </a:fillRef>
              <a:effectRef idx="1">
                <a:schemeClr val="accent2"/>
              </a:effectRef>
              <a:fontRef idx="minor">
                <a:schemeClr val="lt1"/>
              </a:fontRef>
            </p:style>
            <p:txBody>
              <a:bodyPr anchor="ctr"/>
              <a:lstStyle/>
              <a:p>
                <a:pPr algn="ctr" fontAlgn="auto">
                  <a:spcBef>
                    <a:spcPts val="0"/>
                  </a:spcBef>
                  <a:spcAft>
                    <a:spcPts val="0"/>
                  </a:spcAft>
                  <a:defRPr/>
                </a:pPr>
                <a:endParaRPr lang="en-US"/>
              </a:p>
            </p:txBody>
          </p:sp>
        </p:grpSp>
        <p:pic>
          <p:nvPicPr>
            <p:cNvPr id="1136" name="Picture 2" descr="Z:\cvpr08\prism.png"/>
            <p:cNvPicPr>
              <a:picLocks noChangeAspect="1" noChangeArrowheads="1"/>
            </p:cNvPicPr>
            <p:nvPr/>
          </p:nvPicPr>
          <p:blipFill>
            <a:blip r:embed="rId8"/>
            <a:srcRect/>
            <a:stretch>
              <a:fillRect/>
            </a:stretch>
          </p:blipFill>
          <p:spPr bwMode="auto">
            <a:xfrm>
              <a:off x="3960573" y="3875547"/>
              <a:ext cx="897641" cy="520934"/>
            </a:xfrm>
            <a:prstGeom prst="rect">
              <a:avLst/>
            </a:prstGeom>
            <a:noFill/>
            <a:ln w="9525">
              <a:noFill/>
              <a:miter lim="800000"/>
              <a:headEnd/>
              <a:tailEnd/>
            </a:ln>
          </p:spPr>
        </p:pic>
      </p:grpSp>
      <p:grpSp>
        <p:nvGrpSpPr>
          <p:cNvPr id="10" name="Group 123"/>
          <p:cNvGrpSpPr>
            <a:grpSpLocks/>
          </p:cNvGrpSpPr>
          <p:nvPr/>
        </p:nvGrpSpPr>
        <p:grpSpPr bwMode="auto">
          <a:xfrm>
            <a:off x="6472314" y="2773363"/>
            <a:ext cx="2290683" cy="2274125"/>
            <a:chOff x="6309823" y="1905000"/>
            <a:chExt cx="2681777" cy="2491333"/>
          </a:xfrm>
        </p:grpSpPr>
        <p:grpSp>
          <p:nvGrpSpPr>
            <p:cNvPr id="1127" name="Group 75"/>
            <p:cNvGrpSpPr>
              <a:grpSpLocks/>
            </p:cNvGrpSpPr>
            <p:nvPr/>
          </p:nvGrpSpPr>
          <p:grpSpPr bwMode="auto">
            <a:xfrm>
              <a:off x="6951248" y="1905000"/>
              <a:ext cx="2040352" cy="1417319"/>
              <a:chOff x="5228225" y="3535681"/>
              <a:chExt cx="2040352" cy="1417319"/>
            </a:xfrm>
          </p:grpSpPr>
          <p:pic>
            <p:nvPicPr>
              <p:cNvPr id="71" name="Picture 70" descr="l00.png"/>
              <p:cNvPicPr>
                <a:picLocks noChangeAspect="1"/>
              </p:cNvPicPr>
              <p:nvPr/>
            </p:nvPicPr>
            <p:blipFill>
              <a:blip r:embed="rId4"/>
              <a:stretch>
                <a:fillRect/>
              </a:stretch>
            </p:blipFill>
            <p:spPr>
              <a:xfrm>
                <a:off x="5486240" y="3763506"/>
                <a:ext cx="1782337" cy="1189563"/>
              </a:xfrm>
              <a:prstGeom prst="rect">
                <a:avLst/>
              </a:prstGeom>
              <a:ln>
                <a:noFill/>
              </a:ln>
              <a:effectLst>
                <a:outerShdw blurRad="292100" dist="139700" dir="2700000" algn="tl" rotWithShape="0">
                  <a:srgbClr val="333333">
                    <a:alpha val="65000"/>
                  </a:srgbClr>
                </a:outerShdw>
              </a:effectLst>
            </p:spPr>
          </p:pic>
          <p:pic>
            <p:nvPicPr>
              <p:cNvPr id="72" name="Picture 71" descr="l07.png"/>
              <p:cNvPicPr>
                <a:picLocks noChangeAspect="1"/>
              </p:cNvPicPr>
              <p:nvPr/>
            </p:nvPicPr>
            <p:blipFill>
              <a:blip r:embed="rId5"/>
              <a:stretch>
                <a:fillRect/>
              </a:stretch>
            </p:blipFill>
            <p:spPr>
              <a:xfrm>
                <a:off x="5410040" y="3688724"/>
                <a:ext cx="1782338" cy="1187823"/>
              </a:xfrm>
              <a:prstGeom prst="rect">
                <a:avLst/>
              </a:prstGeom>
              <a:ln>
                <a:noFill/>
              </a:ln>
              <a:effectLst>
                <a:outerShdw blurRad="292100" dist="139700" dir="2700000" algn="tl" rotWithShape="0">
                  <a:srgbClr val="333333">
                    <a:alpha val="65000"/>
                  </a:srgbClr>
                </a:outerShdw>
              </a:effectLst>
            </p:spPr>
          </p:pic>
          <p:pic>
            <p:nvPicPr>
              <p:cNvPr id="73" name="Picture 72" descr="l07.png"/>
              <p:cNvPicPr>
                <a:picLocks noChangeAspect="1"/>
              </p:cNvPicPr>
              <p:nvPr/>
            </p:nvPicPr>
            <p:blipFill>
              <a:blip r:embed="rId5"/>
              <a:stretch>
                <a:fillRect/>
              </a:stretch>
            </p:blipFill>
            <p:spPr>
              <a:xfrm>
                <a:off x="5304104" y="3612203"/>
                <a:ext cx="1782337" cy="1187823"/>
              </a:xfrm>
              <a:prstGeom prst="rect">
                <a:avLst/>
              </a:prstGeom>
              <a:ln>
                <a:noFill/>
              </a:ln>
              <a:effectLst>
                <a:outerShdw blurRad="292100" dist="139700" dir="2700000" algn="tl" rotWithShape="0">
                  <a:srgbClr val="333333">
                    <a:alpha val="65000"/>
                  </a:srgbClr>
                </a:outerShdw>
              </a:effectLst>
            </p:spPr>
          </p:pic>
          <p:pic>
            <p:nvPicPr>
              <p:cNvPr id="74" name="Picture 73" descr="l07.png"/>
              <p:cNvPicPr>
                <a:picLocks noChangeAspect="1"/>
              </p:cNvPicPr>
              <p:nvPr/>
            </p:nvPicPr>
            <p:blipFill>
              <a:blip r:embed="rId9"/>
              <a:stretch>
                <a:fillRect/>
              </a:stretch>
            </p:blipFill>
            <p:spPr>
              <a:xfrm>
                <a:off x="5227903" y="3535681"/>
                <a:ext cx="1782338" cy="1189563"/>
              </a:xfrm>
              <a:prstGeom prst="rect">
                <a:avLst/>
              </a:prstGeom>
              <a:ln>
                <a:noFill/>
              </a:ln>
              <a:effectLst>
                <a:outerShdw blurRad="292100" dist="139700" dir="2700000" algn="tl" rotWithShape="0">
                  <a:srgbClr val="333333">
                    <a:alpha val="65000"/>
                  </a:srgbClr>
                </a:outerShdw>
              </a:effectLst>
            </p:spPr>
          </p:pic>
        </p:grpSp>
        <p:grpSp>
          <p:nvGrpSpPr>
            <p:cNvPr id="12" name="Group 198"/>
            <p:cNvGrpSpPr/>
            <p:nvPr/>
          </p:nvGrpSpPr>
          <p:grpSpPr>
            <a:xfrm>
              <a:off x="6629400" y="2514600"/>
              <a:ext cx="304799" cy="1295401"/>
              <a:chOff x="2019300" y="2438400"/>
              <a:chExt cx="304799" cy="1295401"/>
            </a:xfrm>
            <a:solidFill>
              <a:srgbClr val="FF0000"/>
            </a:solidFill>
          </p:grpSpPr>
          <p:sp>
            <p:nvSpPr>
              <p:cNvPr id="200" name="Right Arrow 199"/>
              <p:cNvSpPr/>
              <p:nvPr/>
            </p:nvSpPr>
            <p:spPr>
              <a:xfrm>
                <a:off x="2019300" y="2438400"/>
                <a:ext cx="304799" cy="152400"/>
              </a:xfrm>
              <a:prstGeom prst="right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01" name="Rectangle 200"/>
              <p:cNvSpPr/>
              <p:nvPr/>
            </p:nvSpPr>
            <p:spPr>
              <a:xfrm>
                <a:off x="2083372" y="2562224"/>
                <a:ext cx="85631" cy="1171577"/>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pic>
          <p:nvPicPr>
            <p:cNvPr id="1129" name="Picture 2" descr="Z:\cvpr08\prism.png"/>
            <p:cNvPicPr>
              <a:picLocks noChangeAspect="1" noChangeArrowheads="1"/>
            </p:cNvPicPr>
            <p:nvPr/>
          </p:nvPicPr>
          <p:blipFill>
            <a:blip r:embed="rId10"/>
            <a:srcRect/>
            <a:stretch>
              <a:fillRect/>
            </a:stretch>
          </p:blipFill>
          <p:spPr bwMode="auto">
            <a:xfrm>
              <a:off x="6309823" y="3875430"/>
              <a:ext cx="897586" cy="520903"/>
            </a:xfrm>
            <a:prstGeom prst="rect">
              <a:avLst/>
            </a:prstGeom>
            <a:noFill/>
            <a:ln w="9525">
              <a:noFill/>
              <a:miter lim="800000"/>
              <a:headEnd/>
              <a:tailEnd/>
            </a:ln>
          </p:spPr>
        </p:pic>
      </p:grpSp>
      <p:grpSp>
        <p:nvGrpSpPr>
          <p:cNvPr id="13" name="Group 124"/>
          <p:cNvGrpSpPr>
            <a:grpSpLocks/>
          </p:cNvGrpSpPr>
          <p:nvPr/>
        </p:nvGrpSpPr>
        <p:grpSpPr bwMode="auto">
          <a:xfrm>
            <a:off x="3048000" y="4144963"/>
            <a:ext cx="914400" cy="1554162"/>
            <a:chOff x="2667000" y="3429000"/>
            <a:chExt cx="1600200" cy="2743200"/>
          </a:xfrm>
        </p:grpSpPr>
        <p:grpSp>
          <p:nvGrpSpPr>
            <p:cNvPr id="1100" name="Group 184"/>
            <p:cNvGrpSpPr>
              <a:grpSpLocks/>
            </p:cNvGrpSpPr>
            <p:nvPr/>
          </p:nvGrpSpPr>
          <p:grpSpPr bwMode="auto">
            <a:xfrm>
              <a:off x="2667000" y="4572000"/>
              <a:ext cx="1600200" cy="1600200"/>
              <a:chOff x="2667000" y="3581400"/>
              <a:chExt cx="1600200" cy="1600200"/>
            </a:xfrm>
          </p:grpSpPr>
          <p:sp>
            <p:nvSpPr>
              <p:cNvPr id="99" name="Oval 98"/>
              <p:cNvSpPr/>
              <p:nvPr/>
            </p:nvSpPr>
            <p:spPr>
              <a:xfrm>
                <a:off x="3647679" y="4259728"/>
                <a:ext cx="255588" cy="252184"/>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0" name="Oval 99"/>
              <p:cNvSpPr/>
              <p:nvPr/>
            </p:nvSpPr>
            <p:spPr>
              <a:xfrm>
                <a:off x="3339306" y="4562349"/>
                <a:ext cx="252810" cy="252184"/>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1" name="Oval 100"/>
              <p:cNvSpPr/>
              <p:nvPr/>
            </p:nvSpPr>
            <p:spPr>
              <a:xfrm>
                <a:off x="3556000" y="4472683"/>
                <a:ext cx="252810" cy="252184"/>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2" name="Oval 101"/>
              <p:cNvSpPr/>
              <p:nvPr/>
            </p:nvSpPr>
            <p:spPr>
              <a:xfrm>
                <a:off x="3122613" y="4469880"/>
                <a:ext cx="255588" cy="252184"/>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3" name="Oval 102"/>
              <p:cNvSpPr/>
              <p:nvPr/>
            </p:nvSpPr>
            <p:spPr>
              <a:xfrm>
                <a:off x="3036492" y="4259728"/>
                <a:ext cx="255588" cy="252184"/>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4" name="Oval 103"/>
              <p:cNvSpPr/>
              <p:nvPr/>
            </p:nvSpPr>
            <p:spPr>
              <a:xfrm>
                <a:off x="3339306" y="3954304"/>
                <a:ext cx="252810" cy="252184"/>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5" name="Oval 104"/>
              <p:cNvSpPr/>
              <p:nvPr/>
            </p:nvSpPr>
            <p:spPr>
              <a:xfrm>
                <a:off x="3550444" y="4052377"/>
                <a:ext cx="252810" cy="252184"/>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6" name="Oval 105"/>
              <p:cNvSpPr/>
              <p:nvPr/>
            </p:nvSpPr>
            <p:spPr>
              <a:xfrm>
                <a:off x="3130948" y="4052377"/>
                <a:ext cx="255588" cy="252184"/>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7" name="Oval 106"/>
              <p:cNvSpPr/>
              <p:nvPr/>
            </p:nvSpPr>
            <p:spPr>
              <a:xfrm>
                <a:off x="3236517" y="3581633"/>
                <a:ext cx="466725" cy="465140"/>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8" name="Oval 107"/>
              <p:cNvSpPr/>
              <p:nvPr/>
            </p:nvSpPr>
            <p:spPr>
              <a:xfrm>
                <a:off x="3797698" y="4158854"/>
                <a:ext cx="469502" cy="465140"/>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9" name="Oval 108"/>
              <p:cNvSpPr/>
              <p:nvPr/>
            </p:nvSpPr>
            <p:spPr>
              <a:xfrm>
                <a:off x="3617119" y="3774973"/>
                <a:ext cx="469504" cy="465140"/>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0" name="Oval 109"/>
              <p:cNvSpPr/>
              <p:nvPr/>
            </p:nvSpPr>
            <p:spPr>
              <a:xfrm>
                <a:off x="2667000" y="4158854"/>
                <a:ext cx="469504" cy="465140"/>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1" name="Oval 110"/>
              <p:cNvSpPr/>
              <p:nvPr/>
            </p:nvSpPr>
            <p:spPr>
              <a:xfrm>
                <a:off x="2850356" y="3769369"/>
                <a:ext cx="469504" cy="465140"/>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2" name="Oval 111"/>
              <p:cNvSpPr/>
              <p:nvPr/>
            </p:nvSpPr>
            <p:spPr>
              <a:xfrm>
                <a:off x="3236517" y="4716460"/>
                <a:ext cx="466725" cy="465140"/>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3" name="Oval 112"/>
              <p:cNvSpPr/>
              <p:nvPr/>
            </p:nvSpPr>
            <p:spPr>
              <a:xfrm>
                <a:off x="2847579" y="4534328"/>
                <a:ext cx="469502" cy="465140"/>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4" name="Oval 113"/>
              <p:cNvSpPr/>
              <p:nvPr/>
            </p:nvSpPr>
            <p:spPr>
              <a:xfrm>
                <a:off x="3625454" y="4545537"/>
                <a:ext cx="469502" cy="465140"/>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0" name="Oval 89"/>
              <p:cNvSpPr/>
              <p:nvPr/>
            </p:nvSpPr>
            <p:spPr>
              <a:xfrm>
                <a:off x="3386535" y="4304561"/>
                <a:ext cx="163909" cy="165320"/>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1" name="Oval 90"/>
              <p:cNvSpPr/>
              <p:nvPr/>
            </p:nvSpPr>
            <p:spPr>
              <a:xfrm>
                <a:off x="3525442" y="4304561"/>
                <a:ext cx="166688" cy="165320"/>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2" name="Oval 91"/>
              <p:cNvSpPr/>
              <p:nvPr/>
            </p:nvSpPr>
            <p:spPr>
              <a:xfrm>
                <a:off x="3386535" y="4164458"/>
                <a:ext cx="163909" cy="165320"/>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3" name="Oval 92"/>
              <p:cNvSpPr/>
              <p:nvPr/>
            </p:nvSpPr>
            <p:spPr>
              <a:xfrm>
                <a:off x="3244850" y="4304561"/>
                <a:ext cx="163910" cy="165320"/>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4" name="Oval 93"/>
              <p:cNvSpPr/>
              <p:nvPr/>
            </p:nvSpPr>
            <p:spPr>
              <a:xfrm>
                <a:off x="3386535" y="4444663"/>
                <a:ext cx="163909" cy="165320"/>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5" name="Oval 94"/>
              <p:cNvSpPr/>
              <p:nvPr/>
            </p:nvSpPr>
            <p:spPr>
              <a:xfrm>
                <a:off x="3486548" y="4405434"/>
                <a:ext cx="166688" cy="165320"/>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6" name="Oval 95"/>
              <p:cNvSpPr/>
              <p:nvPr/>
            </p:nvSpPr>
            <p:spPr>
              <a:xfrm>
                <a:off x="3486548" y="4203687"/>
                <a:ext cx="166688" cy="162519"/>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7" name="Oval 96"/>
              <p:cNvSpPr/>
              <p:nvPr/>
            </p:nvSpPr>
            <p:spPr>
              <a:xfrm>
                <a:off x="3283744" y="4203687"/>
                <a:ext cx="163910" cy="162519"/>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8" name="Oval 97"/>
              <p:cNvSpPr/>
              <p:nvPr/>
            </p:nvSpPr>
            <p:spPr>
              <a:xfrm>
                <a:off x="3283744" y="4405434"/>
                <a:ext cx="163910" cy="165320"/>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119" name="Down Arrow 118"/>
            <p:cNvSpPr/>
            <p:nvPr/>
          </p:nvSpPr>
          <p:spPr>
            <a:xfrm>
              <a:off x="3353198" y="3429000"/>
              <a:ext cx="227806" cy="99192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15" name="Group 128"/>
          <p:cNvGrpSpPr>
            <a:grpSpLocks/>
          </p:cNvGrpSpPr>
          <p:nvPr/>
        </p:nvGrpSpPr>
        <p:grpSpPr bwMode="auto">
          <a:xfrm>
            <a:off x="5349875" y="4144963"/>
            <a:ext cx="914400" cy="1554162"/>
            <a:chOff x="4876800" y="3429000"/>
            <a:chExt cx="1600200" cy="2743200"/>
          </a:xfrm>
        </p:grpSpPr>
        <p:grpSp>
          <p:nvGrpSpPr>
            <p:cNvPr id="1073" name="Group 185"/>
            <p:cNvGrpSpPr>
              <a:grpSpLocks/>
            </p:cNvGrpSpPr>
            <p:nvPr/>
          </p:nvGrpSpPr>
          <p:grpSpPr bwMode="auto">
            <a:xfrm>
              <a:off x="4876800" y="4572000"/>
              <a:ext cx="1600200" cy="1600200"/>
              <a:chOff x="4876800" y="3581400"/>
              <a:chExt cx="1600200" cy="1600200"/>
            </a:xfrm>
          </p:grpSpPr>
          <p:sp>
            <p:nvSpPr>
              <p:cNvPr id="131" name="Oval 130"/>
              <p:cNvSpPr/>
              <p:nvPr/>
            </p:nvSpPr>
            <p:spPr>
              <a:xfrm>
                <a:off x="5446317" y="3581633"/>
                <a:ext cx="466725" cy="465140"/>
              </a:xfrm>
              <a:prstGeom prst="ellipse">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2" name="Oval 131"/>
              <p:cNvSpPr/>
              <p:nvPr/>
            </p:nvSpPr>
            <p:spPr>
              <a:xfrm>
                <a:off x="6007498" y="4158854"/>
                <a:ext cx="469502" cy="465140"/>
              </a:xfrm>
              <a:prstGeom prst="ellipse">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3" name="Oval 132"/>
              <p:cNvSpPr/>
              <p:nvPr/>
            </p:nvSpPr>
            <p:spPr>
              <a:xfrm>
                <a:off x="5826919" y="3774973"/>
                <a:ext cx="469504" cy="465140"/>
              </a:xfrm>
              <a:prstGeom prst="ellipse">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4" name="Oval 133"/>
              <p:cNvSpPr/>
              <p:nvPr/>
            </p:nvSpPr>
            <p:spPr>
              <a:xfrm>
                <a:off x="4876800" y="4158854"/>
                <a:ext cx="469504" cy="465140"/>
              </a:xfrm>
              <a:prstGeom prst="ellipse">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5" name="Oval 134"/>
              <p:cNvSpPr/>
              <p:nvPr/>
            </p:nvSpPr>
            <p:spPr>
              <a:xfrm>
                <a:off x="5060156" y="3769369"/>
                <a:ext cx="469504" cy="465140"/>
              </a:xfrm>
              <a:prstGeom prst="ellipse">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6" name="Oval 135"/>
              <p:cNvSpPr/>
              <p:nvPr/>
            </p:nvSpPr>
            <p:spPr>
              <a:xfrm>
                <a:off x="5446317" y="4716460"/>
                <a:ext cx="466725" cy="465140"/>
              </a:xfrm>
              <a:prstGeom prst="ellipse">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8" name="Oval 137"/>
              <p:cNvSpPr/>
              <p:nvPr/>
            </p:nvSpPr>
            <p:spPr>
              <a:xfrm>
                <a:off x="5057379" y="4534328"/>
                <a:ext cx="469502" cy="465140"/>
              </a:xfrm>
              <a:prstGeom prst="ellipse">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9" name="Oval 138"/>
              <p:cNvSpPr/>
              <p:nvPr/>
            </p:nvSpPr>
            <p:spPr>
              <a:xfrm>
                <a:off x="5835254" y="4545537"/>
                <a:ext cx="469502" cy="465140"/>
              </a:xfrm>
              <a:prstGeom prst="ellipse">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0" name="Oval 139"/>
              <p:cNvSpPr/>
              <p:nvPr/>
            </p:nvSpPr>
            <p:spPr>
              <a:xfrm>
                <a:off x="5596335" y="4304561"/>
                <a:ext cx="163909" cy="165320"/>
              </a:xfrm>
              <a:prstGeom prst="ellipse">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1" name="Oval 140"/>
              <p:cNvSpPr/>
              <p:nvPr/>
            </p:nvSpPr>
            <p:spPr>
              <a:xfrm>
                <a:off x="5735242" y="4304561"/>
                <a:ext cx="166688" cy="165320"/>
              </a:xfrm>
              <a:prstGeom prst="ellipse">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2" name="Oval 141"/>
              <p:cNvSpPr/>
              <p:nvPr/>
            </p:nvSpPr>
            <p:spPr>
              <a:xfrm>
                <a:off x="5596335" y="4164458"/>
                <a:ext cx="163909" cy="165320"/>
              </a:xfrm>
              <a:prstGeom prst="ellipse">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3" name="Oval 142"/>
              <p:cNvSpPr/>
              <p:nvPr/>
            </p:nvSpPr>
            <p:spPr>
              <a:xfrm>
                <a:off x="5454650" y="4304561"/>
                <a:ext cx="163910" cy="165320"/>
              </a:xfrm>
              <a:prstGeom prst="ellipse">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5" name="Oval 144"/>
              <p:cNvSpPr/>
              <p:nvPr/>
            </p:nvSpPr>
            <p:spPr>
              <a:xfrm>
                <a:off x="5596335" y="4444663"/>
                <a:ext cx="163909" cy="165320"/>
              </a:xfrm>
              <a:prstGeom prst="ellipse">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6" name="Oval 145"/>
              <p:cNvSpPr/>
              <p:nvPr/>
            </p:nvSpPr>
            <p:spPr>
              <a:xfrm>
                <a:off x="5696348" y="4405434"/>
                <a:ext cx="166688" cy="165320"/>
              </a:xfrm>
              <a:prstGeom prst="ellipse">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7" name="Oval 146"/>
              <p:cNvSpPr/>
              <p:nvPr/>
            </p:nvSpPr>
            <p:spPr>
              <a:xfrm>
                <a:off x="5696348" y="4203687"/>
                <a:ext cx="166688" cy="162519"/>
              </a:xfrm>
              <a:prstGeom prst="ellipse">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8" name="Oval 147"/>
              <p:cNvSpPr/>
              <p:nvPr/>
            </p:nvSpPr>
            <p:spPr>
              <a:xfrm>
                <a:off x="5493544" y="4203687"/>
                <a:ext cx="163910" cy="162519"/>
              </a:xfrm>
              <a:prstGeom prst="ellipse">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9" name="Oval 148"/>
              <p:cNvSpPr/>
              <p:nvPr/>
            </p:nvSpPr>
            <p:spPr>
              <a:xfrm>
                <a:off x="5493544" y="4405434"/>
                <a:ext cx="163910" cy="165320"/>
              </a:xfrm>
              <a:prstGeom prst="ellipse">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5" name="Oval 114"/>
              <p:cNvSpPr/>
              <p:nvPr/>
            </p:nvSpPr>
            <p:spPr>
              <a:xfrm>
                <a:off x="5857479" y="4259728"/>
                <a:ext cx="255588" cy="252184"/>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6" name="Oval 115"/>
              <p:cNvSpPr/>
              <p:nvPr/>
            </p:nvSpPr>
            <p:spPr>
              <a:xfrm>
                <a:off x="5549106" y="4562349"/>
                <a:ext cx="252810" cy="252184"/>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7" name="Oval 116"/>
              <p:cNvSpPr/>
              <p:nvPr/>
            </p:nvSpPr>
            <p:spPr>
              <a:xfrm>
                <a:off x="5765800" y="4472683"/>
                <a:ext cx="252810" cy="252184"/>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8" name="Oval 117"/>
              <p:cNvSpPr/>
              <p:nvPr/>
            </p:nvSpPr>
            <p:spPr>
              <a:xfrm>
                <a:off x="5332413" y="4469880"/>
                <a:ext cx="255588" cy="252184"/>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6" name="Oval 125"/>
              <p:cNvSpPr/>
              <p:nvPr/>
            </p:nvSpPr>
            <p:spPr>
              <a:xfrm>
                <a:off x="5246292" y="4259728"/>
                <a:ext cx="255588" cy="252184"/>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7" name="Oval 126"/>
              <p:cNvSpPr/>
              <p:nvPr/>
            </p:nvSpPr>
            <p:spPr>
              <a:xfrm>
                <a:off x="5549106" y="3954304"/>
                <a:ext cx="252810" cy="252184"/>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8" name="Oval 127"/>
              <p:cNvSpPr/>
              <p:nvPr/>
            </p:nvSpPr>
            <p:spPr>
              <a:xfrm>
                <a:off x="5760244" y="4052377"/>
                <a:ext cx="252810" cy="252184"/>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0" name="Oval 129"/>
              <p:cNvSpPr/>
              <p:nvPr/>
            </p:nvSpPr>
            <p:spPr>
              <a:xfrm>
                <a:off x="5340748" y="4052377"/>
                <a:ext cx="255588" cy="252184"/>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120" name="Down Arrow 119"/>
            <p:cNvSpPr/>
            <p:nvPr/>
          </p:nvSpPr>
          <p:spPr>
            <a:xfrm>
              <a:off x="5562998" y="3429000"/>
              <a:ext cx="227806" cy="99192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17" name="Group 136"/>
          <p:cNvGrpSpPr>
            <a:grpSpLocks/>
          </p:cNvGrpSpPr>
          <p:nvPr/>
        </p:nvGrpSpPr>
        <p:grpSpPr bwMode="auto">
          <a:xfrm>
            <a:off x="7712075" y="4144963"/>
            <a:ext cx="914400" cy="1554162"/>
            <a:chOff x="7086600" y="3429000"/>
            <a:chExt cx="1600200" cy="2743200"/>
          </a:xfrm>
        </p:grpSpPr>
        <p:grpSp>
          <p:nvGrpSpPr>
            <p:cNvPr id="1046" name="Group 186"/>
            <p:cNvGrpSpPr>
              <a:grpSpLocks/>
            </p:cNvGrpSpPr>
            <p:nvPr/>
          </p:nvGrpSpPr>
          <p:grpSpPr bwMode="auto">
            <a:xfrm>
              <a:off x="7086600" y="4572000"/>
              <a:ext cx="1600200" cy="1600200"/>
              <a:chOff x="7010400" y="3581400"/>
              <a:chExt cx="1600200" cy="1600200"/>
            </a:xfrm>
          </p:grpSpPr>
          <p:sp>
            <p:nvSpPr>
              <p:cNvPr id="165" name="Oval 164"/>
              <p:cNvSpPr/>
              <p:nvPr/>
            </p:nvSpPr>
            <p:spPr>
              <a:xfrm>
                <a:off x="7729935" y="4304561"/>
                <a:ext cx="163909" cy="165320"/>
              </a:xfrm>
              <a:prstGeom prst="ellipse">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66" name="Oval 165"/>
              <p:cNvSpPr/>
              <p:nvPr/>
            </p:nvSpPr>
            <p:spPr>
              <a:xfrm>
                <a:off x="7868841" y="4304561"/>
                <a:ext cx="166688" cy="165320"/>
              </a:xfrm>
              <a:prstGeom prst="ellipse">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67" name="Oval 166"/>
              <p:cNvSpPr/>
              <p:nvPr/>
            </p:nvSpPr>
            <p:spPr>
              <a:xfrm>
                <a:off x="7729935" y="4164458"/>
                <a:ext cx="163909" cy="165320"/>
              </a:xfrm>
              <a:prstGeom prst="ellipse">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68" name="Oval 167"/>
              <p:cNvSpPr/>
              <p:nvPr/>
            </p:nvSpPr>
            <p:spPr>
              <a:xfrm>
                <a:off x="7588250" y="4304561"/>
                <a:ext cx="163910" cy="165320"/>
              </a:xfrm>
              <a:prstGeom prst="ellipse">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69" name="Oval 168"/>
              <p:cNvSpPr/>
              <p:nvPr/>
            </p:nvSpPr>
            <p:spPr>
              <a:xfrm>
                <a:off x="7729935" y="4444663"/>
                <a:ext cx="163909" cy="165320"/>
              </a:xfrm>
              <a:prstGeom prst="ellipse">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70" name="Oval 169"/>
              <p:cNvSpPr/>
              <p:nvPr/>
            </p:nvSpPr>
            <p:spPr>
              <a:xfrm>
                <a:off x="7829948" y="4405434"/>
                <a:ext cx="166688" cy="165320"/>
              </a:xfrm>
              <a:prstGeom prst="ellipse">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72" name="Oval 171"/>
              <p:cNvSpPr/>
              <p:nvPr/>
            </p:nvSpPr>
            <p:spPr>
              <a:xfrm>
                <a:off x="7829948" y="4203687"/>
                <a:ext cx="166688" cy="162519"/>
              </a:xfrm>
              <a:prstGeom prst="ellipse">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73" name="Oval 172"/>
              <p:cNvSpPr/>
              <p:nvPr/>
            </p:nvSpPr>
            <p:spPr>
              <a:xfrm>
                <a:off x="7627144" y="4203687"/>
                <a:ext cx="163910" cy="162519"/>
              </a:xfrm>
              <a:prstGeom prst="ellipse">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76" name="Oval 175"/>
              <p:cNvSpPr/>
              <p:nvPr/>
            </p:nvSpPr>
            <p:spPr>
              <a:xfrm>
                <a:off x="7627144" y="4405434"/>
                <a:ext cx="163910" cy="165320"/>
              </a:xfrm>
              <a:prstGeom prst="ellipse">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77" name="Oval 176"/>
              <p:cNvSpPr/>
              <p:nvPr/>
            </p:nvSpPr>
            <p:spPr>
              <a:xfrm>
                <a:off x="7991079" y="4259728"/>
                <a:ext cx="255588" cy="252184"/>
              </a:xfrm>
              <a:prstGeom prst="ellipse">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78" name="Oval 177"/>
              <p:cNvSpPr/>
              <p:nvPr/>
            </p:nvSpPr>
            <p:spPr>
              <a:xfrm>
                <a:off x="7682706" y="4562349"/>
                <a:ext cx="252810" cy="252184"/>
              </a:xfrm>
              <a:prstGeom prst="ellipse">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79" name="Oval 178"/>
              <p:cNvSpPr/>
              <p:nvPr/>
            </p:nvSpPr>
            <p:spPr>
              <a:xfrm>
                <a:off x="7899400" y="4472683"/>
                <a:ext cx="252810" cy="252184"/>
              </a:xfrm>
              <a:prstGeom prst="ellipse">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80" name="Oval 179"/>
              <p:cNvSpPr/>
              <p:nvPr/>
            </p:nvSpPr>
            <p:spPr>
              <a:xfrm>
                <a:off x="7466012" y="4469880"/>
                <a:ext cx="255588" cy="252184"/>
              </a:xfrm>
              <a:prstGeom prst="ellipse">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81" name="Oval 180"/>
              <p:cNvSpPr/>
              <p:nvPr/>
            </p:nvSpPr>
            <p:spPr>
              <a:xfrm>
                <a:off x="7379891" y="4259728"/>
                <a:ext cx="255588" cy="252184"/>
              </a:xfrm>
              <a:prstGeom prst="ellipse">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82" name="Oval 181"/>
              <p:cNvSpPr/>
              <p:nvPr/>
            </p:nvSpPr>
            <p:spPr>
              <a:xfrm>
                <a:off x="7682706" y="3954304"/>
                <a:ext cx="252810" cy="252184"/>
              </a:xfrm>
              <a:prstGeom prst="ellipse">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83" name="Oval 182"/>
              <p:cNvSpPr/>
              <p:nvPr/>
            </p:nvSpPr>
            <p:spPr>
              <a:xfrm>
                <a:off x="7893844" y="4052377"/>
                <a:ext cx="252810" cy="252184"/>
              </a:xfrm>
              <a:prstGeom prst="ellipse">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84" name="Oval 183"/>
              <p:cNvSpPr/>
              <p:nvPr/>
            </p:nvSpPr>
            <p:spPr>
              <a:xfrm>
                <a:off x="7474348" y="4052377"/>
                <a:ext cx="255588" cy="252184"/>
              </a:xfrm>
              <a:prstGeom prst="ellipse">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0" name="Oval 149"/>
              <p:cNvSpPr/>
              <p:nvPr/>
            </p:nvSpPr>
            <p:spPr>
              <a:xfrm>
                <a:off x="7579916" y="3581633"/>
                <a:ext cx="466725" cy="465140"/>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1" name="Oval 150"/>
              <p:cNvSpPr/>
              <p:nvPr/>
            </p:nvSpPr>
            <p:spPr>
              <a:xfrm>
                <a:off x="8141098" y="4158854"/>
                <a:ext cx="469502" cy="465140"/>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2" name="Oval 151"/>
              <p:cNvSpPr/>
              <p:nvPr/>
            </p:nvSpPr>
            <p:spPr>
              <a:xfrm>
                <a:off x="7960519" y="3774973"/>
                <a:ext cx="469504" cy="465140"/>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3" name="Oval 152"/>
              <p:cNvSpPr/>
              <p:nvPr/>
            </p:nvSpPr>
            <p:spPr>
              <a:xfrm>
                <a:off x="7010400" y="4158854"/>
                <a:ext cx="469504" cy="465140"/>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4" name="Oval 153"/>
              <p:cNvSpPr/>
              <p:nvPr/>
            </p:nvSpPr>
            <p:spPr>
              <a:xfrm>
                <a:off x="7193756" y="3769369"/>
                <a:ext cx="469504" cy="465140"/>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7" name="Oval 156"/>
              <p:cNvSpPr/>
              <p:nvPr/>
            </p:nvSpPr>
            <p:spPr>
              <a:xfrm>
                <a:off x="7579916" y="4716460"/>
                <a:ext cx="466725" cy="465140"/>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8" name="Oval 157"/>
              <p:cNvSpPr/>
              <p:nvPr/>
            </p:nvSpPr>
            <p:spPr>
              <a:xfrm>
                <a:off x="7190979" y="4534328"/>
                <a:ext cx="469502" cy="465140"/>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61" name="Oval 160"/>
              <p:cNvSpPr/>
              <p:nvPr/>
            </p:nvSpPr>
            <p:spPr>
              <a:xfrm>
                <a:off x="7968854" y="4545537"/>
                <a:ext cx="469502" cy="465140"/>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121" name="Down Arrow 120"/>
            <p:cNvSpPr/>
            <p:nvPr/>
          </p:nvSpPr>
          <p:spPr>
            <a:xfrm>
              <a:off x="7772798" y="3429000"/>
              <a:ext cx="227806" cy="99192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1040" name="Group 76"/>
          <p:cNvGrpSpPr>
            <a:grpSpLocks/>
          </p:cNvGrpSpPr>
          <p:nvPr/>
        </p:nvGrpSpPr>
        <p:grpSpPr bwMode="auto">
          <a:xfrm>
            <a:off x="466725" y="2773363"/>
            <a:ext cx="1743075" cy="1293812"/>
            <a:chOff x="5228226" y="3535681"/>
            <a:chExt cx="2040351" cy="1417319"/>
          </a:xfrm>
        </p:grpSpPr>
        <p:pic>
          <p:nvPicPr>
            <p:cNvPr id="159" name="Picture 158" descr="l00.png"/>
            <p:cNvPicPr>
              <a:picLocks noChangeAspect="1"/>
            </p:cNvPicPr>
            <p:nvPr/>
          </p:nvPicPr>
          <p:blipFill>
            <a:blip r:embed="rId4"/>
            <a:stretch>
              <a:fillRect/>
            </a:stretch>
          </p:blipFill>
          <p:spPr>
            <a:xfrm>
              <a:off x="5486522" y="3763495"/>
              <a:ext cx="1782055" cy="1189505"/>
            </a:xfrm>
            <a:prstGeom prst="rect">
              <a:avLst/>
            </a:prstGeom>
            <a:ln>
              <a:noFill/>
            </a:ln>
            <a:effectLst>
              <a:outerShdw blurRad="292100" dist="139700" dir="2700000" algn="tl" rotWithShape="0">
                <a:srgbClr val="333333">
                  <a:alpha val="65000"/>
                </a:srgbClr>
              </a:outerShdw>
            </a:effectLst>
          </p:spPr>
        </p:pic>
        <p:pic>
          <p:nvPicPr>
            <p:cNvPr id="160" name="Picture 159" descr="l07.png"/>
            <p:cNvPicPr>
              <a:picLocks noChangeAspect="1"/>
            </p:cNvPicPr>
            <p:nvPr/>
          </p:nvPicPr>
          <p:blipFill>
            <a:blip r:embed="rId5"/>
            <a:stretch>
              <a:fillRect/>
            </a:stretch>
          </p:blipFill>
          <p:spPr>
            <a:xfrm>
              <a:off x="5410334" y="3688717"/>
              <a:ext cx="1782056" cy="1187765"/>
            </a:xfrm>
            <a:prstGeom prst="rect">
              <a:avLst/>
            </a:prstGeom>
            <a:ln>
              <a:noFill/>
            </a:ln>
            <a:effectLst>
              <a:outerShdw blurRad="292100" dist="139700" dir="2700000" algn="tl" rotWithShape="0">
                <a:srgbClr val="333333">
                  <a:alpha val="65000"/>
                </a:srgbClr>
              </a:outerShdw>
            </a:effectLst>
          </p:spPr>
        </p:pic>
        <p:pic>
          <p:nvPicPr>
            <p:cNvPr id="162" name="Picture 161" descr="l07.png"/>
            <p:cNvPicPr>
              <a:picLocks noChangeAspect="1"/>
            </p:cNvPicPr>
            <p:nvPr/>
          </p:nvPicPr>
          <p:blipFill>
            <a:blip r:embed="rId5"/>
            <a:stretch>
              <a:fillRect/>
            </a:stretch>
          </p:blipFill>
          <p:spPr>
            <a:xfrm>
              <a:off x="5304415" y="3612199"/>
              <a:ext cx="1782055" cy="1187765"/>
            </a:xfrm>
            <a:prstGeom prst="rect">
              <a:avLst/>
            </a:prstGeom>
            <a:ln>
              <a:noFill/>
            </a:ln>
            <a:effectLst>
              <a:outerShdw blurRad="292100" dist="139700" dir="2700000" algn="tl" rotWithShape="0">
                <a:srgbClr val="333333">
                  <a:alpha val="65000"/>
                </a:srgbClr>
              </a:outerShdw>
            </a:effectLst>
          </p:spPr>
        </p:pic>
        <p:pic>
          <p:nvPicPr>
            <p:cNvPr id="163" name="Picture 162" descr="l07.png"/>
            <p:cNvPicPr>
              <a:picLocks noChangeAspect="1"/>
            </p:cNvPicPr>
            <p:nvPr/>
          </p:nvPicPr>
          <p:blipFill>
            <a:blip r:embed="rId4"/>
            <a:stretch>
              <a:fillRect/>
            </a:stretch>
          </p:blipFill>
          <p:spPr>
            <a:xfrm>
              <a:off x="5228226" y="3535681"/>
              <a:ext cx="1782056" cy="1189505"/>
            </a:xfrm>
            <a:prstGeom prst="rect">
              <a:avLst/>
            </a:prstGeom>
            <a:ln>
              <a:noFill/>
            </a:ln>
            <a:effectLst>
              <a:outerShdw blurRad="292100" dist="139700" dir="2700000" algn="tl" rotWithShape="0">
                <a:srgbClr val="333333">
                  <a:alpha val="65000"/>
                </a:srgbClr>
              </a:outerShdw>
            </a:effectLst>
          </p:spPr>
        </p:pic>
      </p:grpSp>
      <p:sp>
        <p:nvSpPr>
          <p:cNvPr id="164" name="Down Arrow 163"/>
          <p:cNvSpPr/>
          <p:nvPr/>
        </p:nvSpPr>
        <p:spPr>
          <a:xfrm>
            <a:off x="1143000" y="2470150"/>
            <a:ext cx="304800" cy="228600"/>
          </a:xfrm>
          <a:prstGeom prst="downArrow">
            <a:avLst/>
          </a:prstGeom>
          <a:solidFill>
            <a:srgbClr val="C00000"/>
          </a:solidFill>
          <a:ln>
            <a:solidFill>
              <a:srgbClr val="C00000"/>
            </a:solidFill>
          </a:ln>
        </p:spPr>
        <p:style>
          <a:lnRef idx="3">
            <a:schemeClr val="lt1"/>
          </a:lnRef>
          <a:fillRef idx="1">
            <a:schemeClr val="accent2"/>
          </a:fillRef>
          <a:effectRef idx="1">
            <a:schemeClr val="accent2"/>
          </a:effectRef>
          <a:fontRef idx="minor">
            <a:schemeClr val="lt1"/>
          </a:fontRef>
        </p:style>
        <p:txBody>
          <a:bodyPr anchor="ctr"/>
          <a:lstStyle/>
          <a:p>
            <a:pPr algn="ctr" fontAlgn="auto">
              <a:spcBef>
                <a:spcPts val="0"/>
              </a:spcBef>
              <a:spcAft>
                <a:spcPts val="0"/>
              </a:spcAft>
              <a:defRPr/>
            </a:pPr>
            <a:endParaRPr lang="en-US"/>
          </a:p>
        </p:txBody>
      </p:sp>
      <p:sp>
        <p:nvSpPr>
          <p:cNvPr id="125" name="Text Box 103"/>
          <p:cNvSpPr txBox="1">
            <a:spLocks noChangeArrowheads="1"/>
          </p:cNvSpPr>
          <p:nvPr/>
        </p:nvSpPr>
        <p:spPr bwMode="auto">
          <a:xfrm>
            <a:off x="381000" y="6035675"/>
            <a:ext cx="8458200" cy="646331"/>
          </a:xfrm>
          <a:prstGeom prst="rect">
            <a:avLst/>
          </a:prstGeom>
          <a:noFill/>
          <a:ln w="9525">
            <a:noFill/>
            <a:miter lim="800000"/>
            <a:headEnd/>
            <a:tailEnd/>
          </a:ln>
          <a:effectLst/>
        </p:spPr>
        <p:txBody>
          <a:bodyPr wrap="square">
            <a:spAutoFit/>
          </a:bodyPr>
          <a:lstStyle/>
          <a:p>
            <a:pPr eaLnBrk="1" hangingPunct="1">
              <a:buClr>
                <a:srgbClr val="FFFF00"/>
              </a:buClr>
            </a:pPr>
            <a:r>
              <a:rPr lang="en-US" dirty="0" smtClean="0">
                <a:latin typeface="Arial" charset="0"/>
              </a:rPr>
              <a:t>-  </a:t>
            </a:r>
            <a:r>
              <a:rPr lang="en-US" dirty="0">
                <a:latin typeface="Arial" charset="0"/>
              </a:rPr>
              <a:t>Rotating the descriptor only involves reordering the histograms. </a:t>
            </a:r>
          </a:p>
          <a:p>
            <a:pPr eaLnBrk="1" hangingPunct="1">
              <a:buClr>
                <a:srgbClr val="FFFF00"/>
              </a:buClr>
            </a:pPr>
            <a:r>
              <a:rPr lang="en-US" dirty="0" smtClean="0">
                <a:latin typeface="Arial" charset="0"/>
              </a:rPr>
              <a:t>- </a:t>
            </a:r>
            <a:r>
              <a:rPr lang="en-US" dirty="0">
                <a:latin typeface="Arial" charset="0"/>
              </a:rPr>
              <a:t>The computation mostly involves 1D convolutions, which is fast.</a:t>
            </a:r>
            <a:r>
              <a:rPr lang="en-US" sz="1800" dirty="0">
                <a:latin typeface="Arial" charset="0"/>
              </a:rPr>
              <a:t>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500"/>
                                  </p:stCondLst>
                                  <p:childTnLst>
                                    <p:set>
                                      <p:cBhvr>
                                        <p:cTn id="9" dur="1" fill="hold">
                                          <p:stCondLst>
                                            <p:cond delay="0"/>
                                          </p:stCondLst>
                                        </p:cTn>
                                        <p:tgtEl>
                                          <p:spTgt spid="13"/>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7"/>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15"/>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10"/>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17"/>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188"/>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499"/>
                                          </p:stCondLst>
                                        </p:cTn>
                                        <p:tgtEl>
                                          <p:spTgt spid="1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8" grpId="0" animBg="1"/>
      <p:bldP spid="125" grpId="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Title 33"/>
          <p:cNvSpPr>
            <a:spLocks noGrp="1"/>
          </p:cNvSpPr>
          <p:nvPr>
            <p:ph type="title"/>
          </p:nvPr>
        </p:nvSpPr>
        <p:spPr/>
        <p:txBody>
          <a:bodyPr/>
          <a:lstStyle/>
          <a:p>
            <a:pPr fontAlgn="auto">
              <a:spcAft>
                <a:spcPts val="0"/>
              </a:spcAft>
              <a:defRPr/>
            </a:pPr>
            <a:r>
              <a:rPr lang="en-US" dirty="0" smtClean="0"/>
              <a:t>Depth Map Estimation</a:t>
            </a:r>
            <a:endParaRPr lang="en-US" dirty="0"/>
          </a:p>
        </p:txBody>
      </p:sp>
      <p:graphicFrame>
        <p:nvGraphicFramePr>
          <p:cNvPr id="2050" name="Object 2"/>
          <p:cNvGraphicFramePr>
            <a:graphicFrameLocks noChangeAspect="1"/>
          </p:cNvGraphicFramePr>
          <p:nvPr/>
        </p:nvGraphicFramePr>
        <p:xfrm>
          <a:off x="609600" y="2667000"/>
          <a:ext cx="8301038" cy="762000"/>
        </p:xfrm>
        <a:graphic>
          <a:graphicData uri="http://schemas.openxmlformats.org/presentationml/2006/ole">
            <p:oleObj spid="_x0000_s2050" name="Equation" r:id="rId4" imgW="2705040" imgH="342720" progId="Equation.3">
              <p:embed/>
            </p:oleObj>
          </a:graphicData>
        </a:graphic>
      </p:graphicFrame>
      <p:grpSp>
        <p:nvGrpSpPr>
          <p:cNvPr id="2" name="Group 39"/>
          <p:cNvGrpSpPr>
            <a:grpSpLocks/>
          </p:cNvGrpSpPr>
          <p:nvPr/>
        </p:nvGrpSpPr>
        <p:grpSpPr bwMode="auto">
          <a:xfrm>
            <a:off x="1954213" y="2714625"/>
            <a:ext cx="1322387" cy="1797050"/>
            <a:chOff x="2133600" y="3324225"/>
            <a:chExt cx="1295400" cy="1617107"/>
          </a:xfrm>
        </p:grpSpPr>
        <p:sp>
          <p:nvSpPr>
            <p:cNvPr id="36" name="Rectangle 35"/>
            <p:cNvSpPr/>
            <p:nvPr/>
          </p:nvSpPr>
          <p:spPr>
            <a:xfrm>
              <a:off x="2371530" y="3324225"/>
              <a:ext cx="762000" cy="418563"/>
            </a:xfrm>
            <a:prstGeom prst="rect">
              <a:avLst/>
            </a:prstGeom>
            <a:solidFill>
              <a:schemeClr val="accent1">
                <a:alpha val="3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7" name="TextBox 36"/>
            <p:cNvSpPr txBox="1"/>
            <p:nvPr/>
          </p:nvSpPr>
          <p:spPr>
            <a:xfrm>
              <a:off x="2133600" y="4571341"/>
              <a:ext cx="1295400" cy="369991"/>
            </a:xfrm>
            <a:prstGeom prst="rect">
              <a:avLst/>
            </a:prstGeom>
          </p:spPr>
          <p:style>
            <a:lnRef idx="3">
              <a:schemeClr val="lt1"/>
            </a:lnRef>
            <a:fillRef idx="1">
              <a:schemeClr val="accent5"/>
            </a:fillRef>
            <a:effectRef idx="1">
              <a:schemeClr val="accent5"/>
            </a:effectRef>
            <a:fontRef idx="minor">
              <a:schemeClr val="lt1"/>
            </a:fontRef>
          </p:style>
          <p:txBody>
            <a:bodyPr>
              <a:spAutoFit/>
            </a:bodyPr>
            <a:lstStyle/>
            <a:p>
              <a:pPr fontAlgn="auto">
                <a:spcBef>
                  <a:spcPts val="0"/>
                </a:spcBef>
                <a:spcAft>
                  <a:spcPts val="0"/>
                </a:spcAft>
                <a:defRPr/>
              </a:pPr>
              <a:r>
                <a:rPr lang="en-US" dirty="0"/>
                <a:t>Descriptors</a:t>
              </a:r>
            </a:p>
          </p:txBody>
        </p:sp>
        <p:cxnSp>
          <p:nvCxnSpPr>
            <p:cNvPr id="39" name="Straight Arrow Connector 38"/>
            <p:cNvCxnSpPr>
              <a:stCxn id="36" idx="2"/>
              <a:endCxn id="37" idx="0"/>
            </p:cNvCxnSpPr>
            <p:nvPr/>
          </p:nvCxnSpPr>
          <p:spPr>
            <a:xfrm rot="16200000" flipH="1">
              <a:off x="2353028" y="4142291"/>
              <a:ext cx="828553" cy="29546"/>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grpSp>
      <p:grpSp>
        <p:nvGrpSpPr>
          <p:cNvPr id="3" name="Group 59"/>
          <p:cNvGrpSpPr>
            <a:grpSpLocks/>
          </p:cNvGrpSpPr>
          <p:nvPr/>
        </p:nvGrpSpPr>
        <p:grpSpPr bwMode="auto">
          <a:xfrm>
            <a:off x="1200150" y="1714500"/>
            <a:ext cx="1114425" cy="1466850"/>
            <a:chOff x="1200150" y="1714500"/>
            <a:chExt cx="1114425" cy="1466850"/>
          </a:xfrm>
        </p:grpSpPr>
        <p:sp>
          <p:nvSpPr>
            <p:cNvPr id="47" name="Rectangle 46"/>
            <p:cNvSpPr/>
            <p:nvPr/>
          </p:nvSpPr>
          <p:spPr>
            <a:xfrm>
              <a:off x="1571625" y="2716213"/>
              <a:ext cx="381000" cy="465137"/>
            </a:xfrm>
            <a:prstGeom prst="rect">
              <a:avLst/>
            </a:prstGeom>
            <a:solidFill>
              <a:schemeClr val="accent1">
                <a:alpha val="3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49" name="Straight Arrow Connector 48"/>
            <p:cNvCxnSpPr>
              <a:stCxn id="47" idx="0"/>
              <a:endCxn id="50" idx="2"/>
            </p:cNvCxnSpPr>
            <p:nvPr/>
          </p:nvCxnSpPr>
          <p:spPr>
            <a:xfrm rot="16200000" flipV="1">
              <a:off x="1443831" y="2397920"/>
              <a:ext cx="631825" cy="4762"/>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50" name="TextBox 49"/>
            <p:cNvSpPr txBox="1"/>
            <p:nvPr/>
          </p:nvSpPr>
          <p:spPr>
            <a:xfrm>
              <a:off x="1200150" y="1714500"/>
              <a:ext cx="1114425" cy="369888"/>
            </a:xfrm>
            <a:prstGeom prst="rect">
              <a:avLst/>
            </a:prstGeom>
          </p:spPr>
          <p:style>
            <a:lnRef idx="3">
              <a:schemeClr val="lt1"/>
            </a:lnRef>
            <a:fillRef idx="1">
              <a:schemeClr val="accent5"/>
            </a:fillRef>
            <a:effectRef idx="1">
              <a:schemeClr val="accent5"/>
            </a:effectRef>
            <a:fontRef idx="minor">
              <a:schemeClr val="lt1"/>
            </a:fontRef>
          </p:style>
          <p:txBody>
            <a:bodyPr>
              <a:spAutoFit/>
            </a:bodyPr>
            <a:lstStyle/>
            <a:p>
              <a:pPr fontAlgn="auto">
                <a:spcBef>
                  <a:spcPts val="0"/>
                </a:spcBef>
                <a:spcAft>
                  <a:spcPts val="0"/>
                </a:spcAft>
                <a:defRPr/>
              </a:pPr>
              <a:r>
                <a:rPr lang="en-US" dirty="0"/>
                <a:t>Occlusion</a:t>
              </a:r>
            </a:p>
          </p:txBody>
        </p:sp>
      </p:grpSp>
      <p:grpSp>
        <p:nvGrpSpPr>
          <p:cNvPr id="4" name="Group 57"/>
          <p:cNvGrpSpPr>
            <a:grpSpLocks/>
          </p:cNvGrpSpPr>
          <p:nvPr/>
        </p:nvGrpSpPr>
        <p:grpSpPr bwMode="auto">
          <a:xfrm>
            <a:off x="666750" y="2716213"/>
            <a:ext cx="1190625" cy="1254125"/>
            <a:chOff x="666750" y="2715683"/>
            <a:chExt cx="1190625" cy="1254099"/>
          </a:xfrm>
        </p:grpSpPr>
        <p:sp>
          <p:nvSpPr>
            <p:cNvPr id="51" name="TextBox 50"/>
            <p:cNvSpPr txBox="1"/>
            <p:nvPr/>
          </p:nvSpPr>
          <p:spPr>
            <a:xfrm>
              <a:off x="666750" y="3599902"/>
              <a:ext cx="1190625" cy="369880"/>
            </a:xfrm>
            <a:prstGeom prst="rect">
              <a:avLst/>
            </a:prstGeom>
          </p:spPr>
          <p:style>
            <a:lnRef idx="3">
              <a:schemeClr val="lt1"/>
            </a:lnRef>
            <a:fillRef idx="1">
              <a:schemeClr val="accent5"/>
            </a:fillRef>
            <a:effectRef idx="1">
              <a:schemeClr val="accent5"/>
            </a:effectRef>
            <a:fontRef idx="minor">
              <a:schemeClr val="lt1"/>
            </a:fontRef>
          </p:style>
          <p:txBody>
            <a:bodyPr>
              <a:spAutoFit/>
            </a:bodyPr>
            <a:lstStyle/>
            <a:p>
              <a:pPr fontAlgn="auto">
                <a:spcBef>
                  <a:spcPts val="0"/>
                </a:spcBef>
                <a:spcAft>
                  <a:spcPts val="0"/>
                </a:spcAft>
                <a:defRPr/>
              </a:pPr>
              <a:r>
                <a:rPr lang="en-US" dirty="0"/>
                <a:t>Depthmap</a:t>
              </a:r>
            </a:p>
          </p:txBody>
        </p:sp>
        <p:sp>
          <p:nvSpPr>
            <p:cNvPr id="52" name="Rectangle 51"/>
            <p:cNvSpPr/>
            <p:nvPr/>
          </p:nvSpPr>
          <p:spPr>
            <a:xfrm>
              <a:off x="1066800" y="2715683"/>
              <a:ext cx="381000" cy="465127"/>
            </a:xfrm>
            <a:prstGeom prst="rect">
              <a:avLst/>
            </a:prstGeom>
            <a:solidFill>
              <a:schemeClr val="accent1">
                <a:alpha val="3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56" name="Straight Arrow Connector 55"/>
            <p:cNvCxnSpPr>
              <a:stCxn id="52" idx="2"/>
              <a:endCxn id="51" idx="0"/>
            </p:cNvCxnSpPr>
            <p:nvPr/>
          </p:nvCxnSpPr>
          <p:spPr>
            <a:xfrm rot="16200000" flipH="1">
              <a:off x="1050136" y="3387974"/>
              <a:ext cx="419091" cy="4763"/>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grpSp>
      <p:grpSp>
        <p:nvGrpSpPr>
          <p:cNvPr id="5" name="Group 70"/>
          <p:cNvGrpSpPr>
            <a:grpSpLocks/>
          </p:cNvGrpSpPr>
          <p:nvPr/>
        </p:nvGrpSpPr>
        <p:grpSpPr bwMode="auto">
          <a:xfrm>
            <a:off x="4295775" y="2716213"/>
            <a:ext cx="3048000" cy="1158875"/>
            <a:chOff x="4295775" y="2715683"/>
            <a:chExt cx="3048000" cy="1158849"/>
          </a:xfrm>
        </p:grpSpPr>
        <p:sp>
          <p:nvSpPr>
            <p:cNvPr id="62" name="Rectangle 61"/>
            <p:cNvSpPr/>
            <p:nvPr/>
          </p:nvSpPr>
          <p:spPr>
            <a:xfrm>
              <a:off x="4295775" y="2715683"/>
              <a:ext cx="3048000" cy="465127"/>
            </a:xfrm>
            <a:prstGeom prst="rect">
              <a:avLst/>
            </a:prstGeom>
            <a:solidFill>
              <a:schemeClr val="accent1">
                <a:alpha val="3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4" name="TextBox 63"/>
            <p:cNvSpPr txBox="1"/>
            <p:nvPr/>
          </p:nvSpPr>
          <p:spPr>
            <a:xfrm>
              <a:off x="5154613" y="3504652"/>
              <a:ext cx="1322387" cy="369880"/>
            </a:xfrm>
            <a:prstGeom prst="rect">
              <a:avLst/>
            </a:prstGeom>
          </p:spPr>
          <p:style>
            <a:lnRef idx="3">
              <a:schemeClr val="lt1"/>
            </a:lnRef>
            <a:fillRef idx="1">
              <a:schemeClr val="accent5"/>
            </a:fillRef>
            <a:effectRef idx="1">
              <a:schemeClr val="accent5"/>
            </a:effectRef>
            <a:fontRef idx="minor">
              <a:schemeClr val="lt1"/>
            </a:fontRef>
          </p:style>
          <p:txBody>
            <a:bodyPr>
              <a:spAutoFit/>
            </a:bodyPr>
            <a:lstStyle/>
            <a:p>
              <a:pPr algn="ctr" fontAlgn="auto">
                <a:spcBef>
                  <a:spcPts val="0"/>
                </a:spcBef>
                <a:spcAft>
                  <a:spcPts val="0"/>
                </a:spcAft>
                <a:defRPr/>
              </a:pPr>
              <a:r>
                <a:rPr lang="en-US" dirty="0"/>
                <a:t>Evidence</a:t>
              </a:r>
            </a:p>
          </p:txBody>
        </p:sp>
        <p:cxnSp>
          <p:nvCxnSpPr>
            <p:cNvPr id="65" name="Straight Arrow Connector 64"/>
            <p:cNvCxnSpPr>
              <a:stCxn id="62" idx="2"/>
              <a:endCxn id="64" idx="0"/>
            </p:cNvCxnSpPr>
            <p:nvPr/>
          </p:nvCxnSpPr>
          <p:spPr>
            <a:xfrm rot="5400000">
              <a:off x="5656267" y="3341143"/>
              <a:ext cx="323843" cy="3175"/>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grpSp>
      <p:grpSp>
        <p:nvGrpSpPr>
          <p:cNvPr id="6" name="Group 71"/>
          <p:cNvGrpSpPr>
            <a:grpSpLocks/>
          </p:cNvGrpSpPr>
          <p:nvPr/>
        </p:nvGrpSpPr>
        <p:grpSpPr bwMode="auto">
          <a:xfrm>
            <a:off x="7391400" y="2714625"/>
            <a:ext cx="1447800" cy="1436688"/>
            <a:chOff x="7391400" y="2714625"/>
            <a:chExt cx="1447800" cy="1436906"/>
          </a:xfrm>
        </p:grpSpPr>
        <p:sp>
          <p:nvSpPr>
            <p:cNvPr id="61" name="Rectangle 60"/>
            <p:cNvSpPr/>
            <p:nvPr/>
          </p:nvSpPr>
          <p:spPr>
            <a:xfrm>
              <a:off x="7391400" y="2714625"/>
              <a:ext cx="1447800" cy="465209"/>
            </a:xfrm>
            <a:prstGeom prst="rect">
              <a:avLst/>
            </a:prstGeom>
            <a:solidFill>
              <a:schemeClr val="accent1">
                <a:alpha val="3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3" name="TextBox 62"/>
            <p:cNvSpPr txBox="1"/>
            <p:nvPr/>
          </p:nvSpPr>
          <p:spPr>
            <a:xfrm>
              <a:off x="7467600" y="3505320"/>
              <a:ext cx="1322388" cy="646211"/>
            </a:xfrm>
            <a:prstGeom prst="rect">
              <a:avLst/>
            </a:prstGeom>
          </p:spPr>
          <p:style>
            <a:lnRef idx="3">
              <a:schemeClr val="lt1"/>
            </a:lnRef>
            <a:fillRef idx="1">
              <a:schemeClr val="accent5"/>
            </a:fillRef>
            <a:effectRef idx="1">
              <a:schemeClr val="accent5"/>
            </a:effectRef>
            <a:fontRef idx="minor">
              <a:schemeClr val="lt1"/>
            </a:fontRef>
          </p:style>
          <p:txBody>
            <a:bodyPr>
              <a:spAutoFit/>
            </a:bodyPr>
            <a:lstStyle/>
            <a:p>
              <a:pPr algn="ctr" fontAlgn="auto">
                <a:spcBef>
                  <a:spcPts val="0"/>
                </a:spcBef>
                <a:spcAft>
                  <a:spcPts val="0"/>
                </a:spcAft>
                <a:defRPr/>
              </a:pPr>
              <a:r>
                <a:rPr lang="en-US" dirty="0"/>
                <a:t>Smoothness Prior</a:t>
              </a:r>
            </a:p>
          </p:txBody>
        </p:sp>
        <p:cxnSp>
          <p:nvCxnSpPr>
            <p:cNvPr id="68" name="Straight Arrow Connector 67"/>
            <p:cNvCxnSpPr>
              <a:stCxn id="61" idx="2"/>
              <a:endCxn id="63" idx="0"/>
            </p:cNvCxnSpPr>
            <p:nvPr/>
          </p:nvCxnSpPr>
          <p:spPr>
            <a:xfrm rot="16200000" flipH="1">
              <a:off x="7958906" y="3336227"/>
              <a:ext cx="325486" cy="1270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grpSp>
      <p:sp>
        <p:nvSpPr>
          <p:cNvPr id="73" name="TextBox 72"/>
          <p:cNvSpPr txBox="1"/>
          <p:nvPr/>
        </p:nvSpPr>
        <p:spPr>
          <a:xfrm>
            <a:off x="2819400" y="5029200"/>
            <a:ext cx="3886200" cy="954107"/>
          </a:xfrm>
          <a:prstGeom prst="rect">
            <a:avLst/>
          </a:prstGeom>
        </p:spPr>
        <p:style>
          <a:lnRef idx="3">
            <a:schemeClr val="lt1"/>
          </a:lnRef>
          <a:fillRef idx="1">
            <a:schemeClr val="accent2"/>
          </a:fillRef>
          <a:effectRef idx="1">
            <a:schemeClr val="accent2"/>
          </a:effectRef>
          <a:fontRef idx="minor">
            <a:schemeClr val="lt1"/>
          </a:fontRef>
        </p:style>
        <p:txBody>
          <a:bodyPr>
            <a:spAutoFit/>
          </a:bodyPr>
          <a:lstStyle/>
          <a:p>
            <a:pPr algn="ctr" fontAlgn="auto">
              <a:spcBef>
                <a:spcPts val="0"/>
              </a:spcBef>
              <a:spcAft>
                <a:spcPts val="0"/>
              </a:spcAft>
              <a:defRPr/>
            </a:pPr>
            <a:r>
              <a:rPr lang="en-US" sz="2800" dirty="0" smtClean="0"/>
              <a:t>Occlusions should be handled explicitly!</a:t>
            </a:r>
            <a:endParaRPr lang="en-US"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Title 33"/>
          <p:cNvSpPr>
            <a:spLocks noGrp="1"/>
          </p:cNvSpPr>
          <p:nvPr>
            <p:ph type="title"/>
          </p:nvPr>
        </p:nvSpPr>
        <p:spPr/>
        <p:txBody>
          <a:bodyPr/>
          <a:lstStyle/>
          <a:p>
            <a:pPr fontAlgn="auto">
              <a:spcAft>
                <a:spcPts val="0"/>
              </a:spcAft>
              <a:defRPr/>
            </a:pPr>
            <a:r>
              <a:rPr lang="en-US" dirty="0" smtClean="0"/>
              <a:t>Depth Map Estimation</a:t>
            </a:r>
            <a:endParaRPr lang="en-US" dirty="0"/>
          </a:p>
        </p:txBody>
      </p:sp>
      <p:graphicFrame>
        <p:nvGraphicFramePr>
          <p:cNvPr id="3074" name="Object 2"/>
          <p:cNvGraphicFramePr>
            <a:graphicFrameLocks noChangeAspect="1"/>
          </p:cNvGraphicFramePr>
          <p:nvPr/>
        </p:nvGraphicFramePr>
        <p:xfrm>
          <a:off x="228600" y="2362200"/>
          <a:ext cx="8780463" cy="762000"/>
        </p:xfrm>
        <a:graphic>
          <a:graphicData uri="http://schemas.openxmlformats.org/presentationml/2006/ole">
            <p:oleObj spid="_x0000_s3074" name="Equation" r:id="rId4" imgW="3759120" imgH="342720" progId="Equation.3">
              <p:embed/>
            </p:oleObj>
          </a:graphicData>
        </a:graphic>
      </p:graphicFrame>
      <p:grpSp>
        <p:nvGrpSpPr>
          <p:cNvPr id="3076" name="Group 21"/>
          <p:cNvGrpSpPr>
            <a:grpSpLocks/>
          </p:cNvGrpSpPr>
          <p:nvPr/>
        </p:nvGrpSpPr>
        <p:grpSpPr bwMode="auto">
          <a:xfrm>
            <a:off x="304800" y="1687513"/>
            <a:ext cx="2286000" cy="1208087"/>
            <a:chOff x="4295775" y="2251101"/>
            <a:chExt cx="2286000" cy="1207532"/>
          </a:xfrm>
        </p:grpSpPr>
        <p:sp>
          <p:nvSpPr>
            <p:cNvPr id="23" name="Rectangle 22"/>
            <p:cNvSpPr/>
            <p:nvPr/>
          </p:nvSpPr>
          <p:spPr>
            <a:xfrm>
              <a:off x="4295775" y="2944519"/>
              <a:ext cx="2286000" cy="514114"/>
            </a:xfrm>
            <a:prstGeom prst="rect">
              <a:avLst/>
            </a:prstGeom>
            <a:solidFill>
              <a:schemeClr val="accent1">
                <a:alpha val="3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4" name="TextBox 23"/>
            <p:cNvSpPr txBox="1"/>
            <p:nvPr/>
          </p:nvSpPr>
          <p:spPr>
            <a:xfrm>
              <a:off x="4772025" y="2251101"/>
              <a:ext cx="1322388" cy="369717"/>
            </a:xfrm>
            <a:prstGeom prst="rect">
              <a:avLst/>
            </a:prstGeom>
          </p:spPr>
          <p:style>
            <a:lnRef idx="3">
              <a:schemeClr val="lt1"/>
            </a:lnRef>
            <a:fillRef idx="1">
              <a:schemeClr val="accent5"/>
            </a:fillRef>
            <a:effectRef idx="1">
              <a:schemeClr val="accent5"/>
            </a:effectRef>
            <a:fontRef idx="minor">
              <a:schemeClr val="lt1"/>
            </a:fontRef>
          </p:style>
          <p:txBody>
            <a:bodyPr>
              <a:spAutoFit/>
            </a:bodyPr>
            <a:lstStyle/>
            <a:p>
              <a:pPr algn="ctr" fontAlgn="auto">
                <a:spcBef>
                  <a:spcPts val="0"/>
                </a:spcBef>
                <a:spcAft>
                  <a:spcPts val="0"/>
                </a:spcAft>
                <a:defRPr/>
              </a:pPr>
              <a:r>
                <a:rPr lang="en-US" dirty="0"/>
                <a:t>Evidence</a:t>
              </a:r>
            </a:p>
          </p:txBody>
        </p:sp>
        <p:cxnSp>
          <p:nvCxnSpPr>
            <p:cNvPr id="25" name="Straight Arrow Connector 24"/>
            <p:cNvCxnSpPr>
              <a:stCxn id="23" idx="0"/>
              <a:endCxn id="24" idx="2"/>
            </p:cNvCxnSpPr>
            <p:nvPr/>
          </p:nvCxnSpPr>
          <p:spPr>
            <a:xfrm rot="16200000" flipV="1">
              <a:off x="5273749" y="2779494"/>
              <a:ext cx="323701" cy="635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grpSp>
      <p:grpSp>
        <p:nvGrpSpPr>
          <p:cNvPr id="3" name="Group 98"/>
          <p:cNvGrpSpPr>
            <a:grpSpLocks/>
          </p:cNvGrpSpPr>
          <p:nvPr/>
        </p:nvGrpSpPr>
        <p:grpSpPr bwMode="auto">
          <a:xfrm>
            <a:off x="3505200" y="3565525"/>
            <a:ext cx="2378075" cy="2378075"/>
            <a:chOff x="3429000" y="4267200"/>
            <a:chExt cx="2288556" cy="2286000"/>
          </a:xfrm>
        </p:grpSpPr>
        <p:sp>
          <p:nvSpPr>
            <p:cNvPr id="58" name="Oval 57"/>
            <p:cNvSpPr/>
            <p:nvPr/>
          </p:nvSpPr>
          <p:spPr>
            <a:xfrm>
              <a:off x="4455642" y="5100415"/>
              <a:ext cx="235272" cy="233484"/>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0" name="Oval 59"/>
            <p:cNvSpPr/>
            <p:nvPr/>
          </p:nvSpPr>
          <p:spPr>
            <a:xfrm>
              <a:off x="4455642" y="5501763"/>
              <a:ext cx="235272" cy="233483"/>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7" name="Oval 66"/>
            <p:cNvSpPr/>
            <p:nvPr/>
          </p:nvSpPr>
          <p:spPr>
            <a:xfrm>
              <a:off x="4600778" y="5156879"/>
              <a:ext cx="235272" cy="233483"/>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6" name="Oval 65"/>
            <p:cNvSpPr/>
            <p:nvPr/>
          </p:nvSpPr>
          <p:spPr>
            <a:xfrm>
              <a:off x="4600778" y="5445299"/>
              <a:ext cx="235272" cy="233484"/>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7" name="Oval 56"/>
            <p:cNvSpPr/>
            <p:nvPr/>
          </p:nvSpPr>
          <p:spPr>
            <a:xfrm>
              <a:off x="4657304" y="5300326"/>
              <a:ext cx="235272" cy="235009"/>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9" name="Oval 58"/>
            <p:cNvSpPr/>
            <p:nvPr/>
          </p:nvSpPr>
          <p:spPr>
            <a:xfrm>
              <a:off x="4253980" y="5300326"/>
              <a:ext cx="235272" cy="235009"/>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9" name="Oval 68"/>
            <p:cNvSpPr/>
            <p:nvPr/>
          </p:nvSpPr>
          <p:spPr>
            <a:xfrm>
              <a:off x="4308979" y="5156879"/>
              <a:ext cx="235272" cy="233483"/>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0" name="Oval 69"/>
            <p:cNvSpPr/>
            <p:nvPr/>
          </p:nvSpPr>
          <p:spPr>
            <a:xfrm>
              <a:off x="4308979" y="5445299"/>
              <a:ext cx="235272" cy="233484"/>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4" name="Oval 73"/>
            <p:cNvSpPr/>
            <p:nvPr/>
          </p:nvSpPr>
          <p:spPr>
            <a:xfrm>
              <a:off x="4081346" y="5535335"/>
              <a:ext cx="362074" cy="360144"/>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5" name="Oval 74"/>
            <p:cNvSpPr/>
            <p:nvPr/>
          </p:nvSpPr>
          <p:spPr>
            <a:xfrm>
              <a:off x="3959127" y="5234706"/>
              <a:ext cx="362074" cy="360144"/>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8" name="Oval 77"/>
            <p:cNvSpPr/>
            <p:nvPr/>
          </p:nvSpPr>
          <p:spPr>
            <a:xfrm>
              <a:off x="4092040" y="4940182"/>
              <a:ext cx="363602" cy="360144"/>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9" name="Oval 78"/>
            <p:cNvSpPr/>
            <p:nvPr/>
          </p:nvSpPr>
          <p:spPr>
            <a:xfrm>
              <a:off x="4241758" y="4267200"/>
              <a:ext cx="669151" cy="665351"/>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0" name="Oval 79"/>
            <p:cNvSpPr/>
            <p:nvPr/>
          </p:nvSpPr>
          <p:spPr>
            <a:xfrm>
              <a:off x="5045350" y="5089733"/>
              <a:ext cx="669151" cy="665351"/>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1" name="Oval 80"/>
            <p:cNvSpPr/>
            <p:nvPr/>
          </p:nvSpPr>
          <p:spPr>
            <a:xfrm>
              <a:off x="4787162" y="4541886"/>
              <a:ext cx="669151" cy="665351"/>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2" name="Oval 81"/>
            <p:cNvSpPr/>
            <p:nvPr/>
          </p:nvSpPr>
          <p:spPr>
            <a:xfrm>
              <a:off x="3429000" y="5089733"/>
              <a:ext cx="669151" cy="665351"/>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3" name="Oval 82"/>
            <p:cNvSpPr/>
            <p:nvPr/>
          </p:nvSpPr>
          <p:spPr>
            <a:xfrm>
              <a:off x="3691771" y="4535782"/>
              <a:ext cx="670679" cy="665351"/>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4" name="Oval 83"/>
            <p:cNvSpPr/>
            <p:nvPr/>
          </p:nvSpPr>
          <p:spPr>
            <a:xfrm>
              <a:off x="4241758" y="5887849"/>
              <a:ext cx="669151" cy="665351"/>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5" name="Oval 84"/>
            <p:cNvSpPr/>
            <p:nvPr/>
          </p:nvSpPr>
          <p:spPr>
            <a:xfrm>
              <a:off x="3687189" y="5626897"/>
              <a:ext cx="669151" cy="665351"/>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6" name="Oval 85"/>
            <p:cNvSpPr/>
            <p:nvPr/>
          </p:nvSpPr>
          <p:spPr>
            <a:xfrm>
              <a:off x="4799384" y="5645210"/>
              <a:ext cx="669151" cy="665351"/>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1" name="Oval 70"/>
            <p:cNvSpPr/>
            <p:nvPr/>
          </p:nvSpPr>
          <p:spPr>
            <a:xfrm>
              <a:off x="4831466" y="5234706"/>
              <a:ext cx="362075" cy="360144"/>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2" name="Oval 71"/>
            <p:cNvSpPr/>
            <p:nvPr/>
          </p:nvSpPr>
          <p:spPr>
            <a:xfrm>
              <a:off x="4388421" y="5668100"/>
              <a:ext cx="362075" cy="360144"/>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3" name="Oval 72"/>
            <p:cNvSpPr/>
            <p:nvPr/>
          </p:nvSpPr>
          <p:spPr>
            <a:xfrm>
              <a:off x="4697025" y="5541439"/>
              <a:ext cx="362075" cy="360144"/>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6" name="Oval 75"/>
            <p:cNvSpPr/>
            <p:nvPr/>
          </p:nvSpPr>
          <p:spPr>
            <a:xfrm>
              <a:off x="4388421" y="4799787"/>
              <a:ext cx="362075" cy="361670"/>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7" name="Oval 76"/>
            <p:cNvSpPr/>
            <p:nvPr/>
          </p:nvSpPr>
          <p:spPr>
            <a:xfrm>
              <a:off x="4690914" y="4940182"/>
              <a:ext cx="362075" cy="360144"/>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5" name="Oval 54"/>
            <p:cNvSpPr/>
            <p:nvPr/>
          </p:nvSpPr>
          <p:spPr>
            <a:xfrm>
              <a:off x="4455642" y="5300326"/>
              <a:ext cx="235272" cy="235009"/>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7" name="Oval 86"/>
            <p:cNvSpPr/>
            <p:nvPr/>
          </p:nvSpPr>
          <p:spPr>
            <a:xfrm>
              <a:off x="4241758" y="5883271"/>
              <a:ext cx="669151" cy="665351"/>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8" name="Oval 87"/>
            <p:cNvSpPr/>
            <p:nvPr/>
          </p:nvSpPr>
          <p:spPr>
            <a:xfrm>
              <a:off x="4797856" y="5649787"/>
              <a:ext cx="669151" cy="665351"/>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9" name="Oval 88"/>
            <p:cNvSpPr/>
            <p:nvPr/>
          </p:nvSpPr>
          <p:spPr>
            <a:xfrm>
              <a:off x="5048405" y="5095837"/>
              <a:ext cx="669151" cy="665351"/>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0" name="Oval 89"/>
            <p:cNvSpPr/>
            <p:nvPr/>
          </p:nvSpPr>
          <p:spPr>
            <a:xfrm>
              <a:off x="4787162" y="4541886"/>
              <a:ext cx="670678" cy="665351"/>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1" name="Oval 90"/>
            <p:cNvSpPr/>
            <p:nvPr/>
          </p:nvSpPr>
          <p:spPr>
            <a:xfrm>
              <a:off x="4241758" y="4267200"/>
              <a:ext cx="669151" cy="665351"/>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2" name="Oval 91"/>
            <p:cNvSpPr/>
            <p:nvPr/>
          </p:nvSpPr>
          <p:spPr>
            <a:xfrm>
              <a:off x="4454115" y="5504815"/>
              <a:ext cx="235272" cy="235009"/>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3" name="Oval 92"/>
            <p:cNvSpPr/>
            <p:nvPr/>
          </p:nvSpPr>
          <p:spPr>
            <a:xfrm>
              <a:off x="4600778" y="5445299"/>
              <a:ext cx="235272" cy="233484"/>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4" name="Oval 93"/>
            <p:cNvSpPr/>
            <p:nvPr/>
          </p:nvSpPr>
          <p:spPr>
            <a:xfrm>
              <a:off x="4657304" y="5300326"/>
              <a:ext cx="235272" cy="233483"/>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5" name="Oval 94"/>
            <p:cNvSpPr/>
            <p:nvPr/>
          </p:nvSpPr>
          <p:spPr>
            <a:xfrm>
              <a:off x="4600778" y="5156879"/>
              <a:ext cx="235272" cy="235009"/>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6" name="Oval 95"/>
            <p:cNvSpPr/>
            <p:nvPr/>
          </p:nvSpPr>
          <p:spPr>
            <a:xfrm>
              <a:off x="4454115" y="5100415"/>
              <a:ext cx="235272" cy="233484"/>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7" name="Oval 96"/>
            <p:cNvSpPr/>
            <p:nvPr/>
          </p:nvSpPr>
          <p:spPr>
            <a:xfrm>
              <a:off x="4831466" y="5236233"/>
              <a:ext cx="362075" cy="360144"/>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8" name="Oval 97"/>
            <p:cNvSpPr/>
            <p:nvPr/>
          </p:nvSpPr>
          <p:spPr>
            <a:xfrm>
              <a:off x="4386894" y="4802839"/>
              <a:ext cx="363602" cy="360144"/>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4" name="Group 669"/>
          <p:cNvGrpSpPr>
            <a:grpSpLocks/>
          </p:cNvGrpSpPr>
          <p:nvPr/>
        </p:nvGrpSpPr>
        <p:grpSpPr bwMode="auto">
          <a:xfrm>
            <a:off x="6781800" y="1295400"/>
            <a:ext cx="2209800" cy="1600200"/>
            <a:chOff x="6781800" y="1295400"/>
            <a:chExt cx="2209800" cy="1600200"/>
          </a:xfrm>
        </p:grpSpPr>
        <p:sp>
          <p:nvSpPr>
            <p:cNvPr id="31" name="TextBox 30"/>
            <p:cNvSpPr txBox="1"/>
            <p:nvPr/>
          </p:nvSpPr>
          <p:spPr>
            <a:xfrm>
              <a:off x="7029450" y="1295400"/>
              <a:ext cx="1703388" cy="646113"/>
            </a:xfrm>
            <a:prstGeom prst="rect">
              <a:avLst/>
            </a:prstGeom>
          </p:spPr>
          <p:style>
            <a:lnRef idx="3">
              <a:schemeClr val="lt1"/>
            </a:lnRef>
            <a:fillRef idx="1">
              <a:schemeClr val="accent5"/>
            </a:fillRef>
            <a:effectRef idx="1">
              <a:schemeClr val="accent5"/>
            </a:effectRef>
            <a:fontRef idx="minor">
              <a:schemeClr val="lt1"/>
            </a:fontRef>
          </p:style>
          <p:txBody>
            <a:bodyPr>
              <a:spAutoFit/>
            </a:bodyPr>
            <a:lstStyle/>
            <a:p>
              <a:pPr algn="ctr" fontAlgn="auto">
                <a:spcBef>
                  <a:spcPts val="0"/>
                </a:spcBef>
                <a:spcAft>
                  <a:spcPts val="0"/>
                </a:spcAft>
                <a:defRPr/>
              </a:pPr>
              <a:r>
                <a:rPr lang="en-US" dirty="0"/>
                <a:t>P. of a specific Occlusion Mask</a:t>
              </a:r>
            </a:p>
          </p:txBody>
        </p:sp>
        <p:sp>
          <p:nvSpPr>
            <p:cNvPr id="32" name="Rectangle 31"/>
            <p:cNvSpPr/>
            <p:nvPr/>
          </p:nvSpPr>
          <p:spPr>
            <a:xfrm>
              <a:off x="6781800" y="2381250"/>
              <a:ext cx="2209800" cy="514350"/>
            </a:xfrm>
            <a:prstGeom prst="rect">
              <a:avLst/>
            </a:prstGeom>
            <a:solidFill>
              <a:schemeClr val="accent1">
                <a:alpha val="3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cxnSp>
          <p:nvCxnSpPr>
            <p:cNvPr id="664" name="Straight Arrow Connector 663"/>
            <p:cNvCxnSpPr>
              <a:stCxn id="32" idx="0"/>
              <a:endCxn id="31" idx="2"/>
            </p:cNvCxnSpPr>
            <p:nvPr/>
          </p:nvCxnSpPr>
          <p:spPr>
            <a:xfrm rot="16200000" flipV="1">
              <a:off x="7663656" y="2158207"/>
              <a:ext cx="439737" cy="6350"/>
            </a:xfrm>
            <a:prstGeom prst="straightConnector1">
              <a:avLst/>
            </a:prstGeom>
            <a:ln w="22225">
              <a:tailEnd type="arrow"/>
            </a:ln>
          </p:spPr>
          <p:style>
            <a:lnRef idx="1">
              <a:schemeClr val="accent1"/>
            </a:lnRef>
            <a:fillRef idx="0">
              <a:schemeClr val="accent1"/>
            </a:fillRef>
            <a:effectRef idx="0">
              <a:schemeClr val="accent1"/>
            </a:effectRef>
            <a:fontRef idx="minor">
              <a:schemeClr val="tx1"/>
            </a:fontRef>
          </p:style>
        </p:cxnSp>
      </p:grpSp>
      <p:grpSp>
        <p:nvGrpSpPr>
          <p:cNvPr id="5" name="Group 1041"/>
          <p:cNvGrpSpPr>
            <a:grpSpLocks/>
          </p:cNvGrpSpPr>
          <p:nvPr/>
        </p:nvGrpSpPr>
        <p:grpSpPr bwMode="auto">
          <a:xfrm>
            <a:off x="5468938" y="1295400"/>
            <a:ext cx="1322387" cy="1600200"/>
            <a:chOff x="5469501" y="1295400"/>
            <a:chExt cx="1321824" cy="1600200"/>
          </a:xfrm>
        </p:grpSpPr>
        <p:grpSp>
          <p:nvGrpSpPr>
            <p:cNvPr id="3080" name="Group 660"/>
            <p:cNvGrpSpPr>
              <a:grpSpLocks/>
            </p:cNvGrpSpPr>
            <p:nvPr/>
          </p:nvGrpSpPr>
          <p:grpSpPr bwMode="auto">
            <a:xfrm>
              <a:off x="5469501" y="1295400"/>
              <a:ext cx="1321824" cy="1600200"/>
              <a:chOff x="5469501" y="1295400"/>
              <a:chExt cx="1321824" cy="1600200"/>
            </a:xfrm>
          </p:grpSpPr>
          <p:sp>
            <p:nvSpPr>
              <p:cNvPr id="29" name="Rectangle 28"/>
              <p:cNvSpPr/>
              <p:nvPr/>
            </p:nvSpPr>
            <p:spPr>
              <a:xfrm>
                <a:off x="5639291" y="2381250"/>
                <a:ext cx="990178" cy="514350"/>
              </a:xfrm>
              <a:prstGeom prst="rect">
                <a:avLst/>
              </a:prstGeom>
              <a:solidFill>
                <a:schemeClr val="accent1">
                  <a:alpha val="3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0" name="TextBox 29"/>
              <p:cNvSpPr txBox="1"/>
              <p:nvPr/>
            </p:nvSpPr>
            <p:spPr>
              <a:xfrm>
                <a:off x="5469501" y="1295400"/>
                <a:ext cx="1321824" cy="646113"/>
              </a:xfrm>
              <a:prstGeom prst="rect">
                <a:avLst/>
              </a:prstGeom>
            </p:spPr>
            <p:style>
              <a:lnRef idx="3">
                <a:schemeClr val="lt1"/>
              </a:lnRef>
              <a:fillRef idx="1">
                <a:schemeClr val="accent5"/>
              </a:fillRef>
              <a:effectRef idx="1">
                <a:schemeClr val="accent5"/>
              </a:effectRef>
              <a:fontRef idx="minor">
                <a:schemeClr val="lt1"/>
              </a:fontRef>
            </p:style>
            <p:txBody>
              <a:bodyPr>
                <a:spAutoFit/>
              </a:bodyPr>
              <a:lstStyle/>
              <a:p>
                <a:pPr algn="ctr" fontAlgn="auto">
                  <a:spcBef>
                    <a:spcPts val="0"/>
                  </a:spcBef>
                  <a:spcAft>
                    <a:spcPts val="0"/>
                  </a:spcAft>
                  <a:defRPr/>
                </a:pPr>
                <a:r>
                  <a:rPr lang="en-US" dirty="0"/>
                  <a:t>Occlusion Masks</a:t>
                </a:r>
              </a:p>
            </p:txBody>
          </p:sp>
        </p:grpSp>
        <p:cxnSp>
          <p:nvCxnSpPr>
            <p:cNvPr id="667" name="Straight Arrow Connector 666"/>
            <p:cNvCxnSpPr>
              <a:stCxn id="29" idx="0"/>
              <a:endCxn id="30" idx="2"/>
            </p:cNvCxnSpPr>
            <p:nvPr/>
          </p:nvCxnSpPr>
          <p:spPr>
            <a:xfrm rot="16200000" flipV="1">
              <a:off x="5912924" y="2159795"/>
              <a:ext cx="439737" cy="3174"/>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Title 33"/>
          <p:cNvSpPr>
            <a:spLocks noGrp="1"/>
          </p:cNvSpPr>
          <p:nvPr>
            <p:ph type="title"/>
          </p:nvPr>
        </p:nvSpPr>
        <p:spPr/>
        <p:txBody>
          <a:bodyPr/>
          <a:lstStyle/>
          <a:p>
            <a:pPr fontAlgn="auto">
              <a:spcAft>
                <a:spcPts val="0"/>
              </a:spcAft>
              <a:defRPr/>
            </a:pPr>
            <a:r>
              <a:rPr lang="en-US" dirty="0" smtClean="0"/>
              <a:t>Depth Map Estimation</a:t>
            </a:r>
            <a:endParaRPr lang="en-US" dirty="0"/>
          </a:p>
        </p:txBody>
      </p:sp>
      <p:graphicFrame>
        <p:nvGraphicFramePr>
          <p:cNvPr id="4098" name="Object 2"/>
          <p:cNvGraphicFramePr>
            <a:graphicFrameLocks noChangeAspect="1"/>
          </p:cNvGraphicFramePr>
          <p:nvPr/>
        </p:nvGraphicFramePr>
        <p:xfrm>
          <a:off x="228600" y="2362200"/>
          <a:ext cx="8780463" cy="762000"/>
        </p:xfrm>
        <a:graphic>
          <a:graphicData uri="http://schemas.openxmlformats.org/presentationml/2006/ole">
            <p:oleObj spid="_x0000_s4098" name="Equation" r:id="rId4" imgW="3759120" imgH="342720" progId="Equation.3">
              <p:embed/>
            </p:oleObj>
          </a:graphicData>
        </a:graphic>
      </p:graphicFrame>
      <p:grpSp>
        <p:nvGrpSpPr>
          <p:cNvPr id="4100" name="Group 21"/>
          <p:cNvGrpSpPr>
            <a:grpSpLocks/>
          </p:cNvGrpSpPr>
          <p:nvPr/>
        </p:nvGrpSpPr>
        <p:grpSpPr bwMode="auto">
          <a:xfrm>
            <a:off x="304800" y="1687513"/>
            <a:ext cx="2286000" cy="1208087"/>
            <a:chOff x="4295775" y="2251101"/>
            <a:chExt cx="2286000" cy="1207532"/>
          </a:xfrm>
        </p:grpSpPr>
        <p:sp>
          <p:nvSpPr>
            <p:cNvPr id="23" name="Rectangle 22"/>
            <p:cNvSpPr/>
            <p:nvPr/>
          </p:nvSpPr>
          <p:spPr>
            <a:xfrm>
              <a:off x="4295775" y="2944519"/>
              <a:ext cx="2286000" cy="514114"/>
            </a:xfrm>
            <a:prstGeom prst="rect">
              <a:avLst/>
            </a:prstGeom>
            <a:solidFill>
              <a:schemeClr val="accent1">
                <a:alpha val="3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4" name="TextBox 23"/>
            <p:cNvSpPr txBox="1"/>
            <p:nvPr/>
          </p:nvSpPr>
          <p:spPr>
            <a:xfrm>
              <a:off x="4772025" y="2251101"/>
              <a:ext cx="1322388" cy="369717"/>
            </a:xfrm>
            <a:prstGeom prst="rect">
              <a:avLst/>
            </a:prstGeom>
          </p:spPr>
          <p:style>
            <a:lnRef idx="3">
              <a:schemeClr val="lt1"/>
            </a:lnRef>
            <a:fillRef idx="1">
              <a:schemeClr val="accent5"/>
            </a:fillRef>
            <a:effectRef idx="1">
              <a:schemeClr val="accent5"/>
            </a:effectRef>
            <a:fontRef idx="minor">
              <a:schemeClr val="lt1"/>
            </a:fontRef>
          </p:style>
          <p:txBody>
            <a:bodyPr>
              <a:spAutoFit/>
            </a:bodyPr>
            <a:lstStyle/>
            <a:p>
              <a:pPr algn="ctr" fontAlgn="auto">
                <a:spcBef>
                  <a:spcPts val="0"/>
                </a:spcBef>
                <a:spcAft>
                  <a:spcPts val="0"/>
                </a:spcAft>
                <a:defRPr/>
              </a:pPr>
              <a:r>
                <a:rPr lang="en-US" dirty="0"/>
                <a:t>Evidence</a:t>
              </a:r>
            </a:p>
          </p:txBody>
        </p:sp>
        <p:cxnSp>
          <p:nvCxnSpPr>
            <p:cNvPr id="25" name="Straight Arrow Connector 24"/>
            <p:cNvCxnSpPr>
              <a:stCxn id="23" idx="0"/>
              <a:endCxn id="24" idx="2"/>
            </p:cNvCxnSpPr>
            <p:nvPr/>
          </p:nvCxnSpPr>
          <p:spPr>
            <a:xfrm rot="16200000" flipV="1">
              <a:off x="5273749" y="2779494"/>
              <a:ext cx="323701" cy="635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grpSp>
      <p:grpSp>
        <p:nvGrpSpPr>
          <p:cNvPr id="4101" name="Group 660"/>
          <p:cNvGrpSpPr>
            <a:grpSpLocks/>
          </p:cNvGrpSpPr>
          <p:nvPr/>
        </p:nvGrpSpPr>
        <p:grpSpPr bwMode="auto">
          <a:xfrm>
            <a:off x="5468938" y="1295400"/>
            <a:ext cx="1322387" cy="1600200"/>
            <a:chOff x="5469501" y="1295400"/>
            <a:chExt cx="1321824" cy="1600200"/>
          </a:xfrm>
        </p:grpSpPr>
        <p:sp>
          <p:nvSpPr>
            <p:cNvPr id="29" name="Rectangle 28"/>
            <p:cNvSpPr/>
            <p:nvPr/>
          </p:nvSpPr>
          <p:spPr>
            <a:xfrm>
              <a:off x="5639291" y="2381250"/>
              <a:ext cx="990178" cy="514350"/>
            </a:xfrm>
            <a:prstGeom prst="rect">
              <a:avLst/>
            </a:prstGeom>
            <a:solidFill>
              <a:schemeClr val="accent1">
                <a:alpha val="3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0" name="TextBox 29"/>
            <p:cNvSpPr txBox="1"/>
            <p:nvPr/>
          </p:nvSpPr>
          <p:spPr>
            <a:xfrm>
              <a:off x="5469501" y="1295400"/>
              <a:ext cx="1321824" cy="646113"/>
            </a:xfrm>
            <a:prstGeom prst="rect">
              <a:avLst/>
            </a:prstGeom>
          </p:spPr>
          <p:style>
            <a:lnRef idx="3">
              <a:schemeClr val="lt1"/>
            </a:lnRef>
            <a:fillRef idx="1">
              <a:schemeClr val="accent5"/>
            </a:fillRef>
            <a:effectRef idx="1">
              <a:schemeClr val="accent5"/>
            </a:effectRef>
            <a:fontRef idx="minor">
              <a:schemeClr val="lt1"/>
            </a:fontRef>
          </p:style>
          <p:txBody>
            <a:bodyPr>
              <a:spAutoFit/>
            </a:bodyPr>
            <a:lstStyle/>
            <a:p>
              <a:pPr algn="ctr" fontAlgn="auto">
                <a:spcBef>
                  <a:spcPts val="0"/>
                </a:spcBef>
                <a:spcAft>
                  <a:spcPts val="0"/>
                </a:spcAft>
                <a:defRPr/>
              </a:pPr>
              <a:r>
                <a:rPr lang="en-US" dirty="0"/>
                <a:t>Occlusion Masks</a:t>
              </a:r>
            </a:p>
          </p:txBody>
        </p:sp>
      </p:grpSp>
      <p:grpSp>
        <p:nvGrpSpPr>
          <p:cNvPr id="4102" name="Group 669"/>
          <p:cNvGrpSpPr>
            <a:grpSpLocks/>
          </p:cNvGrpSpPr>
          <p:nvPr/>
        </p:nvGrpSpPr>
        <p:grpSpPr bwMode="auto">
          <a:xfrm>
            <a:off x="6781800" y="1295400"/>
            <a:ext cx="2209800" cy="1600200"/>
            <a:chOff x="6781800" y="1295400"/>
            <a:chExt cx="2209800" cy="1600200"/>
          </a:xfrm>
        </p:grpSpPr>
        <p:sp>
          <p:nvSpPr>
            <p:cNvPr id="31" name="TextBox 30"/>
            <p:cNvSpPr txBox="1"/>
            <p:nvPr/>
          </p:nvSpPr>
          <p:spPr>
            <a:xfrm>
              <a:off x="7029450" y="1295400"/>
              <a:ext cx="1703388" cy="646113"/>
            </a:xfrm>
            <a:prstGeom prst="rect">
              <a:avLst/>
            </a:prstGeom>
          </p:spPr>
          <p:style>
            <a:lnRef idx="3">
              <a:schemeClr val="lt1"/>
            </a:lnRef>
            <a:fillRef idx="1">
              <a:schemeClr val="accent5"/>
            </a:fillRef>
            <a:effectRef idx="1">
              <a:schemeClr val="accent5"/>
            </a:effectRef>
            <a:fontRef idx="minor">
              <a:schemeClr val="lt1"/>
            </a:fontRef>
          </p:style>
          <p:txBody>
            <a:bodyPr>
              <a:spAutoFit/>
            </a:bodyPr>
            <a:lstStyle/>
            <a:p>
              <a:pPr algn="ctr" fontAlgn="auto">
                <a:spcBef>
                  <a:spcPts val="0"/>
                </a:spcBef>
                <a:spcAft>
                  <a:spcPts val="0"/>
                </a:spcAft>
                <a:defRPr/>
              </a:pPr>
              <a:r>
                <a:rPr lang="en-US" dirty="0"/>
                <a:t>P. of a specific Occlusion Mask</a:t>
              </a:r>
            </a:p>
          </p:txBody>
        </p:sp>
        <p:sp>
          <p:nvSpPr>
            <p:cNvPr id="32" name="Rectangle 31"/>
            <p:cNvSpPr/>
            <p:nvPr/>
          </p:nvSpPr>
          <p:spPr>
            <a:xfrm>
              <a:off x="6781800" y="2381250"/>
              <a:ext cx="2209800" cy="514350"/>
            </a:xfrm>
            <a:prstGeom prst="rect">
              <a:avLst/>
            </a:prstGeom>
            <a:solidFill>
              <a:schemeClr val="accent1">
                <a:alpha val="3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cxnSp>
          <p:nvCxnSpPr>
            <p:cNvPr id="664" name="Straight Arrow Connector 663"/>
            <p:cNvCxnSpPr>
              <a:stCxn id="32" idx="0"/>
              <a:endCxn id="31" idx="2"/>
            </p:cNvCxnSpPr>
            <p:nvPr/>
          </p:nvCxnSpPr>
          <p:spPr>
            <a:xfrm rot="16200000" flipV="1">
              <a:off x="7663656" y="2158207"/>
              <a:ext cx="439737" cy="6350"/>
            </a:xfrm>
            <a:prstGeom prst="straightConnector1">
              <a:avLst/>
            </a:prstGeom>
            <a:ln w="22225">
              <a:tailEnd type="arrow"/>
            </a:ln>
          </p:spPr>
          <p:style>
            <a:lnRef idx="1">
              <a:schemeClr val="accent1"/>
            </a:lnRef>
            <a:fillRef idx="0">
              <a:schemeClr val="accent1"/>
            </a:fillRef>
            <a:effectRef idx="0">
              <a:schemeClr val="accent1"/>
            </a:effectRef>
            <a:fontRef idx="minor">
              <a:schemeClr val="tx1"/>
            </a:fontRef>
          </p:style>
        </p:cxnSp>
      </p:grpSp>
      <p:cxnSp>
        <p:nvCxnSpPr>
          <p:cNvPr id="667" name="Straight Arrow Connector 666"/>
          <p:cNvCxnSpPr>
            <a:stCxn id="29" idx="0"/>
            <a:endCxn id="30" idx="2"/>
          </p:cNvCxnSpPr>
          <p:nvPr/>
        </p:nvCxnSpPr>
        <p:spPr>
          <a:xfrm rot="16200000" flipV="1">
            <a:off x="5912644" y="2159794"/>
            <a:ext cx="439737" cy="3175"/>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grpSp>
        <p:nvGrpSpPr>
          <p:cNvPr id="4104" name="Group 659"/>
          <p:cNvGrpSpPr>
            <a:grpSpLocks/>
          </p:cNvGrpSpPr>
          <p:nvPr/>
        </p:nvGrpSpPr>
        <p:grpSpPr bwMode="auto">
          <a:xfrm>
            <a:off x="2971800" y="3200400"/>
            <a:ext cx="3505200" cy="3429000"/>
            <a:chOff x="2819400" y="3758244"/>
            <a:chExt cx="3093605" cy="3138977"/>
          </a:xfrm>
        </p:grpSpPr>
        <p:grpSp>
          <p:nvGrpSpPr>
            <p:cNvPr id="4109" name="Group 213"/>
            <p:cNvGrpSpPr>
              <a:grpSpLocks/>
            </p:cNvGrpSpPr>
            <p:nvPr/>
          </p:nvGrpSpPr>
          <p:grpSpPr bwMode="auto">
            <a:xfrm>
              <a:off x="3886199" y="5943591"/>
              <a:ext cx="914399" cy="914395"/>
              <a:chOff x="3429000" y="4267200"/>
              <a:chExt cx="2288556" cy="2286000"/>
            </a:xfrm>
          </p:grpSpPr>
          <p:sp>
            <p:nvSpPr>
              <p:cNvPr id="1005" name="Oval 1004"/>
              <p:cNvSpPr/>
              <p:nvPr/>
            </p:nvSpPr>
            <p:spPr>
              <a:xfrm>
                <a:off x="4455021" y="5099958"/>
                <a:ext cx="234946" cy="236150"/>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06" name="Oval 1005"/>
              <p:cNvSpPr/>
              <p:nvPr/>
            </p:nvSpPr>
            <p:spPr>
              <a:xfrm>
                <a:off x="4455021" y="5503230"/>
                <a:ext cx="234946" cy="232518"/>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07" name="Oval 1006"/>
              <p:cNvSpPr/>
              <p:nvPr/>
            </p:nvSpPr>
            <p:spPr>
              <a:xfrm>
                <a:off x="4598794" y="5158087"/>
                <a:ext cx="238452" cy="232518"/>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08" name="Oval 1007"/>
              <p:cNvSpPr/>
              <p:nvPr/>
            </p:nvSpPr>
            <p:spPr>
              <a:xfrm>
                <a:off x="4598794" y="5445101"/>
                <a:ext cx="238452" cy="236152"/>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09" name="Oval 1008"/>
              <p:cNvSpPr/>
              <p:nvPr/>
            </p:nvSpPr>
            <p:spPr>
              <a:xfrm>
                <a:off x="4654901" y="5299777"/>
                <a:ext cx="234944" cy="236152"/>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10" name="Oval 1009"/>
              <p:cNvSpPr/>
              <p:nvPr/>
            </p:nvSpPr>
            <p:spPr>
              <a:xfrm>
                <a:off x="4251635" y="5299777"/>
                <a:ext cx="234946" cy="236152"/>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11" name="Oval 1010"/>
              <p:cNvSpPr/>
              <p:nvPr/>
            </p:nvSpPr>
            <p:spPr>
              <a:xfrm>
                <a:off x="4307742" y="5158087"/>
                <a:ext cx="234946" cy="232518"/>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12" name="Oval 1011"/>
              <p:cNvSpPr/>
              <p:nvPr/>
            </p:nvSpPr>
            <p:spPr>
              <a:xfrm>
                <a:off x="4307742" y="5445101"/>
                <a:ext cx="234946" cy="236152"/>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13" name="Oval 1012"/>
              <p:cNvSpPr/>
              <p:nvPr/>
            </p:nvSpPr>
            <p:spPr>
              <a:xfrm>
                <a:off x="4079811" y="5535929"/>
                <a:ext cx="364691" cy="359675"/>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14" name="Oval 1013"/>
              <p:cNvSpPr/>
              <p:nvPr/>
            </p:nvSpPr>
            <p:spPr>
              <a:xfrm>
                <a:off x="3957077" y="5234381"/>
                <a:ext cx="364691" cy="359677"/>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15" name="Oval 1014"/>
              <p:cNvSpPr/>
              <p:nvPr/>
            </p:nvSpPr>
            <p:spPr>
              <a:xfrm>
                <a:off x="4090330" y="4940102"/>
                <a:ext cx="364691" cy="359675"/>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16" name="Oval 1015"/>
              <p:cNvSpPr/>
              <p:nvPr/>
            </p:nvSpPr>
            <p:spPr>
              <a:xfrm>
                <a:off x="4241117" y="4267978"/>
                <a:ext cx="669768" cy="664857"/>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17" name="Oval 1016"/>
              <p:cNvSpPr/>
              <p:nvPr/>
            </p:nvSpPr>
            <p:spPr>
              <a:xfrm>
                <a:off x="5044137" y="5089057"/>
                <a:ext cx="669770" cy="668489"/>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18" name="Oval 1017"/>
              <p:cNvSpPr/>
              <p:nvPr/>
            </p:nvSpPr>
            <p:spPr>
              <a:xfrm>
                <a:off x="4788153" y="4540461"/>
                <a:ext cx="669768" cy="668489"/>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19" name="Oval 1018"/>
              <p:cNvSpPr/>
              <p:nvPr/>
            </p:nvSpPr>
            <p:spPr>
              <a:xfrm>
                <a:off x="3427575" y="5089057"/>
                <a:ext cx="669768" cy="668489"/>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20" name="Oval 1019"/>
              <p:cNvSpPr/>
              <p:nvPr/>
            </p:nvSpPr>
            <p:spPr>
              <a:xfrm>
                <a:off x="3690572" y="4536827"/>
                <a:ext cx="669770" cy="664857"/>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21" name="Oval 1020"/>
              <p:cNvSpPr/>
              <p:nvPr/>
            </p:nvSpPr>
            <p:spPr>
              <a:xfrm>
                <a:off x="4241117" y="5888338"/>
                <a:ext cx="669768" cy="664857"/>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22" name="Oval 1021"/>
              <p:cNvSpPr/>
              <p:nvPr/>
            </p:nvSpPr>
            <p:spPr>
              <a:xfrm>
                <a:off x="3687067" y="5626755"/>
                <a:ext cx="669768" cy="664857"/>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23" name="Oval 1022"/>
              <p:cNvSpPr/>
              <p:nvPr/>
            </p:nvSpPr>
            <p:spPr>
              <a:xfrm>
                <a:off x="4798672" y="5644922"/>
                <a:ext cx="669770" cy="664855"/>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24" name="Oval 1023"/>
              <p:cNvSpPr/>
              <p:nvPr/>
            </p:nvSpPr>
            <p:spPr>
              <a:xfrm>
                <a:off x="4830233" y="5234381"/>
                <a:ext cx="364691" cy="359677"/>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25" name="Oval 1024"/>
              <p:cNvSpPr/>
              <p:nvPr/>
            </p:nvSpPr>
            <p:spPr>
              <a:xfrm>
                <a:off x="4388396" y="5666720"/>
                <a:ext cx="361183" cy="363309"/>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26" name="Oval 1025"/>
              <p:cNvSpPr/>
              <p:nvPr/>
            </p:nvSpPr>
            <p:spPr>
              <a:xfrm>
                <a:off x="4696980" y="5543195"/>
                <a:ext cx="361183" cy="359675"/>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27" name="Oval 1026"/>
              <p:cNvSpPr/>
              <p:nvPr/>
            </p:nvSpPr>
            <p:spPr>
              <a:xfrm>
                <a:off x="4388396" y="4802044"/>
                <a:ext cx="361183" cy="359675"/>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28" name="Oval 1027"/>
              <p:cNvSpPr/>
              <p:nvPr/>
            </p:nvSpPr>
            <p:spPr>
              <a:xfrm>
                <a:off x="4689967" y="4940102"/>
                <a:ext cx="361183" cy="359675"/>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29" name="Oval 1028"/>
              <p:cNvSpPr/>
              <p:nvPr/>
            </p:nvSpPr>
            <p:spPr>
              <a:xfrm>
                <a:off x="4455021" y="5299777"/>
                <a:ext cx="234946" cy="236152"/>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30" name="Oval 1029"/>
              <p:cNvSpPr/>
              <p:nvPr/>
            </p:nvSpPr>
            <p:spPr>
              <a:xfrm>
                <a:off x="4241117" y="5884706"/>
                <a:ext cx="669768" cy="664855"/>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31" name="Oval 1030"/>
              <p:cNvSpPr/>
              <p:nvPr/>
            </p:nvSpPr>
            <p:spPr>
              <a:xfrm>
                <a:off x="4798672" y="5648554"/>
                <a:ext cx="669770" cy="664857"/>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32" name="Oval 1031"/>
              <p:cNvSpPr/>
              <p:nvPr/>
            </p:nvSpPr>
            <p:spPr>
              <a:xfrm>
                <a:off x="5047645" y="5096324"/>
                <a:ext cx="669768" cy="664857"/>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33" name="Oval 1032"/>
              <p:cNvSpPr/>
              <p:nvPr/>
            </p:nvSpPr>
            <p:spPr>
              <a:xfrm>
                <a:off x="4788153" y="4544093"/>
                <a:ext cx="669768" cy="664857"/>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34" name="Oval 1033"/>
              <p:cNvSpPr/>
              <p:nvPr/>
            </p:nvSpPr>
            <p:spPr>
              <a:xfrm>
                <a:off x="4241117" y="4267978"/>
                <a:ext cx="669768" cy="664857"/>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35" name="Oval 1034"/>
              <p:cNvSpPr/>
              <p:nvPr/>
            </p:nvSpPr>
            <p:spPr>
              <a:xfrm>
                <a:off x="4455021" y="5506864"/>
                <a:ext cx="234946" cy="232518"/>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36" name="Oval 1035"/>
              <p:cNvSpPr/>
              <p:nvPr/>
            </p:nvSpPr>
            <p:spPr>
              <a:xfrm>
                <a:off x="4598794" y="5445101"/>
                <a:ext cx="234944" cy="232518"/>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37" name="Oval 1036"/>
              <p:cNvSpPr/>
              <p:nvPr/>
            </p:nvSpPr>
            <p:spPr>
              <a:xfrm>
                <a:off x="4658406" y="5299777"/>
                <a:ext cx="234946" cy="236152"/>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38" name="Oval 1037"/>
              <p:cNvSpPr/>
              <p:nvPr/>
            </p:nvSpPr>
            <p:spPr>
              <a:xfrm>
                <a:off x="4598794" y="5158087"/>
                <a:ext cx="234944" cy="232518"/>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39" name="Oval 1038"/>
              <p:cNvSpPr/>
              <p:nvPr/>
            </p:nvSpPr>
            <p:spPr>
              <a:xfrm>
                <a:off x="4455021" y="5099958"/>
                <a:ext cx="234946" cy="236150"/>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40" name="Oval 1039"/>
              <p:cNvSpPr/>
              <p:nvPr/>
            </p:nvSpPr>
            <p:spPr>
              <a:xfrm>
                <a:off x="4830233" y="5234381"/>
                <a:ext cx="364691" cy="363309"/>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41" name="Oval 1040"/>
              <p:cNvSpPr/>
              <p:nvPr/>
            </p:nvSpPr>
            <p:spPr>
              <a:xfrm>
                <a:off x="4384888" y="4802044"/>
                <a:ext cx="364691" cy="359675"/>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4110" name="Group 289"/>
            <p:cNvGrpSpPr>
              <a:grpSpLocks/>
            </p:cNvGrpSpPr>
            <p:nvPr/>
          </p:nvGrpSpPr>
          <p:grpSpPr bwMode="auto">
            <a:xfrm rot="2700000">
              <a:off x="4998613" y="5982812"/>
              <a:ext cx="914399" cy="914395"/>
              <a:chOff x="3429000" y="4267200"/>
              <a:chExt cx="2288556" cy="2286000"/>
            </a:xfrm>
          </p:grpSpPr>
          <p:sp>
            <p:nvSpPr>
              <p:cNvPr id="968" name="Oval 967"/>
              <p:cNvSpPr/>
              <p:nvPr/>
            </p:nvSpPr>
            <p:spPr>
              <a:xfrm>
                <a:off x="4452318" y="5102896"/>
                <a:ext cx="236415" cy="234685"/>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69" name="Oval 968"/>
              <p:cNvSpPr/>
              <p:nvPr/>
            </p:nvSpPr>
            <p:spPr>
              <a:xfrm>
                <a:off x="4453604" y="5499699"/>
                <a:ext cx="236415" cy="231181"/>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70" name="Oval 969"/>
              <p:cNvSpPr/>
              <p:nvPr/>
            </p:nvSpPr>
            <p:spPr>
              <a:xfrm>
                <a:off x="4596342" y="5157390"/>
                <a:ext cx="236413" cy="234683"/>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71" name="Oval 970"/>
              <p:cNvSpPr/>
              <p:nvPr/>
            </p:nvSpPr>
            <p:spPr>
              <a:xfrm>
                <a:off x="4597628" y="5445211"/>
                <a:ext cx="236413" cy="231181"/>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72" name="Oval 971"/>
              <p:cNvSpPr/>
              <p:nvPr/>
            </p:nvSpPr>
            <p:spPr>
              <a:xfrm>
                <a:off x="4652923" y="5301045"/>
                <a:ext cx="236413" cy="234683"/>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73" name="Oval 972"/>
              <p:cNvSpPr/>
              <p:nvPr/>
            </p:nvSpPr>
            <p:spPr>
              <a:xfrm>
                <a:off x="4249676" y="5302280"/>
                <a:ext cx="232777" cy="234685"/>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74" name="Oval 973"/>
              <p:cNvSpPr/>
              <p:nvPr/>
            </p:nvSpPr>
            <p:spPr>
              <a:xfrm>
                <a:off x="4308296" y="5157390"/>
                <a:ext cx="236413" cy="234683"/>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75" name="Oval 974"/>
              <p:cNvSpPr/>
              <p:nvPr/>
            </p:nvSpPr>
            <p:spPr>
              <a:xfrm>
                <a:off x="4309581" y="5445211"/>
                <a:ext cx="236413" cy="231181"/>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76" name="Oval 975"/>
              <p:cNvSpPr/>
              <p:nvPr/>
            </p:nvSpPr>
            <p:spPr>
              <a:xfrm>
                <a:off x="4076189" y="5536450"/>
                <a:ext cx="363714" cy="360781"/>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77" name="Oval 976"/>
              <p:cNvSpPr/>
              <p:nvPr/>
            </p:nvSpPr>
            <p:spPr>
              <a:xfrm>
                <a:off x="3958416" y="5233042"/>
                <a:ext cx="360078" cy="360781"/>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78" name="Oval 977"/>
              <p:cNvSpPr/>
              <p:nvPr/>
            </p:nvSpPr>
            <p:spPr>
              <a:xfrm>
                <a:off x="4089048" y="4939535"/>
                <a:ext cx="363714" cy="360783"/>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79" name="Oval 978"/>
              <p:cNvSpPr/>
              <p:nvPr/>
            </p:nvSpPr>
            <p:spPr>
              <a:xfrm>
                <a:off x="4238481" y="4263321"/>
                <a:ext cx="669234" cy="665521"/>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80" name="Oval 979"/>
              <p:cNvSpPr/>
              <p:nvPr/>
            </p:nvSpPr>
            <p:spPr>
              <a:xfrm>
                <a:off x="5043469" y="5088099"/>
                <a:ext cx="669234" cy="665521"/>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81" name="Oval 980"/>
              <p:cNvSpPr/>
              <p:nvPr/>
            </p:nvSpPr>
            <p:spPr>
              <a:xfrm>
                <a:off x="4783713" y="4540724"/>
                <a:ext cx="669234" cy="665521"/>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82" name="Oval 981"/>
              <p:cNvSpPr/>
              <p:nvPr/>
            </p:nvSpPr>
            <p:spPr>
              <a:xfrm>
                <a:off x="3428348" y="5088099"/>
                <a:ext cx="669234" cy="665521"/>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83" name="Oval 982"/>
              <p:cNvSpPr/>
              <p:nvPr/>
            </p:nvSpPr>
            <p:spPr>
              <a:xfrm>
                <a:off x="3688106" y="4535771"/>
                <a:ext cx="669234" cy="665521"/>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84" name="Oval 983"/>
              <p:cNvSpPr/>
              <p:nvPr/>
            </p:nvSpPr>
            <p:spPr>
              <a:xfrm>
                <a:off x="4238481" y="5888110"/>
                <a:ext cx="669234" cy="665521"/>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85" name="Oval 984"/>
              <p:cNvSpPr/>
              <p:nvPr/>
            </p:nvSpPr>
            <p:spPr>
              <a:xfrm>
                <a:off x="3685533" y="5628045"/>
                <a:ext cx="669234" cy="665521"/>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86" name="Oval 985"/>
              <p:cNvSpPr/>
              <p:nvPr/>
            </p:nvSpPr>
            <p:spPr>
              <a:xfrm>
                <a:off x="4797858" y="5644869"/>
                <a:ext cx="669234" cy="669025"/>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87" name="Oval 986"/>
              <p:cNvSpPr/>
              <p:nvPr/>
            </p:nvSpPr>
            <p:spPr>
              <a:xfrm>
                <a:off x="4827169" y="5234277"/>
                <a:ext cx="363714" cy="360783"/>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88" name="Oval 987"/>
              <p:cNvSpPr/>
              <p:nvPr/>
            </p:nvSpPr>
            <p:spPr>
              <a:xfrm>
                <a:off x="4385344" y="5668957"/>
                <a:ext cx="360076" cy="360783"/>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89" name="Oval 988"/>
              <p:cNvSpPr/>
              <p:nvPr/>
            </p:nvSpPr>
            <p:spPr>
              <a:xfrm>
                <a:off x="4696536" y="5542641"/>
                <a:ext cx="360078" cy="360783"/>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90" name="Oval 989"/>
              <p:cNvSpPr/>
              <p:nvPr/>
            </p:nvSpPr>
            <p:spPr>
              <a:xfrm>
                <a:off x="4387915" y="4799597"/>
                <a:ext cx="360078" cy="360783"/>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91" name="Oval 990"/>
              <p:cNvSpPr/>
              <p:nvPr/>
            </p:nvSpPr>
            <p:spPr>
              <a:xfrm>
                <a:off x="4688822" y="4940774"/>
                <a:ext cx="360076" cy="360783"/>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92" name="Oval 991"/>
              <p:cNvSpPr/>
              <p:nvPr/>
            </p:nvSpPr>
            <p:spPr>
              <a:xfrm>
                <a:off x="4452318" y="5301041"/>
                <a:ext cx="236415" cy="234685"/>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93" name="Oval 992"/>
              <p:cNvSpPr/>
              <p:nvPr/>
            </p:nvSpPr>
            <p:spPr>
              <a:xfrm>
                <a:off x="4238480" y="5883156"/>
                <a:ext cx="669234" cy="665521"/>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94" name="Oval 993"/>
              <p:cNvSpPr/>
              <p:nvPr/>
            </p:nvSpPr>
            <p:spPr>
              <a:xfrm>
                <a:off x="4794000" y="5650336"/>
                <a:ext cx="669234" cy="665521"/>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95" name="Oval 994"/>
              <p:cNvSpPr/>
              <p:nvPr/>
            </p:nvSpPr>
            <p:spPr>
              <a:xfrm>
                <a:off x="5046040" y="5095530"/>
                <a:ext cx="669234" cy="665521"/>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96" name="Oval 995"/>
              <p:cNvSpPr/>
              <p:nvPr/>
            </p:nvSpPr>
            <p:spPr>
              <a:xfrm>
                <a:off x="4783713" y="4540724"/>
                <a:ext cx="669234" cy="665521"/>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97" name="Oval 996"/>
              <p:cNvSpPr/>
              <p:nvPr/>
            </p:nvSpPr>
            <p:spPr>
              <a:xfrm>
                <a:off x="4238481" y="4263321"/>
                <a:ext cx="669234" cy="665521"/>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98" name="Oval 997"/>
              <p:cNvSpPr/>
              <p:nvPr/>
            </p:nvSpPr>
            <p:spPr>
              <a:xfrm>
                <a:off x="4451566" y="5505891"/>
                <a:ext cx="232777" cy="231181"/>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99" name="Oval 998"/>
              <p:cNvSpPr/>
              <p:nvPr/>
            </p:nvSpPr>
            <p:spPr>
              <a:xfrm>
                <a:off x="4596342" y="5444700"/>
                <a:ext cx="236413" cy="234683"/>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00" name="Oval 999"/>
              <p:cNvSpPr/>
              <p:nvPr/>
            </p:nvSpPr>
            <p:spPr>
              <a:xfrm>
                <a:off x="4656027" y="5302282"/>
                <a:ext cx="232777" cy="234683"/>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01" name="Oval 1000"/>
              <p:cNvSpPr/>
              <p:nvPr/>
            </p:nvSpPr>
            <p:spPr>
              <a:xfrm>
                <a:off x="4596342" y="5157390"/>
                <a:ext cx="236413" cy="234683"/>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02" name="Oval 1001"/>
              <p:cNvSpPr/>
              <p:nvPr/>
            </p:nvSpPr>
            <p:spPr>
              <a:xfrm>
                <a:off x="4452851" y="5101657"/>
                <a:ext cx="232777" cy="234685"/>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03" name="Oval 1002"/>
              <p:cNvSpPr/>
              <p:nvPr/>
            </p:nvSpPr>
            <p:spPr>
              <a:xfrm>
                <a:off x="4830272" y="5235516"/>
                <a:ext cx="360078" cy="360783"/>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04" name="Oval 1003"/>
              <p:cNvSpPr/>
              <p:nvPr/>
            </p:nvSpPr>
            <p:spPr>
              <a:xfrm>
                <a:off x="4382238" y="4805788"/>
                <a:ext cx="363714" cy="360783"/>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4111" name="Group 327"/>
            <p:cNvGrpSpPr>
              <a:grpSpLocks/>
            </p:cNvGrpSpPr>
            <p:nvPr/>
          </p:nvGrpSpPr>
          <p:grpSpPr bwMode="auto">
            <a:xfrm rot="5400000">
              <a:off x="3886217" y="3766872"/>
              <a:ext cx="914399" cy="914395"/>
              <a:chOff x="3429000" y="4267200"/>
              <a:chExt cx="2288556" cy="2286000"/>
            </a:xfrm>
          </p:grpSpPr>
          <p:sp>
            <p:nvSpPr>
              <p:cNvPr id="931" name="Oval 930"/>
              <p:cNvSpPr/>
              <p:nvPr/>
            </p:nvSpPr>
            <p:spPr>
              <a:xfrm>
                <a:off x="4454907" y="5101037"/>
                <a:ext cx="236415" cy="234683"/>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32" name="Oval 931"/>
              <p:cNvSpPr/>
              <p:nvPr/>
            </p:nvSpPr>
            <p:spPr>
              <a:xfrm>
                <a:off x="4454905" y="5500348"/>
                <a:ext cx="236415" cy="231181"/>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33" name="Oval 932"/>
              <p:cNvSpPr/>
              <p:nvPr/>
            </p:nvSpPr>
            <p:spPr>
              <a:xfrm>
                <a:off x="4600392" y="5157080"/>
                <a:ext cx="236415" cy="234683"/>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34" name="Oval 933"/>
              <p:cNvSpPr/>
              <p:nvPr/>
            </p:nvSpPr>
            <p:spPr>
              <a:xfrm>
                <a:off x="4600391" y="5444304"/>
                <a:ext cx="236415" cy="231181"/>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35" name="Oval 934"/>
              <p:cNvSpPr/>
              <p:nvPr/>
            </p:nvSpPr>
            <p:spPr>
              <a:xfrm>
                <a:off x="4654950" y="5300692"/>
                <a:ext cx="236413" cy="234685"/>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36" name="Oval 935"/>
              <p:cNvSpPr/>
              <p:nvPr/>
            </p:nvSpPr>
            <p:spPr>
              <a:xfrm>
                <a:off x="4254864" y="5300691"/>
                <a:ext cx="232777" cy="234685"/>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37" name="Oval 936"/>
              <p:cNvSpPr/>
              <p:nvPr/>
            </p:nvSpPr>
            <p:spPr>
              <a:xfrm>
                <a:off x="4309421" y="5157080"/>
                <a:ext cx="236415" cy="234683"/>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38" name="Oval 937"/>
              <p:cNvSpPr/>
              <p:nvPr/>
            </p:nvSpPr>
            <p:spPr>
              <a:xfrm>
                <a:off x="4309420" y="5444304"/>
                <a:ext cx="236415" cy="231181"/>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39" name="Oval 938"/>
              <p:cNvSpPr/>
              <p:nvPr/>
            </p:nvSpPr>
            <p:spPr>
              <a:xfrm>
                <a:off x="4080282" y="5535376"/>
                <a:ext cx="363714" cy="360781"/>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40" name="Oval 939"/>
              <p:cNvSpPr/>
              <p:nvPr/>
            </p:nvSpPr>
            <p:spPr>
              <a:xfrm>
                <a:off x="3960256" y="5234142"/>
                <a:ext cx="360078" cy="360781"/>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41" name="Oval 940"/>
              <p:cNvSpPr/>
              <p:nvPr/>
            </p:nvSpPr>
            <p:spPr>
              <a:xfrm>
                <a:off x="4091192" y="4939910"/>
                <a:ext cx="363714" cy="360781"/>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42" name="Oval 941"/>
              <p:cNvSpPr/>
              <p:nvPr/>
            </p:nvSpPr>
            <p:spPr>
              <a:xfrm>
                <a:off x="4240315" y="4263879"/>
                <a:ext cx="669234" cy="665521"/>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43" name="Oval 942"/>
              <p:cNvSpPr/>
              <p:nvPr/>
            </p:nvSpPr>
            <p:spPr>
              <a:xfrm>
                <a:off x="5044122" y="5087024"/>
                <a:ext cx="669234" cy="665521"/>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44" name="Oval 943"/>
              <p:cNvSpPr/>
              <p:nvPr/>
            </p:nvSpPr>
            <p:spPr>
              <a:xfrm>
                <a:off x="4785886" y="4537093"/>
                <a:ext cx="669234" cy="665521"/>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45" name="Oval 944"/>
              <p:cNvSpPr/>
              <p:nvPr/>
            </p:nvSpPr>
            <p:spPr>
              <a:xfrm>
                <a:off x="3429231" y="5087024"/>
                <a:ext cx="669234" cy="665521"/>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46" name="Oval 945"/>
              <p:cNvSpPr/>
              <p:nvPr/>
            </p:nvSpPr>
            <p:spPr>
              <a:xfrm>
                <a:off x="3691106" y="4533591"/>
                <a:ext cx="669234" cy="665521"/>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47" name="Oval 946"/>
              <p:cNvSpPr/>
              <p:nvPr/>
            </p:nvSpPr>
            <p:spPr>
              <a:xfrm>
                <a:off x="4240315" y="5885649"/>
                <a:ext cx="669234" cy="665521"/>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48" name="Oval 947"/>
              <p:cNvSpPr/>
              <p:nvPr/>
            </p:nvSpPr>
            <p:spPr>
              <a:xfrm>
                <a:off x="3687470" y="5626447"/>
                <a:ext cx="669234" cy="665521"/>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49" name="Oval 948"/>
              <p:cNvSpPr/>
              <p:nvPr/>
            </p:nvSpPr>
            <p:spPr>
              <a:xfrm>
                <a:off x="4800435" y="5643959"/>
                <a:ext cx="669234" cy="669025"/>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50" name="Oval 949"/>
              <p:cNvSpPr/>
              <p:nvPr/>
            </p:nvSpPr>
            <p:spPr>
              <a:xfrm>
                <a:off x="4829533" y="5234141"/>
                <a:ext cx="363714" cy="360781"/>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51" name="Oval 950"/>
              <p:cNvSpPr/>
              <p:nvPr/>
            </p:nvSpPr>
            <p:spPr>
              <a:xfrm>
                <a:off x="4389439" y="5668482"/>
                <a:ext cx="360078" cy="360781"/>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52" name="Oval 951"/>
              <p:cNvSpPr/>
              <p:nvPr/>
            </p:nvSpPr>
            <p:spPr>
              <a:xfrm>
                <a:off x="4698596" y="5542382"/>
                <a:ext cx="360076" cy="360781"/>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53" name="Oval 952"/>
              <p:cNvSpPr/>
              <p:nvPr/>
            </p:nvSpPr>
            <p:spPr>
              <a:xfrm>
                <a:off x="4389439" y="4799802"/>
                <a:ext cx="360078" cy="360781"/>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54" name="Oval 953"/>
              <p:cNvSpPr/>
              <p:nvPr/>
            </p:nvSpPr>
            <p:spPr>
              <a:xfrm>
                <a:off x="4691322" y="4939910"/>
                <a:ext cx="360076" cy="360781"/>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55" name="Oval 954"/>
              <p:cNvSpPr/>
              <p:nvPr/>
            </p:nvSpPr>
            <p:spPr>
              <a:xfrm>
                <a:off x="4454905" y="5300691"/>
                <a:ext cx="236415" cy="234685"/>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56" name="Oval 955"/>
              <p:cNvSpPr/>
              <p:nvPr/>
            </p:nvSpPr>
            <p:spPr>
              <a:xfrm>
                <a:off x="4240315" y="5882145"/>
                <a:ext cx="669234" cy="665521"/>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57" name="Oval 956"/>
              <p:cNvSpPr/>
              <p:nvPr/>
            </p:nvSpPr>
            <p:spPr>
              <a:xfrm>
                <a:off x="4796797" y="5647463"/>
                <a:ext cx="669234" cy="665521"/>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58" name="Oval 957"/>
              <p:cNvSpPr/>
              <p:nvPr/>
            </p:nvSpPr>
            <p:spPr>
              <a:xfrm>
                <a:off x="5047761" y="5094030"/>
                <a:ext cx="669234" cy="665521"/>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59" name="Oval 958"/>
              <p:cNvSpPr/>
              <p:nvPr/>
            </p:nvSpPr>
            <p:spPr>
              <a:xfrm>
                <a:off x="4785886" y="4537093"/>
                <a:ext cx="669234" cy="665521"/>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60" name="Oval 959"/>
              <p:cNvSpPr/>
              <p:nvPr/>
            </p:nvSpPr>
            <p:spPr>
              <a:xfrm>
                <a:off x="4240315" y="4263879"/>
                <a:ext cx="669234" cy="665521"/>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61" name="Oval 960"/>
              <p:cNvSpPr/>
              <p:nvPr/>
            </p:nvSpPr>
            <p:spPr>
              <a:xfrm>
                <a:off x="4454905" y="5503849"/>
                <a:ext cx="232777" cy="231181"/>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62" name="Oval 961"/>
              <p:cNvSpPr/>
              <p:nvPr/>
            </p:nvSpPr>
            <p:spPr>
              <a:xfrm>
                <a:off x="4600392" y="5444305"/>
                <a:ext cx="236415" cy="234683"/>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63" name="Oval 962"/>
              <p:cNvSpPr/>
              <p:nvPr/>
            </p:nvSpPr>
            <p:spPr>
              <a:xfrm>
                <a:off x="4658585" y="5300691"/>
                <a:ext cx="232777" cy="234685"/>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64" name="Oval 963"/>
              <p:cNvSpPr/>
              <p:nvPr/>
            </p:nvSpPr>
            <p:spPr>
              <a:xfrm>
                <a:off x="4600392" y="5157080"/>
                <a:ext cx="236415" cy="234683"/>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65" name="Oval 964"/>
              <p:cNvSpPr/>
              <p:nvPr/>
            </p:nvSpPr>
            <p:spPr>
              <a:xfrm>
                <a:off x="4454907" y="5101037"/>
                <a:ext cx="232777" cy="234683"/>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66" name="Oval 965"/>
              <p:cNvSpPr/>
              <p:nvPr/>
            </p:nvSpPr>
            <p:spPr>
              <a:xfrm>
                <a:off x="4833169" y="5237642"/>
                <a:ext cx="360078" cy="360783"/>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67" name="Oval 966"/>
              <p:cNvSpPr/>
              <p:nvPr/>
            </p:nvSpPr>
            <p:spPr>
              <a:xfrm>
                <a:off x="4385801" y="4803301"/>
                <a:ext cx="363714" cy="360783"/>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4112" name="Group 365"/>
            <p:cNvGrpSpPr>
              <a:grpSpLocks/>
            </p:cNvGrpSpPr>
            <p:nvPr/>
          </p:nvGrpSpPr>
          <p:grpSpPr bwMode="auto">
            <a:xfrm rot="8100000">
              <a:off x="4989992" y="3770790"/>
              <a:ext cx="914399" cy="914395"/>
              <a:chOff x="3429000" y="4267200"/>
              <a:chExt cx="2288556" cy="2286000"/>
            </a:xfrm>
          </p:grpSpPr>
          <p:sp>
            <p:nvSpPr>
              <p:cNvPr id="894" name="Oval 893"/>
              <p:cNvSpPr/>
              <p:nvPr/>
            </p:nvSpPr>
            <p:spPr>
              <a:xfrm>
                <a:off x="4456535" y="5101442"/>
                <a:ext cx="234944" cy="236152"/>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95" name="Oval 894"/>
              <p:cNvSpPr/>
              <p:nvPr/>
            </p:nvSpPr>
            <p:spPr>
              <a:xfrm>
                <a:off x="4457775" y="5502736"/>
                <a:ext cx="234944" cy="232518"/>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96" name="Oval 895"/>
              <p:cNvSpPr/>
              <p:nvPr/>
            </p:nvSpPr>
            <p:spPr>
              <a:xfrm>
                <a:off x="4598596" y="5157207"/>
                <a:ext cx="238452" cy="232518"/>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97" name="Oval 896"/>
              <p:cNvSpPr/>
              <p:nvPr/>
            </p:nvSpPr>
            <p:spPr>
              <a:xfrm>
                <a:off x="4597356" y="5444401"/>
                <a:ext cx="238452" cy="236152"/>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98" name="Oval 897"/>
              <p:cNvSpPr/>
              <p:nvPr/>
            </p:nvSpPr>
            <p:spPr>
              <a:xfrm>
                <a:off x="4654899" y="5301824"/>
                <a:ext cx="234946" cy="236150"/>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99" name="Oval 898"/>
              <p:cNvSpPr/>
              <p:nvPr/>
            </p:nvSpPr>
            <p:spPr>
              <a:xfrm>
                <a:off x="4253210" y="5301823"/>
                <a:ext cx="234944" cy="236152"/>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00" name="Oval 899"/>
              <p:cNvSpPr/>
              <p:nvPr/>
            </p:nvSpPr>
            <p:spPr>
              <a:xfrm>
                <a:off x="4311479" y="5155923"/>
                <a:ext cx="234946" cy="232518"/>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01" name="Oval 900"/>
              <p:cNvSpPr/>
              <p:nvPr/>
            </p:nvSpPr>
            <p:spPr>
              <a:xfrm>
                <a:off x="4307759" y="5445687"/>
                <a:ext cx="234946" cy="236150"/>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02" name="Oval 901"/>
              <p:cNvSpPr/>
              <p:nvPr/>
            </p:nvSpPr>
            <p:spPr>
              <a:xfrm>
                <a:off x="4077995" y="5536779"/>
                <a:ext cx="364691" cy="359675"/>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03" name="Oval 902"/>
              <p:cNvSpPr/>
              <p:nvPr/>
            </p:nvSpPr>
            <p:spPr>
              <a:xfrm>
                <a:off x="3956497" y="5236208"/>
                <a:ext cx="364691" cy="359675"/>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04" name="Oval 903"/>
              <p:cNvSpPr/>
              <p:nvPr/>
            </p:nvSpPr>
            <p:spPr>
              <a:xfrm>
                <a:off x="4087913" y="4940774"/>
                <a:ext cx="364691" cy="359675"/>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05" name="Oval 904"/>
              <p:cNvSpPr/>
              <p:nvPr/>
            </p:nvSpPr>
            <p:spPr>
              <a:xfrm>
                <a:off x="4244081" y="4270533"/>
                <a:ext cx="669770" cy="664857"/>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06" name="Oval 905"/>
              <p:cNvSpPr/>
              <p:nvPr/>
            </p:nvSpPr>
            <p:spPr>
              <a:xfrm>
                <a:off x="5046223" y="5086939"/>
                <a:ext cx="669768" cy="668489"/>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07" name="Oval 906"/>
              <p:cNvSpPr/>
              <p:nvPr/>
            </p:nvSpPr>
            <p:spPr>
              <a:xfrm>
                <a:off x="4790828" y="4539745"/>
                <a:ext cx="669768" cy="668489"/>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08" name="Oval 907"/>
              <p:cNvSpPr/>
              <p:nvPr/>
            </p:nvSpPr>
            <p:spPr>
              <a:xfrm>
                <a:off x="3429542" y="5086939"/>
                <a:ext cx="669768" cy="668489"/>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09" name="Oval 908"/>
              <p:cNvSpPr/>
              <p:nvPr/>
            </p:nvSpPr>
            <p:spPr>
              <a:xfrm>
                <a:off x="3693617" y="4537709"/>
                <a:ext cx="669768" cy="664855"/>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10" name="Oval 909"/>
              <p:cNvSpPr/>
              <p:nvPr/>
            </p:nvSpPr>
            <p:spPr>
              <a:xfrm>
                <a:off x="4244082" y="5888995"/>
                <a:ext cx="669768" cy="664855"/>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11" name="Oval 910"/>
              <p:cNvSpPr/>
              <p:nvPr/>
            </p:nvSpPr>
            <p:spPr>
              <a:xfrm>
                <a:off x="3688657" y="5626957"/>
                <a:ext cx="669770" cy="664857"/>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12" name="Oval 911"/>
              <p:cNvSpPr/>
              <p:nvPr/>
            </p:nvSpPr>
            <p:spPr>
              <a:xfrm>
                <a:off x="4799505" y="5647509"/>
                <a:ext cx="669770" cy="664857"/>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13" name="Oval 912"/>
              <p:cNvSpPr/>
              <p:nvPr/>
            </p:nvSpPr>
            <p:spPr>
              <a:xfrm>
                <a:off x="4829306" y="5236208"/>
                <a:ext cx="364691" cy="359675"/>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14" name="Oval 913"/>
              <p:cNvSpPr/>
              <p:nvPr/>
            </p:nvSpPr>
            <p:spPr>
              <a:xfrm>
                <a:off x="4392175" y="5665981"/>
                <a:ext cx="361183" cy="363309"/>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15" name="Oval 914"/>
              <p:cNvSpPr/>
              <p:nvPr/>
            </p:nvSpPr>
            <p:spPr>
              <a:xfrm>
                <a:off x="4698402" y="5545770"/>
                <a:ext cx="361183" cy="359677"/>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16" name="Oval 915"/>
              <p:cNvSpPr/>
              <p:nvPr/>
            </p:nvSpPr>
            <p:spPr>
              <a:xfrm>
                <a:off x="4388455" y="4803333"/>
                <a:ext cx="361185" cy="359677"/>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17" name="Oval 916"/>
              <p:cNvSpPr/>
              <p:nvPr/>
            </p:nvSpPr>
            <p:spPr>
              <a:xfrm>
                <a:off x="4690963" y="4942058"/>
                <a:ext cx="361185" cy="359677"/>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18" name="Oval 917"/>
              <p:cNvSpPr/>
              <p:nvPr/>
            </p:nvSpPr>
            <p:spPr>
              <a:xfrm>
                <a:off x="4456534" y="5301824"/>
                <a:ext cx="234946" cy="236150"/>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19" name="Oval 918"/>
              <p:cNvSpPr/>
              <p:nvPr/>
            </p:nvSpPr>
            <p:spPr>
              <a:xfrm>
                <a:off x="4241601" y="5886426"/>
                <a:ext cx="669770" cy="664855"/>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20" name="Oval 919"/>
              <p:cNvSpPr/>
              <p:nvPr/>
            </p:nvSpPr>
            <p:spPr>
              <a:xfrm>
                <a:off x="4801985" y="5650078"/>
                <a:ext cx="669768" cy="664857"/>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21" name="Oval 920"/>
              <p:cNvSpPr/>
              <p:nvPr/>
            </p:nvSpPr>
            <p:spPr>
              <a:xfrm>
                <a:off x="5047463" y="5097747"/>
                <a:ext cx="669768" cy="664855"/>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22" name="Oval 921"/>
              <p:cNvSpPr/>
              <p:nvPr/>
            </p:nvSpPr>
            <p:spPr>
              <a:xfrm>
                <a:off x="4789586" y="4547983"/>
                <a:ext cx="669770" cy="664857"/>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23" name="Oval 922"/>
              <p:cNvSpPr/>
              <p:nvPr/>
            </p:nvSpPr>
            <p:spPr>
              <a:xfrm>
                <a:off x="4244081" y="4270533"/>
                <a:ext cx="669770" cy="664857"/>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24" name="Oval 923"/>
              <p:cNvSpPr/>
              <p:nvPr/>
            </p:nvSpPr>
            <p:spPr>
              <a:xfrm>
                <a:off x="4457773" y="5507875"/>
                <a:ext cx="234946" cy="232518"/>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25" name="Oval 924"/>
              <p:cNvSpPr/>
              <p:nvPr/>
            </p:nvSpPr>
            <p:spPr>
              <a:xfrm>
                <a:off x="4601588" y="5441081"/>
                <a:ext cx="234946" cy="232518"/>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26" name="Oval 925"/>
              <p:cNvSpPr/>
              <p:nvPr/>
            </p:nvSpPr>
            <p:spPr>
              <a:xfrm>
                <a:off x="4659859" y="5301823"/>
                <a:ext cx="234944" cy="236152"/>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27" name="Oval 926"/>
              <p:cNvSpPr/>
              <p:nvPr/>
            </p:nvSpPr>
            <p:spPr>
              <a:xfrm>
                <a:off x="4601590" y="5158492"/>
                <a:ext cx="234944" cy="232518"/>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28" name="Oval 927"/>
              <p:cNvSpPr/>
              <p:nvPr/>
            </p:nvSpPr>
            <p:spPr>
              <a:xfrm>
                <a:off x="4456535" y="5101442"/>
                <a:ext cx="234944" cy="236152"/>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29" name="Oval 928"/>
              <p:cNvSpPr/>
              <p:nvPr/>
            </p:nvSpPr>
            <p:spPr>
              <a:xfrm>
                <a:off x="4830546" y="5233106"/>
                <a:ext cx="364691" cy="363309"/>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30" name="Oval 929"/>
              <p:cNvSpPr/>
              <p:nvPr/>
            </p:nvSpPr>
            <p:spPr>
              <a:xfrm>
                <a:off x="4385463" y="4802049"/>
                <a:ext cx="364691" cy="359677"/>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4113" name="Group 403"/>
            <p:cNvGrpSpPr>
              <a:grpSpLocks/>
            </p:cNvGrpSpPr>
            <p:nvPr/>
          </p:nvGrpSpPr>
          <p:grpSpPr bwMode="auto">
            <a:xfrm rot="10800000">
              <a:off x="2819403" y="4876814"/>
              <a:ext cx="914399" cy="914395"/>
              <a:chOff x="3429000" y="4267200"/>
              <a:chExt cx="2288556" cy="2286000"/>
            </a:xfrm>
          </p:grpSpPr>
          <p:sp>
            <p:nvSpPr>
              <p:cNvPr id="857" name="Oval 856"/>
              <p:cNvSpPr/>
              <p:nvPr/>
            </p:nvSpPr>
            <p:spPr>
              <a:xfrm>
                <a:off x="4458676" y="5098919"/>
                <a:ext cx="234946" cy="236150"/>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58" name="Oval 857"/>
              <p:cNvSpPr/>
              <p:nvPr/>
            </p:nvSpPr>
            <p:spPr>
              <a:xfrm>
                <a:off x="4458676" y="5498559"/>
                <a:ext cx="234946" cy="232518"/>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59" name="Oval 858"/>
              <p:cNvSpPr/>
              <p:nvPr/>
            </p:nvSpPr>
            <p:spPr>
              <a:xfrm>
                <a:off x="4598942" y="5153414"/>
                <a:ext cx="238452" cy="232518"/>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60" name="Oval 859"/>
              <p:cNvSpPr/>
              <p:nvPr/>
            </p:nvSpPr>
            <p:spPr>
              <a:xfrm>
                <a:off x="4598942" y="5444062"/>
                <a:ext cx="238452" cy="236152"/>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61" name="Oval 860"/>
              <p:cNvSpPr/>
              <p:nvPr/>
            </p:nvSpPr>
            <p:spPr>
              <a:xfrm>
                <a:off x="4658556" y="5298738"/>
                <a:ext cx="234944" cy="236152"/>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62" name="Oval 861"/>
              <p:cNvSpPr/>
              <p:nvPr/>
            </p:nvSpPr>
            <p:spPr>
              <a:xfrm>
                <a:off x="4255291" y="5298738"/>
                <a:ext cx="234946" cy="236152"/>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63" name="Oval 862"/>
              <p:cNvSpPr/>
              <p:nvPr/>
            </p:nvSpPr>
            <p:spPr>
              <a:xfrm>
                <a:off x="4311397" y="5153414"/>
                <a:ext cx="234946" cy="232518"/>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64" name="Oval 863"/>
              <p:cNvSpPr/>
              <p:nvPr/>
            </p:nvSpPr>
            <p:spPr>
              <a:xfrm>
                <a:off x="4311397" y="5444062"/>
                <a:ext cx="234946" cy="236152"/>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65" name="Oval 864"/>
              <p:cNvSpPr/>
              <p:nvPr/>
            </p:nvSpPr>
            <p:spPr>
              <a:xfrm>
                <a:off x="4079959" y="5534890"/>
                <a:ext cx="364691" cy="359675"/>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66" name="Oval 865"/>
              <p:cNvSpPr/>
              <p:nvPr/>
            </p:nvSpPr>
            <p:spPr>
              <a:xfrm>
                <a:off x="3957228" y="5233342"/>
                <a:ext cx="364691" cy="359677"/>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67" name="Oval 866"/>
              <p:cNvSpPr/>
              <p:nvPr/>
            </p:nvSpPr>
            <p:spPr>
              <a:xfrm>
                <a:off x="4090480" y="4939063"/>
                <a:ext cx="364691" cy="359675"/>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68" name="Oval 867"/>
              <p:cNvSpPr/>
              <p:nvPr/>
            </p:nvSpPr>
            <p:spPr>
              <a:xfrm>
                <a:off x="4244772" y="4266939"/>
                <a:ext cx="669768" cy="664857"/>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69" name="Oval 868"/>
              <p:cNvSpPr/>
              <p:nvPr/>
            </p:nvSpPr>
            <p:spPr>
              <a:xfrm>
                <a:off x="5047793" y="5084386"/>
                <a:ext cx="669770" cy="668489"/>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70" name="Oval 869"/>
              <p:cNvSpPr/>
              <p:nvPr/>
            </p:nvSpPr>
            <p:spPr>
              <a:xfrm>
                <a:off x="4791809" y="4535788"/>
                <a:ext cx="669768" cy="668489"/>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71" name="Oval 870"/>
              <p:cNvSpPr/>
              <p:nvPr/>
            </p:nvSpPr>
            <p:spPr>
              <a:xfrm>
                <a:off x="3431231" y="5084386"/>
                <a:ext cx="669768" cy="668489"/>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72" name="Oval 871"/>
              <p:cNvSpPr/>
              <p:nvPr/>
            </p:nvSpPr>
            <p:spPr>
              <a:xfrm>
                <a:off x="3694228" y="4535788"/>
                <a:ext cx="669770" cy="664857"/>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73" name="Oval 872"/>
              <p:cNvSpPr/>
              <p:nvPr/>
            </p:nvSpPr>
            <p:spPr>
              <a:xfrm>
                <a:off x="4244772" y="5887299"/>
                <a:ext cx="669768" cy="664857"/>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74" name="Oval 873"/>
              <p:cNvSpPr/>
              <p:nvPr/>
            </p:nvSpPr>
            <p:spPr>
              <a:xfrm>
                <a:off x="3690723" y="5625716"/>
                <a:ext cx="669768" cy="664857"/>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75" name="Oval 874"/>
              <p:cNvSpPr/>
              <p:nvPr/>
            </p:nvSpPr>
            <p:spPr>
              <a:xfrm>
                <a:off x="4802328" y="5643883"/>
                <a:ext cx="669770" cy="664855"/>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76" name="Oval 875"/>
              <p:cNvSpPr/>
              <p:nvPr/>
            </p:nvSpPr>
            <p:spPr>
              <a:xfrm>
                <a:off x="4830381" y="5233342"/>
                <a:ext cx="364691" cy="359677"/>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77" name="Oval 876"/>
              <p:cNvSpPr/>
              <p:nvPr/>
            </p:nvSpPr>
            <p:spPr>
              <a:xfrm>
                <a:off x="4392051" y="5662047"/>
                <a:ext cx="361183" cy="363309"/>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78" name="Oval 877"/>
              <p:cNvSpPr/>
              <p:nvPr/>
            </p:nvSpPr>
            <p:spPr>
              <a:xfrm>
                <a:off x="4700636" y="5542156"/>
                <a:ext cx="361183" cy="359675"/>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79" name="Oval 878"/>
              <p:cNvSpPr/>
              <p:nvPr/>
            </p:nvSpPr>
            <p:spPr>
              <a:xfrm>
                <a:off x="4392051" y="4801005"/>
                <a:ext cx="361183" cy="359675"/>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80" name="Oval 879"/>
              <p:cNvSpPr/>
              <p:nvPr/>
            </p:nvSpPr>
            <p:spPr>
              <a:xfrm>
                <a:off x="4693623" y="4939063"/>
                <a:ext cx="361183" cy="359675"/>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81" name="Oval 880"/>
              <p:cNvSpPr/>
              <p:nvPr/>
            </p:nvSpPr>
            <p:spPr>
              <a:xfrm>
                <a:off x="4458676" y="5298738"/>
                <a:ext cx="234946" cy="236152"/>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82" name="Oval 881"/>
              <p:cNvSpPr/>
              <p:nvPr/>
            </p:nvSpPr>
            <p:spPr>
              <a:xfrm>
                <a:off x="4244772" y="5883667"/>
                <a:ext cx="669768" cy="664855"/>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83" name="Oval 882"/>
              <p:cNvSpPr/>
              <p:nvPr/>
            </p:nvSpPr>
            <p:spPr>
              <a:xfrm>
                <a:off x="4802328" y="5647515"/>
                <a:ext cx="669770" cy="664857"/>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84" name="Oval 883"/>
              <p:cNvSpPr/>
              <p:nvPr/>
            </p:nvSpPr>
            <p:spPr>
              <a:xfrm>
                <a:off x="5051300" y="5095285"/>
                <a:ext cx="669768" cy="664857"/>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85" name="Oval 884"/>
              <p:cNvSpPr/>
              <p:nvPr/>
            </p:nvSpPr>
            <p:spPr>
              <a:xfrm>
                <a:off x="4791809" y="4543054"/>
                <a:ext cx="669768" cy="664857"/>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86" name="Oval 885"/>
              <p:cNvSpPr/>
              <p:nvPr/>
            </p:nvSpPr>
            <p:spPr>
              <a:xfrm>
                <a:off x="4244772" y="4266939"/>
                <a:ext cx="669768" cy="664857"/>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87" name="Oval 886"/>
              <p:cNvSpPr/>
              <p:nvPr/>
            </p:nvSpPr>
            <p:spPr>
              <a:xfrm>
                <a:off x="4458676" y="5502191"/>
                <a:ext cx="234946" cy="232518"/>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88" name="Oval 887"/>
              <p:cNvSpPr/>
              <p:nvPr/>
            </p:nvSpPr>
            <p:spPr>
              <a:xfrm>
                <a:off x="4602450" y="5440430"/>
                <a:ext cx="234944" cy="232518"/>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89" name="Oval 888"/>
              <p:cNvSpPr/>
              <p:nvPr/>
            </p:nvSpPr>
            <p:spPr>
              <a:xfrm>
                <a:off x="4662062" y="5298738"/>
                <a:ext cx="234946" cy="236152"/>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90" name="Oval 889"/>
              <p:cNvSpPr/>
              <p:nvPr/>
            </p:nvSpPr>
            <p:spPr>
              <a:xfrm>
                <a:off x="4602450" y="5153414"/>
                <a:ext cx="234944" cy="232518"/>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91" name="Oval 890"/>
              <p:cNvSpPr/>
              <p:nvPr/>
            </p:nvSpPr>
            <p:spPr>
              <a:xfrm>
                <a:off x="4458676" y="5098919"/>
                <a:ext cx="234946" cy="236150"/>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92" name="Oval 891"/>
              <p:cNvSpPr/>
              <p:nvPr/>
            </p:nvSpPr>
            <p:spPr>
              <a:xfrm>
                <a:off x="4830381" y="5229710"/>
                <a:ext cx="364691" cy="363309"/>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93" name="Oval 892"/>
              <p:cNvSpPr/>
              <p:nvPr/>
            </p:nvSpPr>
            <p:spPr>
              <a:xfrm>
                <a:off x="4385038" y="4801005"/>
                <a:ext cx="364691" cy="359675"/>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4114" name="Group 441"/>
            <p:cNvGrpSpPr>
              <a:grpSpLocks/>
            </p:cNvGrpSpPr>
            <p:nvPr/>
          </p:nvGrpSpPr>
          <p:grpSpPr bwMode="auto">
            <a:xfrm rot="-8100000">
              <a:off x="3886194" y="4865713"/>
              <a:ext cx="914399" cy="914395"/>
              <a:chOff x="3429000" y="4267200"/>
              <a:chExt cx="2288556" cy="2286000"/>
            </a:xfrm>
          </p:grpSpPr>
          <p:sp>
            <p:nvSpPr>
              <p:cNvPr id="820" name="Oval 819"/>
              <p:cNvSpPr/>
              <p:nvPr/>
            </p:nvSpPr>
            <p:spPr>
              <a:xfrm>
                <a:off x="4458676" y="5102049"/>
                <a:ext cx="236415" cy="234683"/>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21" name="Oval 820"/>
              <p:cNvSpPr/>
              <p:nvPr/>
            </p:nvSpPr>
            <p:spPr>
              <a:xfrm>
                <a:off x="4457390" y="5501329"/>
                <a:ext cx="236415" cy="231181"/>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22" name="Oval 821"/>
              <p:cNvSpPr/>
              <p:nvPr/>
            </p:nvSpPr>
            <p:spPr>
              <a:xfrm>
                <a:off x="4602700" y="5156538"/>
                <a:ext cx="236413" cy="234685"/>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23" name="Oval 822"/>
              <p:cNvSpPr/>
              <p:nvPr/>
            </p:nvSpPr>
            <p:spPr>
              <a:xfrm>
                <a:off x="4601414" y="5446839"/>
                <a:ext cx="236413" cy="231181"/>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24" name="Oval 823"/>
              <p:cNvSpPr/>
              <p:nvPr/>
            </p:nvSpPr>
            <p:spPr>
              <a:xfrm>
                <a:off x="4659281" y="5300193"/>
                <a:ext cx="236413" cy="234685"/>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25" name="Oval 824"/>
              <p:cNvSpPr/>
              <p:nvPr/>
            </p:nvSpPr>
            <p:spPr>
              <a:xfrm>
                <a:off x="4253461" y="5298955"/>
                <a:ext cx="232777" cy="234683"/>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26" name="Oval 825"/>
              <p:cNvSpPr/>
              <p:nvPr/>
            </p:nvSpPr>
            <p:spPr>
              <a:xfrm>
                <a:off x="4314653" y="5156538"/>
                <a:ext cx="236413" cy="234685"/>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27" name="Oval 826"/>
              <p:cNvSpPr/>
              <p:nvPr/>
            </p:nvSpPr>
            <p:spPr>
              <a:xfrm>
                <a:off x="4313367" y="5446839"/>
                <a:ext cx="236413" cy="231181"/>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28" name="Oval 827"/>
              <p:cNvSpPr/>
              <p:nvPr/>
            </p:nvSpPr>
            <p:spPr>
              <a:xfrm>
                <a:off x="4079975" y="5533125"/>
                <a:ext cx="363714" cy="360783"/>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29" name="Oval 828"/>
              <p:cNvSpPr/>
              <p:nvPr/>
            </p:nvSpPr>
            <p:spPr>
              <a:xfrm>
                <a:off x="3964774" y="5232190"/>
                <a:ext cx="360078" cy="360783"/>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30" name="Oval 829"/>
              <p:cNvSpPr/>
              <p:nvPr/>
            </p:nvSpPr>
            <p:spPr>
              <a:xfrm>
                <a:off x="4090263" y="4938690"/>
                <a:ext cx="363714" cy="360783"/>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31" name="Oval 830"/>
              <p:cNvSpPr/>
              <p:nvPr/>
            </p:nvSpPr>
            <p:spPr>
              <a:xfrm>
                <a:off x="4239695" y="4262474"/>
                <a:ext cx="669234" cy="665521"/>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32" name="Oval 831"/>
              <p:cNvSpPr/>
              <p:nvPr/>
            </p:nvSpPr>
            <p:spPr>
              <a:xfrm>
                <a:off x="5044684" y="5087253"/>
                <a:ext cx="669234" cy="665521"/>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33" name="Oval 832"/>
              <p:cNvSpPr/>
              <p:nvPr/>
            </p:nvSpPr>
            <p:spPr>
              <a:xfrm>
                <a:off x="4784926" y="4539877"/>
                <a:ext cx="669234" cy="665521"/>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34" name="Oval 833"/>
              <p:cNvSpPr/>
              <p:nvPr/>
            </p:nvSpPr>
            <p:spPr>
              <a:xfrm>
                <a:off x="3429563" y="5087253"/>
                <a:ext cx="669234" cy="665521"/>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35" name="Oval 834"/>
              <p:cNvSpPr/>
              <p:nvPr/>
            </p:nvSpPr>
            <p:spPr>
              <a:xfrm>
                <a:off x="3689319" y="4534923"/>
                <a:ext cx="669234" cy="665521"/>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36" name="Oval 835"/>
              <p:cNvSpPr/>
              <p:nvPr/>
            </p:nvSpPr>
            <p:spPr>
              <a:xfrm>
                <a:off x="4239695" y="5887263"/>
                <a:ext cx="669234" cy="665521"/>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37" name="Oval 836"/>
              <p:cNvSpPr/>
              <p:nvPr/>
            </p:nvSpPr>
            <p:spPr>
              <a:xfrm>
                <a:off x="3686747" y="5627198"/>
                <a:ext cx="669234" cy="665521"/>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38" name="Oval 837"/>
              <p:cNvSpPr/>
              <p:nvPr/>
            </p:nvSpPr>
            <p:spPr>
              <a:xfrm>
                <a:off x="4801643" y="5641545"/>
                <a:ext cx="669234" cy="669022"/>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39" name="Oval 838"/>
              <p:cNvSpPr/>
              <p:nvPr/>
            </p:nvSpPr>
            <p:spPr>
              <a:xfrm>
                <a:off x="4830954" y="5230952"/>
                <a:ext cx="363714" cy="360781"/>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40" name="Oval 839"/>
              <p:cNvSpPr/>
              <p:nvPr/>
            </p:nvSpPr>
            <p:spPr>
              <a:xfrm>
                <a:off x="4391702" y="5668110"/>
                <a:ext cx="360076" cy="360781"/>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41" name="Oval 840"/>
              <p:cNvSpPr/>
              <p:nvPr/>
            </p:nvSpPr>
            <p:spPr>
              <a:xfrm>
                <a:off x="4702894" y="5541791"/>
                <a:ext cx="360078" cy="360781"/>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42" name="Oval 841"/>
              <p:cNvSpPr/>
              <p:nvPr/>
            </p:nvSpPr>
            <p:spPr>
              <a:xfrm>
                <a:off x="4394273" y="4798747"/>
                <a:ext cx="360078" cy="360781"/>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43" name="Oval 842"/>
              <p:cNvSpPr/>
              <p:nvPr/>
            </p:nvSpPr>
            <p:spPr>
              <a:xfrm>
                <a:off x="4695180" y="4939927"/>
                <a:ext cx="360076" cy="360781"/>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44" name="Oval 843"/>
              <p:cNvSpPr/>
              <p:nvPr/>
            </p:nvSpPr>
            <p:spPr>
              <a:xfrm>
                <a:off x="4458676" y="5300194"/>
                <a:ext cx="236415" cy="234683"/>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45" name="Oval 844"/>
              <p:cNvSpPr/>
              <p:nvPr/>
            </p:nvSpPr>
            <p:spPr>
              <a:xfrm>
                <a:off x="4239695" y="5882311"/>
                <a:ext cx="669234" cy="665521"/>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46" name="Oval 845"/>
              <p:cNvSpPr/>
              <p:nvPr/>
            </p:nvSpPr>
            <p:spPr>
              <a:xfrm>
                <a:off x="4795214" y="5649489"/>
                <a:ext cx="669234" cy="665521"/>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47" name="Oval 846"/>
              <p:cNvSpPr/>
              <p:nvPr/>
            </p:nvSpPr>
            <p:spPr>
              <a:xfrm>
                <a:off x="5047255" y="5094684"/>
                <a:ext cx="669234" cy="665521"/>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48" name="Oval 847"/>
              <p:cNvSpPr/>
              <p:nvPr/>
            </p:nvSpPr>
            <p:spPr>
              <a:xfrm>
                <a:off x="4784926" y="4539877"/>
                <a:ext cx="669234" cy="665521"/>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49" name="Oval 848"/>
              <p:cNvSpPr/>
              <p:nvPr/>
            </p:nvSpPr>
            <p:spPr>
              <a:xfrm>
                <a:off x="4239695" y="4262474"/>
                <a:ext cx="669234" cy="665521"/>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50" name="Oval 849"/>
              <p:cNvSpPr/>
              <p:nvPr/>
            </p:nvSpPr>
            <p:spPr>
              <a:xfrm>
                <a:off x="4452779" y="5505044"/>
                <a:ext cx="232777" cy="231181"/>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51" name="Oval 850"/>
              <p:cNvSpPr/>
              <p:nvPr/>
            </p:nvSpPr>
            <p:spPr>
              <a:xfrm>
                <a:off x="4602700" y="5443848"/>
                <a:ext cx="236413" cy="234685"/>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52" name="Oval 851"/>
              <p:cNvSpPr/>
              <p:nvPr/>
            </p:nvSpPr>
            <p:spPr>
              <a:xfrm>
                <a:off x="4659814" y="5298956"/>
                <a:ext cx="232777" cy="234685"/>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53" name="Oval 852"/>
              <p:cNvSpPr/>
              <p:nvPr/>
            </p:nvSpPr>
            <p:spPr>
              <a:xfrm>
                <a:off x="4602700" y="5156538"/>
                <a:ext cx="236413" cy="234685"/>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54" name="Oval 853"/>
              <p:cNvSpPr/>
              <p:nvPr/>
            </p:nvSpPr>
            <p:spPr>
              <a:xfrm>
                <a:off x="4456638" y="5098334"/>
                <a:ext cx="232777" cy="234683"/>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55" name="Oval 854"/>
              <p:cNvSpPr/>
              <p:nvPr/>
            </p:nvSpPr>
            <p:spPr>
              <a:xfrm>
                <a:off x="4836630" y="5234666"/>
                <a:ext cx="360078" cy="360781"/>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56" name="Oval 855"/>
              <p:cNvSpPr/>
              <p:nvPr/>
            </p:nvSpPr>
            <p:spPr>
              <a:xfrm>
                <a:off x="4386025" y="4802465"/>
                <a:ext cx="363714" cy="360781"/>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4115" name="Group 479"/>
            <p:cNvGrpSpPr>
              <a:grpSpLocks/>
            </p:cNvGrpSpPr>
            <p:nvPr/>
          </p:nvGrpSpPr>
          <p:grpSpPr bwMode="auto">
            <a:xfrm rot="-5400000">
              <a:off x="4994690" y="4876803"/>
              <a:ext cx="914399" cy="914395"/>
              <a:chOff x="3429000" y="4267200"/>
              <a:chExt cx="2288556" cy="2286000"/>
            </a:xfrm>
          </p:grpSpPr>
          <p:sp>
            <p:nvSpPr>
              <p:cNvPr id="783" name="Oval 782"/>
              <p:cNvSpPr/>
              <p:nvPr/>
            </p:nvSpPr>
            <p:spPr>
              <a:xfrm>
                <a:off x="4454392" y="5102355"/>
                <a:ext cx="236415" cy="231181"/>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84" name="Oval 783"/>
              <p:cNvSpPr/>
              <p:nvPr/>
            </p:nvSpPr>
            <p:spPr>
              <a:xfrm>
                <a:off x="4454391" y="5501666"/>
                <a:ext cx="236415" cy="234683"/>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85" name="Oval 784"/>
              <p:cNvSpPr/>
              <p:nvPr/>
            </p:nvSpPr>
            <p:spPr>
              <a:xfrm>
                <a:off x="4599878" y="5158399"/>
                <a:ext cx="236415" cy="231181"/>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86" name="Oval 785"/>
              <p:cNvSpPr/>
              <p:nvPr/>
            </p:nvSpPr>
            <p:spPr>
              <a:xfrm>
                <a:off x="4599877" y="5445622"/>
                <a:ext cx="236415" cy="234683"/>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87" name="Oval 786"/>
              <p:cNvSpPr/>
              <p:nvPr/>
            </p:nvSpPr>
            <p:spPr>
              <a:xfrm>
                <a:off x="4654435" y="5302009"/>
                <a:ext cx="236413" cy="231181"/>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88" name="Oval 787"/>
              <p:cNvSpPr/>
              <p:nvPr/>
            </p:nvSpPr>
            <p:spPr>
              <a:xfrm>
                <a:off x="4250712" y="5298508"/>
                <a:ext cx="232777" cy="231181"/>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89" name="Oval 788"/>
              <p:cNvSpPr/>
              <p:nvPr/>
            </p:nvSpPr>
            <p:spPr>
              <a:xfrm>
                <a:off x="4308906" y="5154895"/>
                <a:ext cx="236415" cy="231181"/>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90" name="Oval 789"/>
              <p:cNvSpPr/>
              <p:nvPr/>
            </p:nvSpPr>
            <p:spPr>
              <a:xfrm>
                <a:off x="4308906" y="5442120"/>
                <a:ext cx="236415" cy="234685"/>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91" name="Oval 790"/>
              <p:cNvSpPr/>
              <p:nvPr/>
            </p:nvSpPr>
            <p:spPr>
              <a:xfrm>
                <a:off x="4076128" y="5529688"/>
                <a:ext cx="363714" cy="360781"/>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92" name="Oval 791"/>
              <p:cNvSpPr/>
              <p:nvPr/>
            </p:nvSpPr>
            <p:spPr>
              <a:xfrm>
                <a:off x="3959740" y="5231954"/>
                <a:ext cx="360078" cy="360783"/>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93" name="Oval 792"/>
              <p:cNvSpPr/>
              <p:nvPr/>
            </p:nvSpPr>
            <p:spPr>
              <a:xfrm>
                <a:off x="4087042" y="4937725"/>
                <a:ext cx="363714" cy="360783"/>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94" name="Oval 793"/>
              <p:cNvSpPr/>
              <p:nvPr/>
            </p:nvSpPr>
            <p:spPr>
              <a:xfrm>
                <a:off x="4236164" y="4268703"/>
                <a:ext cx="669234" cy="665521"/>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95" name="Oval 794"/>
              <p:cNvSpPr/>
              <p:nvPr/>
            </p:nvSpPr>
            <p:spPr>
              <a:xfrm>
                <a:off x="5039973" y="5091846"/>
                <a:ext cx="669234" cy="665521"/>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96" name="Oval 795"/>
              <p:cNvSpPr/>
              <p:nvPr/>
            </p:nvSpPr>
            <p:spPr>
              <a:xfrm>
                <a:off x="4781735" y="4541916"/>
                <a:ext cx="669234" cy="665521"/>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97" name="Oval 796"/>
              <p:cNvSpPr/>
              <p:nvPr/>
            </p:nvSpPr>
            <p:spPr>
              <a:xfrm>
                <a:off x="3425082" y="5088344"/>
                <a:ext cx="669234" cy="665521"/>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98" name="Oval 797"/>
              <p:cNvSpPr/>
              <p:nvPr/>
            </p:nvSpPr>
            <p:spPr>
              <a:xfrm>
                <a:off x="3686956" y="4534911"/>
                <a:ext cx="669234" cy="662017"/>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99" name="Oval 798"/>
              <p:cNvSpPr/>
              <p:nvPr/>
            </p:nvSpPr>
            <p:spPr>
              <a:xfrm>
                <a:off x="4236164" y="5886969"/>
                <a:ext cx="669234" cy="665521"/>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00" name="Oval 799"/>
              <p:cNvSpPr/>
              <p:nvPr/>
            </p:nvSpPr>
            <p:spPr>
              <a:xfrm>
                <a:off x="3683318" y="5624262"/>
                <a:ext cx="669234" cy="665521"/>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01" name="Oval 800"/>
              <p:cNvSpPr/>
              <p:nvPr/>
            </p:nvSpPr>
            <p:spPr>
              <a:xfrm>
                <a:off x="4796283" y="5645279"/>
                <a:ext cx="669234" cy="665521"/>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02" name="Oval 801"/>
              <p:cNvSpPr/>
              <p:nvPr/>
            </p:nvSpPr>
            <p:spPr>
              <a:xfrm>
                <a:off x="4825379" y="5235458"/>
                <a:ext cx="363714" cy="360781"/>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03" name="Oval 802"/>
              <p:cNvSpPr/>
              <p:nvPr/>
            </p:nvSpPr>
            <p:spPr>
              <a:xfrm>
                <a:off x="4388922" y="5669798"/>
                <a:ext cx="360078" cy="357280"/>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04" name="Oval 803"/>
              <p:cNvSpPr/>
              <p:nvPr/>
            </p:nvSpPr>
            <p:spPr>
              <a:xfrm>
                <a:off x="4698082" y="5540196"/>
                <a:ext cx="360076" cy="360783"/>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05" name="Oval 804"/>
              <p:cNvSpPr/>
              <p:nvPr/>
            </p:nvSpPr>
            <p:spPr>
              <a:xfrm>
                <a:off x="4388921" y="4801117"/>
                <a:ext cx="360078" cy="360781"/>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06" name="Oval 805"/>
              <p:cNvSpPr/>
              <p:nvPr/>
            </p:nvSpPr>
            <p:spPr>
              <a:xfrm>
                <a:off x="4690806" y="4941228"/>
                <a:ext cx="360076" cy="360781"/>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07" name="Oval 806"/>
              <p:cNvSpPr/>
              <p:nvPr/>
            </p:nvSpPr>
            <p:spPr>
              <a:xfrm>
                <a:off x="4454392" y="5302010"/>
                <a:ext cx="236415" cy="231181"/>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08" name="Oval 807"/>
              <p:cNvSpPr/>
              <p:nvPr/>
            </p:nvSpPr>
            <p:spPr>
              <a:xfrm>
                <a:off x="4236164" y="5883465"/>
                <a:ext cx="669234" cy="665521"/>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09" name="Oval 808"/>
              <p:cNvSpPr/>
              <p:nvPr/>
            </p:nvSpPr>
            <p:spPr>
              <a:xfrm>
                <a:off x="4792647" y="5648782"/>
                <a:ext cx="669234" cy="665521"/>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10" name="Oval 809"/>
              <p:cNvSpPr/>
              <p:nvPr/>
            </p:nvSpPr>
            <p:spPr>
              <a:xfrm>
                <a:off x="5043609" y="5095349"/>
                <a:ext cx="669234" cy="665521"/>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11" name="Oval 810"/>
              <p:cNvSpPr/>
              <p:nvPr/>
            </p:nvSpPr>
            <p:spPr>
              <a:xfrm>
                <a:off x="4781735" y="4541916"/>
                <a:ext cx="669234" cy="665521"/>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12" name="Oval 811"/>
              <p:cNvSpPr/>
              <p:nvPr/>
            </p:nvSpPr>
            <p:spPr>
              <a:xfrm>
                <a:off x="4236164" y="4268703"/>
                <a:ext cx="669234" cy="665521"/>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13" name="Oval 812"/>
              <p:cNvSpPr/>
              <p:nvPr/>
            </p:nvSpPr>
            <p:spPr>
              <a:xfrm>
                <a:off x="4450756" y="5505169"/>
                <a:ext cx="232777" cy="234685"/>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14" name="Oval 813"/>
              <p:cNvSpPr/>
              <p:nvPr/>
            </p:nvSpPr>
            <p:spPr>
              <a:xfrm>
                <a:off x="4599877" y="5445622"/>
                <a:ext cx="236415" cy="234683"/>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15" name="Oval 814"/>
              <p:cNvSpPr/>
              <p:nvPr/>
            </p:nvSpPr>
            <p:spPr>
              <a:xfrm>
                <a:off x="4654436" y="5302010"/>
                <a:ext cx="232777" cy="231181"/>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16" name="Oval 815"/>
              <p:cNvSpPr/>
              <p:nvPr/>
            </p:nvSpPr>
            <p:spPr>
              <a:xfrm>
                <a:off x="4599877" y="5158398"/>
                <a:ext cx="236415" cy="234683"/>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17" name="Oval 816"/>
              <p:cNvSpPr/>
              <p:nvPr/>
            </p:nvSpPr>
            <p:spPr>
              <a:xfrm>
                <a:off x="4450756" y="5102355"/>
                <a:ext cx="232777" cy="231181"/>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18" name="Oval 817"/>
              <p:cNvSpPr/>
              <p:nvPr/>
            </p:nvSpPr>
            <p:spPr>
              <a:xfrm>
                <a:off x="4832653" y="5235457"/>
                <a:ext cx="360078" cy="360781"/>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19" name="Oval 818"/>
              <p:cNvSpPr/>
              <p:nvPr/>
            </p:nvSpPr>
            <p:spPr>
              <a:xfrm>
                <a:off x="4381649" y="4804621"/>
                <a:ext cx="363714" cy="357280"/>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4116" name="Group 517"/>
            <p:cNvGrpSpPr>
              <a:grpSpLocks/>
            </p:cNvGrpSpPr>
            <p:nvPr/>
          </p:nvGrpSpPr>
          <p:grpSpPr bwMode="auto">
            <a:xfrm rot="-2700000">
              <a:off x="2823297" y="5982815"/>
              <a:ext cx="914399" cy="914395"/>
              <a:chOff x="3429000" y="4267200"/>
              <a:chExt cx="2288556" cy="2286000"/>
            </a:xfrm>
          </p:grpSpPr>
          <p:sp>
            <p:nvSpPr>
              <p:cNvPr id="746" name="Oval 745"/>
              <p:cNvSpPr/>
              <p:nvPr/>
            </p:nvSpPr>
            <p:spPr>
              <a:xfrm>
                <a:off x="4454036" y="5095643"/>
                <a:ext cx="234944" cy="236150"/>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47" name="Oval 746"/>
              <p:cNvSpPr/>
              <p:nvPr/>
            </p:nvSpPr>
            <p:spPr>
              <a:xfrm>
                <a:off x="4452797" y="5499504"/>
                <a:ext cx="234944" cy="232518"/>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48" name="Oval 747"/>
              <p:cNvSpPr/>
              <p:nvPr/>
            </p:nvSpPr>
            <p:spPr>
              <a:xfrm>
                <a:off x="4599091" y="5152692"/>
                <a:ext cx="234944" cy="232518"/>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49" name="Oval 748"/>
              <p:cNvSpPr/>
              <p:nvPr/>
            </p:nvSpPr>
            <p:spPr>
              <a:xfrm>
                <a:off x="4600330" y="5442456"/>
                <a:ext cx="234946" cy="236150"/>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50" name="Oval 749"/>
              <p:cNvSpPr/>
              <p:nvPr/>
            </p:nvSpPr>
            <p:spPr>
              <a:xfrm>
                <a:off x="4657361" y="5296023"/>
                <a:ext cx="234944" cy="236150"/>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51" name="Oval 750"/>
              <p:cNvSpPr/>
              <p:nvPr/>
            </p:nvSpPr>
            <p:spPr>
              <a:xfrm>
                <a:off x="4255669" y="5296022"/>
                <a:ext cx="234946" cy="236152"/>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52" name="Oval 751"/>
              <p:cNvSpPr/>
              <p:nvPr/>
            </p:nvSpPr>
            <p:spPr>
              <a:xfrm>
                <a:off x="4308982" y="5155260"/>
                <a:ext cx="234944" cy="232518"/>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53" name="Oval 752"/>
              <p:cNvSpPr/>
              <p:nvPr/>
            </p:nvSpPr>
            <p:spPr>
              <a:xfrm>
                <a:off x="4310221" y="5439887"/>
                <a:ext cx="234944" cy="236150"/>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54" name="Oval 753"/>
              <p:cNvSpPr/>
              <p:nvPr/>
            </p:nvSpPr>
            <p:spPr>
              <a:xfrm>
                <a:off x="4083449" y="5532263"/>
                <a:ext cx="361185" cy="359675"/>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55" name="Oval 754"/>
              <p:cNvSpPr/>
              <p:nvPr/>
            </p:nvSpPr>
            <p:spPr>
              <a:xfrm>
                <a:off x="3959470" y="5229123"/>
                <a:ext cx="361185" cy="359675"/>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56" name="Oval 755"/>
              <p:cNvSpPr/>
              <p:nvPr/>
            </p:nvSpPr>
            <p:spPr>
              <a:xfrm>
                <a:off x="4093367" y="4936258"/>
                <a:ext cx="361185" cy="359675"/>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57" name="Oval 756"/>
              <p:cNvSpPr/>
              <p:nvPr/>
            </p:nvSpPr>
            <p:spPr>
              <a:xfrm>
                <a:off x="4244577" y="4266018"/>
                <a:ext cx="666262" cy="664855"/>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58" name="Oval 757"/>
              <p:cNvSpPr/>
              <p:nvPr/>
            </p:nvSpPr>
            <p:spPr>
              <a:xfrm>
                <a:off x="5044237" y="5084992"/>
                <a:ext cx="666262" cy="668489"/>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59" name="Oval 758"/>
              <p:cNvSpPr/>
              <p:nvPr/>
            </p:nvSpPr>
            <p:spPr>
              <a:xfrm>
                <a:off x="4785850" y="4536513"/>
                <a:ext cx="669768" cy="668489"/>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60" name="Oval 759"/>
              <p:cNvSpPr/>
              <p:nvPr/>
            </p:nvSpPr>
            <p:spPr>
              <a:xfrm>
                <a:off x="3429523" y="5083707"/>
                <a:ext cx="669770" cy="668489"/>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61" name="Oval 760"/>
              <p:cNvSpPr/>
              <p:nvPr/>
            </p:nvSpPr>
            <p:spPr>
              <a:xfrm>
                <a:off x="3693597" y="4534476"/>
                <a:ext cx="669770" cy="664857"/>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62" name="Oval 761"/>
              <p:cNvSpPr/>
              <p:nvPr/>
            </p:nvSpPr>
            <p:spPr>
              <a:xfrm>
                <a:off x="4244576" y="5884477"/>
                <a:ext cx="666262" cy="664857"/>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63" name="Oval 762"/>
              <p:cNvSpPr/>
              <p:nvPr/>
            </p:nvSpPr>
            <p:spPr>
              <a:xfrm>
                <a:off x="3689152" y="5622443"/>
                <a:ext cx="666262" cy="664855"/>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64" name="Oval 763"/>
              <p:cNvSpPr/>
              <p:nvPr/>
            </p:nvSpPr>
            <p:spPr>
              <a:xfrm>
                <a:off x="4797006" y="5641710"/>
                <a:ext cx="669770" cy="664855"/>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65" name="Oval 764"/>
              <p:cNvSpPr/>
              <p:nvPr/>
            </p:nvSpPr>
            <p:spPr>
              <a:xfrm>
                <a:off x="4832279" y="5229123"/>
                <a:ext cx="361185" cy="359675"/>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66" name="Oval 765"/>
              <p:cNvSpPr/>
              <p:nvPr/>
            </p:nvSpPr>
            <p:spPr>
              <a:xfrm>
                <a:off x="4386683" y="5664034"/>
                <a:ext cx="364691" cy="363309"/>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67" name="Oval 766"/>
              <p:cNvSpPr/>
              <p:nvPr/>
            </p:nvSpPr>
            <p:spPr>
              <a:xfrm>
                <a:off x="4695390" y="5541255"/>
                <a:ext cx="364691" cy="359675"/>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68" name="Oval 767"/>
              <p:cNvSpPr/>
              <p:nvPr/>
            </p:nvSpPr>
            <p:spPr>
              <a:xfrm>
                <a:off x="4385443" y="4798817"/>
                <a:ext cx="364691" cy="359675"/>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69" name="Oval 768"/>
              <p:cNvSpPr/>
              <p:nvPr/>
            </p:nvSpPr>
            <p:spPr>
              <a:xfrm>
                <a:off x="4687951" y="4937543"/>
                <a:ext cx="364691" cy="359675"/>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70" name="Oval 769"/>
              <p:cNvSpPr/>
              <p:nvPr/>
            </p:nvSpPr>
            <p:spPr>
              <a:xfrm>
                <a:off x="4454035" y="5296022"/>
                <a:ext cx="234946" cy="236152"/>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71" name="Oval 770"/>
              <p:cNvSpPr/>
              <p:nvPr/>
            </p:nvSpPr>
            <p:spPr>
              <a:xfrm>
                <a:off x="4242097" y="5881909"/>
                <a:ext cx="666262" cy="664857"/>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72" name="Oval 771"/>
              <p:cNvSpPr/>
              <p:nvPr/>
            </p:nvSpPr>
            <p:spPr>
              <a:xfrm>
                <a:off x="4799487" y="5644279"/>
                <a:ext cx="669768" cy="664855"/>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73" name="Oval 772"/>
              <p:cNvSpPr/>
              <p:nvPr/>
            </p:nvSpPr>
            <p:spPr>
              <a:xfrm>
                <a:off x="5044965" y="5091946"/>
                <a:ext cx="669768" cy="664857"/>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74" name="Oval 773"/>
              <p:cNvSpPr/>
              <p:nvPr/>
            </p:nvSpPr>
            <p:spPr>
              <a:xfrm>
                <a:off x="4787088" y="4542184"/>
                <a:ext cx="669770" cy="664855"/>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75" name="Oval 774"/>
              <p:cNvSpPr/>
              <p:nvPr/>
            </p:nvSpPr>
            <p:spPr>
              <a:xfrm>
                <a:off x="4244577" y="4266018"/>
                <a:ext cx="666262" cy="664855"/>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76" name="Oval 775"/>
              <p:cNvSpPr/>
              <p:nvPr/>
            </p:nvSpPr>
            <p:spPr>
              <a:xfrm>
                <a:off x="4452795" y="5504643"/>
                <a:ext cx="234946" cy="232518"/>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77" name="Oval 776"/>
              <p:cNvSpPr/>
              <p:nvPr/>
            </p:nvSpPr>
            <p:spPr>
              <a:xfrm>
                <a:off x="4599091" y="5440418"/>
                <a:ext cx="234944" cy="232518"/>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78" name="Oval 777"/>
              <p:cNvSpPr/>
              <p:nvPr/>
            </p:nvSpPr>
            <p:spPr>
              <a:xfrm>
                <a:off x="4657361" y="5296023"/>
                <a:ext cx="234944" cy="236150"/>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79" name="Oval 778"/>
              <p:cNvSpPr/>
              <p:nvPr/>
            </p:nvSpPr>
            <p:spPr>
              <a:xfrm>
                <a:off x="4599091" y="5152692"/>
                <a:ext cx="234944" cy="232518"/>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80" name="Oval 779"/>
              <p:cNvSpPr/>
              <p:nvPr/>
            </p:nvSpPr>
            <p:spPr>
              <a:xfrm>
                <a:off x="4454036" y="5095643"/>
                <a:ext cx="234944" cy="236150"/>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81" name="Oval 780"/>
              <p:cNvSpPr/>
              <p:nvPr/>
            </p:nvSpPr>
            <p:spPr>
              <a:xfrm>
                <a:off x="4831039" y="5228591"/>
                <a:ext cx="361185" cy="363309"/>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82" name="Oval 781"/>
              <p:cNvSpPr/>
              <p:nvPr/>
            </p:nvSpPr>
            <p:spPr>
              <a:xfrm>
                <a:off x="4385956" y="4797533"/>
                <a:ext cx="361185" cy="359675"/>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4117" name="Group 593"/>
            <p:cNvGrpSpPr>
              <a:grpSpLocks/>
            </p:cNvGrpSpPr>
            <p:nvPr/>
          </p:nvGrpSpPr>
          <p:grpSpPr bwMode="auto">
            <a:xfrm>
              <a:off x="2819399" y="3758247"/>
              <a:ext cx="914399" cy="914403"/>
              <a:chOff x="3360252" y="2514600"/>
              <a:chExt cx="3640341" cy="3676860"/>
            </a:xfrm>
          </p:grpSpPr>
          <p:sp>
            <p:nvSpPr>
              <p:cNvPr id="681" name="Oval 680"/>
              <p:cNvSpPr/>
              <p:nvPr/>
            </p:nvSpPr>
            <p:spPr>
              <a:xfrm flipV="1">
                <a:off x="5524488" y="4688376"/>
                <a:ext cx="1070960" cy="1063519"/>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82" name="Oval 681"/>
              <p:cNvSpPr/>
              <p:nvPr/>
            </p:nvSpPr>
            <p:spPr>
              <a:xfrm flipV="1">
                <a:off x="4994587" y="4483855"/>
                <a:ext cx="373719" cy="373985"/>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83" name="Oval 682"/>
              <p:cNvSpPr/>
              <p:nvPr/>
            </p:nvSpPr>
            <p:spPr>
              <a:xfrm flipV="1">
                <a:off x="5223280" y="4396200"/>
                <a:ext cx="379298" cy="373985"/>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84" name="Oval 683"/>
              <p:cNvSpPr/>
              <p:nvPr/>
            </p:nvSpPr>
            <p:spPr>
              <a:xfrm flipV="1">
                <a:off x="5312527" y="4162460"/>
                <a:ext cx="379298" cy="373985"/>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85" name="Oval 684"/>
              <p:cNvSpPr/>
              <p:nvPr/>
            </p:nvSpPr>
            <p:spPr>
              <a:xfrm flipV="1">
                <a:off x="4648756" y="5126641"/>
                <a:ext cx="1070960" cy="1063519"/>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86" name="Oval 685"/>
              <p:cNvSpPr/>
              <p:nvPr/>
            </p:nvSpPr>
            <p:spPr>
              <a:xfrm flipV="1">
                <a:off x="5591423" y="4068963"/>
                <a:ext cx="580104" cy="572664"/>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87" name="Oval 686"/>
              <p:cNvSpPr/>
              <p:nvPr/>
            </p:nvSpPr>
            <p:spPr>
              <a:xfrm flipV="1">
                <a:off x="4883029" y="4758498"/>
                <a:ext cx="580104" cy="578510"/>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88" name="Oval 687"/>
              <p:cNvSpPr/>
              <p:nvPr/>
            </p:nvSpPr>
            <p:spPr>
              <a:xfrm flipV="1">
                <a:off x="5368306" y="4536445"/>
                <a:ext cx="580104" cy="578510"/>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89" name="Oval 688"/>
              <p:cNvSpPr/>
              <p:nvPr/>
            </p:nvSpPr>
            <p:spPr>
              <a:xfrm flipV="1">
                <a:off x="4994587" y="4162460"/>
                <a:ext cx="373719" cy="373985"/>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90" name="Oval 689"/>
              <p:cNvSpPr/>
              <p:nvPr/>
            </p:nvSpPr>
            <p:spPr>
              <a:xfrm flipV="1">
                <a:off x="4648756" y="5126641"/>
                <a:ext cx="1070960" cy="1063519"/>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91" name="Oval 690"/>
              <p:cNvSpPr/>
              <p:nvPr/>
            </p:nvSpPr>
            <p:spPr>
              <a:xfrm flipV="1">
                <a:off x="5318107" y="4162460"/>
                <a:ext cx="373719" cy="373985"/>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92" name="Oval 691"/>
              <p:cNvSpPr/>
              <p:nvPr/>
            </p:nvSpPr>
            <p:spPr>
              <a:xfrm flipV="1">
                <a:off x="5591423" y="4063122"/>
                <a:ext cx="580104" cy="578506"/>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93" name="Oval 692"/>
              <p:cNvSpPr/>
              <p:nvPr/>
            </p:nvSpPr>
            <p:spPr>
              <a:xfrm>
                <a:off x="5524488" y="2952854"/>
                <a:ext cx="1070960" cy="1063519"/>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94" name="Oval 693"/>
              <p:cNvSpPr/>
              <p:nvPr/>
            </p:nvSpPr>
            <p:spPr>
              <a:xfrm>
                <a:off x="4994587" y="3846910"/>
                <a:ext cx="373719" cy="373985"/>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95" name="Oval 694"/>
              <p:cNvSpPr/>
              <p:nvPr/>
            </p:nvSpPr>
            <p:spPr>
              <a:xfrm>
                <a:off x="5228860" y="3934565"/>
                <a:ext cx="373719" cy="373985"/>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96" name="Oval 695"/>
              <p:cNvSpPr/>
              <p:nvPr/>
            </p:nvSpPr>
            <p:spPr>
              <a:xfrm>
                <a:off x="5318107" y="4168305"/>
                <a:ext cx="373719" cy="373985"/>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97" name="Oval 696"/>
              <p:cNvSpPr/>
              <p:nvPr/>
            </p:nvSpPr>
            <p:spPr>
              <a:xfrm>
                <a:off x="5931678" y="3829381"/>
                <a:ext cx="1065381" cy="1063519"/>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98" name="Oval 697"/>
              <p:cNvSpPr/>
              <p:nvPr/>
            </p:nvSpPr>
            <p:spPr>
              <a:xfrm>
                <a:off x="4654333" y="2514589"/>
                <a:ext cx="1070960" cy="1063519"/>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99" name="Oval 698"/>
              <p:cNvSpPr/>
              <p:nvPr/>
            </p:nvSpPr>
            <p:spPr>
              <a:xfrm>
                <a:off x="5597003" y="4063122"/>
                <a:ext cx="580104" cy="572664"/>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00" name="Oval 699"/>
              <p:cNvSpPr/>
              <p:nvPr/>
            </p:nvSpPr>
            <p:spPr>
              <a:xfrm>
                <a:off x="4888605" y="3367742"/>
                <a:ext cx="580104" cy="578510"/>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01" name="Oval 700"/>
              <p:cNvSpPr/>
              <p:nvPr/>
            </p:nvSpPr>
            <p:spPr>
              <a:xfrm>
                <a:off x="4994587" y="4168305"/>
                <a:ext cx="373719" cy="373985"/>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02" name="Oval 701"/>
              <p:cNvSpPr/>
              <p:nvPr/>
            </p:nvSpPr>
            <p:spPr>
              <a:xfrm>
                <a:off x="5368306" y="3589795"/>
                <a:ext cx="580104" cy="578510"/>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03" name="Oval 702"/>
              <p:cNvSpPr/>
              <p:nvPr/>
            </p:nvSpPr>
            <p:spPr>
              <a:xfrm>
                <a:off x="5524488" y="2952854"/>
                <a:ext cx="1070960" cy="1063519"/>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04" name="Oval 703"/>
              <p:cNvSpPr/>
              <p:nvPr/>
            </p:nvSpPr>
            <p:spPr>
              <a:xfrm>
                <a:off x="4654333" y="2514589"/>
                <a:ext cx="1070960" cy="1063519"/>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05" name="Oval 704"/>
              <p:cNvSpPr/>
              <p:nvPr/>
            </p:nvSpPr>
            <p:spPr>
              <a:xfrm>
                <a:off x="4994587" y="3846910"/>
                <a:ext cx="373719" cy="373985"/>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06" name="Oval 705"/>
              <p:cNvSpPr/>
              <p:nvPr/>
            </p:nvSpPr>
            <p:spPr>
              <a:xfrm>
                <a:off x="5597003" y="4063122"/>
                <a:ext cx="580104" cy="578506"/>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07" name="Oval 706"/>
              <p:cNvSpPr/>
              <p:nvPr/>
            </p:nvSpPr>
            <p:spPr>
              <a:xfrm>
                <a:off x="4888605" y="3361900"/>
                <a:ext cx="580104" cy="578506"/>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08" name="Oval 707"/>
              <p:cNvSpPr/>
              <p:nvPr/>
            </p:nvSpPr>
            <p:spPr>
              <a:xfrm flipV="1">
                <a:off x="5524488" y="4688376"/>
                <a:ext cx="1070960" cy="1063519"/>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09" name="Oval 708"/>
              <p:cNvSpPr/>
              <p:nvPr/>
            </p:nvSpPr>
            <p:spPr>
              <a:xfrm flipV="1">
                <a:off x="5931678" y="3829381"/>
                <a:ext cx="1070960" cy="1063519"/>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10" name="Oval 709"/>
              <p:cNvSpPr/>
              <p:nvPr/>
            </p:nvSpPr>
            <p:spPr>
              <a:xfrm flipV="1">
                <a:off x="4989008" y="4483855"/>
                <a:ext cx="379298" cy="373985"/>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11" name="Oval 710"/>
              <p:cNvSpPr/>
              <p:nvPr/>
            </p:nvSpPr>
            <p:spPr>
              <a:xfrm flipV="1">
                <a:off x="5362730" y="4536445"/>
                <a:ext cx="580104" cy="572664"/>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12" name="Oval 711"/>
              <p:cNvSpPr/>
              <p:nvPr/>
            </p:nvSpPr>
            <p:spPr>
              <a:xfrm flipH="1" flipV="1">
                <a:off x="3767445" y="4688376"/>
                <a:ext cx="1070960" cy="1063519"/>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13" name="Oval 712"/>
              <p:cNvSpPr/>
              <p:nvPr/>
            </p:nvSpPr>
            <p:spPr>
              <a:xfrm flipH="1" flipV="1">
                <a:off x="4994587" y="4483855"/>
                <a:ext cx="373719" cy="373985"/>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14" name="Oval 713"/>
              <p:cNvSpPr/>
              <p:nvPr/>
            </p:nvSpPr>
            <p:spPr>
              <a:xfrm flipH="1" flipV="1">
                <a:off x="4760315" y="4396200"/>
                <a:ext cx="373719" cy="373985"/>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15" name="Oval 714"/>
              <p:cNvSpPr/>
              <p:nvPr/>
            </p:nvSpPr>
            <p:spPr>
              <a:xfrm flipH="1" flipV="1">
                <a:off x="4671068" y="4162460"/>
                <a:ext cx="373719" cy="373985"/>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16" name="Oval 715"/>
              <p:cNvSpPr/>
              <p:nvPr/>
            </p:nvSpPr>
            <p:spPr>
              <a:xfrm flipH="1" flipV="1">
                <a:off x="4185787" y="4068963"/>
                <a:ext cx="580104" cy="572664"/>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17" name="Oval 716"/>
              <p:cNvSpPr/>
              <p:nvPr/>
            </p:nvSpPr>
            <p:spPr>
              <a:xfrm flipH="1" flipV="1">
                <a:off x="4414484" y="4536445"/>
                <a:ext cx="580104" cy="578510"/>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18" name="Oval 717"/>
              <p:cNvSpPr/>
              <p:nvPr/>
            </p:nvSpPr>
            <p:spPr>
              <a:xfrm flipH="1" flipV="1">
                <a:off x="4994587" y="4162460"/>
                <a:ext cx="373719" cy="373985"/>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19" name="Oval 718"/>
              <p:cNvSpPr/>
              <p:nvPr/>
            </p:nvSpPr>
            <p:spPr>
              <a:xfrm flipH="1" flipV="1">
                <a:off x="4654333" y="5126641"/>
                <a:ext cx="1070960" cy="1063519"/>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20" name="Oval 719"/>
              <p:cNvSpPr/>
              <p:nvPr/>
            </p:nvSpPr>
            <p:spPr>
              <a:xfrm flipH="1" flipV="1">
                <a:off x="4671068" y="4162460"/>
                <a:ext cx="373719" cy="373985"/>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21" name="Oval 720"/>
              <p:cNvSpPr/>
              <p:nvPr/>
            </p:nvSpPr>
            <p:spPr>
              <a:xfrm flipH="1" flipV="1">
                <a:off x="4185787" y="4063122"/>
                <a:ext cx="580104" cy="578506"/>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22" name="Oval 721"/>
              <p:cNvSpPr/>
              <p:nvPr/>
            </p:nvSpPr>
            <p:spPr>
              <a:xfrm flipH="1">
                <a:off x="3761866" y="2952854"/>
                <a:ext cx="1070960" cy="1063519"/>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23" name="Oval 722"/>
              <p:cNvSpPr/>
              <p:nvPr/>
            </p:nvSpPr>
            <p:spPr>
              <a:xfrm flipH="1">
                <a:off x="4989008" y="3846910"/>
                <a:ext cx="379298" cy="373985"/>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24" name="Oval 723"/>
              <p:cNvSpPr/>
              <p:nvPr/>
            </p:nvSpPr>
            <p:spPr>
              <a:xfrm flipH="1">
                <a:off x="4754735" y="3934565"/>
                <a:ext cx="379298" cy="373985"/>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25" name="Oval 724"/>
              <p:cNvSpPr/>
              <p:nvPr/>
            </p:nvSpPr>
            <p:spPr>
              <a:xfrm flipH="1">
                <a:off x="4665488" y="4168305"/>
                <a:ext cx="379298" cy="373985"/>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26" name="Oval 725"/>
              <p:cNvSpPr/>
              <p:nvPr/>
            </p:nvSpPr>
            <p:spPr>
              <a:xfrm flipH="1">
                <a:off x="3360256" y="3829381"/>
                <a:ext cx="1070960" cy="1063519"/>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27" name="Oval 726"/>
              <p:cNvSpPr/>
              <p:nvPr/>
            </p:nvSpPr>
            <p:spPr>
              <a:xfrm flipH="1">
                <a:off x="4894185" y="3367742"/>
                <a:ext cx="580104" cy="578510"/>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28" name="Oval 727"/>
              <p:cNvSpPr/>
              <p:nvPr/>
            </p:nvSpPr>
            <p:spPr>
              <a:xfrm flipH="1">
                <a:off x="4989008" y="4168305"/>
                <a:ext cx="379298" cy="373985"/>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29" name="Oval 728"/>
              <p:cNvSpPr/>
              <p:nvPr/>
            </p:nvSpPr>
            <p:spPr>
              <a:xfrm flipH="1">
                <a:off x="4408904" y="3589795"/>
                <a:ext cx="580104" cy="578510"/>
              </a:xfrm>
              <a:prstGeom prst="ellipse">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30" name="Oval 729"/>
              <p:cNvSpPr/>
              <p:nvPr/>
            </p:nvSpPr>
            <p:spPr>
              <a:xfrm flipH="1">
                <a:off x="3761866" y="2952854"/>
                <a:ext cx="1070960" cy="1063519"/>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31" name="Oval 730"/>
              <p:cNvSpPr/>
              <p:nvPr/>
            </p:nvSpPr>
            <p:spPr>
              <a:xfrm flipH="1">
                <a:off x="4654333" y="2514589"/>
                <a:ext cx="1070960" cy="1063519"/>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32" name="Oval 731"/>
              <p:cNvSpPr/>
              <p:nvPr/>
            </p:nvSpPr>
            <p:spPr>
              <a:xfrm flipH="1">
                <a:off x="4665488" y="4168305"/>
                <a:ext cx="379298" cy="373985"/>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33" name="Oval 732"/>
              <p:cNvSpPr/>
              <p:nvPr/>
            </p:nvSpPr>
            <p:spPr>
              <a:xfrm flipH="1">
                <a:off x="4760315" y="3940406"/>
                <a:ext cx="373719" cy="373985"/>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34" name="Oval 733"/>
              <p:cNvSpPr/>
              <p:nvPr/>
            </p:nvSpPr>
            <p:spPr>
              <a:xfrm flipH="1">
                <a:off x="4989008" y="3846910"/>
                <a:ext cx="379298" cy="373985"/>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35" name="Oval 734"/>
              <p:cNvSpPr/>
              <p:nvPr/>
            </p:nvSpPr>
            <p:spPr>
              <a:xfrm flipH="1">
                <a:off x="4185787" y="4063122"/>
                <a:ext cx="580104" cy="578506"/>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36" name="Oval 735"/>
              <p:cNvSpPr/>
              <p:nvPr/>
            </p:nvSpPr>
            <p:spPr>
              <a:xfrm flipH="1">
                <a:off x="4888605" y="3361900"/>
                <a:ext cx="580104" cy="578506"/>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37" name="Oval 736"/>
              <p:cNvSpPr/>
              <p:nvPr/>
            </p:nvSpPr>
            <p:spPr>
              <a:xfrm flipH="1" flipV="1">
                <a:off x="3767445" y="4688376"/>
                <a:ext cx="1070960" cy="1063519"/>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38" name="Oval 737"/>
              <p:cNvSpPr/>
              <p:nvPr/>
            </p:nvSpPr>
            <p:spPr>
              <a:xfrm flipH="1" flipV="1">
                <a:off x="4994587" y="4483855"/>
                <a:ext cx="373719" cy="373985"/>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39" name="Oval 738"/>
              <p:cNvSpPr/>
              <p:nvPr/>
            </p:nvSpPr>
            <p:spPr>
              <a:xfrm flipH="1" flipV="1">
                <a:off x="4760315" y="4390359"/>
                <a:ext cx="373719" cy="373985"/>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40" name="Oval 739"/>
              <p:cNvSpPr/>
              <p:nvPr/>
            </p:nvSpPr>
            <p:spPr>
              <a:xfrm flipH="1" flipV="1">
                <a:off x="4414484" y="4536445"/>
                <a:ext cx="580104" cy="572664"/>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41" name="Oval 740"/>
              <p:cNvSpPr/>
              <p:nvPr/>
            </p:nvSpPr>
            <p:spPr>
              <a:xfrm flipV="1">
                <a:off x="4877449" y="4764343"/>
                <a:ext cx="580104" cy="578506"/>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42" name="Oval 741"/>
              <p:cNvSpPr/>
              <p:nvPr/>
            </p:nvSpPr>
            <p:spPr>
              <a:xfrm flipV="1">
                <a:off x="5256748" y="4390359"/>
                <a:ext cx="379298" cy="373985"/>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43" name="Oval 742"/>
              <p:cNvSpPr/>
              <p:nvPr/>
            </p:nvSpPr>
            <p:spPr>
              <a:xfrm>
                <a:off x="5228860" y="3940406"/>
                <a:ext cx="373719" cy="373985"/>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44" name="Oval 743"/>
              <p:cNvSpPr/>
              <p:nvPr/>
            </p:nvSpPr>
            <p:spPr>
              <a:xfrm>
                <a:off x="5318107" y="4168305"/>
                <a:ext cx="373719" cy="373985"/>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45" name="Oval 744"/>
              <p:cNvSpPr/>
              <p:nvPr/>
            </p:nvSpPr>
            <p:spPr>
              <a:xfrm>
                <a:off x="5373886" y="3595641"/>
                <a:ext cx="580104" cy="572664"/>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grpSp>
      </p:grpSp>
      <p:sp>
        <p:nvSpPr>
          <p:cNvPr id="387" name="Rectangle 386"/>
          <p:cNvSpPr/>
          <p:nvPr/>
        </p:nvSpPr>
        <p:spPr>
          <a:xfrm>
            <a:off x="2895600" y="3105150"/>
            <a:ext cx="1189038" cy="1189038"/>
          </a:xfrm>
          <a:prstGeom prst="rect">
            <a:avLst/>
          </a:prstGeom>
          <a:solidFill>
            <a:srgbClr val="FF0000">
              <a:alpha val="10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88" name="Rectangle 387"/>
          <p:cNvSpPr/>
          <p:nvPr/>
        </p:nvSpPr>
        <p:spPr>
          <a:xfrm>
            <a:off x="2895600" y="2286000"/>
            <a:ext cx="3810000" cy="685800"/>
          </a:xfrm>
          <a:prstGeom prst="rect">
            <a:avLst/>
          </a:prstGeom>
          <a:solidFill>
            <a:srgbClr val="FF0000">
              <a:alpha val="10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89" name="Rectangle 388"/>
          <p:cNvSpPr/>
          <p:nvPr/>
        </p:nvSpPr>
        <p:spPr>
          <a:xfrm>
            <a:off x="6781800" y="2362200"/>
            <a:ext cx="2209800" cy="533400"/>
          </a:xfrm>
          <a:prstGeom prst="rect">
            <a:avLst/>
          </a:prstGeom>
          <a:solidFill>
            <a:srgbClr val="FF0000">
              <a:alpha val="10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90" name="Rectangle 389"/>
          <p:cNvSpPr/>
          <p:nvPr/>
        </p:nvSpPr>
        <p:spPr>
          <a:xfrm>
            <a:off x="2895600" y="3124200"/>
            <a:ext cx="3657600" cy="3581400"/>
          </a:xfrm>
          <a:prstGeom prst="rect">
            <a:avLst/>
          </a:prstGeom>
          <a:solidFill>
            <a:srgbClr val="FF0000">
              <a:alpha val="10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87"/>
                                        </p:tgtEl>
                                        <p:attrNameLst>
                                          <p:attrName>style.visibility</p:attrName>
                                        </p:attrNameLst>
                                      </p:cBhvr>
                                      <p:to>
                                        <p:strVal val="visible"/>
                                      </p:to>
                                    </p:set>
                                    <p:animEffect transition="in" filter="fade">
                                      <p:cBhvr>
                                        <p:cTn id="7" dur="500"/>
                                        <p:tgtEl>
                                          <p:spTgt spid="387"/>
                                        </p:tgtEl>
                                      </p:cBhvr>
                                    </p:animEffect>
                                  </p:childTnLst>
                                  <p:subTnLst>
                                    <p:set>
                                      <p:cBhvr override="childStyle">
                                        <p:cTn dur="1" fill="hold" display="0" masterRel="nextClick" afterEffect="1"/>
                                        <p:tgtEl>
                                          <p:spTgt spid="387"/>
                                        </p:tgtEl>
                                        <p:attrNameLst>
                                          <p:attrName>style.visibility</p:attrName>
                                        </p:attrNameLst>
                                      </p:cBhvr>
                                      <p:to>
                                        <p:strVal val="hidden"/>
                                      </p:to>
                                    </p:set>
                                  </p:subTnLst>
                                </p:cTn>
                              </p:par>
                              <p:par>
                                <p:cTn id="8" presetID="10" presetClass="entr" presetSubtype="0" fill="hold" grpId="0" nodeType="withEffect">
                                  <p:stCondLst>
                                    <p:cond delay="0"/>
                                  </p:stCondLst>
                                  <p:childTnLst>
                                    <p:set>
                                      <p:cBhvr>
                                        <p:cTn id="9" dur="1" fill="hold">
                                          <p:stCondLst>
                                            <p:cond delay="0"/>
                                          </p:stCondLst>
                                        </p:cTn>
                                        <p:tgtEl>
                                          <p:spTgt spid="388"/>
                                        </p:tgtEl>
                                        <p:attrNameLst>
                                          <p:attrName>style.visibility</p:attrName>
                                        </p:attrNameLst>
                                      </p:cBhvr>
                                      <p:to>
                                        <p:strVal val="visible"/>
                                      </p:to>
                                    </p:set>
                                    <p:animEffect transition="in" filter="fade">
                                      <p:cBhvr>
                                        <p:cTn id="10" dur="500"/>
                                        <p:tgtEl>
                                          <p:spTgt spid="388"/>
                                        </p:tgtEl>
                                      </p:cBhvr>
                                    </p:animEffect>
                                  </p:childTnLst>
                                  <p:subTnLst>
                                    <p:set>
                                      <p:cBhvr override="childStyle">
                                        <p:cTn dur="1" fill="hold" display="0" masterRel="nextClick" afterEffect="1"/>
                                        <p:tgtEl>
                                          <p:spTgt spid="388"/>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89"/>
                                        </p:tgtEl>
                                        <p:attrNameLst>
                                          <p:attrName>style.visibility</p:attrName>
                                        </p:attrNameLst>
                                      </p:cBhvr>
                                      <p:to>
                                        <p:strVal val="visible"/>
                                      </p:to>
                                    </p:set>
                                    <p:animEffect transition="in" filter="fade">
                                      <p:cBhvr>
                                        <p:cTn id="15" dur="500"/>
                                        <p:tgtEl>
                                          <p:spTgt spid="389"/>
                                        </p:tgtEl>
                                      </p:cBhvr>
                                    </p:animEffect>
                                  </p:childTnLst>
                                  <p:subTnLst>
                                    <p:set>
                                      <p:cBhvr override="childStyle">
                                        <p:cTn dur="1" fill="hold" display="0" masterRel="nextClick" afterEffect="1"/>
                                        <p:tgtEl>
                                          <p:spTgt spid="389"/>
                                        </p:tgtEl>
                                        <p:attrNameLst>
                                          <p:attrName>style.visibility</p:attrName>
                                        </p:attrNameLst>
                                      </p:cBhvr>
                                      <p:to>
                                        <p:strVal val="hidden"/>
                                      </p:to>
                                    </p:set>
                                  </p:sub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390"/>
                                        </p:tgtEl>
                                        <p:attrNameLst>
                                          <p:attrName>style.visibility</p:attrName>
                                        </p:attrNameLst>
                                      </p:cBhvr>
                                      <p:to>
                                        <p:strVal val="visible"/>
                                      </p:to>
                                    </p:set>
                                    <p:animEffect transition="in" filter="fade">
                                      <p:cBhvr>
                                        <p:cTn id="20" dur="500"/>
                                        <p:tgtEl>
                                          <p:spTgt spid="390"/>
                                        </p:tgtEl>
                                      </p:cBhvr>
                                    </p:animEffect>
                                  </p:childTnLst>
                                  <p:subTnLst>
                                    <p:set>
                                      <p:cBhvr override="childStyle">
                                        <p:cTn dur="1" fill="hold" display="0" masterRel="nextClick" afterEffect="1"/>
                                        <p:tgtEl>
                                          <p:spTgt spid="390"/>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7" grpId="0" animBg="1"/>
      <p:bldP spid="388" grpId="0" animBg="1"/>
      <p:bldP spid="389" grpId="0" animBg="1"/>
      <p:bldP spid="390"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3">
            <a:schemeClr val="lt1"/>
          </a:lnRef>
          <a:fillRef idx="1">
            <a:schemeClr val="accent5"/>
          </a:fillRef>
          <a:effectRef idx="1">
            <a:schemeClr val="accent5"/>
          </a:effectRef>
          <a:fontRef idx="minor">
            <a:schemeClr val="lt1"/>
          </a:fontRef>
        </p:style>
        <p:txBody>
          <a:bodyPr/>
          <a:lstStyle/>
          <a:p>
            <a:pPr fontAlgn="auto">
              <a:spcAft>
                <a:spcPts val="0"/>
              </a:spcAft>
              <a:defRPr/>
            </a:pPr>
            <a:r>
              <a:rPr lang="en-US" dirty="0" smtClean="0"/>
              <a:t>Experiments</a:t>
            </a:r>
            <a:endParaRPr lang="en-US" dirty="0"/>
          </a:p>
        </p:txBody>
      </p:sp>
      <p:pic>
        <p:nvPicPr>
          <p:cNvPr id="11" name="Picture 10" descr="35-surf.png"/>
          <p:cNvPicPr>
            <a:picLocks noChangeAspect="1"/>
          </p:cNvPicPr>
          <p:nvPr/>
        </p:nvPicPr>
        <p:blipFill>
          <a:blip r:embed="rId3"/>
          <a:stretch>
            <a:fillRect/>
          </a:stretch>
        </p:blipFill>
        <p:spPr>
          <a:xfrm>
            <a:off x="457200" y="4354513"/>
            <a:ext cx="2590800" cy="1727200"/>
          </a:xfrm>
          <a:prstGeom prst="rect">
            <a:avLst/>
          </a:prstGeom>
          <a:ln>
            <a:noFill/>
          </a:ln>
          <a:effectLst>
            <a:outerShdw blurRad="292100" dist="139700" dir="2700000" algn="tl" rotWithShape="0">
              <a:srgbClr val="333333">
                <a:alpha val="65000"/>
              </a:srgbClr>
            </a:outerShdw>
          </a:effectLst>
        </p:spPr>
      </p:pic>
      <p:pic>
        <p:nvPicPr>
          <p:cNvPr id="12" name="Picture 11" descr="35-corr.png"/>
          <p:cNvPicPr>
            <a:picLocks noChangeAspect="1"/>
          </p:cNvPicPr>
          <p:nvPr/>
        </p:nvPicPr>
        <p:blipFill>
          <a:blip r:embed="rId4"/>
          <a:stretch>
            <a:fillRect/>
          </a:stretch>
        </p:blipFill>
        <p:spPr>
          <a:xfrm>
            <a:off x="6096000" y="4354513"/>
            <a:ext cx="2590800" cy="1727200"/>
          </a:xfrm>
          <a:prstGeom prst="rect">
            <a:avLst/>
          </a:prstGeom>
          <a:ln>
            <a:noFill/>
          </a:ln>
          <a:effectLst>
            <a:outerShdw blurRad="292100" dist="139700" dir="2700000" algn="tl" rotWithShape="0">
              <a:srgbClr val="333333">
                <a:alpha val="65000"/>
              </a:srgbClr>
            </a:outerShdw>
          </a:effectLst>
        </p:spPr>
      </p:pic>
      <p:pic>
        <p:nvPicPr>
          <p:cNvPr id="14" name="Picture 13" descr="35-pix.png"/>
          <p:cNvPicPr>
            <a:picLocks noChangeAspect="1"/>
          </p:cNvPicPr>
          <p:nvPr/>
        </p:nvPicPr>
        <p:blipFill>
          <a:blip r:embed="rId5"/>
          <a:stretch>
            <a:fillRect/>
          </a:stretch>
        </p:blipFill>
        <p:spPr>
          <a:xfrm>
            <a:off x="3276600" y="4354513"/>
            <a:ext cx="2590800" cy="1727200"/>
          </a:xfrm>
          <a:prstGeom prst="rect">
            <a:avLst/>
          </a:prstGeom>
          <a:ln>
            <a:noFill/>
          </a:ln>
          <a:effectLst>
            <a:outerShdw blurRad="292100" dist="139700" dir="2700000" algn="tl" rotWithShape="0">
              <a:srgbClr val="333333">
                <a:alpha val="65000"/>
              </a:srgbClr>
            </a:outerShdw>
          </a:effectLst>
        </p:spPr>
      </p:pic>
      <p:pic>
        <p:nvPicPr>
          <p:cNvPr id="15" name="Picture 14" descr="35-sift.png"/>
          <p:cNvPicPr>
            <a:picLocks noChangeAspect="1"/>
          </p:cNvPicPr>
          <p:nvPr/>
        </p:nvPicPr>
        <p:blipFill>
          <a:blip r:embed="rId6"/>
          <a:stretch>
            <a:fillRect/>
          </a:stretch>
        </p:blipFill>
        <p:spPr>
          <a:xfrm>
            <a:off x="6096000" y="2525713"/>
            <a:ext cx="2590800" cy="1727200"/>
          </a:xfrm>
          <a:prstGeom prst="rect">
            <a:avLst/>
          </a:prstGeom>
          <a:ln>
            <a:noFill/>
          </a:ln>
          <a:effectLst>
            <a:outerShdw blurRad="292100" dist="139700" dir="2700000" algn="tl" rotWithShape="0">
              <a:srgbClr val="333333">
                <a:alpha val="65000"/>
              </a:srgbClr>
            </a:outerShdw>
          </a:effectLst>
        </p:spPr>
      </p:pic>
      <p:pic>
        <p:nvPicPr>
          <p:cNvPr id="13" name="Picture 12" descr="35-daisy.png"/>
          <p:cNvPicPr>
            <a:picLocks noChangeAspect="1"/>
          </p:cNvPicPr>
          <p:nvPr/>
        </p:nvPicPr>
        <p:blipFill>
          <a:blip r:embed="rId7"/>
          <a:stretch>
            <a:fillRect/>
          </a:stretch>
        </p:blipFill>
        <p:spPr>
          <a:xfrm>
            <a:off x="3276600" y="2525713"/>
            <a:ext cx="2590800" cy="1727200"/>
          </a:xfrm>
          <a:prstGeom prst="rect">
            <a:avLst/>
          </a:prstGeom>
          <a:ln>
            <a:noFill/>
          </a:ln>
          <a:effectLst>
            <a:outerShdw blurRad="292100" dist="139700" dir="2700000" algn="tl" rotWithShape="0">
              <a:srgbClr val="333333">
                <a:alpha val="65000"/>
              </a:srgbClr>
            </a:outerShdw>
          </a:effectLst>
        </p:spPr>
      </p:pic>
      <p:pic>
        <p:nvPicPr>
          <p:cNvPr id="16" name="Picture 15" descr="35-gt.jpg"/>
          <p:cNvPicPr>
            <a:picLocks noChangeAspect="1"/>
          </p:cNvPicPr>
          <p:nvPr/>
        </p:nvPicPr>
        <p:blipFill>
          <a:blip r:embed="rId8"/>
          <a:stretch>
            <a:fillRect/>
          </a:stretch>
        </p:blipFill>
        <p:spPr>
          <a:xfrm>
            <a:off x="457200" y="2525713"/>
            <a:ext cx="2590800" cy="1727200"/>
          </a:xfrm>
          <a:prstGeom prst="rect">
            <a:avLst/>
          </a:prstGeom>
          <a:ln>
            <a:noFill/>
          </a:ln>
          <a:effectLst>
            <a:outerShdw blurRad="292100" dist="139700" dir="2700000" algn="tl" rotWithShape="0">
              <a:srgbClr val="333333">
                <a:alpha val="65000"/>
              </a:srgbClr>
            </a:outerShdw>
          </a:effectLst>
        </p:spPr>
      </p:pic>
      <p:sp>
        <p:nvSpPr>
          <p:cNvPr id="17" name="TextBox 16"/>
          <p:cNvSpPr txBox="1"/>
          <p:nvPr/>
        </p:nvSpPr>
        <p:spPr>
          <a:xfrm>
            <a:off x="3276600" y="2068513"/>
            <a:ext cx="2590800" cy="369887"/>
          </a:xfrm>
          <a:prstGeom prst="rect">
            <a:avLst/>
          </a:prstGeom>
        </p:spPr>
        <p:style>
          <a:lnRef idx="3">
            <a:schemeClr val="lt1"/>
          </a:lnRef>
          <a:fillRef idx="1">
            <a:schemeClr val="accent5"/>
          </a:fillRef>
          <a:effectRef idx="1">
            <a:schemeClr val="accent5"/>
          </a:effectRef>
          <a:fontRef idx="minor">
            <a:schemeClr val="lt1"/>
          </a:fontRef>
        </p:style>
        <p:txBody>
          <a:bodyPr>
            <a:spAutoFit/>
          </a:bodyPr>
          <a:lstStyle/>
          <a:p>
            <a:pPr algn="ctr" fontAlgn="auto">
              <a:spcBef>
                <a:spcPts val="0"/>
              </a:spcBef>
              <a:spcAft>
                <a:spcPts val="0"/>
              </a:spcAft>
              <a:defRPr/>
            </a:pPr>
            <a:r>
              <a:rPr lang="en-US" dirty="0"/>
              <a:t>DAISY</a:t>
            </a:r>
          </a:p>
        </p:txBody>
      </p:sp>
      <p:sp>
        <p:nvSpPr>
          <p:cNvPr id="18" name="TextBox 17"/>
          <p:cNvSpPr txBox="1"/>
          <p:nvPr/>
        </p:nvSpPr>
        <p:spPr>
          <a:xfrm>
            <a:off x="6096000" y="2081213"/>
            <a:ext cx="2590800" cy="368300"/>
          </a:xfrm>
          <a:prstGeom prst="rect">
            <a:avLst/>
          </a:prstGeom>
        </p:spPr>
        <p:style>
          <a:lnRef idx="3">
            <a:schemeClr val="lt1"/>
          </a:lnRef>
          <a:fillRef idx="1">
            <a:schemeClr val="accent5"/>
          </a:fillRef>
          <a:effectRef idx="1">
            <a:schemeClr val="accent5"/>
          </a:effectRef>
          <a:fontRef idx="minor">
            <a:schemeClr val="lt1"/>
          </a:fontRef>
        </p:style>
        <p:txBody>
          <a:bodyPr>
            <a:spAutoFit/>
          </a:bodyPr>
          <a:lstStyle/>
          <a:p>
            <a:pPr algn="ctr" fontAlgn="auto">
              <a:spcBef>
                <a:spcPts val="0"/>
              </a:spcBef>
              <a:spcAft>
                <a:spcPts val="0"/>
              </a:spcAft>
              <a:defRPr/>
            </a:pPr>
            <a:r>
              <a:rPr lang="en-US" dirty="0"/>
              <a:t>SIFT</a:t>
            </a:r>
          </a:p>
        </p:txBody>
      </p:sp>
      <p:sp>
        <p:nvSpPr>
          <p:cNvPr id="19" name="TextBox 18"/>
          <p:cNvSpPr txBox="1"/>
          <p:nvPr/>
        </p:nvSpPr>
        <p:spPr>
          <a:xfrm>
            <a:off x="457200" y="6183313"/>
            <a:ext cx="2590800" cy="369887"/>
          </a:xfrm>
          <a:prstGeom prst="rect">
            <a:avLst/>
          </a:prstGeom>
        </p:spPr>
        <p:style>
          <a:lnRef idx="3">
            <a:schemeClr val="lt1"/>
          </a:lnRef>
          <a:fillRef idx="1">
            <a:schemeClr val="accent5"/>
          </a:fillRef>
          <a:effectRef idx="1">
            <a:schemeClr val="accent5"/>
          </a:effectRef>
          <a:fontRef idx="minor">
            <a:schemeClr val="lt1"/>
          </a:fontRef>
        </p:style>
        <p:txBody>
          <a:bodyPr>
            <a:spAutoFit/>
          </a:bodyPr>
          <a:lstStyle/>
          <a:p>
            <a:pPr algn="ctr" fontAlgn="auto">
              <a:spcBef>
                <a:spcPts val="0"/>
              </a:spcBef>
              <a:spcAft>
                <a:spcPts val="0"/>
              </a:spcAft>
              <a:defRPr/>
            </a:pPr>
            <a:r>
              <a:rPr lang="en-US" dirty="0"/>
              <a:t>SURF</a:t>
            </a:r>
          </a:p>
        </p:txBody>
      </p:sp>
      <p:sp>
        <p:nvSpPr>
          <p:cNvPr id="20" name="TextBox 19"/>
          <p:cNvSpPr txBox="1"/>
          <p:nvPr/>
        </p:nvSpPr>
        <p:spPr>
          <a:xfrm>
            <a:off x="6096000" y="6183313"/>
            <a:ext cx="2590800" cy="369887"/>
          </a:xfrm>
          <a:prstGeom prst="rect">
            <a:avLst/>
          </a:prstGeom>
        </p:spPr>
        <p:style>
          <a:lnRef idx="3">
            <a:schemeClr val="lt1"/>
          </a:lnRef>
          <a:fillRef idx="1">
            <a:schemeClr val="accent5"/>
          </a:fillRef>
          <a:effectRef idx="1">
            <a:schemeClr val="accent5"/>
          </a:effectRef>
          <a:fontRef idx="minor">
            <a:schemeClr val="lt1"/>
          </a:fontRef>
        </p:style>
        <p:txBody>
          <a:bodyPr>
            <a:spAutoFit/>
          </a:bodyPr>
          <a:lstStyle/>
          <a:p>
            <a:pPr algn="ctr" fontAlgn="auto">
              <a:spcBef>
                <a:spcPts val="0"/>
              </a:spcBef>
              <a:spcAft>
                <a:spcPts val="0"/>
              </a:spcAft>
              <a:defRPr/>
            </a:pPr>
            <a:r>
              <a:rPr lang="en-US" dirty="0"/>
              <a:t>NCC</a:t>
            </a:r>
          </a:p>
        </p:txBody>
      </p:sp>
      <p:sp>
        <p:nvSpPr>
          <p:cNvPr id="21" name="TextBox 20"/>
          <p:cNvSpPr txBox="1"/>
          <p:nvPr/>
        </p:nvSpPr>
        <p:spPr>
          <a:xfrm>
            <a:off x="3276600" y="6183313"/>
            <a:ext cx="2590800" cy="369887"/>
          </a:xfrm>
          <a:prstGeom prst="rect">
            <a:avLst/>
          </a:prstGeom>
        </p:spPr>
        <p:style>
          <a:lnRef idx="3">
            <a:schemeClr val="lt1"/>
          </a:lnRef>
          <a:fillRef idx="1">
            <a:schemeClr val="accent5"/>
          </a:fillRef>
          <a:effectRef idx="1">
            <a:schemeClr val="accent5"/>
          </a:effectRef>
          <a:fontRef idx="minor">
            <a:schemeClr val="lt1"/>
          </a:fontRef>
        </p:style>
        <p:txBody>
          <a:bodyPr>
            <a:spAutoFit/>
          </a:bodyPr>
          <a:lstStyle/>
          <a:p>
            <a:pPr algn="ctr" fontAlgn="auto">
              <a:spcBef>
                <a:spcPts val="0"/>
              </a:spcBef>
              <a:spcAft>
                <a:spcPts val="0"/>
              </a:spcAft>
              <a:defRPr/>
            </a:pPr>
            <a:r>
              <a:rPr lang="en-US" dirty="0"/>
              <a:t>Pixel Diff</a:t>
            </a:r>
          </a:p>
        </p:txBody>
      </p:sp>
      <p:sp>
        <p:nvSpPr>
          <p:cNvPr id="22" name="TextBox 21"/>
          <p:cNvSpPr txBox="1"/>
          <p:nvPr/>
        </p:nvSpPr>
        <p:spPr>
          <a:xfrm>
            <a:off x="457200" y="2068513"/>
            <a:ext cx="2590800" cy="369887"/>
          </a:xfrm>
          <a:prstGeom prst="rect">
            <a:avLst/>
          </a:prstGeom>
        </p:spPr>
        <p:style>
          <a:lnRef idx="3">
            <a:schemeClr val="lt1"/>
          </a:lnRef>
          <a:fillRef idx="1">
            <a:schemeClr val="accent5"/>
          </a:fillRef>
          <a:effectRef idx="1">
            <a:schemeClr val="accent5"/>
          </a:effectRef>
          <a:fontRef idx="minor">
            <a:schemeClr val="lt1"/>
          </a:fontRef>
        </p:style>
        <p:txBody>
          <a:bodyPr>
            <a:spAutoFit/>
          </a:bodyPr>
          <a:lstStyle/>
          <a:p>
            <a:pPr algn="ctr" fontAlgn="auto">
              <a:spcBef>
                <a:spcPts val="0"/>
              </a:spcBef>
              <a:spcAft>
                <a:spcPts val="0"/>
              </a:spcAft>
              <a:defRPr/>
            </a:pPr>
            <a:r>
              <a:rPr lang="en-US" dirty="0"/>
              <a:t>Laser Scan</a:t>
            </a:r>
          </a:p>
        </p:txBody>
      </p:sp>
      <p:sp>
        <p:nvSpPr>
          <p:cNvPr id="24" name="TextBox 23"/>
          <p:cNvSpPr txBox="1"/>
          <p:nvPr/>
        </p:nvSpPr>
        <p:spPr>
          <a:xfrm>
            <a:off x="457200" y="1295400"/>
            <a:ext cx="8229600" cy="369888"/>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a:spAutoFit/>
          </a:bodyPr>
          <a:lstStyle/>
          <a:p>
            <a:pPr fontAlgn="auto">
              <a:spcBef>
                <a:spcPts val="0"/>
              </a:spcBef>
              <a:spcAft>
                <a:spcPts val="0"/>
              </a:spcAft>
              <a:defRPr/>
            </a:pPr>
            <a:r>
              <a:rPr lang="en-US" dirty="0"/>
              <a:t>Comparing against other Descriptors</a:t>
            </a:r>
          </a:p>
        </p:txBody>
      </p:sp>
      <p:pic>
        <p:nvPicPr>
          <p:cNvPr id="25" name="Picture 24" descr="frame5.png"/>
          <p:cNvPicPr>
            <a:picLocks noChangeAspect="1"/>
          </p:cNvPicPr>
          <p:nvPr/>
        </p:nvPicPr>
        <p:blipFill>
          <a:blip r:embed="rId9"/>
          <a:stretch>
            <a:fillRect/>
          </a:stretch>
        </p:blipFill>
        <p:spPr>
          <a:xfrm>
            <a:off x="3962400" y="377825"/>
            <a:ext cx="2290763" cy="1527175"/>
          </a:xfrm>
          <a:prstGeom prst="rect">
            <a:avLst/>
          </a:prstGeom>
          <a:ln>
            <a:noFill/>
          </a:ln>
          <a:effectLst>
            <a:outerShdw blurRad="292100" dist="139700" dir="2700000" algn="tl" rotWithShape="0">
              <a:srgbClr val="333333">
                <a:alpha val="65000"/>
              </a:srgbClr>
            </a:outerShdw>
          </a:effectLst>
        </p:spPr>
      </p:pic>
      <p:pic>
        <p:nvPicPr>
          <p:cNvPr id="26" name="Picture 25" descr="frame3.png"/>
          <p:cNvPicPr>
            <a:picLocks noChangeAspect="1"/>
          </p:cNvPicPr>
          <p:nvPr/>
        </p:nvPicPr>
        <p:blipFill>
          <a:blip r:embed="rId10"/>
          <a:stretch>
            <a:fillRect/>
          </a:stretch>
        </p:blipFill>
        <p:spPr>
          <a:xfrm>
            <a:off x="6324600" y="381000"/>
            <a:ext cx="2290763" cy="1527175"/>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3">
            <a:schemeClr val="lt1"/>
          </a:lnRef>
          <a:fillRef idx="1">
            <a:schemeClr val="accent5"/>
          </a:fillRef>
          <a:effectRef idx="1">
            <a:schemeClr val="accent5"/>
          </a:effectRef>
          <a:fontRef idx="minor">
            <a:schemeClr val="lt1"/>
          </a:fontRef>
        </p:style>
        <p:txBody>
          <a:bodyPr/>
          <a:lstStyle/>
          <a:p>
            <a:pPr algn="l" fontAlgn="auto">
              <a:spcAft>
                <a:spcPts val="0"/>
              </a:spcAft>
              <a:defRPr/>
            </a:pPr>
            <a:r>
              <a:rPr lang="en-US" dirty="0" smtClean="0">
                <a:effectLst>
                  <a:outerShdw blurRad="38100" dist="38100" dir="2700000" algn="tl">
                    <a:srgbClr val="000000">
                      <a:alpha val="43137"/>
                    </a:srgbClr>
                  </a:outerShdw>
                </a:effectLst>
              </a:rPr>
              <a:t>Motivation</a:t>
            </a:r>
            <a:endParaRPr lang="en-US" dirty="0">
              <a:effectLst>
                <a:outerShdw blurRad="38100" dist="38100" dir="2700000" algn="tl">
                  <a:srgbClr val="000000">
                    <a:alpha val="43137"/>
                  </a:srgbClr>
                </a:outerShdw>
              </a:effectLst>
            </a:endParaRPr>
          </a:p>
        </p:txBody>
      </p:sp>
      <p:sp>
        <p:nvSpPr>
          <p:cNvPr id="12" name="TextBox 11"/>
          <p:cNvSpPr txBox="1"/>
          <p:nvPr/>
        </p:nvSpPr>
        <p:spPr>
          <a:xfrm>
            <a:off x="457200" y="1230313"/>
            <a:ext cx="8229600" cy="369887"/>
          </a:xfrm>
          <a:prstGeom prst="rect">
            <a:avLst/>
          </a:prstGeom>
        </p:spPr>
        <p:style>
          <a:lnRef idx="3">
            <a:schemeClr val="lt1"/>
          </a:lnRef>
          <a:fillRef idx="1">
            <a:schemeClr val="accent5"/>
          </a:fillRef>
          <a:effectRef idx="1">
            <a:schemeClr val="accent5"/>
          </a:effectRef>
          <a:fontRef idx="minor">
            <a:schemeClr val="lt1"/>
          </a:fontRef>
        </p:style>
        <p:txBody>
          <a:bodyPr>
            <a:spAutoFit/>
          </a:bodyPr>
          <a:lstStyle/>
          <a:p>
            <a:pPr fontAlgn="auto">
              <a:spcBef>
                <a:spcPts val="0"/>
              </a:spcBef>
              <a:spcAft>
                <a:spcPts val="0"/>
              </a:spcAft>
              <a:defRPr/>
            </a:pPr>
            <a:r>
              <a:rPr lang="en-US" dirty="0">
                <a:effectLst>
                  <a:outerShdw blurRad="38100" dist="38100" dir="2700000" algn="tl">
                    <a:srgbClr val="000000">
                      <a:alpha val="43137"/>
                    </a:srgbClr>
                  </a:outerShdw>
                </a:effectLst>
              </a:rPr>
              <a:t>Narrow baseline : Pixel Difference + Graph Cuts*</a:t>
            </a:r>
          </a:p>
        </p:txBody>
      </p:sp>
      <p:grpSp>
        <p:nvGrpSpPr>
          <p:cNvPr id="17412" name="Group 15"/>
          <p:cNvGrpSpPr>
            <a:grpSpLocks/>
          </p:cNvGrpSpPr>
          <p:nvPr/>
        </p:nvGrpSpPr>
        <p:grpSpPr bwMode="auto">
          <a:xfrm>
            <a:off x="968375" y="1736725"/>
            <a:ext cx="7207250" cy="4816475"/>
            <a:chOff x="716280" y="1737360"/>
            <a:chExt cx="7208520" cy="4815840"/>
          </a:xfrm>
        </p:grpSpPr>
        <p:pic>
          <p:nvPicPr>
            <p:cNvPr id="17418" name="Picture 7" descr="frame4.png"/>
            <p:cNvPicPr>
              <a:picLocks noChangeAspect="1"/>
            </p:cNvPicPr>
            <p:nvPr/>
          </p:nvPicPr>
          <p:blipFill>
            <a:blip r:embed="rId3"/>
            <a:srcRect/>
            <a:stretch>
              <a:fillRect/>
            </a:stretch>
          </p:blipFill>
          <p:spPr bwMode="auto">
            <a:xfrm>
              <a:off x="4358640" y="1737360"/>
              <a:ext cx="3566160" cy="2377440"/>
            </a:xfrm>
            <a:prstGeom prst="rect">
              <a:avLst/>
            </a:prstGeom>
            <a:noFill/>
            <a:ln w="9525">
              <a:noFill/>
              <a:miter lim="800000"/>
              <a:headEnd/>
              <a:tailEnd/>
            </a:ln>
          </p:spPr>
        </p:pic>
        <p:pic>
          <p:nvPicPr>
            <p:cNvPr id="17419" name="Picture 9" descr="frame3.png"/>
            <p:cNvPicPr>
              <a:picLocks noChangeAspect="1"/>
            </p:cNvPicPr>
            <p:nvPr/>
          </p:nvPicPr>
          <p:blipFill>
            <a:blip r:embed="rId4"/>
            <a:srcRect/>
            <a:stretch>
              <a:fillRect/>
            </a:stretch>
          </p:blipFill>
          <p:spPr bwMode="auto">
            <a:xfrm>
              <a:off x="716280" y="1737360"/>
              <a:ext cx="3566160" cy="2377440"/>
            </a:xfrm>
            <a:prstGeom prst="rect">
              <a:avLst/>
            </a:prstGeom>
            <a:noFill/>
            <a:ln w="9525">
              <a:noFill/>
              <a:miter lim="800000"/>
              <a:headEnd/>
              <a:tailEnd/>
            </a:ln>
          </p:spPr>
        </p:pic>
        <p:pic>
          <p:nvPicPr>
            <p:cNvPr id="17420" name="Picture 10" descr="35-gt.jpg"/>
            <p:cNvPicPr>
              <a:picLocks noChangeAspect="1"/>
            </p:cNvPicPr>
            <p:nvPr/>
          </p:nvPicPr>
          <p:blipFill>
            <a:blip r:embed="rId5"/>
            <a:srcRect/>
            <a:stretch>
              <a:fillRect/>
            </a:stretch>
          </p:blipFill>
          <p:spPr bwMode="auto">
            <a:xfrm>
              <a:off x="716280" y="4175760"/>
              <a:ext cx="3566160" cy="2377440"/>
            </a:xfrm>
            <a:prstGeom prst="rect">
              <a:avLst/>
            </a:prstGeom>
            <a:noFill/>
            <a:ln w="9525">
              <a:noFill/>
              <a:miter lim="800000"/>
              <a:headEnd/>
              <a:tailEnd/>
            </a:ln>
          </p:spPr>
        </p:pic>
        <p:pic>
          <p:nvPicPr>
            <p:cNvPr id="17421" name="Picture 12" descr="34-pix-d.png"/>
            <p:cNvPicPr>
              <a:picLocks noChangeAspect="1"/>
            </p:cNvPicPr>
            <p:nvPr/>
          </p:nvPicPr>
          <p:blipFill>
            <a:blip r:embed="rId6"/>
            <a:srcRect/>
            <a:stretch>
              <a:fillRect/>
            </a:stretch>
          </p:blipFill>
          <p:spPr bwMode="auto">
            <a:xfrm>
              <a:off x="4358640" y="4175760"/>
              <a:ext cx="3566160" cy="2377440"/>
            </a:xfrm>
            <a:prstGeom prst="rect">
              <a:avLst/>
            </a:prstGeom>
            <a:noFill/>
            <a:ln w="9525">
              <a:noFill/>
              <a:miter lim="800000"/>
              <a:headEnd/>
              <a:tailEnd/>
            </a:ln>
          </p:spPr>
        </p:pic>
      </p:grpSp>
      <p:sp>
        <p:nvSpPr>
          <p:cNvPr id="17413" name="TextBox 19"/>
          <p:cNvSpPr txBox="1">
            <a:spLocks noChangeArrowheads="1"/>
          </p:cNvSpPr>
          <p:nvPr/>
        </p:nvSpPr>
        <p:spPr bwMode="auto">
          <a:xfrm>
            <a:off x="3505200" y="4114800"/>
            <a:ext cx="1066800" cy="276225"/>
          </a:xfrm>
          <a:prstGeom prst="rect">
            <a:avLst/>
          </a:prstGeom>
          <a:solidFill>
            <a:schemeClr val="bg1"/>
          </a:solidFill>
          <a:ln w="9525">
            <a:noFill/>
            <a:miter lim="800000"/>
            <a:headEnd/>
            <a:tailEnd/>
          </a:ln>
        </p:spPr>
        <p:txBody>
          <a:bodyPr>
            <a:spAutoFit/>
          </a:bodyPr>
          <a:lstStyle/>
          <a:p>
            <a:pPr algn="r"/>
            <a:r>
              <a:rPr lang="en-US" sz="1200">
                <a:latin typeface="Book Antiqua" pitchFamily="18" charset="0"/>
              </a:rPr>
              <a:t>groundtruth</a:t>
            </a:r>
          </a:p>
        </p:txBody>
      </p:sp>
      <p:sp>
        <p:nvSpPr>
          <p:cNvPr id="17414" name="TextBox 20"/>
          <p:cNvSpPr txBox="1">
            <a:spLocks noChangeArrowheads="1"/>
          </p:cNvSpPr>
          <p:nvPr/>
        </p:nvSpPr>
        <p:spPr bwMode="auto">
          <a:xfrm>
            <a:off x="7010400" y="4114800"/>
            <a:ext cx="1238250" cy="276225"/>
          </a:xfrm>
          <a:prstGeom prst="rect">
            <a:avLst/>
          </a:prstGeom>
          <a:solidFill>
            <a:schemeClr val="bg1"/>
          </a:solidFill>
          <a:ln w="9525">
            <a:noFill/>
            <a:miter lim="800000"/>
            <a:headEnd/>
            <a:tailEnd/>
          </a:ln>
        </p:spPr>
        <p:txBody>
          <a:bodyPr>
            <a:spAutoFit/>
          </a:bodyPr>
          <a:lstStyle/>
          <a:p>
            <a:pPr algn="r"/>
            <a:r>
              <a:rPr lang="en-US" sz="1200">
                <a:latin typeface="Book Antiqua" pitchFamily="18" charset="0"/>
              </a:rPr>
              <a:t>pixel difference</a:t>
            </a:r>
          </a:p>
        </p:txBody>
      </p:sp>
      <p:sp>
        <p:nvSpPr>
          <p:cNvPr id="17415" name="TextBox 22"/>
          <p:cNvSpPr txBox="1">
            <a:spLocks noChangeArrowheads="1"/>
          </p:cNvSpPr>
          <p:nvPr/>
        </p:nvSpPr>
        <p:spPr bwMode="auto">
          <a:xfrm>
            <a:off x="7181850" y="1676400"/>
            <a:ext cx="990600" cy="276225"/>
          </a:xfrm>
          <a:prstGeom prst="rect">
            <a:avLst/>
          </a:prstGeom>
          <a:solidFill>
            <a:schemeClr val="bg1"/>
          </a:solidFill>
          <a:ln w="9525">
            <a:noFill/>
            <a:miter lim="800000"/>
            <a:headEnd/>
            <a:tailEnd/>
          </a:ln>
        </p:spPr>
        <p:txBody>
          <a:bodyPr>
            <a:spAutoFit/>
          </a:bodyPr>
          <a:lstStyle/>
          <a:p>
            <a:pPr algn="r"/>
            <a:r>
              <a:rPr lang="en-US" sz="1200">
                <a:latin typeface="Book Antiqua" pitchFamily="18" charset="0"/>
              </a:rPr>
              <a:t>input frame</a:t>
            </a:r>
          </a:p>
        </p:txBody>
      </p:sp>
      <p:sp>
        <p:nvSpPr>
          <p:cNvPr id="17416" name="TextBox 13"/>
          <p:cNvSpPr txBox="1">
            <a:spLocks noChangeArrowheads="1"/>
          </p:cNvSpPr>
          <p:nvPr/>
        </p:nvSpPr>
        <p:spPr bwMode="auto">
          <a:xfrm>
            <a:off x="3543300" y="1676400"/>
            <a:ext cx="990600" cy="276225"/>
          </a:xfrm>
          <a:prstGeom prst="rect">
            <a:avLst/>
          </a:prstGeom>
          <a:solidFill>
            <a:schemeClr val="bg1"/>
          </a:solidFill>
          <a:ln w="9525">
            <a:noFill/>
            <a:miter lim="800000"/>
            <a:headEnd/>
            <a:tailEnd/>
          </a:ln>
        </p:spPr>
        <p:txBody>
          <a:bodyPr>
            <a:spAutoFit/>
          </a:bodyPr>
          <a:lstStyle/>
          <a:p>
            <a:pPr algn="r"/>
            <a:r>
              <a:rPr lang="en-US" sz="1200">
                <a:latin typeface="Book Antiqua" pitchFamily="18" charset="0"/>
              </a:rPr>
              <a:t>input frame</a:t>
            </a:r>
          </a:p>
        </p:txBody>
      </p:sp>
      <p:sp>
        <p:nvSpPr>
          <p:cNvPr id="15" name="TextBox 14"/>
          <p:cNvSpPr txBox="1">
            <a:spLocks noChangeArrowheads="1"/>
          </p:cNvSpPr>
          <p:nvPr/>
        </p:nvSpPr>
        <p:spPr bwMode="auto">
          <a:xfrm>
            <a:off x="1562100" y="6550025"/>
            <a:ext cx="6019800" cy="277813"/>
          </a:xfrm>
          <a:prstGeom prst="rect">
            <a:avLst/>
          </a:prstGeom>
          <a:noFill/>
          <a:ln w="9525">
            <a:noFill/>
            <a:miter lim="800000"/>
            <a:headEnd/>
            <a:tailEnd/>
          </a:ln>
        </p:spPr>
        <p:txBody>
          <a:bodyPr>
            <a:spAutoFit/>
          </a:bodyPr>
          <a:lstStyle/>
          <a:p>
            <a:pPr algn="ctr"/>
            <a:r>
              <a:rPr lang="en-US" sz="1200">
                <a:latin typeface="Calibri" pitchFamily="34" charset="0"/>
              </a:rPr>
              <a:t>* Y. Boykov et al. </a:t>
            </a:r>
            <a:r>
              <a:rPr lang="en-US" sz="1200" i="1">
                <a:latin typeface="Calibri" pitchFamily="34" charset="0"/>
              </a:rPr>
              <a:t>Fast Approximate Energy Minimization via Graph Cuts</a:t>
            </a:r>
            <a:r>
              <a:rPr lang="en-US" sz="1200">
                <a:latin typeface="Calibri" pitchFamily="34" charset="0"/>
              </a:rPr>
              <a:t>. PAMI’01.</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794" name="Group 78"/>
          <p:cNvGrpSpPr>
            <a:grpSpLocks/>
          </p:cNvGrpSpPr>
          <p:nvPr/>
        </p:nvGrpSpPr>
        <p:grpSpPr bwMode="auto">
          <a:xfrm>
            <a:off x="2387600" y="2127250"/>
            <a:ext cx="3956423" cy="3206750"/>
            <a:chOff x="3294062" y="3127401"/>
            <a:chExt cx="3956336" cy="3206356"/>
          </a:xfrm>
        </p:grpSpPr>
        <p:pic>
          <p:nvPicPr>
            <p:cNvPr id="80" name="Picture 79" descr="bargraph.png"/>
            <p:cNvPicPr>
              <a:picLocks noChangeAspect="1"/>
            </p:cNvPicPr>
            <p:nvPr/>
          </p:nvPicPr>
          <p:blipFill>
            <a:blip r:embed="rId3"/>
            <a:stretch>
              <a:fillRect/>
            </a:stretch>
          </p:blipFill>
          <p:spPr>
            <a:xfrm>
              <a:off x="3300038" y="3505180"/>
              <a:ext cx="3950360" cy="2742863"/>
            </a:xfrm>
            <a:prstGeom prst="rect">
              <a:avLst/>
            </a:prstGeom>
            <a:ln>
              <a:noFill/>
            </a:ln>
            <a:effectLst>
              <a:outerShdw blurRad="292100" dist="139700" dir="2700000" algn="tl" rotWithShape="0">
                <a:srgbClr val="333333">
                  <a:alpha val="65000"/>
                </a:srgbClr>
              </a:outerShdw>
            </a:effectLst>
          </p:spPr>
        </p:pic>
        <p:sp>
          <p:nvSpPr>
            <p:cNvPr id="33820" name="TextBox 80"/>
            <p:cNvSpPr txBox="1">
              <a:spLocks noChangeArrowheads="1"/>
            </p:cNvSpPr>
            <p:nvPr/>
          </p:nvSpPr>
          <p:spPr bwMode="auto">
            <a:xfrm>
              <a:off x="3352800" y="3462865"/>
              <a:ext cx="381000" cy="246221"/>
            </a:xfrm>
            <a:prstGeom prst="rect">
              <a:avLst/>
            </a:prstGeom>
            <a:noFill/>
            <a:ln w="9525">
              <a:noFill/>
              <a:miter lim="800000"/>
              <a:headEnd/>
              <a:tailEnd/>
            </a:ln>
          </p:spPr>
          <p:txBody>
            <a:bodyPr>
              <a:spAutoFit/>
            </a:bodyPr>
            <a:lstStyle/>
            <a:p>
              <a:pPr algn="r"/>
              <a:r>
                <a:rPr lang="en-US" sz="1000">
                  <a:latin typeface="Calibri" pitchFamily="34" charset="0"/>
                </a:rPr>
                <a:t>100</a:t>
              </a:r>
            </a:p>
          </p:txBody>
        </p:sp>
        <p:sp>
          <p:nvSpPr>
            <p:cNvPr id="33821" name="TextBox 81"/>
            <p:cNvSpPr txBox="1">
              <a:spLocks noChangeArrowheads="1"/>
            </p:cNvSpPr>
            <p:nvPr/>
          </p:nvSpPr>
          <p:spPr bwMode="auto">
            <a:xfrm>
              <a:off x="3352800" y="3725332"/>
              <a:ext cx="381000" cy="246221"/>
            </a:xfrm>
            <a:prstGeom prst="rect">
              <a:avLst/>
            </a:prstGeom>
            <a:noFill/>
            <a:ln w="9525">
              <a:noFill/>
              <a:miter lim="800000"/>
              <a:headEnd/>
              <a:tailEnd/>
            </a:ln>
          </p:spPr>
          <p:txBody>
            <a:bodyPr>
              <a:spAutoFit/>
            </a:bodyPr>
            <a:lstStyle/>
            <a:p>
              <a:pPr algn="r"/>
              <a:r>
                <a:rPr lang="en-US" sz="1000">
                  <a:latin typeface="Calibri" pitchFamily="34" charset="0"/>
                </a:rPr>
                <a:t>90</a:t>
              </a:r>
            </a:p>
          </p:txBody>
        </p:sp>
        <p:sp>
          <p:nvSpPr>
            <p:cNvPr id="33822" name="TextBox 82"/>
            <p:cNvSpPr txBox="1">
              <a:spLocks noChangeArrowheads="1"/>
            </p:cNvSpPr>
            <p:nvPr/>
          </p:nvSpPr>
          <p:spPr bwMode="auto">
            <a:xfrm>
              <a:off x="3352800" y="3987799"/>
              <a:ext cx="381000" cy="246221"/>
            </a:xfrm>
            <a:prstGeom prst="rect">
              <a:avLst/>
            </a:prstGeom>
            <a:noFill/>
            <a:ln w="9525">
              <a:noFill/>
              <a:miter lim="800000"/>
              <a:headEnd/>
              <a:tailEnd/>
            </a:ln>
          </p:spPr>
          <p:txBody>
            <a:bodyPr>
              <a:spAutoFit/>
            </a:bodyPr>
            <a:lstStyle/>
            <a:p>
              <a:pPr algn="r"/>
              <a:r>
                <a:rPr lang="en-US" sz="1000">
                  <a:latin typeface="Calibri" pitchFamily="34" charset="0"/>
                </a:rPr>
                <a:t>80</a:t>
              </a:r>
            </a:p>
          </p:txBody>
        </p:sp>
        <p:sp>
          <p:nvSpPr>
            <p:cNvPr id="33823" name="TextBox 83"/>
            <p:cNvSpPr txBox="1">
              <a:spLocks noChangeArrowheads="1"/>
            </p:cNvSpPr>
            <p:nvPr/>
          </p:nvSpPr>
          <p:spPr bwMode="auto">
            <a:xfrm>
              <a:off x="3352800" y="4250266"/>
              <a:ext cx="381000" cy="246221"/>
            </a:xfrm>
            <a:prstGeom prst="rect">
              <a:avLst/>
            </a:prstGeom>
            <a:noFill/>
            <a:ln w="9525">
              <a:noFill/>
              <a:miter lim="800000"/>
              <a:headEnd/>
              <a:tailEnd/>
            </a:ln>
          </p:spPr>
          <p:txBody>
            <a:bodyPr>
              <a:spAutoFit/>
            </a:bodyPr>
            <a:lstStyle/>
            <a:p>
              <a:pPr algn="r"/>
              <a:r>
                <a:rPr lang="en-US" sz="1000">
                  <a:latin typeface="Calibri" pitchFamily="34" charset="0"/>
                </a:rPr>
                <a:t>70</a:t>
              </a:r>
            </a:p>
          </p:txBody>
        </p:sp>
        <p:sp>
          <p:nvSpPr>
            <p:cNvPr id="33824" name="TextBox 84"/>
            <p:cNvSpPr txBox="1">
              <a:spLocks noChangeArrowheads="1"/>
            </p:cNvSpPr>
            <p:nvPr/>
          </p:nvSpPr>
          <p:spPr bwMode="auto">
            <a:xfrm>
              <a:off x="3352800" y="4512733"/>
              <a:ext cx="381000" cy="246221"/>
            </a:xfrm>
            <a:prstGeom prst="rect">
              <a:avLst/>
            </a:prstGeom>
            <a:noFill/>
            <a:ln w="9525">
              <a:noFill/>
              <a:miter lim="800000"/>
              <a:headEnd/>
              <a:tailEnd/>
            </a:ln>
          </p:spPr>
          <p:txBody>
            <a:bodyPr>
              <a:spAutoFit/>
            </a:bodyPr>
            <a:lstStyle/>
            <a:p>
              <a:pPr algn="r"/>
              <a:r>
                <a:rPr lang="en-US" sz="1000">
                  <a:latin typeface="Calibri" pitchFamily="34" charset="0"/>
                </a:rPr>
                <a:t>60</a:t>
              </a:r>
            </a:p>
          </p:txBody>
        </p:sp>
        <p:sp>
          <p:nvSpPr>
            <p:cNvPr id="33825" name="TextBox 85"/>
            <p:cNvSpPr txBox="1">
              <a:spLocks noChangeArrowheads="1"/>
            </p:cNvSpPr>
            <p:nvPr/>
          </p:nvSpPr>
          <p:spPr bwMode="auto">
            <a:xfrm>
              <a:off x="3352800" y="4775200"/>
              <a:ext cx="381000" cy="246221"/>
            </a:xfrm>
            <a:prstGeom prst="rect">
              <a:avLst/>
            </a:prstGeom>
            <a:noFill/>
            <a:ln w="9525">
              <a:noFill/>
              <a:miter lim="800000"/>
              <a:headEnd/>
              <a:tailEnd/>
            </a:ln>
          </p:spPr>
          <p:txBody>
            <a:bodyPr>
              <a:spAutoFit/>
            </a:bodyPr>
            <a:lstStyle/>
            <a:p>
              <a:pPr algn="r"/>
              <a:r>
                <a:rPr lang="en-US" sz="1000">
                  <a:latin typeface="Calibri" pitchFamily="34" charset="0"/>
                </a:rPr>
                <a:t>50</a:t>
              </a:r>
            </a:p>
          </p:txBody>
        </p:sp>
        <p:sp>
          <p:nvSpPr>
            <p:cNvPr id="33826" name="TextBox 86"/>
            <p:cNvSpPr txBox="1">
              <a:spLocks noChangeArrowheads="1"/>
            </p:cNvSpPr>
            <p:nvPr/>
          </p:nvSpPr>
          <p:spPr bwMode="auto">
            <a:xfrm>
              <a:off x="3352800" y="5037667"/>
              <a:ext cx="381000" cy="246221"/>
            </a:xfrm>
            <a:prstGeom prst="rect">
              <a:avLst/>
            </a:prstGeom>
            <a:noFill/>
            <a:ln w="9525">
              <a:noFill/>
              <a:miter lim="800000"/>
              <a:headEnd/>
              <a:tailEnd/>
            </a:ln>
          </p:spPr>
          <p:txBody>
            <a:bodyPr>
              <a:spAutoFit/>
            </a:bodyPr>
            <a:lstStyle/>
            <a:p>
              <a:pPr algn="r"/>
              <a:r>
                <a:rPr lang="en-US" sz="1000">
                  <a:latin typeface="Calibri" pitchFamily="34" charset="0"/>
                </a:rPr>
                <a:t>40</a:t>
              </a:r>
            </a:p>
          </p:txBody>
        </p:sp>
        <p:sp>
          <p:nvSpPr>
            <p:cNvPr id="33827" name="TextBox 87"/>
            <p:cNvSpPr txBox="1">
              <a:spLocks noChangeArrowheads="1"/>
            </p:cNvSpPr>
            <p:nvPr/>
          </p:nvSpPr>
          <p:spPr bwMode="auto">
            <a:xfrm>
              <a:off x="3352800" y="5300134"/>
              <a:ext cx="381000" cy="246221"/>
            </a:xfrm>
            <a:prstGeom prst="rect">
              <a:avLst/>
            </a:prstGeom>
            <a:noFill/>
            <a:ln w="9525">
              <a:noFill/>
              <a:miter lim="800000"/>
              <a:headEnd/>
              <a:tailEnd/>
            </a:ln>
          </p:spPr>
          <p:txBody>
            <a:bodyPr>
              <a:spAutoFit/>
            </a:bodyPr>
            <a:lstStyle/>
            <a:p>
              <a:pPr algn="r"/>
              <a:r>
                <a:rPr lang="en-US" sz="1000">
                  <a:latin typeface="Calibri" pitchFamily="34" charset="0"/>
                </a:rPr>
                <a:t>30</a:t>
              </a:r>
            </a:p>
          </p:txBody>
        </p:sp>
        <p:sp>
          <p:nvSpPr>
            <p:cNvPr id="33828" name="TextBox 88"/>
            <p:cNvSpPr txBox="1">
              <a:spLocks noChangeArrowheads="1"/>
            </p:cNvSpPr>
            <p:nvPr/>
          </p:nvSpPr>
          <p:spPr bwMode="auto">
            <a:xfrm>
              <a:off x="3352800" y="5562601"/>
              <a:ext cx="381000" cy="246221"/>
            </a:xfrm>
            <a:prstGeom prst="rect">
              <a:avLst/>
            </a:prstGeom>
            <a:noFill/>
            <a:ln w="9525">
              <a:noFill/>
              <a:miter lim="800000"/>
              <a:headEnd/>
              <a:tailEnd/>
            </a:ln>
          </p:spPr>
          <p:txBody>
            <a:bodyPr>
              <a:spAutoFit/>
            </a:bodyPr>
            <a:lstStyle/>
            <a:p>
              <a:pPr algn="r"/>
              <a:r>
                <a:rPr lang="en-US" sz="1000">
                  <a:latin typeface="Calibri" pitchFamily="34" charset="0"/>
                </a:rPr>
                <a:t>20</a:t>
              </a:r>
            </a:p>
          </p:txBody>
        </p:sp>
        <p:sp>
          <p:nvSpPr>
            <p:cNvPr id="33829" name="TextBox 89"/>
            <p:cNvSpPr txBox="1">
              <a:spLocks noChangeArrowheads="1"/>
            </p:cNvSpPr>
            <p:nvPr/>
          </p:nvSpPr>
          <p:spPr bwMode="auto">
            <a:xfrm>
              <a:off x="3352800" y="5825068"/>
              <a:ext cx="381000" cy="246221"/>
            </a:xfrm>
            <a:prstGeom prst="rect">
              <a:avLst/>
            </a:prstGeom>
            <a:noFill/>
            <a:ln w="9525">
              <a:noFill/>
              <a:miter lim="800000"/>
              <a:headEnd/>
              <a:tailEnd/>
            </a:ln>
          </p:spPr>
          <p:txBody>
            <a:bodyPr>
              <a:spAutoFit/>
            </a:bodyPr>
            <a:lstStyle/>
            <a:p>
              <a:pPr algn="r"/>
              <a:r>
                <a:rPr lang="en-US" sz="1000">
                  <a:latin typeface="Calibri" pitchFamily="34" charset="0"/>
                </a:rPr>
                <a:t>10</a:t>
              </a:r>
            </a:p>
          </p:txBody>
        </p:sp>
        <p:sp>
          <p:nvSpPr>
            <p:cNvPr id="33830" name="TextBox 90"/>
            <p:cNvSpPr txBox="1">
              <a:spLocks noChangeArrowheads="1"/>
            </p:cNvSpPr>
            <p:nvPr/>
          </p:nvSpPr>
          <p:spPr bwMode="auto">
            <a:xfrm>
              <a:off x="3352800" y="6087536"/>
              <a:ext cx="381000" cy="246221"/>
            </a:xfrm>
            <a:prstGeom prst="rect">
              <a:avLst/>
            </a:prstGeom>
            <a:noFill/>
            <a:ln w="9525">
              <a:noFill/>
              <a:miter lim="800000"/>
              <a:headEnd/>
              <a:tailEnd/>
            </a:ln>
          </p:spPr>
          <p:txBody>
            <a:bodyPr>
              <a:spAutoFit/>
            </a:bodyPr>
            <a:lstStyle/>
            <a:p>
              <a:pPr algn="r"/>
              <a:r>
                <a:rPr lang="en-US" sz="1000">
                  <a:latin typeface="Calibri" pitchFamily="34" charset="0"/>
                </a:rPr>
                <a:t>0</a:t>
              </a:r>
            </a:p>
          </p:txBody>
        </p:sp>
        <p:sp>
          <p:nvSpPr>
            <p:cNvPr id="95" name="TextBox 94"/>
            <p:cNvSpPr txBox="1"/>
            <p:nvPr/>
          </p:nvSpPr>
          <p:spPr>
            <a:xfrm>
              <a:off x="3294062" y="3127401"/>
              <a:ext cx="3944851" cy="369843"/>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a:spAutoFit/>
            </a:bodyPr>
            <a:lstStyle/>
            <a:p>
              <a:pPr algn="ctr" fontAlgn="auto">
                <a:spcBef>
                  <a:spcPts val="0"/>
                </a:spcBef>
                <a:spcAft>
                  <a:spcPts val="0"/>
                </a:spcAft>
                <a:defRPr/>
              </a:pPr>
              <a:r>
                <a:rPr lang="en-US" dirty="0"/>
                <a:t>Correct Depth % for Image Pairs</a:t>
              </a:r>
            </a:p>
          </p:txBody>
        </p:sp>
      </p:grpSp>
      <p:sp>
        <p:nvSpPr>
          <p:cNvPr id="2" name="Title 1"/>
          <p:cNvSpPr>
            <a:spLocks noGrp="1"/>
          </p:cNvSpPr>
          <p:nvPr>
            <p:ph type="title"/>
          </p:nvPr>
        </p:nvSpPr>
        <p:spPr/>
        <p:style>
          <a:lnRef idx="3">
            <a:schemeClr val="lt1"/>
          </a:lnRef>
          <a:fillRef idx="1">
            <a:schemeClr val="accent5"/>
          </a:fillRef>
          <a:effectRef idx="1">
            <a:schemeClr val="accent5"/>
          </a:effectRef>
          <a:fontRef idx="minor">
            <a:schemeClr val="lt1"/>
          </a:fontRef>
        </p:style>
        <p:txBody>
          <a:bodyPr/>
          <a:lstStyle/>
          <a:p>
            <a:pPr fontAlgn="auto">
              <a:spcAft>
                <a:spcPts val="0"/>
              </a:spcAft>
              <a:defRPr/>
            </a:pPr>
            <a:r>
              <a:rPr lang="en-US" dirty="0" smtClean="0"/>
              <a:t>Experiments</a:t>
            </a:r>
            <a:endParaRPr lang="en-US" dirty="0"/>
          </a:p>
        </p:txBody>
      </p:sp>
      <p:sp>
        <p:nvSpPr>
          <p:cNvPr id="24" name="TextBox 23"/>
          <p:cNvSpPr txBox="1"/>
          <p:nvPr/>
        </p:nvSpPr>
        <p:spPr>
          <a:xfrm>
            <a:off x="457200" y="1295400"/>
            <a:ext cx="8229600" cy="369888"/>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a:spAutoFit/>
          </a:bodyPr>
          <a:lstStyle/>
          <a:p>
            <a:pPr fontAlgn="auto">
              <a:spcBef>
                <a:spcPts val="0"/>
              </a:spcBef>
              <a:spcAft>
                <a:spcPts val="0"/>
              </a:spcAft>
              <a:defRPr/>
            </a:pPr>
            <a:r>
              <a:rPr lang="en-US" dirty="0"/>
              <a:t>Comparison with other Descriptors</a:t>
            </a:r>
          </a:p>
        </p:txBody>
      </p:sp>
      <p:pic>
        <p:nvPicPr>
          <p:cNvPr id="25" name="Picture 24" descr="frame8.png"/>
          <p:cNvPicPr>
            <a:picLocks noChangeAspect="1"/>
          </p:cNvPicPr>
          <p:nvPr/>
        </p:nvPicPr>
        <p:blipFill>
          <a:blip r:embed="rId4"/>
          <a:stretch>
            <a:fillRect/>
          </a:stretch>
        </p:blipFill>
        <p:spPr>
          <a:xfrm>
            <a:off x="7326313" y="5521325"/>
            <a:ext cx="1782762" cy="1189038"/>
          </a:xfrm>
          <a:prstGeom prst="rect">
            <a:avLst/>
          </a:prstGeom>
          <a:ln>
            <a:noFill/>
          </a:ln>
          <a:effectLst>
            <a:outerShdw blurRad="292100" dist="139700" dir="2700000" algn="tl" rotWithShape="0">
              <a:srgbClr val="333333">
                <a:alpha val="65000"/>
              </a:srgbClr>
            </a:outerShdw>
          </a:effectLst>
        </p:spPr>
      </p:pic>
      <p:pic>
        <p:nvPicPr>
          <p:cNvPr id="26" name="Picture 25" descr="frame3.png"/>
          <p:cNvPicPr>
            <a:picLocks noChangeAspect="1"/>
          </p:cNvPicPr>
          <p:nvPr/>
        </p:nvPicPr>
        <p:blipFill>
          <a:blip r:embed="rId5"/>
          <a:stretch>
            <a:fillRect/>
          </a:stretch>
        </p:blipFill>
        <p:spPr>
          <a:xfrm>
            <a:off x="6329363" y="381000"/>
            <a:ext cx="2286000" cy="1524000"/>
          </a:xfrm>
          <a:prstGeom prst="rect">
            <a:avLst/>
          </a:prstGeom>
          <a:ln>
            <a:noFill/>
          </a:ln>
          <a:effectLst>
            <a:outerShdw blurRad="292100" dist="139700" dir="2700000" algn="tl" rotWithShape="0">
              <a:srgbClr val="333333">
                <a:alpha val="65000"/>
              </a:srgbClr>
            </a:outerShdw>
          </a:effectLst>
        </p:spPr>
      </p:pic>
      <p:pic>
        <p:nvPicPr>
          <p:cNvPr id="27" name="Picture 26" descr="frame4.png"/>
          <p:cNvPicPr>
            <a:picLocks noChangeAspect="1"/>
          </p:cNvPicPr>
          <p:nvPr/>
        </p:nvPicPr>
        <p:blipFill>
          <a:blip r:embed="rId6"/>
          <a:stretch>
            <a:fillRect/>
          </a:stretch>
        </p:blipFill>
        <p:spPr>
          <a:xfrm>
            <a:off x="11113" y="5522913"/>
            <a:ext cx="1782762" cy="1189037"/>
          </a:xfrm>
          <a:prstGeom prst="rect">
            <a:avLst/>
          </a:prstGeom>
          <a:ln>
            <a:noFill/>
          </a:ln>
          <a:effectLst>
            <a:outerShdw blurRad="292100" dist="139700" dir="2700000" algn="tl" rotWithShape="0">
              <a:srgbClr val="333333">
                <a:alpha val="65000"/>
              </a:srgbClr>
            </a:outerShdw>
          </a:effectLst>
        </p:spPr>
      </p:pic>
      <p:pic>
        <p:nvPicPr>
          <p:cNvPr id="28" name="Picture 27" descr="frame5.png"/>
          <p:cNvPicPr>
            <a:picLocks noChangeAspect="1"/>
          </p:cNvPicPr>
          <p:nvPr/>
        </p:nvPicPr>
        <p:blipFill>
          <a:blip r:embed="rId7"/>
          <a:stretch>
            <a:fillRect/>
          </a:stretch>
        </p:blipFill>
        <p:spPr>
          <a:xfrm>
            <a:off x="1839913" y="5521325"/>
            <a:ext cx="1782762" cy="1189038"/>
          </a:xfrm>
          <a:prstGeom prst="rect">
            <a:avLst/>
          </a:prstGeom>
          <a:ln>
            <a:noFill/>
          </a:ln>
          <a:effectLst>
            <a:outerShdw blurRad="292100" dist="139700" dir="2700000" algn="tl" rotWithShape="0">
              <a:srgbClr val="333333">
                <a:alpha val="65000"/>
              </a:srgbClr>
            </a:outerShdw>
          </a:effectLst>
        </p:spPr>
      </p:pic>
      <p:pic>
        <p:nvPicPr>
          <p:cNvPr id="29" name="Picture 28" descr="frame6.png"/>
          <p:cNvPicPr>
            <a:picLocks noChangeAspect="1"/>
          </p:cNvPicPr>
          <p:nvPr/>
        </p:nvPicPr>
        <p:blipFill>
          <a:blip r:embed="rId8"/>
          <a:stretch>
            <a:fillRect/>
          </a:stretch>
        </p:blipFill>
        <p:spPr>
          <a:xfrm>
            <a:off x="3668713" y="5521325"/>
            <a:ext cx="1782762" cy="1189038"/>
          </a:xfrm>
          <a:prstGeom prst="rect">
            <a:avLst/>
          </a:prstGeom>
          <a:ln>
            <a:noFill/>
          </a:ln>
          <a:effectLst>
            <a:outerShdw blurRad="292100" dist="139700" dir="2700000" algn="tl" rotWithShape="0">
              <a:srgbClr val="333333">
                <a:alpha val="65000"/>
              </a:srgbClr>
            </a:outerShdw>
          </a:effectLst>
        </p:spPr>
      </p:pic>
      <p:pic>
        <p:nvPicPr>
          <p:cNvPr id="30" name="Picture 29" descr="frame7.png"/>
          <p:cNvPicPr>
            <a:picLocks noChangeAspect="1"/>
          </p:cNvPicPr>
          <p:nvPr/>
        </p:nvPicPr>
        <p:blipFill>
          <a:blip r:embed="rId9"/>
          <a:stretch>
            <a:fillRect/>
          </a:stretch>
        </p:blipFill>
        <p:spPr>
          <a:xfrm>
            <a:off x="5497513" y="5521325"/>
            <a:ext cx="1782762" cy="1189038"/>
          </a:xfrm>
          <a:prstGeom prst="rect">
            <a:avLst/>
          </a:prstGeom>
          <a:ln>
            <a:noFill/>
          </a:ln>
          <a:effectLst>
            <a:outerShdw blurRad="292100" dist="139700" dir="2700000" algn="tl" rotWithShape="0">
              <a:srgbClr val="333333">
                <a:alpha val="65000"/>
              </a:srgbClr>
            </a:outerShdw>
          </a:effectLst>
        </p:spPr>
      </p:pic>
      <p:pic>
        <p:nvPicPr>
          <p:cNvPr id="41" name="Picture 40" descr="35-gt.jpg"/>
          <p:cNvPicPr>
            <a:picLocks noChangeAspect="1"/>
          </p:cNvPicPr>
          <p:nvPr/>
        </p:nvPicPr>
        <p:blipFill>
          <a:blip r:embed="rId10"/>
          <a:stretch>
            <a:fillRect/>
          </a:stretch>
        </p:blipFill>
        <p:spPr>
          <a:xfrm>
            <a:off x="3962400" y="381000"/>
            <a:ext cx="2290763" cy="1527175"/>
          </a:xfrm>
          <a:prstGeom prst="rect">
            <a:avLst/>
          </a:prstGeom>
          <a:ln>
            <a:noFill/>
          </a:ln>
          <a:effectLst>
            <a:outerShdw blurRad="292100" dist="139700" dir="2700000" algn="tl" rotWithShape="0">
              <a:srgbClr val="333333">
                <a:alpha val="65000"/>
              </a:srgbClr>
            </a:outerShdw>
          </a:effectLst>
        </p:spPr>
      </p:pic>
      <p:sp>
        <p:nvSpPr>
          <p:cNvPr id="33804" name="TextBox 161"/>
          <p:cNvSpPr txBox="1">
            <a:spLocks noChangeArrowheads="1"/>
          </p:cNvSpPr>
          <p:nvPr/>
        </p:nvSpPr>
        <p:spPr bwMode="auto">
          <a:xfrm>
            <a:off x="5105400" y="7391400"/>
            <a:ext cx="184150" cy="369888"/>
          </a:xfrm>
          <a:prstGeom prst="rect">
            <a:avLst/>
          </a:prstGeom>
          <a:noFill/>
          <a:ln w="9525">
            <a:noFill/>
            <a:miter lim="800000"/>
            <a:headEnd/>
            <a:tailEnd/>
          </a:ln>
        </p:spPr>
        <p:txBody>
          <a:bodyPr wrap="none">
            <a:spAutoFit/>
          </a:bodyPr>
          <a:lstStyle/>
          <a:p>
            <a:endParaRPr lang="en-US">
              <a:latin typeface="Calibri" pitchFamily="34" charset="0"/>
            </a:endParaRPr>
          </a:p>
        </p:txBody>
      </p:sp>
      <p:grpSp>
        <p:nvGrpSpPr>
          <p:cNvPr id="5" name="Group 49"/>
          <p:cNvGrpSpPr>
            <a:grpSpLocks/>
          </p:cNvGrpSpPr>
          <p:nvPr/>
        </p:nvGrpSpPr>
        <p:grpSpPr bwMode="auto">
          <a:xfrm>
            <a:off x="9331" y="381000"/>
            <a:ext cx="8601269" cy="6342063"/>
            <a:chOff x="44948" y="270296"/>
            <a:chExt cx="8600156" cy="6341852"/>
          </a:xfrm>
        </p:grpSpPr>
        <p:sp>
          <p:nvSpPr>
            <p:cNvPr id="47" name="Rectangle 46"/>
            <p:cNvSpPr/>
            <p:nvPr/>
          </p:nvSpPr>
          <p:spPr>
            <a:xfrm>
              <a:off x="2941725" y="2403825"/>
              <a:ext cx="533331" cy="274310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8" name="Rectangle 47"/>
            <p:cNvSpPr/>
            <p:nvPr/>
          </p:nvSpPr>
          <p:spPr>
            <a:xfrm>
              <a:off x="44948" y="5377114"/>
              <a:ext cx="1804753" cy="123503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9" name="Rectangle 48"/>
            <p:cNvSpPr/>
            <p:nvPr/>
          </p:nvSpPr>
          <p:spPr>
            <a:xfrm>
              <a:off x="6359397" y="270296"/>
              <a:ext cx="2285707" cy="152394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6" name="Group 44"/>
          <p:cNvGrpSpPr>
            <a:grpSpLocks/>
          </p:cNvGrpSpPr>
          <p:nvPr/>
        </p:nvGrpSpPr>
        <p:grpSpPr bwMode="auto">
          <a:xfrm>
            <a:off x="1819275" y="381000"/>
            <a:ext cx="6791325" cy="6342063"/>
            <a:chOff x="1853244" y="270296"/>
            <a:chExt cx="6791860" cy="6341852"/>
          </a:xfrm>
        </p:grpSpPr>
        <p:sp>
          <p:nvSpPr>
            <p:cNvPr id="42" name="Rectangle 41"/>
            <p:cNvSpPr/>
            <p:nvPr/>
          </p:nvSpPr>
          <p:spPr>
            <a:xfrm>
              <a:off x="3634171" y="2403825"/>
              <a:ext cx="533442" cy="274310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3" name="Rectangle 42"/>
            <p:cNvSpPr/>
            <p:nvPr/>
          </p:nvSpPr>
          <p:spPr>
            <a:xfrm>
              <a:off x="1853244" y="5377114"/>
              <a:ext cx="1805130" cy="123503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4" name="Rectangle 43"/>
            <p:cNvSpPr/>
            <p:nvPr/>
          </p:nvSpPr>
          <p:spPr>
            <a:xfrm>
              <a:off x="6358924" y="270296"/>
              <a:ext cx="2286180" cy="152394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114" name="TextBox 113"/>
          <p:cNvSpPr txBox="1"/>
          <p:nvPr/>
        </p:nvSpPr>
        <p:spPr>
          <a:xfrm>
            <a:off x="7239000" y="2706688"/>
            <a:ext cx="914400" cy="341312"/>
          </a:xfrm>
          <a:prstGeom prst="roundRect">
            <a:avLst/>
          </a:prstGeom>
          <a:ln/>
        </p:spPr>
        <p:style>
          <a:lnRef idx="3">
            <a:schemeClr val="lt1"/>
          </a:lnRef>
          <a:fillRef idx="1">
            <a:schemeClr val="accent1"/>
          </a:fillRef>
          <a:effectRef idx="1">
            <a:schemeClr val="accent1"/>
          </a:effectRef>
          <a:fontRef idx="minor">
            <a:schemeClr val="lt1"/>
          </a:fontRef>
        </p:style>
        <p:txBody>
          <a:bodyPr>
            <a:spAutoFit/>
          </a:bodyPr>
          <a:lstStyle/>
          <a:p>
            <a:pPr algn="ctr" fontAlgn="auto">
              <a:spcBef>
                <a:spcPts val="0"/>
              </a:spcBef>
              <a:spcAft>
                <a:spcPts val="0"/>
              </a:spcAft>
              <a:defRPr/>
            </a:pPr>
            <a:r>
              <a:rPr lang="en-US" sz="1400" dirty="0"/>
              <a:t>DAISY</a:t>
            </a:r>
          </a:p>
        </p:txBody>
      </p:sp>
      <p:sp>
        <p:nvSpPr>
          <p:cNvPr id="115" name="TextBox 114"/>
          <p:cNvSpPr txBox="1"/>
          <p:nvPr/>
        </p:nvSpPr>
        <p:spPr>
          <a:xfrm>
            <a:off x="7239000" y="3128963"/>
            <a:ext cx="914400" cy="339725"/>
          </a:xfrm>
          <a:prstGeom prst="roundRect">
            <a:avLst/>
          </a:prstGeom>
          <a:ln/>
        </p:spPr>
        <p:style>
          <a:lnRef idx="3">
            <a:schemeClr val="lt1"/>
          </a:lnRef>
          <a:fillRef idx="1">
            <a:schemeClr val="accent2"/>
          </a:fillRef>
          <a:effectRef idx="1">
            <a:schemeClr val="accent2"/>
          </a:effectRef>
          <a:fontRef idx="minor">
            <a:schemeClr val="lt1"/>
          </a:fontRef>
        </p:style>
        <p:txBody>
          <a:bodyPr>
            <a:spAutoFit/>
          </a:bodyPr>
          <a:lstStyle/>
          <a:p>
            <a:pPr algn="ctr" fontAlgn="auto">
              <a:spcBef>
                <a:spcPts val="0"/>
              </a:spcBef>
              <a:spcAft>
                <a:spcPts val="0"/>
              </a:spcAft>
              <a:defRPr/>
            </a:pPr>
            <a:r>
              <a:rPr lang="en-US" sz="1400" dirty="0"/>
              <a:t>SIFT</a:t>
            </a:r>
          </a:p>
        </p:txBody>
      </p:sp>
      <p:sp>
        <p:nvSpPr>
          <p:cNvPr id="117" name="TextBox 116"/>
          <p:cNvSpPr txBox="1"/>
          <p:nvPr/>
        </p:nvSpPr>
        <p:spPr>
          <a:xfrm>
            <a:off x="7239000" y="3544888"/>
            <a:ext cx="914400" cy="341312"/>
          </a:xfrm>
          <a:prstGeom prst="roundRect">
            <a:avLst/>
          </a:prstGeom>
          <a:ln/>
        </p:spPr>
        <p:style>
          <a:lnRef idx="3">
            <a:schemeClr val="lt1"/>
          </a:lnRef>
          <a:fillRef idx="1">
            <a:schemeClr val="dk1"/>
          </a:fillRef>
          <a:effectRef idx="1">
            <a:schemeClr val="dk1"/>
          </a:effectRef>
          <a:fontRef idx="minor">
            <a:schemeClr val="lt1"/>
          </a:fontRef>
        </p:style>
        <p:txBody>
          <a:bodyPr>
            <a:spAutoFit/>
          </a:bodyPr>
          <a:lstStyle/>
          <a:p>
            <a:pPr algn="ctr" fontAlgn="auto">
              <a:spcBef>
                <a:spcPts val="0"/>
              </a:spcBef>
              <a:spcAft>
                <a:spcPts val="0"/>
              </a:spcAft>
              <a:defRPr/>
            </a:pPr>
            <a:r>
              <a:rPr lang="en-US" sz="1400" dirty="0"/>
              <a:t>SURF</a:t>
            </a:r>
          </a:p>
        </p:txBody>
      </p:sp>
      <p:sp>
        <p:nvSpPr>
          <p:cNvPr id="118" name="TextBox 117"/>
          <p:cNvSpPr txBox="1"/>
          <p:nvPr/>
        </p:nvSpPr>
        <p:spPr>
          <a:xfrm>
            <a:off x="7239000" y="3967163"/>
            <a:ext cx="914400" cy="339725"/>
          </a:xfrm>
          <a:prstGeom prst="roundRect">
            <a:avLst/>
          </a:prstGeom>
          <a:ln/>
        </p:spPr>
        <p:style>
          <a:lnRef idx="3">
            <a:schemeClr val="lt1"/>
          </a:lnRef>
          <a:fillRef idx="1">
            <a:schemeClr val="accent3"/>
          </a:fillRef>
          <a:effectRef idx="1">
            <a:schemeClr val="accent3"/>
          </a:effectRef>
          <a:fontRef idx="minor">
            <a:schemeClr val="lt1"/>
          </a:fontRef>
        </p:style>
        <p:txBody>
          <a:bodyPr>
            <a:spAutoFit/>
          </a:bodyPr>
          <a:lstStyle/>
          <a:p>
            <a:pPr algn="ctr" fontAlgn="auto">
              <a:spcBef>
                <a:spcPts val="0"/>
              </a:spcBef>
              <a:spcAft>
                <a:spcPts val="0"/>
              </a:spcAft>
              <a:defRPr/>
            </a:pPr>
            <a:r>
              <a:rPr lang="en-US" sz="1400" dirty="0"/>
              <a:t>NCC</a:t>
            </a:r>
          </a:p>
        </p:txBody>
      </p:sp>
      <p:sp>
        <p:nvSpPr>
          <p:cNvPr id="119" name="TextBox 118"/>
          <p:cNvSpPr txBox="1"/>
          <p:nvPr/>
        </p:nvSpPr>
        <p:spPr>
          <a:xfrm>
            <a:off x="7239000" y="4383088"/>
            <a:ext cx="914400" cy="341312"/>
          </a:xfrm>
          <a:prstGeom prst="roundRect">
            <a:avLst/>
          </a:prstGeom>
          <a:ln/>
        </p:spPr>
        <p:style>
          <a:lnRef idx="3">
            <a:schemeClr val="lt1"/>
          </a:lnRef>
          <a:fillRef idx="1">
            <a:schemeClr val="accent4"/>
          </a:fillRef>
          <a:effectRef idx="1">
            <a:schemeClr val="accent4"/>
          </a:effectRef>
          <a:fontRef idx="minor">
            <a:schemeClr val="lt1"/>
          </a:fontRef>
        </p:style>
        <p:txBody>
          <a:bodyPr>
            <a:spAutoFit/>
          </a:bodyPr>
          <a:lstStyle/>
          <a:p>
            <a:pPr algn="ctr" fontAlgn="auto">
              <a:spcBef>
                <a:spcPts val="0"/>
              </a:spcBef>
              <a:spcAft>
                <a:spcPts val="0"/>
              </a:spcAft>
              <a:defRPr/>
            </a:pPr>
            <a:r>
              <a:rPr lang="en-US" sz="1400" dirty="0"/>
              <a:t>PIXEL</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subTnLst>
                                    <p:set>
                                      <p:cBhvr override="childStyle">
                                        <p:cTn dur="1" fill="hold" display="0" masterRel="nextClick" afterEffect="1"/>
                                        <p:tgtEl>
                                          <p:spTgt spid="5"/>
                                        </p:tgtEl>
                                        <p:attrNameLst>
                                          <p:attrName>style.visibility</p:attrName>
                                        </p:attrNameLst>
                                      </p:cBhvr>
                                      <p:to>
                                        <p:strVal val="hidden"/>
                                      </p:to>
                                    </p:set>
                                  </p:sub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818" name="Group 41"/>
          <p:cNvGrpSpPr>
            <a:grpSpLocks/>
          </p:cNvGrpSpPr>
          <p:nvPr/>
        </p:nvGrpSpPr>
        <p:grpSpPr bwMode="auto">
          <a:xfrm>
            <a:off x="650875" y="2051050"/>
            <a:ext cx="3956423" cy="3206750"/>
            <a:chOff x="3294062" y="3127401"/>
            <a:chExt cx="3956336" cy="3206356"/>
          </a:xfrm>
        </p:grpSpPr>
        <p:pic>
          <p:nvPicPr>
            <p:cNvPr id="43" name="Picture 42" descr="bargraph.png"/>
            <p:cNvPicPr>
              <a:picLocks noChangeAspect="1"/>
            </p:cNvPicPr>
            <p:nvPr/>
          </p:nvPicPr>
          <p:blipFill>
            <a:blip r:embed="rId3"/>
            <a:stretch>
              <a:fillRect/>
            </a:stretch>
          </p:blipFill>
          <p:spPr>
            <a:xfrm>
              <a:off x="3300038" y="3505180"/>
              <a:ext cx="3950360" cy="2742863"/>
            </a:xfrm>
            <a:prstGeom prst="rect">
              <a:avLst/>
            </a:prstGeom>
            <a:ln>
              <a:noFill/>
            </a:ln>
            <a:effectLst>
              <a:outerShdw blurRad="292100" dist="139700" dir="2700000" algn="tl" rotWithShape="0">
                <a:srgbClr val="333333">
                  <a:alpha val="65000"/>
                </a:srgbClr>
              </a:outerShdw>
            </a:effectLst>
          </p:spPr>
        </p:pic>
        <p:sp>
          <p:nvSpPr>
            <p:cNvPr id="34843" name="TextBox 43"/>
            <p:cNvSpPr txBox="1">
              <a:spLocks noChangeArrowheads="1"/>
            </p:cNvSpPr>
            <p:nvPr/>
          </p:nvSpPr>
          <p:spPr bwMode="auto">
            <a:xfrm>
              <a:off x="3352800" y="3462865"/>
              <a:ext cx="381000" cy="246221"/>
            </a:xfrm>
            <a:prstGeom prst="rect">
              <a:avLst/>
            </a:prstGeom>
            <a:noFill/>
            <a:ln w="9525">
              <a:noFill/>
              <a:miter lim="800000"/>
              <a:headEnd/>
              <a:tailEnd/>
            </a:ln>
          </p:spPr>
          <p:txBody>
            <a:bodyPr>
              <a:spAutoFit/>
            </a:bodyPr>
            <a:lstStyle/>
            <a:p>
              <a:pPr algn="r"/>
              <a:r>
                <a:rPr lang="en-US" sz="1000">
                  <a:latin typeface="Calibri" pitchFamily="34" charset="0"/>
                </a:rPr>
                <a:t>100</a:t>
              </a:r>
            </a:p>
          </p:txBody>
        </p:sp>
        <p:sp>
          <p:nvSpPr>
            <p:cNvPr id="34844" name="TextBox 49"/>
            <p:cNvSpPr txBox="1">
              <a:spLocks noChangeArrowheads="1"/>
            </p:cNvSpPr>
            <p:nvPr/>
          </p:nvSpPr>
          <p:spPr bwMode="auto">
            <a:xfrm>
              <a:off x="3352800" y="3725332"/>
              <a:ext cx="381000" cy="246221"/>
            </a:xfrm>
            <a:prstGeom prst="rect">
              <a:avLst/>
            </a:prstGeom>
            <a:noFill/>
            <a:ln w="9525">
              <a:noFill/>
              <a:miter lim="800000"/>
              <a:headEnd/>
              <a:tailEnd/>
            </a:ln>
          </p:spPr>
          <p:txBody>
            <a:bodyPr>
              <a:spAutoFit/>
            </a:bodyPr>
            <a:lstStyle/>
            <a:p>
              <a:pPr algn="r"/>
              <a:r>
                <a:rPr lang="en-US" sz="1000">
                  <a:latin typeface="Calibri" pitchFamily="34" charset="0"/>
                </a:rPr>
                <a:t>90</a:t>
              </a:r>
            </a:p>
          </p:txBody>
        </p:sp>
        <p:sp>
          <p:nvSpPr>
            <p:cNvPr id="34845" name="TextBox 50"/>
            <p:cNvSpPr txBox="1">
              <a:spLocks noChangeArrowheads="1"/>
            </p:cNvSpPr>
            <p:nvPr/>
          </p:nvSpPr>
          <p:spPr bwMode="auto">
            <a:xfrm>
              <a:off x="3352800" y="3987799"/>
              <a:ext cx="381000" cy="246221"/>
            </a:xfrm>
            <a:prstGeom prst="rect">
              <a:avLst/>
            </a:prstGeom>
            <a:noFill/>
            <a:ln w="9525">
              <a:noFill/>
              <a:miter lim="800000"/>
              <a:headEnd/>
              <a:tailEnd/>
            </a:ln>
          </p:spPr>
          <p:txBody>
            <a:bodyPr>
              <a:spAutoFit/>
            </a:bodyPr>
            <a:lstStyle/>
            <a:p>
              <a:pPr algn="r"/>
              <a:r>
                <a:rPr lang="en-US" sz="1000">
                  <a:latin typeface="Calibri" pitchFamily="34" charset="0"/>
                </a:rPr>
                <a:t>80</a:t>
              </a:r>
            </a:p>
          </p:txBody>
        </p:sp>
        <p:sp>
          <p:nvSpPr>
            <p:cNvPr id="34846" name="TextBox 51"/>
            <p:cNvSpPr txBox="1">
              <a:spLocks noChangeArrowheads="1"/>
            </p:cNvSpPr>
            <p:nvPr/>
          </p:nvSpPr>
          <p:spPr bwMode="auto">
            <a:xfrm>
              <a:off x="3352800" y="4250266"/>
              <a:ext cx="381000" cy="246221"/>
            </a:xfrm>
            <a:prstGeom prst="rect">
              <a:avLst/>
            </a:prstGeom>
            <a:noFill/>
            <a:ln w="9525">
              <a:noFill/>
              <a:miter lim="800000"/>
              <a:headEnd/>
              <a:tailEnd/>
            </a:ln>
          </p:spPr>
          <p:txBody>
            <a:bodyPr>
              <a:spAutoFit/>
            </a:bodyPr>
            <a:lstStyle/>
            <a:p>
              <a:pPr algn="r"/>
              <a:r>
                <a:rPr lang="en-US" sz="1000">
                  <a:latin typeface="Calibri" pitchFamily="34" charset="0"/>
                </a:rPr>
                <a:t>70</a:t>
              </a:r>
            </a:p>
          </p:txBody>
        </p:sp>
        <p:sp>
          <p:nvSpPr>
            <p:cNvPr id="34847" name="TextBox 52"/>
            <p:cNvSpPr txBox="1">
              <a:spLocks noChangeArrowheads="1"/>
            </p:cNvSpPr>
            <p:nvPr/>
          </p:nvSpPr>
          <p:spPr bwMode="auto">
            <a:xfrm>
              <a:off x="3352800" y="4512733"/>
              <a:ext cx="381000" cy="246221"/>
            </a:xfrm>
            <a:prstGeom prst="rect">
              <a:avLst/>
            </a:prstGeom>
            <a:noFill/>
            <a:ln w="9525">
              <a:noFill/>
              <a:miter lim="800000"/>
              <a:headEnd/>
              <a:tailEnd/>
            </a:ln>
          </p:spPr>
          <p:txBody>
            <a:bodyPr>
              <a:spAutoFit/>
            </a:bodyPr>
            <a:lstStyle/>
            <a:p>
              <a:pPr algn="r"/>
              <a:r>
                <a:rPr lang="en-US" sz="1000">
                  <a:latin typeface="Calibri" pitchFamily="34" charset="0"/>
                </a:rPr>
                <a:t>60</a:t>
              </a:r>
            </a:p>
          </p:txBody>
        </p:sp>
        <p:sp>
          <p:nvSpPr>
            <p:cNvPr id="34848" name="TextBox 53"/>
            <p:cNvSpPr txBox="1">
              <a:spLocks noChangeArrowheads="1"/>
            </p:cNvSpPr>
            <p:nvPr/>
          </p:nvSpPr>
          <p:spPr bwMode="auto">
            <a:xfrm>
              <a:off x="3352800" y="4775200"/>
              <a:ext cx="381000" cy="246221"/>
            </a:xfrm>
            <a:prstGeom prst="rect">
              <a:avLst/>
            </a:prstGeom>
            <a:noFill/>
            <a:ln w="9525">
              <a:noFill/>
              <a:miter lim="800000"/>
              <a:headEnd/>
              <a:tailEnd/>
            </a:ln>
          </p:spPr>
          <p:txBody>
            <a:bodyPr>
              <a:spAutoFit/>
            </a:bodyPr>
            <a:lstStyle/>
            <a:p>
              <a:pPr algn="r"/>
              <a:r>
                <a:rPr lang="en-US" sz="1000">
                  <a:latin typeface="Calibri" pitchFamily="34" charset="0"/>
                </a:rPr>
                <a:t>50</a:t>
              </a:r>
            </a:p>
          </p:txBody>
        </p:sp>
        <p:sp>
          <p:nvSpPr>
            <p:cNvPr id="34849" name="TextBox 54"/>
            <p:cNvSpPr txBox="1">
              <a:spLocks noChangeArrowheads="1"/>
            </p:cNvSpPr>
            <p:nvPr/>
          </p:nvSpPr>
          <p:spPr bwMode="auto">
            <a:xfrm>
              <a:off x="3352800" y="5037667"/>
              <a:ext cx="381000" cy="246221"/>
            </a:xfrm>
            <a:prstGeom prst="rect">
              <a:avLst/>
            </a:prstGeom>
            <a:noFill/>
            <a:ln w="9525">
              <a:noFill/>
              <a:miter lim="800000"/>
              <a:headEnd/>
              <a:tailEnd/>
            </a:ln>
          </p:spPr>
          <p:txBody>
            <a:bodyPr>
              <a:spAutoFit/>
            </a:bodyPr>
            <a:lstStyle/>
            <a:p>
              <a:pPr algn="r"/>
              <a:r>
                <a:rPr lang="en-US" sz="1000">
                  <a:latin typeface="Calibri" pitchFamily="34" charset="0"/>
                </a:rPr>
                <a:t>40</a:t>
              </a:r>
            </a:p>
          </p:txBody>
        </p:sp>
        <p:sp>
          <p:nvSpPr>
            <p:cNvPr id="34850" name="TextBox 56"/>
            <p:cNvSpPr txBox="1">
              <a:spLocks noChangeArrowheads="1"/>
            </p:cNvSpPr>
            <p:nvPr/>
          </p:nvSpPr>
          <p:spPr bwMode="auto">
            <a:xfrm>
              <a:off x="3352800" y="5300134"/>
              <a:ext cx="381000" cy="246221"/>
            </a:xfrm>
            <a:prstGeom prst="rect">
              <a:avLst/>
            </a:prstGeom>
            <a:noFill/>
            <a:ln w="9525">
              <a:noFill/>
              <a:miter lim="800000"/>
              <a:headEnd/>
              <a:tailEnd/>
            </a:ln>
          </p:spPr>
          <p:txBody>
            <a:bodyPr>
              <a:spAutoFit/>
            </a:bodyPr>
            <a:lstStyle/>
            <a:p>
              <a:pPr algn="r"/>
              <a:r>
                <a:rPr lang="en-US" sz="1000">
                  <a:latin typeface="Calibri" pitchFamily="34" charset="0"/>
                </a:rPr>
                <a:t>30</a:t>
              </a:r>
            </a:p>
          </p:txBody>
        </p:sp>
        <p:sp>
          <p:nvSpPr>
            <p:cNvPr id="34851" name="TextBox 57"/>
            <p:cNvSpPr txBox="1">
              <a:spLocks noChangeArrowheads="1"/>
            </p:cNvSpPr>
            <p:nvPr/>
          </p:nvSpPr>
          <p:spPr bwMode="auto">
            <a:xfrm>
              <a:off x="3352800" y="5562601"/>
              <a:ext cx="381000" cy="246221"/>
            </a:xfrm>
            <a:prstGeom prst="rect">
              <a:avLst/>
            </a:prstGeom>
            <a:noFill/>
            <a:ln w="9525">
              <a:noFill/>
              <a:miter lim="800000"/>
              <a:headEnd/>
              <a:tailEnd/>
            </a:ln>
          </p:spPr>
          <p:txBody>
            <a:bodyPr>
              <a:spAutoFit/>
            </a:bodyPr>
            <a:lstStyle/>
            <a:p>
              <a:pPr algn="r"/>
              <a:r>
                <a:rPr lang="en-US" sz="1000">
                  <a:latin typeface="Calibri" pitchFamily="34" charset="0"/>
                </a:rPr>
                <a:t>20</a:t>
              </a:r>
            </a:p>
          </p:txBody>
        </p:sp>
        <p:sp>
          <p:nvSpPr>
            <p:cNvPr id="34852" name="TextBox 58"/>
            <p:cNvSpPr txBox="1">
              <a:spLocks noChangeArrowheads="1"/>
            </p:cNvSpPr>
            <p:nvPr/>
          </p:nvSpPr>
          <p:spPr bwMode="auto">
            <a:xfrm>
              <a:off x="3352800" y="5825068"/>
              <a:ext cx="381000" cy="246221"/>
            </a:xfrm>
            <a:prstGeom prst="rect">
              <a:avLst/>
            </a:prstGeom>
            <a:noFill/>
            <a:ln w="9525">
              <a:noFill/>
              <a:miter lim="800000"/>
              <a:headEnd/>
              <a:tailEnd/>
            </a:ln>
          </p:spPr>
          <p:txBody>
            <a:bodyPr>
              <a:spAutoFit/>
            </a:bodyPr>
            <a:lstStyle/>
            <a:p>
              <a:pPr algn="r"/>
              <a:r>
                <a:rPr lang="en-US" sz="1000">
                  <a:latin typeface="Calibri" pitchFamily="34" charset="0"/>
                </a:rPr>
                <a:t>10</a:t>
              </a:r>
            </a:p>
          </p:txBody>
        </p:sp>
        <p:sp>
          <p:nvSpPr>
            <p:cNvPr id="34853" name="TextBox 59"/>
            <p:cNvSpPr txBox="1">
              <a:spLocks noChangeArrowheads="1"/>
            </p:cNvSpPr>
            <p:nvPr/>
          </p:nvSpPr>
          <p:spPr bwMode="auto">
            <a:xfrm>
              <a:off x="3352800" y="6087536"/>
              <a:ext cx="381000" cy="246221"/>
            </a:xfrm>
            <a:prstGeom prst="rect">
              <a:avLst/>
            </a:prstGeom>
            <a:noFill/>
            <a:ln w="9525">
              <a:noFill/>
              <a:miter lim="800000"/>
              <a:headEnd/>
              <a:tailEnd/>
            </a:ln>
          </p:spPr>
          <p:txBody>
            <a:bodyPr>
              <a:spAutoFit/>
            </a:bodyPr>
            <a:lstStyle/>
            <a:p>
              <a:pPr algn="r"/>
              <a:r>
                <a:rPr lang="en-US" sz="1000">
                  <a:latin typeface="Calibri" pitchFamily="34" charset="0"/>
                </a:rPr>
                <a:t>0</a:t>
              </a:r>
            </a:p>
          </p:txBody>
        </p:sp>
        <p:sp>
          <p:nvSpPr>
            <p:cNvPr id="62" name="TextBox 61"/>
            <p:cNvSpPr txBox="1"/>
            <p:nvPr/>
          </p:nvSpPr>
          <p:spPr>
            <a:xfrm>
              <a:off x="3294062" y="3127401"/>
              <a:ext cx="3944851" cy="369843"/>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a:spAutoFit/>
            </a:bodyPr>
            <a:lstStyle/>
            <a:p>
              <a:pPr algn="ctr" fontAlgn="auto">
                <a:spcBef>
                  <a:spcPts val="0"/>
                </a:spcBef>
                <a:spcAft>
                  <a:spcPts val="0"/>
                </a:spcAft>
                <a:defRPr/>
              </a:pPr>
              <a:r>
                <a:rPr lang="en-US" dirty="0"/>
                <a:t>Correct Depth % for Image Pairs</a:t>
              </a:r>
            </a:p>
          </p:txBody>
        </p:sp>
      </p:grpSp>
      <p:sp>
        <p:nvSpPr>
          <p:cNvPr id="2" name="Title 1"/>
          <p:cNvSpPr>
            <a:spLocks noGrp="1"/>
          </p:cNvSpPr>
          <p:nvPr>
            <p:ph type="title"/>
          </p:nvPr>
        </p:nvSpPr>
        <p:spPr/>
        <p:style>
          <a:lnRef idx="3">
            <a:schemeClr val="lt1"/>
          </a:lnRef>
          <a:fillRef idx="1">
            <a:schemeClr val="accent5"/>
          </a:fillRef>
          <a:effectRef idx="1">
            <a:schemeClr val="accent5"/>
          </a:effectRef>
          <a:fontRef idx="minor">
            <a:schemeClr val="lt1"/>
          </a:fontRef>
        </p:style>
        <p:txBody>
          <a:bodyPr/>
          <a:lstStyle/>
          <a:p>
            <a:pPr fontAlgn="auto">
              <a:spcAft>
                <a:spcPts val="0"/>
              </a:spcAft>
              <a:defRPr/>
            </a:pPr>
            <a:r>
              <a:rPr lang="en-US" dirty="0" smtClean="0"/>
              <a:t>Experiments</a:t>
            </a:r>
            <a:endParaRPr lang="en-US" dirty="0"/>
          </a:p>
        </p:txBody>
      </p:sp>
      <p:sp>
        <p:nvSpPr>
          <p:cNvPr id="24" name="TextBox 23"/>
          <p:cNvSpPr txBox="1"/>
          <p:nvPr/>
        </p:nvSpPr>
        <p:spPr>
          <a:xfrm>
            <a:off x="457200" y="1295400"/>
            <a:ext cx="8229600" cy="369888"/>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a:spAutoFit/>
          </a:bodyPr>
          <a:lstStyle/>
          <a:p>
            <a:pPr fontAlgn="auto">
              <a:spcBef>
                <a:spcPts val="0"/>
              </a:spcBef>
              <a:spcAft>
                <a:spcPts val="0"/>
              </a:spcAft>
              <a:defRPr/>
            </a:pPr>
            <a:r>
              <a:rPr lang="en-US" dirty="0"/>
              <a:t>Comparison with other Descriptors</a:t>
            </a:r>
          </a:p>
        </p:txBody>
      </p:sp>
      <p:pic>
        <p:nvPicPr>
          <p:cNvPr id="25" name="Picture 24" descr="frame8.png"/>
          <p:cNvPicPr>
            <a:picLocks noChangeAspect="1"/>
          </p:cNvPicPr>
          <p:nvPr/>
        </p:nvPicPr>
        <p:blipFill>
          <a:blip r:embed="rId4"/>
          <a:stretch>
            <a:fillRect/>
          </a:stretch>
        </p:blipFill>
        <p:spPr>
          <a:xfrm>
            <a:off x="7326313" y="5521325"/>
            <a:ext cx="1782762" cy="1189038"/>
          </a:xfrm>
          <a:prstGeom prst="rect">
            <a:avLst/>
          </a:prstGeom>
          <a:ln>
            <a:noFill/>
          </a:ln>
          <a:effectLst>
            <a:outerShdw blurRad="292100" dist="139700" dir="2700000" algn="tl" rotWithShape="0">
              <a:srgbClr val="333333">
                <a:alpha val="65000"/>
              </a:srgbClr>
            </a:outerShdw>
          </a:effectLst>
        </p:spPr>
      </p:pic>
      <p:pic>
        <p:nvPicPr>
          <p:cNvPr id="26" name="Picture 25" descr="frame3.png"/>
          <p:cNvPicPr>
            <a:picLocks noChangeAspect="1"/>
          </p:cNvPicPr>
          <p:nvPr/>
        </p:nvPicPr>
        <p:blipFill>
          <a:blip r:embed="rId5"/>
          <a:stretch>
            <a:fillRect/>
          </a:stretch>
        </p:blipFill>
        <p:spPr>
          <a:xfrm>
            <a:off x="6329363" y="381000"/>
            <a:ext cx="2286000" cy="1524000"/>
          </a:xfrm>
          <a:prstGeom prst="rect">
            <a:avLst/>
          </a:prstGeom>
          <a:ln>
            <a:noFill/>
          </a:ln>
          <a:effectLst>
            <a:outerShdw blurRad="292100" dist="139700" dir="2700000" algn="tl" rotWithShape="0">
              <a:srgbClr val="333333">
                <a:alpha val="65000"/>
              </a:srgbClr>
            </a:outerShdw>
          </a:effectLst>
        </p:spPr>
      </p:pic>
      <p:pic>
        <p:nvPicPr>
          <p:cNvPr id="27" name="Picture 26" descr="frame4.png"/>
          <p:cNvPicPr>
            <a:picLocks noChangeAspect="1"/>
          </p:cNvPicPr>
          <p:nvPr/>
        </p:nvPicPr>
        <p:blipFill>
          <a:blip r:embed="rId6"/>
          <a:stretch>
            <a:fillRect/>
          </a:stretch>
        </p:blipFill>
        <p:spPr>
          <a:xfrm>
            <a:off x="11113" y="5522913"/>
            <a:ext cx="1782762" cy="1189037"/>
          </a:xfrm>
          <a:prstGeom prst="rect">
            <a:avLst/>
          </a:prstGeom>
          <a:ln>
            <a:noFill/>
          </a:ln>
          <a:effectLst>
            <a:outerShdw blurRad="292100" dist="139700" dir="2700000" algn="tl" rotWithShape="0">
              <a:srgbClr val="333333">
                <a:alpha val="65000"/>
              </a:srgbClr>
            </a:outerShdw>
          </a:effectLst>
        </p:spPr>
      </p:pic>
      <p:pic>
        <p:nvPicPr>
          <p:cNvPr id="28" name="Picture 27" descr="frame5.png"/>
          <p:cNvPicPr>
            <a:picLocks noChangeAspect="1"/>
          </p:cNvPicPr>
          <p:nvPr/>
        </p:nvPicPr>
        <p:blipFill>
          <a:blip r:embed="rId7"/>
          <a:stretch>
            <a:fillRect/>
          </a:stretch>
        </p:blipFill>
        <p:spPr>
          <a:xfrm>
            <a:off x="1839913" y="5521325"/>
            <a:ext cx="1782762" cy="1189038"/>
          </a:xfrm>
          <a:prstGeom prst="rect">
            <a:avLst/>
          </a:prstGeom>
          <a:ln>
            <a:noFill/>
          </a:ln>
          <a:effectLst>
            <a:outerShdw blurRad="292100" dist="139700" dir="2700000" algn="tl" rotWithShape="0">
              <a:srgbClr val="333333">
                <a:alpha val="65000"/>
              </a:srgbClr>
            </a:outerShdw>
          </a:effectLst>
        </p:spPr>
      </p:pic>
      <p:pic>
        <p:nvPicPr>
          <p:cNvPr id="29" name="Picture 28" descr="frame6.png"/>
          <p:cNvPicPr>
            <a:picLocks noChangeAspect="1"/>
          </p:cNvPicPr>
          <p:nvPr/>
        </p:nvPicPr>
        <p:blipFill>
          <a:blip r:embed="rId8"/>
          <a:stretch>
            <a:fillRect/>
          </a:stretch>
        </p:blipFill>
        <p:spPr>
          <a:xfrm>
            <a:off x="3668713" y="5521325"/>
            <a:ext cx="1782762" cy="1189038"/>
          </a:xfrm>
          <a:prstGeom prst="rect">
            <a:avLst/>
          </a:prstGeom>
          <a:ln>
            <a:noFill/>
          </a:ln>
          <a:effectLst>
            <a:outerShdw blurRad="292100" dist="139700" dir="2700000" algn="tl" rotWithShape="0">
              <a:srgbClr val="333333">
                <a:alpha val="65000"/>
              </a:srgbClr>
            </a:outerShdw>
          </a:effectLst>
        </p:spPr>
      </p:pic>
      <p:pic>
        <p:nvPicPr>
          <p:cNvPr id="30" name="Picture 29" descr="frame7.png"/>
          <p:cNvPicPr>
            <a:picLocks noChangeAspect="1"/>
          </p:cNvPicPr>
          <p:nvPr/>
        </p:nvPicPr>
        <p:blipFill>
          <a:blip r:embed="rId9"/>
          <a:stretch>
            <a:fillRect/>
          </a:stretch>
        </p:blipFill>
        <p:spPr>
          <a:xfrm>
            <a:off x="5497513" y="5521325"/>
            <a:ext cx="1782762" cy="1189038"/>
          </a:xfrm>
          <a:prstGeom prst="rect">
            <a:avLst/>
          </a:prstGeom>
          <a:ln>
            <a:noFill/>
          </a:ln>
          <a:effectLst>
            <a:outerShdw blurRad="292100" dist="139700" dir="2700000" algn="tl" rotWithShape="0">
              <a:srgbClr val="333333">
                <a:alpha val="65000"/>
              </a:srgbClr>
            </a:outerShdw>
          </a:effectLst>
        </p:spPr>
      </p:pic>
      <p:pic>
        <p:nvPicPr>
          <p:cNvPr id="41" name="Picture 40" descr="35-gt.jpg"/>
          <p:cNvPicPr>
            <a:picLocks noChangeAspect="1"/>
          </p:cNvPicPr>
          <p:nvPr/>
        </p:nvPicPr>
        <p:blipFill>
          <a:blip r:embed="rId10"/>
          <a:stretch>
            <a:fillRect/>
          </a:stretch>
        </p:blipFill>
        <p:spPr>
          <a:xfrm>
            <a:off x="3962400" y="381000"/>
            <a:ext cx="2290763" cy="1527175"/>
          </a:xfrm>
          <a:prstGeom prst="rect">
            <a:avLst/>
          </a:prstGeom>
          <a:ln>
            <a:noFill/>
          </a:ln>
          <a:effectLst>
            <a:outerShdw blurRad="292100" dist="139700" dir="2700000" algn="tl" rotWithShape="0">
              <a:srgbClr val="333333">
                <a:alpha val="65000"/>
              </a:srgbClr>
            </a:outerShdw>
          </a:effectLst>
        </p:spPr>
      </p:pic>
      <p:sp>
        <p:nvSpPr>
          <p:cNvPr id="34828" name="TextBox 161"/>
          <p:cNvSpPr txBox="1">
            <a:spLocks noChangeArrowheads="1"/>
          </p:cNvSpPr>
          <p:nvPr/>
        </p:nvSpPr>
        <p:spPr bwMode="auto">
          <a:xfrm>
            <a:off x="5105400" y="7391400"/>
            <a:ext cx="184150" cy="369888"/>
          </a:xfrm>
          <a:prstGeom prst="rect">
            <a:avLst/>
          </a:prstGeom>
          <a:noFill/>
          <a:ln w="9525">
            <a:noFill/>
            <a:miter lim="800000"/>
            <a:headEnd/>
            <a:tailEnd/>
          </a:ln>
        </p:spPr>
        <p:txBody>
          <a:bodyPr wrap="none">
            <a:spAutoFit/>
          </a:bodyPr>
          <a:lstStyle/>
          <a:p>
            <a:endParaRPr lang="en-US">
              <a:latin typeface="Calibri" pitchFamily="34" charset="0"/>
            </a:endParaRPr>
          </a:p>
        </p:txBody>
      </p:sp>
      <p:grpSp>
        <p:nvGrpSpPr>
          <p:cNvPr id="34829" name="Group 45"/>
          <p:cNvGrpSpPr>
            <a:grpSpLocks/>
          </p:cNvGrpSpPr>
          <p:nvPr/>
        </p:nvGrpSpPr>
        <p:grpSpPr bwMode="auto">
          <a:xfrm>
            <a:off x="4800600" y="2057400"/>
            <a:ext cx="3746500" cy="3200400"/>
            <a:chOff x="4953000" y="2133600"/>
            <a:chExt cx="3746088" cy="3200400"/>
          </a:xfrm>
        </p:grpSpPr>
        <p:grpSp>
          <p:nvGrpSpPr>
            <p:cNvPr id="34834" name="Group 160"/>
            <p:cNvGrpSpPr>
              <a:grpSpLocks/>
            </p:cNvGrpSpPr>
            <p:nvPr/>
          </p:nvGrpSpPr>
          <p:grpSpPr bwMode="auto">
            <a:xfrm>
              <a:off x="4953000" y="2514600"/>
              <a:ext cx="3746088" cy="2819400"/>
              <a:chOff x="4953000" y="2362200"/>
              <a:chExt cx="3746088" cy="2819400"/>
            </a:xfrm>
          </p:grpSpPr>
          <p:pic>
            <p:nvPicPr>
              <p:cNvPr id="4106" name="Picture 10" descr="Z:\cvpr08\tol.png"/>
              <p:cNvPicPr>
                <a:picLocks noChangeAspect="1" noChangeArrowheads="1"/>
              </p:cNvPicPr>
              <p:nvPr/>
            </p:nvPicPr>
            <p:blipFill>
              <a:blip r:embed="rId11"/>
              <a:srcRect/>
              <a:stretch>
                <a:fillRect/>
              </a:stretch>
            </p:blipFill>
            <p:spPr bwMode="auto">
              <a:xfrm>
                <a:off x="4953000" y="2362200"/>
                <a:ext cx="3746088" cy="2819400"/>
              </a:xfrm>
              <a:prstGeom prst="rect">
                <a:avLst/>
              </a:prstGeom>
              <a:ln>
                <a:noFill/>
              </a:ln>
              <a:effectLst>
                <a:outerShdw blurRad="292100" dist="139700" dir="2700000" algn="tl" rotWithShape="0">
                  <a:srgbClr val="333333">
                    <a:alpha val="65000"/>
                  </a:srgbClr>
                </a:outerShdw>
              </a:effectLst>
            </p:spPr>
          </p:pic>
          <p:sp>
            <p:nvSpPr>
              <p:cNvPr id="155" name="TextBox 154"/>
              <p:cNvSpPr txBox="1"/>
              <p:nvPr/>
            </p:nvSpPr>
            <p:spPr>
              <a:xfrm>
                <a:off x="7391132" y="2667000"/>
                <a:ext cx="914299" cy="341313"/>
              </a:xfrm>
              <a:prstGeom prst="roundRect">
                <a:avLst/>
              </a:prstGeom>
              <a:ln/>
            </p:spPr>
            <p:style>
              <a:lnRef idx="3">
                <a:schemeClr val="lt1"/>
              </a:lnRef>
              <a:fillRef idx="1">
                <a:schemeClr val="accent1"/>
              </a:fillRef>
              <a:effectRef idx="1">
                <a:schemeClr val="accent1"/>
              </a:effectRef>
              <a:fontRef idx="minor">
                <a:schemeClr val="lt1"/>
              </a:fontRef>
            </p:style>
            <p:txBody>
              <a:bodyPr>
                <a:spAutoFit/>
              </a:bodyPr>
              <a:lstStyle/>
              <a:p>
                <a:pPr algn="ctr" fontAlgn="auto">
                  <a:spcBef>
                    <a:spcPts val="0"/>
                  </a:spcBef>
                  <a:spcAft>
                    <a:spcPts val="0"/>
                  </a:spcAft>
                  <a:defRPr/>
                </a:pPr>
                <a:r>
                  <a:rPr lang="en-US" sz="1400" dirty="0"/>
                  <a:t>DAISY</a:t>
                </a:r>
              </a:p>
            </p:txBody>
          </p:sp>
          <p:sp>
            <p:nvSpPr>
              <p:cNvPr id="156" name="TextBox 155"/>
              <p:cNvSpPr txBox="1"/>
              <p:nvPr/>
            </p:nvSpPr>
            <p:spPr>
              <a:xfrm>
                <a:off x="7391132" y="3087688"/>
                <a:ext cx="914299" cy="341312"/>
              </a:xfrm>
              <a:prstGeom prst="roundRect">
                <a:avLst/>
              </a:prstGeom>
              <a:ln/>
            </p:spPr>
            <p:style>
              <a:lnRef idx="3">
                <a:schemeClr val="lt1"/>
              </a:lnRef>
              <a:fillRef idx="1">
                <a:schemeClr val="accent2"/>
              </a:fillRef>
              <a:effectRef idx="1">
                <a:schemeClr val="accent2"/>
              </a:effectRef>
              <a:fontRef idx="minor">
                <a:schemeClr val="lt1"/>
              </a:fontRef>
            </p:style>
            <p:txBody>
              <a:bodyPr>
                <a:spAutoFit/>
              </a:bodyPr>
              <a:lstStyle/>
              <a:p>
                <a:pPr algn="ctr" fontAlgn="auto">
                  <a:spcBef>
                    <a:spcPts val="0"/>
                  </a:spcBef>
                  <a:spcAft>
                    <a:spcPts val="0"/>
                  </a:spcAft>
                  <a:defRPr/>
                </a:pPr>
                <a:r>
                  <a:rPr lang="en-US" sz="1400" dirty="0"/>
                  <a:t>SIFT</a:t>
                </a:r>
              </a:p>
            </p:txBody>
          </p:sp>
          <p:sp>
            <p:nvSpPr>
              <p:cNvPr id="157" name="TextBox 156"/>
              <p:cNvSpPr txBox="1"/>
              <p:nvPr/>
            </p:nvSpPr>
            <p:spPr>
              <a:xfrm>
                <a:off x="7391132" y="3505200"/>
                <a:ext cx="914299" cy="341313"/>
              </a:xfrm>
              <a:prstGeom prst="roundRect">
                <a:avLst/>
              </a:prstGeom>
              <a:ln/>
            </p:spPr>
            <p:style>
              <a:lnRef idx="3">
                <a:schemeClr val="lt1"/>
              </a:lnRef>
              <a:fillRef idx="1">
                <a:schemeClr val="dk1"/>
              </a:fillRef>
              <a:effectRef idx="1">
                <a:schemeClr val="dk1"/>
              </a:effectRef>
              <a:fontRef idx="minor">
                <a:schemeClr val="lt1"/>
              </a:fontRef>
            </p:style>
            <p:txBody>
              <a:bodyPr>
                <a:spAutoFit/>
              </a:bodyPr>
              <a:lstStyle/>
              <a:p>
                <a:pPr algn="ctr" fontAlgn="auto">
                  <a:spcBef>
                    <a:spcPts val="0"/>
                  </a:spcBef>
                  <a:spcAft>
                    <a:spcPts val="0"/>
                  </a:spcAft>
                  <a:defRPr/>
                </a:pPr>
                <a:r>
                  <a:rPr lang="en-US" sz="1400" dirty="0"/>
                  <a:t>SURF</a:t>
                </a:r>
              </a:p>
            </p:txBody>
          </p:sp>
          <p:sp>
            <p:nvSpPr>
              <p:cNvPr id="159" name="TextBox 158"/>
              <p:cNvSpPr txBox="1"/>
              <p:nvPr/>
            </p:nvSpPr>
            <p:spPr>
              <a:xfrm>
                <a:off x="7391132" y="3925888"/>
                <a:ext cx="914299" cy="341312"/>
              </a:xfrm>
              <a:prstGeom prst="roundRect">
                <a:avLst/>
              </a:prstGeom>
              <a:ln/>
            </p:spPr>
            <p:style>
              <a:lnRef idx="3">
                <a:schemeClr val="lt1"/>
              </a:lnRef>
              <a:fillRef idx="1">
                <a:schemeClr val="accent3"/>
              </a:fillRef>
              <a:effectRef idx="1">
                <a:schemeClr val="accent3"/>
              </a:effectRef>
              <a:fontRef idx="minor">
                <a:schemeClr val="lt1"/>
              </a:fontRef>
            </p:style>
            <p:txBody>
              <a:bodyPr>
                <a:spAutoFit/>
              </a:bodyPr>
              <a:lstStyle/>
              <a:p>
                <a:pPr algn="ctr" fontAlgn="auto">
                  <a:spcBef>
                    <a:spcPts val="0"/>
                  </a:spcBef>
                  <a:spcAft>
                    <a:spcPts val="0"/>
                  </a:spcAft>
                  <a:defRPr/>
                </a:pPr>
                <a:r>
                  <a:rPr lang="en-US" sz="1400" dirty="0"/>
                  <a:t>NCC</a:t>
                </a:r>
              </a:p>
            </p:txBody>
          </p:sp>
          <p:sp>
            <p:nvSpPr>
              <p:cNvPr id="160" name="TextBox 159"/>
              <p:cNvSpPr txBox="1"/>
              <p:nvPr/>
            </p:nvSpPr>
            <p:spPr>
              <a:xfrm>
                <a:off x="7391132" y="4343400"/>
                <a:ext cx="914299" cy="341313"/>
              </a:xfrm>
              <a:prstGeom prst="roundRect">
                <a:avLst/>
              </a:prstGeom>
              <a:ln/>
            </p:spPr>
            <p:style>
              <a:lnRef idx="3">
                <a:schemeClr val="lt1"/>
              </a:lnRef>
              <a:fillRef idx="1">
                <a:schemeClr val="accent4"/>
              </a:fillRef>
              <a:effectRef idx="1">
                <a:schemeClr val="accent4"/>
              </a:effectRef>
              <a:fontRef idx="minor">
                <a:schemeClr val="lt1"/>
              </a:fontRef>
            </p:style>
            <p:txBody>
              <a:bodyPr>
                <a:spAutoFit/>
              </a:bodyPr>
              <a:lstStyle/>
              <a:p>
                <a:pPr algn="ctr" fontAlgn="auto">
                  <a:spcBef>
                    <a:spcPts val="0"/>
                  </a:spcBef>
                  <a:spcAft>
                    <a:spcPts val="0"/>
                  </a:spcAft>
                  <a:defRPr/>
                </a:pPr>
                <a:r>
                  <a:rPr lang="en-US" sz="1400" dirty="0"/>
                  <a:t>PIXEL</a:t>
                </a:r>
              </a:p>
            </p:txBody>
          </p:sp>
        </p:grpSp>
        <p:sp>
          <p:nvSpPr>
            <p:cNvPr id="40" name="TextBox 39"/>
            <p:cNvSpPr txBox="1"/>
            <p:nvPr/>
          </p:nvSpPr>
          <p:spPr>
            <a:xfrm>
              <a:off x="4953000" y="2133600"/>
              <a:ext cx="3733389" cy="369888"/>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a:spAutoFit/>
            </a:bodyPr>
            <a:lstStyle/>
            <a:p>
              <a:pPr algn="ctr" fontAlgn="auto">
                <a:spcBef>
                  <a:spcPts val="0"/>
                </a:spcBef>
                <a:spcAft>
                  <a:spcPts val="0"/>
                </a:spcAft>
                <a:defRPr/>
              </a:pPr>
              <a:r>
                <a:rPr lang="en-US" dirty="0"/>
                <a:t>Correct Depth % </a:t>
              </a:r>
              <a:r>
                <a:rPr lang="en-US" dirty="0" err="1"/>
                <a:t>vs</a:t>
              </a:r>
              <a:r>
                <a:rPr lang="en-US" dirty="0"/>
                <a:t> Error Threshold</a:t>
              </a:r>
            </a:p>
          </p:txBody>
        </p:sp>
      </p:grpSp>
      <p:grpSp>
        <p:nvGrpSpPr>
          <p:cNvPr id="34830" name="Group 49"/>
          <p:cNvGrpSpPr>
            <a:grpSpLocks/>
          </p:cNvGrpSpPr>
          <p:nvPr/>
        </p:nvGrpSpPr>
        <p:grpSpPr bwMode="auto">
          <a:xfrm>
            <a:off x="1828800" y="381000"/>
            <a:ext cx="6781800" cy="6342063"/>
            <a:chOff x="1863304" y="270296"/>
            <a:chExt cx="6781800" cy="6341852"/>
          </a:xfrm>
        </p:grpSpPr>
        <p:sp>
          <p:nvSpPr>
            <p:cNvPr id="47" name="Rectangle 46"/>
            <p:cNvSpPr/>
            <p:nvPr/>
          </p:nvSpPr>
          <p:spPr>
            <a:xfrm>
              <a:off x="1863304" y="2327628"/>
              <a:ext cx="533400" cy="274310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8" name="Rectangle 47"/>
            <p:cNvSpPr/>
            <p:nvPr/>
          </p:nvSpPr>
          <p:spPr>
            <a:xfrm>
              <a:off x="1868067" y="5377114"/>
              <a:ext cx="1804987" cy="123503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9" name="Rectangle 48"/>
            <p:cNvSpPr/>
            <p:nvPr/>
          </p:nvSpPr>
          <p:spPr>
            <a:xfrm>
              <a:off x="6359104" y="270296"/>
              <a:ext cx="2286000" cy="152394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US" dirty="0" err="1" smtClean="0">
                <a:effectLst>
                  <a:outerShdw blurRad="38100" dist="38100" dir="2700000" algn="tl">
                    <a:srgbClr val="000000">
                      <a:alpha val="43137"/>
                    </a:srgbClr>
                  </a:outerShdw>
                </a:effectLst>
              </a:rPr>
              <a:t>Herz-Jesu</a:t>
            </a:r>
            <a:r>
              <a:rPr lang="en-US" dirty="0" smtClean="0">
                <a:effectLst>
                  <a:outerShdw blurRad="38100" dist="38100" dir="2700000" algn="tl">
                    <a:srgbClr val="000000">
                      <a:alpha val="43137"/>
                    </a:srgbClr>
                  </a:outerShdw>
                </a:effectLst>
              </a:rPr>
              <a:t> Sequence</a:t>
            </a:r>
            <a:endParaRPr lang="en-US" dirty="0">
              <a:effectLst>
                <a:outerShdw blurRad="38100" dist="38100" dir="2700000" algn="tl">
                  <a:srgbClr val="000000">
                    <a:alpha val="43137"/>
                  </a:srgbClr>
                </a:outerShdw>
              </a:effectLst>
            </a:endParaRPr>
          </a:p>
        </p:txBody>
      </p:sp>
      <p:pic>
        <p:nvPicPr>
          <p:cNvPr id="5123" name="Picture 2" descr="hjs-sampled.png"/>
          <p:cNvPicPr>
            <a:picLocks noChangeAspect="1"/>
          </p:cNvPicPr>
          <p:nvPr/>
        </p:nvPicPr>
        <p:blipFill>
          <a:blip r:embed="rId3" cstate="print"/>
          <a:stretch>
            <a:fillRect/>
          </a:stretch>
        </p:blipFill>
        <p:spPr bwMode="auto">
          <a:xfrm>
            <a:off x="609600" y="1270000"/>
            <a:ext cx="7924800" cy="5283200"/>
          </a:xfrm>
          <a:prstGeom prst="rect">
            <a:avLst/>
          </a:prstGeom>
          <a:noFill/>
          <a:ln w="9525">
            <a:noFill/>
            <a:miter lim="800000"/>
            <a:headEnd/>
            <a:tailEnd/>
          </a:ln>
        </p:spPr>
      </p:pic>
      <p:grpSp>
        <p:nvGrpSpPr>
          <p:cNvPr id="3" name="Group 146"/>
          <p:cNvGrpSpPr>
            <a:grpSpLocks/>
          </p:cNvGrpSpPr>
          <p:nvPr/>
        </p:nvGrpSpPr>
        <p:grpSpPr bwMode="auto">
          <a:xfrm>
            <a:off x="608013" y="1247775"/>
            <a:ext cx="7926387" cy="5313363"/>
            <a:chOff x="608806" y="1247775"/>
            <a:chExt cx="7925594" cy="5314156"/>
          </a:xfrm>
        </p:grpSpPr>
        <p:grpSp>
          <p:nvGrpSpPr>
            <p:cNvPr id="4" name="Group 15"/>
            <p:cNvGrpSpPr>
              <a:grpSpLocks/>
            </p:cNvGrpSpPr>
            <p:nvPr/>
          </p:nvGrpSpPr>
          <p:grpSpPr bwMode="auto">
            <a:xfrm>
              <a:off x="608806" y="4420394"/>
              <a:ext cx="1588294" cy="1075531"/>
              <a:chOff x="608806" y="4420394"/>
              <a:chExt cx="1588294" cy="1075531"/>
            </a:xfrm>
          </p:grpSpPr>
          <p:cxnSp>
            <p:nvCxnSpPr>
              <p:cNvPr id="7" name="Straight Connector 6"/>
              <p:cNvCxnSpPr/>
              <p:nvPr/>
            </p:nvCxnSpPr>
            <p:spPr>
              <a:xfrm>
                <a:off x="610393" y="4432775"/>
                <a:ext cx="1580992" cy="1588"/>
              </a:xfrm>
              <a:prstGeom prst="line">
                <a:avLst/>
              </a:prstGeom>
              <a:ln w="127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610393" y="5491795"/>
                <a:ext cx="1580992" cy="1587"/>
              </a:xfrm>
              <a:prstGeom prst="line">
                <a:avLst/>
              </a:prstGeom>
              <a:ln w="127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5400000">
                <a:off x="76121" y="4952758"/>
                <a:ext cx="1066959" cy="1587"/>
              </a:xfrm>
              <a:prstGeom prst="line">
                <a:avLst/>
              </a:prstGeom>
              <a:ln w="127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5400000">
                <a:off x="1663462" y="4962285"/>
                <a:ext cx="1066959" cy="1587"/>
              </a:xfrm>
              <a:prstGeom prst="line">
                <a:avLst/>
              </a:prstGeom>
              <a:ln w="12700">
                <a:solidFill>
                  <a:srgbClr val="FFC000"/>
                </a:solidFill>
              </a:ln>
            </p:spPr>
            <p:style>
              <a:lnRef idx="1">
                <a:schemeClr val="accent1"/>
              </a:lnRef>
              <a:fillRef idx="0">
                <a:schemeClr val="accent1"/>
              </a:fillRef>
              <a:effectRef idx="0">
                <a:schemeClr val="accent1"/>
              </a:effectRef>
              <a:fontRef idx="minor">
                <a:schemeClr val="tx1"/>
              </a:fontRef>
            </p:style>
          </p:cxnSp>
        </p:grpSp>
        <p:grpSp>
          <p:nvGrpSpPr>
            <p:cNvPr id="5" name="Group 16"/>
            <p:cNvGrpSpPr>
              <a:grpSpLocks/>
            </p:cNvGrpSpPr>
            <p:nvPr/>
          </p:nvGrpSpPr>
          <p:grpSpPr bwMode="auto">
            <a:xfrm>
              <a:off x="609600" y="5477669"/>
              <a:ext cx="1588294" cy="1075531"/>
              <a:chOff x="608806" y="4420394"/>
              <a:chExt cx="1588294" cy="1075531"/>
            </a:xfrm>
          </p:grpSpPr>
          <p:cxnSp>
            <p:nvCxnSpPr>
              <p:cNvPr id="18" name="Straight Connector 17"/>
              <p:cNvCxnSpPr/>
              <p:nvPr/>
            </p:nvCxnSpPr>
            <p:spPr>
              <a:xfrm>
                <a:off x="609599" y="4432933"/>
                <a:ext cx="1580992" cy="1588"/>
              </a:xfrm>
              <a:prstGeom prst="line">
                <a:avLst/>
              </a:prstGeom>
              <a:ln w="127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609599" y="5491953"/>
                <a:ext cx="1580992" cy="1587"/>
              </a:xfrm>
              <a:prstGeom prst="line">
                <a:avLst/>
              </a:prstGeom>
              <a:ln w="127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rot="5400000">
                <a:off x="76913" y="4952916"/>
                <a:ext cx="1066959" cy="1588"/>
              </a:xfrm>
              <a:prstGeom prst="line">
                <a:avLst/>
              </a:prstGeom>
              <a:ln w="127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5400000">
                <a:off x="1662668" y="4962443"/>
                <a:ext cx="1066959" cy="1587"/>
              </a:xfrm>
              <a:prstGeom prst="line">
                <a:avLst/>
              </a:prstGeom>
              <a:ln w="12700">
                <a:solidFill>
                  <a:srgbClr val="FFC000"/>
                </a:solidFill>
              </a:ln>
            </p:spPr>
            <p:style>
              <a:lnRef idx="1">
                <a:schemeClr val="accent1"/>
              </a:lnRef>
              <a:fillRef idx="0">
                <a:schemeClr val="accent1"/>
              </a:fillRef>
              <a:effectRef idx="0">
                <a:schemeClr val="accent1"/>
              </a:effectRef>
              <a:fontRef idx="minor">
                <a:schemeClr val="tx1"/>
              </a:fontRef>
            </p:style>
          </p:cxnSp>
        </p:grpSp>
        <p:grpSp>
          <p:nvGrpSpPr>
            <p:cNvPr id="6" name="Group 21"/>
            <p:cNvGrpSpPr>
              <a:grpSpLocks/>
            </p:cNvGrpSpPr>
            <p:nvPr/>
          </p:nvGrpSpPr>
          <p:grpSpPr bwMode="auto">
            <a:xfrm>
              <a:off x="609600" y="3352800"/>
              <a:ext cx="1588294" cy="1075531"/>
              <a:chOff x="608806" y="4420394"/>
              <a:chExt cx="1588294" cy="1075531"/>
            </a:xfrm>
          </p:grpSpPr>
          <p:cxnSp>
            <p:nvCxnSpPr>
              <p:cNvPr id="23" name="Straight Connector 22"/>
              <p:cNvCxnSpPr/>
              <p:nvPr/>
            </p:nvCxnSpPr>
            <p:spPr>
              <a:xfrm>
                <a:off x="609599" y="4431823"/>
                <a:ext cx="1580992" cy="1587"/>
              </a:xfrm>
              <a:prstGeom prst="line">
                <a:avLst/>
              </a:prstGeom>
              <a:ln w="127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609599" y="5490842"/>
                <a:ext cx="1580992" cy="1588"/>
              </a:xfrm>
              <a:prstGeom prst="line">
                <a:avLst/>
              </a:prstGeom>
              <a:ln w="127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rot="5400000">
                <a:off x="76913" y="4953393"/>
                <a:ext cx="1066959" cy="1588"/>
              </a:xfrm>
              <a:prstGeom prst="line">
                <a:avLst/>
              </a:prstGeom>
              <a:ln w="127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rot="5400000">
                <a:off x="1662668" y="4961333"/>
                <a:ext cx="1066959" cy="1587"/>
              </a:xfrm>
              <a:prstGeom prst="line">
                <a:avLst/>
              </a:prstGeom>
              <a:ln w="12700">
                <a:solidFill>
                  <a:srgbClr val="FFC000"/>
                </a:solidFill>
              </a:ln>
            </p:spPr>
            <p:style>
              <a:lnRef idx="1">
                <a:schemeClr val="accent1"/>
              </a:lnRef>
              <a:fillRef idx="0">
                <a:schemeClr val="accent1"/>
              </a:fillRef>
              <a:effectRef idx="0">
                <a:schemeClr val="accent1"/>
              </a:effectRef>
              <a:fontRef idx="minor">
                <a:schemeClr val="tx1"/>
              </a:fontRef>
            </p:style>
          </p:cxnSp>
        </p:grpSp>
        <p:grpSp>
          <p:nvGrpSpPr>
            <p:cNvPr id="9" name="Group 26"/>
            <p:cNvGrpSpPr>
              <a:grpSpLocks/>
            </p:cNvGrpSpPr>
            <p:nvPr/>
          </p:nvGrpSpPr>
          <p:grpSpPr bwMode="auto">
            <a:xfrm>
              <a:off x="609600" y="2305050"/>
              <a:ext cx="1588294" cy="1075531"/>
              <a:chOff x="608806" y="4420394"/>
              <a:chExt cx="1588294" cy="1075531"/>
            </a:xfrm>
          </p:grpSpPr>
          <p:cxnSp>
            <p:nvCxnSpPr>
              <p:cNvPr id="28" name="Straight Connector 27"/>
              <p:cNvCxnSpPr/>
              <p:nvPr/>
            </p:nvCxnSpPr>
            <p:spPr>
              <a:xfrm>
                <a:off x="609599" y="4431667"/>
                <a:ext cx="1580992" cy="1587"/>
              </a:xfrm>
              <a:prstGeom prst="line">
                <a:avLst/>
              </a:prstGeom>
              <a:ln w="127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609599" y="5490686"/>
                <a:ext cx="1580992" cy="1588"/>
              </a:xfrm>
              <a:prstGeom prst="line">
                <a:avLst/>
              </a:prstGeom>
              <a:ln w="127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rot="5400000">
                <a:off x="76913" y="4953237"/>
                <a:ext cx="1066959" cy="1588"/>
              </a:xfrm>
              <a:prstGeom prst="line">
                <a:avLst/>
              </a:prstGeom>
              <a:ln w="127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rot="5400000">
                <a:off x="1662668" y="4961177"/>
                <a:ext cx="1066959" cy="1587"/>
              </a:xfrm>
              <a:prstGeom prst="line">
                <a:avLst/>
              </a:prstGeom>
              <a:ln w="12700">
                <a:solidFill>
                  <a:srgbClr val="FFC000"/>
                </a:solidFill>
              </a:ln>
            </p:spPr>
            <p:style>
              <a:lnRef idx="1">
                <a:schemeClr val="accent1"/>
              </a:lnRef>
              <a:fillRef idx="0">
                <a:schemeClr val="accent1"/>
              </a:fillRef>
              <a:effectRef idx="0">
                <a:schemeClr val="accent1"/>
              </a:effectRef>
              <a:fontRef idx="minor">
                <a:schemeClr val="tx1"/>
              </a:fontRef>
            </p:style>
          </p:cxnSp>
        </p:grpSp>
        <p:grpSp>
          <p:nvGrpSpPr>
            <p:cNvPr id="11" name="Group 31"/>
            <p:cNvGrpSpPr>
              <a:grpSpLocks/>
            </p:cNvGrpSpPr>
            <p:nvPr/>
          </p:nvGrpSpPr>
          <p:grpSpPr bwMode="auto">
            <a:xfrm>
              <a:off x="2200275" y="2305050"/>
              <a:ext cx="1588294" cy="1075531"/>
              <a:chOff x="608806" y="4420394"/>
              <a:chExt cx="1588294" cy="1075531"/>
            </a:xfrm>
          </p:grpSpPr>
          <p:cxnSp>
            <p:nvCxnSpPr>
              <p:cNvPr id="33" name="Straight Connector 32"/>
              <p:cNvCxnSpPr/>
              <p:nvPr/>
            </p:nvCxnSpPr>
            <p:spPr>
              <a:xfrm>
                <a:off x="609440" y="4431667"/>
                <a:ext cx="1580992" cy="1587"/>
              </a:xfrm>
              <a:prstGeom prst="line">
                <a:avLst/>
              </a:prstGeom>
              <a:ln w="127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609440" y="5490686"/>
                <a:ext cx="1580992" cy="1588"/>
              </a:xfrm>
              <a:prstGeom prst="line">
                <a:avLst/>
              </a:prstGeom>
              <a:ln w="127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rot="5400000">
                <a:off x="76754" y="4953237"/>
                <a:ext cx="1066959" cy="1588"/>
              </a:xfrm>
              <a:prstGeom prst="line">
                <a:avLst/>
              </a:prstGeom>
              <a:ln w="127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rot="5400000">
                <a:off x="1662509" y="4961177"/>
                <a:ext cx="1066959" cy="1587"/>
              </a:xfrm>
              <a:prstGeom prst="line">
                <a:avLst/>
              </a:prstGeom>
              <a:ln w="12700">
                <a:solidFill>
                  <a:srgbClr val="FFC000"/>
                </a:solidFill>
              </a:ln>
            </p:spPr>
            <p:style>
              <a:lnRef idx="1">
                <a:schemeClr val="accent1"/>
              </a:lnRef>
              <a:fillRef idx="0">
                <a:schemeClr val="accent1"/>
              </a:fillRef>
              <a:effectRef idx="0">
                <a:schemeClr val="accent1"/>
              </a:effectRef>
              <a:fontRef idx="minor">
                <a:schemeClr val="tx1"/>
              </a:fontRef>
            </p:style>
          </p:cxnSp>
        </p:grpSp>
        <p:grpSp>
          <p:nvGrpSpPr>
            <p:cNvPr id="12" name="Group 36"/>
            <p:cNvGrpSpPr>
              <a:grpSpLocks/>
            </p:cNvGrpSpPr>
            <p:nvPr/>
          </p:nvGrpSpPr>
          <p:grpSpPr bwMode="auto">
            <a:xfrm>
              <a:off x="2190750" y="3371850"/>
              <a:ext cx="1588294" cy="1075531"/>
              <a:chOff x="608806" y="4420394"/>
              <a:chExt cx="1588294" cy="1075531"/>
            </a:xfrm>
          </p:grpSpPr>
          <p:cxnSp>
            <p:nvCxnSpPr>
              <p:cNvPr id="38" name="Straight Connector 37"/>
              <p:cNvCxnSpPr/>
              <p:nvPr/>
            </p:nvCxnSpPr>
            <p:spPr>
              <a:xfrm>
                <a:off x="609441" y="4431826"/>
                <a:ext cx="1580992" cy="1587"/>
              </a:xfrm>
              <a:prstGeom prst="line">
                <a:avLst/>
              </a:prstGeom>
              <a:ln w="127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609441" y="5490845"/>
                <a:ext cx="1580992" cy="1588"/>
              </a:xfrm>
              <a:prstGeom prst="line">
                <a:avLst/>
              </a:prstGeom>
              <a:ln w="127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rot="5400000">
                <a:off x="76755" y="4953396"/>
                <a:ext cx="1066959" cy="1588"/>
              </a:xfrm>
              <a:prstGeom prst="line">
                <a:avLst/>
              </a:prstGeom>
              <a:ln w="127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rot="5400000">
                <a:off x="1662510" y="4961336"/>
                <a:ext cx="1066959" cy="1587"/>
              </a:xfrm>
              <a:prstGeom prst="line">
                <a:avLst/>
              </a:prstGeom>
              <a:ln w="12700">
                <a:solidFill>
                  <a:srgbClr val="FFC000"/>
                </a:solidFill>
              </a:ln>
            </p:spPr>
            <p:style>
              <a:lnRef idx="1">
                <a:schemeClr val="accent1"/>
              </a:lnRef>
              <a:fillRef idx="0">
                <a:schemeClr val="accent1"/>
              </a:fillRef>
              <a:effectRef idx="0">
                <a:schemeClr val="accent1"/>
              </a:effectRef>
              <a:fontRef idx="minor">
                <a:schemeClr val="tx1"/>
              </a:fontRef>
            </p:style>
          </p:cxnSp>
        </p:grpSp>
        <p:grpSp>
          <p:nvGrpSpPr>
            <p:cNvPr id="13" name="Group 41"/>
            <p:cNvGrpSpPr>
              <a:grpSpLocks/>
            </p:cNvGrpSpPr>
            <p:nvPr/>
          </p:nvGrpSpPr>
          <p:grpSpPr bwMode="auto">
            <a:xfrm>
              <a:off x="2193131" y="4429919"/>
              <a:ext cx="1588294" cy="1075531"/>
              <a:chOff x="608806" y="4420394"/>
              <a:chExt cx="1588294" cy="1075531"/>
            </a:xfrm>
          </p:grpSpPr>
          <p:cxnSp>
            <p:nvCxnSpPr>
              <p:cNvPr id="43" name="Straight Connector 42"/>
              <p:cNvCxnSpPr/>
              <p:nvPr/>
            </p:nvCxnSpPr>
            <p:spPr>
              <a:xfrm>
                <a:off x="610234" y="4432777"/>
                <a:ext cx="1580992" cy="1588"/>
              </a:xfrm>
              <a:prstGeom prst="line">
                <a:avLst/>
              </a:prstGeom>
              <a:ln w="127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610234" y="5491797"/>
                <a:ext cx="1580992" cy="1587"/>
              </a:xfrm>
              <a:prstGeom prst="line">
                <a:avLst/>
              </a:prstGeom>
              <a:ln w="127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rot="5400000">
                <a:off x="75962" y="4952760"/>
                <a:ext cx="1066959" cy="1587"/>
              </a:xfrm>
              <a:prstGeom prst="line">
                <a:avLst/>
              </a:prstGeom>
              <a:ln w="127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rot="5400000">
                <a:off x="1663303" y="4962287"/>
                <a:ext cx="1066959" cy="1587"/>
              </a:xfrm>
              <a:prstGeom prst="line">
                <a:avLst/>
              </a:prstGeom>
              <a:ln w="12700">
                <a:solidFill>
                  <a:srgbClr val="FFC000"/>
                </a:solidFill>
              </a:ln>
            </p:spPr>
            <p:style>
              <a:lnRef idx="1">
                <a:schemeClr val="accent1"/>
              </a:lnRef>
              <a:fillRef idx="0">
                <a:schemeClr val="accent1"/>
              </a:fillRef>
              <a:effectRef idx="0">
                <a:schemeClr val="accent1"/>
              </a:effectRef>
              <a:fontRef idx="minor">
                <a:schemeClr val="tx1"/>
              </a:fontRef>
            </p:style>
          </p:cxnSp>
        </p:grpSp>
        <p:grpSp>
          <p:nvGrpSpPr>
            <p:cNvPr id="14" name="Group 46"/>
            <p:cNvGrpSpPr>
              <a:grpSpLocks/>
            </p:cNvGrpSpPr>
            <p:nvPr/>
          </p:nvGrpSpPr>
          <p:grpSpPr bwMode="auto">
            <a:xfrm>
              <a:off x="2190750" y="5486400"/>
              <a:ext cx="1588294" cy="1075531"/>
              <a:chOff x="608806" y="4420394"/>
              <a:chExt cx="1588294" cy="1075531"/>
            </a:xfrm>
          </p:grpSpPr>
          <p:cxnSp>
            <p:nvCxnSpPr>
              <p:cNvPr id="48" name="Straight Connector 47"/>
              <p:cNvCxnSpPr/>
              <p:nvPr/>
            </p:nvCxnSpPr>
            <p:spPr>
              <a:xfrm>
                <a:off x="609441" y="4432142"/>
                <a:ext cx="1580992" cy="1587"/>
              </a:xfrm>
              <a:prstGeom prst="line">
                <a:avLst/>
              </a:prstGeom>
              <a:ln w="127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609441" y="5491161"/>
                <a:ext cx="1580992" cy="1588"/>
              </a:xfrm>
              <a:prstGeom prst="line">
                <a:avLst/>
              </a:prstGeom>
              <a:ln w="127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rot="5400000">
                <a:off x="76755" y="4953713"/>
                <a:ext cx="1066959" cy="1588"/>
              </a:xfrm>
              <a:prstGeom prst="line">
                <a:avLst/>
              </a:prstGeom>
              <a:ln w="127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rot="5400000">
                <a:off x="1662510" y="4961652"/>
                <a:ext cx="1066959" cy="1587"/>
              </a:xfrm>
              <a:prstGeom prst="line">
                <a:avLst/>
              </a:prstGeom>
              <a:ln w="12700">
                <a:solidFill>
                  <a:srgbClr val="FFC000"/>
                </a:solidFill>
              </a:ln>
            </p:spPr>
            <p:style>
              <a:lnRef idx="1">
                <a:schemeClr val="accent1"/>
              </a:lnRef>
              <a:fillRef idx="0">
                <a:schemeClr val="accent1"/>
              </a:fillRef>
              <a:effectRef idx="0">
                <a:schemeClr val="accent1"/>
              </a:effectRef>
              <a:fontRef idx="minor">
                <a:schemeClr val="tx1"/>
              </a:fontRef>
            </p:style>
          </p:cxnSp>
        </p:grpSp>
        <p:grpSp>
          <p:nvGrpSpPr>
            <p:cNvPr id="16" name="Group 51"/>
            <p:cNvGrpSpPr>
              <a:grpSpLocks/>
            </p:cNvGrpSpPr>
            <p:nvPr/>
          </p:nvGrpSpPr>
          <p:grpSpPr bwMode="auto">
            <a:xfrm>
              <a:off x="2200275" y="1247775"/>
              <a:ext cx="1588294" cy="1075531"/>
              <a:chOff x="608806" y="4420394"/>
              <a:chExt cx="1588294" cy="1075531"/>
            </a:xfrm>
          </p:grpSpPr>
          <p:cxnSp>
            <p:nvCxnSpPr>
              <p:cNvPr id="53" name="Straight Connector 52"/>
              <p:cNvCxnSpPr/>
              <p:nvPr/>
            </p:nvCxnSpPr>
            <p:spPr>
              <a:xfrm>
                <a:off x="609440" y="4431509"/>
                <a:ext cx="1580992" cy="1587"/>
              </a:xfrm>
              <a:prstGeom prst="line">
                <a:avLst/>
              </a:prstGeom>
              <a:ln w="127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a:off x="609440" y="5490528"/>
                <a:ext cx="1580992" cy="1588"/>
              </a:xfrm>
              <a:prstGeom prst="line">
                <a:avLst/>
              </a:prstGeom>
              <a:ln w="127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rot="5400000">
                <a:off x="76754" y="4953079"/>
                <a:ext cx="1066959" cy="1588"/>
              </a:xfrm>
              <a:prstGeom prst="line">
                <a:avLst/>
              </a:prstGeom>
              <a:ln w="127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rot="5400000">
                <a:off x="1662509" y="4961019"/>
                <a:ext cx="1066959" cy="1587"/>
              </a:xfrm>
              <a:prstGeom prst="line">
                <a:avLst/>
              </a:prstGeom>
              <a:ln w="12700">
                <a:solidFill>
                  <a:srgbClr val="FFC000"/>
                </a:solidFill>
              </a:ln>
            </p:spPr>
            <p:style>
              <a:lnRef idx="1">
                <a:schemeClr val="accent1"/>
              </a:lnRef>
              <a:fillRef idx="0">
                <a:schemeClr val="accent1"/>
              </a:fillRef>
              <a:effectRef idx="0">
                <a:schemeClr val="accent1"/>
              </a:effectRef>
              <a:fontRef idx="minor">
                <a:schemeClr val="tx1"/>
              </a:fontRef>
            </p:style>
          </p:cxnSp>
        </p:grpSp>
        <p:grpSp>
          <p:nvGrpSpPr>
            <p:cNvPr id="17" name="Group 56"/>
            <p:cNvGrpSpPr>
              <a:grpSpLocks/>
            </p:cNvGrpSpPr>
            <p:nvPr/>
          </p:nvGrpSpPr>
          <p:grpSpPr bwMode="auto">
            <a:xfrm>
              <a:off x="3783806" y="1247775"/>
              <a:ext cx="1588294" cy="1075531"/>
              <a:chOff x="608806" y="4420394"/>
              <a:chExt cx="1588294" cy="1075531"/>
            </a:xfrm>
          </p:grpSpPr>
          <p:cxnSp>
            <p:nvCxnSpPr>
              <p:cNvPr id="58" name="Straight Connector 57"/>
              <p:cNvCxnSpPr/>
              <p:nvPr/>
            </p:nvCxnSpPr>
            <p:spPr>
              <a:xfrm>
                <a:off x="610075" y="4431509"/>
                <a:ext cx="1580992" cy="1587"/>
              </a:xfrm>
              <a:prstGeom prst="line">
                <a:avLst/>
              </a:prstGeom>
              <a:ln w="127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a:off x="610075" y="5490528"/>
                <a:ext cx="1580992" cy="1588"/>
              </a:xfrm>
              <a:prstGeom prst="line">
                <a:avLst/>
              </a:prstGeom>
              <a:ln w="127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rot="5400000">
                <a:off x="75803" y="4953079"/>
                <a:ext cx="1066959" cy="1587"/>
              </a:xfrm>
              <a:prstGeom prst="line">
                <a:avLst/>
              </a:prstGeom>
              <a:ln w="127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rot="5400000">
                <a:off x="1663144" y="4961019"/>
                <a:ext cx="1066959" cy="1587"/>
              </a:xfrm>
              <a:prstGeom prst="line">
                <a:avLst/>
              </a:prstGeom>
              <a:ln w="12700">
                <a:solidFill>
                  <a:srgbClr val="FFC000"/>
                </a:solidFill>
              </a:ln>
            </p:spPr>
            <p:style>
              <a:lnRef idx="1">
                <a:schemeClr val="accent1"/>
              </a:lnRef>
              <a:fillRef idx="0">
                <a:schemeClr val="accent1"/>
              </a:fillRef>
              <a:effectRef idx="0">
                <a:schemeClr val="accent1"/>
              </a:effectRef>
              <a:fontRef idx="minor">
                <a:schemeClr val="tx1"/>
              </a:fontRef>
            </p:style>
          </p:cxnSp>
        </p:grpSp>
        <p:grpSp>
          <p:nvGrpSpPr>
            <p:cNvPr id="22" name="Group 61"/>
            <p:cNvGrpSpPr>
              <a:grpSpLocks/>
            </p:cNvGrpSpPr>
            <p:nvPr/>
          </p:nvGrpSpPr>
          <p:grpSpPr bwMode="auto">
            <a:xfrm>
              <a:off x="3781425" y="2305050"/>
              <a:ext cx="1588294" cy="1075531"/>
              <a:chOff x="608806" y="4420394"/>
              <a:chExt cx="1588294" cy="1075531"/>
            </a:xfrm>
          </p:grpSpPr>
          <p:cxnSp>
            <p:nvCxnSpPr>
              <p:cNvPr id="63" name="Straight Connector 62"/>
              <p:cNvCxnSpPr/>
              <p:nvPr/>
            </p:nvCxnSpPr>
            <p:spPr>
              <a:xfrm>
                <a:off x="609282" y="4431667"/>
                <a:ext cx="1580992" cy="1587"/>
              </a:xfrm>
              <a:prstGeom prst="line">
                <a:avLst/>
              </a:prstGeom>
              <a:ln w="127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a:off x="609282" y="5490686"/>
                <a:ext cx="1580992" cy="1588"/>
              </a:xfrm>
              <a:prstGeom prst="line">
                <a:avLst/>
              </a:prstGeom>
              <a:ln w="127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rot="5400000">
                <a:off x="76597" y="4953237"/>
                <a:ext cx="1066959" cy="1588"/>
              </a:xfrm>
              <a:prstGeom prst="line">
                <a:avLst/>
              </a:prstGeom>
              <a:ln w="127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rot="5400000">
                <a:off x="1662351" y="4961177"/>
                <a:ext cx="1066959" cy="1587"/>
              </a:xfrm>
              <a:prstGeom prst="line">
                <a:avLst/>
              </a:prstGeom>
              <a:ln w="12700">
                <a:solidFill>
                  <a:srgbClr val="FFC000"/>
                </a:solidFill>
              </a:ln>
            </p:spPr>
            <p:style>
              <a:lnRef idx="1">
                <a:schemeClr val="accent1"/>
              </a:lnRef>
              <a:fillRef idx="0">
                <a:schemeClr val="accent1"/>
              </a:fillRef>
              <a:effectRef idx="0">
                <a:schemeClr val="accent1"/>
              </a:effectRef>
              <a:fontRef idx="minor">
                <a:schemeClr val="tx1"/>
              </a:fontRef>
            </p:style>
          </p:cxnSp>
        </p:grpSp>
        <p:grpSp>
          <p:nvGrpSpPr>
            <p:cNvPr id="27" name="Group 66"/>
            <p:cNvGrpSpPr>
              <a:grpSpLocks/>
            </p:cNvGrpSpPr>
            <p:nvPr/>
          </p:nvGrpSpPr>
          <p:grpSpPr bwMode="auto">
            <a:xfrm>
              <a:off x="3783806" y="3362325"/>
              <a:ext cx="1588294" cy="1075531"/>
              <a:chOff x="608806" y="4420394"/>
              <a:chExt cx="1588294" cy="1075531"/>
            </a:xfrm>
          </p:grpSpPr>
          <p:cxnSp>
            <p:nvCxnSpPr>
              <p:cNvPr id="68" name="Straight Connector 67"/>
              <p:cNvCxnSpPr/>
              <p:nvPr/>
            </p:nvCxnSpPr>
            <p:spPr>
              <a:xfrm>
                <a:off x="610075" y="4431825"/>
                <a:ext cx="1580992" cy="1587"/>
              </a:xfrm>
              <a:prstGeom prst="line">
                <a:avLst/>
              </a:prstGeom>
              <a:ln w="127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a:off x="610075" y="5490844"/>
                <a:ext cx="1580992" cy="1588"/>
              </a:xfrm>
              <a:prstGeom prst="line">
                <a:avLst/>
              </a:prstGeom>
              <a:ln w="127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rot="5400000">
                <a:off x="75803" y="4953395"/>
                <a:ext cx="1066959" cy="1587"/>
              </a:xfrm>
              <a:prstGeom prst="line">
                <a:avLst/>
              </a:prstGeom>
              <a:ln w="127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rot="5400000">
                <a:off x="1663144" y="4961335"/>
                <a:ext cx="1066959" cy="1587"/>
              </a:xfrm>
              <a:prstGeom prst="line">
                <a:avLst/>
              </a:prstGeom>
              <a:ln w="12700">
                <a:solidFill>
                  <a:srgbClr val="FFC000"/>
                </a:solidFill>
              </a:ln>
            </p:spPr>
            <p:style>
              <a:lnRef idx="1">
                <a:schemeClr val="accent1"/>
              </a:lnRef>
              <a:fillRef idx="0">
                <a:schemeClr val="accent1"/>
              </a:fillRef>
              <a:effectRef idx="0">
                <a:schemeClr val="accent1"/>
              </a:effectRef>
              <a:fontRef idx="minor">
                <a:schemeClr val="tx1"/>
              </a:fontRef>
            </p:style>
          </p:cxnSp>
        </p:grpSp>
        <p:grpSp>
          <p:nvGrpSpPr>
            <p:cNvPr id="32" name="Group 71"/>
            <p:cNvGrpSpPr>
              <a:grpSpLocks/>
            </p:cNvGrpSpPr>
            <p:nvPr/>
          </p:nvGrpSpPr>
          <p:grpSpPr bwMode="auto">
            <a:xfrm>
              <a:off x="3783806" y="3362325"/>
              <a:ext cx="1588294" cy="1075531"/>
              <a:chOff x="608806" y="4420394"/>
              <a:chExt cx="1588294" cy="1075531"/>
            </a:xfrm>
          </p:grpSpPr>
          <p:cxnSp>
            <p:nvCxnSpPr>
              <p:cNvPr id="73" name="Straight Connector 72"/>
              <p:cNvCxnSpPr/>
              <p:nvPr/>
            </p:nvCxnSpPr>
            <p:spPr>
              <a:xfrm>
                <a:off x="610075" y="4431825"/>
                <a:ext cx="1580992" cy="1587"/>
              </a:xfrm>
              <a:prstGeom prst="line">
                <a:avLst/>
              </a:prstGeom>
              <a:ln w="127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a:off x="610075" y="5490844"/>
                <a:ext cx="1580992" cy="1588"/>
              </a:xfrm>
              <a:prstGeom prst="line">
                <a:avLst/>
              </a:prstGeom>
              <a:ln w="127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rot="5400000">
                <a:off x="75803" y="4953395"/>
                <a:ext cx="1066959" cy="1587"/>
              </a:xfrm>
              <a:prstGeom prst="line">
                <a:avLst/>
              </a:prstGeom>
              <a:ln w="127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rot="5400000">
                <a:off x="1663144" y="4961335"/>
                <a:ext cx="1066959" cy="1587"/>
              </a:xfrm>
              <a:prstGeom prst="line">
                <a:avLst/>
              </a:prstGeom>
              <a:ln w="12700">
                <a:solidFill>
                  <a:srgbClr val="FFC000"/>
                </a:solidFill>
              </a:ln>
            </p:spPr>
            <p:style>
              <a:lnRef idx="1">
                <a:schemeClr val="accent1"/>
              </a:lnRef>
              <a:fillRef idx="0">
                <a:schemeClr val="accent1"/>
              </a:fillRef>
              <a:effectRef idx="0">
                <a:schemeClr val="accent1"/>
              </a:effectRef>
              <a:fontRef idx="minor">
                <a:schemeClr val="tx1"/>
              </a:fontRef>
            </p:style>
          </p:cxnSp>
        </p:grpSp>
        <p:grpSp>
          <p:nvGrpSpPr>
            <p:cNvPr id="37" name="Group 76"/>
            <p:cNvGrpSpPr>
              <a:grpSpLocks/>
            </p:cNvGrpSpPr>
            <p:nvPr/>
          </p:nvGrpSpPr>
          <p:grpSpPr bwMode="auto">
            <a:xfrm>
              <a:off x="3783806" y="4420394"/>
              <a:ext cx="1588294" cy="1075531"/>
              <a:chOff x="608806" y="4420394"/>
              <a:chExt cx="1588294" cy="1075531"/>
            </a:xfrm>
          </p:grpSpPr>
          <p:cxnSp>
            <p:nvCxnSpPr>
              <p:cNvPr id="78" name="Straight Connector 77"/>
              <p:cNvCxnSpPr/>
              <p:nvPr/>
            </p:nvCxnSpPr>
            <p:spPr>
              <a:xfrm>
                <a:off x="610075" y="4432775"/>
                <a:ext cx="1580992" cy="1588"/>
              </a:xfrm>
              <a:prstGeom prst="line">
                <a:avLst/>
              </a:prstGeom>
              <a:ln w="127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a:off x="610075" y="5491795"/>
                <a:ext cx="1580992" cy="1587"/>
              </a:xfrm>
              <a:prstGeom prst="line">
                <a:avLst/>
              </a:prstGeom>
              <a:ln w="127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rot="5400000">
                <a:off x="75803" y="4952758"/>
                <a:ext cx="1066959" cy="1587"/>
              </a:xfrm>
              <a:prstGeom prst="line">
                <a:avLst/>
              </a:prstGeom>
              <a:ln w="127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rot="5400000">
                <a:off x="1663144" y="4962285"/>
                <a:ext cx="1066959" cy="1587"/>
              </a:xfrm>
              <a:prstGeom prst="line">
                <a:avLst/>
              </a:prstGeom>
              <a:ln w="12700">
                <a:solidFill>
                  <a:srgbClr val="FFC000"/>
                </a:solidFill>
              </a:ln>
            </p:spPr>
            <p:style>
              <a:lnRef idx="1">
                <a:schemeClr val="accent1"/>
              </a:lnRef>
              <a:fillRef idx="0">
                <a:schemeClr val="accent1"/>
              </a:fillRef>
              <a:effectRef idx="0">
                <a:schemeClr val="accent1"/>
              </a:effectRef>
              <a:fontRef idx="minor">
                <a:schemeClr val="tx1"/>
              </a:fontRef>
            </p:style>
          </p:cxnSp>
        </p:grpSp>
        <p:grpSp>
          <p:nvGrpSpPr>
            <p:cNvPr id="42" name="Group 81"/>
            <p:cNvGrpSpPr>
              <a:grpSpLocks/>
            </p:cNvGrpSpPr>
            <p:nvPr/>
          </p:nvGrpSpPr>
          <p:grpSpPr bwMode="auto">
            <a:xfrm>
              <a:off x="3781425" y="5477669"/>
              <a:ext cx="1588294" cy="1075531"/>
              <a:chOff x="608806" y="4420394"/>
              <a:chExt cx="1588294" cy="1075531"/>
            </a:xfrm>
          </p:grpSpPr>
          <p:cxnSp>
            <p:nvCxnSpPr>
              <p:cNvPr id="83" name="Straight Connector 82"/>
              <p:cNvCxnSpPr/>
              <p:nvPr/>
            </p:nvCxnSpPr>
            <p:spPr>
              <a:xfrm>
                <a:off x="609282" y="4432933"/>
                <a:ext cx="1580992" cy="1588"/>
              </a:xfrm>
              <a:prstGeom prst="line">
                <a:avLst/>
              </a:prstGeom>
              <a:ln w="127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a:off x="609282" y="5491953"/>
                <a:ext cx="1580992" cy="1587"/>
              </a:xfrm>
              <a:prstGeom prst="line">
                <a:avLst/>
              </a:prstGeom>
              <a:ln w="127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rot="5400000">
                <a:off x="76597" y="4952916"/>
                <a:ext cx="1066959" cy="1588"/>
              </a:xfrm>
              <a:prstGeom prst="line">
                <a:avLst/>
              </a:prstGeom>
              <a:ln w="127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rot="5400000">
                <a:off x="1662351" y="4962443"/>
                <a:ext cx="1066959" cy="1587"/>
              </a:xfrm>
              <a:prstGeom prst="line">
                <a:avLst/>
              </a:prstGeom>
              <a:ln w="12700">
                <a:solidFill>
                  <a:srgbClr val="FFC000"/>
                </a:solidFill>
              </a:ln>
            </p:spPr>
            <p:style>
              <a:lnRef idx="1">
                <a:schemeClr val="accent1"/>
              </a:lnRef>
              <a:fillRef idx="0">
                <a:schemeClr val="accent1"/>
              </a:fillRef>
              <a:effectRef idx="0">
                <a:schemeClr val="accent1"/>
              </a:effectRef>
              <a:fontRef idx="minor">
                <a:schemeClr val="tx1"/>
              </a:fontRef>
            </p:style>
          </p:cxnSp>
        </p:grpSp>
        <p:grpSp>
          <p:nvGrpSpPr>
            <p:cNvPr id="47" name="Group 86"/>
            <p:cNvGrpSpPr>
              <a:grpSpLocks/>
            </p:cNvGrpSpPr>
            <p:nvPr/>
          </p:nvGrpSpPr>
          <p:grpSpPr bwMode="auto">
            <a:xfrm>
              <a:off x="5364956" y="3362325"/>
              <a:ext cx="1588294" cy="1075531"/>
              <a:chOff x="608806" y="4420394"/>
              <a:chExt cx="1588294" cy="1075531"/>
            </a:xfrm>
          </p:grpSpPr>
          <p:cxnSp>
            <p:nvCxnSpPr>
              <p:cNvPr id="88" name="Straight Connector 87"/>
              <p:cNvCxnSpPr/>
              <p:nvPr/>
            </p:nvCxnSpPr>
            <p:spPr>
              <a:xfrm>
                <a:off x="609917" y="4431825"/>
                <a:ext cx="1580992" cy="1587"/>
              </a:xfrm>
              <a:prstGeom prst="line">
                <a:avLst/>
              </a:prstGeom>
              <a:ln w="127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a:off x="609917" y="5490844"/>
                <a:ext cx="1580992" cy="1588"/>
              </a:xfrm>
              <a:prstGeom prst="line">
                <a:avLst/>
              </a:prstGeom>
              <a:ln w="127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rot="5400000">
                <a:off x="75645" y="4953395"/>
                <a:ext cx="1066959" cy="1587"/>
              </a:xfrm>
              <a:prstGeom prst="line">
                <a:avLst/>
              </a:prstGeom>
              <a:ln w="127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91" name="Straight Connector 90"/>
              <p:cNvCxnSpPr/>
              <p:nvPr/>
            </p:nvCxnSpPr>
            <p:spPr>
              <a:xfrm rot="5400000">
                <a:off x="1662986" y="4961335"/>
                <a:ext cx="1066959" cy="1587"/>
              </a:xfrm>
              <a:prstGeom prst="line">
                <a:avLst/>
              </a:prstGeom>
              <a:ln w="12700">
                <a:solidFill>
                  <a:srgbClr val="FFC000"/>
                </a:solidFill>
              </a:ln>
            </p:spPr>
            <p:style>
              <a:lnRef idx="1">
                <a:schemeClr val="accent1"/>
              </a:lnRef>
              <a:fillRef idx="0">
                <a:schemeClr val="accent1"/>
              </a:fillRef>
              <a:effectRef idx="0">
                <a:schemeClr val="accent1"/>
              </a:effectRef>
              <a:fontRef idx="minor">
                <a:schemeClr val="tx1"/>
              </a:fontRef>
            </p:style>
          </p:cxnSp>
        </p:grpSp>
        <p:grpSp>
          <p:nvGrpSpPr>
            <p:cNvPr id="52" name="Group 91"/>
            <p:cNvGrpSpPr>
              <a:grpSpLocks/>
            </p:cNvGrpSpPr>
            <p:nvPr/>
          </p:nvGrpSpPr>
          <p:grpSpPr bwMode="auto">
            <a:xfrm>
              <a:off x="6943725" y="3352800"/>
              <a:ext cx="1588294" cy="1075531"/>
              <a:chOff x="608806" y="4420394"/>
              <a:chExt cx="1588294" cy="1075531"/>
            </a:xfrm>
          </p:grpSpPr>
          <p:cxnSp>
            <p:nvCxnSpPr>
              <p:cNvPr id="93" name="Straight Connector 92"/>
              <p:cNvCxnSpPr/>
              <p:nvPr/>
            </p:nvCxnSpPr>
            <p:spPr>
              <a:xfrm>
                <a:off x="610553" y="4431823"/>
                <a:ext cx="1580992" cy="1587"/>
              </a:xfrm>
              <a:prstGeom prst="line">
                <a:avLst/>
              </a:prstGeom>
              <a:ln w="127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94" name="Straight Connector 93"/>
              <p:cNvCxnSpPr/>
              <p:nvPr/>
            </p:nvCxnSpPr>
            <p:spPr>
              <a:xfrm>
                <a:off x="610553" y="5490842"/>
                <a:ext cx="1580992" cy="1588"/>
              </a:xfrm>
              <a:prstGeom prst="line">
                <a:avLst/>
              </a:prstGeom>
              <a:ln w="127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95" name="Straight Connector 94"/>
              <p:cNvCxnSpPr/>
              <p:nvPr/>
            </p:nvCxnSpPr>
            <p:spPr>
              <a:xfrm rot="5400000">
                <a:off x="76280" y="4953393"/>
                <a:ext cx="1066959" cy="1588"/>
              </a:xfrm>
              <a:prstGeom prst="line">
                <a:avLst/>
              </a:prstGeom>
              <a:ln w="127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96" name="Straight Connector 95"/>
              <p:cNvCxnSpPr/>
              <p:nvPr/>
            </p:nvCxnSpPr>
            <p:spPr>
              <a:xfrm rot="5400000">
                <a:off x="1663621" y="4961333"/>
                <a:ext cx="1066959" cy="1588"/>
              </a:xfrm>
              <a:prstGeom prst="line">
                <a:avLst/>
              </a:prstGeom>
              <a:ln w="12700">
                <a:solidFill>
                  <a:srgbClr val="FFC000"/>
                </a:solidFill>
              </a:ln>
            </p:spPr>
            <p:style>
              <a:lnRef idx="1">
                <a:schemeClr val="accent1"/>
              </a:lnRef>
              <a:fillRef idx="0">
                <a:schemeClr val="accent1"/>
              </a:fillRef>
              <a:effectRef idx="0">
                <a:schemeClr val="accent1"/>
              </a:effectRef>
              <a:fontRef idx="minor">
                <a:schemeClr val="tx1"/>
              </a:fontRef>
            </p:style>
          </p:cxnSp>
        </p:grpSp>
        <p:grpSp>
          <p:nvGrpSpPr>
            <p:cNvPr id="57" name="Group 96"/>
            <p:cNvGrpSpPr>
              <a:grpSpLocks/>
            </p:cNvGrpSpPr>
            <p:nvPr/>
          </p:nvGrpSpPr>
          <p:grpSpPr bwMode="auto">
            <a:xfrm>
              <a:off x="5364956" y="2305050"/>
              <a:ext cx="1588294" cy="1075531"/>
              <a:chOff x="608806" y="4420394"/>
              <a:chExt cx="1588294" cy="1075531"/>
            </a:xfrm>
          </p:grpSpPr>
          <p:cxnSp>
            <p:nvCxnSpPr>
              <p:cNvPr id="98" name="Straight Connector 97"/>
              <p:cNvCxnSpPr/>
              <p:nvPr/>
            </p:nvCxnSpPr>
            <p:spPr>
              <a:xfrm>
                <a:off x="609917" y="4431667"/>
                <a:ext cx="1580992" cy="1587"/>
              </a:xfrm>
              <a:prstGeom prst="line">
                <a:avLst/>
              </a:prstGeom>
              <a:ln w="127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99" name="Straight Connector 98"/>
              <p:cNvCxnSpPr/>
              <p:nvPr/>
            </p:nvCxnSpPr>
            <p:spPr>
              <a:xfrm>
                <a:off x="609917" y="5490686"/>
                <a:ext cx="1580992" cy="1588"/>
              </a:xfrm>
              <a:prstGeom prst="line">
                <a:avLst/>
              </a:prstGeom>
              <a:ln w="127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00" name="Straight Connector 99"/>
              <p:cNvCxnSpPr/>
              <p:nvPr/>
            </p:nvCxnSpPr>
            <p:spPr>
              <a:xfrm rot="5400000">
                <a:off x="75645" y="4953237"/>
                <a:ext cx="1066959" cy="1587"/>
              </a:xfrm>
              <a:prstGeom prst="line">
                <a:avLst/>
              </a:prstGeom>
              <a:ln w="127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01" name="Straight Connector 100"/>
              <p:cNvCxnSpPr/>
              <p:nvPr/>
            </p:nvCxnSpPr>
            <p:spPr>
              <a:xfrm rot="5400000">
                <a:off x="1662986" y="4961177"/>
                <a:ext cx="1066959" cy="1587"/>
              </a:xfrm>
              <a:prstGeom prst="line">
                <a:avLst/>
              </a:prstGeom>
              <a:ln w="12700">
                <a:solidFill>
                  <a:srgbClr val="FFC000"/>
                </a:solidFill>
              </a:ln>
            </p:spPr>
            <p:style>
              <a:lnRef idx="1">
                <a:schemeClr val="accent1"/>
              </a:lnRef>
              <a:fillRef idx="0">
                <a:schemeClr val="accent1"/>
              </a:fillRef>
              <a:effectRef idx="0">
                <a:schemeClr val="accent1"/>
              </a:effectRef>
              <a:fontRef idx="minor">
                <a:schemeClr val="tx1"/>
              </a:fontRef>
            </p:style>
          </p:cxnSp>
        </p:grpSp>
        <p:grpSp>
          <p:nvGrpSpPr>
            <p:cNvPr id="62" name="Group 101"/>
            <p:cNvGrpSpPr>
              <a:grpSpLocks/>
            </p:cNvGrpSpPr>
            <p:nvPr/>
          </p:nvGrpSpPr>
          <p:grpSpPr bwMode="auto">
            <a:xfrm>
              <a:off x="6946106" y="2305050"/>
              <a:ext cx="1588294" cy="1075531"/>
              <a:chOff x="608806" y="4420394"/>
              <a:chExt cx="1588294" cy="1075531"/>
            </a:xfrm>
          </p:grpSpPr>
          <p:cxnSp>
            <p:nvCxnSpPr>
              <p:cNvPr id="103" name="Straight Connector 102"/>
              <p:cNvCxnSpPr/>
              <p:nvPr/>
            </p:nvCxnSpPr>
            <p:spPr>
              <a:xfrm>
                <a:off x="609759" y="4431667"/>
                <a:ext cx="1580992" cy="1587"/>
              </a:xfrm>
              <a:prstGeom prst="line">
                <a:avLst/>
              </a:prstGeom>
              <a:ln w="127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04" name="Straight Connector 103"/>
              <p:cNvCxnSpPr/>
              <p:nvPr/>
            </p:nvCxnSpPr>
            <p:spPr>
              <a:xfrm>
                <a:off x="609759" y="5490686"/>
                <a:ext cx="1580992" cy="1588"/>
              </a:xfrm>
              <a:prstGeom prst="line">
                <a:avLst/>
              </a:prstGeom>
              <a:ln w="127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05" name="Straight Connector 104"/>
              <p:cNvCxnSpPr/>
              <p:nvPr/>
            </p:nvCxnSpPr>
            <p:spPr>
              <a:xfrm rot="5400000">
                <a:off x="75487" y="4953237"/>
                <a:ext cx="1066959" cy="1587"/>
              </a:xfrm>
              <a:prstGeom prst="line">
                <a:avLst/>
              </a:prstGeom>
              <a:ln w="127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06" name="Straight Connector 105"/>
              <p:cNvCxnSpPr/>
              <p:nvPr/>
            </p:nvCxnSpPr>
            <p:spPr>
              <a:xfrm rot="5400000">
                <a:off x="1662828" y="4961177"/>
                <a:ext cx="1066959" cy="1587"/>
              </a:xfrm>
              <a:prstGeom prst="line">
                <a:avLst/>
              </a:prstGeom>
              <a:ln w="12700">
                <a:solidFill>
                  <a:srgbClr val="FFC000"/>
                </a:solidFill>
              </a:ln>
            </p:spPr>
            <p:style>
              <a:lnRef idx="1">
                <a:schemeClr val="accent1"/>
              </a:lnRef>
              <a:fillRef idx="0">
                <a:schemeClr val="accent1"/>
              </a:fillRef>
              <a:effectRef idx="0">
                <a:schemeClr val="accent1"/>
              </a:effectRef>
              <a:fontRef idx="minor">
                <a:schemeClr val="tx1"/>
              </a:fontRef>
            </p:style>
          </p:cxnSp>
        </p:grpSp>
        <p:grpSp>
          <p:nvGrpSpPr>
            <p:cNvPr id="67" name="Group 106"/>
            <p:cNvGrpSpPr>
              <a:grpSpLocks/>
            </p:cNvGrpSpPr>
            <p:nvPr/>
          </p:nvGrpSpPr>
          <p:grpSpPr bwMode="auto">
            <a:xfrm>
              <a:off x="6943725" y="1247775"/>
              <a:ext cx="1588294" cy="1075531"/>
              <a:chOff x="608806" y="4420394"/>
              <a:chExt cx="1588294" cy="1075531"/>
            </a:xfrm>
          </p:grpSpPr>
          <p:cxnSp>
            <p:nvCxnSpPr>
              <p:cNvPr id="108" name="Straight Connector 107"/>
              <p:cNvCxnSpPr/>
              <p:nvPr/>
            </p:nvCxnSpPr>
            <p:spPr>
              <a:xfrm>
                <a:off x="610553" y="4431509"/>
                <a:ext cx="1580992" cy="1587"/>
              </a:xfrm>
              <a:prstGeom prst="line">
                <a:avLst/>
              </a:prstGeom>
              <a:ln w="127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09" name="Straight Connector 108"/>
              <p:cNvCxnSpPr/>
              <p:nvPr/>
            </p:nvCxnSpPr>
            <p:spPr>
              <a:xfrm>
                <a:off x="610553" y="5490528"/>
                <a:ext cx="1580992" cy="1588"/>
              </a:xfrm>
              <a:prstGeom prst="line">
                <a:avLst/>
              </a:prstGeom>
              <a:ln w="127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10" name="Straight Connector 109"/>
              <p:cNvCxnSpPr/>
              <p:nvPr/>
            </p:nvCxnSpPr>
            <p:spPr>
              <a:xfrm rot="5400000">
                <a:off x="76280" y="4953079"/>
                <a:ext cx="1066959" cy="1588"/>
              </a:xfrm>
              <a:prstGeom prst="line">
                <a:avLst/>
              </a:prstGeom>
              <a:ln w="127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11" name="Straight Connector 110"/>
              <p:cNvCxnSpPr/>
              <p:nvPr/>
            </p:nvCxnSpPr>
            <p:spPr>
              <a:xfrm rot="5400000">
                <a:off x="1663621" y="4961019"/>
                <a:ext cx="1066959" cy="1588"/>
              </a:xfrm>
              <a:prstGeom prst="line">
                <a:avLst/>
              </a:prstGeom>
              <a:ln w="12700">
                <a:solidFill>
                  <a:srgbClr val="FFC000"/>
                </a:solidFill>
              </a:ln>
            </p:spPr>
            <p:style>
              <a:lnRef idx="1">
                <a:schemeClr val="accent1"/>
              </a:lnRef>
              <a:fillRef idx="0">
                <a:schemeClr val="accent1"/>
              </a:fillRef>
              <a:effectRef idx="0">
                <a:schemeClr val="accent1"/>
              </a:effectRef>
              <a:fontRef idx="minor">
                <a:schemeClr val="tx1"/>
              </a:fontRef>
            </p:style>
          </p:cxnSp>
        </p:grpSp>
        <p:grpSp>
          <p:nvGrpSpPr>
            <p:cNvPr id="72" name="Group 111"/>
            <p:cNvGrpSpPr>
              <a:grpSpLocks/>
            </p:cNvGrpSpPr>
            <p:nvPr/>
          </p:nvGrpSpPr>
          <p:grpSpPr bwMode="auto">
            <a:xfrm>
              <a:off x="5362575" y="1247775"/>
              <a:ext cx="1588294" cy="1075531"/>
              <a:chOff x="608806" y="4420394"/>
              <a:chExt cx="1588294" cy="1075531"/>
            </a:xfrm>
          </p:grpSpPr>
          <p:cxnSp>
            <p:nvCxnSpPr>
              <p:cNvPr id="113" name="Straight Connector 112"/>
              <p:cNvCxnSpPr/>
              <p:nvPr/>
            </p:nvCxnSpPr>
            <p:spPr>
              <a:xfrm>
                <a:off x="609123" y="4431509"/>
                <a:ext cx="1580992" cy="1587"/>
              </a:xfrm>
              <a:prstGeom prst="line">
                <a:avLst/>
              </a:prstGeom>
              <a:ln w="127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14" name="Straight Connector 113"/>
              <p:cNvCxnSpPr/>
              <p:nvPr/>
            </p:nvCxnSpPr>
            <p:spPr>
              <a:xfrm>
                <a:off x="609123" y="5490528"/>
                <a:ext cx="1580992" cy="1588"/>
              </a:xfrm>
              <a:prstGeom prst="line">
                <a:avLst/>
              </a:prstGeom>
              <a:ln w="127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15" name="Straight Connector 114"/>
              <p:cNvCxnSpPr/>
              <p:nvPr/>
            </p:nvCxnSpPr>
            <p:spPr>
              <a:xfrm rot="5400000">
                <a:off x="76438" y="4953079"/>
                <a:ext cx="1066959" cy="1588"/>
              </a:xfrm>
              <a:prstGeom prst="line">
                <a:avLst/>
              </a:prstGeom>
              <a:ln w="127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16" name="Straight Connector 115"/>
              <p:cNvCxnSpPr/>
              <p:nvPr/>
            </p:nvCxnSpPr>
            <p:spPr>
              <a:xfrm rot="5400000">
                <a:off x="1662192" y="4961019"/>
                <a:ext cx="1066959" cy="1587"/>
              </a:xfrm>
              <a:prstGeom prst="line">
                <a:avLst/>
              </a:prstGeom>
              <a:ln w="12700">
                <a:solidFill>
                  <a:srgbClr val="FFC000"/>
                </a:solidFill>
              </a:ln>
            </p:spPr>
            <p:style>
              <a:lnRef idx="1">
                <a:schemeClr val="accent1"/>
              </a:lnRef>
              <a:fillRef idx="0">
                <a:schemeClr val="accent1"/>
              </a:fillRef>
              <a:effectRef idx="0">
                <a:schemeClr val="accent1"/>
              </a:effectRef>
              <a:fontRef idx="minor">
                <a:schemeClr val="tx1"/>
              </a:fontRef>
            </p:style>
          </p:cxnSp>
        </p:grpSp>
        <p:grpSp>
          <p:nvGrpSpPr>
            <p:cNvPr id="77" name="Group 126"/>
            <p:cNvGrpSpPr>
              <a:grpSpLocks/>
            </p:cNvGrpSpPr>
            <p:nvPr/>
          </p:nvGrpSpPr>
          <p:grpSpPr bwMode="auto">
            <a:xfrm>
              <a:off x="5362575" y="5486400"/>
              <a:ext cx="1588294" cy="1075531"/>
              <a:chOff x="608806" y="4420394"/>
              <a:chExt cx="1588294" cy="1075531"/>
            </a:xfrm>
          </p:grpSpPr>
          <p:cxnSp>
            <p:nvCxnSpPr>
              <p:cNvPr id="128" name="Straight Connector 127"/>
              <p:cNvCxnSpPr/>
              <p:nvPr/>
            </p:nvCxnSpPr>
            <p:spPr>
              <a:xfrm>
                <a:off x="609123" y="4432142"/>
                <a:ext cx="1580992" cy="1587"/>
              </a:xfrm>
              <a:prstGeom prst="line">
                <a:avLst/>
              </a:prstGeom>
              <a:ln w="127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29" name="Straight Connector 128"/>
              <p:cNvCxnSpPr/>
              <p:nvPr/>
            </p:nvCxnSpPr>
            <p:spPr>
              <a:xfrm>
                <a:off x="609123" y="5491161"/>
                <a:ext cx="1580992" cy="1588"/>
              </a:xfrm>
              <a:prstGeom prst="line">
                <a:avLst/>
              </a:prstGeom>
              <a:ln w="127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30" name="Straight Connector 129"/>
              <p:cNvCxnSpPr/>
              <p:nvPr/>
            </p:nvCxnSpPr>
            <p:spPr>
              <a:xfrm rot="5400000">
                <a:off x="76438" y="4953713"/>
                <a:ext cx="1066959" cy="1588"/>
              </a:xfrm>
              <a:prstGeom prst="line">
                <a:avLst/>
              </a:prstGeom>
              <a:ln w="127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31" name="Straight Connector 130"/>
              <p:cNvCxnSpPr/>
              <p:nvPr/>
            </p:nvCxnSpPr>
            <p:spPr>
              <a:xfrm rot="5400000">
                <a:off x="1662192" y="4961652"/>
                <a:ext cx="1066959" cy="1587"/>
              </a:xfrm>
              <a:prstGeom prst="line">
                <a:avLst/>
              </a:prstGeom>
              <a:ln w="12700">
                <a:solidFill>
                  <a:srgbClr val="FFC000"/>
                </a:solidFill>
              </a:ln>
            </p:spPr>
            <p:style>
              <a:lnRef idx="1">
                <a:schemeClr val="accent1"/>
              </a:lnRef>
              <a:fillRef idx="0">
                <a:schemeClr val="accent1"/>
              </a:fillRef>
              <a:effectRef idx="0">
                <a:schemeClr val="accent1"/>
              </a:effectRef>
              <a:fontRef idx="minor">
                <a:schemeClr val="tx1"/>
              </a:fontRef>
            </p:style>
          </p:cxnSp>
        </p:grpSp>
        <p:grpSp>
          <p:nvGrpSpPr>
            <p:cNvPr id="82" name="Group 131"/>
            <p:cNvGrpSpPr>
              <a:grpSpLocks/>
            </p:cNvGrpSpPr>
            <p:nvPr/>
          </p:nvGrpSpPr>
          <p:grpSpPr bwMode="auto">
            <a:xfrm>
              <a:off x="6941344" y="5476875"/>
              <a:ext cx="1588294" cy="1075531"/>
              <a:chOff x="608806" y="4420394"/>
              <a:chExt cx="1588294" cy="1075531"/>
            </a:xfrm>
          </p:grpSpPr>
          <p:cxnSp>
            <p:nvCxnSpPr>
              <p:cNvPr id="133" name="Straight Connector 132"/>
              <p:cNvCxnSpPr/>
              <p:nvPr/>
            </p:nvCxnSpPr>
            <p:spPr>
              <a:xfrm>
                <a:off x="609759" y="4432140"/>
                <a:ext cx="1580992" cy="1587"/>
              </a:xfrm>
              <a:prstGeom prst="line">
                <a:avLst/>
              </a:prstGeom>
              <a:ln w="127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34" name="Straight Connector 133"/>
              <p:cNvCxnSpPr/>
              <p:nvPr/>
            </p:nvCxnSpPr>
            <p:spPr>
              <a:xfrm>
                <a:off x="609759" y="5491159"/>
                <a:ext cx="1580992" cy="1588"/>
              </a:xfrm>
              <a:prstGeom prst="line">
                <a:avLst/>
              </a:prstGeom>
              <a:ln w="127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35" name="Straight Connector 134"/>
              <p:cNvCxnSpPr/>
              <p:nvPr/>
            </p:nvCxnSpPr>
            <p:spPr>
              <a:xfrm rot="5400000">
                <a:off x="75486" y="4953711"/>
                <a:ext cx="1066959" cy="1588"/>
              </a:xfrm>
              <a:prstGeom prst="line">
                <a:avLst/>
              </a:prstGeom>
              <a:ln w="127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36" name="Straight Connector 135"/>
              <p:cNvCxnSpPr/>
              <p:nvPr/>
            </p:nvCxnSpPr>
            <p:spPr>
              <a:xfrm rot="5400000">
                <a:off x="1662827" y="4961650"/>
                <a:ext cx="1066959" cy="1588"/>
              </a:xfrm>
              <a:prstGeom prst="line">
                <a:avLst/>
              </a:prstGeom>
              <a:ln w="12700">
                <a:solidFill>
                  <a:srgbClr val="FFC000"/>
                </a:solidFill>
              </a:ln>
            </p:spPr>
            <p:style>
              <a:lnRef idx="1">
                <a:schemeClr val="accent1"/>
              </a:lnRef>
              <a:fillRef idx="0">
                <a:schemeClr val="accent1"/>
              </a:fillRef>
              <a:effectRef idx="0">
                <a:schemeClr val="accent1"/>
              </a:effectRef>
              <a:fontRef idx="minor">
                <a:schemeClr val="tx1"/>
              </a:fontRef>
            </p:style>
          </p:cxnSp>
        </p:grpSp>
        <p:grpSp>
          <p:nvGrpSpPr>
            <p:cNvPr id="87" name="Group 136"/>
            <p:cNvGrpSpPr>
              <a:grpSpLocks/>
            </p:cNvGrpSpPr>
            <p:nvPr/>
          </p:nvGrpSpPr>
          <p:grpSpPr bwMode="auto">
            <a:xfrm>
              <a:off x="5362575" y="4429125"/>
              <a:ext cx="1588294" cy="1075531"/>
              <a:chOff x="608806" y="4420394"/>
              <a:chExt cx="1588294" cy="1075531"/>
            </a:xfrm>
          </p:grpSpPr>
          <p:cxnSp>
            <p:nvCxnSpPr>
              <p:cNvPr id="138" name="Straight Connector 137"/>
              <p:cNvCxnSpPr/>
              <p:nvPr/>
            </p:nvCxnSpPr>
            <p:spPr>
              <a:xfrm>
                <a:off x="609123" y="4431984"/>
                <a:ext cx="1580992" cy="1587"/>
              </a:xfrm>
              <a:prstGeom prst="line">
                <a:avLst/>
              </a:prstGeom>
              <a:ln w="127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39" name="Straight Connector 138"/>
              <p:cNvCxnSpPr/>
              <p:nvPr/>
            </p:nvCxnSpPr>
            <p:spPr>
              <a:xfrm>
                <a:off x="609123" y="5491003"/>
                <a:ext cx="1580992" cy="1588"/>
              </a:xfrm>
              <a:prstGeom prst="line">
                <a:avLst/>
              </a:prstGeom>
              <a:ln w="127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40" name="Straight Connector 139"/>
              <p:cNvCxnSpPr/>
              <p:nvPr/>
            </p:nvCxnSpPr>
            <p:spPr>
              <a:xfrm rot="5400000">
                <a:off x="76438" y="4953555"/>
                <a:ext cx="1066959" cy="1588"/>
              </a:xfrm>
              <a:prstGeom prst="line">
                <a:avLst/>
              </a:prstGeom>
              <a:ln w="127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41" name="Straight Connector 140"/>
              <p:cNvCxnSpPr/>
              <p:nvPr/>
            </p:nvCxnSpPr>
            <p:spPr>
              <a:xfrm rot="5400000">
                <a:off x="1662192" y="4961494"/>
                <a:ext cx="1066959" cy="1587"/>
              </a:xfrm>
              <a:prstGeom prst="line">
                <a:avLst/>
              </a:prstGeom>
              <a:ln w="12700">
                <a:solidFill>
                  <a:srgbClr val="FFC000"/>
                </a:solidFill>
              </a:ln>
            </p:spPr>
            <p:style>
              <a:lnRef idx="1">
                <a:schemeClr val="accent1"/>
              </a:lnRef>
              <a:fillRef idx="0">
                <a:schemeClr val="accent1"/>
              </a:fillRef>
              <a:effectRef idx="0">
                <a:schemeClr val="accent1"/>
              </a:effectRef>
              <a:fontRef idx="minor">
                <a:schemeClr val="tx1"/>
              </a:fontRef>
            </p:style>
          </p:cxnSp>
        </p:grpSp>
        <p:grpSp>
          <p:nvGrpSpPr>
            <p:cNvPr id="92" name="Group 141"/>
            <p:cNvGrpSpPr>
              <a:grpSpLocks/>
            </p:cNvGrpSpPr>
            <p:nvPr/>
          </p:nvGrpSpPr>
          <p:grpSpPr bwMode="auto">
            <a:xfrm>
              <a:off x="6943725" y="4429125"/>
              <a:ext cx="1588294" cy="1075531"/>
              <a:chOff x="608806" y="4420394"/>
              <a:chExt cx="1588294" cy="1075531"/>
            </a:xfrm>
          </p:grpSpPr>
          <p:cxnSp>
            <p:nvCxnSpPr>
              <p:cNvPr id="143" name="Straight Connector 142"/>
              <p:cNvCxnSpPr/>
              <p:nvPr/>
            </p:nvCxnSpPr>
            <p:spPr>
              <a:xfrm>
                <a:off x="610553" y="4431984"/>
                <a:ext cx="1580992" cy="1587"/>
              </a:xfrm>
              <a:prstGeom prst="line">
                <a:avLst/>
              </a:prstGeom>
              <a:ln w="127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44" name="Straight Connector 143"/>
              <p:cNvCxnSpPr/>
              <p:nvPr/>
            </p:nvCxnSpPr>
            <p:spPr>
              <a:xfrm>
                <a:off x="610553" y="5491003"/>
                <a:ext cx="1580992" cy="1588"/>
              </a:xfrm>
              <a:prstGeom prst="line">
                <a:avLst/>
              </a:prstGeom>
              <a:ln w="127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p:nvCxnSpPr>
            <p:spPr>
              <a:xfrm rot="5400000">
                <a:off x="76280" y="4953555"/>
                <a:ext cx="1066959" cy="1588"/>
              </a:xfrm>
              <a:prstGeom prst="line">
                <a:avLst/>
              </a:prstGeom>
              <a:ln w="127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46" name="Straight Connector 145"/>
              <p:cNvCxnSpPr/>
              <p:nvPr/>
            </p:nvCxnSpPr>
            <p:spPr>
              <a:xfrm rot="5400000">
                <a:off x="1663621" y="4961494"/>
                <a:ext cx="1066959" cy="1588"/>
              </a:xfrm>
              <a:prstGeom prst="line">
                <a:avLst/>
              </a:prstGeom>
              <a:ln w="12700">
                <a:solidFill>
                  <a:srgbClr val="FFC000"/>
                </a:solidFill>
              </a:ln>
            </p:spPr>
            <p:style>
              <a:lnRef idx="1">
                <a:schemeClr val="accent1"/>
              </a:lnRef>
              <a:fillRef idx="0">
                <a:schemeClr val="accent1"/>
              </a:fillRef>
              <a:effectRef idx="0">
                <a:schemeClr val="accent1"/>
              </a:effectRef>
              <a:fontRef idx="minor">
                <a:schemeClr val="tx1"/>
              </a:fontRef>
            </p:style>
          </p:cxnSp>
        </p:grpSp>
      </p:grpSp>
      <p:grpSp>
        <p:nvGrpSpPr>
          <p:cNvPr id="97" name="Group 150"/>
          <p:cNvGrpSpPr>
            <a:grpSpLocks/>
          </p:cNvGrpSpPr>
          <p:nvPr/>
        </p:nvGrpSpPr>
        <p:grpSpPr bwMode="auto">
          <a:xfrm>
            <a:off x="609600" y="1247775"/>
            <a:ext cx="4791075" cy="5305425"/>
            <a:chOff x="609600" y="1247775"/>
            <a:chExt cx="4791075" cy="5305425"/>
          </a:xfrm>
        </p:grpSpPr>
        <p:sp>
          <p:nvSpPr>
            <p:cNvPr id="148" name="Rectangle 147"/>
            <p:cNvSpPr/>
            <p:nvPr/>
          </p:nvSpPr>
          <p:spPr>
            <a:xfrm>
              <a:off x="3781425" y="1247775"/>
              <a:ext cx="1600200" cy="1096963"/>
            </a:xfrm>
            <a:prstGeom prst="rect">
              <a:avLst/>
            </a:prstGeom>
            <a:noFill/>
            <a:ln w="508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9" name="Rectangle 148"/>
            <p:cNvSpPr/>
            <p:nvPr/>
          </p:nvSpPr>
          <p:spPr>
            <a:xfrm>
              <a:off x="609600" y="5456238"/>
              <a:ext cx="1600200" cy="1096962"/>
            </a:xfrm>
            <a:prstGeom prst="rect">
              <a:avLst/>
            </a:prstGeom>
            <a:noFill/>
            <a:ln w="508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0" name="Rectangle 149"/>
            <p:cNvSpPr/>
            <p:nvPr/>
          </p:nvSpPr>
          <p:spPr>
            <a:xfrm>
              <a:off x="3800475" y="5456238"/>
              <a:ext cx="1600200" cy="1096962"/>
            </a:xfrm>
            <a:prstGeom prst="rect">
              <a:avLst/>
            </a:prstGeom>
            <a:noFill/>
            <a:ln w="508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102" name="Group 167"/>
          <p:cNvGrpSpPr>
            <a:grpSpLocks/>
          </p:cNvGrpSpPr>
          <p:nvPr/>
        </p:nvGrpSpPr>
        <p:grpSpPr bwMode="auto">
          <a:xfrm>
            <a:off x="2351086" y="2501900"/>
            <a:ext cx="6037458" cy="3791525"/>
            <a:chOff x="2279649" y="2578098"/>
            <a:chExt cx="6037649" cy="3792113"/>
          </a:xfrm>
        </p:grpSpPr>
        <p:sp>
          <p:nvSpPr>
            <p:cNvPr id="137" name="TextBox 136"/>
            <p:cNvSpPr txBox="1"/>
            <p:nvPr/>
          </p:nvSpPr>
          <p:spPr>
            <a:xfrm>
              <a:off x="3927527" y="2578098"/>
              <a:ext cx="1300397" cy="584866"/>
            </a:xfrm>
            <a:prstGeom prst="rect">
              <a:avLst/>
            </a:prstGeom>
            <a:solidFill>
              <a:schemeClr val="accent1">
                <a:alpha val="61000"/>
              </a:schemeClr>
            </a:solidFill>
          </p:spPr>
          <p:txBody>
            <a:bodyPr wrap="none">
              <a:spAutoFit/>
            </a:bodyPr>
            <a:lstStyle/>
            <a:p>
              <a:pPr algn="ctr" fontAlgn="auto">
                <a:spcBef>
                  <a:spcPts val="0"/>
                </a:spcBef>
                <a:spcAft>
                  <a:spcPts val="0"/>
                </a:spcAft>
                <a:defRPr/>
              </a:pPr>
              <a:r>
                <a:rPr lang="en-US" sz="3200" dirty="0" smtClean="0">
                  <a:solidFill>
                    <a:srgbClr val="FF0000"/>
                  </a:solidFill>
                  <a:effectLst>
                    <a:outerShdw blurRad="38100" dist="38100" dir="2700000" algn="tl">
                      <a:srgbClr val="000000">
                        <a:alpha val="43137"/>
                      </a:srgbClr>
                    </a:outerShdw>
                  </a:effectLst>
                  <a:latin typeface="+mn-lt"/>
                </a:rPr>
                <a:t>87.4 %</a:t>
              </a:r>
              <a:endParaRPr lang="en-US" sz="3200" dirty="0">
                <a:solidFill>
                  <a:srgbClr val="FF0000"/>
                </a:solidFill>
                <a:effectLst>
                  <a:outerShdw blurRad="38100" dist="38100" dir="2700000" algn="tl">
                    <a:srgbClr val="000000">
                      <a:alpha val="43137"/>
                    </a:srgbClr>
                  </a:outerShdw>
                </a:effectLst>
                <a:latin typeface="+mn-lt"/>
              </a:endParaRPr>
            </a:p>
          </p:txBody>
        </p:sp>
        <p:sp>
          <p:nvSpPr>
            <p:cNvPr id="142" name="TextBox 141"/>
            <p:cNvSpPr txBox="1"/>
            <p:nvPr/>
          </p:nvSpPr>
          <p:spPr>
            <a:xfrm>
              <a:off x="5419824" y="2578098"/>
              <a:ext cx="1300397" cy="584866"/>
            </a:xfrm>
            <a:prstGeom prst="rect">
              <a:avLst/>
            </a:prstGeom>
            <a:solidFill>
              <a:schemeClr val="accent1">
                <a:alpha val="61000"/>
              </a:schemeClr>
            </a:solidFill>
          </p:spPr>
          <p:txBody>
            <a:bodyPr wrap="none">
              <a:spAutoFit/>
            </a:bodyPr>
            <a:lstStyle/>
            <a:p>
              <a:pPr algn="ctr" fontAlgn="auto">
                <a:spcBef>
                  <a:spcPts val="0"/>
                </a:spcBef>
                <a:spcAft>
                  <a:spcPts val="0"/>
                </a:spcAft>
                <a:defRPr/>
              </a:pPr>
              <a:r>
                <a:rPr lang="en-US" sz="3200" dirty="0" smtClean="0">
                  <a:solidFill>
                    <a:srgbClr val="FF0000"/>
                  </a:solidFill>
                  <a:effectLst>
                    <a:outerShdw blurRad="38100" dist="38100" dir="2700000" algn="tl">
                      <a:srgbClr val="000000">
                        <a:alpha val="43137"/>
                      </a:srgbClr>
                    </a:outerShdw>
                  </a:effectLst>
                  <a:latin typeface="+mn-lt"/>
                </a:rPr>
                <a:t>83.9 </a:t>
              </a:r>
              <a:r>
                <a:rPr lang="en-US" sz="3200" dirty="0">
                  <a:solidFill>
                    <a:srgbClr val="FF0000"/>
                  </a:solidFill>
                  <a:effectLst>
                    <a:outerShdw blurRad="38100" dist="38100" dir="2700000" algn="tl">
                      <a:srgbClr val="000000">
                        <a:alpha val="43137"/>
                      </a:srgbClr>
                    </a:outerShdw>
                  </a:effectLst>
                  <a:latin typeface="+mn-lt"/>
                </a:rPr>
                <a:t>%</a:t>
              </a:r>
            </a:p>
          </p:txBody>
        </p:sp>
        <p:sp>
          <p:nvSpPr>
            <p:cNvPr id="147" name="TextBox 146"/>
            <p:cNvSpPr txBox="1"/>
            <p:nvPr/>
          </p:nvSpPr>
          <p:spPr>
            <a:xfrm>
              <a:off x="7016900" y="2578098"/>
              <a:ext cx="1300397" cy="584866"/>
            </a:xfrm>
            <a:prstGeom prst="rect">
              <a:avLst/>
            </a:prstGeom>
            <a:solidFill>
              <a:schemeClr val="accent1">
                <a:alpha val="61000"/>
              </a:schemeClr>
            </a:solidFill>
          </p:spPr>
          <p:txBody>
            <a:bodyPr wrap="none">
              <a:spAutoFit/>
            </a:bodyPr>
            <a:lstStyle/>
            <a:p>
              <a:pPr algn="ctr" fontAlgn="auto">
                <a:spcBef>
                  <a:spcPts val="0"/>
                </a:spcBef>
                <a:spcAft>
                  <a:spcPts val="0"/>
                </a:spcAft>
                <a:defRPr/>
              </a:pPr>
              <a:r>
                <a:rPr lang="en-US" sz="3200" dirty="0" smtClean="0">
                  <a:solidFill>
                    <a:srgbClr val="FF0000"/>
                  </a:solidFill>
                  <a:effectLst>
                    <a:outerShdw blurRad="38100" dist="38100" dir="2700000" algn="tl">
                      <a:srgbClr val="000000">
                        <a:alpha val="43137"/>
                      </a:srgbClr>
                    </a:outerShdw>
                  </a:effectLst>
                  <a:latin typeface="+mn-lt"/>
                </a:rPr>
                <a:t>83.8 </a:t>
              </a:r>
              <a:r>
                <a:rPr lang="en-US" sz="3200" dirty="0">
                  <a:solidFill>
                    <a:srgbClr val="FF0000"/>
                  </a:solidFill>
                  <a:effectLst>
                    <a:outerShdw blurRad="38100" dist="38100" dir="2700000" algn="tl">
                      <a:srgbClr val="000000">
                        <a:alpha val="43137"/>
                      </a:srgbClr>
                    </a:outerShdw>
                  </a:effectLst>
                  <a:latin typeface="+mn-lt"/>
                </a:rPr>
                <a:t>%</a:t>
              </a:r>
            </a:p>
          </p:txBody>
        </p:sp>
        <p:sp>
          <p:nvSpPr>
            <p:cNvPr id="151" name="TextBox 150"/>
            <p:cNvSpPr txBox="1"/>
            <p:nvPr/>
          </p:nvSpPr>
          <p:spPr>
            <a:xfrm>
              <a:off x="2279650" y="3613309"/>
              <a:ext cx="1300397" cy="584866"/>
            </a:xfrm>
            <a:prstGeom prst="rect">
              <a:avLst/>
            </a:prstGeom>
            <a:solidFill>
              <a:schemeClr val="accent1">
                <a:alpha val="61000"/>
              </a:schemeClr>
            </a:solidFill>
          </p:spPr>
          <p:txBody>
            <a:bodyPr wrap="none">
              <a:spAutoFit/>
            </a:bodyPr>
            <a:lstStyle/>
            <a:p>
              <a:pPr algn="ctr" fontAlgn="auto">
                <a:spcBef>
                  <a:spcPts val="0"/>
                </a:spcBef>
                <a:spcAft>
                  <a:spcPts val="0"/>
                </a:spcAft>
                <a:defRPr/>
              </a:pPr>
              <a:r>
                <a:rPr lang="en-US" sz="3200" dirty="0" smtClean="0">
                  <a:solidFill>
                    <a:srgbClr val="FF0000"/>
                  </a:solidFill>
                  <a:effectLst>
                    <a:outerShdw blurRad="38100" dist="38100" dir="2700000" algn="tl">
                      <a:srgbClr val="000000">
                        <a:alpha val="43137"/>
                      </a:srgbClr>
                    </a:outerShdw>
                  </a:effectLst>
                  <a:latin typeface="+mn-lt"/>
                </a:rPr>
                <a:t>84.9 </a:t>
              </a:r>
              <a:r>
                <a:rPr lang="en-US" sz="3200" dirty="0">
                  <a:solidFill>
                    <a:srgbClr val="FF0000"/>
                  </a:solidFill>
                  <a:effectLst>
                    <a:outerShdw blurRad="38100" dist="38100" dir="2700000" algn="tl">
                      <a:srgbClr val="000000">
                        <a:alpha val="43137"/>
                      </a:srgbClr>
                    </a:outerShdw>
                  </a:effectLst>
                  <a:latin typeface="+mn-lt"/>
                </a:rPr>
                <a:t>%</a:t>
              </a:r>
            </a:p>
          </p:txBody>
        </p:sp>
        <p:sp>
          <p:nvSpPr>
            <p:cNvPr id="152" name="TextBox 151"/>
            <p:cNvSpPr txBox="1"/>
            <p:nvPr/>
          </p:nvSpPr>
          <p:spPr>
            <a:xfrm>
              <a:off x="5415062" y="3619660"/>
              <a:ext cx="1300397" cy="584866"/>
            </a:xfrm>
            <a:prstGeom prst="rect">
              <a:avLst/>
            </a:prstGeom>
            <a:solidFill>
              <a:schemeClr val="accent1">
                <a:alpha val="61000"/>
              </a:schemeClr>
            </a:solidFill>
          </p:spPr>
          <p:txBody>
            <a:bodyPr wrap="none">
              <a:spAutoFit/>
            </a:bodyPr>
            <a:lstStyle/>
            <a:p>
              <a:pPr algn="ctr" fontAlgn="auto">
                <a:spcBef>
                  <a:spcPts val="0"/>
                </a:spcBef>
                <a:spcAft>
                  <a:spcPts val="0"/>
                </a:spcAft>
                <a:defRPr/>
              </a:pPr>
              <a:r>
                <a:rPr lang="en-US" sz="3200" dirty="0" smtClean="0">
                  <a:solidFill>
                    <a:srgbClr val="FF0000"/>
                  </a:solidFill>
                  <a:effectLst>
                    <a:outerShdw blurRad="38100" dist="38100" dir="2700000" algn="tl">
                      <a:srgbClr val="000000">
                        <a:alpha val="43137"/>
                      </a:srgbClr>
                    </a:outerShdw>
                  </a:effectLst>
                  <a:latin typeface="+mn-lt"/>
                </a:rPr>
                <a:t>91.8 </a:t>
              </a:r>
              <a:r>
                <a:rPr lang="en-US" sz="3200" dirty="0">
                  <a:solidFill>
                    <a:srgbClr val="FF0000"/>
                  </a:solidFill>
                  <a:effectLst>
                    <a:outerShdw blurRad="38100" dist="38100" dir="2700000" algn="tl">
                      <a:srgbClr val="000000">
                        <a:alpha val="43137"/>
                      </a:srgbClr>
                    </a:outerShdw>
                  </a:effectLst>
                  <a:latin typeface="+mn-lt"/>
                </a:rPr>
                <a:t>%</a:t>
              </a:r>
            </a:p>
          </p:txBody>
        </p:sp>
        <p:sp>
          <p:nvSpPr>
            <p:cNvPr id="153" name="TextBox 152"/>
            <p:cNvSpPr txBox="1"/>
            <p:nvPr/>
          </p:nvSpPr>
          <p:spPr>
            <a:xfrm>
              <a:off x="7016901" y="3619660"/>
              <a:ext cx="1300203" cy="584291"/>
            </a:xfrm>
            <a:prstGeom prst="rect">
              <a:avLst/>
            </a:prstGeom>
            <a:solidFill>
              <a:schemeClr val="accent1">
                <a:alpha val="61000"/>
              </a:schemeClr>
            </a:solidFill>
          </p:spPr>
          <p:txBody>
            <a:bodyPr wrap="none">
              <a:spAutoFit/>
            </a:bodyPr>
            <a:lstStyle/>
            <a:p>
              <a:pPr algn="ctr" fontAlgn="auto">
                <a:spcBef>
                  <a:spcPts val="0"/>
                </a:spcBef>
                <a:spcAft>
                  <a:spcPts val="0"/>
                </a:spcAft>
                <a:defRPr/>
              </a:pPr>
              <a:r>
                <a:rPr lang="en-US" sz="3200" dirty="0" smtClean="0">
                  <a:solidFill>
                    <a:srgbClr val="FF0000"/>
                  </a:solidFill>
                  <a:effectLst>
                    <a:outerShdw blurRad="38100" dist="38100" dir="2700000" algn="tl">
                      <a:srgbClr val="000000">
                        <a:alpha val="43137"/>
                      </a:srgbClr>
                    </a:outerShdw>
                  </a:effectLst>
                  <a:latin typeface="+mn-lt"/>
                </a:rPr>
                <a:t>91.8 </a:t>
              </a:r>
              <a:r>
                <a:rPr lang="en-US" sz="3200" dirty="0">
                  <a:solidFill>
                    <a:srgbClr val="FF0000"/>
                  </a:solidFill>
                  <a:effectLst>
                    <a:outerShdw blurRad="38100" dist="38100" dir="2700000" algn="tl">
                      <a:srgbClr val="000000">
                        <a:alpha val="43137"/>
                      </a:srgbClr>
                    </a:outerShdw>
                  </a:effectLst>
                  <a:latin typeface="+mn-lt"/>
                </a:rPr>
                <a:t>%</a:t>
              </a:r>
            </a:p>
          </p:txBody>
        </p:sp>
        <p:sp>
          <p:nvSpPr>
            <p:cNvPr id="154" name="TextBox 153"/>
            <p:cNvSpPr txBox="1"/>
            <p:nvPr/>
          </p:nvSpPr>
          <p:spPr>
            <a:xfrm>
              <a:off x="3922765" y="4705678"/>
              <a:ext cx="1300397" cy="584866"/>
            </a:xfrm>
            <a:prstGeom prst="rect">
              <a:avLst/>
            </a:prstGeom>
            <a:solidFill>
              <a:schemeClr val="accent1">
                <a:alpha val="61000"/>
              </a:schemeClr>
            </a:solidFill>
          </p:spPr>
          <p:txBody>
            <a:bodyPr wrap="none">
              <a:spAutoFit/>
            </a:bodyPr>
            <a:lstStyle/>
            <a:p>
              <a:pPr algn="ctr" fontAlgn="auto">
                <a:spcBef>
                  <a:spcPts val="0"/>
                </a:spcBef>
                <a:spcAft>
                  <a:spcPts val="0"/>
                </a:spcAft>
                <a:defRPr/>
              </a:pPr>
              <a:r>
                <a:rPr lang="en-US" sz="3200" dirty="0" smtClean="0">
                  <a:solidFill>
                    <a:srgbClr val="FF0000"/>
                  </a:solidFill>
                  <a:effectLst>
                    <a:outerShdw blurRad="38100" dist="38100" dir="2700000" algn="tl">
                      <a:srgbClr val="000000">
                        <a:alpha val="43137"/>
                      </a:srgbClr>
                    </a:outerShdw>
                  </a:effectLst>
                  <a:latin typeface="+mn-lt"/>
                </a:rPr>
                <a:t>90.8 %</a:t>
              </a:r>
              <a:endParaRPr lang="en-US" sz="3200" dirty="0">
                <a:solidFill>
                  <a:srgbClr val="FF0000"/>
                </a:solidFill>
                <a:effectLst>
                  <a:outerShdw blurRad="38100" dist="38100" dir="2700000" algn="tl">
                    <a:srgbClr val="000000">
                      <a:alpha val="43137"/>
                    </a:srgbClr>
                  </a:outerShdw>
                </a:effectLst>
                <a:latin typeface="+mn-lt"/>
              </a:endParaRPr>
            </a:p>
          </p:txBody>
        </p:sp>
        <p:sp>
          <p:nvSpPr>
            <p:cNvPr id="155" name="TextBox 154"/>
            <p:cNvSpPr txBox="1"/>
            <p:nvPr/>
          </p:nvSpPr>
          <p:spPr>
            <a:xfrm>
              <a:off x="2279649" y="4699327"/>
              <a:ext cx="1300204" cy="584866"/>
            </a:xfrm>
            <a:prstGeom prst="rect">
              <a:avLst/>
            </a:prstGeom>
            <a:solidFill>
              <a:schemeClr val="accent1">
                <a:alpha val="61000"/>
              </a:schemeClr>
            </a:solidFill>
          </p:spPr>
          <p:txBody>
            <a:bodyPr wrap="square">
              <a:spAutoFit/>
            </a:bodyPr>
            <a:lstStyle/>
            <a:p>
              <a:pPr algn="ctr" fontAlgn="auto">
                <a:spcBef>
                  <a:spcPts val="0"/>
                </a:spcBef>
                <a:spcAft>
                  <a:spcPts val="0"/>
                </a:spcAft>
                <a:defRPr/>
              </a:pPr>
              <a:r>
                <a:rPr lang="en-US" sz="3200" dirty="0" smtClean="0">
                  <a:solidFill>
                    <a:srgbClr val="FF0000"/>
                  </a:solidFill>
                  <a:effectLst>
                    <a:outerShdw blurRad="38100" dist="38100" dir="2700000" algn="tl">
                      <a:srgbClr val="000000">
                        <a:alpha val="43137"/>
                      </a:srgbClr>
                    </a:outerShdw>
                  </a:effectLst>
                  <a:latin typeface="+mn-lt"/>
                </a:rPr>
                <a:t>83.2 %</a:t>
              </a:r>
              <a:endParaRPr lang="en-US" sz="3200" dirty="0">
                <a:solidFill>
                  <a:srgbClr val="FF0000"/>
                </a:solidFill>
                <a:effectLst>
                  <a:outerShdw blurRad="38100" dist="38100" dir="2700000" algn="tl">
                    <a:srgbClr val="000000">
                      <a:alpha val="43137"/>
                    </a:srgbClr>
                  </a:outerShdw>
                </a:effectLst>
                <a:latin typeface="+mn-lt"/>
              </a:endParaRPr>
            </a:p>
          </p:txBody>
        </p:sp>
        <p:sp>
          <p:nvSpPr>
            <p:cNvPr id="156" name="TextBox 155"/>
            <p:cNvSpPr txBox="1"/>
            <p:nvPr/>
          </p:nvSpPr>
          <p:spPr>
            <a:xfrm>
              <a:off x="7016901" y="4705678"/>
              <a:ext cx="1300397" cy="584866"/>
            </a:xfrm>
            <a:prstGeom prst="rect">
              <a:avLst/>
            </a:prstGeom>
            <a:solidFill>
              <a:schemeClr val="accent1">
                <a:alpha val="61000"/>
              </a:schemeClr>
            </a:solidFill>
          </p:spPr>
          <p:txBody>
            <a:bodyPr wrap="none">
              <a:spAutoFit/>
            </a:bodyPr>
            <a:lstStyle/>
            <a:p>
              <a:pPr algn="ctr" fontAlgn="auto">
                <a:spcBef>
                  <a:spcPts val="0"/>
                </a:spcBef>
                <a:spcAft>
                  <a:spcPts val="0"/>
                </a:spcAft>
                <a:defRPr/>
              </a:pPr>
              <a:r>
                <a:rPr lang="en-US" sz="3200" dirty="0" smtClean="0">
                  <a:solidFill>
                    <a:srgbClr val="FF0000"/>
                  </a:solidFill>
                  <a:effectLst>
                    <a:outerShdw blurRad="38100" dist="38100" dir="2700000" algn="tl">
                      <a:srgbClr val="000000">
                        <a:alpha val="43137"/>
                      </a:srgbClr>
                    </a:outerShdw>
                  </a:effectLst>
                  <a:latin typeface="+mn-lt"/>
                </a:rPr>
                <a:t>93.5 </a:t>
              </a:r>
              <a:r>
                <a:rPr lang="en-US" sz="3200" dirty="0">
                  <a:solidFill>
                    <a:srgbClr val="FF0000"/>
                  </a:solidFill>
                  <a:effectLst>
                    <a:outerShdw blurRad="38100" dist="38100" dir="2700000" algn="tl">
                      <a:srgbClr val="000000">
                        <a:alpha val="43137"/>
                      </a:srgbClr>
                    </a:outerShdw>
                  </a:effectLst>
                  <a:latin typeface="+mn-lt"/>
                </a:rPr>
                <a:t>%</a:t>
              </a:r>
            </a:p>
          </p:txBody>
        </p:sp>
        <p:sp>
          <p:nvSpPr>
            <p:cNvPr id="157" name="TextBox 156"/>
            <p:cNvSpPr txBox="1"/>
            <p:nvPr/>
          </p:nvSpPr>
          <p:spPr>
            <a:xfrm>
              <a:off x="3897364" y="5785345"/>
              <a:ext cx="1300397" cy="584866"/>
            </a:xfrm>
            <a:prstGeom prst="rect">
              <a:avLst/>
            </a:prstGeom>
            <a:solidFill>
              <a:schemeClr val="accent1">
                <a:alpha val="61000"/>
              </a:schemeClr>
            </a:solidFill>
          </p:spPr>
          <p:txBody>
            <a:bodyPr wrap="none">
              <a:spAutoFit/>
            </a:bodyPr>
            <a:lstStyle/>
            <a:p>
              <a:pPr algn="ctr" fontAlgn="auto">
                <a:spcBef>
                  <a:spcPts val="0"/>
                </a:spcBef>
                <a:spcAft>
                  <a:spcPts val="0"/>
                </a:spcAft>
                <a:defRPr/>
              </a:pPr>
              <a:r>
                <a:rPr lang="en-US" sz="3200" dirty="0" smtClean="0">
                  <a:solidFill>
                    <a:srgbClr val="FF0000"/>
                  </a:solidFill>
                  <a:effectLst>
                    <a:outerShdw blurRad="38100" dist="38100" dir="2700000" algn="tl">
                      <a:srgbClr val="000000">
                        <a:alpha val="43137"/>
                      </a:srgbClr>
                    </a:outerShdw>
                  </a:effectLst>
                  <a:latin typeface="+mn-lt"/>
                </a:rPr>
                <a:t>89.4 </a:t>
              </a:r>
              <a:r>
                <a:rPr lang="en-US" sz="3200" dirty="0">
                  <a:solidFill>
                    <a:srgbClr val="FF0000"/>
                  </a:solidFill>
                  <a:effectLst>
                    <a:outerShdw blurRad="38100" dist="38100" dir="2700000" algn="tl">
                      <a:srgbClr val="000000">
                        <a:alpha val="43137"/>
                      </a:srgbClr>
                    </a:outerShdw>
                  </a:effectLst>
                  <a:latin typeface="+mn-lt"/>
                </a:rPr>
                <a:t>%</a:t>
              </a:r>
            </a:p>
          </p:txBody>
        </p:sp>
        <p:sp>
          <p:nvSpPr>
            <p:cNvPr id="158" name="TextBox 157"/>
            <p:cNvSpPr txBox="1"/>
            <p:nvPr/>
          </p:nvSpPr>
          <p:spPr>
            <a:xfrm>
              <a:off x="2279649" y="5778994"/>
              <a:ext cx="1300204" cy="584866"/>
            </a:xfrm>
            <a:prstGeom prst="rect">
              <a:avLst/>
            </a:prstGeom>
            <a:solidFill>
              <a:schemeClr val="accent1">
                <a:alpha val="61000"/>
              </a:schemeClr>
            </a:solidFill>
          </p:spPr>
          <p:txBody>
            <a:bodyPr wrap="square">
              <a:spAutoFit/>
            </a:bodyPr>
            <a:lstStyle/>
            <a:p>
              <a:pPr algn="ctr" fontAlgn="auto">
                <a:spcBef>
                  <a:spcPts val="0"/>
                </a:spcBef>
                <a:spcAft>
                  <a:spcPts val="0"/>
                </a:spcAft>
                <a:defRPr/>
              </a:pPr>
              <a:r>
                <a:rPr lang="en-US" sz="3200" dirty="0" smtClean="0">
                  <a:solidFill>
                    <a:srgbClr val="FF0000"/>
                  </a:solidFill>
                  <a:effectLst>
                    <a:outerShdw blurRad="38100" dist="38100" dir="2700000" algn="tl">
                      <a:srgbClr val="000000">
                        <a:alpha val="43137"/>
                      </a:srgbClr>
                    </a:outerShdw>
                  </a:effectLst>
                  <a:latin typeface="+mn-lt"/>
                </a:rPr>
                <a:t>80.2 </a:t>
              </a:r>
              <a:r>
                <a:rPr lang="en-US" sz="3200" dirty="0">
                  <a:solidFill>
                    <a:srgbClr val="FF0000"/>
                  </a:solidFill>
                  <a:effectLst>
                    <a:outerShdw blurRad="38100" dist="38100" dir="2700000" algn="tl">
                      <a:srgbClr val="000000">
                        <a:alpha val="43137"/>
                      </a:srgbClr>
                    </a:outerShdw>
                  </a:effectLst>
                  <a:latin typeface="+mn-lt"/>
                </a:rPr>
                <a:t>%</a:t>
              </a:r>
            </a:p>
          </p:txBody>
        </p:sp>
        <p:sp>
          <p:nvSpPr>
            <p:cNvPr id="159" name="TextBox 158"/>
            <p:cNvSpPr txBox="1"/>
            <p:nvPr/>
          </p:nvSpPr>
          <p:spPr>
            <a:xfrm>
              <a:off x="5446813" y="5785345"/>
              <a:ext cx="1300397" cy="584866"/>
            </a:xfrm>
            <a:prstGeom prst="rect">
              <a:avLst/>
            </a:prstGeom>
            <a:solidFill>
              <a:schemeClr val="accent1">
                <a:alpha val="61000"/>
              </a:schemeClr>
            </a:solidFill>
          </p:spPr>
          <p:txBody>
            <a:bodyPr wrap="none">
              <a:spAutoFit/>
            </a:bodyPr>
            <a:lstStyle/>
            <a:p>
              <a:pPr algn="ctr" fontAlgn="auto">
                <a:spcBef>
                  <a:spcPts val="0"/>
                </a:spcBef>
                <a:spcAft>
                  <a:spcPts val="0"/>
                </a:spcAft>
                <a:defRPr/>
              </a:pPr>
              <a:r>
                <a:rPr lang="en-US" sz="3200" dirty="0" smtClean="0">
                  <a:solidFill>
                    <a:srgbClr val="FF0000"/>
                  </a:solidFill>
                  <a:effectLst>
                    <a:outerShdw blurRad="38100" dist="38100" dir="2700000" algn="tl">
                      <a:srgbClr val="000000">
                        <a:alpha val="43137"/>
                      </a:srgbClr>
                    </a:outerShdw>
                  </a:effectLst>
                  <a:latin typeface="+mn-lt"/>
                </a:rPr>
                <a:t>90.7 </a:t>
              </a:r>
              <a:r>
                <a:rPr lang="en-US" sz="3200" dirty="0">
                  <a:solidFill>
                    <a:srgbClr val="FF0000"/>
                  </a:solidFill>
                  <a:effectLst>
                    <a:outerShdw blurRad="38100" dist="38100" dir="2700000" algn="tl">
                      <a:srgbClr val="000000">
                        <a:alpha val="43137"/>
                      </a:srgbClr>
                    </a:outerShdw>
                  </a:effectLst>
                  <a:latin typeface="+mn-lt"/>
                </a:rPr>
                <a:t>%</a:t>
              </a:r>
            </a:p>
          </p:txBody>
        </p:sp>
      </p:grpSp>
      <p:sp>
        <p:nvSpPr>
          <p:cNvPr id="161" name="TextBox 160"/>
          <p:cNvSpPr txBox="1"/>
          <p:nvPr/>
        </p:nvSpPr>
        <p:spPr>
          <a:xfrm>
            <a:off x="628650" y="1249978"/>
            <a:ext cx="1554480" cy="307777"/>
          </a:xfrm>
          <a:prstGeom prst="rect">
            <a:avLst/>
          </a:prstGeom>
        </p:spPr>
        <p:style>
          <a:lnRef idx="3">
            <a:schemeClr val="lt1"/>
          </a:lnRef>
          <a:fillRef idx="1">
            <a:schemeClr val="accent3"/>
          </a:fillRef>
          <a:effectRef idx="1">
            <a:schemeClr val="accent3"/>
          </a:effectRef>
          <a:fontRef idx="minor">
            <a:schemeClr val="lt1"/>
          </a:fontRef>
        </p:style>
        <p:txBody>
          <a:bodyPr wrap="square" rtlCol="0">
            <a:spAutoFit/>
          </a:bodyPr>
          <a:lstStyle/>
          <a:p>
            <a:pPr algn="ctr"/>
            <a:r>
              <a:rPr lang="en-US" sz="1400" dirty="0" smtClean="0"/>
              <a:t>Truly Occluded</a:t>
            </a:r>
            <a:endParaRPr lang="en-US" sz="1400" dirty="0"/>
          </a:p>
        </p:txBody>
      </p:sp>
      <p:sp>
        <p:nvSpPr>
          <p:cNvPr id="162" name="TextBox 161"/>
          <p:cNvSpPr txBox="1"/>
          <p:nvPr/>
        </p:nvSpPr>
        <p:spPr>
          <a:xfrm>
            <a:off x="628650" y="1605322"/>
            <a:ext cx="1554480" cy="307777"/>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en-US" sz="1400" dirty="0" smtClean="0"/>
              <a:t>Missed Depths</a:t>
            </a:r>
            <a:endParaRPr lang="en-US" sz="1400" dirty="0"/>
          </a:p>
        </p:txBody>
      </p:sp>
      <p:sp>
        <p:nvSpPr>
          <p:cNvPr id="163" name="TextBox 162"/>
          <p:cNvSpPr txBox="1"/>
          <p:nvPr/>
        </p:nvSpPr>
        <p:spPr>
          <a:xfrm>
            <a:off x="628650" y="1947446"/>
            <a:ext cx="1554480" cy="307777"/>
          </a:xfrm>
          <a:prstGeom prst="rect">
            <a:avLst/>
          </a:prstGeom>
        </p:spPr>
        <p:style>
          <a:lnRef idx="3">
            <a:schemeClr val="lt1"/>
          </a:lnRef>
          <a:fillRef idx="1">
            <a:schemeClr val="accent2"/>
          </a:fillRef>
          <a:effectRef idx="1">
            <a:schemeClr val="accent2"/>
          </a:effectRef>
          <a:fontRef idx="minor">
            <a:schemeClr val="lt1"/>
          </a:fontRef>
        </p:style>
        <p:txBody>
          <a:bodyPr wrap="square" rtlCol="0">
            <a:spAutoFit/>
          </a:bodyPr>
          <a:lstStyle/>
          <a:p>
            <a:pPr algn="ctr"/>
            <a:r>
              <a:rPr lang="en-US" sz="1400" dirty="0" smtClean="0"/>
              <a:t>Missed Occlusions</a:t>
            </a:r>
            <a:endParaRPr lang="en-US" sz="1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US" dirty="0" err="1" smtClean="0">
                <a:effectLst>
                  <a:outerShdw blurRad="38100" dist="38100" dir="2700000" algn="tl">
                    <a:srgbClr val="000000">
                      <a:alpha val="43137"/>
                    </a:srgbClr>
                  </a:outerShdw>
                </a:effectLst>
              </a:rPr>
              <a:t>Herz-Jesu</a:t>
            </a:r>
            <a:r>
              <a:rPr lang="en-US" dirty="0" smtClean="0">
                <a:effectLst>
                  <a:outerShdw blurRad="38100" dist="38100" dir="2700000" algn="tl">
                    <a:srgbClr val="000000">
                      <a:alpha val="43137"/>
                    </a:srgbClr>
                  </a:outerShdw>
                </a:effectLst>
              </a:rPr>
              <a:t> Sequence</a:t>
            </a:r>
            <a:endParaRPr lang="en-US" dirty="0">
              <a:effectLst>
                <a:outerShdw blurRad="38100" dist="38100" dir="2700000" algn="tl">
                  <a:srgbClr val="000000">
                    <a:alpha val="43137"/>
                  </a:srgbClr>
                </a:outerShdw>
              </a:effectLst>
            </a:endParaRPr>
          </a:p>
        </p:txBody>
      </p:sp>
      <p:pic>
        <p:nvPicPr>
          <p:cNvPr id="32770" name="Picture 2" descr="Z:\cvpr08\hs52-0.jpg"/>
          <p:cNvPicPr>
            <a:picLocks noChangeAspect="1" noChangeArrowheads="1"/>
          </p:cNvPicPr>
          <p:nvPr/>
        </p:nvPicPr>
        <p:blipFill>
          <a:blip r:embed="rId3"/>
          <a:srcRect/>
          <a:stretch>
            <a:fillRect/>
          </a:stretch>
        </p:blipFill>
        <p:spPr bwMode="auto">
          <a:xfrm>
            <a:off x="4648200" y="1295400"/>
            <a:ext cx="3962400" cy="2641600"/>
          </a:xfrm>
          <a:prstGeom prst="rect">
            <a:avLst/>
          </a:prstGeom>
          <a:ln>
            <a:noFill/>
          </a:ln>
          <a:effectLst>
            <a:outerShdw blurRad="292100" dist="139700" dir="2700000" algn="tl" rotWithShape="0">
              <a:srgbClr val="333333">
                <a:alpha val="65000"/>
              </a:srgbClr>
            </a:outerShdw>
          </a:effectLst>
        </p:spPr>
      </p:pic>
      <p:pic>
        <p:nvPicPr>
          <p:cNvPr id="32771" name="Picture 3" descr="Z:\cvpr08\hs52-1.jpg"/>
          <p:cNvPicPr>
            <a:picLocks noChangeAspect="1" noChangeArrowheads="1"/>
          </p:cNvPicPr>
          <p:nvPr/>
        </p:nvPicPr>
        <p:blipFill>
          <a:blip r:embed="rId4"/>
          <a:srcRect/>
          <a:stretch>
            <a:fillRect/>
          </a:stretch>
        </p:blipFill>
        <p:spPr bwMode="auto">
          <a:xfrm>
            <a:off x="609600" y="1295400"/>
            <a:ext cx="3962400" cy="2641600"/>
          </a:xfrm>
          <a:prstGeom prst="rect">
            <a:avLst/>
          </a:prstGeom>
          <a:ln>
            <a:noFill/>
          </a:ln>
          <a:effectLst>
            <a:outerShdw blurRad="292100" dist="139700" dir="2700000" algn="tl" rotWithShape="0">
              <a:srgbClr val="333333">
                <a:alpha val="65000"/>
              </a:srgbClr>
            </a:outerShdw>
          </a:effectLst>
        </p:spPr>
      </p:pic>
      <p:pic>
        <p:nvPicPr>
          <p:cNvPr id="32772" name="Picture 4" descr="Z:\cvpr08\hs52-map.png"/>
          <p:cNvPicPr>
            <a:picLocks noChangeAspect="1" noChangeArrowheads="1"/>
          </p:cNvPicPr>
          <p:nvPr/>
        </p:nvPicPr>
        <p:blipFill>
          <a:blip r:embed="rId5"/>
          <a:stretch>
            <a:fillRect/>
          </a:stretch>
        </p:blipFill>
        <p:spPr bwMode="auto">
          <a:xfrm>
            <a:off x="609600" y="4038600"/>
            <a:ext cx="3962400" cy="2641600"/>
          </a:xfrm>
          <a:prstGeom prst="rect">
            <a:avLst/>
          </a:prstGeom>
          <a:ln>
            <a:noFill/>
          </a:ln>
          <a:effectLst>
            <a:outerShdw blurRad="292100" dist="139700" dir="2700000" algn="tl" rotWithShape="0">
              <a:srgbClr val="333333">
                <a:alpha val="65000"/>
              </a:srgbClr>
            </a:outerShdw>
          </a:effectLst>
        </p:spPr>
      </p:pic>
      <p:pic>
        <p:nvPicPr>
          <p:cNvPr id="7" name="Picture 2" descr="Z:\cvpr08\hs52-0.jpg"/>
          <p:cNvPicPr>
            <a:picLocks noChangeAspect="1" noChangeArrowheads="1"/>
          </p:cNvPicPr>
          <p:nvPr/>
        </p:nvPicPr>
        <p:blipFill>
          <a:blip r:embed="rId6"/>
          <a:stretch>
            <a:fillRect/>
          </a:stretch>
        </p:blipFill>
        <p:spPr bwMode="auto">
          <a:xfrm>
            <a:off x="4648200" y="4064000"/>
            <a:ext cx="3962400" cy="2641600"/>
          </a:xfrm>
          <a:prstGeom prst="rect">
            <a:avLst/>
          </a:prstGeom>
          <a:ln>
            <a:noFill/>
          </a:ln>
          <a:effectLst>
            <a:outerShdw blurRad="292100" dist="139700" dir="2700000" algn="tl" rotWithShape="0">
              <a:srgbClr val="333333">
                <a:alpha val="65000"/>
              </a:srgbClr>
            </a:outerShdw>
          </a:effectLst>
        </p:spPr>
      </p:pic>
      <p:sp>
        <p:nvSpPr>
          <p:cNvPr id="6151" name="TextBox 7"/>
          <p:cNvSpPr txBox="1">
            <a:spLocks noChangeArrowheads="1"/>
          </p:cNvSpPr>
          <p:nvPr/>
        </p:nvSpPr>
        <p:spPr bwMode="auto">
          <a:xfrm>
            <a:off x="7239000" y="6324600"/>
            <a:ext cx="1445845" cy="369332"/>
          </a:xfrm>
          <a:prstGeom prst="rect">
            <a:avLst/>
          </a:prstGeom>
          <a:noFill/>
          <a:ln w="9525">
            <a:noFill/>
            <a:miter lim="800000"/>
            <a:headEnd/>
            <a:tailEnd/>
          </a:ln>
        </p:spPr>
        <p:txBody>
          <a:bodyPr wrap="none">
            <a:spAutoFit/>
          </a:bodyPr>
          <a:lstStyle/>
          <a:p>
            <a:r>
              <a:rPr lang="en-US" dirty="0" smtClean="0">
                <a:latin typeface="Calibri" pitchFamily="34" charset="0"/>
              </a:rPr>
              <a:t>Ground Truth</a:t>
            </a:r>
            <a:endParaRPr lang="en-US" dirty="0">
              <a:latin typeface="Calibri" pitchFamily="34" charset="0"/>
            </a:endParaRPr>
          </a:p>
        </p:txBody>
      </p:sp>
      <p:sp>
        <p:nvSpPr>
          <p:cNvPr id="6152" name="TextBox 8"/>
          <p:cNvSpPr txBox="1">
            <a:spLocks noChangeArrowheads="1"/>
          </p:cNvSpPr>
          <p:nvPr/>
        </p:nvSpPr>
        <p:spPr bwMode="auto">
          <a:xfrm>
            <a:off x="3841750" y="6324600"/>
            <a:ext cx="730250" cy="369888"/>
          </a:xfrm>
          <a:prstGeom prst="rect">
            <a:avLst/>
          </a:prstGeom>
          <a:noFill/>
          <a:ln w="9525">
            <a:noFill/>
            <a:miter lim="800000"/>
            <a:headEnd/>
            <a:tailEnd/>
          </a:ln>
        </p:spPr>
        <p:txBody>
          <a:bodyPr wrap="none">
            <a:spAutoFit/>
          </a:bodyPr>
          <a:lstStyle/>
          <a:p>
            <a:r>
              <a:rPr lang="en-US" dirty="0">
                <a:latin typeface="Calibri" pitchFamily="34" charset="0"/>
              </a:rPr>
              <a:t>DAISY</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t>Comparison with Strecha’05</a:t>
            </a:r>
            <a:endParaRPr lang="en-US" dirty="0"/>
          </a:p>
        </p:txBody>
      </p:sp>
      <p:pic>
        <p:nvPicPr>
          <p:cNvPr id="6" name="Picture 5" descr="rathaus0.jpg"/>
          <p:cNvPicPr>
            <a:picLocks noChangeAspect="1"/>
          </p:cNvPicPr>
          <p:nvPr/>
        </p:nvPicPr>
        <p:blipFill>
          <a:blip r:embed="rId3"/>
          <a:stretch>
            <a:fillRect/>
          </a:stretch>
        </p:blipFill>
        <p:spPr>
          <a:xfrm>
            <a:off x="6019800" y="1371600"/>
            <a:ext cx="2667000" cy="1778000"/>
          </a:xfrm>
          <a:prstGeom prst="rect">
            <a:avLst/>
          </a:prstGeom>
          <a:ln>
            <a:noFill/>
          </a:ln>
          <a:effectLst>
            <a:outerShdw blurRad="292100" dist="139700" dir="2700000" algn="tl" rotWithShape="0">
              <a:srgbClr val="333333">
                <a:alpha val="65000"/>
              </a:srgbClr>
            </a:outerShdw>
          </a:effectLst>
        </p:spPr>
      </p:pic>
      <p:pic>
        <p:nvPicPr>
          <p:cNvPr id="7" name="Picture 6" descr="rathaus1.jpg"/>
          <p:cNvPicPr>
            <a:picLocks noChangeAspect="1"/>
          </p:cNvPicPr>
          <p:nvPr/>
        </p:nvPicPr>
        <p:blipFill>
          <a:blip r:embed="rId4"/>
          <a:stretch>
            <a:fillRect/>
          </a:stretch>
        </p:blipFill>
        <p:spPr>
          <a:xfrm>
            <a:off x="3257550" y="1371600"/>
            <a:ext cx="2667000" cy="1778000"/>
          </a:xfrm>
          <a:prstGeom prst="rect">
            <a:avLst/>
          </a:prstGeom>
          <a:ln>
            <a:noFill/>
          </a:ln>
          <a:effectLst>
            <a:outerShdw blurRad="292100" dist="139700" dir="2700000" algn="tl" rotWithShape="0">
              <a:srgbClr val="333333">
                <a:alpha val="65000"/>
              </a:srgbClr>
            </a:outerShdw>
          </a:effectLst>
        </p:spPr>
      </p:pic>
      <p:pic>
        <p:nvPicPr>
          <p:cNvPr id="8" name="Picture 7" descr="rathaus2.jpg"/>
          <p:cNvPicPr>
            <a:picLocks noChangeAspect="1"/>
          </p:cNvPicPr>
          <p:nvPr/>
        </p:nvPicPr>
        <p:blipFill>
          <a:blip r:embed="rId5"/>
          <a:stretch>
            <a:fillRect/>
          </a:stretch>
        </p:blipFill>
        <p:spPr>
          <a:xfrm>
            <a:off x="457200" y="1371600"/>
            <a:ext cx="2705100" cy="1803400"/>
          </a:xfrm>
          <a:prstGeom prst="rect">
            <a:avLst/>
          </a:prstGeom>
          <a:ln>
            <a:noFill/>
          </a:ln>
          <a:effectLst>
            <a:outerShdw blurRad="292100" dist="139700" dir="2700000" algn="tl" rotWithShape="0">
              <a:srgbClr val="333333">
                <a:alpha val="65000"/>
              </a:srgbClr>
            </a:outerShdw>
          </a:effectLst>
        </p:spPr>
      </p:pic>
      <p:pic>
        <p:nvPicPr>
          <p:cNvPr id="9" name="Picture 8" descr="rathaus_christoph.eps"/>
          <p:cNvPicPr>
            <a:picLocks noChangeAspect="1"/>
          </p:cNvPicPr>
          <p:nvPr/>
        </p:nvPicPr>
        <p:blipFill>
          <a:blip r:embed="rId6">
            <a:lum bright="-16000"/>
          </a:blip>
          <a:stretch>
            <a:fillRect/>
          </a:stretch>
        </p:blipFill>
        <p:spPr>
          <a:xfrm>
            <a:off x="2743200" y="3352800"/>
            <a:ext cx="3962400" cy="2743200"/>
          </a:xfrm>
          <a:prstGeom prst="rect">
            <a:avLst/>
          </a:prstGeom>
          <a:ln>
            <a:noFill/>
          </a:ln>
          <a:effectLst>
            <a:outerShdw blurRad="292100" dist="139700" dir="2700000" algn="tl" rotWithShape="0">
              <a:srgbClr val="333333">
                <a:alpha val="65000"/>
              </a:srgbClr>
            </a:outerShdw>
          </a:effectLst>
        </p:spPr>
      </p:pic>
      <p:sp>
        <p:nvSpPr>
          <p:cNvPr id="37896" name="TextBox 15"/>
          <p:cNvSpPr txBox="1">
            <a:spLocks noChangeArrowheads="1"/>
          </p:cNvSpPr>
          <p:nvPr/>
        </p:nvSpPr>
        <p:spPr bwMode="auto">
          <a:xfrm>
            <a:off x="1257300" y="6259513"/>
            <a:ext cx="6629400" cy="339725"/>
          </a:xfrm>
          <a:prstGeom prst="rect">
            <a:avLst/>
          </a:prstGeom>
          <a:noFill/>
          <a:ln w="9525">
            <a:noFill/>
            <a:miter lim="800000"/>
            <a:headEnd/>
            <a:tailEnd/>
          </a:ln>
        </p:spPr>
        <p:txBody>
          <a:bodyPr>
            <a:spAutoFit/>
          </a:bodyPr>
          <a:lstStyle/>
          <a:p>
            <a:r>
              <a:rPr lang="en-US" sz="1600">
                <a:latin typeface="Calibri" pitchFamily="34" charset="0"/>
              </a:rPr>
              <a:t>Strecha’05: Wide baseline stereo from Multiple Views: A probabilistic Account </a:t>
            </a:r>
          </a:p>
        </p:txBody>
      </p:sp>
      <p:sp>
        <p:nvSpPr>
          <p:cNvPr id="37899" name="TextBox 11"/>
          <p:cNvSpPr txBox="1">
            <a:spLocks noChangeArrowheads="1"/>
          </p:cNvSpPr>
          <p:nvPr/>
        </p:nvSpPr>
        <p:spPr bwMode="auto">
          <a:xfrm>
            <a:off x="4572000" y="3352800"/>
            <a:ext cx="2133600" cy="369332"/>
          </a:xfrm>
          <a:prstGeom prst="rect">
            <a:avLst/>
          </a:prstGeom>
          <a:noFill/>
          <a:ln w="9525">
            <a:noFill/>
            <a:miter lim="800000"/>
            <a:headEnd/>
            <a:tailEnd/>
          </a:ln>
        </p:spPr>
        <p:txBody>
          <a:bodyPr wrap="square">
            <a:spAutoFit/>
          </a:bodyPr>
          <a:lstStyle/>
          <a:p>
            <a:pPr algn="r"/>
            <a:r>
              <a:rPr lang="en-US" dirty="0" smtClean="0">
                <a:solidFill>
                  <a:srgbClr val="FFFF00"/>
                </a:solidFill>
                <a:latin typeface="Calibri" pitchFamily="34" charset="0"/>
              </a:rPr>
              <a:t>Strecha: 3072x2048</a:t>
            </a:r>
            <a:endParaRPr lang="en-US" dirty="0">
              <a:solidFill>
                <a:srgbClr val="FFFF00"/>
              </a:solidFill>
              <a:latin typeface="Calibri" pitchFamily="34"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t>Comparison with Strecha’05</a:t>
            </a:r>
            <a:endParaRPr lang="en-US" dirty="0"/>
          </a:p>
        </p:txBody>
      </p:sp>
      <p:pic>
        <p:nvPicPr>
          <p:cNvPr id="6" name="Picture 5" descr="rathaus1.jpg"/>
          <p:cNvPicPr>
            <a:picLocks noChangeAspect="1"/>
          </p:cNvPicPr>
          <p:nvPr/>
        </p:nvPicPr>
        <p:blipFill>
          <a:blip r:embed="rId3"/>
          <a:stretch>
            <a:fillRect/>
          </a:stretch>
        </p:blipFill>
        <p:spPr>
          <a:xfrm>
            <a:off x="930275" y="1355725"/>
            <a:ext cx="3565525" cy="2378075"/>
          </a:xfrm>
          <a:prstGeom prst="rect">
            <a:avLst/>
          </a:prstGeom>
          <a:ln>
            <a:noFill/>
          </a:ln>
          <a:effectLst>
            <a:outerShdw blurRad="292100" dist="139700" dir="2700000" algn="tl" rotWithShape="0">
              <a:srgbClr val="333333">
                <a:alpha val="65000"/>
              </a:srgbClr>
            </a:outerShdw>
          </a:effectLst>
        </p:spPr>
      </p:pic>
      <p:pic>
        <p:nvPicPr>
          <p:cNvPr id="9" name="Picture 8" descr="rathaus_proj.png"/>
          <p:cNvPicPr>
            <a:picLocks noChangeAspect="1"/>
          </p:cNvPicPr>
          <p:nvPr/>
        </p:nvPicPr>
        <p:blipFill>
          <a:blip r:embed="rId4"/>
          <a:stretch>
            <a:fillRect/>
          </a:stretch>
        </p:blipFill>
        <p:spPr>
          <a:xfrm>
            <a:off x="930275" y="3794125"/>
            <a:ext cx="3565525" cy="2378075"/>
          </a:xfrm>
          <a:prstGeom prst="rect">
            <a:avLst/>
          </a:prstGeom>
          <a:ln>
            <a:noFill/>
          </a:ln>
          <a:effectLst>
            <a:outerShdw blurRad="292100" dist="139700" dir="2700000" algn="tl" rotWithShape="0">
              <a:srgbClr val="333333">
                <a:alpha val="65000"/>
              </a:srgbClr>
            </a:outerShdw>
          </a:effectLst>
        </p:spPr>
      </p:pic>
      <p:pic>
        <p:nvPicPr>
          <p:cNvPr id="10" name="Picture 9" descr="rathaus_proj_ori.jpg"/>
          <p:cNvPicPr>
            <a:picLocks noChangeAspect="1"/>
          </p:cNvPicPr>
          <p:nvPr/>
        </p:nvPicPr>
        <p:blipFill>
          <a:blip r:embed="rId5"/>
          <a:stretch>
            <a:fillRect/>
          </a:stretch>
        </p:blipFill>
        <p:spPr>
          <a:xfrm>
            <a:off x="4511675" y="3794125"/>
            <a:ext cx="3565525" cy="2378075"/>
          </a:xfrm>
          <a:prstGeom prst="rect">
            <a:avLst/>
          </a:prstGeom>
          <a:ln>
            <a:noFill/>
          </a:ln>
          <a:effectLst>
            <a:outerShdw blurRad="292100" dist="139700" dir="2700000" algn="tl" rotWithShape="0">
              <a:srgbClr val="333333">
                <a:alpha val="65000"/>
              </a:srgbClr>
            </a:outerShdw>
          </a:effectLst>
        </p:spPr>
      </p:pic>
      <p:pic>
        <p:nvPicPr>
          <p:cNvPr id="11" name="Picture 10" descr="rathaus-map.png"/>
          <p:cNvPicPr>
            <a:picLocks noChangeAspect="1"/>
          </p:cNvPicPr>
          <p:nvPr/>
        </p:nvPicPr>
        <p:blipFill>
          <a:blip r:embed="rId6">
            <a:lum bright="18000" contrast="32000"/>
          </a:blip>
          <a:stretch>
            <a:fillRect/>
          </a:stretch>
        </p:blipFill>
        <p:spPr>
          <a:xfrm>
            <a:off x="4511675" y="1355725"/>
            <a:ext cx="3565525" cy="2378075"/>
          </a:xfrm>
          <a:prstGeom prst="rect">
            <a:avLst/>
          </a:prstGeom>
          <a:ln>
            <a:noFill/>
          </a:ln>
          <a:effectLst>
            <a:outerShdw blurRad="292100" dist="139700" dir="2700000" algn="tl" rotWithShape="0">
              <a:srgbClr val="333333">
                <a:alpha val="65000"/>
              </a:srgbClr>
            </a:outerShdw>
          </a:effectLst>
        </p:spPr>
      </p:pic>
      <p:sp>
        <p:nvSpPr>
          <p:cNvPr id="38919" name="TextBox 11"/>
          <p:cNvSpPr txBox="1">
            <a:spLocks noChangeArrowheads="1"/>
          </p:cNvSpPr>
          <p:nvPr/>
        </p:nvSpPr>
        <p:spPr bwMode="auto">
          <a:xfrm>
            <a:off x="1257300" y="6259513"/>
            <a:ext cx="6629400" cy="339725"/>
          </a:xfrm>
          <a:prstGeom prst="rect">
            <a:avLst/>
          </a:prstGeom>
          <a:noFill/>
          <a:ln w="9525">
            <a:noFill/>
            <a:miter lim="800000"/>
            <a:headEnd/>
            <a:tailEnd/>
          </a:ln>
        </p:spPr>
        <p:txBody>
          <a:bodyPr>
            <a:spAutoFit/>
          </a:bodyPr>
          <a:lstStyle/>
          <a:p>
            <a:r>
              <a:rPr lang="en-US" sz="1600">
                <a:latin typeface="Calibri" pitchFamily="34" charset="0"/>
              </a:rPr>
              <a:t>Strecha’05: Wide baseline stereo from Multiple Views: A probabilistic Account </a:t>
            </a:r>
          </a:p>
        </p:txBody>
      </p:sp>
      <p:sp>
        <p:nvSpPr>
          <p:cNvPr id="13" name="Rectangle 12"/>
          <p:cNvSpPr/>
          <p:nvPr/>
        </p:nvSpPr>
        <p:spPr>
          <a:xfrm>
            <a:off x="914400" y="1362075"/>
            <a:ext cx="7162800" cy="23622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15" name="Picture 14" descr="rathaus-daisy-r-err.png"/>
          <p:cNvPicPr>
            <a:picLocks noChangeAspect="1"/>
          </p:cNvPicPr>
          <p:nvPr/>
        </p:nvPicPr>
        <p:blipFill>
          <a:blip r:embed="rId7"/>
          <a:srcRect/>
          <a:stretch>
            <a:fillRect/>
          </a:stretch>
        </p:blipFill>
        <p:spPr bwMode="auto">
          <a:xfrm>
            <a:off x="4514850" y="3800475"/>
            <a:ext cx="3565525" cy="2378075"/>
          </a:xfrm>
          <a:prstGeom prst="rect">
            <a:avLst/>
          </a:prstGeom>
          <a:noFill/>
          <a:ln w="9525">
            <a:noFill/>
            <a:miter lim="800000"/>
            <a:headEnd/>
            <a:tailEnd/>
          </a:ln>
        </p:spPr>
      </p:pic>
      <p:sp>
        <p:nvSpPr>
          <p:cNvPr id="14" name="Rectangle 13"/>
          <p:cNvSpPr/>
          <p:nvPr/>
        </p:nvSpPr>
        <p:spPr>
          <a:xfrm>
            <a:off x="4505325" y="3798888"/>
            <a:ext cx="3565525" cy="2376487"/>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 name="TextBox 11"/>
          <p:cNvSpPr txBox="1">
            <a:spLocks noChangeArrowheads="1"/>
          </p:cNvSpPr>
          <p:nvPr/>
        </p:nvSpPr>
        <p:spPr bwMode="auto">
          <a:xfrm>
            <a:off x="7086600" y="3352800"/>
            <a:ext cx="990600" cy="369332"/>
          </a:xfrm>
          <a:prstGeom prst="rect">
            <a:avLst/>
          </a:prstGeom>
          <a:noFill/>
          <a:ln w="9525">
            <a:noFill/>
            <a:miter lim="800000"/>
            <a:headEnd/>
            <a:tailEnd/>
          </a:ln>
        </p:spPr>
        <p:txBody>
          <a:bodyPr wrap="square">
            <a:spAutoFit/>
          </a:bodyPr>
          <a:lstStyle/>
          <a:p>
            <a:pPr algn="r"/>
            <a:r>
              <a:rPr lang="en-US" dirty="0" smtClean="0">
                <a:solidFill>
                  <a:srgbClr val="FFFF00"/>
                </a:solidFill>
                <a:latin typeface="Calibri" pitchFamily="34" charset="0"/>
              </a:rPr>
              <a:t>768x512</a:t>
            </a:r>
            <a:endParaRPr lang="en-US" dirty="0">
              <a:solidFill>
                <a:srgbClr val="FFFF00"/>
              </a:solidFill>
              <a:latin typeface="Calibri"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subTnLst>
                                    <p:set>
                                      <p:cBhvr override="childStyle">
                                        <p:cTn dur="1" fill="hold" display="0" masterRel="nextClick" afterEffect="1"/>
                                        <p:tgtEl>
                                          <p:spTgt spid="13"/>
                                        </p:tgtEl>
                                        <p:attrNameLst>
                                          <p:attrName>style.visibility</p:attrName>
                                        </p:attrNameLst>
                                      </p:cBhvr>
                                      <p:to>
                                        <p:strVal val="hidden"/>
                                      </p:to>
                                    </p:set>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subTnLst>
                                    <p:set>
                                      <p:cBhvr override="childStyle">
                                        <p:cTn dur="1" fill="hold" display="0" masterRel="nextClick" afterEffect="1"/>
                                        <p:tgtEl>
                                          <p:spTgt spid="14"/>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sz="3600" dirty="0" smtClean="0"/>
              <a:t>Image Transforms</a:t>
            </a:r>
            <a:endParaRPr lang="en-US" sz="3600" dirty="0"/>
          </a:p>
        </p:txBody>
      </p:sp>
      <p:sp>
        <p:nvSpPr>
          <p:cNvPr id="45" name="TextBox 44"/>
          <p:cNvSpPr txBox="1"/>
          <p:nvPr/>
        </p:nvSpPr>
        <p:spPr>
          <a:xfrm>
            <a:off x="457200" y="1219200"/>
            <a:ext cx="8229600" cy="276225"/>
          </a:xfrm>
          <a:prstGeom prst="rect">
            <a:avLst/>
          </a:prstGeom>
        </p:spPr>
        <p:style>
          <a:lnRef idx="3">
            <a:schemeClr val="lt1"/>
          </a:lnRef>
          <a:fillRef idx="1">
            <a:schemeClr val="accent5"/>
          </a:fillRef>
          <a:effectRef idx="1">
            <a:schemeClr val="accent5"/>
          </a:effectRef>
          <a:fontRef idx="minor">
            <a:schemeClr val="lt1"/>
          </a:fontRef>
        </p:style>
        <p:txBody>
          <a:bodyPr>
            <a:spAutoFit/>
          </a:bodyPr>
          <a:lstStyle/>
          <a:p>
            <a:pPr fontAlgn="auto">
              <a:spcBef>
                <a:spcPts val="0"/>
              </a:spcBef>
              <a:spcAft>
                <a:spcPts val="0"/>
              </a:spcAft>
              <a:defRPr/>
            </a:pPr>
            <a:r>
              <a:rPr lang="en-US" sz="1200" dirty="0"/>
              <a:t>Contrast Change</a:t>
            </a:r>
          </a:p>
        </p:txBody>
      </p:sp>
      <p:sp>
        <p:nvSpPr>
          <p:cNvPr id="47" name="TextBox 46"/>
          <p:cNvSpPr txBox="1"/>
          <p:nvPr/>
        </p:nvSpPr>
        <p:spPr>
          <a:xfrm>
            <a:off x="457200" y="3097213"/>
            <a:ext cx="8229600" cy="276225"/>
          </a:xfrm>
          <a:prstGeom prst="rect">
            <a:avLst/>
          </a:prstGeom>
        </p:spPr>
        <p:style>
          <a:lnRef idx="3">
            <a:schemeClr val="lt1"/>
          </a:lnRef>
          <a:fillRef idx="1">
            <a:schemeClr val="accent5"/>
          </a:fillRef>
          <a:effectRef idx="1">
            <a:schemeClr val="accent5"/>
          </a:effectRef>
          <a:fontRef idx="minor">
            <a:schemeClr val="lt1"/>
          </a:fontRef>
        </p:style>
        <p:txBody>
          <a:bodyPr>
            <a:spAutoFit/>
          </a:bodyPr>
          <a:lstStyle/>
          <a:p>
            <a:pPr fontAlgn="auto">
              <a:spcBef>
                <a:spcPts val="0"/>
              </a:spcBef>
              <a:spcAft>
                <a:spcPts val="0"/>
              </a:spcAft>
              <a:defRPr/>
            </a:pPr>
            <a:r>
              <a:rPr lang="en-US" sz="1200" dirty="0"/>
              <a:t>Scale</a:t>
            </a:r>
          </a:p>
        </p:txBody>
      </p:sp>
      <p:sp>
        <p:nvSpPr>
          <p:cNvPr id="48" name="TextBox 47"/>
          <p:cNvSpPr txBox="1"/>
          <p:nvPr/>
        </p:nvSpPr>
        <p:spPr>
          <a:xfrm>
            <a:off x="457200" y="4900613"/>
            <a:ext cx="8229600" cy="277812"/>
          </a:xfrm>
          <a:prstGeom prst="rect">
            <a:avLst/>
          </a:prstGeom>
        </p:spPr>
        <p:style>
          <a:lnRef idx="3">
            <a:schemeClr val="lt1"/>
          </a:lnRef>
          <a:fillRef idx="1">
            <a:schemeClr val="accent5"/>
          </a:fillRef>
          <a:effectRef idx="1">
            <a:schemeClr val="accent5"/>
          </a:effectRef>
          <a:fontRef idx="minor">
            <a:schemeClr val="lt1"/>
          </a:fontRef>
        </p:style>
        <p:txBody>
          <a:bodyPr>
            <a:spAutoFit/>
          </a:bodyPr>
          <a:lstStyle/>
          <a:p>
            <a:pPr fontAlgn="auto">
              <a:spcBef>
                <a:spcPts val="0"/>
              </a:spcBef>
              <a:spcAft>
                <a:spcPts val="0"/>
              </a:spcAft>
              <a:defRPr/>
            </a:pPr>
            <a:r>
              <a:rPr lang="en-US" sz="1200" dirty="0"/>
              <a:t>Blurry Webcam Images</a:t>
            </a:r>
          </a:p>
        </p:txBody>
      </p:sp>
      <p:sp>
        <p:nvSpPr>
          <p:cNvPr id="29" name="TextBox 28"/>
          <p:cNvSpPr txBox="1"/>
          <p:nvPr/>
        </p:nvSpPr>
        <p:spPr>
          <a:xfrm>
            <a:off x="6629400" y="1219200"/>
            <a:ext cx="1981200" cy="307975"/>
          </a:xfrm>
          <a:prstGeom prst="rect">
            <a:avLst/>
          </a:prstGeom>
          <a:solidFill>
            <a:schemeClr val="tx1">
              <a:alpha val="55000"/>
            </a:schemeClr>
          </a:solidFill>
        </p:spPr>
        <p:txBody>
          <a:bodyPr>
            <a:spAutoFit/>
          </a:bodyPr>
          <a:lstStyle/>
          <a:p>
            <a:pPr algn="ctr" fontAlgn="auto">
              <a:spcBef>
                <a:spcPts val="0"/>
              </a:spcBef>
              <a:spcAft>
                <a:spcPts val="0"/>
              </a:spcAft>
              <a:defRPr/>
            </a:pPr>
            <a:r>
              <a:rPr lang="en-US" sz="1400" dirty="0">
                <a:solidFill>
                  <a:schemeClr val="bg1"/>
                </a:solidFill>
                <a:effectLst>
                  <a:outerShdw blurRad="38100" dist="38100" dir="2700000" algn="tl">
                    <a:srgbClr val="000000">
                      <a:alpha val="43137"/>
                    </a:srgbClr>
                  </a:outerShdw>
                </a:effectLst>
                <a:latin typeface="+mn-lt"/>
              </a:rPr>
              <a:t>SIFT</a:t>
            </a:r>
          </a:p>
        </p:txBody>
      </p:sp>
      <p:sp>
        <p:nvSpPr>
          <p:cNvPr id="24" name="TextBox 23"/>
          <p:cNvSpPr txBox="1"/>
          <p:nvPr/>
        </p:nvSpPr>
        <p:spPr>
          <a:xfrm>
            <a:off x="4572000" y="1219200"/>
            <a:ext cx="1981200" cy="307975"/>
          </a:xfrm>
          <a:prstGeom prst="rect">
            <a:avLst/>
          </a:prstGeom>
          <a:solidFill>
            <a:schemeClr val="tx1">
              <a:alpha val="55000"/>
            </a:schemeClr>
          </a:solidFill>
        </p:spPr>
        <p:txBody>
          <a:bodyPr>
            <a:spAutoFit/>
          </a:bodyPr>
          <a:lstStyle/>
          <a:p>
            <a:pPr algn="ctr" fontAlgn="auto">
              <a:spcBef>
                <a:spcPts val="0"/>
              </a:spcBef>
              <a:spcAft>
                <a:spcPts val="0"/>
              </a:spcAft>
              <a:defRPr/>
            </a:pPr>
            <a:r>
              <a:rPr lang="en-US" sz="1400" dirty="0">
                <a:solidFill>
                  <a:schemeClr val="bg1"/>
                </a:solidFill>
                <a:effectLst>
                  <a:outerShdw blurRad="38100" dist="38100" dir="2700000" algn="tl">
                    <a:srgbClr val="000000">
                      <a:alpha val="43137"/>
                    </a:srgbClr>
                  </a:outerShdw>
                </a:effectLst>
                <a:latin typeface="+mn-lt"/>
              </a:rPr>
              <a:t>NCC</a:t>
            </a:r>
          </a:p>
        </p:txBody>
      </p:sp>
      <p:pic>
        <p:nvPicPr>
          <p:cNvPr id="39944" name="Picture 19" descr="ncc-mapc.png"/>
          <p:cNvPicPr>
            <a:picLocks noChangeAspect="1"/>
          </p:cNvPicPr>
          <p:nvPr/>
        </p:nvPicPr>
        <p:blipFill>
          <a:blip r:embed="rId3"/>
          <a:srcRect/>
          <a:stretch>
            <a:fillRect/>
          </a:stretch>
        </p:blipFill>
        <p:spPr bwMode="auto">
          <a:xfrm>
            <a:off x="4618038" y="5241925"/>
            <a:ext cx="1951037" cy="1463675"/>
          </a:xfrm>
          <a:prstGeom prst="rect">
            <a:avLst/>
          </a:prstGeom>
          <a:noFill/>
          <a:ln w="9525">
            <a:noFill/>
            <a:miter lim="800000"/>
            <a:headEnd/>
            <a:tailEnd/>
          </a:ln>
        </p:spPr>
      </p:pic>
      <p:pic>
        <p:nvPicPr>
          <p:cNvPr id="39945" name="Picture 20" descr="daisy-mapc.png"/>
          <p:cNvPicPr>
            <a:picLocks noChangeAspect="1"/>
          </p:cNvPicPr>
          <p:nvPr/>
        </p:nvPicPr>
        <p:blipFill>
          <a:blip r:embed="rId4"/>
          <a:srcRect/>
          <a:stretch>
            <a:fillRect/>
          </a:stretch>
        </p:blipFill>
        <p:spPr bwMode="auto">
          <a:xfrm>
            <a:off x="6659563" y="5241925"/>
            <a:ext cx="1951037" cy="1463675"/>
          </a:xfrm>
          <a:prstGeom prst="rect">
            <a:avLst/>
          </a:prstGeom>
          <a:noFill/>
          <a:ln w="9525">
            <a:noFill/>
            <a:miter lim="800000"/>
            <a:headEnd/>
            <a:tailEnd/>
          </a:ln>
        </p:spPr>
      </p:pic>
      <p:pic>
        <p:nvPicPr>
          <p:cNvPr id="39946" name="Picture 21" descr="image0.png"/>
          <p:cNvPicPr>
            <a:picLocks noChangeAspect="1"/>
          </p:cNvPicPr>
          <p:nvPr/>
        </p:nvPicPr>
        <p:blipFill>
          <a:blip r:embed="rId5"/>
          <a:srcRect/>
          <a:stretch>
            <a:fillRect/>
          </a:stretch>
        </p:blipFill>
        <p:spPr bwMode="auto">
          <a:xfrm>
            <a:off x="533400" y="5241925"/>
            <a:ext cx="1951038" cy="1463675"/>
          </a:xfrm>
          <a:prstGeom prst="rect">
            <a:avLst/>
          </a:prstGeom>
          <a:noFill/>
          <a:ln w="9525">
            <a:noFill/>
            <a:miter lim="800000"/>
            <a:headEnd/>
            <a:tailEnd/>
          </a:ln>
        </p:spPr>
      </p:pic>
      <p:pic>
        <p:nvPicPr>
          <p:cNvPr id="39947" name="Picture 22" descr="image1.png"/>
          <p:cNvPicPr>
            <a:picLocks noChangeAspect="1"/>
          </p:cNvPicPr>
          <p:nvPr/>
        </p:nvPicPr>
        <p:blipFill>
          <a:blip r:embed="rId6"/>
          <a:srcRect/>
          <a:stretch>
            <a:fillRect/>
          </a:stretch>
        </p:blipFill>
        <p:spPr bwMode="auto">
          <a:xfrm>
            <a:off x="2574925" y="5241925"/>
            <a:ext cx="1951038" cy="1463675"/>
          </a:xfrm>
          <a:prstGeom prst="rect">
            <a:avLst/>
          </a:prstGeom>
          <a:noFill/>
          <a:ln w="9525">
            <a:noFill/>
            <a:miter lim="800000"/>
            <a:headEnd/>
            <a:tailEnd/>
          </a:ln>
        </p:spPr>
      </p:pic>
      <p:pic>
        <p:nvPicPr>
          <p:cNvPr id="39948" name="Picture 24" descr="ncc-mapc.png"/>
          <p:cNvPicPr>
            <a:picLocks noChangeAspect="1"/>
          </p:cNvPicPr>
          <p:nvPr/>
        </p:nvPicPr>
        <p:blipFill>
          <a:blip r:embed="rId7">
            <a:lum bright="50000" contrast="60000"/>
          </a:blip>
          <a:srcRect/>
          <a:stretch>
            <a:fillRect/>
          </a:stretch>
        </p:blipFill>
        <p:spPr bwMode="auto">
          <a:xfrm>
            <a:off x="4618038" y="3405188"/>
            <a:ext cx="1951037" cy="1463675"/>
          </a:xfrm>
          <a:prstGeom prst="rect">
            <a:avLst/>
          </a:prstGeom>
          <a:noFill/>
          <a:ln w="9525">
            <a:noFill/>
            <a:miter lim="800000"/>
            <a:headEnd/>
            <a:tailEnd/>
          </a:ln>
        </p:spPr>
      </p:pic>
      <p:pic>
        <p:nvPicPr>
          <p:cNvPr id="39949" name="Picture 25" descr="daisy-mapc.png"/>
          <p:cNvPicPr>
            <a:picLocks noChangeAspect="1"/>
          </p:cNvPicPr>
          <p:nvPr/>
        </p:nvPicPr>
        <p:blipFill>
          <a:blip r:embed="rId8">
            <a:lum bright="50000" contrast="60000"/>
          </a:blip>
          <a:srcRect/>
          <a:stretch>
            <a:fillRect/>
          </a:stretch>
        </p:blipFill>
        <p:spPr bwMode="auto">
          <a:xfrm>
            <a:off x="6659563" y="3405188"/>
            <a:ext cx="1951037" cy="1463675"/>
          </a:xfrm>
          <a:prstGeom prst="rect">
            <a:avLst/>
          </a:prstGeom>
          <a:noFill/>
          <a:ln w="9525">
            <a:noFill/>
            <a:miter lim="800000"/>
            <a:headEnd/>
            <a:tailEnd/>
          </a:ln>
        </p:spPr>
      </p:pic>
      <p:pic>
        <p:nvPicPr>
          <p:cNvPr id="39950" name="Picture 26" descr="f0.jpg"/>
          <p:cNvPicPr>
            <a:picLocks noChangeAspect="1"/>
          </p:cNvPicPr>
          <p:nvPr/>
        </p:nvPicPr>
        <p:blipFill>
          <a:blip r:embed="rId9"/>
          <a:srcRect/>
          <a:stretch>
            <a:fillRect/>
          </a:stretch>
        </p:blipFill>
        <p:spPr bwMode="auto">
          <a:xfrm>
            <a:off x="2574925" y="3405188"/>
            <a:ext cx="1951038" cy="1463675"/>
          </a:xfrm>
          <a:prstGeom prst="rect">
            <a:avLst/>
          </a:prstGeom>
          <a:noFill/>
          <a:ln w="9525">
            <a:noFill/>
            <a:miter lim="800000"/>
            <a:headEnd/>
            <a:tailEnd/>
          </a:ln>
        </p:spPr>
      </p:pic>
      <p:pic>
        <p:nvPicPr>
          <p:cNvPr id="39951" name="Picture 27" descr="f1.jpg"/>
          <p:cNvPicPr>
            <a:picLocks noChangeAspect="1"/>
          </p:cNvPicPr>
          <p:nvPr/>
        </p:nvPicPr>
        <p:blipFill>
          <a:blip r:embed="rId10"/>
          <a:srcRect/>
          <a:stretch>
            <a:fillRect/>
          </a:stretch>
        </p:blipFill>
        <p:spPr bwMode="auto">
          <a:xfrm>
            <a:off x="533400" y="3405188"/>
            <a:ext cx="1951038" cy="1463675"/>
          </a:xfrm>
          <a:prstGeom prst="rect">
            <a:avLst/>
          </a:prstGeom>
          <a:noFill/>
          <a:ln w="9525">
            <a:noFill/>
            <a:miter lim="800000"/>
            <a:headEnd/>
            <a:tailEnd/>
          </a:ln>
        </p:spPr>
      </p:pic>
      <p:pic>
        <p:nvPicPr>
          <p:cNvPr id="39952" name="Picture 32" descr="ncc-mapc.png"/>
          <p:cNvPicPr>
            <a:picLocks noChangeAspect="1"/>
          </p:cNvPicPr>
          <p:nvPr/>
        </p:nvPicPr>
        <p:blipFill>
          <a:blip r:embed="rId11"/>
          <a:srcRect/>
          <a:stretch>
            <a:fillRect/>
          </a:stretch>
        </p:blipFill>
        <p:spPr bwMode="auto">
          <a:xfrm>
            <a:off x="4618038" y="1568450"/>
            <a:ext cx="1951037" cy="1463675"/>
          </a:xfrm>
          <a:prstGeom prst="rect">
            <a:avLst/>
          </a:prstGeom>
          <a:noFill/>
          <a:ln w="9525">
            <a:noFill/>
            <a:miter lim="800000"/>
            <a:headEnd/>
            <a:tailEnd/>
          </a:ln>
        </p:spPr>
      </p:pic>
      <p:pic>
        <p:nvPicPr>
          <p:cNvPr id="39953" name="Picture 33" descr="daisy-mapc.png"/>
          <p:cNvPicPr>
            <a:picLocks noChangeAspect="1"/>
          </p:cNvPicPr>
          <p:nvPr/>
        </p:nvPicPr>
        <p:blipFill>
          <a:blip r:embed="rId12"/>
          <a:srcRect/>
          <a:stretch>
            <a:fillRect/>
          </a:stretch>
        </p:blipFill>
        <p:spPr bwMode="auto">
          <a:xfrm>
            <a:off x="6659563" y="1568450"/>
            <a:ext cx="1951037" cy="1463675"/>
          </a:xfrm>
          <a:prstGeom prst="rect">
            <a:avLst/>
          </a:prstGeom>
          <a:noFill/>
          <a:ln w="9525">
            <a:noFill/>
            <a:miter lim="800000"/>
            <a:headEnd/>
            <a:tailEnd/>
          </a:ln>
        </p:spPr>
      </p:pic>
      <p:pic>
        <p:nvPicPr>
          <p:cNvPr id="39954" name="Picture 43" descr="contrast1.jpg"/>
          <p:cNvPicPr>
            <a:picLocks noChangeAspect="1"/>
          </p:cNvPicPr>
          <p:nvPr/>
        </p:nvPicPr>
        <p:blipFill>
          <a:blip r:embed="rId13"/>
          <a:srcRect/>
          <a:stretch>
            <a:fillRect/>
          </a:stretch>
        </p:blipFill>
        <p:spPr bwMode="auto">
          <a:xfrm>
            <a:off x="533400" y="1568450"/>
            <a:ext cx="1951038" cy="1463675"/>
          </a:xfrm>
          <a:prstGeom prst="rect">
            <a:avLst/>
          </a:prstGeom>
          <a:noFill/>
          <a:ln w="9525">
            <a:noFill/>
            <a:miter lim="800000"/>
            <a:headEnd/>
            <a:tailEnd/>
          </a:ln>
        </p:spPr>
      </p:pic>
      <p:pic>
        <p:nvPicPr>
          <p:cNvPr id="39955" name="Picture 45" descr="contrast0.jpg"/>
          <p:cNvPicPr>
            <a:picLocks noChangeAspect="1"/>
          </p:cNvPicPr>
          <p:nvPr/>
        </p:nvPicPr>
        <p:blipFill>
          <a:blip r:embed="rId14"/>
          <a:srcRect/>
          <a:stretch>
            <a:fillRect/>
          </a:stretch>
        </p:blipFill>
        <p:spPr bwMode="auto">
          <a:xfrm>
            <a:off x="2574925" y="1568450"/>
            <a:ext cx="1951038" cy="14636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sz="3600" dirty="0" smtClean="0"/>
              <a:t>Image Transforms</a:t>
            </a:r>
            <a:endParaRPr lang="en-US" sz="3600" dirty="0"/>
          </a:p>
        </p:txBody>
      </p:sp>
      <p:sp>
        <p:nvSpPr>
          <p:cNvPr id="45" name="TextBox 44"/>
          <p:cNvSpPr txBox="1"/>
          <p:nvPr/>
        </p:nvSpPr>
        <p:spPr>
          <a:xfrm>
            <a:off x="457200" y="1219200"/>
            <a:ext cx="8229600" cy="276225"/>
          </a:xfrm>
          <a:prstGeom prst="rect">
            <a:avLst/>
          </a:prstGeom>
        </p:spPr>
        <p:style>
          <a:lnRef idx="3">
            <a:schemeClr val="lt1"/>
          </a:lnRef>
          <a:fillRef idx="1">
            <a:schemeClr val="accent5"/>
          </a:fillRef>
          <a:effectRef idx="1">
            <a:schemeClr val="accent5"/>
          </a:effectRef>
          <a:fontRef idx="minor">
            <a:schemeClr val="lt1"/>
          </a:fontRef>
        </p:style>
        <p:txBody>
          <a:bodyPr>
            <a:spAutoFit/>
          </a:bodyPr>
          <a:lstStyle/>
          <a:p>
            <a:pPr fontAlgn="auto">
              <a:spcBef>
                <a:spcPts val="0"/>
              </a:spcBef>
              <a:spcAft>
                <a:spcPts val="0"/>
              </a:spcAft>
              <a:defRPr/>
            </a:pPr>
            <a:r>
              <a:rPr lang="en-US" sz="1200" dirty="0"/>
              <a:t>Contrast Change</a:t>
            </a:r>
          </a:p>
        </p:txBody>
      </p:sp>
      <p:sp>
        <p:nvSpPr>
          <p:cNvPr id="47" name="TextBox 46"/>
          <p:cNvSpPr txBox="1"/>
          <p:nvPr/>
        </p:nvSpPr>
        <p:spPr>
          <a:xfrm>
            <a:off x="457200" y="3097213"/>
            <a:ext cx="8229600" cy="276225"/>
          </a:xfrm>
          <a:prstGeom prst="rect">
            <a:avLst/>
          </a:prstGeom>
        </p:spPr>
        <p:style>
          <a:lnRef idx="3">
            <a:schemeClr val="lt1"/>
          </a:lnRef>
          <a:fillRef idx="1">
            <a:schemeClr val="accent5"/>
          </a:fillRef>
          <a:effectRef idx="1">
            <a:schemeClr val="accent5"/>
          </a:effectRef>
          <a:fontRef idx="minor">
            <a:schemeClr val="lt1"/>
          </a:fontRef>
        </p:style>
        <p:txBody>
          <a:bodyPr>
            <a:spAutoFit/>
          </a:bodyPr>
          <a:lstStyle/>
          <a:p>
            <a:pPr fontAlgn="auto">
              <a:spcBef>
                <a:spcPts val="0"/>
              </a:spcBef>
              <a:spcAft>
                <a:spcPts val="0"/>
              </a:spcAft>
              <a:defRPr/>
            </a:pPr>
            <a:r>
              <a:rPr lang="en-US" sz="1200" dirty="0"/>
              <a:t>Scale</a:t>
            </a:r>
          </a:p>
        </p:txBody>
      </p:sp>
      <p:sp>
        <p:nvSpPr>
          <p:cNvPr id="48" name="TextBox 47"/>
          <p:cNvSpPr txBox="1"/>
          <p:nvPr/>
        </p:nvSpPr>
        <p:spPr>
          <a:xfrm>
            <a:off x="457200" y="4900613"/>
            <a:ext cx="8229600" cy="277812"/>
          </a:xfrm>
          <a:prstGeom prst="rect">
            <a:avLst/>
          </a:prstGeom>
        </p:spPr>
        <p:style>
          <a:lnRef idx="3">
            <a:schemeClr val="lt1"/>
          </a:lnRef>
          <a:fillRef idx="1">
            <a:schemeClr val="accent5"/>
          </a:fillRef>
          <a:effectRef idx="1">
            <a:schemeClr val="accent5"/>
          </a:effectRef>
          <a:fontRef idx="minor">
            <a:schemeClr val="lt1"/>
          </a:fontRef>
        </p:style>
        <p:txBody>
          <a:bodyPr>
            <a:spAutoFit/>
          </a:bodyPr>
          <a:lstStyle/>
          <a:p>
            <a:pPr fontAlgn="auto">
              <a:spcBef>
                <a:spcPts val="0"/>
              </a:spcBef>
              <a:spcAft>
                <a:spcPts val="0"/>
              </a:spcAft>
              <a:defRPr/>
            </a:pPr>
            <a:r>
              <a:rPr lang="en-US" sz="1200" dirty="0"/>
              <a:t>Blurry Webcam Images</a:t>
            </a:r>
          </a:p>
        </p:txBody>
      </p:sp>
      <p:sp>
        <p:nvSpPr>
          <p:cNvPr id="29" name="TextBox 28"/>
          <p:cNvSpPr txBox="1"/>
          <p:nvPr/>
        </p:nvSpPr>
        <p:spPr>
          <a:xfrm>
            <a:off x="6629400" y="1219200"/>
            <a:ext cx="1981200" cy="307975"/>
          </a:xfrm>
          <a:prstGeom prst="rect">
            <a:avLst/>
          </a:prstGeom>
          <a:solidFill>
            <a:schemeClr val="tx1">
              <a:alpha val="55000"/>
            </a:schemeClr>
          </a:solidFill>
        </p:spPr>
        <p:txBody>
          <a:bodyPr>
            <a:spAutoFit/>
          </a:bodyPr>
          <a:lstStyle/>
          <a:p>
            <a:pPr algn="ctr" fontAlgn="auto">
              <a:spcBef>
                <a:spcPts val="0"/>
              </a:spcBef>
              <a:spcAft>
                <a:spcPts val="0"/>
              </a:spcAft>
              <a:defRPr/>
            </a:pPr>
            <a:r>
              <a:rPr lang="en-US" sz="1400" dirty="0">
                <a:solidFill>
                  <a:schemeClr val="bg1"/>
                </a:solidFill>
                <a:effectLst>
                  <a:outerShdw blurRad="38100" dist="38100" dir="2700000" algn="tl">
                    <a:srgbClr val="000000">
                      <a:alpha val="43137"/>
                    </a:srgbClr>
                  </a:outerShdw>
                </a:effectLst>
                <a:latin typeface="+mn-lt"/>
              </a:rPr>
              <a:t>DAISY</a:t>
            </a:r>
          </a:p>
        </p:txBody>
      </p:sp>
      <p:sp>
        <p:nvSpPr>
          <p:cNvPr id="24" name="TextBox 23"/>
          <p:cNvSpPr txBox="1"/>
          <p:nvPr/>
        </p:nvSpPr>
        <p:spPr>
          <a:xfrm>
            <a:off x="4572000" y="1219200"/>
            <a:ext cx="1981200" cy="307975"/>
          </a:xfrm>
          <a:prstGeom prst="rect">
            <a:avLst/>
          </a:prstGeom>
          <a:solidFill>
            <a:schemeClr val="tx1">
              <a:alpha val="55000"/>
            </a:schemeClr>
          </a:solidFill>
        </p:spPr>
        <p:txBody>
          <a:bodyPr>
            <a:spAutoFit/>
          </a:bodyPr>
          <a:lstStyle/>
          <a:p>
            <a:pPr algn="ctr" fontAlgn="auto">
              <a:spcBef>
                <a:spcPts val="0"/>
              </a:spcBef>
              <a:spcAft>
                <a:spcPts val="0"/>
              </a:spcAft>
              <a:defRPr/>
            </a:pPr>
            <a:r>
              <a:rPr lang="en-US" sz="1400" dirty="0">
                <a:solidFill>
                  <a:schemeClr val="bg1"/>
                </a:solidFill>
                <a:effectLst>
                  <a:outerShdw blurRad="38100" dist="38100" dir="2700000" algn="tl">
                    <a:srgbClr val="000000">
                      <a:alpha val="43137"/>
                    </a:srgbClr>
                  </a:outerShdw>
                </a:effectLst>
                <a:latin typeface="+mn-lt"/>
              </a:rPr>
              <a:t>NCC</a:t>
            </a:r>
          </a:p>
        </p:txBody>
      </p:sp>
      <p:pic>
        <p:nvPicPr>
          <p:cNvPr id="40968" name="Picture 19" descr="ncc-mapc.png"/>
          <p:cNvPicPr>
            <a:picLocks noChangeAspect="1"/>
          </p:cNvPicPr>
          <p:nvPr/>
        </p:nvPicPr>
        <p:blipFill>
          <a:blip r:embed="rId3"/>
          <a:srcRect/>
          <a:stretch>
            <a:fillRect/>
          </a:stretch>
        </p:blipFill>
        <p:spPr bwMode="auto">
          <a:xfrm>
            <a:off x="4618038" y="5241925"/>
            <a:ext cx="1951037" cy="1463675"/>
          </a:xfrm>
          <a:prstGeom prst="rect">
            <a:avLst/>
          </a:prstGeom>
          <a:noFill/>
          <a:ln w="9525">
            <a:noFill/>
            <a:miter lim="800000"/>
            <a:headEnd/>
            <a:tailEnd/>
          </a:ln>
        </p:spPr>
      </p:pic>
      <p:pic>
        <p:nvPicPr>
          <p:cNvPr id="40969" name="Picture 20" descr="daisy-mapc.png"/>
          <p:cNvPicPr>
            <a:picLocks noChangeAspect="1"/>
          </p:cNvPicPr>
          <p:nvPr/>
        </p:nvPicPr>
        <p:blipFill>
          <a:blip r:embed="rId4"/>
          <a:srcRect/>
          <a:stretch>
            <a:fillRect/>
          </a:stretch>
        </p:blipFill>
        <p:spPr bwMode="auto">
          <a:xfrm>
            <a:off x="6659563" y="5241925"/>
            <a:ext cx="1951037" cy="1463675"/>
          </a:xfrm>
          <a:prstGeom prst="rect">
            <a:avLst/>
          </a:prstGeom>
          <a:noFill/>
          <a:ln w="9525">
            <a:noFill/>
            <a:miter lim="800000"/>
            <a:headEnd/>
            <a:tailEnd/>
          </a:ln>
        </p:spPr>
      </p:pic>
      <p:pic>
        <p:nvPicPr>
          <p:cNvPr id="40970" name="Picture 21" descr="image0.png"/>
          <p:cNvPicPr>
            <a:picLocks noChangeAspect="1"/>
          </p:cNvPicPr>
          <p:nvPr/>
        </p:nvPicPr>
        <p:blipFill>
          <a:blip r:embed="rId5"/>
          <a:srcRect/>
          <a:stretch>
            <a:fillRect/>
          </a:stretch>
        </p:blipFill>
        <p:spPr bwMode="auto">
          <a:xfrm>
            <a:off x="533400" y="5241925"/>
            <a:ext cx="1951038" cy="1463675"/>
          </a:xfrm>
          <a:prstGeom prst="rect">
            <a:avLst/>
          </a:prstGeom>
          <a:noFill/>
          <a:ln w="9525">
            <a:noFill/>
            <a:miter lim="800000"/>
            <a:headEnd/>
            <a:tailEnd/>
          </a:ln>
        </p:spPr>
      </p:pic>
      <p:pic>
        <p:nvPicPr>
          <p:cNvPr id="40971" name="Picture 22" descr="image1.png"/>
          <p:cNvPicPr>
            <a:picLocks noChangeAspect="1"/>
          </p:cNvPicPr>
          <p:nvPr/>
        </p:nvPicPr>
        <p:blipFill>
          <a:blip r:embed="rId6"/>
          <a:srcRect/>
          <a:stretch>
            <a:fillRect/>
          </a:stretch>
        </p:blipFill>
        <p:spPr bwMode="auto">
          <a:xfrm>
            <a:off x="2574925" y="5241925"/>
            <a:ext cx="1951038" cy="1463675"/>
          </a:xfrm>
          <a:prstGeom prst="rect">
            <a:avLst/>
          </a:prstGeom>
          <a:noFill/>
          <a:ln w="9525">
            <a:noFill/>
            <a:miter lim="800000"/>
            <a:headEnd/>
            <a:tailEnd/>
          </a:ln>
        </p:spPr>
      </p:pic>
      <p:pic>
        <p:nvPicPr>
          <p:cNvPr id="40972" name="Picture 24" descr="ncc-mapc.png"/>
          <p:cNvPicPr>
            <a:picLocks noChangeAspect="1"/>
          </p:cNvPicPr>
          <p:nvPr/>
        </p:nvPicPr>
        <p:blipFill>
          <a:blip r:embed="rId7">
            <a:lum bright="50000" contrast="60000"/>
          </a:blip>
          <a:srcRect/>
          <a:stretch>
            <a:fillRect/>
          </a:stretch>
        </p:blipFill>
        <p:spPr bwMode="auto">
          <a:xfrm>
            <a:off x="4618038" y="3405188"/>
            <a:ext cx="1951037" cy="1463675"/>
          </a:xfrm>
          <a:prstGeom prst="rect">
            <a:avLst/>
          </a:prstGeom>
          <a:noFill/>
          <a:ln w="9525">
            <a:noFill/>
            <a:miter lim="800000"/>
            <a:headEnd/>
            <a:tailEnd/>
          </a:ln>
        </p:spPr>
      </p:pic>
      <p:pic>
        <p:nvPicPr>
          <p:cNvPr id="40973" name="Picture 25" descr="daisy-mapc.png"/>
          <p:cNvPicPr>
            <a:picLocks noChangeAspect="1"/>
          </p:cNvPicPr>
          <p:nvPr/>
        </p:nvPicPr>
        <p:blipFill>
          <a:blip r:embed="rId8">
            <a:lum bright="50000" contrast="60000"/>
          </a:blip>
          <a:srcRect/>
          <a:stretch>
            <a:fillRect/>
          </a:stretch>
        </p:blipFill>
        <p:spPr bwMode="auto">
          <a:xfrm>
            <a:off x="6659563" y="3405188"/>
            <a:ext cx="1951037" cy="1463675"/>
          </a:xfrm>
          <a:prstGeom prst="rect">
            <a:avLst/>
          </a:prstGeom>
          <a:noFill/>
          <a:ln w="9525">
            <a:noFill/>
            <a:miter lim="800000"/>
            <a:headEnd/>
            <a:tailEnd/>
          </a:ln>
        </p:spPr>
      </p:pic>
      <p:pic>
        <p:nvPicPr>
          <p:cNvPr id="40974" name="Picture 26" descr="f0.jpg"/>
          <p:cNvPicPr>
            <a:picLocks noChangeAspect="1"/>
          </p:cNvPicPr>
          <p:nvPr/>
        </p:nvPicPr>
        <p:blipFill>
          <a:blip r:embed="rId9"/>
          <a:srcRect/>
          <a:stretch>
            <a:fillRect/>
          </a:stretch>
        </p:blipFill>
        <p:spPr bwMode="auto">
          <a:xfrm>
            <a:off x="2574925" y="3405188"/>
            <a:ext cx="1951038" cy="1463675"/>
          </a:xfrm>
          <a:prstGeom prst="rect">
            <a:avLst/>
          </a:prstGeom>
          <a:noFill/>
          <a:ln w="9525">
            <a:noFill/>
            <a:miter lim="800000"/>
            <a:headEnd/>
            <a:tailEnd/>
          </a:ln>
        </p:spPr>
      </p:pic>
      <p:pic>
        <p:nvPicPr>
          <p:cNvPr id="40975" name="Picture 27" descr="f1.jpg"/>
          <p:cNvPicPr>
            <a:picLocks noChangeAspect="1"/>
          </p:cNvPicPr>
          <p:nvPr/>
        </p:nvPicPr>
        <p:blipFill>
          <a:blip r:embed="rId10"/>
          <a:srcRect/>
          <a:stretch>
            <a:fillRect/>
          </a:stretch>
        </p:blipFill>
        <p:spPr bwMode="auto">
          <a:xfrm>
            <a:off x="533400" y="3405188"/>
            <a:ext cx="1951038" cy="1463675"/>
          </a:xfrm>
          <a:prstGeom prst="rect">
            <a:avLst/>
          </a:prstGeom>
          <a:noFill/>
          <a:ln w="9525">
            <a:noFill/>
            <a:miter lim="800000"/>
            <a:headEnd/>
            <a:tailEnd/>
          </a:ln>
        </p:spPr>
      </p:pic>
      <p:pic>
        <p:nvPicPr>
          <p:cNvPr id="40976" name="Picture 32" descr="ncc-mapc.png"/>
          <p:cNvPicPr>
            <a:picLocks noChangeAspect="1"/>
          </p:cNvPicPr>
          <p:nvPr/>
        </p:nvPicPr>
        <p:blipFill>
          <a:blip r:embed="rId11"/>
          <a:srcRect/>
          <a:stretch>
            <a:fillRect/>
          </a:stretch>
        </p:blipFill>
        <p:spPr bwMode="auto">
          <a:xfrm>
            <a:off x="4618038" y="1568450"/>
            <a:ext cx="1951037" cy="1463675"/>
          </a:xfrm>
          <a:prstGeom prst="rect">
            <a:avLst/>
          </a:prstGeom>
          <a:noFill/>
          <a:ln w="9525">
            <a:noFill/>
            <a:miter lim="800000"/>
            <a:headEnd/>
            <a:tailEnd/>
          </a:ln>
        </p:spPr>
      </p:pic>
      <p:pic>
        <p:nvPicPr>
          <p:cNvPr id="40977" name="Picture 33" descr="daisy-mapc.png"/>
          <p:cNvPicPr>
            <a:picLocks noChangeAspect="1"/>
          </p:cNvPicPr>
          <p:nvPr/>
        </p:nvPicPr>
        <p:blipFill>
          <a:blip r:embed="rId12"/>
          <a:srcRect/>
          <a:stretch>
            <a:fillRect/>
          </a:stretch>
        </p:blipFill>
        <p:spPr bwMode="auto">
          <a:xfrm>
            <a:off x="6659563" y="1568450"/>
            <a:ext cx="1951037" cy="1463675"/>
          </a:xfrm>
          <a:prstGeom prst="rect">
            <a:avLst/>
          </a:prstGeom>
          <a:noFill/>
          <a:ln w="9525">
            <a:noFill/>
            <a:miter lim="800000"/>
            <a:headEnd/>
            <a:tailEnd/>
          </a:ln>
        </p:spPr>
      </p:pic>
      <p:pic>
        <p:nvPicPr>
          <p:cNvPr id="40978" name="Picture 43" descr="contrast1.jpg"/>
          <p:cNvPicPr>
            <a:picLocks noChangeAspect="1"/>
          </p:cNvPicPr>
          <p:nvPr/>
        </p:nvPicPr>
        <p:blipFill>
          <a:blip r:embed="rId13"/>
          <a:srcRect/>
          <a:stretch>
            <a:fillRect/>
          </a:stretch>
        </p:blipFill>
        <p:spPr bwMode="auto">
          <a:xfrm>
            <a:off x="533400" y="1568450"/>
            <a:ext cx="1951038" cy="1463675"/>
          </a:xfrm>
          <a:prstGeom prst="rect">
            <a:avLst/>
          </a:prstGeom>
          <a:noFill/>
          <a:ln w="9525">
            <a:noFill/>
            <a:miter lim="800000"/>
            <a:headEnd/>
            <a:tailEnd/>
          </a:ln>
        </p:spPr>
      </p:pic>
      <p:pic>
        <p:nvPicPr>
          <p:cNvPr id="40979" name="Picture 45" descr="contrast0.jpg"/>
          <p:cNvPicPr>
            <a:picLocks noChangeAspect="1"/>
          </p:cNvPicPr>
          <p:nvPr/>
        </p:nvPicPr>
        <p:blipFill>
          <a:blip r:embed="rId14"/>
          <a:srcRect/>
          <a:stretch>
            <a:fillRect/>
          </a:stretch>
        </p:blipFill>
        <p:spPr bwMode="auto">
          <a:xfrm>
            <a:off x="2574925" y="1568450"/>
            <a:ext cx="1951038" cy="14636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3">
            <a:schemeClr val="lt1"/>
          </a:lnRef>
          <a:fillRef idx="1">
            <a:schemeClr val="accent5"/>
          </a:fillRef>
          <a:effectRef idx="1">
            <a:schemeClr val="accent5"/>
          </a:effectRef>
          <a:fontRef idx="minor">
            <a:schemeClr val="lt1"/>
          </a:fontRef>
        </p:style>
        <p:txBody>
          <a:bodyPr/>
          <a:lstStyle/>
          <a:p>
            <a:pPr eaLnBrk="1" fontAlgn="auto" hangingPunct="1">
              <a:spcAft>
                <a:spcPts val="0"/>
              </a:spcAft>
              <a:defRPr/>
            </a:pPr>
            <a:r>
              <a:rPr lang="en-US" dirty="0" smtClean="0"/>
              <a:t>Conclusion</a:t>
            </a:r>
            <a:endParaRPr lang="en-US" dirty="0"/>
          </a:p>
        </p:txBody>
      </p:sp>
      <p:sp>
        <p:nvSpPr>
          <p:cNvPr id="34" name="TextBox 33"/>
          <p:cNvSpPr txBox="1"/>
          <p:nvPr/>
        </p:nvSpPr>
        <p:spPr>
          <a:xfrm>
            <a:off x="457200" y="1600200"/>
            <a:ext cx="8229600" cy="2678113"/>
          </a:xfrm>
          <a:prstGeom prst="rect">
            <a:avLst/>
          </a:prstGeom>
        </p:spPr>
        <p:style>
          <a:lnRef idx="3">
            <a:schemeClr val="lt1"/>
          </a:lnRef>
          <a:fillRef idx="1">
            <a:schemeClr val="accent3"/>
          </a:fillRef>
          <a:effectRef idx="1">
            <a:schemeClr val="accent3"/>
          </a:effectRef>
          <a:fontRef idx="minor">
            <a:schemeClr val="lt1"/>
          </a:fontRef>
        </p:style>
        <p:txBody>
          <a:bodyPr>
            <a:spAutoFit/>
          </a:bodyPr>
          <a:lstStyle/>
          <a:p>
            <a:pPr>
              <a:defRPr/>
            </a:pPr>
            <a:r>
              <a:rPr lang="en-US" sz="2800" dirty="0">
                <a:solidFill>
                  <a:srgbClr val="FFFFFF"/>
                </a:solidFill>
              </a:rPr>
              <a:t>DAISY:</a:t>
            </a:r>
          </a:p>
          <a:p>
            <a:pPr>
              <a:buFontTx/>
              <a:buChar char="•"/>
              <a:defRPr/>
            </a:pPr>
            <a:r>
              <a:rPr lang="en-US" sz="2800" dirty="0">
                <a:solidFill>
                  <a:srgbClr val="FFFFFF"/>
                </a:solidFill>
              </a:rPr>
              <a:t> Efficient descriptor for dense wide baseline matching.</a:t>
            </a:r>
          </a:p>
          <a:p>
            <a:pPr>
              <a:buFontTx/>
              <a:buChar char="•"/>
              <a:defRPr/>
            </a:pPr>
            <a:r>
              <a:rPr lang="en-US" sz="2800" dirty="0">
                <a:solidFill>
                  <a:srgbClr val="FFFFFF"/>
                </a:solidFill>
              </a:rPr>
              <a:t> Handles occlusions correctly.  </a:t>
            </a:r>
          </a:p>
          <a:p>
            <a:pPr>
              <a:buFontTx/>
              <a:buChar char="•"/>
              <a:defRPr/>
            </a:pPr>
            <a:r>
              <a:rPr lang="en-US" sz="2800" dirty="0">
                <a:solidFill>
                  <a:srgbClr val="FFFFFF"/>
                </a:solidFill>
              </a:rPr>
              <a:t> Robust to perspective distortions.</a:t>
            </a:r>
          </a:p>
          <a:p>
            <a:pPr>
              <a:buFontTx/>
              <a:buChar char="•"/>
              <a:defRPr/>
            </a:pPr>
            <a:r>
              <a:rPr lang="en-US" sz="2800" dirty="0">
                <a:solidFill>
                  <a:srgbClr val="FFFFFF"/>
                </a:solidFill>
              </a:rPr>
              <a:t> Robust to lighting changes. </a:t>
            </a:r>
          </a:p>
          <a:p>
            <a:pPr>
              <a:buFontTx/>
              <a:buChar char="•"/>
              <a:defRPr/>
            </a:pPr>
            <a:r>
              <a:rPr lang="en-US" sz="2800" dirty="0">
                <a:solidFill>
                  <a:srgbClr val="FFFFFF"/>
                </a:solidFill>
              </a:rPr>
              <a:t> Can handle low quality imagery.</a:t>
            </a:r>
            <a:r>
              <a:rPr lang="en-US" dirty="0">
                <a:solidFill>
                  <a:srgbClr val="FFFFFF"/>
                </a:solidFill>
              </a:rPr>
              <a:t> </a:t>
            </a:r>
          </a:p>
        </p:txBody>
      </p:sp>
      <p:sp>
        <p:nvSpPr>
          <p:cNvPr id="3" name="TextBox 33"/>
          <p:cNvSpPr txBox="1"/>
          <p:nvPr/>
        </p:nvSpPr>
        <p:spPr>
          <a:xfrm>
            <a:off x="457200" y="4572000"/>
            <a:ext cx="8229600" cy="1411288"/>
          </a:xfrm>
          <a:prstGeom prst="rect">
            <a:avLst/>
          </a:prstGeom>
        </p:spPr>
        <p:style>
          <a:lnRef idx="3">
            <a:schemeClr val="lt1"/>
          </a:lnRef>
          <a:fillRef idx="1">
            <a:schemeClr val="accent3"/>
          </a:fillRef>
          <a:effectRef idx="1">
            <a:schemeClr val="accent3"/>
          </a:effectRef>
          <a:fontRef idx="minor">
            <a:schemeClr val="lt1"/>
          </a:fontRef>
        </p:style>
        <p:txBody>
          <a:bodyPr>
            <a:spAutoFit/>
          </a:bodyPr>
          <a:lstStyle/>
          <a:p>
            <a:pPr>
              <a:defRPr/>
            </a:pPr>
            <a:r>
              <a:rPr lang="en-US" sz="2800" dirty="0">
                <a:solidFill>
                  <a:srgbClr val="FFFFFF"/>
                </a:solidFill>
              </a:rPr>
              <a:t>Future work:</a:t>
            </a:r>
          </a:p>
          <a:p>
            <a:pPr>
              <a:buFontTx/>
              <a:buChar char="•"/>
              <a:defRPr/>
            </a:pPr>
            <a:r>
              <a:rPr lang="en-US" sz="2800" dirty="0">
                <a:solidFill>
                  <a:srgbClr val="FFFFFF"/>
                </a:solidFill>
              </a:rPr>
              <a:t> Image-based rendering from widely spaced cameras. </a:t>
            </a:r>
          </a:p>
          <a:p>
            <a:pPr>
              <a:buFontTx/>
              <a:buChar char="•"/>
              <a:defRPr/>
            </a:pPr>
            <a:r>
              <a:rPr lang="en-US" sz="2800" dirty="0">
                <a:solidFill>
                  <a:srgbClr val="FFFFFF"/>
                </a:solidFill>
              </a:rPr>
              <a:t> Object detection and recognition.</a:t>
            </a:r>
            <a:endParaRPr lang="en-US" dirty="0">
              <a:solidFill>
                <a:srgbClr val="FFFFFF"/>
              </a:solidFill>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57200" y="1295400"/>
            <a:ext cx="8229600" cy="4216539"/>
          </a:xfrm>
          <a:prstGeom prst="rect">
            <a:avLst/>
          </a:prstGeom>
          <a:solidFill>
            <a:schemeClr val="accent5">
              <a:alpha val="61000"/>
            </a:schemeClr>
          </a:solidFill>
        </p:spPr>
        <p:style>
          <a:lnRef idx="3">
            <a:schemeClr val="lt1"/>
          </a:lnRef>
          <a:fillRef idx="1">
            <a:schemeClr val="accent5"/>
          </a:fillRef>
          <a:effectRef idx="1">
            <a:schemeClr val="accent5"/>
          </a:effectRef>
          <a:fontRef idx="minor">
            <a:schemeClr val="lt1"/>
          </a:fontRef>
        </p:style>
        <p:txBody>
          <a:bodyPr>
            <a:spAutoFit/>
          </a:bodyPr>
          <a:lstStyle/>
          <a:p>
            <a:pPr algn="ctr">
              <a:defRPr/>
            </a:pPr>
            <a:endParaRPr lang="en-US" dirty="0">
              <a:solidFill>
                <a:srgbClr val="FFFFFF"/>
              </a:solidFill>
            </a:endParaRPr>
          </a:p>
          <a:p>
            <a:pPr algn="ctr">
              <a:defRPr/>
            </a:pPr>
            <a:r>
              <a:rPr lang="en-US" sz="4000" dirty="0" smtClean="0">
                <a:solidFill>
                  <a:srgbClr val="FFFFFF"/>
                </a:solidFill>
                <a:effectLst>
                  <a:outerShdw blurRad="38100" dist="38100" dir="2700000" algn="tl">
                    <a:srgbClr val="000000"/>
                  </a:outerShdw>
                </a:effectLst>
              </a:rPr>
              <a:t>DAISY </a:t>
            </a:r>
            <a:r>
              <a:rPr lang="en-US" sz="4000" dirty="0">
                <a:solidFill>
                  <a:srgbClr val="FFFFFF"/>
                </a:solidFill>
                <a:effectLst>
                  <a:outerShdw blurRad="38100" dist="38100" dir="2700000" algn="tl">
                    <a:srgbClr val="000000"/>
                  </a:outerShdw>
                </a:effectLst>
              </a:rPr>
              <a:t>Source Code</a:t>
            </a:r>
          </a:p>
          <a:p>
            <a:pPr algn="ctr">
              <a:defRPr/>
            </a:pPr>
            <a:r>
              <a:rPr lang="en-US" sz="4000" dirty="0">
                <a:solidFill>
                  <a:srgbClr val="FFFFFF"/>
                </a:solidFill>
                <a:hlinkClick r:id="rId3"/>
              </a:rPr>
              <a:t>http://cvlab.epfl.ch/software</a:t>
            </a:r>
            <a:endParaRPr lang="en-US" sz="4000" dirty="0">
              <a:solidFill>
                <a:srgbClr val="FFFFFF"/>
              </a:solidFill>
            </a:endParaRPr>
          </a:p>
          <a:p>
            <a:pPr algn="ctr">
              <a:defRPr/>
            </a:pPr>
            <a:endParaRPr lang="en-US" dirty="0">
              <a:solidFill>
                <a:srgbClr val="FFFFFF"/>
              </a:solidFill>
            </a:endParaRPr>
          </a:p>
          <a:p>
            <a:pPr algn="ctr">
              <a:defRPr/>
            </a:pPr>
            <a:endParaRPr lang="en-US" dirty="0">
              <a:solidFill>
                <a:srgbClr val="FFFFFF"/>
              </a:solidFill>
            </a:endParaRPr>
          </a:p>
          <a:p>
            <a:pPr algn="ctr">
              <a:defRPr/>
            </a:pPr>
            <a:r>
              <a:rPr lang="en-US" sz="4000" dirty="0">
                <a:solidFill>
                  <a:srgbClr val="FFFFFF"/>
                </a:solidFill>
                <a:effectLst>
                  <a:outerShdw blurRad="38100" dist="38100" dir="2700000" algn="tl">
                    <a:srgbClr val="000000"/>
                  </a:outerShdw>
                </a:effectLst>
              </a:rPr>
              <a:t>Stereo Data and Ground Truth</a:t>
            </a:r>
            <a:endParaRPr lang="en-US" dirty="0">
              <a:solidFill>
                <a:srgbClr val="FFFFFF"/>
              </a:solidFill>
            </a:endParaRPr>
          </a:p>
          <a:p>
            <a:pPr algn="ctr">
              <a:defRPr/>
            </a:pPr>
            <a:r>
              <a:rPr lang="en-US" sz="4000" dirty="0">
                <a:solidFill>
                  <a:srgbClr val="FFFFFF"/>
                </a:solidFill>
                <a:hlinkClick r:id="rId4"/>
              </a:rPr>
              <a:t>http://cvlab.epfl.ch/data</a:t>
            </a:r>
            <a:endParaRPr lang="en-US" sz="4000" dirty="0">
              <a:solidFill>
                <a:srgbClr val="FFFFFF"/>
              </a:solidFill>
            </a:endParaRPr>
          </a:p>
          <a:p>
            <a:pPr algn="ctr">
              <a:defRPr/>
            </a:pPr>
            <a:r>
              <a:rPr lang="en-US" dirty="0">
                <a:solidFill>
                  <a:schemeClr val="tx1"/>
                </a:solidFill>
                <a:latin typeface="Verdana" charset="0"/>
              </a:rPr>
              <a:t>C. Strecha et al. On Benchmarking Camera Calibration </a:t>
            </a:r>
          </a:p>
          <a:p>
            <a:pPr algn="ctr">
              <a:defRPr/>
            </a:pPr>
            <a:r>
              <a:rPr lang="en-US" dirty="0">
                <a:solidFill>
                  <a:schemeClr val="tx1"/>
                </a:solidFill>
                <a:latin typeface="Verdana" charset="0"/>
              </a:rPr>
              <a:t>and Multi-View Stereo for High Resolution Imagery, CVPR</a:t>
            </a:r>
            <a:r>
              <a:rPr lang="en-US" dirty="0">
                <a:solidFill>
                  <a:schemeClr val="tx1"/>
                </a:solidFill>
              </a:rPr>
              <a:t>’</a:t>
            </a:r>
            <a:r>
              <a:rPr lang="en-US" dirty="0">
                <a:solidFill>
                  <a:schemeClr val="tx1"/>
                </a:solidFill>
                <a:latin typeface="Verdana" charset="0"/>
              </a:rPr>
              <a:t>08</a:t>
            </a:r>
            <a:endParaRPr lang="en-US" dirty="0">
              <a:solidFill>
                <a:srgbClr val="FFFFFF"/>
              </a:solidFill>
            </a:endParaRPr>
          </a:p>
          <a:p>
            <a:pPr algn="ctr">
              <a:defRPr/>
            </a:pPr>
            <a:endParaRPr lang="en-US" dirty="0">
              <a:solidFill>
                <a:srgbClr val="FFFFFF"/>
              </a:solidFill>
            </a:endParaRPr>
          </a:p>
        </p:txBody>
      </p:sp>
      <p:sp>
        <p:nvSpPr>
          <p:cNvPr id="2" name="Title 1"/>
          <p:cNvSpPr>
            <a:spLocks noGrp="1"/>
          </p:cNvSpPr>
          <p:nvPr>
            <p:ph type="title"/>
          </p:nvPr>
        </p:nvSpPr>
        <p:spPr/>
        <p:txBody>
          <a:bodyPr/>
          <a:lstStyle/>
          <a:p>
            <a:pPr eaLnBrk="1" fontAlgn="auto" hangingPunct="1">
              <a:spcAft>
                <a:spcPts val="0"/>
              </a:spcAft>
              <a:defRPr/>
            </a:pPr>
            <a:r>
              <a:rPr lang="en-US" dirty="0" smtClean="0"/>
              <a:t>Source Code &amp; Data</a:t>
            </a:r>
            <a:endParaRPr lang="en-US" dirty="0"/>
          </a:p>
        </p:txBody>
      </p:sp>
      <p:grpSp>
        <p:nvGrpSpPr>
          <p:cNvPr id="4" name="Group 73"/>
          <p:cNvGrpSpPr>
            <a:grpSpLocks/>
          </p:cNvGrpSpPr>
          <p:nvPr/>
        </p:nvGrpSpPr>
        <p:grpSpPr bwMode="auto">
          <a:xfrm>
            <a:off x="7878763" y="342900"/>
            <a:ext cx="731837" cy="731838"/>
            <a:chOff x="457200" y="1981200"/>
            <a:chExt cx="2743200" cy="2743200"/>
          </a:xfrm>
        </p:grpSpPr>
        <p:sp>
          <p:nvSpPr>
            <p:cNvPr id="75" name="Oval 74"/>
            <p:cNvSpPr/>
            <p:nvPr/>
          </p:nvSpPr>
          <p:spPr>
            <a:xfrm flipH="1" flipV="1">
              <a:off x="1433090" y="3932977"/>
              <a:ext cx="803322" cy="791423"/>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6" name="Oval 75"/>
            <p:cNvSpPr/>
            <p:nvPr/>
          </p:nvSpPr>
          <p:spPr>
            <a:xfrm flipV="1">
              <a:off x="1861529" y="3385527"/>
              <a:ext cx="285626" cy="279677"/>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7" name="Oval 76"/>
            <p:cNvSpPr/>
            <p:nvPr/>
          </p:nvSpPr>
          <p:spPr>
            <a:xfrm flipV="1">
              <a:off x="1688961" y="3212963"/>
              <a:ext cx="279678" cy="279673"/>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8" name="Oval 77"/>
            <p:cNvSpPr/>
            <p:nvPr/>
          </p:nvSpPr>
          <p:spPr>
            <a:xfrm flipV="1">
              <a:off x="1926983" y="3212963"/>
              <a:ext cx="285626" cy="279673"/>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9" name="Oval 78"/>
            <p:cNvSpPr/>
            <p:nvPr/>
          </p:nvSpPr>
          <p:spPr>
            <a:xfrm flipV="1">
              <a:off x="2141203" y="3135604"/>
              <a:ext cx="434392" cy="434391"/>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0" name="Oval 79"/>
            <p:cNvSpPr/>
            <p:nvPr/>
          </p:nvSpPr>
          <p:spPr>
            <a:xfrm>
              <a:off x="2087650" y="2308481"/>
              <a:ext cx="809274" cy="797372"/>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1" name="Oval 80"/>
            <p:cNvSpPr/>
            <p:nvPr/>
          </p:nvSpPr>
          <p:spPr>
            <a:xfrm>
              <a:off x="1433090" y="1981200"/>
              <a:ext cx="803322" cy="791423"/>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2" name="Oval 81"/>
            <p:cNvSpPr/>
            <p:nvPr/>
          </p:nvSpPr>
          <p:spPr>
            <a:xfrm>
              <a:off x="1688961" y="2974942"/>
              <a:ext cx="279678" cy="279673"/>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3" name="Oval 82"/>
            <p:cNvSpPr/>
            <p:nvPr/>
          </p:nvSpPr>
          <p:spPr>
            <a:xfrm>
              <a:off x="1611606" y="2617909"/>
              <a:ext cx="434388" cy="428439"/>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4" name="Oval 83"/>
            <p:cNvSpPr/>
            <p:nvPr/>
          </p:nvSpPr>
          <p:spPr>
            <a:xfrm flipV="1">
              <a:off x="2087650" y="3599746"/>
              <a:ext cx="803322" cy="797372"/>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5" name="Oval 84"/>
            <p:cNvSpPr/>
            <p:nvPr/>
          </p:nvSpPr>
          <p:spPr>
            <a:xfrm flipV="1">
              <a:off x="2397078" y="2963041"/>
              <a:ext cx="803322" cy="797372"/>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6" name="Oval 85"/>
            <p:cNvSpPr/>
            <p:nvPr/>
          </p:nvSpPr>
          <p:spPr>
            <a:xfrm flipV="1">
              <a:off x="1683013" y="3450985"/>
              <a:ext cx="285626" cy="279673"/>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7" name="Oval 86"/>
            <p:cNvSpPr/>
            <p:nvPr/>
          </p:nvSpPr>
          <p:spPr>
            <a:xfrm flipV="1">
              <a:off x="1968639" y="3486688"/>
              <a:ext cx="434388" cy="434387"/>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8" name="Oval 87"/>
            <p:cNvSpPr/>
            <p:nvPr/>
          </p:nvSpPr>
          <p:spPr>
            <a:xfrm flipH="1" flipV="1">
              <a:off x="1510445" y="3385527"/>
              <a:ext cx="285626" cy="279677"/>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9" name="Oval 88"/>
            <p:cNvSpPr/>
            <p:nvPr/>
          </p:nvSpPr>
          <p:spPr>
            <a:xfrm flipH="1" flipV="1">
              <a:off x="1444991" y="3212963"/>
              <a:ext cx="279674" cy="279673"/>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0" name="Oval 89"/>
            <p:cNvSpPr/>
            <p:nvPr/>
          </p:nvSpPr>
          <p:spPr>
            <a:xfrm flipH="1" flipV="1">
              <a:off x="1082005" y="3135604"/>
              <a:ext cx="434392" cy="434391"/>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1" name="Oval 90"/>
            <p:cNvSpPr/>
            <p:nvPr/>
          </p:nvSpPr>
          <p:spPr>
            <a:xfrm flipH="1">
              <a:off x="457200" y="2963041"/>
              <a:ext cx="803322" cy="797372"/>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2" name="Oval 91"/>
            <p:cNvSpPr/>
            <p:nvPr/>
          </p:nvSpPr>
          <p:spPr>
            <a:xfrm flipH="1">
              <a:off x="1248621" y="2784525"/>
              <a:ext cx="434392" cy="428439"/>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3" name="Oval 92"/>
            <p:cNvSpPr/>
            <p:nvPr/>
          </p:nvSpPr>
          <p:spPr>
            <a:xfrm flipH="1">
              <a:off x="760676" y="2308481"/>
              <a:ext cx="809274" cy="797372"/>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4" name="Oval 93"/>
            <p:cNvSpPr/>
            <p:nvPr/>
          </p:nvSpPr>
          <p:spPr>
            <a:xfrm flipH="1">
              <a:off x="1510445" y="3046348"/>
              <a:ext cx="279678" cy="273725"/>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5" name="Oval 94"/>
            <p:cNvSpPr/>
            <p:nvPr/>
          </p:nvSpPr>
          <p:spPr>
            <a:xfrm flipH="1" flipV="1">
              <a:off x="760676" y="3599746"/>
              <a:ext cx="809274" cy="797372"/>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6" name="Oval 95"/>
            <p:cNvSpPr/>
            <p:nvPr/>
          </p:nvSpPr>
          <p:spPr>
            <a:xfrm flipH="1" flipV="1">
              <a:off x="1248621" y="3486688"/>
              <a:ext cx="440340" cy="434387"/>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7" name="Oval 96"/>
            <p:cNvSpPr/>
            <p:nvPr/>
          </p:nvSpPr>
          <p:spPr>
            <a:xfrm flipV="1">
              <a:off x="1599705" y="3659252"/>
              <a:ext cx="434388" cy="428439"/>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8" name="Oval 97"/>
            <p:cNvSpPr/>
            <p:nvPr/>
          </p:nvSpPr>
          <p:spPr>
            <a:xfrm>
              <a:off x="1861529" y="3046348"/>
              <a:ext cx="285626" cy="273725"/>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9" name="Oval 98"/>
            <p:cNvSpPr/>
            <p:nvPr/>
          </p:nvSpPr>
          <p:spPr>
            <a:xfrm>
              <a:off x="1974587" y="2784525"/>
              <a:ext cx="434392" cy="434387"/>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00" name="Oval 99"/>
            <p:cNvSpPr/>
            <p:nvPr/>
          </p:nvSpPr>
          <p:spPr>
            <a:xfrm flipH="1" flipV="1">
              <a:off x="1433090" y="3932977"/>
              <a:ext cx="803322" cy="791423"/>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1" name="Oval 100"/>
            <p:cNvSpPr/>
            <p:nvPr/>
          </p:nvSpPr>
          <p:spPr>
            <a:xfrm flipV="1">
              <a:off x="1861529" y="3385527"/>
              <a:ext cx="285626" cy="279677"/>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2" name="Oval 101"/>
            <p:cNvSpPr/>
            <p:nvPr/>
          </p:nvSpPr>
          <p:spPr>
            <a:xfrm flipV="1">
              <a:off x="1688961" y="3212963"/>
              <a:ext cx="279678" cy="279673"/>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3" name="Oval 102"/>
            <p:cNvSpPr/>
            <p:nvPr/>
          </p:nvSpPr>
          <p:spPr>
            <a:xfrm flipV="1">
              <a:off x="1926983" y="3212963"/>
              <a:ext cx="285626" cy="279673"/>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4" name="Oval 103"/>
            <p:cNvSpPr/>
            <p:nvPr/>
          </p:nvSpPr>
          <p:spPr>
            <a:xfrm flipV="1">
              <a:off x="2141203" y="3135604"/>
              <a:ext cx="434392" cy="434391"/>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5" name="Oval 104"/>
            <p:cNvSpPr/>
            <p:nvPr/>
          </p:nvSpPr>
          <p:spPr>
            <a:xfrm>
              <a:off x="2087650" y="2308481"/>
              <a:ext cx="809274" cy="797372"/>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6" name="Oval 105"/>
            <p:cNvSpPr/>
            <p:nvPr/>
          </p:nvSpPr>
          <p:spPr>
            <a:xfrm>
              <a:off x="1433090" y="1981200"/>
              <a:ext cx="803322" cy="791423"/>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7" name="Oval 106"/>
            <p:cNvSpPr/>
            <p:nvPr/>
          </p:nvSpPr>
          <p:spPr>
            <a:xfrm>
              <a:off x="1688961" y="2974942"/>
              <a:ext cx="279678" cy="279673"/>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8" name="Oval 107"/>
            <p:cNvSpPr/>
            <p:nvPr/>
          </p:nvSpPr>
          <p:spPr>
            <a:xfrm>
              <a:off x="1611606" y="2617909"/>
              <a:ext cx="434388" cy="428439"/>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9" name="Oval 108"/>
            <p:cNvSpPr/>
            <p:nvPr/>
          </p:nvSpPr>
          <p:spPr>
            <a:xfrm flipV="1">
              <a:off x="2087650" y="3599746"/>
              <a:ext cx="803322" cy="797372"/>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0" name="Oval 109"/>
            <p:cNvSpPr/>
            <p:nvPr/>
          </p:nvSpPr>
          <p:spPr>
            <a:xfrm flipV="1">
              <a:off x="2397078" y="2963041"/>
              <a:ext cx="803322" cy="797372"/>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1" name="Oval 110"/>
            <p:cNvSpPr/>
            <p:nvPr/>
          </p:nvSpPr>
          <p:spPr>
            <a:xfrm flipV="1">
              <a:off x="1683013" y="3450985"/>
              <a:ext cx="285626" cy="279673"/>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2" name="Oval 111"/>
            <p:cNvSpPr/>
            <p:nvPr/>
          </p:nvSpPr>
          <p:spPr>
            <a:xfrm flipV="1">
              <a:off x="1968639" y="3486688"/>
              <a:ext cx="434388" cy="434387"/>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3" name="Oval 112"/>
            <p:cNvSpPr/>
            <p:nvPr/>
          </p:nvSpPr>
          <p:spPr>
            <a:xfrm flipH="1" flipV="1">
              <a:off x="1510445" y="3385527"/>
              <a:ext cx="285626" cy="279677"/>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4" name="Oval 113"/>
            <p:cNvSpPr/>
            <p:nvPr/>
          </p:nvSpPr>
          <p:spPr>
            <a:xfrm flipH="1" flipV="1">
              <a:off x="1444991" y="3212963"/>
              <a:ext cx="279674" cy="279673"/>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5" name="Oval 114"/>
            <p:cNvSpPr/>
            <p:nvPr/>
          </p:nvSpPr>
          <p:spPr>
            <a:xfrm flipH="1" flipV="1">
              <a:off x="1082005" y="3135604"/>
              <a:ext cx="434392" cy="434391"/>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6" name="Oval 115"/>
            <p:cNvSpPr/>
            <p:nvPr/>
          </p:nvSpPr>
          <p:spPr>
            <a:xfrm flipH="1">
              <a:off x="457200" y="2963041"/>
              <a:ext cx="803322" cy="797372"/>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7" name="Oval 116"/>
            <p:cNvSpPr/>
            <p:nvPr/>
          </p:nvSpPr>
          <p:spPr>
            <a:xfrm flipH="1">
              <a:off x="1248621" y="2784525"/>
              <a:ext cx="434392" cy="428439"/>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8" name="Oval 117"/>
            <p:cNvSpPr/>
            <p:nvPr/>
          </p:nvSpPr>
          <p:spPr>
            <a:xfrm flipH="1">
              <a:off x="760676" y="2308481"/>
              <a:ext cx="809274" cy="797372"/>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9" name="Oval 118"/>
            <p:cNvSpPr/>
            <p:nvPr/>
          </p:nvSpPr>
          <p:spPr>
            <a:xfrm flipH="1">
              <a:off x="1510445" y="3046348"/>
              <a:ext cx="279678" cy="273725"/>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0" name="Oval 119"/>
            <p:cNvSpPr/>
            <p:nvPr/>
          </p:nvSpPr>
          <p:spPr>
            <a:xfrm flipH="1" flipV="1">
              <a:off x="760676" y="3599746"/>
              <a:ext cx="809274" cy="797372"/>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1" name="Oval 120"/>
            <p:cNvSpPr/>
            <p:nvPr/>
          </p:nvSpPr>
          <p:spPr>
            <a:xfrm flipH="1" flipV="1">
              <a:off x="1248621" y="3486688"/>
              <a:ext cx="440340" cy="434387"/>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2" name="Oval 121"/>
            <p:cNvSpPr/>
            <p:nvPr/>
          </p:nvSpPr>
          <p:spPr>
            <a:xfrm flipV="1">
              <a:off x="1599705" y="3659252"/>
              <a:ext cx="434388" cy="428439"/>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3" name="Oval 122"/>
            <p:cNvSpPr/>
            <p:nvPr/>
          </p:nvSpPr>
          <p:spPr>
            <a:xfrm>
              <a:off x="1861529" y="3046348"/>
              <a:ext cx="285626" cy="273725"/>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4" name="Oval 123"/>
            <p:cNvSpPr/>
            <p:nvPr/>
          </p:nvSpPr>
          <p:spPr>
            <a:xfrm>
              <a:off x="1974587" y="2784525"/>
              <a:ext cx="434392" cy="434387"/>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grpSp>
      <p:pic>
        <p:nvPicPr>
          <p:cNvPr id="31749" name="Picture 1"/>
          <p:cNvPicPr>
            <a:picLocks noChangeAspect="1" noChangeArrowheads="1"/>
          </p:cNvPicPr>
          <p:nvPr/>
        </p:nvPicPr>
        <p:blipFill>
          <a:blip r:embed="rId5"/>
          <a:srcRect/>
          <a:stretch>
            <a:fillRect/>
          </a:stretch>
        </p:blipFill>
        <p:spPr bwMode="auto">
          <a:xfrm>
            <a:off x="3429000" y="5791200"/>
            <a:ext cx="1143000" cy="600075"/>
          </a:xfrm>
          <a:prstGeom prst="rect">
            <a:avLst/>
          </a:prstGeom>
          <a:noFill/>
          <a:ln w="9525">
            <a:noFill/>
            <a:miter lim="800000"/>
            <a:headEnd/>
            <a:tailEnd/>
          </a:ln>
        </p:spPr>
      </p:pic>
      <p:pic>
        <p:nvPicPr>
          <p:cNvPr id="31750" name="Picture 7" descr="cvlab"/>
          <p:cNvPicPr>
            <a:picLocks noChangeAspect="1" noChangeArrowheads="1"/>
          </p:cNvPicPr>
          <p:nvPr/>
        </p:nvPicPr>
        <p:blipFill>
          <a:blip r:embed="rId6"/>
          <a:srcRect/>
          <a:stretch>
            <a:fillRect/>
          </a:stretch>
        </p:blipFill>
        <p:spPr bwMode="auto">
          <a:xfrm>
            <a:off x="4648200" y="5791200"/>
            <a:ext cx="1306513" cy="609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3">
            <a:schemeClr val="lt1"/>
          </a:lnRef>
          <a:fillRef idx="1">
            <a:schemeClr val="accent5"/>
          </a:fillRef>
          <a:effectRef idx="1">
            <a:schemeClr val="accent5"/>
          </a:effectRef>
          <a:fontRef idx="minor">
            <a:schemeClr val="lt1"/>
          </a:fontRef>
        </p:style>
        <p:txBody>
          <a:bodyPr/>
          <a:lstStyle/>
          <a:p>
            <a:pPr algn="l" fontAlgn="auto">
              <a:spcAft>
                <a:spcPts val="0"/>
              </a:spcAft>
              <a:defRPr/>
            </a:pPr>
            <a:r>
              <a:rPr lang="en-US" dirty="0" smtClean="0">
                <a:effectLst>
                  <a:outerShdw blurRad="38100" dist="38100" dir="2700000" algn="tl">
                    <a:srgbClr val="000000">
                      <a:alpha val="43137"/>
                    </a:srgbClr>
                  </a:outerShdw>
                </a:effectLst>
              </a:rPr>
              <a:t>Motivation</a:t>
            </a:r>
            <a:endParaRPr lang="en-US" dirty="0">
              <a:effectLst>
                <a:outerShdw blurRad="38100" dist="38100" dir="2700000" algn="tl">
                  <a:srgbClr val="000000">
                    <a:alpha val="43137"/>
                  </a:srgbClr>
                </a:outerShdw>
              </a:effectLst>
            </a:endParaRPr>
          </a:p>
        </p:txBody>
      </p:sp>
      <p:sp>
        <p:nvSpPr>
          <p:cNvPr id="12" name="TextBox 11"/>
          <p:cNvSpPr txBox="1"/>
          <p:nvPr/>
        </p:nvSpPr>
        <p:spPr>
          <a:xfrm>
            <a:off x="457200" y="1230313"/>
            <a:ext cx="8229600" cy="369887"/>
          </a:xfrm>
          <a:prstGeom prst="rect">
            <a:avLst/>
          </a:prstGeom>
        </p:spPr>
        <p:style>
          <a:lnRef idx="3">
            <a:schemeClr val="lt1"/>
          </a:lnRef>
          <a:fillRef idx="1">
            <a:schemeClr val="accent5"/>
          </a:fillRef>
          <a:effectRef idx="1">
            <a:schemeClr val="accent5"/>
          </a:effectRef>
          <a:fontRef idx="minor">
            <a:schemeClr val="lt1"/>
          </a:fontRef>
        </p:style>
        <p:txBody>
          <a:bodyPr>
            <a:spAutoFit/>
          </a:bodyPr>
          <a:lstStyle/>
          <a:p>
            <a:pPr fontAlgn="auto">
              <a:spcBef>
                <a:spcPts val="0"/>
              </a:spcBef>
              <a:spcAft>
                <a:spcPts val="0"/>
              </a:spcAft>
              <a:defRPr/>
            </a:pPr>
            <a:r>
              <a:rPr lang="en-US" dirty="0">
                <a:solidFill>
                  <a:schemeClr val="tx1"/>
                </a:solidFill>
                <a:effectLst>
                  <a:outerShdw blurRad="38100" dist="38100" dir="2700000" algn="tl">
                    <a:srgbClr val="000000">
                      <a:alpha val="43137"/>
                    </a:srgbClr>
                  </a:outerShdw>
                </a:effectLst>
              </a:rPr>
              <a:t>Wide baseline </a:t>
            </a:r>
            <a:r>
              <a:rPr lang="en-US" dirty="0">
                <a:effectLst>
                  <a:outerShdw blurRad="38100" dist="38100" dir="2700000" algn="tl">
                    <a:srgbClr val="000000">
                      <a:alpha val="43137"/>
                    </a:srgbClr>
                  </a:outerShdw>
                </a:effectLst>
              </a:rPr>
              <a:t>: Pixel Difference + Graph Cuts</a:t>
            </a:r>
          </a:p>
        </p:txBody>
      </p:sp>
      <p:grpSp>
        <p:nvGrpSpPr>
          <p:cNvPr id="18436" name="Group 15"/>
          <p:cNvGrpSpPr>
            <a:grpSpLocks/>
          </p:cNvGrpSpPr>
          <p:nvPr/>
        </p:nvGrpSpPr>
        <p:grpSpPr bwMode="auto">
          <a:xfrm>
            <a:off x="968375" y="1736725"/>
            <a:ext cx="7207250" cy="4816475"/>
            <a:chOff x="716280" y="1737360"/>
            <a:chExt cx="7208520" cy="4815840"/>
          </a:xfrm>
        </p:grpSpPr>
        <p:pic>
          <p:nvPicPr>
            <p:cNvPr id="18442" name="Picture 7" descr="frame4.png"/>
            <p:cNvPicPr>
              <a:picLocks noChangeAspect="1"/>
            </p:cNvPicPr>
            <p:nvPr/>
          </p:nvPicPr>
          <p:blipFill>
            <a:blip r:embed="rId3"/>
            <a:srcRect/>
            <a:stretch>
              <a:fillRect/>
            </a:stretch>
          </p:blipFill>
          <p:spPr bwMode="auto">
            <a:xfrm>
              <a:off x="4358640" y="1737360"/>
              <a:ext cx="3566160" cy="2377440"/>
            </a:xfrm>
            <a:prstGeom prst="rect">
              <a:avLst/>
            </a:prstGeom>
            <a:noFill/>
            <a:ln w="9525">
              <a:noFill/>
              <a:miter lim="800000"/>
              <a:headEnd/>
              <a:tailEnd/>
            </a:ln>
          </p:spPr>
        </p:pic>
        <p:pic>
          <p:nvPicPr>
            <p:cNvPr id="18443" name="Picture 9" descr="frame3.png"/>
            <p:cNvPicPr>
              <a:picLocks noChangeAspect="1"/>
            </p:cNvPicPr>
            <p:nvPr/>
          </p:nvPicPr>
          <p:blipFill>
            <a:blip r:embed="rId4"/>
            <a:srcRect/>
            <a:stretch>
              <a:fillRect/>
            </a:stretch>
          </p:blipFill>
          <p:spPr bwMode="auto">
            <a:xfrm>
              <a:off x="716280" y="1737360"/>
              <a:ext cx="3566160" cy="2377440"/>
            </a:xfrm>
            <a:prstGeom prst="rect">
              <a:avLst/>
            </a:prstGeom>
            <a:noFill/>
            <a:ln w="9525">
              <a:noFill/>
              <a:miter lim="800000"/>
              <a:headEnd/>
              <a:tailEnd/>
            </a:ln>
          </p:spPr>
        </p:pic>
        <p:pic>
          <p:nvPicPr>
            <p:cNvPr id="18444" name="Picture 10" descr="35-gt.jpg"/>
            <p:cNvPicPr>
              <a:picLocks noChangeAspect="1"/>
            </p:cNvPicPr>
            <p:nvPr/>
          </p:nvPicPr>
          <p:blipFill>
            <a:blip r:embed="rId5"/>
            <a:srcRect/>
            <a:stretch>
              <a:fillRect/>
            </a:stretch>
          </p:blipFill>
          <p:spPr bwMode="auto">
            <a:xfrm>
              <a:off x="716280" y="4175760"/>
              <a:ext cx="3566160" cy="2377440"/>
            </a:xfrm>
            <a:prstGeom prst="rect">
              <a:avLst/>
            </a:prstGeom>
            <a:noFill/>
            <a:ln w="9525">
              <a:noFill/>
              <a:miter lim="800000"/>
              <a:headEnd/>
              <a:tailEnd/>
            </a:ln>
          </p:spPr>
        </p:pic>
        <p:pic>
          <p:nvPicPr>
            <p:cNvPr id="18445" name="Picture 12" descr="34-pix-d.png"/>
            <p:cNvPicPr>
              <a:picLocks noChangeAspect="1"/>
            </p:cNvPicPr>
            <p:nvPr/>
          </p:nvPicPr>
          <p:blipFill>
            <a:blip r:embed="rId6"/>
            <a:srcRect/>
            <a:stretch>
              <a:fillRect/>
            </a:stretch>
          </p:blipFill>
          <p:spPr bwMode="auto">
            <a:xfrm>
              <a:off x="4358640" y="4175760"/>
              <a:ext cx="3566160" cy="2377440"/>
            </a:xfrm>
            <a:prstGeom prst="rect">
              <a:avLst/>
            </a:prstGeom>
            <a:noFill/>
            <a:ln w="9525">
              <a:noFill/>
              <a:miter lim="800000"/>
              <a:headEnd/>
              <a:tailEnd/>
            </a:ln>
          </p:spPr>
        </p:pic>
      </p:grpSp>
      <p:sp>
        <p:nvSpPr>
          <p:cNvPr id="18437" name="TextBox 17"/>
          <p:cNvSpPr txBox="1">
            <a:spLocks noChangeArrowheads="1"/>
          </p:cNvSpPr>
          <p:nvPr/>
        </p:nvSpPr>
        <p:spPr bwMode="auto">
          <a:xfrm>
            <a:off x="3505200" y="4114800"/>
            <a:ext cx="1066800" cy="276225"/>
          </a:xfrm>
          <a:prstGeom prst="rect">
            <a:avLst/>
          </a:prstGeom>
          <a:solidFill>
            <a:schemeClr val="bg1"/>
          </a:solidFill>
          <a:ln w="9525">
            <a:noFill/>
            <a:miter lim="800000"/>
            <a:headEnd/>
            <a:tailEnd/>
          </a:ln>
        </p:spPr>
        <p:txBody>
          <a:bodyPr>
            <a:spAutoFit/>
          </a:bodyPr>
          <a:lstStyle/>
          <a:p>
            <a:pPr algn="r"/>
            <a:r>
              <a:rPr lang="en-US" sz="1200">
                <a:latin typeface="Book Antiqua" pitchFamily="18" charset="0"/>
              </a:rPr>
              <a:t>groundtruth</a:t>
            </a:r>
          </a:p>
        </p:txBody>
      </p:sp>
      <p:sp>
        <p:nvSpPr>
          <p:cNvPr id="20" name="TextBox 19"/>
          <p:cNvSpPr txBox="1"/>
          <p:nvPr/>
        </p:nvSpPr>
        <p:spPr>
          <a:xfrm>
            <a:off x="4038600" y="358775"/>
            <a:ext cx="4572000" cy="708025"/>
          </a:xfrm>
          <a:prstGeom prst="rect">
            <a:avLst/>
          </a:prstGeom>
        </p:spPr>
        <p:style>
          <a:lnRef idx="3">
            <a:schemeClr val="lt1"/>
          </a:lnRef>
          <a:fillRef idx="1">
            <a:schemeClr val="accent2"/>
          </a:fillRef>
          <a:effectRef idx="1">
            <a:schemeClr val="accent2"/>
          </a:effectRef>
          <a:fontRef idx="minor">
            <a:schemeClr val="lt1"/>
          </a:fontRef>
        </p:style>
        <p:txBody>
          <a:bodyPr>
            <a:spAutoFit/>
          </a:bodyPr>
          <a:lstStyle/>
          <a:p>
            <a:pPr algn="ctr" fontAlgn="auto">
              <a:spcBef>
                <a:spcPts val="0"/>
              </a:spcBef>
              <a:spcAft>
                <a:spcPts val="0"/>
              </a:spcAft>
              <a:defRPr/>
            </a:pPr>
            <a:r>
              <a:rPr lang="en-US" sz="4000" dirty="0"/>
              <a:t>USE A DESCRIPTOR</a:t>
            </a:r>
          </a:p>
        </p:txBody>
      </p:sp>
      <p:sp>
        <p:nvSpPr>
          <p:cNvPr id="18439" name="TextBox 16"/>
          <p:cNvSpPr txBox="1">
            <a:spLocks noChangeArrowheads="1"/>
          </p:cNvSpPr>
          <p:nvPr/>
        </p:nvSpPr>
        <p:spPr bwMode="auto">
          <a:xfrm>
            <a:off x="7181850" y="1676400"/>
            <a:ext cx="990600" cy="276225"/>
          </a:xfrm>
          <a:prstGeom prst="rect">
            <a:avLst/>
          </a:prstGeom>
          <a:solidFill>
            <a:schemeClr val="bg1"/>
          </a:solidFill>
          <a:ln w="9525">
            <a:noFill/>
            <a:miter lim="800000"/>
            <a:headEnd/>
            <a:tailEnd/>
          </a:ln>
        </p:spPr>
        <p:txBody>
          <a:bodyPr>
            <a:spAutoFit/>
          </a:bodyPr>
          <a:lstStyle/>
          <a:p>
            <a:pPr algn="r"/>
            <a:r>
              <a:rPr lang="en-US" sz="1200">
                <a:latin typeface="Book Antiqua" pitchFamily="18" charset="0"/>
              </a:rPr>
              <a:t>input frame</a:t>
            </a:r>
          </a:p>
        </p:txBody>
      </p:sp>
      <p:sp>
        <p:nvSpPr>
          <p:cNvPr id="18440" name="TextBox 20"/>
          <p:cNvSpPr txBox="1">
            <a:spLocks noChangeArrowheads="1"/>
          </p:cNvSpPr>
          <p:nvPr/>
        </p:nvSpPr>
        <p:spPr bwMode="auto">
          <a:xfrm>
            <a:off x="3543300" y="1676400"/>
            <a:ext cx="990600" cy="276225"/>
          </a:xfrm>
          <a:prstGeom prst="rect">
            <a:avLst/>
          </a:prstGeom>
          <a:solidFill>
            <a:schemeClr val="bg1"/>
          </a:solidFill>
          <a:ln w="9525">
            <a:noFill/>
            <a:miter lim="800000"/>
            <a:headEnd/>
            <a:tailEnd/>
          </a:ln>
        </p:spPr>
        <p:txBody>
          <a:bodyPr>
            <a:spAutoFit/>
          </a:bodyPr>
          <a:lstStyle/>
          <a:p>
            <a:pPr algn="r"/>
            <a:r>
              <a:rPr lang="en-US" sz="1200">
                <a:latin typeface="Book Antiqua" pitchFamily="18" charset="0"/>
              </a:rPr>
              <a:t>input frame</a:t>
            </a:r>
          </a:p>
        </p:txBody>
      </p:sp>
      <p:sp>
        <p:nvSpPr>
          <p:cNvPr id="18441" name="TextBox 22"/>
          <p:cNvSpPr txBox="1">
            <a:spLocks noChangeArrowheads="1"/>
          </p:cNvSpPr>
          <p:nvPr/>
        </p:nvSpPr>
        <p:spPr bwMode="auto">
          <a:xfrm>
            <a:off x="7010400" y="4114800"/>
            <a:ext cx="1238250" cy="276225"/>
          </a:xfrm>
          <a:prstGeom prst="rect">
            <a:avLst/>
          </a:prstGeom>
          <a:solidFill>
            <a:schemeClr val="bg1"/>
          </a:solidFill>
          <a:ln w="9525">
            <a:noFill/>
            <a:miter lim="800000"/>
            <a:headEnd/>
            <a:tailEnd/>
          </a:ln>
        </p:spPr>
        <p:txBody>
          <a:bodyPr>
            <a:spAutoFit/>
          </a:bodyPr>
          <a:lstStyle/>
          <a:p>
            <a:pPr algn="r"/>
            <a:r>
              <a:rPr lang="en-US" sz="1200">
                <a:latin typeface="Book Antiqua" pitchFamily="18" charset="0"/>
              </a:rPr>
              <a:t>pixel difference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t>Questions</a:t>
            </a:r>
            <a:endParaRPr lang="en-US" dirty="0"/>
          </a:p>
        </p:txBody>
      </p:sp>
      <p:sp>
        <p:nvSpPr>
          <p:cNvPr id="3" name="TextBox 2"/>
          <p:cNvSpPr txBox="1"/>
          <p:nvPr/>
        </p:nvSpPr>
        <p:spPr>
          <a:xfrm>
            <a:off x="457200" y="1524000"/>
            <a:ext cx="8229600" cy="4524375"/>
          </a:xfrm>
          <a:prstGeom prst="rect">
            <a:avLst/>
          </a:prstGeom>
          <a:solidFill>
            <a:schemeClr val="accent5">
              <a:alpha val="61000"/>
            </a:schemeClr>
          </a:solidFill>
        </p:spPr>
        <p:style>
          <a:lnRef idx="3">
            <a:schemeClr val="lt1"/>
          </a:lnRef>
          <a:fillRef idx="1">
            <a:schemeClr val="accent5"/>
          </a:fillRef>
          <a:effectRef idx="1">
            <a:schemeClr val="accent5"/>
          </a:effectRef>
          <a:fontRef idx="minor">
            <a:schemeClr val="lt1"/>
          </a:fontRef>
        </p:style>
        <p:txBody>
          <a:bodyPr>
            <a:spAutoFit/>
          </a:bodyPr>
          <a:lstStyle/>
          <a:p>
            <a:pPr algn="ctr" fontAlgn="auto">
              <a:spcBef>
                <a:spcPts val="0"/>
              </a:spcBef>
              <a:spcAft>
                <a:spcPts val="0"/>
              </a:spcAft>
              <a:defRPr/>
            </a:pPr>
            <a:endParaRPr lang="en-US" dirty="0"/>
          </a:p>
          <a:p>
            <a:pPr algn="r" fontAlgn="auto">
              <a:spcBef>
                <a:spcPts val="0"/>
              </a:spcBef>
              <a:spcAft>
                <a:spcPts val="0"/>
              </a:spcAft>
              <a:defRPr/>
            </a:pPr>
            <a:endParaRPr lang="en-US" dirty="0"/>
          </a:p>
          <a:p>
            <a:pPr algn="r" fontAlgn="auto">
              <a:spcBef>
                <a:spcPts val="0"/>
              </a:spcBef>
              <a:spcAft>
                <a:spcPts val="0"/>
              </a:spcAft>
              <a:defRPr/>
            </a:pPr>
            <a:r>
              <a:rPr lang="en-US" dirty="0"/>
              <a:t>DAISY Source Code</a:t>
            </a:r>
          </a:p>
          <a:p>
            <a:pPr algn="r" fontAlgn="auto">
              <a:spcBef>
                <a:spcPts val="0"/>
              </a:spcBef>
              <a:spcAft>
                <a:spcPts val="0"/>
              </a:spcAft>
              <a:defRPr/>
            </a:pPr>
            <a:r>
              <a:rPr lang="en-US" dirty="0">
                <a:hlinkClick r:id="rId3"/>
              </a:rPr>
              <a:t>http://cvlab.epfl.ch/software</a:t>
            </a:r>
            <a:endParaRPr lang="en-US" dirty="0"/>
          </a:p>
          <a:p>
            <a:pPr algn="r" fontAlgn="auto">
              <a:spcBef>
                <a:spcPts val="0"/>
              </a:spcBef>
              <a:spcAft>
                <a:spcPts val="0"/>
              </a:spcAft>
              <a:defRPr/>
            </a:pPr>
            <a:endParaRPr lang="en-US" dirty="0"/>
          </a:p>
          <a:p>
            <a:pPr algn="r" fontAlgn="auto">
              <a:spcBef>
                <a:spcPts val="0"/>
              </a:spcBef>
              <a:spcAft>
                <a:spcPts val="0"/>
              </a:spcAft>
              <a:defRPr/>
            </a:pPr>
            <a:r>
              <a:rPr lang="en-US" dirty="0"/>
              <a:t>Images</a:t>
            </a:r>
          </a:p>
          <a:p>
            <a:pPr algn="r" fontAlgn="auto">
              <a:spcBef>
                <a:spcPts val="0"/>
              </a:spcBef>
              <a:spcAft>
                <a:spcPts val="0"/>
              </a:spcAft>
              <a:defRPr/>
            </a:pPr>
            <a:r>
              <a:rPr lang="en-US" dirty="0">
                <a:hlinkClick r:id="rId4"/>
              </a:rPr>
              <a:t>http://cvlab.epfl.ch/data</a:t>
            </a:r>
            <a:endParaRPr lang="en-US" dirty="0"/>
          </a:p>
          <a:p>
            <a:pPr algn="r" fontAlgn="auto">
              <a:spcBef>
                <a:spcPts val="0"/>
              </a:spcBef>
              <a:spcAft>
                <a:spcPts val="0"/>
              </a:spcAft>
              <a:defRPr/>
            </a:pPr>
            <a:endParaRPr lang="en-US" dirty="0"/>
          </a:p>
          <a:p>
            <a:pPr algn="r" fontAlgn="auto">
              <a:spcBef>
                <a:spcPts val="0"/>
              </a:spcBef>
              <a:spcAft>
                <a:spcPts val="0"/>
              </a:spcAft>
              <a:defRPr/>
            </a:pPr>
            <a:endParaRPr lang="en-US" dirty="0"/>
          </a:p>
          <a:p>
            <a:pPr algn="r" fontAlgn="auto">
              <a:spcBef>
                <a:spcPts val="0"/>
              </a:spcBef>
              <a:spcAft>
                <a:spcPts val="0"/>
              </a:spcAft>
              <a:defRPr/>
            </a:pPr>
            <a:endParaRPr lang="en-US" dirty="0"/>
          </a:p>
          <a:p>
            <a:pPr algn="r" fontAlgn="auto">
              <a:spcBef>
                <a:spcPts val="0"/>
              </a:spcBef>
              <a:spcAft>
                <a:spcPts val="0"/>
              </a:spcAft>
              <a:defRPr/>
            </a:pPr>
            <a:r>
              <a:rPr lang="en-US" dirty="0">
                <a:hlinkClick r:id="rId5"/>
              </a:rPr>
              <a:t>http://cvlab.epfl.ch/~tola</a:t>
            </a:r>
            <a:endParaRPr lang="en-US" dirty="0"/>
          </a:p>
          <a:p>
            <a:pPr algn="r" fontAlgn="auto">
              <a:spcBef>
                <a:spcPts val="0"/>
              </a:spcBef>
              <a:spcAft>
                <a:spcPts val="0"/>
              </a:spcAft>
              <a:defRPr/>
            </a:pPr>
            <a:r>
              <a:rPr lang="en-US" dirty="0" err="1">
                <a:effectLst>
                  <a:outerShdw blurRad="38100" dist="38100" dir="2700000" algn="tl">
                    <a:srgbClr val="000000">
                      <a:alpha val="43137"/>
                    </a:srgbClr>
                  </a:outerShdw>
                </a:effectLst>
              </a:rPr>
              <a:t>Engin</a:t>
            </a:r>
            <a:r>
              <a:rPr lang="en-US" dirty="0">
                <a:effectLst>
                  <a:outerShdw blurRad="38100" dist="38100" dir="2700000" algn="tl">
                    <a:srgbClr val="000000">
                      <a:alpha val="43137"/>
                    </a:srgbClr>
                  </a:outerShdw>
                </a:effectLst>
              </a:rPr>
              <a:t> </a:t>
            </a:r>
            <a:r>
              <a:rPr lang="en-US" dirty="0" err="1">
                <a:effectLst>
                  <a:outerShdw blurRad="38100" dist="38100" dir="2700000" algn="tl">
                    <a:srgbClr val="000000">
                      <a:alpha val="43137"/>
                    </a:srgbClr>
                  </a:outerShdw>
                </a:effectLst>
              </a:rPr>
              <a:t>Tola</a:t>
            </a:r>
            <a:endParaRPr lang="en-US" dirty="0">
              <a:effectLst>
                <a:outerShdw blurRad="38100" dist="38100" dir="2700000" algn="tl">
                  <a:srgbClr val="000000">
                    <a:alpha val="43137"/>
                  </a:srgbClr>
                </a:outerShdw>
              </a:effectLst>
            </a:endParaRPr>
          </a:p>
          <a:p>
            <a:pPr algn="r" fontAlgn="auto">
              <a:spcBef>
                <a:spcPts val="0"/>
              </a:spcBef>
              <a:spcAft>
                <a:spcPts val="0"/>
              </a:spcAft>
              <a:defRPr/>
            </a:pPr>
            <a:endParaRPr lang="en-US" dirty="0"/>
          </a:p>
          <a:p>
            <a:pPr algn="r" fontAlgn="auto">
              <a:spcBef>
                <a:spcPts val="0"/>
              </a:spcBef>
              <a:spcAft>
                <a:spcPts val="0"/>
              </a:spcAft>
              <a:defRPr/>
            </a:pPr>
            <a:endParaRPr lang="en-US" dirty="0"/>
          </a:p>
          <a:p>
            <a:pPr algn="r" fontAlgn="auto">
              <a:spcBef>
                <a:spcPts val="0"/>
              </a:spcBef>
              <a:spcAft>
                <a:spcPts val="0"/>
              </a:spcAft>
              <a:defRPr/>
            </a:pPr>
            <a:endParaRPr lang="en-US" dirty="0"/>
          </a:p>
          <a:p>
            <a:pPr algn="ctr" fontAlgn="auto">
              <a:spcBef>
                <a:spcPts val="0"/>
              </a:spcBef>
              <a:spcAft>
                <a:spcPts val="0"/>
              </a:spcAft>
              <a:defRPr/>
            </a:pPr>
            <a:endParaRPr lang="en-US" dirty="0"/>
          </a:p>
        </p:txBody>
      </p:sp>
      <p:grpSp>
        <p:nvGrpSpPr>
          <p:cNvPr id="44036" name="Group 73"/>
          <p:cNvGrpSpPr>
            <a:grpSpLocks/>
          </p:cNvGrpSpPr>
          <p:nvPr/>
        </p:nvGrpSpPr>
        <p:grpSpPr bwMode="auto">
          <a:xfrm>
            <a:off x="685800" y="1752600"/>
            <a:ext cx="4114800" cy="4114800"/>
            <a:chOff x="457200" y="1981200"/>
            <a:chExt cx="2743200" cy="2743200"/>
          </a:xfrm>
        </p:grpSpPr>
        <p:sp>
          <p:nvSpPr>
            <p:cNvPr id="75" name="Oval 74"/>
            <p:cNvSpPr/>
            <p:nvPr/>
          </p:nvSpPr>
          <p:spPr>
            <a:xfrm flipH="1" flipV="1">
              <a:off x="1432983" y="3930650"/>
              <a:ext cx="805392" cy="793750"/>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6" name="Oval 75"/>
            <p:cNvSpPr/>
            <p:nvPr/>
          </p:nvSpPr>
          <p:spPr>
            <a:xfrm flipV="1">
              <a:off x="1861609" y="3384550"/>
              <a:ext cx="282575" cy="278342"/>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7" name="Oval 76"/>
            <p:cNvSpPr/>
            <p:nvPr/>
          </p:nvSpPr>
          <p:spPr>
            <a:xfrm flipV="1">
              <a:off x="1685925" y="3210983"/>
              <a:ext cx="283633" cy="279400"/>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8" name="Oval 77"/>
            <p:cNvSpPr/>
            <p:nvPr/>
          </p:nvSpPr>
          <p:spPr>
            <a:xfrm flipV="1">
              <a:off x="1929342" y="3212042"/>
              <a:ext cx="283633" cy="279400"/>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9" name="Oval 78"/>
            <p:cNvSpPr/>
            <p:nvPr/>
          </p:nvSpPr>
          <p:spPr>
            <a:xfrm flipV="1">
              <a:off x="2138892" y="3137959"/>
              <a:ext cx="437091" cy="430741"/>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0" name="Oval 79"/>
            <p:cNvSpPr/>
            <p:nvPr/>
          </p:nvSpPr>
          <p:spPr>
            <a:xfrm>
              <a:off x="2088092" y="2309283"/>
              <a:ext cx="806450" cy="793750"/>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1" name="Oval 80"/>
            <p:cNvSpPr/>
            <p:nvPr/>
          </p:nvSpPr>
          <p:spPr>
            <a:xfrm>
              <a:off x="1430867" y="1981200"/>
              <a:ext cx="805392" cy="793750"/>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2" name="Oval 81"/>
            <p:cNvSpPr/>
            <p:nvPr/>
          </p:nvSpPr>
          <p:spPr>
            <a:xfrm>
              <a:off x="1686983" y="2976033"/>
              <a:ext cx="282575" cy="278342"/>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3" name="Oval 82"/>
            <p:cNvSpPr/>
            <p:nvPr/>
          </p:nvSpPr>
          <p:spPr>
            <a:xfrm>
              <a:off x="1610783" y="2615142"/>
              <a:ext cx="436033" cy="429683"/>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4" name="Oval 83"/>
            <p:cNvSpPr/>
            <p:nvPr/>
          </p:nvSpPr>
          <p:spPr>
            <a:xfrm flipV="1">
              <a:off x="2085975" y="3602567"/>
              <a:ext cx="806450" cy="793750"/>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5" name="Oval 84"/>
            <p:cNvSpPr/>
            <p:nvPr/>
          </p:nvSpPr>
          <p:spPr>
            <a:xfrm flipV="1">
              <a:off x="2393950" y="2963333"/>
              <a:ext cx="806450" cy="794809"/>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6" name="Oval 85"/>
            <p:cNvSpPr/>
            <p:nvPr/>
          </p:nvSpPr>
          <p:spPr>
            <a:xfrm flipV="1">
              <a:off x="1684867" y="3451225"/>
              <a:ext cx="283633" cy="278341"/>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7" name="Oval 86"/>
            <p:cNvSpPr/>
            <p:nvPr/>
          </p:nvSpPr>
          <p:spPr>
            <a:xfrm flipV="1">
              <a:off x="1967442" y="3488267"/>
              <a:ext cx="436033" cy="430742"/>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8" name="Oval 87"/>
            <p:cNvSpPr/>
            <p:nvPr/>
          </p:nvSpPr>
          <p:spPr>
            <a:xfrm flipH="1" flipV="1">
              <a:off x="1511300" y="3384550"/>
              <a:ext cx="282575" cy="278342"/>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9" name="Oval 88"/>
            <p:cNvSpPr/>
            <p:nvPr/>
          </p:nvSpPr>
          <p:spPr>
            <a:xfrm flipH="1" flipV="1">
              <a:off x="1442509" y="3212042"/>
              <a:ext cx="283633" cy="279400"/>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0" name="Oval 89"/>
            <p:cNvSpPr/>
            <p:nvPr/>
          </p:nvSpPr>
          <p:spPr>
            <a:xfrm flipH="1" flipV="1">
              <a:off x="1079500" y="3137959"/>
              <a:ext cx="437092" cy="430741"/>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1" name="Oval 90"/>
            <p:cNvSpPr/>
            <p:nvPr/>
          </p:nvSpPr>
          <p:spPr>
            <a:xfrm flipH="1">
              <a:off x="457200" y="2963333"/>
              <a:ext cx="806450" cy="794809"/>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2" name="Oval 91"/>
            <p:cNvSpPr/>
            <p:nvPr/>
          </p:nvSpPr>
          <p:spPr>
            <a:xfrm flipH="1">
              <a:off x="1247775" y="2785533"/>
              <a:ext cx="437091" cy="429683"/>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3" name="Oval 92"/>
            <p:cNvSpPr/>
            <p:nvPr/>
          </p:nvSpPr>
          <p:spPr>
            <a:xfrm flipH="1">
              <a:off x="760942" y="2309283"/>
              <a:ext cx="806450" cy="793750"/>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4" name="Oval 93"/>
            <p:cNvSpPr/>
            <p:nvPr/>
          </p:nvSpPr>
          <p:spPr>
            <a:xfrm flipH="1">
              <a:off x="1510242" y="3043767"/>
              <a:ext cx="282575" cy="279400"/>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5" name="Oval 94"/>
            <p:cNvSpPr/>
            <p:nvPr/>
          </p:nvSpPr>
          <p:spPr>
            <a:xfrm flipH="1" flipV="1">
              <a:off x="763059" y="3602567"/>
              <a:ext cx="805391" cy="793750"/>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6" name="Oval 95"/>
            <p:cNvSpPr/>
            <p:nvPr/>
          </p:nvSpPr>
          <p:spPr>
            <a:xfrm flipH="1" flipV="1">
              <a:off x="1252009" y="3488267"/>
              <a:ext cx="436033" cy="430742"/>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7" name="Oval 96"/>
            <p:cNvSpPr/>
            <p:nvPr/>
          </p:nvSpPr>
          <p:spPr>
            <a:xfrm flipV="1">
              <a:off x="1600200" y="3660775"/>
              <a:ext cx="436033" cy="429683"/>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8" name="Oval 97"/>
            <p:cNvSpPr/>
            <p:nvPr/>
          </p:nvSpPr>
          <p:spPr>
            <a:xfrm>
              <a:off x="1862667" y="3043767"/>
              <a:ext cx="282575" cy="279400"/>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9" name="Oval 98"/>
            <p:cNvSpPr/>
            <p:nvPr/>
          </p:nvSpPr>
          <p:spPr>
            <a:xfrm>
              <a:off x="1971675" y="2786592"/>
              <a:ext cx="437091" cy="430741"/>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00" name="Oval 99"/>
            <p:cNvSpPr/>
            <p:nvPr/>
          </p:nvSpPr>
          <p:spPr>
            <a:xfrm flipH="1" flipV="1">
              <a:off x="1432983" y="3930650"/>
              <a:ext cx="805392" cy="793750"/>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1" name="Oval 100"/>
            <p:cNvSpPr/>
            <p:nvPr/>
          </p:nvSpPr>
          <p:spPr>
            <a:xfrm flipV="1">
              <a:off x="1861609" y="3384550"/>
              <a:ext cx="282575" cy="278342"/>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2" name="Oval 101"/>
            <p:cNvSpPr/>
            <p:nvPr/>
          </p:nvSpPr>
          <p:spPr>
            <a:xfrm flipV="1">
              <a:off x="1685925" y="3210983"/>
              <a:ext cx="283633" cy="279400"/>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3" name="Oval 102"/>
            <p:cNvSpPr/>
            <p:nvPr/>
          </p:nvSpPr>
          <p:spPr>
            <a:xfrm flipV="1">
              <a:off x="1929342" y="3212042"/>
              <a:ext cx="283633" cy="279400"/>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4" name="Oval 103"/>
            <p:cNvSpPr/>
            <p:nvPr/>
          </p:nvSpPr>
          <p:spPr>
            <a:xfrm flipV="1">
              <a:off x="2138892" y="3137959"/>
              <a:ext cx="437091" cy="430741"/>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5" name="Oval 104"/>
            <p:cNvSpPr/>
            <p:nvPr/>
          </p:nvSpPr>
          <p:spPr>
            <a:xfrm>
              <a:off x="2088092" y="2309283"/>
              <a:ext cx="806450" cy="793750"/>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6" name="Oval 105"/>
            <p:cNvSpPr/>
            <p:nvPr/>
          </p:nvSpPr>
          <p:spPr>
            <a:xfrm>
              <a:off x="1430867" y="1981200"/>
              <a:ext cx="805392" cy="793750"/>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7" name="Oval 106"/>
            <p:cNvSpPr/>
            <p:nvPr/>
          </p:nvSpPr>
          <p:spPr>
            <a:xfrm>
              <a:off x="1686983" y="2976033"/>
              <a:ext cx="282575" cy="278342"/>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8" name="Oval 107"/>
            <p:cNvSpPr/>
            <p:nvPr/>
          </p:nvSpPr>
          <p:spPr>
            <a:xfrm>
              <a:off x="1610783" y="2615142"/>
              <a:ext cx="436033" cy="429683"/>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9" name="Oval 108"/>
            <p:cNvSpPr/>
            <p:nvPr/>
          </p:nvSpPr>
          <p:spPr>
            <a:xfrm flipV="1">
              <a:off x="2085975" y="3602567"/>
              <a:ext cx="806450" cy="793750"/>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0" name="Oval 109"/>
            <p:cNvSpPr/>
            <p:nvPr/>
          </p:nvSpPr>
          <p:spPr>
            <a:xfrm flipV="1">
              <a:off x="2393950" y="2963333"/>
              <a:ext cx="806450" cy="794809"/>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1" name="Oval 110"/>
            <p:cNvSpPr/>
            <p:nvPr/>
          </p:nvSpPr>
          <p:spPr>
            <a:xfrm flipV="1">
              <a:off x="1684867" y="3451225"/>
              <a:ext cx="283633" cy="278341"/>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2" name="Oval 111"/>
            <p:cNvSpPr/>
            <p:nvPr/>
          </p:nvSpPr>
          <p:spPr>
            <a:xfrm flipV="1">
              <a:off x="1967442" y="3488267"/>
              <a:ext cx="436033" cy="430742"/>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3" name="Oval 112"/>
            <p:cNvSpPr/>
            <p:nvPr/>
          </p:nvSpPr>
          <p:spPr>
            <a:xfrm flipH="1" flipV="1">
              <a:off x="1511300" y="3384550"/>
              <a:ext cx="282575" cy="278342"/>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4" name="Oval 113"/>
            <p:cNvSpPr/>
            <p:nvPr/>
          </p:nvSpPr>
          <p:spPr>
            <a:xfrm flipH="1" flipV="1">
              <a:off x="1442509" y="3212042"/>
              <a:ext cx="283633" cy="279400"/>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5" name="Oval 114"/>
            <p:cNvSpPr/>
            <p:nvPr/>
          </p:nvSpPr>
          <p:spPr>
            <a:xfrm flipH="1" flipV="1">
              <a:off x="1079500" y="3137959"/>
              <a:ext cx="437092" cy="430741"/>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6" name="Oval 115"/>
            <p:cNvSpPr/>
            <p:nvPr/>
          </p:nvSpPr>
          <p:spPr>
            <a:xfrm flipH="1">
              <a:off x="457200" y="2963333"/>
              <a:ext cx="806450" cy="794809"/>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7" name="Oval 116"/>
            <p:cNvSpPr/>
            <p:nvPr/>
          </p:nvSpPr>
          <p:spPr>
            <a:xfrm flipH="1">
              <a:off x="1247775" y="2785533"/>
              <a:ext cx="437091" cy="429683"/>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8" name="Oval 117"/>
            <p:cNvSpPr/>
            <p:nvPr/>
          </p:nvSpPr>
          <p:spPr>
            <a:xfrm flipH="1">
              <a:off x="760942" y="2309283"/>
              <a:ext cx="806450" cy="793750"/>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9" name="Oval 118"/>
            <p:cNvSpPr/>
            <p:nvPr/>
          </p:nvSpPr>
          <p:spPr>
            <a:xfrm flipH="1">
              <a:off x="1510242" y="3043767"/>
              <a:ext cx="282575" cy="279400"/>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0" name="Oval 119"/>
            <p:cNvSpPr/>
            <p:nvPr/>
          </p:nvSpPr>
          <p:spPr>
            <a:xfrm flipH="1" flipV="1">
              <a:off x="763059" y="3602567"/>
              <a:ext cx="805391" cy="793750"/>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1" name="Oval 120"/>
            <p:cNvSpPr/>
            <p:nvPr/>
          </p:nvSpPr>
          <p:spPr>
            <a:xfrm flipH="1" flipV="1">
              <a:off x="1252009" y="3488267"/>
              <a:ext cx="436033" cy="430742"/>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2" name="Oval 121"/>
            <p:cNvSpPr/>
            <p:nvPr/>
          </p:nvSpPr>
          <p:spPr>
            <a:xfrm flipV="1">
              <a:off x="1600200" y="3660775"/>
              <a:ext cx="436033" cy="429683"/>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3" name="Oval 122"/>
            <p:cNvSpPr/>
            <p:nvPr/>
          </p:nvSpPr>
          <p:spPr>
            <a:xfrm>
              <a:off x="1862667" y="3043767"/>
              <a:ext cx="282575" cy="279400"/>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4" name="Oval 123"/>
            <p:cNvSpPr/>
            <p:nvPr/>
          </p:nvSpPr>
          <p:spPr>
            <a:xfrm>
              <a:off x="1971675" y="2786592"/>
              <a:ext cx="437091" cy="430741"/>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grpSp>
      <p:pic>
        <p:nvPicPr>
          <p:cNvPr id="44037" name="Picture 7" descr="cvlab"/>
          <p:cNvPicPr>
            <a:picLocks noChangeAspect="1" noChangeArrowheads="1"/>
          </p:cNvPicPr>
          <p:nvPr/>
        </p:nvPicPr>
        <p:blipFill>
          <a:blip r:embed="rId6"/>
          <a:srcRect/>
          <a:stretch>
            <a:fillRect/>
          </a:stretch>
        </p:blipFill>
        <p:spPr bwMode="auto">
          <a:xfrm>
            <a:off x="7332663" y="5391150"/>
            <a:ext cx="1306512" cy="609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daisy.jpg"/>
          <p:cNvPicPr>
            <a:picLocks noChangeAspect="1"/>
          </p:cNvPicPr>
          <p:nvPr/>
        </p:nvPicPr>
        <p:blipFill>
          <a:blip r:embed="rId3"/>
          <a:srcRect t="1261"/>
          <a:stretch>
            <a:fillRect/>
          </a:stretch>
        </p:blipFill>
        <p:spPr>
          <a:xfrm>
            <a:off x="0" y="0"/>
            <a:ext cx="9142413" cy="6858000"/>
          </a:xfrm>
          <a:prstGeom prst="rect">
            <a:avLst/>
          </a:prstGeom>
          <a:ln>
            <a:noFill/>
          </a:ln>
          <a:effectLst>
            <a:outerShdw blurRad="292100" dist="139700" dir="2700000" algn="tl" rotWithShape="0">
              <a:srgbClr val="333333">
                <a:alpha val="65000"/>
              </a:srgbClr>
            </a:outerShdw>
          </a:effectLst>
        </p:spPr>
      </p:pic>
      <p:sp>
        <p:nvSpPr>
          <p:cNvPr id="4" name="Rectangle 3"/>
          <p:cNvSpPr/>
          <p:nvPr/>
        </p:nvSpPr>
        <p:spPr>
          <a:xfrm>
            <a:off x="5638800" y="381000"/>
            <a:ext cx="3200400" cy="6248400"/>
          </a:xfrm>
          <a:prstGeom prst="rect">
            <a:avLst/>
          </a:prstGeom>
          <a:solidFill>
            <a:schemeClr val="accent1">
              <a:alpha val="35000"/>
            </a:schemeClr>
          </a:solidFill>
        </p:spPr>
        <p:txBody>
          <a:bodyPr>
            <a:spAutoFit/>
          </a:bodyPr>
          <a:lstStyle/>
          <a:p>
            <a:pPr algn="r" fontAlgn="auto">
              <a:spcBef>
                <a:spcPts val="0"/>
              </a:spcBef>
              <a:spcAft>
                <a:spcPts val="0"/>
              </a:spcAft>
              <a:defRPr/>
            </a:pPr>
            <a:endParaRPr lang="en-US" dirty="0">
              <a:latin typeface="+mn-lt"/>
            </a:endParaRPr>
          </a:p>
          <a:p>
            <a:pPr algn="r" fontAlgn="auto">
              <a:spcBef>
                <a:spcPts val="0"/>
              </a:spcBef>
              <a:spcAft>
                <a:spcPts val="0"/>
              </a:spcAft>
              <a:defRPr/>
            </a:pPr>
            <a:endParaRPr lang="en-US" dirty="0">
              <a:latin typeface="+mn-lt"/>
            </a:endParaRPr>
          </a:p>
          <a:p>
            <a:pPr algn="r" fontAlgn="auto">
              <a:spcBef>
                <a:spcPts val="0"/>
              </a:spcBef>
              <a:spcAft>
                <a:spcPts val="0"/>
              </a:spcAft>
              <a:defRPr/>
            </a:pPr>
            <a:endParaRPr lang="en-US" dirty="0">
              <a:latin typeface="+mn-lt"/>
            </a:endParaRPr>
          </a:p>
          <a:p>
            <a:pPr algn="r" fontAlgn="auto">
              <a:spcBef>
                <a:spcPts val="0"/>
              </a:spcBef>
              <a:spcAft>
                <a:spcPts val="0"/>
              </a:spcAft>
              <a:defRPr/>
            </a:pPr>
            <a:endParaRPr lang="en-US" dirty="0">
              <a:latin typeface="+mn-lt"/>
            </a:endParaRPr>
          </a:p>
          <a:p>
            <a:pPr algn="r" fontAlgn="auto">
              <a:spcBef>
                <a:spcPts val="0"/>
              </a:spcBef>
              <a:spcAft>
                <a:spcPts val="0"/>
              </a:spcAft>
              <a:defRPr/>
            </a:pPr>
            <a:endParaRPr lang="en-US" dirty="0">
              <a:solidFill>
                <a:srgbClr val="FFFF00"/>
              </a:solidFill>
              <a:latin typeface="+mn-lt"/>
            </a:endParaRPr>
          </a:p>
          <a:p>
            <a:pPr algn="r" fontAlgn="auto">
              <a:spcBef>
                <a:spcPts val="0"/>
              </a:spcBef>
              <a:spcAft>
                <a:spcPts val="0"/>
              </a:spcAft>
              <a:defRPr/>
            </a:pPr>
            <a:r>
              <a:rPr lang="en-US" sz="2000" dirty="0">
                <a:solidFill>
                  <a:srgbClr val="FFFF00"/>
                </a:solidFill>
                <a:effectLst>
                  <a:outerShdw blurRad="38100" dist="38100" dir="2700000" algn="tl">
                    <a:srgbClr val="000000">
                      <a:alpha val="43137"/>
                    </a:srgbClr>
                  </a:outerShdw>
                </a:effectLst>
                <a:latin typeface="+mn-lt"/>
              </a:rPr>
              <a:t>DAISY Source Code</a:t>
            </a:r>
          </a:p>
          <a:p>
            <a:pPr algn="r" fontAlgn="auto">
              <a:spcBef>
                <a:spcPts val="0"/>
              </a:spcBef>
              <a:spcAft>
                <a:spcPts val="0"/>
              </a:spcAft>
              <a:defRPr/>
            </a:pPr>
            <a:r>
              <a:rPr lang="en-US" sz="2000" dirty="0">
                <a:solidFill>
                  <a:srgbClr val="FFFF00"/>
                </a:solidFill>
                <a:effectLst>
                  <a:outerShdw blurRad="38100" dist="38100" dir="2700000" algn="tl">
                    <a:srgbClr val="000000">
                      <a:alpha val="43137"/>
                    </a:srgbClr>
                  </a:outerShdw>
                </a:effectLst>
                <a:latin typeface="+mn-lt"/>
              </a:rPr>
              <a:t>http://cvlab.epfl.ch/software</a:t>
            </a:r>
          </a:p>
          <a:p>
            <a:pPr algn="r" fontAlgn="auto">
              <a:spcBef>
                <a:spcPts val="0"/>
              </a:spcBef>
              <a:spcAft>
                <a:spcPts val="0"/>
              </a:spcAft>
              <a:defRPr/>
            </a:pPr>
            <a:endParaRPr lang="en-US" sz="2000" dirty="0">
              <a:solidFill>
                <a:srgbClr val="FFFF00"/>
              </a:solidFill>
              <a:effectLst>
                <a:outerShdw blurRad="38100" dist="38100" dir="2700000" algn="tl">
                  <a:srgbClr val="000000">
                    <a:alpha val="43137"/>
                  </a:srgbClr>
                </a:outerShdw>
              </a:effectLst>
              <a:latin typeface="+mn-lt"/>
            </a:endParaRPr>
          </a:p>
          <a:p>
            <a:pPr algn="r" fontAlgn="auto">
              <a:spcBef>
                <a:spcPts val="0"/>
              </a:spcBef>
              <a:spcAft>
                <a:spcPts val="0"/>
              </a:spcAft>
              <a:defRPr/>
            </a:pPr>
            <a:r>
              <a:rPr lang="en-US" sz="2000" dirty="0">
                <a:solidFill>
                  <a:srgbClr val="FFFF00"/>
                </a:solidFill>
                <a:effectLst>
                  <a:outerShdw blurRad="38100" dist="38100" dir="2700000" algn="tl">
                    <a:srgbClr val="000000">
                      <a:alpha val="43137"/>
                    </a:srgbClr>
                  </a:outerShdw>
                </a:effectLst>
                <a:latin typeface="+mn-lt"/>
              </a:rPr>
              <a:t>Images</a:t>
            </a:r>
          </a:p>
          <a:p>
            <a:pPr algn="r" fontAlgn="auto">
              <a:spcBef>
                <a:spcPts val="0"/>
              </a:spcBef>
              <a:spcAft>
                <a:spcPts val="0"/>
              </a:spcAft>
              <a:defRPr/>
            </a:pPr>
            <a:r>
              <a:rPr lang="en-US" sz="2000" dirty="0">
                <a:solidFill>
                  <a:srgbClr val="FFFF00"/>
                </a:solidFill>
                <a:effectLst>
                  <a:outerShdw blurRad="38100" dist="38100" dir="2700000" algn="tl">
                    <a:srgbClr val="000000">
                      <a:alpha val="43137"/>
                    </a:srgbClr>
                  </a:outerShdw>
                </a:effectLst>
                <a:latin typeface="+mn-lt"/>
              </a:rPr>
              <a:t>http://cvlab.epfl.ch/data</a:t>
            </a:r>
          </a:p>
          <a:p>
            <a:pPr algn="r" fontAlgn="auto">
              <a:spcBef>
                <a:spcPts val="0"/>
              </a:spcBef>
              <a:spcAft>
                <a:spcPts val="0"/>
              </a:spcAft>
              <a:defRPr/>
            </a:pPr>
            <a:endParaRPr lang="en-US" sz="2000" dirty="0">
              <a:solidFill>
                <a:srgbClr val="FFFF00"/>
              </a:solidFill>
              <a:effectLst>
                <a:outerShdw blurRad="38100" dist="38100" dir="2700000" algn="tl">
                  <a:srgbClr val="000000">
                    <a:alpha val="43137"/>
                  </a:srgbClr>
                </a:outerShdw>
              </a:effectLst>
              <a:latin typeface="+mn-lt"/>
            </a:endParaRPr>
          </a:p>
          <a:p>
            <a:pPr algn="r" fontAlgn="auto">
              <a:spcBef>
                <a:spcPts val="0"/>
              </a:spcBef>
              <a:spcAft>
                <a:spcPts val="0"/>
              </a:spcAft>
              <a:defRPr/>
            </a:pPr>
            <a:endParaRPr lang="en-US" sz="2000" dirty="0">
              <a:solidFill>
                <a:srgbClr val="FFFF00"/>
              </a:solidFill>
              <a:effectLst>
                <a:outerShdw blurRad="38100" dist="38100" dir="2700000" algn="tl">
                  <a:srgbClr val="000000">
                    <a:alpha val="43137"/>
                  </a:srgbClr>
                </a:outerShdw>
              </a:effectLst>
              <a:latin typeface="+mn-lt"/>
            </a:endParaRPr>
          </a:p>
          <a:p>
            <a:pPr algn="r" fontAlgn="auto">
              <a:spcBef>
                <a:spcPts val="0"/>
              </a:spcBef>
              <a:spcAft>
                <a:spcPts val="0"/>
              </a:spcAft>
              <a:defRPr/>
            </a:pPr>
            <a:endParaRPr lang="en-US" sz="2000" dirty="0">
              <a:solidFill>
                <a:srgbClr val="FFFF00"/>
              </a:solidFill>
              <a:effectLst>
                <a:outerShdw blurRad="38100" dist="38100" dir="2700000" algn="tl">
                  <a:srgbClr val="000000">
                    <a:alpha val="43137"/>
                  </a:srgbClr>
                </a:outerShdw>
              </a:effectLst>
              <a:latin typeface="+mn-lt"/>
            </a:endParaRPr>
          </a:p>
          <a:p>
            <a:pPr algn="r" fontAlgn="auto">
              <a:spcBef>
                <a:spcPts val="0"/>
              </a:spcBef>
              <a:spcAft>
                <a:spcPts val="0"/>
              </a:spcAft>
              <a:defRPr/>
            </a:pPr>
            <a:r>
              <a:rPr lang="en-US" sz="2000" dirty="0">
                <a:solidFill>
                  <a:srgbClr val="FFFF00"/>
                </a:solidFill>
                <a:effectLst>
                  <a:outerShdw blurRad="38100" dist="38100" dir="2700000" algn="tl">
                    <a:srgbClr val="000000">
                      <a:alpha val="43137"/>
                    </a:srgbClr>
                  </a:outerShdw>
                </a:effectLst>
                <a:latin typeface="+mn-lt"/>
              </a:rPr>
              <a:t>http://cvlab.epfl.ch/~tola</a:t>
            </a:r>
          </a:p>
          <a:p>
            <a:pPr algn="r" fontAlgn="auto">
              <a:spcBef>
                <a:spcPts val="0"/>
              </a:spcBef>
              <a:spcAft>
                <a:spcPts val="0"/>
              </a:spcAft>
              <a:defRPr/>
            </a:pPr>
            <a:r>
              <a:rPr lang="en-US" sz="2000" dirty="0" err="1">
                <a:solidFill>
                  <a:srgbClr val="FFFF00"/>
                </a:solidFill>
                <a:effectLst>
                  <a:outerShdw blurRad="38100" dist="38100" dir="2700000" algn="tl">
                    <a:srgbClr val="000000">
                      <a:alpha val="43137"/>
                    </a:srgbClr>
                  </a:outerShdw>
                </a:effectLst>
                <a:latin typeface="+mn-lt"/>
              </a:rPr>
              <a:t>Engin</a:t>
            </a:r>
            <a:r>
              <a:rPr lang="en-US" sz="2000" dirty="0">
                <a:solidFill>
                  <a:srgbClr val="FFFF00"/>
                </a:solidFill>
                <a:effectLst>
                  <a:outerShdw blurRad="38100" dist="38100" dir="2700000" algn="tl">
                    <a:srgbClr val="000000">
                      <a:alpha val="43137"/>
                    </a:srgbClr>
                  </a:outerShdw>
                </a:effectLst>
                <a:latin typeface="+mn-lt"/>
              </a:rPr>
              <a:t> </a:t>
            </a:r>
            <a:r>
              <a:rPr lang="en-US" sz="2000" dirty="0" err="1">
                <a:solidFill>
                  <a:srgbClr val="FFFF00"/>
                </a:solidFill>
                <a:effectLst>
                  <a:outerShdw blurRad="38100" dist="38100" dir="2700000" algn="tl">
                    <a:srgbClr val="000000">
                      <a:alpha val="43137"/>
                    </a:srgbClr>
                  </a:outerShdw>
                </a:effectLst>
                <a:latin typeface="+mn-lt"/>
              </a:rPr>
              <a:t>Tola</a:t>
            </a:r>
            <a:endParaRPr lang="en-US" sz="2000" dirty="0">
              <a:solidFill>
                <a:srgbClr val="FFFF00"/>
              </a:solidFill>
              <a:effectLst>
                <a:outerShdw blurRad="38100" dist="38100" dir="2700000" algn="tl">
                  <a:srgbClr val="000000">
                    <a:alpha val="43137"/>
                  </a:srgbClr>
                </a:outerShdw>
              </a:effectLst>
              <a:latin typeface="+mn-lt"/>
            </a:endParaRPr>
          </a:p>
          <a:p>
            <a:pPr algn="r" fontAlgn="auto">
              <a:spcBef>
                <a:spcPts val="0"/>
              </a:spcBef>
              <a:spcAft>
                <a:spcPts val="0"/>
              </a:spcAft>
              <a:defRPr/>
            </a:pPr>
            <a:endParaRPr lang="en-US" sz="2000" dirty="0">
              <a:solidFill>
                <a:srgbClr val="FFFF00"/>
              </a:solidFill>
              <a:effectLst>
                <a:outerShdw blurRad="38100" dist="38100" dir="2700000" algn="tl">
                  <a:srgbClr val="000000">
                    <a:alpha val="43137"/>
                  </a:srgbClr>
                </a:outerShdw>
              </a:effectLst>
              <a:latin typeface="+mn-lt"/>
            </a:endParaRPr>
          </a:p>
          <a:p>
            <a:pPr algn="r" fontAlgn="auto">
              <a:spcBef>
                <a:spcPts val="0"/>
              </a:spcBef>
              <a:spcAft>
                <a:spcPts val="0"/>
              </a:spcAft>
              <a:defRPr/>
            </a:pPr>
            <a:endParaRPr lang="en-US" dirty="0">
              <a:solidFill>
                <a:srgbClr val="FFFF00"/>
              </a:solidFill>
              <a:effectLst>
                <a:outerShdw blurRad="38100" dist="38100" dir="2700000" algn="tl">
                  <a:srgbClr val="000000">
                    <a:alpha val="43137"/>
                  </a:srgbClr>
                </a:outerShdw>
              </a:effectLst>
              <a:latin typeface="+mn-lt"/>
            </a:endParaRPr>
          </a:p>
          <a:p>
            <a:pPr algn="r" fontAlgn="auto">
              <a:spcBef>
                <a:spcPts val="0"/>
              </a:spcBef>
              <a:spcAft>
                <a:spcPts val="0"/>
              </a:spcAft>
              <a:defRPr/>
            </a:pPr>
            <a:endParaRPr lang="en-US" dirty="0">
              <a:solidFill>
                <a:srgbClr val="FFFF00"/>
              </a:solidFill>
              <a:effectLst>
                <a:outerShdw blurRad="38100" dist="38100" dir="2700000" algn="tl">
                  <a:srgbClr val="000000">
                    <a:alpha val="43137"/>
                  </a:srgbClr>
                </a:outerShdw>
              </a:effectLst>
              <a:latin typeface="+mn-lt"/>
            </a:endParaRPr>
          </a:p>
          <a:p>
            <a:pPr algn="r" fontAlgn="auto">
              <a:spcBef>
                <a:spcPts val="0"/>
              </a:spcBef>
              <a:spcAft>
                <a:spcPts val="0"/>
              </a:spcAft>
              <a:defRPr/>
            </a:pPr>
            <a:endParaRPr lang="en-US" dirty="0">
              <a:solidFill>
                <a:srgbClr val="FFFF00"/>
              </a:solidFill>
              <a:effectLst>
                <a:outerShdw blurRad="38100" dist="38100" dir="2700000" algn="tl">
                  <a:srgbClr val="000000">
                    <a:alpha val="43137"/>
                  </a:srgbClr>
                </a:outerShdw>
              </a:effectLst>
              <a:latin typeface="+mn-lt"/>
            </a:endParaRPr>
          </a:p>
          <a:p>
            <a:pPr algn="r" fontAlgn="auto">
              <a:spcBef>
                <a:spcPts val="0"/>
              </a:spcBef>
              <a:spcAft>
                <a:spcPts val="0"/>
              </a:spcAft>
              <a:defRPr/>
            </a:pPr>
            <a:endParaRPr lang="en-US" dirty="0">
              <a:effectLst>
                <a:outerShdw blurRad="38100" dist="38100" dir="2700000" algn="tl">
                  <a:srgbClr val="000000">
                    <a:alpha val="43137"/>
                  </a:srgbClr>
                </a:outerShdw>
              </a:effectLst>
              <a:latin typeface="+mn-lt"/>
            </a:endParaRPr>
          </a:p>
          <a:p>
            <a:pPr algn="r" fontAlgn="auto">
              <a:spcBef>
                <a:spcPts val="0"/>
              </a:spcBef>
              <a:spcAft>
                <a:spcPts val="0"/>
              </a:spcAft>
              <a:defRPr/>
            </a:pPr>
            <a:endParaRPr lang="en-US" dirty="0">
              <a:effectLst>
                <a:outerShdw blurRad="38100" dist="38100" dir="2700000" algn="tl">
                  <a:srgbClr val="000000">
                    <a:alpha val="43137"/>
                  </a:srgbClr>
                </a:outerShdw>
              </a:effectLst>
              <a:latin typeface="+mn-lt"/>
            </a:endParaRPr>
          </a:p>
        </p:txBody>
      </p:sp>
      <p:sp>
        <p:nvSpPr>
          <p:cNvPr id="6" name="Rectangle 5"/>
          <p:cNvSpPr/>
          <p:nvPr/>
        </p:nvSpPr>
        <p:spPr>
          <a:xfrm>
            <a:off x="304800" y="381000"/>
            <a:ext cx="5334000" cy="1077913"/>
          </a:xfrm>
          <a:prstGeom prst="rect">
            <a:avLst/>
          </a:prstGeom>
          <a:solidFill>
            <a:schemeClr val="accent1">
              <a:alpha val="35000"/>
            </a:schemeClr>
          </a:solidFill>
        </p:spPr>
        <p:txBody>
          <a:bodyPr>
            <a:spAutoFit/>
          </a:bodyPr>
          <a:lstStyle/>
          <a:p>
            <a:pPr algn="ctr" fontAlgn="auto">
              <a:spcBef>
                <a:spcPts val="0"/>
              </a:spcBef>
              <a:spcAft>
                <a:spcPts val="0"/>
              </a:spcAft>
              <a:defRPr/>
            </a:pPr>
            <a:endParaRPr lang="en-US" sz="1000" dirty="0">
              <a:solidFill>
                <a:srgbClr val="FFFF00"/>
              </a:solidFill>
              <a:effectLst>
                <a:outerShdw blurRad="38100" dist="38100" dir="2700000" algn="tl">
                  <a:srgbClr val="000000">
                    <a:alpha val="43137"/>
                  </a:srgbClr>
                </a:outerShdw>
              </a:effectLst>
              <a:latin typeface="+mn-lt"/>
            </a:endParaRPr>
          </a:p>
          <a:p>
            <a:pPr fontAlgn="auto">
              <a:spcBef>
                <a:spcPts val="0"/>
              </a:spcBef>
              <a:spcAft>
                <a:spcPts val="0"/>
              </a:spcAft>
              <a:defRPr/>
            </a:pPr>
            <a:r>
              <a:rPr lang="en-US" sz="4400" dirty="0">
                <a:solidFill>
                  <a:srgbClr val="FFFF00"/>
                </a:solidFill>
                <a:effectLst>
                  <a:outerShdw blurRad="38100" dist="38100" dir="2700000" algn="tl">
                    <a:srgbClr val="000000">
                      <a:alpha val="43137"/>
                    </a:srgbClr>
                  </a:outerShdw>
                </a:effectLst>
                <a:latin typeface="+mn-lt"/>
              </a:rPr>
              <a:t>QUESTIONS ?</a:t>
            </a:r>
          </a:p>
          <a:p>
            <a:pPr algn="ctr" fontAlgn="auto">
              <a:spcBef>
                <a:spcPts val="0"/>
              </a:spcBef>
              <a:spcAft>
                <a:spcPts val="0"/>
              </a:spcAft>
              <a:defRPr/>
            </a:pPr>
            <a:endParaRPr lang="en-US" sz="1000" dirty="0">
              <a:solidFill>
                <a:srgbClr val="FFFF00"/>
              </a:solidFill>
              <a:effectLst>
                <a:outerShdw blurRad="38100" dist="38100" dir="2700000" algn="tl">
                  <a:srgbClr val="000000">
                    <a:alpha val="43137"/>
                  </a:srgbClr>
                </a:outerShdw>
              </a:effectLst>
              <a:latin typeface="+mn-lt"/>
            </a:endParaRPr>
          </a:p>
        </p:txBody>
      </p:sp>
      <p:pic>
        <p:nvPicPr>
          <p:cNvPr id="5" name="Picture 7" descr="cvlab"/>
          <p:cNvPicPr>
            <a:picLocks noChangeAspect="1" noChangeArrowheads="1"/>
          </p:cNvPicPr>
          <p:nvPr/>
        </p:nvPicPr>
        <p:blipFill>
          <a:blip r:embed="rId4"/>
          <a:srcRect/>
          <a:stretch>
            <a:fillRect/>
          </a:stretch>
        </p:blipFill>
        <p:spPr bwMode="auto">
          <a:xfrm>
            <a:off x="7332663" y="5391150"/>
            <a:ext cx="1306512" cy="609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457200" y="276225"/>
            <a:ext cx="8229600" cy="868363"/>
          </a:xfrm>
          <a:prstGeom prst="rect">
            <a:avLst/>
          </a:prstGeom>
          <a:solidFill>
            <a:schemeClr val="accent5"/>
          </a:solidFill>
          <a:ln w="38100" cap="flat" cmpd="sng" algn="ctr">
            <a:solidFill>
              <a:schemeClr val="lt1"/>
            </a:solidFill>
            <a:prstDash val="solid"/>
          </a:ln>
          <a:effectLst>
            <a:outerShdw blurRad="40000" dist="20000" dir="5400000" rotWithShape="0">
              <a:srgbClr val="000000">
                <a:alpha val="38000"/>
              </a:srgbClr>
            </a:outerShdw>
          </a:effectLst>
        </p:spPr>
        <p:txBody>
          <a:bodyPr anchor="ctr">
            <a:normAutofit/>
          </a:bodyPr>
          <a:lstStyle/>
          <a:p>
            <a:pPr fontAlgn="auto">
              <a:spcAft>
                <a:spcPts val="0"/>
              </a:spcAft>
              <a:defRPr/>
            </a:pPr>
            <a:r>
              <a:rPr lang="en-US" sz="4400" dirty="0">
                <a:solidFill>
                  <a:schemeClr val="bg1"/>
                </a:solidFill>
                <a:effectLst>
                  <a:outerShdw blurRad="38100" dist="38100" dir="2700000" algn="tl">
                    <a:srgbClr val="000000">
                      <a:alpha val="43137"/>
                    </a:srgbClr>
                  </a:outerShdw>
                </a:effectLst>
                <a:latin typeface="+mj-lt"/>
                <a:ea typeface="+mj-ea"/>
                <a:cs typeface="+mj-cs"/>
              </a:rPr>
              <a:t>Parameter Selection</a:t>
            </a:r>
          </a:p>
        </p:txBody>
      </p:sp>
      <p:grpSp>
        <p:nvGrpSpPr>
          <p:cNvPr id="2" name="Group 77"/>
          <p:cNvGrpSpPr>
            <a:grpSpLocks/>
          </p:cNvGrpSpPr>
          <p:nvPr/>
        </p:nvGrpSpPr>
        <p:grpSpPr bwMode="auto">
          <a:xfrm>
            <a:off x="1600200" y="2286000"/>
            <a:ext cx="3200400" cy="4171950"/>
            <a:chOff x="1181594" y="2278380"/>
            <a:chExt cx="3200400" cy="4172648"/>
          </a:xfrm>
        </p:grpSpPr>
        <p:pic>
          <p:nvPicPr>
            <p:cNvPr id="2492" name="Picture 3" descr="desc-param-35-nb.jpg"/>
            <p:cNvPicPr>
              <a:picLocks noChangeAspect="1"/>
            </p:cNvPicPr>
            <p:nvPr/>
          </p:nvPicPr>
          <p:blipFill>
            <a:blip r:embed="rId2"/>
            <a:srcRect/>
            <a:stretch>
              <a:fillRect/>
            </a:stretch>
          </p:blipFill>
          <p:spPr bwMode="auto">
            <a:xfrm>
              <a:off x="1181594" y="2286001"/>
              <a:ext cx="3200400" cy="4165027"/>
            </a:xfrm>
            <a:prstGeom prst="rect">
              <a:avLst/>
            </a:prstGeom>
            <a:noFill/>
            <a:ln w="9525">
              <a:noFill/>
              <a:miter lim="800000"/>
              <a:headEnd/>
              <a:tailEnd/>
            </a:ln>
          </p:spPr>
        </p:pic>
        <p:grpSp>
          <p:nvGrpSpPr>
            <p:cNvPr id="4" name="Group 21"/>
            <p:cNvGrpSpPr>
              <a:grpSpLocks/>
            </p:cNvGrpSpPr>
            <p:nvPr/>
          </p:nvGrpSpPr>
          <p:grpSpPr bwMode="auto">
            <a:xfrm>
              <a:off x="1188720" y="2278380"/>
              <a:ext cx="2743200" cy="4145280"/>
              <a:chOff x="1188720" y="2278380"/>
              <a:chExt cx="2743200" cy="4145280"/>
            </a:xfrm>
          </p:grpSpPr>
          <p:sp>
            <p:nvSpPr>
              <p:cNvPr id="13" name="Rectangle 12"/>
              <p:cNvSpPr/>
              <p:nvPr/>
            </p:nvSpPr>
            <p:spPr>
              <a:xfrm>
                <a:off x="1187944" y="2278380"/>
                <a:ext cx="914400" cy="137976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Rectangle 13"/>
              <p:cNvSpPr/>
              <p:nvPr/>
            </p:nvSpPr>
            <p:spPr>
              <a:xfrm>
                <a:off x="2102344" y="2278380"/>
                <a:ext cx="914400" cy="137976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Rectangle 14"/>
              <p:cNvSpPr/>
              <p:nvPr/>
            </p:nvSpPr>
            <p:spPr>
              <a:xfrm>
                <a:off x="3016744" y="2278380"/>
                <a:ext cx="914400" cy="137976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6" name="Rectangle 15"/>
              <p:cNvSpPr/>
              <p:nvPr/>
            </p:nvSpPr>
            <p:spPr>
              <a:xfrm>
                <a:off x="3016744" y="3666087"/>
                <a:ext cx="914400" cy="137818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7" name="Rectangle 16"/>
              <p:cNvSpPr/>
              <p:nvPr/>
            </p:nvSpPr>
            <p:spPr>
              <a:xfrm>
                <a:off x="2102344" y="3666087"/>
                <a:ext cx="914400" cy="137818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8" name="Rectangle 17"/>
              <p:cNvSpPr/>
              <p:nvPr/>
            </p:nvSpPr>
            <p:spPr>
              <a:xfrm>
                <a:off x="1187944" y="3666087"/>
                <a:ext cx="914400" cy="137818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9" name="Rectangle 18"/>
              <p:cNvSpPr/>
              <p:nvPr/>
            </p:nvSpPr>
            <p:spPr>
              <a:xfrm>
                <a:off x="3016744" y="5044267"/>
                <a:ext cx="914400" cy="137976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0" name="Rectangle 19"/>
              <p:cNvSpPr/>
              <p:nvPr/>
            </p:nvSpPr>
            <p:spPr>
              <a:xfrm>
                <a:off x="2102344" y="5044267"/>
                <a:ext cx="914400" cy="137976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1" name="Rectangle 20"/>
              <p:cNvSpPr/>
              <p:nvPr/>
            </p:nvSpPr>
            <p:spPr>
              <a:xfrm>
                <a:off x="1187944" y="5044267"/>
                <a:ext cx="914400" cy="137976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sp>
        <p:nvSpPr>
          <p:cNvPr id="60" name="TextBox 59"/>
          <p:cNvSpPr txBox="1"/>
          <p:nvPr/>
        </p:nvSpPr>
        <p:spPr>
          <a:xfrm rot="5400000">
            <a:off x="669132" y="2804319"/>
            <a:ext cx="1371600" cy="338137"/>
          </a:xfrm>
          <a:prstGeom prst="rect">
            <a:avLst/>
          </a:prstGeom>
        </p:spPr>
        <p:style>
          <a:lnRef idx="3">
            <a:schemeClr val="lt1"/>
          </a:lnRef>
          <a:fillRef idx="1">
            <a:schemeClr val="accent5"/>
          </a:fillRef>
          <a:effectRef idx="1">
            <a:schemeClr val="accent5"/>
          </a:effectRef>
          <a:fontRef idx="minor">
            <a:schemeClr val="lt1"/>
          </a:fontRef>
        </p:style>
        <p:txBody>
          <a:bodyPr>
            <a:spAutoFit/>
          </a:bodyPr>
          <a:lstStyle/>
          <a:p>
            <a:pPr algn="ctr" fontAlgn="auto">
              <a:spcBef>
                <a:spcPts val="0"/>
              </a:spcBef>
              <a:spcAft>
                <a:spcPts val="0"/>
              </a:spcAft>
              <a:defRPr/>
            </a:pPr>
            <a:r>
              <a:rPr lang="en-US" sz="1600" dirty="0"/>
              <a:t>THQ=2</a:t>
            </a:r>
          </a:p>
        </p:txBody>
      </p:sp>
      <p:sp>
        <p:nvSpPr>
          <p:cNvPr id="61" name="TextBox 60"/>
          <p:cNvSpPr txBox="1"/>
          <p:nvPr/>
        </p:nvSpPr>
        <p:spPr>
          <a:xfrm rot="5400000">
            <a:off x="669132" y="4174331"/>
            <a:ext cx="1371600" cy="338137"/>
          </a:xfrm>
          <a:prstGeom prst="rect">
            <a:avLst/>
          </a:prstGeom>
        </p:spPr>
        <p:style>
          <a:lnRef idx="3">
            <a:schemeClr val="lt1"/>
          </a:lnRef>
          <a:fillRef idx="1">
            <a:schemeClr val="accent5"/>
          </a:fillRef>
          <a:effectRef idx="1">
            <a:schemeClr val="accent5"/>
          </a:effectRef>
          <a:fontRef idx="minor">
            <a:schemeClr val="lt1"/>
          </a:fontRef>
        </p:style>
        <p:txBody>
          <a:bodyPr>
            <a:spAutoFit/>
          </a:bodyPr>
          <a:lstStyle/>
          <a:p>
            <a:pPr algn="ctr" fontAlgn="auto">
              <a:spcBef>
                <a:spcPts val="0"/>
              </a:spcBef>
              <a:spcAft>
                <a:spcPts val="0"/>
              </a:spcAft>
              <a:defRPr/>
            </a:pPr>
            <a:r>
              <a:rPr lang="en-US" sz="1600" dirty="0"/>
              <a:t>THQ=4</a:t>
            </a:r>
          </a:p>
        </p:txBody>
      </p:sp>
      <p:grpSp>
        <p:nvGrpSpPr>
          <p:cNvPr id="5" name="Group 93"/>
          <p:cNvGrpSpPr>
            <a:grpSpLocks/>
          </p:cNvGrpSpPr>
          <p:nvPr/>
        </p:nvGrpSpPr>
        <p:grpSpPr bwMode="auto">
          <a:xfrm>
            <a:off x="804863" y="2287588"/>
            <a:ext cx="338137" cy="4129087"/>
            <a:chOff x="423446" y="2287513"/>
            <a:chExt cx="338554" cy="4129081"/>
          </a:xfrm>
        </p:grpSpPr>
        <p:sp>
          <p:nvSpPr>
            <p:cNvPr id="59" name="TextBox 58"/>
            <p:cNvSpPr txBox="1"/>
            <p:nvPr/>
          </p:nvSpPr>
          <p:spPr>
            <a:xfrm rot="5400000">
              <a:off x="-93076" y="2804035"/>
              <a:ext cx="1371598" cy="338554"/>
            </a:xfrm>
            <a:prstGeom prst="rect">
              <a:avLst/>
            </a:prstGeom>
          </p:spPr>
          <p:style>
            <a:lnRef idx="3">
              <a:schemeClr val="lt1"/>
            </a:lnRef>
            <a:fillRef idx="1">
              <a:schemeClr val="accent2"/>
            </a:fillRef>
            <a:effectRef idx="1">
              <a:schemeClr val="accent2"/>
            </a:effectRef>
            <a:fontRef idx="minor">
              <a:schemeClr val="lt1"/>
            </a:fontRef>
          </p:style>
          <p:txBody>
            <a:bodyPr>
              <a:spAutoFit/>
            </a:bodyPr>
            <a:lstStyle/>
            <a:p>
              <a:pPr algn="ctr" fontAlgn="auto">
                <a:spcBef>
                  <a:spcPts val="0"/>
                </a:spcBef>
                <a:spcAft>
                  <a:spcPts val="0"/>
                </a:spcAft>
                <a:defRPr/>
              </a:pPr>
              <a:r>
                <a:rPr lang="en-US" sz="1600" dirty="0"/>
                <a:t>R: 5-&gt;30</a:t>
              </a:r>
            </a:p>
          </p:txBody>
        </p:sp>
        <p:sp>
          <p:nvSpPr>
            <p:cNvPr id="56" name="TextBox 55"/>
            <p:cNvSpPr txBox="1"/>
            <p:nvPr/>
          </p:nvSpPr>
          <p:spPr>
            <a:xfrm rot="5400000">
              <a:off x="-93076" y="4174045"/>
              <a:ext cx="1371598" cy="338554"/>
            </a:xfrm>
            <a:prstGeom prst="rect">
              <a:avLst/>
            </a:prstGeom>
          </p:spPr>
          <p:style>
            <a:lnRef idx="3">
              <a:schemeClr val="lt1"/>
            </a:lnRef>
            <a:fillRef idx="1">
              <a:schemeClr val="accent2"/>
            </a:fillRef>
            <a:effectRef idx="1">
              <a:schemeClr val="accent2"/>
            </a:effectRef>
            <a:fontRef idx="minor">
              <a:schemeClr val="lt1"/>
            </a:fontRef>
          </p:style>
          <p:txBody>
            <a:bodyPr>
              <a:spAutoFit/>
            </a:bodyPr>
            <a:lstStyle/>
            <a:p>
              <a:pPr algn="ctr" fontAlgn="auto">
                <a:spcBef>
                  <a:spcPts val="0"/>
                </a:spcBef>
                <a:spcAft>
                  <a:spcPts val="0"/>
                </a:spcAft>
                <a:defRPr/>
              </a:pPr>
              <a:r>
                <a:rPr lang="en-US" sz="1600" dirty="0"/>
                <a:t>R: 5-&gt;30</a:t>
              </a:r>
            </a:p>
          </p:txBody>
        </p:sp>
        <p:sp>
          <p:nvSpPr>
            <p:cNvPr id="58" name="TextBox 57"/>
            <p:cNvSpPr txBox="1"/>
            <p:nvPr/>
          </p:nvSpPr>
          <p:spPr>
            <a:xfrm rot="5400000">
              <a:off x="-93076" y="5561517"/>
              <a:ext cx="1371598" cy="338554"/>
            </a:xfrm>
            <a:prstGeom prst="rect">
              <a:avLst/>
            </a:prstGeom>
          </p:spPr>
          <p:style>
            <a:lnRef idx="3">
              <a:schemeClr val="lt1"/>
            </a:lnRef>
            <a:fillRef idx="1">
              <a:schemeClr val="accent2"/>
            </a:fillRef>
            <a:effectRef idx="1">
              <a:schemeClr val="accent2"/>
            </a:effectRef>
            <a:fontRef idx="minor">
              <a:schemeClr val="lt1"/>
            </a:fontRef>
          </p:style>
          <p:txBody>
            <a:bodyPr>
              <a:spAutoFit/>
            </a:bodyPr>
            <a:lstStyle/>
            <a:p>
              <a:pPr algn="ctr" fontAlgn="auto">
                <a:spcBef>
                  <a:spcPts val="0"/>
                </a:spcBef>
                <a:spcAft>
                  <a:spcPts val="0"/>
                </a:spcAft>
                <a:defRPr/>
              </a:pPr>
              <a:r>
                <a:rPr lang="en-US" sz="1600" dirty="0"/>
                <a:t>R: 5-&gt;30</a:t>
              </a:r>
            </a:p>
          </p:txBody>
        </p:sp>
      </p:grpSp>
      <p:sp>
        <p:nvSpPr>
          <p:cNvPr id="62" name="TextBox 61"/>
          <p:cNvSpPr txBox="1"/>
          <p:nvPr/>
        </p:nvSpPr>
        <p:spPr>
          <a:xfrm rot="5400000">
            <a:off x="669132" y="5561806"/>
            <a:ext cx="1371600" cy="338137"/>
          </a:xfrm>
          <a:prstGeom prst="rect">
            <a:avLst/>
          </a:prstGeom>
        </p:spPr>
        <p:style>
          <a:lnRef idx="3">
            <a:schemeClr val="lt1"/>
          </a:lnRef>
          <a:fillRef idx="1">
            <a:schemeClr val="accent5"/>
          </a:fillRef>
          <a:effectRef idx="1">
            <a:schemeClr val="accent5"/>
          </a:effectRef>
          <a:fontRef idx="minor">
            <a:schemeClr val="lt1"/>
          </a:fontRef>
        </p:style>
        <p:txBody>
          <a:bodyPr>
            <a:spAutoFit/>
          </a:bodyPr>
          <a:lstStyle/>
          <a:p>
            <a:pPr algn="ctr" fontAlgn="auto">
              <a:spcBef>
                <a:spcPts val="0"/>
              </a:spcBef>
              <a:spcAft>
                <a:spcPts val="0"/>
              </a:spcAft>
              <a:defRPr/>
            </a:pPr>
            <a:r>
              <a:rPr lang="en-US" sz="1600" dirty="0"/>
              <a:t>THQ=8</a:t>
            </a:r>
          </a:p>
        </p:txBody>
      </p:sp>
      <p:sp>
        <p:nvSpPr>
          <p:cNvPr id="63" name="TextBox 62"/>
          <p:cNvSpPr txBox="1"/>
          <p:nvPr/>
        </p:nvSpPr>
        <p:spPr>
          <a:xfrm>
            <a:off x="1590675" y="1905000"/>
            <a:ext cx="868363" cy="307975"/>
          </a:xfrm>
          <a:prstGeom prst="rect">
            <a:avLst/>
          </a:prstGeom>
        </p:spPr>
        <p:style>
          <a:lnRef idx="3">
            <a:schemeClr val="lt1"/>
          </a:lnRef>
          <a:fillRef idx="1">
            <a:schemeClr val="accent6"/>
          </a:fillRef>
          <a:effectRef idx="1">
            <a:schemeClr val="accent6"/>
          </a:effectRef>
          <a:fontRef idx="minor">
            <a:schemeClr val="lt1"/>
          </a:fontRef>
        </p:style>
        <p:txBody>
          <a:bodyPr>
            <a:spAutoFit/>
          </a:bodyPr>
          <a:lstStyle/>
          <a:p>
            <a:pPr algn="ctr" fontAlgn="auto">
              <a:spcBef>
                <a:spcPts val="0"/>
              </a:spcBef>
              <a:spcAft>
                <a:spcPts val="0"/>
              </a:spcAft>
              <a:defRPr/>
            </a:pPr>
            <a:r>
              <a:rPr lang="en-US" sz="1400" dirty="0"/>
              <a:t>HQ=2</a:t>
            </a:r>
          </a:p>
        </p:txBody>
      </p:sp>
      <p:sp>
        <p:nvSpPr>
          <p:cNvPr id="64" name="TextBox 63"/>
          <p:cNvSpPr txBox="1"/>
          <p:nvPr/>
        </p:nvSpPr>
        <p:spPr>
          <a:xfrm>
            <a:off x="2501900" y="1905000"/>
            <a:ext cx="869950" cy="307975"/>
          </a:xfrm>
          <a:prstGeom prst="rect">
            <a:avLst/>
          </a:prstGeom>
        </p:spPr>
        <p:style>
          <a:lnRef idx="3">
            <a:schemeClr val="lt1"/>
          </a:lnRef>
          <a:fillRef idx="1">
            <a:schemeClr val="accent6"/>
          </a:fillRef>
          <a:effectRef idx="1">
            <a:schemeClr val="accent6"/>
          </a:effectRef>
          <a:fontRef idx="minor">
            <a:schemeClr val="lt1"/>
          </a:fontRef>
        </p:style>
        <p:txBody>
          <a:bodyPr>
            <a:spAutoFit/>
          </a:bodyPr>
          <a:lstStyle/>
          <a:p>
            <a:pPr algn="ctr" fontAlgn="auto">
              <a:spcBef>
                <a:spcPts val="0"/>
              </a:spcBef>
              <a:spcAft>
                <a:spcPts val="0"/>
              </a:spcAft>
              <a:defRPr/>
            </a:pPr>
            <a:r>
              <a:rPr lang="en-US" sz="1400" dirty="0"/>
              <a:t>HQ=4</a:t>
            </a:r>
          </a:p>
        </p:txBody>
      </p:sp>
      <p:sp>
        <p:nvSpPr>
          <p:cNvPr id="65" name="TextBox 64"/>
          <p:cNvSpPr txBox="1"/>
          <p:nvPr/>
        </p:nvSpPr>
        <p:spPr>
          <a:xfrm>
            <a:off x="3419475" y="1905000"/>
            <a:ext cx="868363" cy="307975"/>
          </a:xfrm>
          <a:prstGeom prst="rect">
            <a:avLst/>
          </a:prstGeom>
        </p:spPr>
        <p:style>
          <a:lnRef idx="3">
            <a:schemeClr val="lt1"/>
          </a:lnRef>
          <a:fillRef idx="1">
            <a:schemeClr val="accent6"/>
          </a:fillRef>
          <a:effectRef idx="1">
            <a:schemeClr val="accent6"/>
          </a:effectRef>
          <a:fontRef idx="minor">
            <a:schemeClr val="lt1"/>
          </a:fontRef>
        </p:style>
        <p:txBody>
          <a:bodyPr>
            <a:spAutoFit/>
          </a:bodyPr>
          <a:lstStyle/>
          <a:p>
            <a:pPr algn="ctr" fontAlgn="auto">
              <a:spcBef>
                <a:spcPts val="0"/>
              </a:spcBef>
              <a:spcAft>
                <a:spcPts val="0"/>
              </a:spcAft>
              <a:defRPr/>
            </a:pPr>
            <a:r>
              <a:rPr lang="en-US" sz="1400" dirty="0"/>
              <a:t>HQ=8</a:t>
            </a:r>
          </a:p>
        </p:txBody>
      </p:sp>
      <p:grpSp>
        <p:nvGrpSpPr>
          <p:cNvPr id="6" name="Group 88"/>
          <p:cNvGrpSpPr>
            <a:grpSpLocks/>
          </p:cNvGrpSpPr>
          <p:nvPr/>
        </p:nvGrpSpPr>
        <p:grpSpPr bwMode="auto">
          <a:xfrm>
            <a:off x="1558925" y="1524000"/>
            <a:ext cx="2708275" cy="307975"/>
            <a:chOff x="1177312" y="1524000"/>
            <a:chExt cx="2708888" cy="307777"/>
          </a:xfrm>
        </p:grpSpPr>
        <p:sp>
          <p:nvSpPr>
            <p:cNvPr id="72" name="TextBox 71"/>
            <p:cNvSpPr txBox="1"/>
            <p:nvPr/>
          </p:nvSpPr>
          <p:spPr>
            <a:xfrm>
              <a:off x="1177312" y="1524000"/>
              <a:ext cx="868560" cy="307777"/>
            </a:xfrm>
            <a:prstGeom prst="rect">
              <a:avLst/>
            </a:prstGeom>
          </p:spPr>
          <p:style>
            <a:lnRef idx="3">
              <a:schemeClr val="lt1"/>
            </a:lnRef>
            <a:fillRef idx="1">
              <a:schemeClr val="accent3"/>
            </a:fillRef>
            <a:effectRef idx="1">
              <a:schemeClr val="accent3"/>
            </a:effectRef>
            <a:fontRef idx="minor">
              <a:schemeClr val="lt1"/>
            </a:fontRef>
          </p:style>
          <p:txBody>
            <a:bodyPr>
              <a:spAutoFit/>
            </a:bodyPr>
            <a:lstStyle/>
            <a:p>
              <a:pPr algn="ctr" fontAlgn="auto">
                <a:spcBef>
                  <a:spcPts val="0"/>
                </a:spcBef>
                <a:spcAft>
                  <a:spcPts val="0"/>
                </a:spcAft>
                <a:defRPr/>
              </a:pPr>
              <a:r>
                <a:rPr lang="en-US" sz="1400" dirty="0"/>
                <a:t>RQ:2-&gt;5</a:t>
              </a:r>
            </a:p>
          </p:txBody>
        </p:sp>
        <p:sp>
          <p:nvSpPr>
            <p:cNvPr id="73" name="TextBox 72"/>
            <p:cNvSpPr txBox="1"/>
            <p:nvPr/>
          </p:nvSpPr>
          <p:spPr>
            <a:xfrm>
              <a:off x="2101446" y="1524000"/>
              <a:ext cx="868560" cy="307777"/>
            </a:xfrm>
            <a:prstGeom prst="rect">
              <a:avLst/>
            </a:prstGeom>
          </p:spPr>
          <p:style>
            <a:lnRef idx="3">
              <a:schemeClr val="lt1"/>
            </a:lnRef>
            <a:fillRef idx="1">
              <a:schemeClr val="accent3"/>
            </a:fillRef>
            <a:effectRef idx="1">
              <a:schemeClr val="accent3"/>
            </a:effectRef>
            <a:fontRef idx="minor">
              <a:schemeClr val="lt1"/>
            </a:fontRef>
          </p:style>
          <p:txBody>
            <a:bodyPr>
              <a:spAutoFit/>
            </a:bodyPr>
            <a:lstStyle/>
            <a:p>
              <a:pPr algn="ctr" fontAlgn="auto">
                <a:spcBef>
                  <a:spcPts val="0"/>
                </a:spcBef>
                <a:spcAft>
                  <a:spcPts val="0"/>
                </a:spcAft>
                <a:defRPr/>
              </a:pPr>
              <a:r>
                <a:rPr lang="en-US" sz="1400" dirty="0"/>
                <a:t>RQ:2-&gt;5</a:t>
              </a:r>
            </a:p>
          </p:txBody>
        </p:sp>
        <p:sp>
          <p:nvSpPr>
            <p:cNvPr id="74" name="TextBox 73"/>
            <p:cNvSpPr txBox="1"/>
            <p:nvPr/>
          </p:nvSpPr>
          <p:spPr>
            <a:xfrm>
              <a:off x="3017641" y="1524000"/>
              <a:ext cx="868559" cy="307777"/>
            </a:xfrm>
            <a:prstGeom prst="rect">
              <a:avLst/>
            </a:prstGeom>
          </p:spPr>
          <p:style>
            <a:lnRef idx="3">
              <a:schemeClr val="lt1"/>
            </a:lnRef>
            <a:fillRef idx="1">
              <a:schemeClr val="accent3"/>
            </a:fillRef>
            <a:effectRef idx="1">
              <a:schemeClr val="accent3"/>
            </a:effectRef>
            <a:fontRef idx="minor">
              <a:schemeClr val="lt1"/>
            </a:fontRef>
          </p:style>
          <p:txBody>
            <a:bodyPr>
              <a:spAutoFit/>
            </a:bodyPr>
            <a:lstStyle/>
            <a:p>
              <a:pPr algn="ctr" fontAlgn="auto">
                <a:spcBef>
                  <a:spcPts val="0"/>
                </a:spcBef>
                <a:spcAft>
                  <a:spcPts val="0"/>
                </a:spcAft>
                <a:defRPr/>
              </a:pPr>
              <a:r>
                <a:rPr lang="en-US" sz="1400" dirty="0"/>
                <a:t>RQ:2-&gt;5</a:t>
              </a:r>
            </a:p>
          </p:txBody>
        </p:sp>
      </p:grpSp>
      <p:grpSp>
        <p:nvGrpSpPr>
          <p:cNvPr id="7" name="Group 375"/>
          <p:cNvGrpSpPr>
            <a:grpSpLocks/>
          </p:cNvGrpSpPr>
          <p:nvPr/>
        </p:nvGrpSpPr>
        <p:grpSpPr bwMode="auto">
          <a:xfrm>
            <a:off x="1600200" y="2971800"/>
            <a:ext cx="6629400" cy="3417888"/>
            <a:chOff x="1600200" y="2971800"/>
            <a:chExt cx="6629400" cy="3417570"/>
          </a:xfrm>
        </p:grpSpPr>
        <p:grpSp>
          <p:nvGrpSpPr>
            <p:cNvPr id="8" name="Group 98"/>
            <p:cNvGrpSpPr>
              <a:grpSpLocks/>
            </p:cNvGrpSpPr>
            <p:nvPr/>
          </p:nvGrpSpPr>
          <p:grpSpPr bwMode="auto">
            <a:xfrm>
              <a:off x="1600200" y="3429001"/>
              <a:ext cx="2743200" cy="2960369"/>
              <a:chOff x="1600200" y="2286001"/>
              <a:chExt cx="2743200" cy="2960369"/>
            </a:xfrm>
          </p:grpSpPr>
          <p:sp>
            <p:nvSpPr>
              <p:cNvPr id="100" name="Rectangle 99"/>
              <p:cNvSpPr/>
              <p:nvPr/>
            </p:nvSpPr>
            <p:spPr>
              <a:xfrm>
                <a:off x="1600200" y="2285957"/>
                <a:ext cx="2743200" cy="228579"/>
              </a:xfrm>
              <a:prstGeom prst="rect">
                <a:avLst/>
              </a:prstGeom>
              <a:noFill/>
              <a:ln w="1270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01" name="Rectangle 100"/>
              <p:cNvSpPr/>
              <p:nvPr/>
            </p:nvSpPr>
            <p:spPr>
              <a:xfrm>
                <a:off x="1600200" y="3657430"/>
                <a:ext cx="2743200" cy="228579"/>
              </a:xfrm>
              <a:prstGeom prst="rect">
                <a:avLst/>
              </a:prstGeom>
              <a:noFill/>
              <a:ln w="1270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02" name="Rectangle 101"/>
              <p:cNvSpPr/>
              <p:nvPr/>
            </p:nvSpPr>
            <p:spPr>
              <a:xfrm>
                <a:off x="1600200" y="5017791"/>
                <a:ext cx="2743200" cy="228579"/>
              </a:xfrm>
              <a:prstGeom prst="rect">
                <a:avLst/>
              </a:prstGeom>
              <a:noFill/>
              <a:ln w="1270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grpSp>
        <p:grpSp>
          <p:nvGrpSpPr>
            <p:cNvPr id="9" name="Group 73"/>
            <p:cNvGrpSpPr>
              <a:grpSpLocks/>
            </p:cNvGrpSpPr>
            <p:nvPr/>
          </p:nvGrpSpPr>
          <p:grpSpPr bwMode="auto">
            <a:xfrm>
              <a:off x="5486400" y="2971800"/>
              <a:ext cx="2743200" cy="2743200"/>
              <a:chOff x="457200" y="1981200"/>
              <a:chExt cx="2743200" cy="2743200"/>
            </a:xfrm>
          </p:grpSpPr>
          <p:sp>
            <p:nvSpPr>
              <p:cNvPr id="323" name="Oval 322"/>
              <p:cNvSpPr/>
              <p:nvPr/>
            </p:nvSpPr>
            <p:spPr>
              <a:xfrm flipH="1" flipV="1">
                <a:off x="1431925" y="3930469"/>
                <a:ext cx="806450" cy="793676"/>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24" name="Oval 323"/>
              <p:cNvSpPr/>
              <p:nvPr/>
            </p:nvSpPr>
            <p:spPr>
              <a:xfrm flipV="1">
                <a:off x="1862138" y="3384420"/>
                <a:ext cx="282575" cy="279374"/>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25" name="Oval 324"/>
              <p:cNvSpPr/>
              <p:nvPr/>
            </p:nvSpPr>
            <p:spPr>
              <a:xfrm flipV="1">
                <a:off x="1685925" y="3211399"/>
                <a:ext cx="282575" cy="279374"/>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26" name="Oval 325"/>
              <p:cNvSpPr/>
              <p:nvPr/>
            </p:nvSpPr>
            <p:spPr>
              <a:xfrm flipV="1">
                <a:off x="1930400" y="3211399"/>
                <a:ext cx="282575" cy="279374"/>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27" name="Oval 326"/>
              <p:cNvSpPr/>
              <p:nvPr/>
            </p:nvSpPr>
            <p:spPr>
              <a:xfrm flipV="1">
                <a:off x="2139950" y="3138380"/>
                <a:ext cx="436563" cy="430172"/>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28" name="Oval 327"/>
              <p:cNvSpPr/>
              <p:nvPr/>
            </p:nvSpPr>
            <p:spPr>
              <a:xfrm>
                <a:off x="2087563" y="2308195"/>
                <a:ext cx="806450" cy="795264"/>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29" name="Oval 328"/>
              <p:cNvSpPr/>
              <p:nvPr/>
            </p:nvSpPr>
            <p:spPr>
              <a:xfrm>
                <a:off x="1430338" y="1981200"/>
                <a:ext cx="806450" cy="793676"/>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30" name="Oval 329"/>
              <p:cNvSpPr/>
              <p:nvPr/>
            </p:nvSpPr>
            <p:spPr>
              <a:xfrm>
                <a:off x="1685925" y="2976470"/>
                <a:ext cx="284163" cy="277786"/>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31" name="Oval 330"/>
              <p:cNvSpPr/>
              <p:nvPr/>
            </p:nvSpPr>
            <p:spPr>
              <a:xfrm>
                <a:off x="1609725" y="2614554"/>
                <a:ext cx="436563" cy="430172"/>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32" name="Oval 331"/>
              <p:cNvSpPr/>
              <p:nvPr/>
            </p:nvSpPr>
            <p:spPr>
              <a:xfrm flipV="1">
                <a:off x="2085975" y="3601887"/>
                <a:ext cx="806450" cy="795263"/>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33" name="Oval 332"/>
              <p:cNvSpPr/>
              <p:nvPr/>
            </p:nvSpPr>
            <p:spPr>
              <a:xfrm flipV="1">
                <a:off x="2393950" y="2963772"/>
                <a:ext cx="806450" cy="793676"/>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34" name="Oval 333"/>
              <p:cNvSpPr/>
              <p:nvPr/>
            </p:nvSpPr>
            <p:spPr>
              <a:xfrm flipV="1">
                <a:off x="1685925" y="3451088"/>
                <a:ext cx="282575" cy="277787"/>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35" name="Oval 334"/>
              <p:cNvSpPr/>
              <p:nvPr/>
            </p:nvSpPr>
            <p:spPr>
              <a:xfrm flipV="1">
                <a:off x="1966913" y="3489185"/>
                <a:ext cx="436562" cy="430173"/>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36" name="Oval 335"/>
              <p:cNvSpPr/>
              <p:nvPr/>
            </p:nvSpPr>
            <p:spPr>
              <a:xfrm flipH="1" flipV="1">
                <a:off x="1511300" y="3384420"/>
                <a:ext cx="282575" cy="279374"/>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37" name="Oval 336"/>
              <p:cNvSpPr/>
              <p:nvPr/>
            </p:nvSpPr>
            <p:spPr>
              <a:xfrm flipH="1" flipV="1">
                <a:off x="1443038" y="3211399"/>
                <a:ext cx="282575" cy="279374"/>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38" name="Oval 337"/>
              <p:cNvSpPr/>
              <p:nvPr/>
            </p:nvSpPr>
            <p:spPr>
              <a:xfrm flipH="1" flipV="1">
                <a:off x="1079500" y="3138380"/>
                <a:ext cx="436563" cy="430172"/>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39" name="Oval 338"/>
              <p:cNvSpPr/>
              <p:nvPr/>
            </p:nvSpPr>
            <p:spPr>
              <a:xfrm flipH="1">
                <a:off x="457200" y="2963772"/>
                <a:ext cx="806450" cy="793676"/>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40" name="Oval 339"/>
              <p:cNvSpPr/>
              <p:nvPr/>
            </p:nvSpPr>
            <p:spPr>
              <a:xfrm flipH="1">
                <a:off x="1247775" y="2784400"/>
                <a:ext cx="436563" cy="430173"/>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41" name="Oval 340"/>
              <p:cNvSpPr/>
              <p:nvPr/>
            </p:nvSpPr>
            <p:spPr>
              <a:xfrm flipH="1">
                <a:off x="760413" y="2308195"/>
                <a:ext cx="806450" cy="795264"/>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42" name="Oval 341"/>
              <p:cNvSpPr/>
              <p:nvPr/>
            </p:nvSpPr>
            <p:spPr>
              <a:xfrm flipH="1">
                <a:off x="1509713" y="3043139"/>
                <a:ext cx="282575" cy="279374"/>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43" name="Oval 342"/>
              <p:cNvSpPr/>
              <p:nvPr/>
            </p:nvSpPr>
            <p:spPr>
              <a:xfrm flipH="1" flipV="1">
                <a:off x="763588" y="3601887"/>
                <a:ext cx="804862" cy="795263"/>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44" name="Oval 343"/>
              <p:cNvSpPr/>
              <p:nvPr/>
            </p:nvSpPr>
            <p:spPr>
              <a:xfrm flipH="1" flipV="1">
                <a:off x="1250950" y="3489185"/>
                <a:ext cx="436563" cy="430173"/>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45" name="Oval 344"/>
              <p:cNvSpPr/>
              <p:nvPr/>
            </p:nvSpPr>
            <p:spPr>
              <a:xfrm flipV="1">
                <a:off x="1600200" y="3660619"/>
                <a:ext cx="436563" cy="430173"/>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46" name="Oval 345"/>
              <p:cNvSpPr/>
              <p:nvPr/>
            </p:nvSpPr>
            <p:spPr>
              <a:xfrm>
                <a:off x="1862138" y="3043139"/>
                <a:ext cx="284162" cy="279374"/>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47" name="Oval 346"/>
              <p:cNvSpPr/>
              <p:nvPr/>
            </p:nvSpPr>
            <p:spPr>
              <a:xfrm>
                <a:off x="1971675" y="2785988"/>
                <a:ext cx="436563" cy="430172"/>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48" name="Oval 347"/>
              <p:cNvSpPr/>
              <p:nvPr/>
            </p:nvSpPr>
            <p:spPr>
              <a:xfrm flipH="1" flipV="1">
                <a:off x="1431925" y="3930469"/>
                <a:ext cx="806450" cy="793676"/>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49" name="Oval 348"/>
              <p:cNvSpPr/>
              <p:nvPr/>
            </p:nvSpPr>
            <p:spPr>
              <a:xfrm flipV="1">
                <a:off x="1862138" y="3384420"/>
                <a:ext cx="282575" cy="279374"/>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50" name="Oval 349"/>
              <p:cNvSpPr/>
              <p:nvPr/>
            </p:nvSpPr>
            <p:spPr>
              <a:xfrm flipV="1">
                <a:off x="1685925" y="3211399"/>
                <a:ext cx="282575" cy="279374"/>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51" name="Oval 350"/>
              <p:cNvSpPr/>
              <p:nvPr/>
            </p:nvSpPr>
            <p:spPr>
              <a:xfrm flipV="1">
                <a:off x="1930400" y="3211399"/>
                <a:ext cx="282575" cy="279374"/>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52" name="Oval 351"/>
              <p:cNvSpPr/>
              <p:nvPr/>
            </p:nvSpPr>
            <p:spPr>
              <a:xfrm flipV="1">
                <a:off x="2139950" y="3138380"/>
                <a:ext cx="436563" cy="430172"/>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53" name="Oval 352"/>
              <p:cNvSpPr/>
              <p:nvPr/>
            </p:nvSpPr>
            <p:spPr>
              <a:xfrm>
                <a:off x="2087563" y="2308195"/>
                <a:ext cx="806450" cy="795264"/>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54" name="Oval 353"/>
              <p:cNvSpPr/>
              <p:nvPr/>
            </p:nvSpPr>
            <p:spPr>
              <a:xfrm>
                <a:off x="1430338" y="1981200"/>
                <a:ext cx="806450" cy="793676"/>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55" name="Oval 354"/>
              <p:cNvSpPr/>
              <p:nvPr/>
            </p:nvSpPr>
            <p:spPr>
              <a:xfrm>
                <a:off x="1685925" y="2976470"/>
                <a:ext cx="284163" cy="277786"/>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56" name="Oval 355"/>
              <p:cNvSpPr/>
              <p:nvPr/>
            </p:nvSpPr>
            <p:spPr>
              <a:xfrm>
                <a:off x="1609725" y="2614554"/>
                <a:ext cx="436563" cy="430172"/>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57" name="Oval 356"/>
              <p:cNvSpPr/>
              <p:nvPr/>
            </p:nvSpPr>
            <p:spPr>
              <a:xfrm flipV="1">
                <a:off x="2085975" y="3601887"/>
                <a:ext cx="806450" cy="795263"/>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58" name="Oval 357"/>
              <p:cNvSpPr/>
              <p:nvPr/>
            </p:nvSpPr>
            <p:spPr>
              <a:xfrm flipV="1">
                <a:off x="2393950" y="2963772"/>
                <a:ext cx="806450" cy="793676"/>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59" name="Oval 358"/>
              <p:cNvSpPr/>
              <p:nvPr/>
            </p:nvSpPr>
            <p:spPr>
              <a:xfrm flipV="1">
                <a:off x="1685925" y="3451088"/>
                <a:ext cx="282575" cy="277787"/>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60" name="Oval 359"/>
              <p:cNvSpPr/>
              <p:nvPr/>
            </p:nvSpPr>
            <p:spPr>
              <a:xfrm flipV="1">
                <a:off x="1966913" y="3489185"/>
                <a:ext cx="436562" cy="430173"/>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61" name="Oval 360"/>
              <p:cNvSpPr/>
              <p:nvPr/>
            </p:nvSpPr>
            <p:spPr>
              <a:xfrm flipH="1" flipV="1">
                <a:off x="1511300" y="3384420"/>
                <a:ext cx="282575" cy="279374"/>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62" name="Oval 361"/>
              <p:cNvSpPr/>
              <p:nvPr/>
            </p:nvSpPr>
            <p:spPr>
              <a:xfrm flipH="1" flipV="1">
                <a:off x="1443038" y="3211399"/>
                <a:ext cx="282575" cy="279374"/>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63" name="Oval 362"/>
              <p:cNvSpPr/>
              <p:nvPr/>
            </p:nvSpPr>
            <p:spPr>
              <a:xfrm flipH="1" flipV="1">
                <a:off x="1079500" y="3138380"/>
                <a:ext cx="436563" cy="430172"/>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64" name="Oval 363"/>
              <p:cNvSpPr/>
              <p:nvPr/>
            </p:nvSpPr>
            <p:spPr>
              <a:xfrm flipH="1">
                <a:off x="457200" y="2963772"/>
                <a:ext cx="806450" cy="793676"/>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65" name="Oval 364"/>
              <p:cNvSpPr/>
              <p:nvPr/>
            </p:nvSpPr>
            <p:spPr>
              <a:xfrm flipH="1">
                <a:off x="1247775" y="2784400"/>
                <a:ext cx="436563" cy="430173"/>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66" name="Oval 365"/>
              <p:cNvSpPr/>
              <p:nvPr/>
            </p:nvSpPr>
            <p:spPr>
              <a:xfrm flipH="1">
                <a:off x="760413" y="2308195"/>
                <a:ext cx="806450" cy="795264"/>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67" name="Oval 366"/>
              <p:cNvSpPr/>
              <p:nvPr/>
            </p:nvSpPr>
            <p:spPr>
              <a:xfrm flipH="1">
                <a:off x="1509713" y="3043139"/>
                <a:ext cx="282575" cy="279374"/>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68" name="Oval 367"/>
              <p:cNvSpPr/>
              <p:nvPr/>
            </p:nvSpPr>
            <p:spPr>
              <a:xfrm flipH="1" flipV="1">
                <a:off x="763588" y="3601887"/>
                <a:ext cx="804862" cy="795263"/>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69" name="Oval 368"/>
              <p:cNvSpPr/>
              <p:nvPr/>
            </p:nvSpPr>
            <p:spPr>
              <a:xfrm flipH="1" flipV="1">
                <a:off x="1250950" y="3489185"/>
                <a:ext cx="436563" cy="430173"/>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70" name="Oval 369"/>
              <p:cNvSpPr/>
              <p:nvPr/>
            </p:nvSpPr>
            <p:spPr>
              <a:xfrm flipV="1">
                <a:off x="1600200" y="3660619"/>
                <a:ext cx="436563" cy="430173"/>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71" name="Oval 370"/>
              <p:cNvSpPr/>
              <p:nvPr/>
            </p:nvSpPr>
            <p:spPr>
              <a:xfrm>
                <a:off x="1862138" y="3043139"/>
                <a:ext cx="284162" cy="279374"/>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72" name="Oval 371"/>
              <p:cNvSpPr/>
              <p:nvPr/>
            </p:nvSpPr>
            <p:spPr>
              <a:xfrm>
                <a:off x="1971675" y="2785988"/>
                <a:ext cx="436563" cy="430172"/>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grpSp>
      </p:grpSp>
      <p:grpSp>
        <p:nvGrpSpPr>
          <p:cNvPr id="10" name="Group 374"/>
          <p:cNvGrpSpPr>
            <a:grpSpLocks/>
          </p:cNvGrpSpPr>
          <p:nvPr/>
        </p:nvGrpSpPr>
        <p:grpSpPr bwMode="auto">
          <a:xfrm>
            <a:off x="1600200" y="2286000"/>
            <a:ext cx="5715000" cy="2971800"/>
            <a:chOff x="1600200" y="2286001"/>
            <a:chExt cx="5715000" cy="2971799"/>
          </a:xfrm>
        </p:grpSpPr>
        <p:grpSp>
          <p:nvGrpSpPr>
            <p:cNvPr id="11" name="Group 97"/>
            <p:cNvGrpSpPr>
              <a:grpSpLocks/>
            </p:cNvGrpSpPr>
            <p:nvPr/>
          </p:nvGrpSpPr>
          <p:grpSpPr bwMode="auto">
            <a:xfrm>
              <a:off x="1600200" y="2286001"/>
              <a:ext cx="2743200" cy="2971799"/>
              <a:chOff x="1600200" y="2286001"/>
              <a:chExt cx="2743200" cy="2971799"/>
            </a:xfrm>
          </p:grpSpPr>
          <p:sp>
            <p:nvSpPr>
              <p:cNvPr id="95" name="Rectangle 94"/>
              <p:cNvSpPr/>
              <p:nvPr/>
            </p:nvSpPr>
            <p:spPr>
              <a:xfrm>
                <a:off x="1600200" y="2286001"/>
                <a:ext cx="2743200" cy="228600"/>
              </a:xfrm>
              <a:prstGeom prst="rect">
                <a:avLst/>
              </a:prstGeom>
              <a:noFill/>
              <a:ln w="1270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96" name="Rectangle 95"/>
              <p:cNvSpPr/>
              <p:nvPr/>
            </p:nvSpPr>
            <p:spPr>
              <a:xfrm>
                <a:off x="1600200" y="3657601"/>
                <a:ext cx="2743200" cy="228600"/>
              </a:xfrm>
              <a:prstGeom prst="rect">
                <a:avLst/>
              </a:prstGeom>
              <a:noFill/>
              <a:ln w="1270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97" name="Rectangle 96"/>
              <p:cNvSpPr/>
              <p:nvPr/>
            </p:nvSpPr>
            <p:spPr>
              <a:xfrm>
                <a:off x="1600200" y="5029200"/>
                <a:ext cx="2743200" cy="228600"/>
              </a:xfrm>
              <a:prstGeom prst="rect">
                <a:avLst/>
              </a:prstGeom>
              <a:noFill/>
              <a:ln w="1270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grpSp>
        <p:grpSp>
          <p:nvGrpSpPr>
            <p:cNvPr id="12" name="Group 73"/>
            <p:cNvGrpSpPr>
              <a:grpSpLocks/>
            </p:cNvGrpSpPr>
            <p:nvPr/>
          </p:nvGrpSpPr>
          <p:grpSpPr bwMode="auto">
            <a:xfrm>
              <a:off x="6400800" y="3886200"/>
              <a:ext cx="914400" cy="914400"/>
              <a:chOff x="457200" y="1981200"/>
              <a:chExt cx="2743200" cy="2743200"/>
            </a:xfrm>
          </p:grpSpPr>
          <p:sp>
            <p:nvSpPr>
              <p:cNvPr id="272" name="Oval 271"/>
              <p:cNvSpPr/>
              <p:nvPr/>
            </p:nvSpPr>
            <p:spPr>
              <a:xfrm flipH="1" flipV="1">
                <a:off x="1433514" y="3929064"/>
                <a:ext cx="804861" cy="795336"/>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73" name="Oval 272"/>
              <p:cNvSpPr/>
              <p:nvPr/>
            </p:nvSpPr>
            <p:spPr>
              <a:xfrm flipV="1">
                <a:off x="1862139" y="3386139"/>
                <a:ext cx="280986" cy="276225"/>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74" name="Oval 273"/>
              <p:cNvSpPr/>
              <p:nvPr/>
            </p:nvSpPr>
            <p:spPr>
              <a:xfrm flipV="1">
                <a:off x="1685925" y="3209925"/>
                <a:ext cx="280989" cy="280989"/>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75" name="Oval 274"/>
              <p:cNvSpPr/>
              <p:nvPr/>
            </p:nvSpPr>
            <p:spPr>
              <a:xfrm flipV="1">
                <a:off x="1928814" y="3209925"/>
                <a:ext cx="285750" cy="280989"/>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76" name="Oval 275"/>
              <p:cNvSpPr/>
              <p:nvPr/>
            </p:nvSpPr>
            <p:spPr>
              <a:xfrm flipV="1">
                <a:off x="2138364" y="3138489"/>
                <a:ext cx="438150" cy="428625"/>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77" name="Oval 276"/>
              <p:cNvSpPr/>
              <p:nvPr/>
            </p:nvSpPr>
            <p:spPr>
              <a:xfrm>
                <a:off x="2085975" y="2309814"/>
                <a:ext cx="809625" cy="795336"/>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78" name="Oval 277"/>
              <p:cNvSpPr/>
              <p:nvPr/>
            </p:nvSpPr>
            <p:spPr>
              <a:xfrm>
                <a:off x="1428750" y="1981200"/>
                <a:ext cx="809625" cy="795339"/>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79" name="Oval 278"/>
              <p:cNvSpPr/>
              <p:nvPr/>
            </p:nvSpPr>
            <p:spPr>
              <a:xfrm>
                <a:off x="1685925" y="2976564"/>
                <a:ext cx="285750" cy="276225"/>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80" name="Oval 279"/>
              <p:cNvSpPr/>
              <p:nvPr/>
            </p:nvSpPr>
            <p:spPr>
              <a:xfrm>
                <a:off x="1609725" y="2614614"/>
                <a:ext cx="438150" cy="428625"/>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81" name="Oval 280"/>
              <p:cNvSpPr/>
              <p:nvPr/>
            </p:nvSpPr>
            <p:spPr>
              <a:xfrm flipV="1">
                <a:off x="2085975" y="3600450"/>
                <a:ext cx="804864" cy="795339"/>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82" name="Oval 281"/>
              <p:cNvSpPr/>
              <p:nvPr/>
            </p:nvSpPr>
            <p:spPr>
              <a:xfrm flipV="1">
                <a:off x="2395539" y="2962275"/>
                <a:ext cx="804861" cy="795339"/>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83" name="Oval 282"/>
              <p:cNvSpPr/>
              <p:nvPr/>
            </p:nvSpPr>
            <p:spPr>
              <a:xfrm flipV="1">
                <a:off x="1685925" y="3452814"/>
                <a:ext cx="280989" cy="276225"/>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84" name="Oval 283"/>
              <p:cNvSpPr/>
              <p:nvPr/>
            </p:nvSpPr>
            <p:spPr>
              <a:xfrm flipV="1">
                <a:off x="1966914" y="3490914"/>
                <a:ext cx="438150" cy="428625"/>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85" name="Oval 284"/>
              <p:cNvSpPr/>
              <p:nvPr/>
            </p:nvSpPr>
            <p:spPr>
              <a:xfrm flipH="1" flipV="1">
                <a:off x="1509714" y="3386139"/>
                <a:ext cx="285750" cy="276225"/>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86" name="Oval 285"/>
              <p:cNvSpPr/>
              <p:nvPr/>
            </p:nvSpPr>
            <p:spPr>
              <a:xfrm flipH="1" flipV="1">
                <a:off x="1443039" y="3209925"/>
                <a:ext cx="280986" cy="280989"/>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87" name="Oval 286"/>
              <p:cNvSpPr/>
              <p:nvPr/>
            </p:nvSpPr>
            <p:spPr>
              <a:xfrm flipH="1" flipV="1">
                <a:off x="1081089" y="3138489"/>
                <a:ext cx="433386" cy="428625"/>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88" name="Oval 287"/>
              <p:cNvSpPr/>
              <p:nvPr/>
            </p:nvSpPr>
            <p:spPr>
              <a:xfrm flipH="1">
                <a:off x="457200" y="2962275"/>
                <a:ext cx="804864" cy="795339"/>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89" name="Oval 288"/>
              <p:cNvSpPr/>
              <p:nvPr/>
            </p:nvSpPr>
            <p:spPr>
              <a:xfrm flipH="1">
                <a:off x="1247775" y="2786064"/>
                <a:ext cx="438150" cy="428625"/>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90" name="Oval 289"/>
              <p:cNvSpPr/>
              <p:nvPr/>
            </p:nvSpPr>
            <p:spPr>
              <a:xfrm flipH="1">
                <a:off x="762000" y="2309814"/>
                <a:ext cx="804864" cy="795336"/>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91" name="Oval 290"/>
              <p:cNvSpPr/>
              <p:nvPr/>
            </p:nvSpPr>
            <p:spPr>
              <a:xfrm flipH="1">
                <a:off x="1509714" y="3043239"/>
                <a:ext cx="280986" cy="280986"/>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92" name="Oval 291"/>
              <p:cNvSpPr/>
              <p:nvPr/>
            </p:nvSpPr>
            <p:spPr>
              <a:xfrm flipH="1" flipV="1">
                <a:off x="762000" y="3600450"/>
                <a:ext cx="804864" cy="795339"/>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93" name="Oval 292"/>
              <p:cNvSpPr/>
              <p:nvPr/>
            </p:nvSpPr>
            <p:spPr>
              <a:xfrm flipH="1" flipV="1">
                <a:off x="1252539" y="3490914"/>
                <a:ext cx="433386" cy="428625"/>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94" name="Oval 293"/>
              <p:cNvSpPr/>
              <p:nvPr/>
            </p:nvSpPr>
            <p:spPr>
              <a:xfrm flipV="1">
                <a:off x="1600200" y="3662364"/>
                <a:ext cx="438150" cy="428625"/>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95" name="Oval 294"/>
              <p:cNvSpPr/>
              <p:nvPr/>
            </p:nvSpPr>
            <p:spPr>
              <a:xfrm>
                <a:off x="1862139" y="3043239"/>
                <a:ext cx="285750" cy="280986"/>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96" name="Oval 295"/>
              <p:cNvSpPr/>
              <p:nvPr/>
            </p:nvSpPr>
            <p:spPr>
              <a:xfrm>
                <a:off x="1971675" y="2786064"/>
                <a:ext cx="438150" cy="428625"/>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97" name="Oval 296"/>
              <p:cNvSpPr/>
              <p:nvPr/>
            </p:nvSpPr>
            <p:spPr>
              <a:xfrm flipH="1" flipV="1">
                <a:off x="1433514" y="3929064"/>
                <a:ext cx="804861" cy="795336"/>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98" name="Oval 297"/>
              <p:cNvSpPr/>
              <p:nvPr/>
            </p:nvSpPr>
            <p:spPr>
              <a:xfrm flipV="1">
                <a:off x="1862139" y="3386139"/>
                <a:ext cx="280986" cy="276225"/>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99" name="Oval 298"/>
              <p:cNvSpPr/>
              <p:nvPr/>
            </p:nvSpPr>
            <p:spPr>
              <a:xfrm flipV="1">
                <a:off x="1685925" y="3209925"/>
                <a:ext cx="280989" cy="280989"/>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00" name="Oval 299"/>
              <p:cNvSpPr/>
              <p:nvPr/>
            </p:nvSpPr>
            <p:spPr>
              <a:xfrm flipV="1">
                <a:off x="1928814" y="3209925"/>
                <a:ext cx="285750" cy="280989"/>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01" name="Oval 300"/>
              <p:cNvSpPr/>
              <p:nvPr/>
            </p:nvSpPr>
            <p:spPr>
              <a:xfrm flipV="1">
                <a:off x="2138364" y="3138489"/>
                <a:ext cx="438150" cy="428625"/>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02" name="Oval 301"/>
              <p:cNvSpPr/>
              <p:nvPr/>
            </p:nvSpPr>
            <p:spPr>
              <a:xfrm>
                <a:off x="2085975" y="2309814"/>
                <a:ext cx="809625" cy="795336"/>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03" name="Oval 302"/>
              <p:cNvSpPr/>
              <p:nvPr/>
            </p:nvSpPr>
            <p:spPr>
              <a:xfrm>
                <a:off x="1428750" y="1981200"/>
                <a:ext cx="809625" cy="795339"/>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04" name="Oval 303"/>
              <p:cNvSpPr/>
              <p:nvPr/>
            </p:nvSpPr>
            <p:spPr>
              <a:xfrm>
                <a:off x="1685925" y="2976564"/>
                <a:ext cx="285750" cy="276225"/>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05" name="Oval 304"/>
              <p:cNvSpPr/>
              <p:nvPr/>
            </p:nvSpPr>
            <p:spPr>
              <a:xfrm>
                <a:off x="1609725" y="2614614"/>
                <a:ext cx="438150" cy="428625"/>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06" name="Oval 305"/>
              <p:cNvSpPr/>
              <p:nvPr/>
            </p:nvSpPr>
            <p:spPr>
              <a:xfrm flipV="1">
                <a:off x="2085975" y="3600450"/>
                <a:ext cx="804864" cy="795339"/>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07" name="Oval 306"/>
              <p:cNvSpPr/>
              <p:nvPr/>
            </p:nvSpPr>
            <p:spPr>
              <a:xfrm flipV="1">
                <a:off x="2395539" y="2962275"/>
                <a:ext cx="804861" cy="795339"/>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08" name="Oval 307"/>
              <p:cNvSpPr/>
              <p:nvPr/>
            </p:nvSpPr>
            <p:spPr>
              <a:xfrm flipV="1">
                <a:off x="1685925" y="3452814"/>
                <a:ext cx="280989" cy="276225"/>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09" name="Oval 308"/>
              <p:cNvSpPr/>
              <p:nvPr/>
            </p:nvSpPr>
            <p:spPr>
              <a:xfrm flipV="1">
                <a:off x="1966914" y="3490914"/>
                <a:ext cx="438150" cy="428625"/>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10" name="Oval 309"/>
              <p:cNvSpPr/>
              <p:nvPr/>
            </p:nvSpPr>
            <p:spPr>
              <a:xfrm flipH="1" flipV="1">
                <a:off x="1509714" y="3386139"/>
                <a:ext cx="285750" cy="276225"/>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11" name="Oval 310"/>
              <p:cNvSpPr/>
              <p:nvPr/>
            </p:nvSpPr>
            <p:spPr>
              <a:xfrm flipH="1" flipV="1">
                <a:off x="1443039" y="3209925"/>
                <a:ext cx="280986" cy="280989"/>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12" name="Oval 311"/>
              <p:cNvSpPr/>
              <p:nvPr/>
            </p:nvSpPr>
            <p:spPr>
              <a:xfrm flipH="1" flipV="1">
                <a:off x="1081089" y="3138489"/>
                <a:ext cx="433386" cy="428625"/>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13" name="Oval 312"/>
              <p:cNvSpPr/>
              <p:nvPr/>
            </p:nvSpPr>
            <p:spPr>
              <a:xfrm flipH="1">
                <a:off x="457200" y="2962275"/>
                <a:ext cx="804864" cy="795339"/>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14" name="Oval 313"/>
              <p:cNvSpPr/>
              <p:nvPr/>
            </p:nvSpPr>
            <p:spPr>
              <a:xfrm flipH="1">
                <a:off x="1247775" y="2786064"/>
                <a:ext cx="438150" cy="428625"/>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15" name="Oval 314"/>
              <p:cNvSpPr/>
              <p:nvPr/>
            </p:nvSpPr>
            <p:spPr>
              <a:xfrm flipH="1">
                <a:off x="762000" y="2309814"/>
                <a:ext cx="804864" cy="795336"/>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16" name="Oval 315"/>
              <p:cNvSpPr/>
              <p:nvPr/>
            </p:nvSpPr>
            <p:spPr>
              <a:xfrm flipH="1">
                <a:off x="1509714" y="3043239"/>
                <a:ext cx="280986" cy="280986"/>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17" name="Oval 316"/>
              <p:cNvSpPr/>
              <p:nvPr/>
            </p:nvSpPr>
            <p:spPr>
              <a:xfrm flipH="1" flipV="1">
                <a:off x="762000" y="3600450"/>
                <a:ext cx="804864" cy="795339"/>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18" name="Oval 317"/>
              <p:cNvSpPr/>
              <p:nvPr/>
            </p:nvSpPr>
            <p:spPr>
              <a:xfrm flipH="1" flipV="1">
                <a:off x="1252539" y="3490914"/>
                <a:ext cx="433386" cy="428625"/>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19" name="Oval 318"/>
              <p:cNvSpPr/>
              <p:nvPr/>
            </p:nvSpPr>
            <p:spPr>
              <a:xfrm flipV="1">
                <a:off x="1600200" y="3662364"/>
                <a:ext cx="438150" cy="428625"/>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20" name="Oval 319"/>
              <p:cNvSpPr/>
              <p:nvPr/>
            </p:nvSpPr>
            <p:spPr>
              <a:xfrm>
                <a:off x="1862139" y="3043239"/>
                <a:ext cx="285750" cy="280986"/>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21" name="Oval 320"/>
              <p:cNvSpPr/>
              <p:nvPr/>
            </p:nvSpPr>
            <p:spPr>
              <a:xfrm>
                <a:off x="1971675" y="2786064"/>
                <a:ext cx="438150" cy="428625"/>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grpSp>
      </p:grpSp>
      <p:grpSp>
        <p:nvGrpSpPr>
          <p:cNvPr id="22" name="Group 777"/>
          <p:cNvGrpSpPr>
            <a:grpSpLocks/>
          </p:cNvGrpSpPr>
          <p:nvPr/>
        </p:nvGrpSpPr>
        <p:grpSpPr bwMode="auto">
          <a:xfrm>
            <a:off x="1600200" y="2971800"/>
            <a:ext cx="6629400" cy="3429000"/>
            <a:chOff x="1600200" y="6781800"/>
            <a:chExt cx="6629400" cy="3429000"/>
          </a:xfrm>
        </p:grpSpPr>
        <p:grpSp>
          <p:nvGrpSpPr>
            <p:cNvPr id="23" name="Group 708"/>
            <p:cNvGrpSpPr>
              <a:grpSpLocks/>
            </p:cNvGrpSpPr>
            <p:nvPr/>
          </p:nvGrpSpPr>
          <p:grpSpPr bwMode="auto">
            <a:xfrm>
              <a:off x="5486400" y="6781800"/>
              <a:ext cx="2743200" cy="2743200"/>
              <a:chOff x="1066800" y="3505200"/>
              <a:chExt cx="2743200" cy="2743200"/>
            </a:xfrm>
          </p:grpSpPr>
          <p:grpSp>
            <p:nvGrpSpPr>
              <p:cNvPr id="24" name="Group 73"/>
              <p:cNvGrpSpPr>
                <a:grpSpLocks/>
              </p:cNvGrpSpPr>
              <p:nvPr/>
            </p:nvGrpSpPr>
            <p:grpSpPr bwMode="auto">
              <a:xfrm>
                <a:off x="1066800" y="3505200"/>
                <a:ext cx="2743200" cy="2743200"/>
                <a:chOff x="457200" y="1981200"/>
                <a:chExt cx="2743200" cy="2743200"/>
              </a:xfrm>
            </p:grpSpPr>
            <p:sp>
              <p:nvSpPr>
                <p:cNvPr id="728" name="Oval 727"/>
                <p:cNvSpPr/>
                <p:nvPr/>
              </p:nvSpPr>
              <p:spPr>
                <a:xfrm flipH="1" flipV="1">
                  <a:off x="1431925" y="3930650"/>
                  <a:ext cx="806450" cy="793750"/>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29" name="Oval 728"/>
                <p:cNvSpPr/>
                <p:nvPr/>
              </p:nvSpPr>
              <p:spPr>
                <a:xfrm flipV="1">
                  <a:off x="1862138" y="3384550"/>
                  <a:ext cx="282575" cy="279400"/>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30" name="Oval 729"/>
                <p:cNvSpPr/>
                <p:nvPr/>
              </p:nvSpPr>
              <p:spPr>
                <a:xfrm flipV="1">
                  <a:off x="1685925" y="3211513"/>
                  <a:ext cx="282575" cy="279400"/>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31" name="Oval 730"/>
                <p:cNvSpPr/>
                <p:nvPr/>
              </p:nvSpPr>
              <p:spPr>
                <a:xfrm flipV="1">
                  <a:off x="1930400" y="3211513"/>
                  <a:ext cx="282575" cy="279400"/>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32" name="Oval 731"/>
                <p:cNvSpPr/>
                <p:nvPr/>
              </p:nvSpPr>
              <p:spPr>
                <a:xfrm flipV="1">
                  <a:off x="2139950" y="3138488"/>
                  <a:ext cx="436563" cy="430212"/>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33" name="Oval 732"/>
                <p:cNvSpPr/>
                <p:nvPr/>
              </p:nvSpPr>
              <p:spPr>
                <a:xfrm>
                  <a:off x="2087563" y="2308225"/>
                  <a:ext cx="806450" cy="795338"/>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34" name="Oval 733"/>
                <p:cNvSpPr/>
                <p:nvPr/>
              </p:nvSpPr>
              <p:spPr>
                <a:xfrm>
                  <a:off x="1430338" y="1981200"/>
                  <a:ext cx="806450" cy="793750"/>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35" name="Oval 734"/>
                <p:cNvSpPr/>
                <p:nvPr/>
              </p:nvSpPr>
              <p:spPr>
                <a:xfrm>
                  <a:off x="1685925" y="2976563"/>
                  <a:ext cx="284163" cy="277812"/>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36" name="Oval 735"/>
                <p:cNvSpPr/>
                <p:nvPr/>
              </p:nvSpPr>
              <p:spPr>
                <a:xfrm>
                  <a:off x="1609725" y="2614613"/>
                  <a:ext cx="436563" cy="430212"/>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37" name="Oval 736"/>
                <p:cNvSpPr/>
                <p:nvPr/>
              </p:nvSpPr>
              <p:spPr>
                <a:xfrm flipV="1">
                  <a:off x="2085975" y="3602038"/>
                  <a:ext cx="806450" cy="795337"/>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38" name="Oval 737"/>
                <p:cNvSpPr/>
                <p:nvPr/>
              </p:nvSpPr>
              <p:spPr>
                <a:xfrm flipV="1">
                  <a:off x="2393950" y="2963863"/>
                  <a:ext cx="806450" cy="793750"/>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39" name="Oval 738"/>
                <p:cNvSpPr/>
                <p:nvPr/>
              </p:nvSpPr>
              <p:spPr>
                <a:xfrm flipV="1">
                  <a:off x="1685925" y="3451225"/>
                  <a:ext cx="282575" cy="277813"/>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40" name="Oval 739"/>
                <p:cNvSpPr/>
                <p:nvPr/>
              </p:nvSpPr>
              <p:spPr>
                <a:xfrm flipV="1">
                  <a:off x="1966913" y="3489325"/>
                  <a:ext cx="436562" cy="430213"/>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41" name="Oval 740"/>
                <p:cNvSpPr/>
                <p:nvPr/>
              </p:nvSpPr>
              <p:spPr>
                <a:xfrm flipH="1" flipV="1">
                  <a:off x="1511300" y="3384550"/>
                  <a:ext cx="282575" cy="279400"/>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42" name="Oval 741"/>
                <p:cNvSpPr/>
                <p:nvPr/>
              </p:nvSpPr>
              <p:spPr>
                <a:xfrm flipH="1" flipV="1">
                  <a:off x="1443038" y="3211513"/>
                  <a:ext cx="282575" cy="279400"/>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43" name="Oval 742"/>
                <p:cNvSpPr/>
                <p:nvPr/>
              </p:nvSpPr>
              <p:spPr>
                <a:xfrm flipH="1" flipV="1">
                  <a:off x="1079500" y="3138488"/>
                  <a:ext cx="436563" cy="430212"/>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44" name="Oval 743"/>
                <p:cNvSpPr/>
                <p:nvPr/>
              </p:nvSpPr>
              <p:spPr>
                <a:xfrm flipH="1">
                  <a:off x="457200" y="2963863"/>
                  <a:ext cx="806450" cy="793750"/>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45" name="Oval 744"/>
                <p:cNvSpPr/>
                <p:nvPr/>
              </p:nvSpPr>
              <p:spPr>
                <a:xfrm flipH="1">
                  <a:off x="1247775" y="2784475"/>
                  <a:ext cx="436563" cy="430213"/>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46" name="Oval 745"/>
                <p:cNvSpPr/>
                <p:nvPr/>
              </p:nvSpPr>
              <p:spPr>
                <a:xfrm flipH="1">
                  <a:off x="760413" y="2308225"/>
                  <a:ext cx="806450" cy="795338"/>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47" name="Oval 746"/>
                <p:cNvSpPr/>
                <p:nvPr/>
              </p:nvSpPr>
              <p:spPr>
                <a:xfrm flipH="1">
                  <a:off x="1509713" y="3043238"/>
                  <a:ext cx="282575" cy="279400"/>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48" name="Oval 747"/>
                <p:cNvSpPr/>
                <p:nvPr/>
              </p:nvSpPr>
              <p:spPr>
                <a:xfrm flipH="1" flipV="1">
                  <a:off x="763588" y="3602038"/>
                  <a:ext cx="804862" cy="795337"/>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49" name="Oval 748"/>
                <p:cNvSpPr/>
                <p:nvPr/>
              </p:nvSpPr>
              <p:spPr>
                <a:xfrm flipH="1" flipV="1">
                  <a:off x="1250950" y="3489325"/>
                  <a:ext cx="436563" cy="430213"/>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50" name="Oval 749"/>
                <p:cNvSpPr/>
                <p:nvPr/>
              </p:nvSpPr>
              <p:spPr>
                <a:xfrm flipV="1">
                  <a:off x="1600200" y="3660775"/>
                  <a:ext cx="436563" cy="430213"/>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51" name="Oval 750"/>
                <p:cNvSpPr/>
                <p:nvPr/>
              </p:nvSpPr>
              <p:spPr>
                <a:xfrm>
                  <a:off x="1862138" y="3043238"/>
                  <a:ext cx="284162" cy="279400"/>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52" name="Oval 751"/>
                <p:cNvSpPr/>
                <p:nvPr/>
              </p:nvSpPr>
              <p:spPr>
                <a:xfrm>
                  <a:off x="1971675" y="2786063"/>
                  <a:ext cx="436563" cy="430212"/>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53" name="Oval 752"/>
                <p:cNvSpPr/>
                <p:nvPr/>
              </p:nvSpPr>
              <p:spPr>
                <a:xfrm flipH="1" flipV="1">
                  <a:off x="1431925" y="3930650"/>
                  <a:ext cx="806450" cy="793750"/>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54" name="Oval 753"/>
                <p:cNvSpPr/>
                <p:nvPr/>
              </p:nvSpPr>
              <p:spPr>
                <a:xfrm flipV="1">
                  <a:off x="1862138" y="3384550"/>
                  <a:ext cx="282575" cy="279400"/>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55" name="Oval 754"/>
                <p:cNvSpPr/>
                <p:nvPr/>
              </p:nvSpPr>
              <p:spPr>
                <a:xfrm flipV="1">
                  <a:off x="1685925" y="3211513"/>
                  <a:ext cx="282575" cy="279400"/>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56" name="Oval 755"/>
                <p:cNvSpPr/>
                <p:nvPr/>
              </p:nvSpPr>
              <p:spPr>
                <a:xfrm flipV="1">
                  <a:off x="1930400" y="3211513"/>
                  <a:ext cx="282575" cy="279400"/>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57" name="Oval 756"/>
                <p:cNvSpPr/>
                <p:nvPr/>
              </p:nvSpPr>
              <p:spPr>
                <a:xfrm flipV="1">
                  <a:off x="2139950" y="3138488"/>
                  <a:ext cx="436563" cy="430212"/>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58" name="Oval 757"/>
                <p:cNvSpPr/>
                <p:nvPr/>
              </p:nvSpPr>
              <p:spPr>
                <a:xfrm>
                  <a:off x="2087563" y="2308225"/>
                  <a:ext cx="806450" cy="795338"/>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59" name="Oval 758"/>
                <p:cNvSpPr/>
                <p:nvPr/>
              </p:nvSpPr>
              <p:spPr>
                <a:xfrm>
                  <a:off x="1430338" y="1981200"/>
                  <a:ext cx="806450" cy="793750"/>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60" name="Oval 759"/>
                <p:cNvSpPr/>
                <p:nvPr/>
              </p:nvSpPr>
              <p:spPr>
                <a:xfrm>
                  <a:off x="1685925" y="2976563"/>
                  <a:ext cx="284163" cy="277812"/>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61" name="Oval 760"/>
                <p:cNvSpPr/>
                <p:nvPr/>
              </p:nvSpPr>
              <p:spPr>
                <a:xfrm>
                  <a:off x="1609725" y="2614613"/>
                  <a:ext cx="436563" cy="430212"/>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62" name="Oval 761"/>
                <p:cNvSpPr/>
                <p:nvPr/>
              </p:nvSpPr>
              <p:spPr>
                <a:xfrm flipV="1">
                  <a:off x="2085975" y="3602038"/>
                  <a:ext cx="806450" cy="795337"/>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63" name="Oval 762"/>
                <p:cNvSpPr/>
                <p:nvPr/>
              </p:nvSpPr>
              <p:spPr>
                <a:xfrm flipV="1">
                  <a:off x="2393950" y="2963863"/>
                  <a:ext cx="806450" cy="793750"/>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64" name="Oval 763"/>
                <p:cNvSpPr/>
                <p:nvPr/>
              </p:nvSpPr>
              <p:spPr>
                <a:xfrm flipV="1">
                  <a:off x="1685925" y="3451225"/>
                  <a:ext cx="282575" cy="277813"/>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65" name="Oval 764"/>
                <p:cNvSpPr/>
                <p:nvPr/>
              </p:nvSpPr>
              <p:spPr>
                <a:xfrm flipV="1">
                  <a:off x="1966913" y="3489325"/>
                  <a:ext cx="436562" cy="430213"/>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66" name="Oval 765"/>
                <p:cNvSpPr/>
                <p:nvPr/>
              </p:nvSpPr>
              <p:spPr>
                <a:xfrm flipH="1" flipV="1">
                  <a:off x="1511300" y="3384550"/>
                  <a:ext cx="282575" cy="279400"/>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67" name="Oval 766"/>
                <p:cNvSpPr/>
                <p:nvPr/>
              </p:nvSpPr>
              <p:spPr>
                <a:xfrm flipH="1" flipV="1">
                  <a:off x="1443038" y="3211513"/>
                  <a:ext cx="282575" cy="279400"/>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68" name="Oval 767"/>
                <p:cNvSpPr/>
                <p:nvPr/>
              </p:nvSpPr>
              <p:spPr>
                <a:xfrm flipH="1" flipV="1">
                  <a:off x="1079500" y="3138488"/>
                  <a:ext cx="436563" cy="430212"/>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69" name="Oval 768"/>
                <p:cNvSpPr/>
                <p:nvPr/>
              </p:nvSpPr>
              <p:spPr>
                <a:xfrm flipH="1">
                  <a:off x="457200" y="2963863"/>
                  <a:ext cx="806450" cy="793750"/>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70" name="Oval 769"/>
                <p:cNvSpPr/>
                <p:nvPr/>
              </p:nvSpPr>
              <p:spPr>
                <a:xfrm flipH="1">
                  <a:off x="1247775" y="2784475"/>
                  <a:ext cx="436563" cy="430213"/>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71" name="Oval 770"/>
                <p:cNvSpPr/>
                <p:nvPr/>
              </p:nvSpPr>
              <p:spPr>
                <a:xfrm flipH="1">
                  <a:off x="760413" y="2308225"/>
                  <a:ext cx="806450" cy="795338"/>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72" name="Oval 771"/>
                <p:cNvSpPr/>
                <p:nvPr/>
              </p:nvSpPr>
              <p:spPr>
                <a:xfrm flipH="1">
                  <a:off x="1509713" y="3043238"/>
                  <a:ext cx="282575" cy="279400"/>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73" name="Oval 772"/>
                <p:cNvSpPr/>
                <p:nvPr/>
              </p:nvSpPr>
              <p:spPr>
                <a:xfrm flipH="1" flipV="1">
                  <a:off x="763588" y="3602038"/>
                  <a:ext cx="804862" cy="795337"/>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74" name="Oval 773"/>
                <p:cNvSpPr/>
                <p:nvPr/>
              </p:nvSpPr>
              <p:spPr>
                <a:xfrm flipH="1" flipV="1">
                  <a:off x="1250950" y="3489325"/>
                  <a:ext cx="436563" cy="430213"/>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75" name="Oval 774"/>
                <p:cNvSpPr/>
                <p:nvPr/>
              </p:nvSpPr>
              <p:spPr>
                <a:xfrm flipV="1">
                  <a:off x="1600200" y="3660775"/>
                  <a:ext cx="436563" cy="430213"/>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76" name="Oval 775"/>
                <p:cNvSpPr/>
                <p:nvPr/>
              </p:nvSpPr>
              <p:spPr>
                <a:xfrm>
                  <a:off x="1862138" y="3043238"/>
                  <a:ext cx="284162" cy="279400"/>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77" name="Oval 776"/>
                <p:cNvSpPr/>
                <p:nvPr/>
              </p:nvSpPr>
              <p:spPr>
                <a:xfrm>
                  <a:off x="1971675" y="2786063"/>
                  <a:ext cx="436563" cy="430212"/>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grpSp>
          <p:grpSp>
            <p:nvGrpSpPr>
              <p:cNvPr id="25" name="Group 73"/>
              <p:cNvGrpSpPr>
                <a:grpSpLocks/>
              </p:cNvGrpSpPr>
              <p:nvPr/>
            </p:nvGrpSpPr>
            <p:grpSpPr bwMode="auto">
              <a:xfrm>
                <a:off x="1066800" y="3505200"/>
                <a:ext cx="2743200" cy="2743200"/>
                <a:chOff x="457200" y="1981200"/>
                <a:chExt cx="2743200" cy="2743200"/>
              </a:xfrm>
            </p:grpSpPr>
            <p:sp>
              <p:nvSpPr>
                <p:cNvPr id="712" name="Oval 3"/>
                <p:cNvSpPr/>
                <p:nvPr/>
              </p:nvSpPr>
              <p:spPr>
                <a:xfrm flipH="1" flipV="1">
                  <a:off x="1431925" y="3930650"/>
                  <a:ext cx="806450" cy="793750"/>
                </a:xfrm>
                <a:prstGeom prst="ellipse">
                  <a:avLst/>
                </a:prstGeom>
                <a:solidFill>
                  <a:schemeClr val="accent2">
                    <a:lumMod val="75000"/>
                    <a:alpha val="61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13" name="Oval 712"/>
                <p:cNvSpPr/>
                <p:nvPr/>
              </p:nvSpPr>
              <p:spPr>
                <a:xfrm>
                  <a:off x="2087563" y="2308225"/>
                  <a:ext cx="806450" cy="795338"/>
                </a:xfrm>
                <a:prstGeom prst="ellipse">
                  <a:avLst/>
                </a:prstGeom>
                <a:solidFill>
                  <a:schemeClr val="accent2">
                    <a:lumMod val="75000"/>
                    <a:alpha val="61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14" name="Oval 713"/>
                <p:cNvSpPr/>
                <p:nvPr/>
              </p:nvSpPr>
              <p:spPr>
                <a:xfrm>
                  <a:off x="1430338" y="1981200"/>
                  <a:ext cx="806450" cy="793750"/>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15" name="Oval 714"/>
                <p:cNvSpPr/>
                <p:nvPr/>
              </p:nvSpPr>
              <p:spPr>
                <a:xfrm flipV="1">
                  <a:off x="2085975" y="3602038"/>
                  <a:ext cx="806450" cy="795337"/>
                </a:xfrm>
                <a:prstGeom prst="ellipse">
                  <a:avLst/>
                </a:prstGeom>
                <a:solidFill>
                  <a:schemeClr val="accent2">
                    <a:lumMod val="75000"/>
                    <a:alpha val="61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16" name="Oval 715"/>
                <p:cNvSpPr/>
                <p:nvPr/>
              </p:nvSpPr>
              <p:spPr>
                <a:xfrm flipV="1">
                  <a:off x="2393950" y="2963863"/>
                  <a:ext cx="806450" cy="793750"/>
                </a:xfrm>
                <a:prstGeom prst="ellipse">
                  <a:avLst/>
                </a:prstGeom>
                <a:solidFill>
                  <a:schemeClr val="accent2">
                    <a:lumMod val="75000"/>
                    <a:alpha val="61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17" name="Oval 716"/>
                <p:cNvSpPr/>
                <p:nvPr/>
              </p:nvSpPr>
              <p:spPr>
                <a:xfrm flipH="1">
                  <a:off x="457200" y="2963863"/>
                  <a:ext cx="806450" cy="793750"/>
                </a:xfrm>
                <a:prstGeom prst="ellipse">
                  <a:avLst/>
                </a:prstGeom>
                <a:solidFill>
                  <a:schemeClr val="accent2">
                    <a:lumMod val="75000"/>
                    <a:alpha val="61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18" name="Oval 717"/>
                <p:cNvSpPr/>
                <p:nvPr/>
              </p:nvSpPr>
              <p:spPr>
                <a:xfrm flipH="1">
                  <a:off x="760413" y="2308225"/>
                  <a:ext cx="806450" cy="795338"/>
                </a:xfrm>
                <a:prstGeom prst="ellipse">
                  <a:avLst/>
                </a:prstGeom>
                <a:solidFill>
                  <a:schemeClr val="accent2">
                    <a:lumMod val="75000"/>
                    <a:alpha val="61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19" name="Oval 718"/>
                <p:cNvSpPr/>
                <p:nvPr/>
              </p:nvSpPr>
              <p:spPr>
                <a:xfrm flipH="1" flipV="1">
                  <a:off x="763588" y="3602038"/>
                  <a:ext cx="804862" cy="795337"/>
                </a:xfrm>
                <a:prstGeom prst="ellipse">
                  <a:avLst/>
                </a:prstGeom>
                <a:solidFill>
                  <a:schemeClr val="accent2">
                    <a:lumMod val="75000"/>
                    <a:alpha val="61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20" name="Oval 719"/>
                <p:cNvSpPr/>
                <p:nvPr/>
              </p:nvSpPr>
              <p:spPr>
                <a:xfrm flipH="1" flipV="1">
                  <a:off x="1431925" y="3930650"/>
                  <a:ext cx="806450" cy="793750"/>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21" name="Oval 720"/>
                <p:cNvSpPr/>
                <p:nvPr/>
              </p:nvSpPr>
              <p:spPr>
                <a:xfrm>
                  <a:off x="2087563" y="2308225"/>
                  <a:ext cx="806450" cy="795338"/>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22" name="Oval 721"/>
                <p:cNvSpPr/>
                <p:nvPr/>
              </p:nvSpPr>
              <p:spPr>
                <a:xfrm>
                  <a:off x="1430338" y="1981200"/>
                  <a:ext cx="806450" cy="793750"/>
                </a:xfrm>
                <a:prstGeom prst="ellipse">
                  <a:avLst/>
                </a:prstGeom>
                <a:solidFill>
                  <a:schemeClr val="accent2">
                    <a:lumMod val="75000"/>
                    <a:alpha val="61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23" name="Oval 722"/>
                <p:cNvSpPr/>
                <p:nvPr/>
              </p:nvSpPr>
              <p:spPr>
                <a:xfrm flipV="1">
                  <a:off x="2085975" y="3602038"/>
                  <a:ext cx="806450" cy="795337"/>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24" name="Oval 723"/>
                <p:cNvSpPr/>
                <p:nvPr/>
              </p:nvSpPr>
              <p:spPr>
                <a:xfrm flipV="1">
                  <a:off x="2393950" y="2963863"/>
                  <a:ext cx="806450" cy="793750"/>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25" name="Oval 724"/>
                <p:cNvSpPr/>
                <p:nvPr/>
              </p:nvSpPr>
              <p:spPr>
                <a:xfrm flipH="1">
                  <a:off x="457200" y="2963863"/>
                  <a:ext cx="806450" cy="793750"/>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26" name="Oval 725"/>
                <p:cNvSpPr/>
                <p:nvPr/>
              </p:nvSpPr>
              <p:spPr>
                <a:xfrm flipH="1">
                  <a:off x="760413" y="2308225"/>
                  <a:ext cx="806450" cy="795338"/>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27" name="Oval 726"/>
                <p:cNvSpPr/>
                <p:nvPr/>
              </p:nvSpPr>
              <p:spPr>
                <a:xfrm flipH="1" flipV="1">
                  <a:off x="763588" y="3602038"/>
                  <a:ext cx="804862" cy="795337"/>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sp>
          <p:nvSpPr>
            <p:cNvPr id="84" name="Rectangle 83"/>
            <p:cNvSpPr/>
            <p:nvPr/>
          </p:nvSpPr>
          <p:spPr>
            <a:xfrm>
              <a:off x="1600200" y="8839200"/>
              <a:ext cx="2743200" cy="1371600"/>
            </a:xfrm>
            <a:prstGeom prst="rect">
              <a:avLst/>
            </a:prstGeom>
            <a:noFill/>
            <a:ln w="1270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grpSp>
      <p:grpSp>
        <p:nvGrpSpPr>
          <p:cNvPr id="26" name="Group 707"/>
          <p:cNvGrpSpPr>
            <a:grpSpLocks/>
          </p:cNvGrpSpPr>
          <p:nvPr/>
        </p:nvGrpSpPr>
        <p:grpSpPr bwMode="auto">
          <a:xfrm>
            <a:off x="1600200" y="2286000"/>
            <a:ext cx="6629400" cy="3449638"/>
            <a:chOff x="1600200" y="6695440"/>
            <a:chExt cx="6629400" cy="3449320"/>
          </a:xfrm>
        </p:grpSpPr>
        <p:grpSp>
          <p:nvGrpSpPr>
            <p:cNvPr id="27" name="Group 592"/>
            <p:cNvGrpSpPr>
              <a:grpSpLocks/>
            </p:cNvGrpSpPr>
            <p:nvPr/>
          </p:nvGrpSpPr>
          <p:grpSpPr bwMode="auto">
            <a:xfrm>
              <a:off x="5486400" y="7391400"/>
              <a:ext cx="2743200" cy="2753360"/>
              <a:chOff x="838200" y="3962400"/>
              <a:chExt cx="2743200" cy="2753360"/>
            </a:xfrm>
          </p:grpSpPr>
          <p:grpSp>
            <p:nvGrpSpPr>
              <p:cNvPr id="28" name="Group 73"/>
              <p:cNvGrpSpPr>
                <a:grpSpLocks/>
              </p:cNvGrpSpPr>
              <p:nvPr/>
            </p:nvGrpSpPr>
            <p:grpSpPr bwMode="auto">
              <a:xfrm>
                <a:off x="838200" y="3962400"/>
                <a:ext cx="2743200" cy="2743200"/>
                <a:chOff x="457200" y="1981200"/>
                <a:chExt cx="2743200" cy="2743200"/>
              </a:xfrm>
            </p:grpSpPr>
            <p:sp>
              <p:nvSpPr>
                <p:cNvPr id="598" name="Oval 597"/>
                <p:cNvSpPr/>
                <p:nvPr/>
              </p:nvSpPr>
              <p:spPr>
                <a:xfrm flipH="1" flipV="1">
                  <a:off x="1431925" y="3929771"/>
                  <a:ext cx="806450" cy="795265"/>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99" name="Oval 598"/>
                <p:cNvSpPr/>
                <p:nvPr/>
              </p:nvSpPr>
              <p:spPr>
                <a:xfrm flipV="1">
                  <a:off x="1862138" y="3383722"/>
                  <a:ext cx="282575" cy="279374"/>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00" name="Oval 599"/>
                <p:cNvSpPr/>
                <p:nvPr/>
              </p:nvSpPr>
              <p:spPr>
                <a:xfrm flipV="1">
                  <a:off x="1685925" y="3210701"/>
                  <a:ext cx="282575" cy="279374"/>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01" name="Oval 600"/>
                <p:cNvSpPr/>
                <p:nvPr/>
              </p:nvSpPr>
              <p:spPr>
                <a:xfrm flipV="1">
                  <a:off x="1930400" y="3212287"/>
                  <a:ext cx="282575" cy="279374"/>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02" name="Oval 601"/>
                <p:cNvSpPr/>
                <p:nvPr/>
              </p:nvSpPr>
              <p:spPr>
                <a:xfrm flipV="1">
                  <a:off x="2139950" y="3137682"/>
                  <a:ext cx="436563" cy="430172"/>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03" name="Oval 602"/>
                <p:cNvSpPr/>
                <p:nvPr/>
              </p:nvSpPr>
              <p:spPr>
                <a:xfrm>
                  <a:off x="2087563" y="2309084"/>
                  <a:ext cx="806450" cy="793677"/>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04" name="Oval 603"/>
                <p:cNvSpPr/>
                <p:nvPr/>
              </p:nvSpPr>
              <p:spPr>
                <a:xfrm>
                  <a:off x="1430338" y="1980501"/>
                  <a:ext cx="806450" cy="795265"/>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05" name="Oval 604"/>
                <p:cNvSpPr/>
                <p:nvPr/>
              </p:nvSpPr>
              <p:spPr>
                <a:xfrm>
                  <a:off x="1685925" y="2975772"/>
                  <a:ext cx="284163" cy="279374"/>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06" name="Oval 605"/>
                <p:cNvSpPr/>
                <p:nvPr/>
              </p:nvSpPr>
              <p:spPr>
                <a:xfrm>
                  <a:off x="1609725" y="2613856"/>
                  <a:ext cx="436563" cy="431760"/>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07" name="Oval 606"/>
                <p:cNvSpPr/>
                <p:nvPr/>
              </p:nvSpPr>
              <p:spPr>
                <a:xfrm flipV="1">
                  <a:off x="2085975" y="3602776"/>
                  <a:ext cx="806450" cy="793677"/>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08" name="Oval 607"/>
                <p:cNvSpPr/>
                <p:nvPr/>
              </p:nvSpPr>
              <p:spPr>
                <a:xfrm flipV="1">
                  <a:off x="2393950" y="2963073"/>
                  <a:ext cx="806450" cy="795264"/>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09" name="Oval 608"/>
                <p:cNvSpPr/>
                <p:nvPr/>
              </p:nvSpPr>
              <p:spPr>
                <a:xfrm flipV="1">
                  <a:off x="1685925" y="3450390"/>
                  <a:ext cx="282575" cy="279374"/>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10" name="Oval 609"/>
                <p:cNvSpPr/>
                <p:nvPr/>
              </p:nvSpPr>
              <p:spPr>
                <a:xfrm flipV="1">
                  <a:off x="1966913" y="3488487"/>
                  <a:ext cx="436562" cy="430173"/>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11" name="Oval 610"/>
                <p:cNvSpPr/>
                <p:nvPr/>
              </p:nvSpPr>
              <p:spPr>
                <a:xfrm flipH="1" flipV="1">
                  <a:off x="1511300" y="3383722"/>
                  <a:ext cx="282575" cy="279374"/>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12" name="Oval 611"/>
                <p:cNvSpPr/>
                <p:nvPr/>
              </p:nvSpPr>
              <p:spPr>
                <a:xfrm flipH="1" flipV="1">
                  <a:off x="1443038" y="3212287"/>
                  <a:ext cx="282575" cy="279374"/>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13" name="Oval 612"/>
                <p:cNvSpPr/>
                <p:nvPr/>
              </p:nvSpPr>
              <p:spPr>
                <a:xfrm flipH="1" flipV="1">
                  <a:off x="1079500" y="3137682"/>
                  <a:ext cx="436563" cy="430172"/>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14" name="Oval 613"/>
                <p:cNvSpPr/>
                <p:nvPr/>
              </p:nvSpPr>
              <p:spPr>
                <a:xfrm flipH="1">
                  <a:off x="457200" y="2963073"/>
                  <a:ext cx="806450" cy="795264"/>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15" name="Oval 614"/>
                <p:cNvSpPr/>
                <p:nvPr/>
              </p:nvSpPr>
              <p:spPr>
                <a:xfrm flipH="1">
                  <a:off x="1247775" y="2785290"/>
                  <a:ext cx="436563" cy="430172"/>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16" name="Oval 615"/>
                <p:cNvSpPr/>
                <p:nvPr/>
              </p:nvSpPr>
              <p:spPr>
                <a:xfrm flipH="1">
                  <a:off x="760413" y="2309084"/>
                  <a:ext cx="806450" cy="793677"/>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17" name="Oval 616"/>
                <p:cNvSpPr/>
                <p:nvPr/>
              </p:nvSpPr>
              <p:spPr>
                <a:xfrm flipH="1">
                  <a:off x="1509713" y="3044028"/>
                  <a:ext cx="282575" cy="279374"/>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18" name="Oval 617"/>
                <p:cNvSpPr/>
                <p:nvPr/>
              </p:nvSpPr>
              <p:spPr>
                <a:xfrm flipH="1" flipV="1">
                  <a:off x="763588" y="3602776"/>
                  <a:ext cx="804862" cy="793677"/>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19" name="Oval 618"/>
                <p:cNvSpPr/>
                <p:nvPr/>
              </p:nvSpPr>
              <p:spPr>
                <a:xfrm flipH="1" flipV="1">
                  <a:off x="1250950" y="3488487"/>
                  <a:ext cx="436563" cy="430173"/>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20" name="Oval 619"/>
                <p:cNvSpPr/>
                <p:nvPr/>
              </p:nvSpPr>
              <p:spPr>
                <a:xfrm flipV="1">
                  <a:off x="1600200" y="3659921"/>
                  <a:ext cx="436563" cy="431760"/>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21" name="Oval 620"/>
                <p:cNvSpPr/>
                <p:nvPr/>
              </p:nvSpPr>
              <p:spPr>
                <a:xfrm>
                  <a:off x="1862138" y="3044028"/>
                  <a:ext cx="284162" cy="279374"/>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22" name="Oval 621"/>
                <p:cNvSpPr/>
                <p:nvPr/>
              </p:nvSpPr>
              <p:spPr>
                <a:xfrm>
                  <a:off x="1971675" y="2786877"/>
                  <a:ext cx="436563" cy="430173"/>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23" name="Oval 622"/>
                <p:cNvSpPr/>
                <p:nvPr/>
              </p:nvSpPr>
              <p:spPr>
                <a:xfrm flipH="1" flipV="1">
                  <a:off x="1431925" y="3929771"/>
                  <a:ext cx="806450" cy="795265"/>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24" name="Oval 623"/>
                <p:cNvSpPr/>
                <p:nvPr/>
              </p:nvSpPr>
              <p:spPr>
                <a:xfrm flipV="1">
                  <a:off x="1862138" y="3383722"/>
                  <a:ext cx="282575" cy="279374"/>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25" name="Oval 624"/>
                <p:cNvSpPr/>
                <p:nvPr/>
              </p:nvSpPr>
              <p:spPr>
                <a:xfrm flipV="1">
                  <a:off x="1685925" y="3210701"/>
                  <a:ext cx="282575" cy="279374"/>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26" name="Oval 625"/>
                <p:cNvSpPr/>
                <p:nvPr/>
              </p:nvSpPr>
              <p:spPr>
                <a:xfrm flipV="1">
                  <a:off x="1930400" y="3212287"/>
                  <a:ext cx="282575" cy="279374"/>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27" name="Oval 626"/>
                <p:cNvSpPr/>
                <p:nvPr/>
              </p:nvSpPr>
              <p:spPr>
                <a:xfrm flipV="1">
                  <a:off x="2139950" y="3137682"/>
                  <a:ext cx="436563" cy="430172"/>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28" name="Oval 627"/>
                <p:cNvSpPr/>
                <p:nvPr/>
              </p:nvSpPr>
              <p:spPr>
                <a:xfrm>
                  <a:off x="2087563" y="2309084"/>
                  <a:ext cx="806450" cy="793677"/>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29" name="Oval 628"/>
                <p:cNvSpPr/>
                <p:nvPr/>
              </p:nvSpPr>
              <p:spPr>
                <a:xfrm>
                  <a:off x="1430338" y="1980501"/>
                  <a:ext cx="806450" cy="795265"/>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30" name="Oval 629"/>
                <p:cNvSpPr/>
                <p:nvPr/>
              </p:nvSpPr>
              <p:spPr>
                <a:xfrm>
                  <a:off x="1685925" y="2975772"/>
                  <a:ext cx="284163" cy="279374"/>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31" name="Oval 630"/>
                <p:cNvSpPr/>
                <p:nvPr/>
              </p:nvSpPr>
              <p:spPr>
                <a:xfrm>
                  <a:off x="1609725" y="2613856"/>
                  <a:ext cx="436563" cy="431760"/>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32" name="Oval 631"/>
                <p:cNvSpPr/>
                <p:nvPr/>
              </p:nvSpPr>
              <p:spPr>
                <a:xfrm flipV="1">
                  <a:off x="2085975" y="3602776"/>
                  <a:ext cx="806450" cy="793677"/>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33" name="Oval 632"/>
                <p:cNvSpPr/>
                <p:nvPr/>
              </p:nvSpPr>
              <p:spPr>
                <a:xfrm flipV="1">
                  <a:off x="2393950" y="2963073"/>
                  <a:ext cx="806450" cy="795264"/>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34" name="Oval 633"/>
                <p:cNvSpPr/>
                <p:nvPr/>
              </p:nvSpPr>
              <p:spPr>
                <a:xfrm flipV="1">
                  <a:off x="1685925" y="3450390"/>
                  <a:ext cx="282575" cy="279374"/>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35" name="Oval 634"/>
                <p:cNvSpPr/>
                <p:nvPr/>
              </p:nvSpPr>
              <p:spPr>
                <a:xfrm flipV="1">
                  <a:off x="1966913" y="3488487"/>
                  <a:ext cx="436562" cy="430173"/>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36" name="Oval 635"/>
                <p:cNvSpPr/>
                <p:nvPr/>
              </p:nvSpPr>
              <p:spPr>
                <a:xfrm flipH="1" flipV="1">
                  <a:off x="1511300" y="3383722"/>
                  <a:ext cx="282575" cy="279374"/>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37" name="Oval 636"/>
                <p:cNvSpPr/>
                <p:nvPr/>
              </p:nvSpPr>
              <p:spPr>
                <a:xfrm flipH="1" flipV="1">
                  <a:off x="1443038" y="3212287"/>
                  <a:ext cx="282575" cy="279374"/>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38" name="Oval 637"/>
                <p:cNvSpPr/>
                <p:nvPr/>
              </p:nvSpPr>
              <p:spPr>
                <a:xfrm flipH="1" flipV="1">
                  <a:off x="1079500" y="3137682"/>
                  <a:ext cx="436563" cy="430172"/>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39" name="Oval 638"/>
                <p:cNvSpPr/>
                <p:nvPr/>
              </p:nvSpPr>
              <p:spPr>
                <a:xfrm flipH="1">
                  <a:off x="457200" y="2963073"/>
                  <a:ext cx="806450" cy="795264"/>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40" name="Oval 639"/>
                <p:cNvSpPr/>
                <p:nvPr/>
              </p:nvSpPr>
              <p:spPr>
                <a:xfrm flipH="1">
                  <a:off x="1247775" y="2785290"/>
                  <a:ext cx="436563" cy="430172"/>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41" name="Oval 640"/>
                <p:cNvSpPr/>
                <p:nvPr/>
              </p:nvSpPr>
              <p:spPr>
                <a:xfrm flipH="1">
                  <a:off x="760413" y="2309084"/>
                  <a:ext cx="806450" cy="793677"/>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42" name="Oval 641"/>
                <p:cNvSpPr/>
                <p:nvPr/>
              </p:nvSpPr>
              <p:spPr>
                <a:xfrm flipH="1">
                  <a:off x="1509713" y="3044028"/>
                  <a:ext cx="282575" cy="279374"/>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43" name="Oval 642"/>
                <p:cNvSpPr/>
                <p:nvPr/>
              </p:nvSpPr>
              <p:spPr>
                <a:xfrm flipH="1" flipV="1">
                  <a:off x="763588" y="3602776"/>
                  <a:ext cx="804862" cy="793677"/>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44" name="Oval 643"/>
                <p:cNvSpPr/>
                <p:nvPr/>
              </p:nvSpPr>
              <p:spPr>
                <a:xfrm flipH="1" flipV="1">
                  <a:off x="1250950" y="3488487"/>
                  <a:ext cx="436563" cy="430173"/>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45" name="Oval 644"/>
                <p:cNvSpPr/>
                <p:nvPr/>
              </p:nvSpPr>
              <p:spPr>
                <a:xfrm flipV="1">
                  <a:off x="1600200" y="3659921"/>
                  <a:ext cx="436563" cy="431760"/>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46" name="Oval 645"/>
                <p:cNvSpPr/>
                <p:nvPr/>
              </p:nvSpPr>
              <p:spPr>
                <a:xfrm>
                  <a:off x="1862138" y="3044028"/>
                  <a:ext cx="284162" cy="279374"/>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47" name="Oval 646"/>
                <p:cNvSpPr/>
                <p:nvPr/>
              </p:nvSpPr>
              <p:spPr>
                <a:xfrm>
                  <a:off x="1971675" y="2786877"/>
                  <a:ext cx="436563" cy="430173"/>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grpSp>
          <p:grpSp>
            <p:nvGrpSpPr>
              <p:cNvPr id="29" name="Group 19"/>
              <p:cNvGrpSpPr>
                <a:grpSpLocks/>
              </p:cNvGrpSpPr>
              <p:nvPr/>
            </p:nvGrpSpPr>
            <p:grpSpPr bwMode="auto">
              <a:xfrm>
                <a:off x="1815207" y="3962400"/>
                <a:ext cx="809506" cy="2753360"/>
                <a:chOff x="6234807" y="3810000"/>
                <a:chExt cx="809506" cy="2753360"/>
              </a:xfrm>
            </p:grpSpPr>
            <p:sp>
              <p:nvSpPr>
                <p:cNvPr id="596" name="Oval 595"/>
                <p:cNvSpPr/>
                <p:nvPr/>
              </p:nvSpPr>
              <p:spPr>
                <a:xfrm>
                  <a:off x="6237288" y="3809301"/>
                  <a:ext cx="806450" cy="793677"/>
                </a:xfrm>
                <a:prstGeom prst="ellipse">
                  <a:avLst/>
                </a:prstGeom>
                <a:solidFill>
                  <a:schemeClr val="accent2">
                    <a:lumMod val="75000"/>
                    <a:alpha val="61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97" name="Oval 596"/>
                <p:cNvSpPr/>
                <p:nvPr/>
              </p:nvSpPr>
              <p:spPr>
                <a:xfrm>
                  <a:off x="6234113" y="5769683"/>
                  <a:ext cx="806450" cy="793677"/>
                </a:xfrm>
                <a:prstGeom prst="ellipse">
                  <a:avLst/>
                </a:prstGeom>
                <a:solidFill>
                  <a:schemeClr val="accent2">
                    <a:lumMod val="75000"/>
                    <a:alpha val="61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sp>
          <p:nvSpPr>
            <p:cNvPr id="82" name="Rectangle 81"/>
            <p:cNvSpPr/>
            <p:nvPr/>
          </p:nvSpPr>
          <p:spPr>
            <a:xfrm>
              <a:off x="1600200" y="6695440"/>
              <a:ext cx="2743200" cy="1371474"/>
            </a:xfrm>
            <a:prstGeom prst="rect">
              <a:avLst/>
            </a:prstGeom>
            <a:noFill/>
            <a:ln w="1270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grpSp>
      <p:grpSp>
        <p:nvGrpSpPr>
          <p:cNvPr id="30" name="Group 485"/>
          <p:cNvGrpSpPr>
            <a:grpSpLocks/>
          </p:cNvGrpSpPr>
          <p:nvPr/>
        </p:nvGrpSpPr>
        <p:grpSpPr bwMode="auto">
          <a:xfrm>
            <a:off x="1600200" y="2286000"/>
            <a:ext cx="6553200" cy="4114800"/>
            <a:chOff x="1600200" y="2286000"/>
            <a:chExt cx="6553200" cy="4114800"/>
          </a:xfrm>
        </p:grpSpPr>
        <p:grpSp>
          <p:nvGrpSpPr>
            <p:cNvPr id="31" name="Group 473"/>
            <p:cNvGrpSpPr>
              <a:grpSpLocks/>
            </p:cNvGrpSpPr>
            <p:nvPr/>
          </p:nvGrpSpPr>
          <p:grpSpPr bwMode="auto">
            <a:xfrm>
              <a:off x="5791200" y="3581400"/>
              <a:ext cx="2362200" cy="1143000"/>
              <a:chOff x="6477000" y="1407160"/>
              <a:chExt cx="2362200" cy="1143000"/>
            </a:xfrm>
          </p:grpSpPr>
          <p:cxnSp>
            <p:nvCxnSpPr>
              <p:cNvPr id="475" name="Straight Arrow Connector 474"/>
              <p:cNvCxnSpPr/>
              <p:nvPr/>
            </p:nvCxnSpPr>
            <p:spPr>
              <a:xfrm rot="5400000" flipH="1" flipV="1">
                <a:off x="6033294" y="1977866"/>
                <a:ext cx="1143000" cy="1588"/>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477" name="Rectangle 476"/>
              <p:cNvSpPr/>
              <p:nvPr/>
            </p:nvSpPr>
            <p:spPr>
              <a:xfrm>
                <a:off x="6823075" y="2123123"/>
                <a:ext cx="207963" cy="334962"/>
              </a:xfrm>
              <a:prstGeom prst="rect">
                <a:avLst/>
              </a:prstGeom>
              <a:solidFill>
                <a:schemeClr val="accent1">
                  <a:alpha val="41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78" name="Rectangle 477"/>
              <p:cNvSpPr/>
              <p:nvPr/>
            </p:nvSpPr>
            <p:spPr>
              <a:xfrm>
                <a:off x="6615113" y="1651635"/>
                <a:ext cx="207962" cy="806450"/>
              </a:xfrm>
              <a:prstGeom prst="rect">
                <a:avLst/>
              </a:prstGeom>
              <a:solidFill>
                <a:schemeClr val="accent1">
                  <a:alpha val="41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485" name="Straight Arrow Connector 484"/>
              <p:cNvCxnSpPr/>
              <p:nvPr/>
            </p:nvCxnSpPr>
            <p:spPr>
              <a:xfrm>
                <a:off x="6477000" y="2469198"/>
                <a:ext cx="2362200" cy="1587"/>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grpSp>
        <p:sp>
          <p:nvSpPr>
            <p:cNvPr id="79" name="Rectangle 78"/>
            <p:cNvSpPr/>
            <p:nvPr/>
          </p:nvSpPr>
          <p:spPr>
            <a:xfrm>
              <a:off x="1600200" y="2286000"/>
              <a:ext cx="914400" cy="4114800"/>
            </a:xfrm>
            <a:prstGeom prst="rect">
              <a:avLst/>
            </a:prstGeom>
            <a:noFill/>
            <a:ln w="1270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32" name="Group 486"/>
          <p:cNvGrpSpPr>
            <a:grpSpLocks/>
          </p:cNvGrpSpPr>
          <p:nvPr/>
        </p:nvGrpSpPr>
        <p:grpSpPr bwMode="auto">
          <a:xfrm>
            <a:off x="2514600" y="2286000"/>
            <a:ext cx="5638800" cy="4114800"/>
            <a:chOff x="2514600" y="2286000"/>
            <a:chExt cx="5638800" cy="4114800"/>
          </a:xfrm>
        </p:grpSpPr>
        <p:grpSp>
          <p:nvGrpSpPr>
            <p:cNvPr id="33" name="Group 461"/>
            <p:cNvGrpSpPr>
              <a:grpSpLocks/>
            </p:cNvGrpSpPr>
            <p:nvPr/>
          </p:nvGrpSpPr>
          <p:grpSpPr bwMode="auto">
            <a:xfrm>
              <a:off x="5791200" y="3581400"/>
              <a:ext cx="2362200" cy="1143000"/>
              <a:chOff x="6477000" y="1407160"/>
              <a:chExt cx="2362200" cy="1143000"/>
            </a:xfrm>
          </p:grpSpPr>
          <p:cxnSp>
            <p:nvCxnSpPr>
              <p:cNvPr id="463" name="Straight Arrow Connector 462"/>
              <p:cNvCxnSpPr/>
              <p:nvPr/>
            </p:nvCxnSpPr>
            <p:spPr>
              <a:xfrm rot="5400000" flipH="1" flipV="1">
                <a:off x="6033294" y="1977866"/>
                <a:ext cx="1143000" cy="1588"/>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464" name="Rectangle 463"/>
              <p:cNvSpPr/>
              <p:nvPr/>
            </p:nvSpPr>
            <p:spPr>
              <a:xfrm>
                <a:off x="7031038" y="1842135"/>
                <a:ext cx="207962" cy="615950"/>
              </a:xfrm>
              <a:prstGeom prst="rect">
                <a:avLst/>
              </a:prstGeom>
              <a:solidFill>
                <a:schemeClr val="accent1">
                  <a:alpha val="41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65" name="Rectangle 464"/>
              <p:cNvSpPr/>
              <p:nvPr/>
            </p:nvSpPr>
            <p:spPr>
              <a:xfrm>
                <a:off x="6823075" y="2123123"/>
                <a:ext cx="207963" cy="334962"/>
              </a:xfrm>
              <a:prstGeom prst="rect">
                <a:avLst/>
              </a:prstGeom>
              <a:solidFill>
                <a:schemeClr val="accent1">
                  <a:alpha val="41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66" name="Rectangle 465"/>
              <p:cNvSpPr/>
              <p:nvPr/>
            </p:nvSpPr>
            <p:spPr>
              <a:xfrm>
                <a:off x="6615113" y="1651635"/>
                <a:ext cx="207962" cy="806450"/>
              </a:xfrm>
              <a:prstGeom prst="rect">
                <a:avLst/>
              </a:prstGeom>
              <a:solidFill>
                <a:schemeClr val="accent1">
                  <a:alpha val="41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67" name="Rectangle 466"/>
              <p:cNvSpPr/>
              <p:nvPr/>
            </p:nvSpPr>
            <p:spPr>
              <a:xfrm>
                <a:off x="7239000" y="2324735"/>
                <a:ext cx="207963" cy="133350"/>
              </a:xfrm>
              <a:prstGeom prst="rect">
                <a:avLst/>
              </a:prstGeom>
              <a:solidFill>
                <a:schemeClr val="accent1">
                  <a:alpha val="41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473" name="Straight Arrow Connector 472"/>
              <p:cNvCxnSpPr/>
              <p:nvPr/>
            </p:nvCxnSpPr>
            <p:spPr>
              <a:xfrm>
                <a:off x="6477000" y="2469198"/>
                <a:ext cx="2362200" cy="1587"/>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grpSp>
        <p:sp>
          <p:nvSpPr>
            <p:cNvPr id="80" name="Rectangle 79"/>
            <p:cNvSpPr/>
            <p:nvPr/>
          </p:nvSpPr>
          <p:spPr>
            <a:xfrm>
              <a:off x="2514600" y="2286000"/>
              <a:ext cx="914400" cy="4114800"/>
            </a:xfrm>
            <a:prstGeom prst="rect">
              <a:avLst/>
            </a:prstGeom>
            <a:noFill/>
            <a:ln w="1270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34" name="Group 487"/>
          <p:cNvGrpSpPr>
            <a:grpSpLocks/>
          </p:cNvGrpSpPr>
          <p:nvPr/>
        </p:nvGrpSpPr>
        <p:grpSpPr bwMode="auto">
          <a:xfrm>
            <a:off x="3429000" y="2286000"/>
            <a:ext cx="4724400" cy="4114800"/>
            <a:chOff x="3429000" y="2286000"/>
            <a:chExt cx="4724400" cy="4114800"/>
          </a:xfrm>
        </p:grpSpPr>
        <p:grpSp>
          <p:nvGrpSpPr>
            <p:cNvPr id="35" name="Group 460"/>
            <p:cNvGrpSpPr>
              <a:grpSpLocks/>
            </p:cNvGrpSpPr>
            <p:nvPr/>
          </p:nvGrpSpPr>
          <p:grpSpPr bwMode="auto">
            <a:xfrm>
              <a:off x="5791200" y="3581400"/>
              <a:ext cx="2362200" cy="1143000"/>
              <a:chOff x="6477000" y="1407160"/>
              <a:chExt cx="2362200" cy="1143000"/>
            </a:xfrm>
          </p:grpSpPr>
          <p:cxnSp>
            <p:nvCxnSpPr>
              <p:cNvPr id="443" name="Straight Arrow Connector 442"/>
              <p:cNvCxnSpPr/>
              <p:nvPr/>
            </p:nvCxnSpPr>
            <p:spPr>
              <a:xfrm rot="5400000" flipH="1" flipV="1">
                <a:off x="6033294" y="1977866"/>
                <a:ext cx="1143000" cy="1588"/>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445" name="Rectangle 444"/>
              <p:cNvSpPr/>
              <p:nvPr/>
            </p:nvSpPr>
            <p:spPr>
              <a:xfrm>
                <a:off x="7031038" y="1842135"/>
                <a:ext cx="207962" cy="615950"/>
              </a:xfrm>
              <a:prstGeom prst="rect">
                <a:avLst/>
              </a:prstGeom>
              <a:solidFill>
                <a:schemeClr val="accent1">
                  <a:alpha val="41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46" name="Rectangle 445"/>
              <p:cNvSpPr/>
              <p:nvPr/>
            </p:nvSpPr>
            <p:spPr>
              <a:xfrm>
                <a:off x="6823075" y="2123123"/>
                <a:ext cx="207963" cy="334962"/>
              </a:xfrm>
              <a:prstGeom prst="rect">
                <a:avLst/>
              </a:prstGeom>
              <a:solidFill>
                <a:schemeClr val="accent1">
                  <a:alpha val="41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47" name="Rectangle 446"/>
              <p:cNvSpPr/>
              <p:nvPr/>
            </p:nvSpPr>
            <p:spPr>
              <a:xfrm>
                <a:off x="6615113" y="1651635"/>
                <a:ext cx="207962" cy="806450"/>
              </a:xfrm>
              <a:prstGeom prst="rect">
                <a:avLst/>
              </a:prstGeom>
              <a:solidFill>
                <a:schemeClr val="accent1">
                  <a:alpha val="41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48" name="Rectangle 447"/>
              <p:cNvSpPr/>
              <p:nvPr/>
            </p:nvSpPr>
            <p:spPr>
              <a:xfrm>
                <a:off x="7239000" y="2324735"/>
                <a:ext cx="207963" cy="133350"/>
              </a:xfrm>
              <a:prstGeom prst="rect">
                <a:avLst/>
              </a:prstGeom>
              <a:solidFill>
                <a:schemeClr val="accent1">
                  <a:alpha val="41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49" name="Rectangle 448"/>
              <p:cNvSpPr/>
              <p:nvPr/>
            </p:nvSpPr>
            <p:spPr>
              <a:xfrm>
                <a:off x="7442200" y="1842135"/>
                <a:ext cx="207963" cy="615950"/>
              </a:xfrm>
              <a:prstGeom prst="rect">
                <a:avLst/>
              </a:prstGeom>
              <a:solidFill>
                <a:schemeClr val="accent1">
                  <a:alpha val="41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50" name="Rectangle 449"/>
              <p:cNvSpPr/>
              <p:nvPr/>
            </p:nvSpPr>
            <p:spPr>
              <a:xfrm>
                <a:off x="8067675" y="1842135"/>
                <a:ext cx="207963" cy="615950"/>
              </a:xfrm>
              <a:prstGeom prst="rect">
                <a:avLst/>
              </a:prstGeom>
              <a:solidFill>
                <a:schemeClr val="accent1">
                  <a:alpha val="41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51" name="Rectangle 450"/>
              <p:cNvSpPr/>
              <p:nvPr/>
            </p:nvSpPr>
            <p:spPr>
              <a:xfrm>
                <a:off x="7859713" y="2123123"/>
                <a:ext cx="207962" cy="334962"/>
              </a:xfrm>
              <a:prstGeom prst="rect">
                <a:avLst/>
              </a:prstGeom>
              <a:solidFill>
                <a:schemeClr val="accent1">
                  <a:alpha val="41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52" name="Rectangle 451"/>
              <p:cNvSpPr/>
              <p:nvPr/>
            </p:nvSpPr>
            <p:spPr>
              <a:xfrm>
                <a:off x="7651750" y="1651635"/>
                <a:ext cx="207963" cy="806450"/>
              </a:xfrm>
              <a:prstGeom prst="rect">
                <a:avLst/>
              </a:prstGeom>
              <a:solidFill>
                <a:schemeClr val="accent1">
                  <a:alpha val="41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458" name="Straight Arrow Connector 457"/>
              <p:cNvCxnSpPr/>
              <p:nvPr/>
            </p:nvCxnSpPr>
            <p:spPr>
              <a:xfrm>
                <a:off x="6477000" y="2469198"/>
                <a:ext cx="2362200" cy="1587"/>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grpSp>
        <p:sp>
          <p:nvSpPr>
            <p:cNvPr id="81" name="Rectangle 80"/>
            <p:cNvSpPr/>
            <p:nvPr/>
          </p:nvSpPr>
          <p:spPr>
            <a:xfrm>
              <a:off x="3429000" y="2286000"/>
              <a:ext cx="914400" cy="4114800"/>
            </a:xfrm>
            <a:prstGeom prst="rect">
              <a:avLst/>
            </a:prstGeom>
            <a:noFill/>
            <a:ln w="1270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36" name="Group 539"/>
          <p:cNvGrpSpPr>
            <a:grpSpLocks/>
          </p:cNvGrpSpPr>
          <p:nvPr/>
        </p:nvGrpSpPr>
        <p:grpSpPr bwMode="auto">
          <a:xfrm>
            <a:off x="1600200" y="2239963"/>
            <a:ext cx="5999163" cy="4191000"/>
            <a:chOff x="1600200" y="304800"/>
            <a:chExt cx="5999480" cy="4191000"/>
          </a:xfrm>
        </p:grpSpPr>
        <p:grpSp>
          <p:nvGrpSpPr>
            <p:cNvPr id="37" name="Group 87"/>
            <p:cNvGrpSpPr>
              <a:grpSpLocks/>
            </p:cNvGrpSpPr>
            <p:nvPr/>
          </p:nvGrpSpPr>
          <p:grpSpPr bwMode="auto">
            <a:xfrm>
              <a:off x="1600200" y="304800"/>
              <a:ext cx="2057400" cy="4191000"/>
              <a:chOff x="5257800" y="2254404"/>
              <a:chExt cx="2057400" cy="4191000"/>
            </a:xfrm>
          </p:grpSpPr>
          <p:sp>
            <p:nvSpPr>
              <p:cNvPr id="85" name="Rectangle 84"/>
              <p:cNvSpPr/>
              <p:nvPr/>
            </p:nvSpPr>
            <p:spPr>
              <a:xfrm>
                <a:off x="5257800" y="2254404"/>
                <a:ext cx="228612" cy="4191000"/>
              </a:xfrm>
              <a:prstGeom prst="rect">
                <a:avLst/>
              </a:prstGeom>
              <a:noFill/>
              <a:ln w="1270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86" name="Rectangle 85"/>
              <p:cNvSpPr/>
              <p:nvPr/>
            </p:nvSpPr>
            <p:spPr>
              <a:xfrm>
                <a:off x="6172248" y="2254404"/>
                <a:ext cx="228612" cy="4191000"/>
              </a:xfrm>
              <a:prstGeom prst="rect">
                <a:avLst/>
              </a:prstGeom>
              <a:noFill/>
              <a:ln w="1270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87" name="Rectangle 86"/>
              <p:cNvSpPr/>
              <p:nvPr/>
            </p:nvSpPr>
            <p:spPr>
              <a:xfrm>
                <a:off x="7086697" y="2254404"/>
                <a:ext cx="228612" cy="4191000"/>
              </a:xfrm>
              <a:prstGeom prst="rect">
                <a:avLst/>
              </a:prstGeom>
              <a:noFill/>
              <a:ln w="1270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grpSp>
        <p:grpSp>
          <p:nvGrpSpPr>
            <p:cNvPr id="38" name="Group 73"/>
            <p:cNvGrpSpPr>
              <a:grpSpLocks/>
            </p:cNvGrpSpPr>
            <p:nvPr/>
          </p:nvGrpSpPr>
          <p:grpSpPr bwMode="auto">
            <a:xfrm>
              <a:off x="6103294" y="1656080"/>
              <a:ext cx="1496386" cy="1475588"/>
              <a:chOff x="1079517" y="2615006"/>
              <a:chExt cx="1496386" cy="1475588"/>
            </a:xfrm>
          </p:grpSpPr>
          <p:sp>
            <p:nvSpPr>
              <p:cNvPr id="491" name="Oval 490"/>
              <p:cNvSpPr/>
              <p:nvPr/>
            </p:nvSpPr>
            <p:spPr>
              <a:xfrm flipV="1">
                <a:off x="1861490" y="3384626"/>
                <a:ext cx="282590" cy="279400"/>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92" name="Oval 491"/>
              <p:cNvSpPr/>
              <p:nvPr/>
            </p:nvSpPr>
            <p:spPr>
              <a:xfrm flipV="1">
                <a:off x="1685268" y="3211588"/>
                <a:ext cx="284178" cy="279400"/>
              </a:xfrm>
              <a:prstGeom prst="ellipse">
                <a:avLst/>
              </a:prstGeom>
              <a:solidFill>
                <a:schemeClr val="accent2">
                  <a:lumMod val="75000"/>
                  <a:alpha val="61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93" name="Oval 492"/>
              <p:cNvSpPr/>
              <p:nvPr/>
            </p:nvSpPr>
            <p:spPr>
              <a:xfrm flipV="1">
                <a:off x="1929756" y="3211588"/>
                <a:ext cx="282590" cy="279400"/>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94" name="Oval 493"/>
              <p:cNvSpPr/>
              <p:nvPr/>
            </p:nvSpPr>
            <p:spPr>
              <a:xfrm flipV="1">
                <a:off x="2139317" y="3138563"/>
                <a:ext cx="436586" cy="430213"/>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97" name="Oval 496"/>
              <p:cNvSpPr/>
              <p:nvPr/>
            </p:nvSpPr>
            <p:spPr>
              <a:xfrm>
                <a:off x="1686856" y="2975051"/>
                <a:ext cx="282590" cy="279400"/>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98" name="Oval 497"/>
              <p:cNvSpPr/>
              <p:nvPr/>
            </p:nvSpPr>
            <p:spPr>
              <a:xfrm>
                <a:off x="1610652" y="2614688"/>
                <a:ext cx="436585" cy="430213"/>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01" name="Oval 500"/>
              <p:cNvSpPr/>
              <p:nvPr/>
            </p:nvSpPr>
            <p:spPr>
              <a:xfrm flipV="1">
                <a:off x="1685268" y="3451301"/>
                <a:ext cx="282590" cy="279400"/>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02" name="Oval 501"/>
              <p:cNvSpPr/>
              <p:nvPr/>
            </p:nvSpPr>
            <p:spPr>
              <a:xfrm flipV="1">
                <a:off x="1966271" y="3489401"/>
                <a:ext cx="438173" cy="430212"/>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03" name="Oval 502"/>
              <p:cNvSpPr/>
              <p:nvPr/>
            </p:nvSpPr>
            <p:spPr>
              <a:xfrm flipH="1" flipV="1">
                <a:off x="1510634" y="3384626"/>
                <a:ext cx="282590" cy="279400"/>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04" name="Oval 503"/>
              <p:cNvSpPr/>
              <p:nvPr/>
            </p:nvSpPr>
            <p:spPr>
              <a:xfrm flipH="1" flipV="1">
                <a:off x="1442368" y="3211588"/>
                <a:ext cx="282590" cy="279400"/>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05" name="Oval 504"/>
              <p:cNvSpPr/>
              <p:nvPr/>
            </p:nvSpPr>
            <p:spPr>
              <a:xfrm flipH="1" flipV="1">
                <a:off x="1078811" y="3138563"/>
                <a:ext cx="436586" cy="430213"/>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07" name="Oval 506"/>
              <p:cNvSpPr/>
              <p:nvPr/>
            </p:nvSpPr>
            <p:spPr>
              <a:xfrm flipH="1">
                <a:off x="1247095" y="2784551"/>
                <a:ext cx="436586" cy="430212"/>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09" name="Oval 508"/>
              <p:cNvSpPr/>
              <p:nvPr/>
            </p:nvSpPr>
            <p:spPr>
              <a:xfrm flipH="1">
                <a:off x="1509047" y="3043313"/>
                <a:ext cx="284177" cy="279400"/>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11" name="Oval 510"/>
              <p:cNvSpPr/>
              <p:nvPr/>
            </p:nvSpPr>
            <p:spPr>
              <a:xfrm flipH="1" flipV="1">
                <a:off x="1250270" y="3489401"/>
                <a:ext cx="438173" cy="430212"/>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12" name="Oval 511"/>
              <p:cNvSpPr/>
              <p:nvPr/>
            </p:nvSpPr>
            <p:spPr>
              <a:xfrm flipV="1">
                <a:off x="1599538" y="3660851"/>
                <a:ext cx="436586" cy="430212"/>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13" name="Oval 512"/>
              <p:cNvSpPr/>
              <p:nvPr/>
            </p:nvSpPr>
            <p:spPr>
              <a:xfrm>
                <a:off x="1861490" y="3043313"/>
                <a:ext cx="284177" cy="279400"/>
              </a:xfrm>
              <a:prstGeom prst="ellipse">
                <a:avLst/>
              </a:prstGeom>
              <a:solidFill>
                <a:schemeClr val="accent2">
                  <a:lumMod val="75000"/>
                  <a:alpha val="61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14" name="Oval 513"/>
              <p:cNvSpPr/>
              <p:nvPr/>
            </p:nvSpPr>
            <p:spPr>
              <a:xfrm>
                <a:off x="1971033" y="2786138"/>
                <a:ext cx="438173" cy="430213"/>
              </a:xfrm>
              <a:prstGeom prst="ellipse">
                <a:avLst/>
              </a:prstGeom>
              <a:solidFill>
                <a:schemeClr val="accent2">
                  <a:lumMod val="75000"/>
                  <a:alpha val="61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516" name="Oval 515"/>
              <p:cNvSpPr/>
              <p:nvPr/>
            </p:nvSpPr>
            <p:spPr>
              <a:xfrm flipV="1">
                <a:off x="1861490" y="3384626"/>
                <a:ext cx="282590" cy="279400"/>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17" name="Oval 516"/>
              <p:cNvSpPr/>
              <p:nvPr/>
            </p:nvSpPr>
            <p:spPr>
              <a:xfrm flipV="1">
                <a:off x="1685268" y="3211588"/>
                <a:ext cx="284178" cy="279400"/>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18" name="Oval 517"/>
              <p:cNvSpPr/>
              <p:nvPr/>
            </p:nvSpPr>
            <p:spPr>
              <a:xfrm flipV="1">
                <a:off x="1929756" y="3211588"/>
                <a:ext cx="282590" cy="279400"/>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19" name="Oval 518"/>
              <p:cNvSpPr/>
              <p:nvPr/>
            </p:nvSpPr>
            <p:spPr>
              <a:xfrm flipV="1">
                <a:off x="2139317" y="3138563"/>
                <a:ext cx="436586" cy="430213"/>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22" name="Oval 521"/>
              <p:cNvSpPr/>
              <p:nvPr/>
            </p:nvSpPr>
            <p:spPr>
              <a:xfrm>
                <a:off x="1686856" y="2975051"/>
                <a:ext cx="282590" cy="279400"/>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23" name="Oval 522"/>
              <p:cNvSpPr/>
              <p:nvPr/>
            </p:nvSpPr>
            <p:spPr>
              <a:xfrm>
                <a:off x="1610652" y="2614688"/>
                <a:ext cx="436585" cy="430213"/>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26" name="Oval 525"/>
              <p:cNvSpPr/>
              <p:nvPr/>
            </p:nvSpPr>
            <p:spPr>
              <a:xfrm flipV="1">
                <a:off x="1685268" y="3451301"/>
                <a:ext cx="282590" cy="279400"/>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27" name="Oval 526"/>
              <p:cNvSpPr/>
              <p:nvPr/>
            </p:nvSpPr>
            <p:spPr>
              <a:xfrm flipV="1">
                <a:off x="1966271" y="3489401"/>
                <a:ext cx="438173" cy="430212"/>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28" name="Oval 527"/>
              <p:cNvSpPr/>
              <p:nvPr/>
            </p:nvSpPr>
            <p:spPr>
              <a:xfrm flipH="1" flipV="1">
                <a:off x="1510634" y="3384626"/>
                <a:ext cx="282590" cy="279400"/>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29" name="Oval 528"/>
              <p:cNvSpPr/>
              <p:nvPr/>
            </p:nvSpPr>
            <p:spPr>
              <a:xfrm flipH="1" flipV="1">
                <a:off x="1442368" y="3211588"/>
                <a:ext cx="282590" cy="279400"/>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30" name="Oval 529"/>
              <p:cNvSpPr/>
              <p:nvPr/>
            </p:nvSpPr>
            <p:spPr>
              <a:xfrm flipH="1" flipV="1">
                <a:off x="1078811" y="3138563"/>
                <a:ext cx="436586" cy="430213"/>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32" name="Oval 531"/>
              <p:cNvSpPr/>
              <p:nvPr/>
            </p:nvSpPr>
            <p:spPr>
              <a:xfrm flipH="1">
                <a:off x="1247095" y="2784551"/>
                <a:ext cx="436586" cy="430212"/>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34" name="Oval 533"/>
              <p:cNvSpPr/>
              <p:nvPr/>
            </p:nvSpPr>
            <p:spPr>
              <a:xfrm flipH="1">
                <a:off x="1509047" y="3043313"/>
                <a:ext cx="284177" cy="279400"/>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36" name="Oval 535"/>
              <p:cNvSpPr/>
              <p:nvPr/>
            </p:nvSpPr>
            <p:spPr>
              <a:xfrm flipH="1" flipV="1">
                <a:off x="1250270" y="3489401"/>
                <a:ext cx="438173" cy="430212"/>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37" name="Oval 536"/>
              <p:cNvSpPr/>
              <p:nvPr/>
            </p:nvSpPr>
            <p:spPr>
              <a:xfrm flipV="1">
                <a:off x="1599538" y="3660851"/>
                <a:ext cx="436586" cy="430212"/>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38" name="Oval 537"/>
              <p:cNvSpPr/>
              <p:nvPr/>
            </p:nvSpPr>
            <p:spPr>
              <a:xfrm>
                <a:off x="1861490" y="3043313"/>
                <a:ext cx="284177" cy="279400"/>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39" name="Oval 538"/>
              <p:cNvSpPr/>
              <p:nvPr/>
            </p:nvSpPr>
            <p:spPr>
              <a:xfrm>
                <a:off x="1971033" y="2786138"/>
                <a:ext cx="438173" cy="430213"/>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grpSp>
      </p:grpSp>
      <p:grpSp>
        <p:nvGrpSpPr>
          <p:cNvPr id="39" name="Group 591"/>
          <p:cNvGrpSpPr>
            <a:grpSpLocks/>
          </p:cNvGrpSpPr>
          <p:nvPr/>
        </p:nvGrpSpPr>
        <p:grpSpPr bwMode="auto">
          <a:xfrm>
            <a:off x="1828800" y="2238375"/>
            <a:ext cx="6400800" cy="4191000"/>
            <a:chOff x="1828800" y="381000"/>
            <a:chExt cx="6400800" cy="4191000"/>
          </a:xfrm>
        </p:grpSpPr>
        <p:grpSp>
          <p:nvGrpSpPr>
            <p:cNvPr id="40" name="Group 89"/>
            <p:cNvGrpSpPr>
              <a:grpSpLocks/>
            </p:cNvGrpSpPr>
            <p:nvPr/>
          </p:nvGrpSpPr>
          <p:grpSpPr bwMode="auto">
            <a:xfrm>
              <a:off x="1828800" y="381000"/>
              <a:ext cx="2057400" cy="4191000"/>
              <a:chOff x="5257800" y="2254404"/>
              <a:chExt cx="2057400" cy="4191000"/>
            </a:xfrm>
          </p:grpSpPr>
          <p:sp>
            <p:nvSpPr>
              <p:cNvPr id="91" name="Rectangle 90"/>
              <p:cNvSpPr/>
              <p:nvPr/>
            </p:nvSpPr>
            <p:spPr>
              <a:xfrm>
                <a:off x="5257800" y="2254404"/>
                <a:ext cx="228600" cy="4191000"/>
              </a:xfrm>
              <a:prstGeom prst="rect">
                <a:avLst/>
              </a:prstGeom>
              <a:noFill/>
              <a:ln w="1270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92" name="Rectangle 91"/>
              <p:cNvSpPr/>
              <p:nvPr/>
            </p:nvSpPr>
            <p:spPr>
              <a:xfrm>
                <a:off x="6172200" y="2254404"/>
                <a:ext cx="228600" cy="4191000"/>
              </a:xfrm>
              <a:prstGeom prst="rect">
                <a:avLst/>
              </a:prstGeom>
              <a:noFill/>
              <a:ln w="1270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93" name="Rectangle 92"/>
              <p:cNvSpPr/>
              <p:nvPr/>
            </p:nvSpPr>
            <p:spPr>
              <a:xfrm>
                <a:off x="7086600" y="2254404"/>
                <a:ext cx="228600" cy="4191000"/>
              </a:xfrm>
              <a:prstGeom prst="rect">
                <a:avLst/>
              </a:prstGeom>
              <a:noFill/>
              <a:ln w="1270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grpSp>
        <p:grpSp>
          <p:nvGrpSpPr>
            <p:cNvPr id="41" name="Group 73"/>
            <p:cNvGrpSpPr>
              <a:grpSpLocks/>
            </p:cNvGrpSpPr>
            <p:nvPr/>
          </p:nvGrpSpPr>
          <p:grpSpPr bwMode="auto">
            <a:xfrm>
              <a:off x="5486400" y="1112520"/>
              <a:ext cx="2743200" cy="2743200"/>
              <a:chOff x="457200" y="1981200"/>
              <a:chExt cx="2743200" cy="2743200"/>
            </a:xfrm>
          </p:grpSpPr>
          <p:sp>
            <p:nvSpPr>
              <p:cNvPr id="542" name="Oval 541"/>
              <p:cNvSpPr/>
              <p:nvPr/>
            </p:nvSpPr>
            <p:spPr>
              <a:xfrm flipH="1" flipV="1">
                <a:off x="1431925" y="3930968"/>
                <a:ext cx="806450" cy="793750"/>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43" name="Oval 542"/>
              <p:cNvSpPr/>
              <p:nvPr/>
            </p:nvSpPr>
            <p:spPr>
              <a:xfrm flipV="1">
                <a:off x="1862138" y="3384868"/>
                <a:ext cx="282575" cy="279400"/>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44" name="Oval 543"/>
              <p:cNvSpPr/>
              <p:nvPr/>
            </p:nvSpPr>
            <p:spPr>
              <a:xfrm flipV="1">
                <a:off x="1685925" y="3211830"/>
                <a:ext cx="282575" cy="279400"/>
              </a:xfrm>
              <a:prstGeom prst="ellipse">
                <a:avLst/>
              </a:prstGeom>
              <a:solidFill>
                <a:schemeClr val="accent2">
                  <a:lumMod val="75000"/>
                  <a:alpha val="61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45" name="Oval 544"/>
              <p:cNvSpPr/>
              <p:nvPr/>
            </p:nvSpPr>
            <p:spPr>
              <a:xfrm flipV="1">
                <a:off x="1930400" y="3211830"/>
                <a:ext cx="282575" cy="279400"/>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46" name="Oval 545"/>
              <p:cNvSpPr/>
              <p:nvPr/>
            </p:nvSpPr>
            <p:spPr>
              <a:xfrm flipV="1">
                <a:off x="2139950" y="3138805"/>
                <a:ext cx="436563" cy="430213"/>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47" name="Oval 546"/>
              <p:cNvSpPr/>
              <p:nvPr/>
            </p:nvSpPr>
            <p:spPr>
              <a:xfrm>
                <a:off x="2087563" y="2308543"/>
                <a:ext cx="806450" cy="795337"/>
              </a:xfrm>
              <a:prstGeom prst="ellipse">
                <a:avLst/>
              </a:prstGeom>
              <a:solidFill>
                <a:schemeClr val="accent2">
                  <a:lumMod val="75000"/>
                  <a:alpha val="61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48" name="Oval 547"/>
              <p:cNvSpPr/>
              <p:nvPr/>
            </p:nvSpPr>
            <p:spPr>
              <a:xfrm>
                <a:off x="1430338" y="1981518"/>
                <a:ext cx="806450" cy="793750"/>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49" name="Oval 548"/>
              <p:cNvSpPr/>
              <p:nvPr/>
            </p:nvSpPr>
            <p:spPr>
              <a:xfrm>
                <a:off x="1685925" y="2976880"/>
                <a:ext cx="284163" cy="277813"/>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50" name="Oval 549"/>
              <p:cNvSpPr/>
              <p:nvPr/>
            </p:nvSpPr>
            <p:spPr>
              <a:xfrm>
                <a:off x="1609725" y="2614930"/>
                <a:ext cx="436563" cy="430213"/>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51" name="Oval 550"/>
              <p:cNvSpPr/>
              <p:nvPr/>
            </p:nvSpPr>
            <p:spPr>
              <a:xfrm flipV="1">
                <a:off x="2085975" y="3602355"/>
                <a:ext cx="806450" cy="795338"/>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52" name="Oval 551"/>
              <p:cNvSpPr/>
              <p:nvPr/>
            </p:nvSpPr>
            <p:spPr>
              <a:xfrm flipV="1">
                <a:off x="2393950" y="2964180"/>
                <a:ext cx="806450" cy="793750"/>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53" name="Oval 552"/>
              <p:cNvSpPr/>
              <p:nvPr/>
            </p:nvSpPr>
            <p:spPr>
              <a:xfrm flipV="1">
                <a:off x="1685925" y="3451543"/>
                <a:ext cx="282575" cy="277812"/>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54" name="Oval 553"/>
              <p:cNvSpPr/>
              <p:nvPr/>
            </p:nvSpPr>
            <p:spPr>
              <a:xfrm flipV="1">
                <a:off x="1966913" y="3489643"/>
                <a:ext cx="436562" cy="430212"/>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55" name="Oval 554"/>
              <p:cNvSpPr/>
              <p:nvPr/>
            </p:nvSpPr>
            <p:spPr>
              <a:xfrm flipH="1" flipV="1">
                <a:off x="1511300" y="3384868"/>
                <a:ext cx="282575" cy="279400"/>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56" name="Oval 555"/>
              <p:cNvSpPr/>
              <p:nvPr/>
            </p:nvSpPr>
            <p:spPr>
              <a:xfrm flipH="1" flipV="1">
                <a:off x="1443038" y="3211830"/>
                <a:ext cx="282575" cy="279400"/>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57" name="Oval 556"/>
              <p:cNvSpPr/>
              <p:nvPr/>
            </p:nvSpPr>
            <p:spPr>
              <a:xfrm flipH="1" flipV="1">
                <a:off x="1079500" y="3138805"/>
                <a:ext cx="436563" cy="430213"/>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58" name="Oval 557"/>
              <p:cNvSpPr/>
              <p:nvPr/>
            </p:nvSpPr>
            <p:spPr>
              <a:xfrm flipH="1">
                <a:off x="457200" y="2964180"/>
                <a:ext cx="806450" cy="793750"/>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59" name="Oval 558"/>
              <p:cNvSpPr/>
              <p:nvPr/>
            </p:nvSpPr>
            <p:spPr>
              <a:xfrm flipH="1">
                <a:off x="1247775" y="2784793"/>
                <a:ext cx="436563" cy="430212"/>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60" name="Oval 559"/>
              <p:cNvSpPr/>
              <p:nvPr/>
            </p:nvSpPr>
            <p:spPr>
              <a:xfrm flipH="1">
                <a:off x="760413" y="2308543"/>
                <a:ext cx="806450" cy="795337"/>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61" name="Oval 560"/>
              <p:cNvSpPr/>
              <p:nvPr/>
            </p:nvSpPr>
            <p:spPr>
              <a:xfrm flipH="1">
                <a:off x="1509713" y="3043555"/>
                <a:ext cx="282575" cy="279400"/>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62" name="Oval 561"/>
              <p:cNvSpPr/>
              <p:nvPr/>
            </p:nvSpPr>
            <p:spPr>
              <a:xfrm flipH="1" flipV="1">
                <a:off x="763588" y="3602355"/>
                <a:ext cx="804862" cy="795338"/>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63" name="Oval 562"/>
              <p:cNvSpPr/>
              <p:nvPr/>
            </p:nvSpPr>
            <p:spPr>
              <a:xfrm flipH="1" flipV="1">
                <a:off x="1250950" y="3489643"/>
                <a:ext cx="436563" cy="430212"/>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64" name="Oval 563"/>
              <p:cNvSpPr/>
              <p:nvPr/>
            </p:nvSpPr>
            <p:spPr>
              <a:xfrm flipV="1">
                <a:off x="1600200" y="3661093"/>
                <a:ext cx="436563" cy="430212"/>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65" name="Oval 564"/>
              <p:cNvSpPr/>
              <p:nvPr/>
            </p:nvSpPr>
            <p:spPr>
              <a:xfrm>
                <a:off x="1862138" y="3043555"/>
                <a:ext cx="284162" cy="279400"/>
              </a:xfrm>
              <a:prstGeom prst="ellipse">
                <a:avLst/>
              </a:prstGeom>
              <a:solidFill>
                <a:schemeClr val="accent2">
                  <a:lumMod val="75000"/>
                  <a:alpha val="61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66" name="Oval 565"/>
              <p:cNvSpPr/>
              <p:nvPr/>
            </p:nvSpPr>
            <p:spPr>
              <a:xfrm>
                <a:off x="1971675" y="2786380"/>
                <a:ext cx="436563" cy="430213"/>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567" name="Oval 566"/>
              <p:cNvSpPr/>
              <p:nvPr/>
            </p:nvSpPr>
            <p:spPr>
              <a:xfrm flipH="1" flipV="1">
                <a:off x="1431925" y="3930968"/>
                <a:ext cx="806450" cy="793750"/>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68" name="Oval 567"/>
              <p:cNvSpPr/>
              <p:nvPr/>
            </p:nvSpPr>
            <p:spPr>
              <a:xfrm flipV="1">
                <a:off x="1862138" y="3384868"/>
                <a:ext cx="282575" cy="279400"/>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69" name="Oval 568"/>
              <p:cNvSpPr/>
              <p:nvPr/>
            </p:nvSpPr>
            <p:spPr>
              <a:xfrm flipV="1">
                <a:off x="1685925" y="3211830"/>
                <a:ext cx="282575" cy="279400"/>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70" name="Oval 569"/>
              <p:cNvSpPr/>
              <p:nvPr/>
            </p:nvSpPr>
            <p:spPr>
              <a:xfrm flipV="1">
                <a:off x="1930400" y="3211830"/>
                <a:ext cx="282575" cy="279400"/>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71" name="Oval 570"/>
              <p:cNvSpPr/>
              <p:nvPr/>
            </p:nvSpPr>
            <p:spPr>
              <a:xfrm flipV="1">
                <a:off x="2139950" y="3138805"/>
                <a:ext cx="436563" cy="430213"/>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72" name="Oval 571"/>
              <p:cNvSpPr/>
              <p:nvPr/>
            </p:nvSpPr>
            <p:spPr>
              <a:xfrm>
                <a:off x="2087563" y="2308543"/>
                <a:ext cx="806450" cy="795337"/>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73" name="Oval 572"/>
              <p:cNvSpPr/>
              <p:nvPr/>
            </p:nvSpPr>
            <p:spPr>
              <a:xfrm>
                <a:off x="1430338" y="1981518"/>
                <a:ext cx="806450" cy="793750"/>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74" name="Oval 573"/>
              <p:cNvSpPr/>
              <p:nvPr/>
            </p:nvSpPr>
            <p:spPr>
              <a:xfrm>
                <a:off x="1685925" y="2976880"/>
                <a:ext cx="284163" cy="277813"/>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75" name="Oval 574"/>
              <p:cNvSpPr/>
              <p:nvPr/>
            </p:nvSpPr>
            <p:spPr>
              <a:xfrm>
                <a:off x="1609725" y="2614930"/>
                <a:ext cx="436563" cy="430213"/>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76" name="Oval 575"/>
              <p:cNvSpPr/>
              <p:nvPr/>
            </p:nvSpPr>
            <p:spPr>
              <a:xfrm flipV="1">
                <a:off x="2085975" y="3602355"/>
                <a:ext cx="806450" cy="795338"/>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77" name="Oval 576"/>
              <p:cNvSpPr/>
              <p:nvPr/>
            </p:nvSpPr>
            <p:spPr>
              <a:xfrm flipV="1">
                <a:off x="2393950" y="2964180"/>
                <a:ext cx="806450" cy="793750"/>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78" name="Oval 577"/>
              <p:cNvSpPr/>
              <p:nvPr/>
            </p:nvSpPr>
            <p:spPr>
              <a:xfrm flipV="1">
                <a:off x="1685925" y="3451543"/>
                <a:ext cx="282575" cy="277812"/>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79" name="Oval 578"/>
              <p:cNvSpPr/>
              <p:nvPr/>
            </p:nvSpPr>
            <p:spPr>
              <a:xfrm flipV="1">
                <a:off x="1966913" y="3489643"/>
                <a:ext cx="436562" cy="430212"/>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80" name="Oval 579"/>
              <p:cNvSpPr/>
              <p:nvPr/>
            </p:nvSpPr>
            <p:spPr>
              <a:xfrm flipH="1" flipV="1">
                <a:off x="1511300" y="3384868"/>
                <a:ext cx="282575" cy="279400"/>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81" name="Oval 580"/>
              <p:cNvSpPr/>
              <p:nvPr/>
            </p:nvSpPr>
            <p:spPr>
              <a:xfrm flipH="1" flipV="1">
                <a:off x="1443038" y="3211830"/>
                <a:ext cx="282575" cy="279400"/>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82" name="Oval 581"/>
              <p:cNvSpPr/>
              <p:nvPr/>
            </p:nvSpPr>
            <p:spPr>
              <a:xfrm flipH="1" flipV="1">
                <a:off x="1079500" y="3138805"/>
                <a:ext cx="436563" cy="430213"/>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83" name="Oval 582"/>
              <p:cNvSpPr/>
              <p:nvPr/>
            </p:nvSpPr>
            <p:spPr>
              <a:xfrm flipH="1">
                <a:off x="457200" y="2964180"/>
                <a:ext cx="806450" cy="793750"/>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84" name="Oval 583"/>
              <p:cNvSpPr/>
              <p:nvPr/>
            </p:nvSpPr>
            <p:spPr>
              <a:xfrm flipH="1">
                <a:off x="1247775" y="2784793"/>
                <a:ext cx="436563" cy="430212"/>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85" name="Oval 584"/>
              <p:cNvSpPr/>
              <p:nvPr/>
            </p:nvSpPr>
            <p:spPr>
              <a:xfrm flipH="1">
                <a:off x="760413" y="2308543"/>
                <a:ext cx="806450" cy="795337"/>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86" name="Oval 585"/>
              <p:cNvSpPr/>
              <p:nvPr/>
            </p:nvSpPr>
            <p:spPr>
              <a:xfrm flipH="1">
                <a:off x="1509713" y="3043555"/>
                <a:ext cx="282575" cy="279400"/>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87" name="Oval 586"/>
              <p:cNvSpPr/>
              <p:nvPr/>
            </p:nvSpPr>
            <p:spPr>
              <a:xfrm flipH="1" flipV="1">
                <a:off x="763588" y="3602355"/>
                <a:ext cx="804862" cy="795338"/>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88" name="Oval 587"/>
              <p:cNvSpPr/>
              <p:nvPr/>
            </p:nvSpPr>
            <p:spPr>
              <a:xfrm flipH="1" flipV="1">
                <a:off x="1250950" y="3489643"/>
                <a:ext cx="436563" cy="430212"/>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89" name="Oval 588"/>
              <p:cNvSpPr/>
              <p:nvPr/>
            </p:nvSpPr>
            <p:spPr>
              <a:xfrm flipV="1">
                <a:off x="1600200" y="3661093"/>
                <a:ext cx="436563" cy="430212"/>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90" name="Oval 589"/>
              <p:cNvSpPr/>
              <p:nvPr/>
            </p:nvSpPr>
            <p:spPr>
              <a:xfrm>
                <a:off x="1862138" y="3043555"/>
                <a:ext cx="284162" cy="279400"/>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91" name="Oval 590"/>
              <p:cNvSpPr/>
              <p:nvPr/>
            </p:nvSpPr>
            <p:spPr>
              <a:xfrm>
                <a:off x="1971675" y="2786380"/>
                <a:ext cx="436563" cy="430213"/>
              </a:xfrm>
              <a:prstGeom prst="ellipse">
                <a:avLst/>
              </a:prstGeom>
              <a:solidFill>
                <a:schemeClr val="accent2">
                  <a:lumMod val="75000"/>
                  <a:alpha val="61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grpSp>
      </p:grpSp>
      <p:grpSp>
        <p:nvGrpSpPr>
          <p:cNvPr id="42" name="Group 706"/>
          <p:cNvGrpSpPr>
            <a:grpSpLocks/>
          </p:cNvGrpSpPr>
          <p:nvPr/>
        </p:nvGrpSpPr>
        <p:grpSpPr bwMode="auto">
          <a:xfrm>
            <a:off x="1600200" y="2971800"/>
            <a:ext cx="6629400" cy="2743200"/>
            <a:chOff x="1600200" y="6477000"/>
            <a:chExt cx="6629400" cy="2743200"/>
          </a:xfrm>
        </p:grpSpPr>
        <p:sp>
          <p:nvSpPr>
            <p:cNvPr id="83" name="Rectangle 82"/>
            <p:cNvSpPr/>
            <p:nvPr/>
          </p:nvSpPr>
          <p:spPr>
            <a:xfrm>
              <a:off x="1600200" y="7162800"/>
              <a:ext cx="2743200" cy="1371600"/>
            </a:xfrm>
            <a:prstGeom prst="rect">
              <a:avLst/>
            </a:prstGeom>
            <a:noFill/>
            <a:ln w="1270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grpSp>
          <p:nvGrpSpPr>
            <p:cNvPr id="43" name="Group 647"/>
            <p:cNvGrpSpPr>
              <a:grpSpLocks/>
            </p:cNvGrpSpPr>
            <p:nvPr/>
          </p:nvGrpSpPr>
          <p:grpSpPr bwMode="auto">
            <a:xfrm>
              <a:off x="5486400" y="6477000"/>
              <a:ext cx="2743200" cy="2743200"/>
              <a:chOff x="685800" y="1752600"/>
              <a:chExt cx="2743200" cy="2743200"/>
            </a:xfrm>
          </p:grpSpPr>
          <p:grpSp>
            <p:nvGrpSpPr>
              <p:cNvPr id="44" name="Group 73"/>
              <p:cNvGrpSpPr>
                <a:grpSpLocks/>
              </p:cNvGrpSpPr>
              <p:nvPr/>
            </p:nvGrpSpPr>
            <p:grpSpPr bwMode="auto">
              <a:xfrm>
                <a:off x="685800" y="1752600"/>
                <a:ext cx="2743200" cy="2743200"/>
                <a:chOff x="457200" y="1981200"/>
                <a:chExt cx="2743200" cy="2743200"/>
              </a:xfrm>
            </p:grpSpPr>
            <p:sp>
              <p:nvSpPr>
                <p:cNvPr id="657" name="Oval 656"/>
                <p:cNvSpPr/>
                <p:nvPr/>
              </p:nvSpPr>
              <p:spPr>
                <a:xfrm flipH="1" flipV="1">
                  <a:off x="1431925" y="3930650"/>
                  <a:ext cx="806450" cy="793750"/>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58" name="Oval 657"/>
                <p:cNvSpPr/>
                <p:nvPr/>
              </p:nvSpPr>
              <p:spPr>
                <a:xfrm flipV="1">
                  <a:off x="1862138" y="3384550"/>
                  <a:ext cx="282575" cy="279400"/>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59" name="Oval 658"/>
                <p:cNvSpPr/>
                <p:nvPr/>
              </p:nvSpPr>
              <p:spPr>
                <a:xfrm flipV="1">
                  <a:off x="1685925" y="3211513"/>
                  <a:ext cx="282575" cy="279400"/>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60" name="Oval 659"/>
                <p:cNvSpPr/>
                <p:nvPr/>
              </p:nvSpPr>
              <p:spPr>
                <a:xfrm flipV="1">
                  <a:off x="1930400" y="3211513"/>
                  <a:ext cx="282575" cy="279400"/>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61" name="Oval 660"/>
                <p:cNvSpPr/>
                <p:nvPr/>
              </p:nvSpPr>
              <p:spPr>
                <a:xfrm flipV="1">
                  <a:off x="2139950" y="3138488"/>
                  <a:ext cx="436563" cy="430212"/>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62" name="Oval 661"/>
                <p:cNvSpPr/>
                <p:nvPr/>
              </p:nvSpPr>
              <p:spPr>
                <a:xfrm>
                  <a:off x="2087563" y="2308225"/>
                  <a:ext cx="806450" cy="795338"/>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63" name="Oval 662"/>
                <p:cNvSpPr/>
                <p:nvPr/>
              </p:nvSpPr>
              <p:spPr>
                <a:xfrm>
                  <a:off x="1430338" y="1981200"/>
                  <a:ext cx="806450" cy="793750"/>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64" name="Oval 663"/>
                <p:cNvSpPr/>
                <p:nvPr/>
              </p:nvSpPr>
              <p:spPr>
                <a:xfrm>
                  <a:off x="1685925" y="2976563"/>
                  <a:ext cx="284163" cy="277812"/>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65" name="Oval 664"/>
                <p:cNvSpPr/>
                <p:nvPr/>
              </p:nvSpPr>
              <p:spPr>
                <a:xfrm>
                  <a:off x="1609725" y="2614613"/>
                  <a:ext cx="436563" cy="430212"/>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66" name="Oval 665"/>
                <p:cNvSpPr/>
                <p:nvPr/>
              </p:nvSpPr>
              <p:spPr>
                <a:xfrm flipV="1">
                  <a:off x="2085975" y="3602038"/>
                  <a:ext cx="806450" cy="795337"/>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67" name="Oval 666"/>
                <p:cNvSpPr/>
                <p:nvPr/>
              </p:nvSpPr>
              <p:spPr>
                <a:xfrm flipV="1">
                  <a:off x="2393950" y="2963863"/>
                  <a:ext cx="806450" cy="793750"/>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68" name="Oval 667"/>
                <p:cNvSpPr/>
                <p:nvPr/>
              </p:nvSpPr>
              <p:spPr>
                <a:xfrm flipV="1">
                  <a:off x="1685925" y="3451225"/>
                  <a:ext cx="282575" cy="277813"/>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69" name="Oval 668"/>
                <p:cNvSpPr/>
                <p:nvPr/>
              </p:nvSpPr>
              <p:spPr>
                <a:xfrm flipV="1">
                  <a:off x="1966913" y="3489325"/>
                  <a:ext cx="436562" cy="430213"/>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70" name="Oval 669"/>
                <p:cNvSpPr/>
                <p:nvPr/>
              </p:nvSpPr>
              <p:spPr>
                <a:xfrm flipH="1" flipV="1">
                  <a:off x="1511300" y="3384550"/>
                  <a:ext cx="282575" cy="279400"/>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71" name="Oval 670"/>
                <p:cNvSpPr/>
                <p:nvPr/>
              </p:nvSpPr>
              <p:spPr>
                <a:xfrm flipH="1" flipV="1">
                  <a:off x="1443038" y="3211513"/>
                  <a:ext cx="282575" cy="279400"/>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72" name="Oval 671"/>
                <p:cNvSpPr/>
                <p:nvPr/>
              </p:nvSpPr>
              <p:spPr>
                <a:xfrm flipH="1" flipV="1">
                  <a:off x="1079500" y="3138488"/>
                  <a:ext cx="436563" cy="430212"/>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73" name="Oval 672"/>
                <p:cNvSpPr/>
                <p:nvPr/>
              </p:nvSpPr>
              <p:spPr>
                <a:xfrm flipH="1">
                  <a:off x="457200" y="2963863"/>
                  <a:ext cx="806450" cy="793750"/>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74" name="Oval 673"/>
                <p:cNvSpPr/>
                <p:nvPr/>
              </p:nvSpPr>
              <p:spPr>
                <a:xfrm flipH="1">
                  <a:off x="1247775" y="2784475"/>
                  <a:ext cx="436563" cy="430213"/>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75" name="Oval 674"/>
                <p:cNvSpPr/>
                <p:nvPr/>
              </p:nvSpPr>
              <p:spPr>
                <a:xfrm flipH="1">
                  <a:off x="760413" y="2308225"/>
                  <a:ext cx="806450" cy="795338"/>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76" name="Oval 675"/>
                <p:cNvSpPr/>
                <p:nvPr/>
              </p:nvSpPr>
              <p:spPr>
                <a:xfrm flipH="1">
                  <a:off x="1509713" y="3043238"/>
                  <a:ext cx="282575" cy="279400"/>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77" name="Oval 676"/>
                <p:cNvSpPr/>
                <p:nvPr/>
              </p:nvSpPr>
              <p:spPr>
                <a:xfrm flipH="1" flipV="1">
                  <a:off x="763588" y="3602038"/>
                  <a:ext cx="804862" cy="795337"/>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78" name="Oval 677"/>
                <p:cNvSpPr/>
                <p:nvPr/>
              </p:nvSpPr>
              <p:spPr>
                <a:xfrm flipH="1" flipV="1">
                  <a:off x="1250950" y="3489325"/>
                  <a:ext cx="436563" cy="430213"/>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79" name="Oval 678"/>
                <p:cNvSpPr/>
                <p:nvPr/>
              </p:nvSpPr>
              <p:spPr>
                <a:xfrm flipV="1">
                  <a:off x="1600200" y="3660775"/>
                  <a:ext cx="436563" cy="430213"/>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80" name="Oval 679"/>
                <p:cNvSpPr/>
                <p:nvPr/>
              </p:nvSpPr>
              <p:spPr>
                <a:xfrm>
                  <a:off x="1862138" y="3043238"/>
                  <a:ext cx="284162" cy="279400"/>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81" name="Oval 680"/>
                <p:cNvSpPr/>
                <p:nvPr/>
              </p:nvSpPr>
              <p:spPr>
                <a:xfrm>
                  <a:off x="1971675" y="2786063"/>
                  <a:ext cx="436563" cy="430212"/>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82" name="Oval 681"/>
                <p:cNvSpPr/>
                <p:nvPr/>
              </p:nvSpPr>
              <p:spPr>
                <a:xfrm flipH="1" flipV="1">
                  <a:off x="1431925" y="3930650"/>
                  <a:ext cx="806450" cy="793750"/>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83" name="Oval 682"/>
                <p:cNvSpPr/>
                <p:nvPr/>
              </p:nvSpPr>
              <p:spPr>
                <a:xfrm flipV="1">
                  <a:off x="1862138" y="3384550"/>
                  <a:ext cx="282575" cy="279400"/>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84" name="Oval 683"/>
                <p:cNvSpPr/>
                <p:nvPr/>
              </p:nvSpPr>
              <p:spPr>
                <a:xfrm flipV="1">
                  <a:off x="1685925" y="3211513"/>
                  <a:ext cx="282575" cy="279400"/>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85" name="Oval 684"/>
                <p:cNvSpPr/>
                <p:nvPr/>
              </p:nvSpPr>
              <p:spPr>
                <a:xfrm flipV="1">
                  <a:off x="1930400" y="3211513"/>
                  <a:ext cx="282575" cy="279400"/>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86" name="Oval 685"/>
                <p:cNvSpPr/>
                <p:nvPr/>
              </p:nvSpPr>
              <p:spPr>
                <a:xfrm flipV="1">
                  <a:off x="2139950" y="3138488"/>
                  <a:ext cx="436563" cy="430212"/>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87" name="Oval 686"/>
                <p:cNvSpPr/>
                <p:nvPr/>
              </p:nvSpPr>
              <p:spPr>
                <a:xfrm>
                  <a:off x="2087563" y="2308225"/>
                  <a:ext cx="806450" cy="795338"/>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88" name="Oval 687"/>
                <p:cNvSpPr/>
                <p:nvPr/>
              </p:nvSpPr>
              <p:spPr>
                <a:xfrm>
                  <a:off x="1430338" y="1981200"/>
                  <a:ext cx="806450" cy="793750"/>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89" name="Oval 688"/>
                <p:cNvSpPr/>
                <p:nvPr/>
              </p:nvSpPr>
              <p:spPr>
                <a:xfrm>
                  <a:off x="1685925" y="2976563"/>
                  <a:ext cx="284163" cy="277812"/>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90" name="Oval 689"/>
                <p:cNvSpPr/>
                <p:nvPr/>
              </p:nvSpPr>
              <p:spPr>
                <a:xfrm>
                  <a:off x="1609725" y="2614613"/>
                  <a:ext cx="436563" cy="430212"/>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91" name="Oval 690"/>
                <p:cNvSpPr/>
                <p:nvPr/>
              </p:nvSpPr>
              <p:spPr>
                <a:xfrm flipV="1">
                  <a:off x="2085975" y="3602038"/>
                  <a:ext cx="806450" cy="795337"/>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92" name="Oval 691"/>
                <p:cNvSpPr/>
                <p:nvPr/>
              </p:nvSpPr>
              <p:spPr>
                <a:xfrm flipV="1">
                  <a:off x="2393950" y="2963863"/>
                  <a:ext cx="806450" cy="793750"/>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93" name="Oval 692"/>
                <p:cNvSpPr/>
                <p:nvPr/>
              </p:nvSpPr>
              <p:spPr>
                <a:xfrm flipV="1">
                  <a:off x="1685925" y="3451225"/>
                  <a:ext cx="282575" cy="277813"/>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94" name="Oval 693"/>
                <p:cNvSpPr/>
                <p:nvPr/>
              </p:nvSpPr>
              <p:spPr>
                <a:xfrm flipV="1">
                  <a:off x="1966913" y="3489325"/>
                  <a:ext cx="436562" cy="430213"/>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95" name="Oval 694"/>
                <p:cNvSpPr/>
                <p:nvPr/>
              </p:nvSpPr>
              <p:spPr>
                <a:xfrm flipH="1" flipV="1">
                  <a:off x="1511300" y="3384550"/>
                  <a:ext cx="282575" cy="279400"/>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96" name="Oval 695"/>
                <p:cNvSpPr/>
                <p:nvPr/>
              </p:nvSpPr>
              <p:spPr>
                <a:xfrm flipH="1" flipV="1">
                  <a:off x="1443038" y="3211513"/>
                  <a:ext cx="282575" cy="279400"/>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97" name="Oval 696"/>
                <p:cNvSpPr/>
                <p:nvPr/>
              </p:nvSpPr>
              <p:spPr>
                <a:xfrm flipH="1" flipV="1">
                  <a:off x="1079500" y="3138488"/>
                  <a:ext cx="436563" cy="430212"/>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98" name="Oval 697"/>
                <p:cNvSpPr/>
                <p:nvPr/>
              </p:nvSpPr>
              <p:spPr>
                <a:xfrm flipH="1">
                  <a:off x="457200" y="2963863"/>
                  <a:ext cx="806450" cy="793750"/>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99" name="Oval 698"/>
                <p:cNvSpPr/>
                <p:nvPr/>
              </p:nvSpPr>
              <p:spPr>
                <a:xfrm flipH="1">
                  <a:off x="1247775" y="2784475"/>
                  <a:ext cx="436563" cy="430213"/>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00" name="Oval 699"/>
                <p:cNvSpPr/>
                <p:nvPr/>
              </p:nvSpPr>
              <p:spPr>
                <a:xfrm flipH="1">
                  <a:off x="760413" y="2308225"/>
                  <a:ext cx="806450" cy="795338"/>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01" name="Oval 700"/>
                <p:cNvSpPr/>
                <p:nvPr/>
              </p:nvSpPr>
              <p:spPr>
                <a:xfrm flipH="1">
                  <a:off x="1509713" y="3043238"/>
                  <a:ext cx="282575" cy="279400"/>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02" name="Oval 701"/>
                <p:cNvSpPr/>
                <p:nvPr/>
              </p:nvSpPr>
              <p:spPr>
                <a:xfrm flipH="1" flipV="1">
                  <a:off x="763588" y="3602038"/>
                  <a:ext cx="804862" cy="795337"/>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03" name="Oval 702"/>
                <p:cNvSpPr/>
                <p:nvPr/>
              </p:nvSpPr>
              <p:spPr>
                <a:xfrm flipH="1" flipV="1">
                  <a:off x="1250950" y="3489325"/>
                  <a:ext cx="436563" cy="430213"/>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04" name="Oval 703"/>
                <p:cNvSpPr/>
                <p:nvPr/>
              </p:nvSpPr>
              <p:spPr>
                <a:xfrm flipV="1">
                  <a:off x="1600200" y="3660775"/>
                  <a:ext cx="436563" cy="430213"/>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05" name="Oval 704"/>
                <p:cNvSpPr/>
                <p:nvPr/>
              </p:nvSpPr>
              <p:spPr>
                <a:xfrm>
                  <a:off x="1862138" y="3043238"/>
                  <a:ext cx="284162" cy="279400"/>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06" name="Oval 705"/>
                <p:cNvSpPr/>
                <p:nvPr/>
              </p:nvSpPr>
              <p:spPr>
                <a:xfrm>
                  <a:off x="1971675" y="2786063"/>
                  <a:ext cx="436563" cy="430212"/>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grpSp>
          <p:grpSp>
            <p:nvGrpSpPr>
              <p:cNvPr id="45" name="Group 22"/>
              <p:cNvGrpSpPr>
                <a:grpSpLocks/>
              </p:cNvGrpSpPr>
              <p:nvPr/>
            </p:nvGrpSpPr>
            <p:grpSpPr bwMode="auto">
              <a:xfrm>
                <a:off x="695960" y="1752600"/>
                <a:ext cx="2733040" cy="2743200"/>
                <a:chOff x="5257800" y="3820160"/>
                <a:chExt cx="2733040" cy="2743200"/>
              </a:xfrm>
            </p:grpSpPr>
            <p:grpSp>
              <p:nvGrpSpPr>
                <p:cNvPr id="46" name="Group 194"/>
                <p:cNvGrpSpPr>
                  <a:grpSpLocks/>
                </p:cNvGrpSpPr>
                <p:nvPr/>
              </p:nvGrpSpPr>
              <p:grpSpPr bwMode="auto">
                <a:xfrm>
                  <a:off x="6217920" y="3820160"/>
                  <a:ext cx="812800" cy="2743200"/>
                  <a:chOff x="6207760" y="3830320"/>
                  <a:chExt cx="812800" cy="2743200"/>
                </a:xfrm>
              </p:grpSpPr>
              <p:sp>
                <p:nvSpPr>
                  <p:cNvPr id="655" name="Oval 654"/>
                  <p:cNvSpPr/>
                  <p:nvPr/>
                </p:nvSpPr>
                <p:spPr>
                  <a:xfrm>
                    <a:off x="6207443" y="3830320"/>
                    <a:ext cx="806450" cy="793750"/>
                  </a:xfrm>
                  <a:prstGeom prst="ellipse">
                    <a:avLst/>
                  </a:prstGeom>
                  <a:solidFill>
                    <a:schemeClr val="accent2">
                      <a:lumMod val="75000"/>
                      <a:alpha val="61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56" name="Oval 655"/>
                  <p:cNvSpPr/>
                  <p:nvPr/>
                </p:nvSpPr>
                <p:spPr>
                  <a:xfrm>
                    <a:off x="6213793" y="5779770"/>
                    <a:ext cx="806450" cy="793750"/>
                  </a:xfrm>
                  <a:prstGeom prst="ellipse">
                    <a:avLst/>
                  </a:prstGeom>
                  <a:solidFill>
                    <a:schemeClr val="accent2">
                      <a:lumMod val="75000"/>
                      <a:alpha val="61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47" name="Group 197"/>
                <p:cNvGrpSpPr>
                  <a:grpSpLocks/>
                </p:cNvGrpSpPr>
                <p:nvPr/>
              </p:nvGrpSpPr>
              <p:grpSpPr bwMode="auto">
                <a:xfrm rot="-5400000">
                  <a:off x="6217920" y="3830321"/>
                  <a:ext cx="812800" cy="2733040"/>
                  <a:chOff x="6228080" y="3810000"/>
                  <a:chExt cx="812800" cy="2733040"/>
                </a:xfrm>
              </p:grpSpPr>
              <p:sp>
                <p:nvSpPr>
                  <p:cNvPr id="653" name="Oval 652"/>
                  <p:cNvSpPr/>
                  <p:nvPr/>
                </p:nvSpPr>
                <p:spPr>
                  <a:xfrm>
                    <a:off x="6228398" y="3809365"/>
                    <a:ext cx="806450" cy="793750"/>
                  </a:xfrm>
                  <a:prstGeom prst="ellipse">
                    <a:avLst/>
                  </a:prstGeom>
                  <a:solidFill>
                    <a:schemeClr val="accent2">
                      <a:lumMod val="75000"/>
                      <a:alpha val="61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54" name="Oval 653"/>
                  <p:cNvSpPr/>
                  <p:nvPr/>
                </p:nvSpPr>
                <p:spPr>
                  <a:xfrm>
                    <a:off x="6234748" y="5749290"/>
                    <a:ext cx="806450" cy="793750"/>
                  </a:xfrm>
                  <a:prstGeom prst="ellipse">
                    <a:avLst/>
                  </a:prstGeom>
                  <a:solidFill>
                    <a:schemeClr val="accent2">
                      <a:lumMod val="75000"/>
                      <a:alpha val="61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childTnLst>
                                  <p:subTnLst>
                                    <p:set>
                                      <p:cBhvr override="childStyle">
                                        <p:cTn dur="1" fill="hold" display="0" masterRel="nextClick" afterEffect="1"/>
                                        <p:tgtEl>
                                          <p:spTgt spid="30"/>
                                        </p:tgtEl>
                                        <p:attrNameLst>
                                          <p:attrName>style.visibility</p:attrName>
                                        </p:attrNameLst>
                                      </p:cBhvr>
                                      <p:to>
                                        <p:strVal val="hidden"/>
                                      </p:to>
                                    </p:set>
                                  </p:subTnLst>
                                </p:cTn>
                              </p:par>
                              <p:par>
                                <p:cTn id="7" presetID="1" presetClass="entr" presetSubtype="0" fill="hold" grpId="0" nodeType="withEffect">
                                  <p:stCondLst>
                                    <p:cond delay="0"/>
                                  </p:stCondLst>
                                  <p:childTnLst>
                                    <p:set>
                                      <p:cBhvr>
                                        <p:cTn id="8" dur="1" fill="hold">
                                          <p:stCondLst>
                                            <p:cond delay="0"/>
                                          </p:stCondLst>
                                        </p:cTn>
                                        <p:tgtEl>
                                          <p:spTgt spid="6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2"/>
                                        </p:tgtEl>
                                        <p:attrNameLst>
                                          <p:attrName>style.visibility</p:attrName>
                                        </p:attrNameLst>
                                      </p:cBhvr>
                                      <p:to>
                                        <p:strVal val="visible"/>
                                      </p:to>
                                    </p:set>
                                  </p:childTnLst>
                                  <p:subTnLst>
                                    <p:set>
                                      <p:cBhvr override="childStyle">
                                        <p:cTn dur="1" fill="hold" display="0" masterRel="nextClick" afterEffect="1"/>
                                        <p:tgtEl>
                                          <p:spTgt spid="32"/>
                                        </p:tgtEl>
                                        <p:attrNameLst>
                                          <p:attrName>style.visibility</p:attrName>
                                        </p:attrNameLst>
                                      </p:cBhvr>
                                      <p:to>
                                        <p:strVal val="hidden"/>
                                      </p:to>
                                    </p:set>
                                  </p:subTnLst>
                                </p:cTn>
                              </p:par>
                              <p:par>
                                <p:cTn id="13" presetID="1" presetClass="entr" presetSubtype="0" fill="hold" grpId="0" nodeType="withEffect">
                                  <p:stCondLst>
                                    <p:cond delay="0"/>
                                  </p:stCondLst>
                                  <p:childTnLst>
                                    <p:set>
                                      <p:cBhvr>
                                        <p:cTn id="14" dur="1" fill="hold">
                                          <p:stCondLst>
                                            <p:cond delay="0"/>
                                          </p:stCondLst>
                                        </p:cTn>
                                        <p:tgtEl>
                                          <p:spTgt spid="6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4"/>
                                        </p:tgtEl>
                                        <p:attrNameLst>
                                          <p:attrName>style.visibility</p:attrName>
                                        </p:attrNameLst>
                                      </p:cBhvr>
                                      <p:to>
                                        <p:strVal val="visible"/>
                                      </p:to>
                                    </p:set>
                                  </p:childTnLst>
                                  <p:subTnLst>
                                    <p:set>
                                      <p:cBhvr override="childStyle">
                                        <p:cTn dur="1" fill="hold" display="0" masterRel="nextClick" afterEffect="1"/>
                                        <p:tgtEl>
                                          <p:spTgt spid="34"/>
                                        </p:tgtEl>
                                        <p:attrNameLst>
                                          <p:attrName>style.visibility</p:attrName>
                                        </p:attrNameLst>
                                      </p:cBhvr>
                                      <p:to>
                                        <p:strVal val="hidden"/>
                                      </p:to>
                                    </p:set>
                                  </p:subTnLst>
                                </p:cTn>
                              </p:par>
                              <p:par>
                                <p:cTn id="19" presetID="1" presetClass="entr" presetSubtype="0" fill="hold" grpId="0" nodeType="withEffect">
                                  <p:stCondLst>
                                    <p:cond delay="0"/>
                                  </p:stCondLst>
                                  <p:childTnLst>
                                    <p:set>
                                      <p:cBhvr>
                                        <p:cTn id="20" dur="1" fill="hold">
                                          <p:stCondLst>
                                            <p:cond delay="0"/>
                                          </p:stCondLst>
                                        </p:cTn>
                                        <p:tgtEl>
                                          <p:spTgt spid="6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6"/>
                                        </p:tgtEl>
                                        <p:attrNameLst>
                                          <p:attrName>style.visibility</p:attrName>
                                        </p:attrNameLst>
                                      </p:cBhvr>
                                      <p:to>
                                        <p:strVal val="visible"/>
                                      </p:to>
                                    </p:set>
                                  </p:childTnLst>
                                  <p:subTnLst>
                                    <p:set>
                                      <p:cBhvr override="childStyle">
                                        <p:cTn dur="1" fill="hold" display="0" masterRel="nextClick" afterEffect="1"/>
                                        <p:tgtEl>
                                          <p:spTgt spid="26"/>
                                        </p:tgtEl>
                                        <p:attrNameLst>
                                          <p:attrName>style.visibility</p:attrName>
                                        </p:attrNameLst>
                                      </p:cBhvr>
                                      <p:to>
                                        <p:strVal val="hidden"/>
                                      </p:to>
                                    </p:set>
                                  </p:subTnLst>
                                </p:cTn>
                              </p:par>
                              <p:par>
                                <p:cTn id="25" presetID="1" presetClass="entr" presetSubtype="0" fill="hold" grpId="0" nodeType="withEffect">
                                  <p:stCondLst>
                                    <p:cond delay="0"/>
                                  </p:stCondLst>
                                  <p:childTnLst>
                                    <p:set>
                                      <p:cBhvr>
                                        <p:cTn id="26" dur="1" fill="hold">
                                          <p:stCondLst>
                                            <p:cond delay="0"/>
                                          </p:stCondLst>
                                        </p:cTn>
                                        <p:tgtEl>
                                          <p:spTgt spid="6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2"/>
                                        </p:tgtEl>
                                        <p:attrNameLst>
                                          <p:attrName>style.visibility</p:attrName>
                                        </p:attrNameLst>
                                      </p:cBhvr>
                                      <p:to>
                                        <p:strVal val="visible"/>
                                      </p:to>
                                    </p:set>
                                  </p:childTnLst>
                                  <p:subTnLst>
                                    <p:set>
                                      <p:cBhvr override="childStyle">
                                        <p:cTn dur="1" fill="hold" display="0" masterRel="nextClick" afterEffect="1"/>
                                        <p:tgtEl>
                                          <p:spTgt spid="42"/>
                                        </p:tgtEl>
                                        <p:attrNameLst>
                                          <p:attrName>style.visibility</p:attrName>
                                        </p:attrNameLst>
                                      </p:cBhvr>
                                      <p:to>
                                        <p:strVal val="hidden"/>
                                      </p:to>
                                    </p:set>
                                  </p:subTnLst>
                                </p:cTn>
                              </p:par>
                              <p:par>
                                <p:cTn id="31" presetID="1" presetClass="entr" presetSubtype="0" fill="hold" grpId="0" nodeType="withEffect">
                                  <p:stCondLst>
                                    <p:cond delay="0"/>
                                  </p:stCondLst>
                                  <p:childTnLst>
                                    <p:set>
                                      <p:cBhvr>
                                        <p:cTn id="32" dur="1" fill="hold">
                                          <p:stCondLst>
                                            <p:cond delay="0"/>
                                          </p:stCondLst>
                                        </p:cTn>
                                        <p:tgtEl>
                                          <p:spTgt spid="61"/>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22"/>
                                        </p:tgtEl>
                                        <p:attrNameLst>
                                          <p:attrName>style.visibility</p:attrName>
                                        </p:attrNameLst>
                                      </p:cBhvr>
                                      <p:to>
                                        <p:strVal val="visible"/>
                                      </p:to>
                                    </p:set>
                                  </p:childTnLst>
                                  <p:subTnLst>
                                    <p:set>
                                      <p:cBhvr override="childStyle">
                                        <p:cTn dur="1" fill="hold" display="0" masterRel="nextClick" afterEffect="1"/>
                                        <p:tgtEl>
                                          <p:spTgt spid="22"/>
                                        </p:tgtEl>
                                        <p:attrNameLst>
                                          <p:attrName>style.visibility</p:attrName>
                                        </p:attrNameLst>
                                      </p:cBhvr>
                                      <p:to>
                                        <p:strVal val="hidden"/>
                                      </p:to>
                                    </p:set>
                                  </p:subTnLst>
                                </p:cTn>
                              </p:par>
                              <p:par>
                                <p:cTn id="37" presetID="1" presetClass="entr" presetSubtype="0" fill="hold" grpId="0" nodeType="withEffect">
                                  <p:stCondLst>
                                    <p:cond delay="0"/>
                                  </p:stCondLst>
                                  <p:childTnLst>
                                    <p:set>
                                      <p:cBhvr>
                                        <p:cTn id="38" dur="1" fill="hold">
                                          <p:stCondLst>
                                            <p:cond delay="0"/>
                                          </p:stCondLst>
                                        </p:cTn>
                                        <p:tgtEl>
                                          <p:spTgt spid="6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6"/>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36"/>
                                        </p:tgtEl>
                                        <p:attrNameLst>
                                          <p:attrName>style.visibility</p:attrName>
                                        </p:attrNameLst>
                                      </p:cBhvr>
                                      <p:to>
                                        <p:strVal val="visible"/>
                                      </p:to>
                                    </p:set>
                                  </p:childTnLst>
                                  <p:subTnLst>
                                    <p:set>
                                      <p:cBhvr override="childStyle">
                                        <p:cTn dur="1" fill="hold" display="0" masterRel="nextClick" afterEffect="1"/>
                                        <p:tgtEl>
                                          <p:spTgt spid="36"/>
                                        </p:tgtEl>
                                        <p:attrNameLst>
                                          <p:attrName>style.visibility</p:attrName>
                                        </p:attrNameLst>
                                      </p:cBhvr>
                                      <p:to>
                                        <p:strVal val="hidden"/>
                                      </p:to>
                                    </p:set>
                                  </p:sub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39"/>
                                        </p:tgtEl>
                                        <p:attrNameLst>
                                          <p:attrName>style.visibility</p:attrName>
                                        </p:attrNameLst>
                                      </p:cBhvr>
                                      <p:to>
                                        <p:strVal val="visible"/>
                                      </p:to>
                                    </p:set>
                                  </p:childTnLst>
                                  <p:subTnLst>
                                    <p:set>
                                      <p:cBhvr override="childStyle">
                                        <p:cTn dur="1" fill="hold" display="0" masterRel="nextClick" afterEffect="1"/>
                                        <p:tgtEl>
                                          <p:spTgt spid="39"/>
                                        </p:tgtEl>
                                        <p:attrNameLst>
                                          <p:attrName>style.visibility</p:attrName>
                                        </p:attrNameLst>
                                      </p:cBhvr>
                                      <p:to>
                                        <p:strVal val="hidden"/>
                                      </p:to>
                                    </p:set>
                                  </p:sub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10"/>
                                        </p:tgtEl>
                                        <p:attrNameLst>
                                          <p:attrName>style.visibility</p:attrName>
                                        </p:attrNameLst>
                                      </p:cBhvr>
                                      <p:to>
                                        <p:strVal val="visible"/>
                                      </p:to>
                                    </p:set>
                                  </p:childTnLst>
                                  <p:subTnLst>
                                    <p:set>
                                      <p:cBhvr override="childStyle">
                                        <p:cTn dur="1" fill="hold" display="0" masterRel="nextClick" afterEffect="1"/>
                                        <p:tgtEl>
                                          <p:spTgt spid="10"/>
                                        </p:tgtEl>
                                        <p:attrNameLst>
                                          <p:attrName>style.visibility</p:attrName>
                                        </p:attrNameLst>
                                      </p:cBhvr>
                                      <p:to>
                                        <p:strVal val="hidden"/>
                                      </p:to>
                                    </p:set>
                                  </p:subTnLst>
                                </p:cTn>
                              </p:par>
                              <p:par>
                                <p:cTn id="53" presetID="1" presetClass="entr" presetSubtype="0" fill="hold" nodeType="withEffect">
                                  <p:stCondLst>
                                    <p:cond delay="0"/>
                                  </p:stCondLst>
                                  <p:childTnLst>
                                    <p:set>
                                      <p:cBhvr>
                                        <p:cTn id="54" dur="1" fill="hold">
                                          <p:stCondLst>
                                            <p:cond delay="0"/>
                                          </p:stCondLst>
                                        </p:cTn>
                                        <p:tgtEl>
                                          <p:spTgt spid="5"/>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61" grpId="0" animBg="1"/>
      <p:bldP spid="62" grpId="0" animBg="1"/>
      <p:bldP spid="63" grpId="0" animBg="1"/>
      <p:bldP spid="64" grpId="0" animBg="1"/>
      <p:bldP spid="65"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59"/>
          <p:cNvGrpSpPr>
            <a:grpSpLocks/>
          </p:cNvGrpSpPr>
          <p:nvPr/>
        </p:nvGrpSpPr>
        <p:grpSpPr bwMode="auto">
          <a:xfrm>
            <a:off x="561975" y="1666875"/>
            <a:ext cx="3819525" cy="4784725"/>
            <a:chOff x="561201" y="1666775"/>
            <a:chExt cx="3820793" cy="4784253"/>
          </a:xfrm>
        </p:grpSpPr>
        <p:grpSp>
          <p:nvGrpSpPr>
            <p:cNvPr id="3" name="Group 14"/>
            <p:cNvGrpSpPr>
              <a:grpSpLocks/>
            </p:cNvGrpSpPr>
            <p:nvPr/>
          </p:nvGrpSpPr>
          <p:grpSpPr bwMode="auto">
            <a:xfrm>
              <a:off x="1181594" y="2278380"/>
              <a:ext cx="3200400" cy="4172648"/>
              <a:chOff x="1181594" y="2278380"/>
              <a:chExt cx="3200400" cy="4172648"/>
            </a:xfrm>
          </p:grpSpPr>
          <p:pic>
            <p:nvPicPr>
              <p:cNvPr id="3196" name="Picture 15" descr="desc-param-35-nb.jpg"/>
              <p:cNvPicPr>
                <a:picLocks noChangeAspect="1"/>
              </p:cNvPicPr>
              <p:nvPr/>
            </p:nvPicPr>
            <p:blipFill>
              <a:blip r:embed="rId3"/>
              <a:srcRect/>
              <a:stretch>
                <a:fillRect/>
              </a:stretch>
            </p:blipFill>
            <p:spPr bwMode="auto">
              <a:xfrm>
                <a:off x="1181594" y="2286001"/>
                <a:ext cx="3200400" cy="4165027"/>
              </a:xfrm>
              <a:prstGeom prst="rect">
                <a:avLst/>
              </a:prstGeom>
              <a:noFill/>
              <a:ln w="9525">
                <a:noFill/>
                <a:miter lim="800000"/>
                <a:headEnd/>
                <a:tailEnd/>
              </a:ln>
            </p:spPr>
          </p:pic>
          <p:grpSp>
            <p:nvGrpSpPr>
              <p:cNvPr id="4" name="Group 21"/>
              <p:cNvGrpSpPr>
                <a:grpSpLocks/>
              </p:cNvGrpSpPr>
              <p:nvPr/>
            </p:nvGrpSpPr>
            <p:grpSpPr bwMode="auto">
              <a:xfrm>
                <a:off x="1188720" y="2278380"/>
                <a:ext cx="2743200" cy="4145280"/>
                <a:chOff x="1188720" y="2278380"/>
                <a:chExt cx="2743200" cy="4145280"/>
              </a:xfrm>
            </p:grpSpPr>
            <p:sp>
              <p:nvSpPr>
                <p:cNvPr id="18" name="Rectangle 17"/>
                <p:cNvSpPr/>
                <p:nvPr/>
              </p:nvSpPr>
              <p:spPr>
                <a:xfrm>
                  <a:off x="1188472" y="2277903"/>
                  <a:ext cx="914703" cy="137940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9" name="Rectangle 18"/>
                <p:cNvSpPr/>
                <p:nvPr/>
              </p:nvSpPr>
              <p:spPr>
                <a:xfrm>
                  <a:off x="2103175" y="2277903"/>
                  <a:ext cx="914703" cy="137940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0" name="Rectangle 19"/>
                <p:cNvSpPr/>
                <p:nvPr/>
              </p:nvSpPr>
              <p:spPr>
                <a:xfrm>
                  <a:off x="3017879" y="2277903"/>
                  <a:ext cx="914703" cy="137940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1" name="Rectangle 20"/>
                <p:cNvSpPr/>
                <p:nvPr/>
              </p:nvSpPr>
              <p:spPr>
                <a:xfrm>
                  <a:off x="3017879" y="3665241"/>
                  <a:ext cx="914703" cy="137940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2" name="Rectangle 21"/>
                <p:cNvSpPr/>
                <p:nvPr/>
              </p:nvSpPr>
              <p:spPr>
                <a:xfrm>
                  <a:off x="2103175" y="3665241"/>
                  <a:ext cx="914703" cy="137940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3" name="Rectangle 22"/>
                <p:cNvSpPr/>
                <p:nvPr/>
              </p:nvSpPr>
              <p:spPr>
                <a:xfrm>
                  <a:off x="1188472" y="3665241"/>
                  <a:ext cx="914703" cy="137940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4" name="Rectangle 23"/>
                <p:cNvSpPr/>
                <p:nvPr/>
              </p:nvSpPr>
              <p:spPr>
                <a:xfrm>
                  <a:off x="3017879" y="5044642"/>
                  <a:ext cx="914703" cy="137940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5" name="Rectangle 24"/>
                <p:cNvSpPr/>
                <p:nvPr/>
              </p:nvSpPr>
              <p:spPr>
                <a:xfrm>
                  <a:off x="2103175" y="5044642"/>
                  <a:ext cx="914703" cy="137940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6" name="Rectangle 25"/>
                <p:cNvSpPr/>
                <p:nvPr/>
              </p:nvSpPr>
              <p:spPr>
                <a:xfrm>
                  <a:off x="1188472" y="5044642"/>
                  <a:ext cx="914703" cy="137940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grpSp>
          <p:nvGrpSpPr>
            <p:cNvPr id="15" name="Group 54"/>
            <p:cNvGrpSpPr>
              <a:grpSpLocks/>
            </p:cNvGrpSpPr>
            <p:nvPr/>
          </p:nvGrpSpPr>
          <p:grpSpPr bwMode="auto">
            <a:xfrm>
              <a:off x="561201" y="2287513"/>
              <a:ext cx="276999" cy="4129081"/>
              <a:chOff x="454223" y="2287513"/>
              <a:chExt cx="276999" cy="4129081"/>
            </a:xfrm>
          </p:grpSpPr>
          <p:sp>
            <p:nvSpPr>
              <p:cNvPr id="56" name="TextBox 55"/>
              <p:cNvSpPr txBox="1"/>
              <p:nvPr/>
            </p:nvSpPr>
            <p:spPr>
              <a:xfrm rot="5400000">
                <a:off x="-93351" y="2835001"/>
                <a:ext cx="1371465" cy="276317"/>
              </a:xfrm>
              <a:prstGeom prst="rect">
                <a:avLst/>
              </a:prstGeom>
            </p:spPr>
            <p:style>
              <a:lnRef idx="3">
                <a:schemeClr val="lt1"/>
              </a:lnRef>
              <a:fillRef idx="1">
                <a:schemeClr val="accent2"/>
              </a:fillRef>
              <a:effectRef idx="1">
                <a:schemeClr val="accent2"/>
              </a:effectRef>
              <a:fontRef idx="minor">
                <a:schemeClr val="lt1"/>
              </a:fontRef>
            </p:style>
            <p:txBody>
              <a:bodyPr>
                <a:spAutoFit/>
              </a:bodyPr>
              <a:lstStyle/>
              <a:p>
                <a:pPr algn="ctr" fontAlgn="auto">
                  <a:spcBef>
                    <a:spcPts val="0"/>
                  </a:spcBef>
                  <a:spcAft>
                    <a:spcPts val="0"/>
                  </a:spcAft>
                  <a:defRPr/>
                </a:pPr>
                <a:r>
                  <a:rPr lang="en-US" sz="1200" dirty="0"/>
                  <a:t>R: 5-&gt;30</a:t>
                </a:r>
              </a:p>
            </p:txBody>
          </p:sp>
          <p:sp>
            <p:nvSpPr>
              <p:cNvPr id="57" name="TextBox 56"/>
              <p:cNvSpPr txBox="1"/>
              <p:nvPr/>
            </p:nvSpPr>
            <p:spPr>
              <a:xfrm rot="5400000">
                <a:off x="-93351" y="4204878"/>
                <a:ext cx="1371465" cy="276317"/>
              </a:xfrm>
              <a:prstGeom prst="rect">
                <a:avLst/>
              </a:prstGeom>
            </p:spPr>
            <p:style>
              <a:lnRef idx="3">
                <a:schemeClr val="lt1"/>
              </a:lnRef>
              <a:fillRef idx="1">
                <a:schemeClr val="accent2"/>
              </a:fillRef>
              <a:effectRef idx="1">
                <a:schemeClr val="accent2"/>
              </a:effectRef>
              <a:fontRef idx="minor">
                <a:schemeClr val="lt1"/>
              </a:fontRef>
            </p:style>
            <p:txBody>
              <a:bodyPr>
                <a:spAutoFit/>
              </a:bodyPr>
              <a:lstStyle/>
              <a:p>
                <a:pPr algn="ctr" fontAlgn="auto">
                  <a:spcBef>
                    <a:spcPts val="0"/>
                  </a:spcBef>
                  <a:spcAft>
                    <a:spcPts val="0"/>
                  </a:spcAft>
                  <a:defRPr/>
                </a:pPr>
                <a:r>
                  <a:rPr lang="en-US" sz="1200" dirty="0"/>
                  <a:t>R: 5-&gt;30</a:t>
                </a:r>
              </a:p>
            </p:txBody>
          </p:sp>
          <p:sp>
            <p:nvSpPr>
              <p:cNvPr id="58" name="TextBox 57"/>
              <p:cNvSpPr txBox="1"/>
              <p:nvPr/>
            </p:nvSpPr>
            <p:spPr>
              <a:xfrm rot="5400000">
                <a:off x="-93351" y="5592216"/>
                <a:ext cx="1371465" cy="276317"/>
              </a:xfrm>
              <a:prstGeom prst="rect">
                <a:avLst/>
              </a:prstGeom>
            </p:spPr>
            <p:style>
              <a:lnRef idx="3">
                <a:schemeClr val="lt1"/>
              </a:lnRef>
              <a:fillRef idx="1">
                <a:schemeClr val="accent2"/>
              </a:fillRef>
              <a:effectRef idx="1">
                <a:schemeClr val="accent2"/>
              </a:effectRef>
              <a:fontRef idx="minor">
                <a:schemeClr val="lt1"/>
              </a:fontRef>
            </p:style>
            <p:txBody>
              <a:bodyPr>
                <a:spAutoFit/>
              </a:bodyPr>
              <a:lstStyle/>
              <a:p>
                <a:pPr algn="ctr" fontAlgn="auto">
                  <a:spcBef>
                    <a:spcPts val="0"/>
                  </a:spcBef>
                  <a:spcAft>
                    <a:spcPts val="0"/>
                  </a:spcAft>
                  <a:defRPr/>
                </a:pPr>
                <a:r>
                  <a:rPr lang="en-US" sz="1200" dirty="0"/>
                  <a:t>R: 5-&gt;30</a:t>
                </a:r>
              </a:p>
            </p:txBody>
          </p:sp>
        </p:grpSp>
        <p:grpSp>
          <p:nvGrpSpPr>
            <p:cNvPr id="16" name="Group 67"/>
            <p:cNvGrpSpPr>
              <a:grpSpLocks/>
            </p:cNvGrpSpPr>
            <p:nvPr/>
          </p:nvGrpSpPr>
          <p:grpSpPr bwMode="auto">
            <a:xfrm>
              <a:off x="888227" y="2287513"/>
              <a:ext cx="276999" cy="4129081"/>
              <a:chOff x="868977" y="2287513"/>
              <a:chExt cx="276999" cy="4129081"/>
            </a:xfrm>
          </p:grpSpPr>
          <p:sp>
            <p:nvSpPr>
              <p:cNvPr id="53" name="TextBox 52"/>
              <p:cNvSpPr txBox="1"/>
              <p:nvPr/>
            </p:nvSpPr>
            <p:spPr>
              <a:xfrm rot="5400000">
                <a:off x="321512" y="2835001"/>
                <a:ext cx="1371465" cy="276317"/>
              </a:xfrm>
              <a:prstGeom prst="rect">
                <a:avLst/>
              </a:prstGeom>
            </p:spPr>
            <p:style>
              <a:lnRef idx="3">
                <a:schemeClr val="lt1"/>
              </a:lnRef>
              <a:fillRef idx="1">
                <a:schemeClr val="accent5"/>
              </a:fillRef>
              <a:effectRef idx="1">
                <a:schemeClr val="accent5"/>
              </a:effectRef>
              <a:fontRef idx="minor">
                <a:schemeClr val="lt1"/>
              </a:fontRef>
            </p:style>
            <p:txBody>
              <a:bodyPr>
                <a:spAutoFit/>
              </a:bodyPr>
              <a:lstStyle/>
              <a:p>
                <a:pPr algn="ctr" fontAlgn="auto">
                  <a:spcBef>
                    <a:spcPts val="0"/>
                  </a:spcBef>
                  <a:spcAft>
                    <a:spcPts val="0"/>
                  </a:spcAft>
                  <a:defRPr/>
                </a:pPr>
                <a:r>
                  <a:rPr lang="en-US" sz="1200" dirty="0"/>
                  <a:t>THQ=2</a:t>
                </a:r>
              </a:p>
            </p:txBody>
          </p:sp>
          <p:sp>
            <p:nvSpPr>
              <p:cNvPr id="54" name="TextBox 53"/>
              <p:cNvSpPr txBox="1"/>
              <p:nvPr/>
            </p:nvSpPr>
            <p:spPr>
              <a:xfrm rot="5400000">
                <a:off x="321512" y="4204878"/>
                <a:ext cx="1371465" cy="276317"/>
              </a:xfrm>
              <a:prstGeom prst="rect">
                <a:avLst/>
              </a:prstGeom>
            </p:spPr>
            <p:style>
              <a:lnRef idx="3">
                <a:schemeClr val="lt1"/>
              </a:lnRef>
              <a:fillRef idx="1">
                <a:schemeClr val="accent5"/>
              </a:fillRef>
              <a:effectRef idx="1">
                <a:schemeClr val="accent5"/>
              </a:effectRef>
              <a:fontRef idx="minor">
                <a:schemeClr val="lt1"/>
              </a:fontRef>
            </p:style>
            <p:txBody>
              <a:bodyPr>
                <a:spAutoFit/>
              </a:bodyPr>
              <a:lstStyle/>
              <a:p>
                <a:pPr algn="ctr" fontAlgn="auto">
                  <a:spcBef>
                    <a:spcPts val="0"/>
                  </a:spcBef>
                  <a:spcAft>
                    <a:spcPts val="0"/>
                  </a:spcAft>
                  <a:defRPr/>
                </a:pPr>
                <a:r>
                  <a:rPr lang="en-US" sz="1200" dirty="0"/>
                  <a:t>THQ=4</a:t>
                </a:r>
              </a:p>
            </p:txBody>
          </p:sp>
          <p:sp>
            <p:nvSpPr>
              <p:cNvPr id="59" name="TextBox 58"/>
              <p:cNvSpPr txBox="1"/>
              <p:nvPr/>
            </p:nvSpPr>
            <p:spPr>
              <a:xfrm rot="5400000">
                <a:off x="321512" y="5592216"/>
                <a:ext cx="1371465" cy="276317"/>
              </a:xfrm>
              <a:prstGeom prst="rect">
                <a:avLst/>
              </a:prstGeom>
            </p:spPr>
            <p:style>
              <a:lnRef idx="3">
                <a:schemeClr val="lt1"/>
              </a:lnRef>
              <a:fillRef idx="1">
                <a:schemeClr val="accent5"/>
              </a:fillRef>
              <a:effectRef idx="1">
                <a:schemeClr val="accent5"/>
              </a:effectRef>
              <a:fontRef idx="minor">
                <a:schemeClr val="lt1"/>
              </a:fontRef>
            </p:style>
            <p:txBody>
              <a:bodyPr>
                <a:spAutoFit/>
              </a:bodyPr>
              <a:lstStyle/>
              <a:p>
                <a:pPr algn="ctr" fontAlgn="auto">
                  <a:spcBef>
                    <a:spcPts val="0"/>
                  </a:spcBef>
                  <a:spcAft>
                    <a:spcPts val="0"/>
                  </a:spcAft>
                  <a:defRPr/>
                </a:pPr>
                <a:r>
                  <a:rPr lang="en-US" sz="1200" dirty="0"/>
                  <a:t>THQ=8</a:t>
                </a:r>
              </a:p>
            </p:txBody>
          </p:sp>
        </p:grpSp>
        <p:grpSp>
          <p:nvGrpSpPr>
            <p:cNvPr id="17" name="Group 66"/>
            <p:cNvGrpSpPr>
              <a:grpSpLocks/>
            </p:cNvGrpSpPr>
            <p:nvPr/>
          </p:nvGrpSpPr>
          <p:grpSpPr bwMode="auto">
            <a:xfrm>
              <a:off x="1223916" y="1971575"/>
              <a:ext cx="2697737" cy="276999"/>
              <a:chOff x="1223916" y="1981200"/>
              <a:chExt cx="2697737" cy="276999"/>
            </a:xfrm>
          </p:grpSpPr>
          <p:sp>
            <p:nvSpPr>
              <p:cNvPr id="60" name="TextBox 59"/>
              <p:cNvSpPr txBox="1"/>
              <p:nvPr/>
            </p:nvSpPr>
            <p:spPr>
              <a:xfrm>
                <a:off x="1223409" y="1981170"/>
                <a:ext cx="868650" cy="277786"/>
              </a:xfrm>
              <a:prstGeom prst="rect">
                <a:avLst/>
              </a:prstGeom>
            </p:spPr>
            <p:style>
              <a:lnRef idx="3">
                <a:schemeClr val="lt1"/>
              </a:lnRef>
              <a:fillRef idx="1">
                <a:schemeClr val="accent6"/>
              </a:fillRef>
              <a:effectRef idx="1">
                <a:schemeClr val="accent6"/>
              </a:effectRef>
              <a:fontRef idx="minor">
                <a:schemeClr val="lt1"/>
              </a:fontRef>
            </p:style>
            <p:txBody>
              <a:bodyPr>
                <a:spAutoFit/>
              </a:bodyPr>
              <a:lstStyle/>
              <a:p>
                <a:pPr algn="ctr" fontAlgn="auto">
                  <a:spcBef>
                    <a:spcPts val="0"/>
                  </a:spcBef>
                  <a:spcAft>
                    <a:spcPts val="0"/>
                  </a:spcAft>
                  <a:defRPr/>
                </a:pPr>
                <a:r>
                  <a:rPr lang="en-US" sz="1200" dirty="0"/>
                  <a:t>HQ=2</a:t>
                </a:r>
              </a:p>
            </p:txBody>
          </p:sp>
          <p:sp>
            <p:nvSpPr>
              <p:cNvPr id="61" name="TextBox 60"/>
              <p:cNvSpPr txBox="1"/>
              <p:nvPr/>
            </p:nvSpPr>
            <p:spPr>
              <a:xfrm>
                <a:off x="2136524" y="1981170"/>
                <a:ext cx="868651" cy="277786"/>
              </a:xfrm>
              <a:prstGeom prst="rect">
                <a:avLst/>
              </a:prstGeom>
            </p:spPr>
            <p:style>
              <a:lnRef idx="3">
                <a:schemeClr val="lt1"/>
              </a:lnRef>
              <a:fillRef idx="1">
                <a:schemeClr val="accent6"/>
              </a:fillRef>
              <a:effectRef idx="1">
                <a:schemeClr val="accent6"/>
              </a:effectRef>
              <a:fontRef idx="minor">
                <a:schemeClr val="lt1"/>
              </a:fontRef>
            </p:style>
            <p:txBody>
              <a:bodyPr>
                <a:spAutoFit/>
              </a:bodyPr>
              <a:lstStyle/>
              <a:p>
                <a:pPr algn="ctr" fontAlgn="auto">
                  <a:spcBef>
                    <a:spcPts val="0"/>
                  </a:spcBef>
                  <a:spcAft>
                    <a:spcPts val="0"/>
                  </a:spcAft>
                  <a:defRPr/>
                </a:pPr>
                <a:r>
                  <a:rPr lang="en-US" sz="1200" dirty="0"/>
                  <a:t>HQ=4</a:t>
                </a:r>
              </a:p>
            </p:txBody>
          </p:sp>
          <p:sp>
            <p:nvSpPr>
              <p:cNvPr id="62" name="TextBox 61"/>
              <p:cNvSpPr txBox="1"/>
              <p:nvPr/>
            </p:nvSpPr>
            <p:spPr>
              <a:xfrm>
                <a:off x="3052816" y="1981170"/>
                <a:ext cx="868650" cy="277786"/>
              </a:xfrm>
              <a:prstGeom prst="rect">
                <a:avLst/>
              </a:prstGeom>
            </p:spPr>
            <p:style>
              <a:lnRef idx="3">
                <a:schemeClr val="lt1"/>
              </a:lnRef>
              <a:fillRef idx="1">
                <a:schemeClr val="accent6"/>
              </a:fillRef>
              <a:effectRef idx="1">
                <a:schemeClr val="accent6"/>
              </a:effectRef>
              <a:fontRef idx="minor">
                <a:schemeClr val="lt1"/>
              </a:fontRef>
            </p:style>
            <p:txBody>
              <a:bodyPr>
                <a:spAutoFit/>
              </a:bodyPr>
              <a:lstStyle/>
              <a:p>
                <a:pPr algn="ctr" fontAlgn="auto">
                  <a:spcBef>
                    <a:spcPts val="0"/>
                  </a:spcBef>
                  <a:spcAft>
                    <a:spcPts val="0"/>
                  </a:spcAft>
                  <a:defRPr/>
                </a:pPr>
                <a:r>
                  <a:rPr lang="en-US" sz="1200" dirty="0"/>
                  <a:t>HQ=8</a:t>
                </a:r>
              </a:p>
            </p:txBody>
          </p:sp>
        </p:grpSp>
        <p:grpSp>
          <p:nvGrpSpPr>
            <p:cNvPr id="30" name="Group 62"/>
            <p:cNvGrpSpPr>
              <a:grpSpLocks/>
            </p:cNvGrpSpPr>
            <p:nvPr/>
          </p:nvGrpSpPr>
          <p:grpSpPr bwMode="auto">
            <a:xfrm>
              <a:off x="1211066" y="1666775"/>
              <a:ext cx="2708888" cy="276999"/>
              <a:chOff x="1177312" y="1524000"/>
              <a:chExt cx="2708888" cy="276999"/>
            </a:xfrm>
          </p:grpSpPr>
          <p:sp>
            <p:nvSpPr>
              <p:cNvPr id="64" name="TextBox 63"/>
              <p:cNvSpPr txBox="1"/>
              <p:nvPr/>
            </p:nvSpPr>
            <p:spPr>
              <a:xfrm>
                <a:off x="1176951" y="1524000"/>
                <a:ext cx="868650" cy="277786"/>
              </a:xfrm>
              <a:prstGeom prst="rect">
                <a:avLst/>
              </a:prstGeom>
            </p:spPr>
            <p:style>
              <a:lnRef idx="3">
                <a:schemeClr val="lt1"/>
              </a:lnRef>
              <a:fillRef idx="1">
                <a:schemeClr val="accent3"/>
              </a:fillRef>
              <a:effectRef idx="1">
                <a:schemeClr val="accent3"/>
              </a:effectRef>
              <a:fontRef idx="minor">
                <a:schemeClr val="lt1"/>
              </a:fontRef>
            </p:style>
            <p:txBody>
              <a:bodyPr>
                <a:spAutoFit/>
              </a:bodyPr>
              <a:lstStyle/>
              <a:p>
                <a:pPr algn="ctr" fontAlgn="auto">
                  <a:spcBef>
                    <a:spcPts val="0"/>
                  </a:spcBef>
                  <a:spcAft>
                    <a:spcPts val="0"/>
                  </a:spcAft>
                  <a:defRPr/>
                </a:pPr>
                <a:r>
                  <a:rPr lang="en-US" sz="1200" dirty="0"/>
                  <a:t>RQ:2-&gt;5</a:t>
                </a:r>
              </a:p>
            </p:txBody>
          </p:sp>
          <p:sp>
            <p:nvSpPr>
              <p:cNvPr id="65" name="TextBox 64"/>
              <p:cNvSpPr txBox="1"/>
              <p:nvPr/>
            </p:nvSpPr>
            <p:spPr>
              <a:xfrm>
                <a:off x="2101183" y="1524000"/>
                <a:ext cx="868650" cy="277786"/>
              </a:xfrm>
              <a:prstGeom prst="rect">
                <a:avLst/>
              </a:prstGeom>
            </p:spPr>
            <p:style>
              <a:lnRef idx="3">
                <a:schemeClr val="lt1"/>
              </a:lnRef>
              <a:fillRef idx="1">
                <a:schemeClr val="accent3"/>
              </a:fillRef>
              <a:effectRef idx="1">
                <a:schemeClr val="accent3"/>
              </a:effectRef>
              <a:fontRef idx="minor">
                <a:schemeClr val="lt1"/>
              </a:fontRef>
            </p:style>
            <p:txBody>
              <a:bodyPr>
                <a:spAutoFit/>
              </a:bodyPr>
              <a:lstStyle/>
              <a:p>
                <a:pPr algn="ctr" fontAlgn="auto">
                  <a:spcBef>
                    <a:spcPts val="0"/>
                  </a:spcBef>
                  <a:spcAft>
                    <a:spcPts val="0"/>
                  </a:spcAft>
                  <a:defRPr/>
                </a:pPr>
                <a:r>
                  <a:rPr lang="en-US" sz="1200" dirty="0"/>
                  <a:t>RQ:2-&gt;5</a:t>
                </a:r>
              </a:p>
            </p:txBody>
          </p:sp>
          <p:sp>
            <p:nvSpPr>
              <p:cNvPr id="66" name="TextBox 65"/>
              <p:cNvSpPr txBox="1"/>
              <p:nvPr/>
            </p:nvSpPr>
            <p:spPr>
              <a:xfrm>
                <a:off x="3017474" y="1524000"/>
                <a:ext cx="868651" cy="277786"/>
              </a:xfrm>
              <a:prstGeom prst="rect">
                <a:avLst/>
              </a:prstGeom>
            </p:spPr>
            <p:style>
              <a:lnRef idx="3">
                <a:schemeClr val="lt1"/>
              </a:lnRef>
              <a:fillRef idx="1">
                <a:schemeClr val="accent3"/>
              </a:fillRef>
              <a:effectRef idx="1">
                <a:schemeClr val="accent3"/>
              </a:effectRef>
              <a:fontRef idx="minor">
                <a:schemeClr val="lt1"/>
              </a:fontRef>
            </p:style>
            <p:txBody>
              <a:bodyPr>
                <a:spAutoFit/>
              </a:bodyPr>
              <a:lstStyle/>
              <a:p>
                <a:pPr algn="ctr" fontAlgn="auto">
                  <a:spcBef>
                    <a:spcPts val="0"/>
                  </a:spcBef>
                  <a:spcAft>
                    <a:spcPts val="0"/>
                  </a:spcAft>
                  <a:defRPr/>
                </a:pPr>
                <a:r>
                  <a:rPr lang="en-US" sz="1200" dirty="0"/>
                  <a:t>RQ:2-&gt;5</a:t>
                </a:r>
              </a:p>
            </p:txBody>
          </p:sp>
        </p:grpSp>
      </p:grpSp>
      <p:sp>
        <p:nvSpPr>
          <p:cNvPr id="3075" name="Title 1"/>
          <p:cNvSpPr>
            <a:spLocks noGrp="1"/>
          </p:cNvSpPr>
          <p:nvPr>
            <p:ph type="title"/>
          </p:nvPr>
        </p:nvSpPr>
        <p:spPr/>
        <p:txBody>
          <a:bodyPr/>
          <a:lstStyle/>
          <a:p>
            <a:r>
              <a:rPr lang="en-US" smtClean="0"/>
              <a:t>Parameter Selection</a:t>
            </a:r>
          </a:p>
        </p:txBody>
      </p:sp>
      <p:grpSp>
        <p:nvGrpSpPr>
          <p:cNvPr id="34" name="Group 160"/>
          <p:cNvGrpSpPr>
            <a:grpSpLocks/>
          </p:cNvGrpSpPr>
          <p:nvPr/>
        </p:nvGrpSpPr>
        <p:grpSpPr bwMode="auto">
          <a:xfrm>
            <a:off x="4648200" y="1143000"/>
            <a:ext cx="4038600" cy="5313363"/>
            <a:chOff x="4648200" y="1143000"/>
            <a:chExt cx="4038600" cy="5312664"/>
          </a:xfrm>
        </p:grpSpPr>
        <p:grpSp>
          <p:nvGrpSpPr>
            <p:cNvPr id="35" name="Group 158"/>
            <p:cNvGrpSpPr>
              <a:grpSpLocks/>
            </p:cNvGrpSpPr>
            <p:nvPr/>
          </p:nvGrpSpPr>
          <p:grpSpPr bwMode="auto">
            <a:xfrm>
              <a:off x="4792948" y="1666775"/>
              <a:ext cx="3817652" cy="4788889"/>
              <a:chOff x="4640548" y="1666775"/>
              <a:chExt cx="3817652" cy="4788889"/>
            </a:xfrm>
          </p:grpSpPr>
          <p:grpSp>
            <p:nvGrpSpPr>
              <p:cNvPr id="38" name="Group 84"/>
              <p:cNvGrpSpPr>
                <a:grpSpLocks/>
              </p:cNvGrpSpPr>
              <p:nvPr/>
            </p:nvGrpSpPr>
            <p:grpSpPr bwMode="auto">
              <a:xfrm>
                <a:off x="5257800" y="2278380"/>
                <a:ext cx="3200400" cy="4177284"/>
                <a:chOff x="5257800" y="2278380"/>
                <a:chExt cx="3200400" cy="4177284"/>
              </a:xfrm>
            </p:grpSpPr>
            <p:pic>
              <p:nvPicPr>
                <p:cNvPr id="3168" name="Picture 2" descr="desc-param-36-wb.jpg"/>
                <p:cNvPicPr>
                  <a:picLocks/>
                </p:cNvPicPr>
                <p:nvPr/>
              </p:nvPicPr>
              <p:blipFill>
                <a:blip r:embed="rId4"/>
                <a:srcRect/>
                <a:stretch>
                  <a:fillRect/>
                </a:stretch>
              </p:blipFill>
              <p:spPr bwMode="auto">
                <a:xfrm>
                  <a:off x="5257800" y="2286000"/>
                  <a:ext cx="3200400" cy="4169664"/>
                </a:xfrm>
                <a:prstGeom prst="rect">
                  <a:avLst/>
                </a:prstGeom>
                <a:noFill/>
                <a:ln w="9525">
                  <a:noFill/>
                  <a:miter lim="800000"/>
                  <a:headEnd/>
                  <a:tailEnd/>
                </a:ln>
              </p:spPr>
            </p:pic>
            <p:grpSp>
              <p:nvGrpSpPr>
                <p:cNvPr id="43" name="Group 3"/>
                <p:cNvGrpSpPr>
                  <a:grpSpLocks/>
                </p:cNvGrpSpPr>
                <p:nvPr/>
              </p:nvGrpSpPr>
              <p:grpSpPr bwMode="auto">
                <a:xfrm>
                  <a:off x="5277050" y="2278380"/>
                  <a:ext cx="2743200" cy="4145280"/>
                  <a:chOff x="1188720" y="2278380"/>
                  <a:chExt cx="2743200" cy="4145280"/>
                </a:xfrm>
              </p:grpSpPr>
              <p:sp>
                <p:nvSpPr>
                  <p:cNvPr id="5" name="Rectangle 4"/>
                  <p:cNvSpPr/>
                  <p:nvPr/>
                </p:nvSpPr>
                <p:spPr>
                  <a:xfrm>
                    <a:off x="1188520" y="2277914"/>
                    <a:ext cx="914400" cy="137935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a:xfrm>
                    <a:off x="2102920" y="2277914"/>
                    <a:ext cx="914400" cy="137935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6"/>
                  <p:cNvSpPr/>
                  <p:nvPr/>
                </p:nvSpPr>
                <p:spPr>
                  <a:xfrm>
                    <a:off x="3017320" y="2277914"/>
                    <a:ext cx="914400" cy="137935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p:nvSpPr>
                <p:spPr>
                  <a:xfrm>
                    <a:off x="3017320" y="3665206"/>
                    <a:ext cx="914400" cy="137935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Rectangle 8"/>
                  <p:cNvSpPr/>
                  <p:nvPr/>
                </p:nvSpPr>
                <p:spPr>
                  <a:xfrm>
                    <a:off x="2102920" y="3665206"/>
                    <a:ext cx="914400" cy="137935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Rectangle 9"/>
                  <p:cNvSpPr/>
                  <p:nvPr/>
                </p:nvSpPr>
                <p:spPr>
                  <a:xfrm>
                    <a:off x="1188520" y="3665206"/>
                    <a:ext cx="914400" cy="137935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Rectangle 10"/>
                  <p:cNvSpPr/>
                  <p:nvPr/>
                </p:nvSpPr>
                <p:spPr>
                  <a:xfrm>
                    <a:off x="3017320" y="5044562"/>
                    <a:ext cx="914400" cy="13793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 name="Rectangle 11"/>
                  <p:cNvSpPr/>
                  <p:nvPr/>
                </p:nvSpPr>
                <p:spPr>
                  <a:xfrm>
                    <a:off x="2102920" y="5044562"/>
                    <a:ext cx="914400" cy="13793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 name="Rectangle 12"/>
                  <p:cNvSpPr/>
                  <p:nvPr/>
                </p:nvSpPr>
                <p:spPr>
                  <a:xfrm>
                    <a:off x="1188520" y="5044562"/>
                    <a:ext cx="914400" cy="13793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grpSp>
            <p:nvGrpSpPr>
              <p:cNvPr id="50" name="Group 68"/>
              <p:cNvGrpSpPr>
                <a:grpSpLocks/>
              </p:cNvGrpSpPr>
              <p:nvPr/>
            </p:nvGrpSpPr>
            <p:grpSpPr bwMode="auto">
              <a:xfrm>
                <a:off x="4640548" y="2287513"/>
                <a:ext cx="276999" cy="4129081"/>
                <a:chOff x="454223" y="2287513"/>
                <a:chExt cx="276999" cy="4129081"/>
              </a:xfrm>
            </p:grpSpPr>
            <p:sp>
              <p:nvSpPr>
                <p:cNvPr id="70" name="TextBox 69"/>
                <p:cNvSpPr txBox="1"/>
                <p:nvPr/>
              </p:nvSpPr>
              <p:spPr>
                <a:xfrm rot="5400000">
                  <a:off x="-92866" y="2834241"/>
                  <a:ext cx="1371420" cy="277812"/>
                </a:xfrm>
                <a:prstGeom prst="rect">
                  <a:avLst/>
                </a:prstGeom>
              </p:spPr>
              <p:style>
                <a:lnRef idx="3">
                  <a:schemeClr val="lt1"/>
                </a:lnRef>
                <a:fillRef idx="1">
                  <a:schemeClr val="accent2"/>
                </a:fillRef>
                <a:effectRef idx="1">
                  <a:schemeClr val="accent2"/>
                </a:effectRef>
                <a:fontRef idx="minor">
                  <a:schemeClr val="lt1"/>
                </a:fontRef>
              </p:style>
              <p:txBody>
                <a:bodyPr>
                  <a:spAutoFit/>
                </a:bodyPr>
                <a:lstStyle/>
                <a:p>
                  <a:pPr algn="ctr" fontAlgn="auto">
                    <a:spcBef>
                      <a:spcPts val="0"/>
                    </a:spcBef>
                    <a:spcAft>
                      <a:spcPts val="0"/>
                    </a:spcAft>
                    <a:defRPr/>
                  </a:pPr>
                  <a:r>
                    <a:rPr lang="en-US" sz="1200" dirty="0"/>
                    <a:t>R: 5-&gt;30</a:t>
                  </a:r>
                </a:p>
              </p:txBody>
            </p:sp>
            <p:sp>
              <p:nvSpPr>
                <p:cNvPr id="71" name="TextBox 70"/>
                <p:cNvSpPr txBox="1"/>
                <p:nvPr/>
              </p:nvSpPr>
              <p:spPr>
                <a:xfrm rot="5400000">
                  <a:off x="-92866" y="4204073"/>
                  <a:ext cx="1371420" cy="277812"/>
                </a:xfrm>
                <a:prstGeom prst="rect">
                  <a:avLst/>
                </a:prstGeom>
              </p:spPr>
              <p:style>
                <a:lnRef idx="3">
                  <a:schemeClr val="lt1"/>
                </a:lnRef>
                <a:fillRef idx="1">
                  <a:schemeClr val="accent2"/>
                </a:fillRef>
                <a:effectRef idx="1">
                  <a:schemeClr val="accent2"/>
                </a:effectRef>
                <a:fontRef idx="minor">
                  <a:schemeClr val="lt1"/>
                </a:fontRef>
              </p:style>
              <p:txBody>
                <a:bodyPr>
                  <a:spAutoFit/>
                </a:bodyPr>
                <a:lstStyle/>
                <a:p>
                  <a:pPr algn="ctr" fontAlgn="auto">
                    <a:spcBef>
                      <a:spcPts val="0"/>
                    </a:spcBef>
                    <a:spcAft>
                      <a:spcPts val="0"/>
                    </a:spcAft>
                    <a:defRPr/>
                  </a:pPr>
                  <a:r>
                    <a:rPr lang="en-US" sz="1200" dirty="0"/>
                    <a:t>R: 5-&gt;30</a:t>
                  </a:r>
                </a:p>
              </p:txBody>
            </p:sp>
            <p:sp>
              <p:nvSpPr>
                <p:cNvPr id="72" name="TextBox 71"/>
                <p:cNvSpPr txBox="1"/>
                <p:nvPr/>
              </p:nvSpPr>
              <p:spPr>
                <a:xfrm rot="5400000">
                  <a:off x="-92866" y="5591365"/>
                  <a:ext cx="1371420" cy="277812"/>
                </a:xfrm>
                <a:prstGeom prst="rect">
                  <a:avLst/>
                </a:prstGeom>
              </p:spPr>
              <p:style>
                <a:lnRef idx="3">
                  <a:schemeClr val="lt1"/>
                </a:lnRef>
                <a:fillRef idx="1">
                  <a:schemeClr val="accent2"/>
                </a:fillRef>
                <a:effectRef idx="1">
                  <a:schemeClr val="accent2"/>
                </a:effectRef>
                <a:fontRef idx="minor">
                  <a:schemeClr val="lt1"/>
                </a:fontRef>
              </p:style>
              <p:txBody>
                <a:bodyPr>
                  <a:spAutoFit/>
                </a:bodyPr>
                <a:lstStyle/>
                <a:p>
                  <a:pPr algn="ctr" fontAlgn="auto">
                    <a:spcBef>
                      <a:spcPts val="0"/>
                    </a:spcBef>
                    <a:spcAft>
                      <a:spcPts val="0"/>
                    </a:spcAft>
                    <a:defRPr/>
                  </a:pPr>
                  <a:r>
                    <a:rPr lang="en-US" sz="1200" dirty="0"/>
                    <a:t>R: 5-&gt;30</a:t>
                  </a:r>
                </a:p>
              </p:txBody>
            </p:sp>
          </p:grpSp>
          <p:grpSp>
            <p:nvGrpSpPr>
              <p:cNvPr id="52" name="Group 72"/>
              <p:cNvGrpSpPr>
                <a:grpSpLocks/>
              </p:cNvGrpSpPr>
              <p:nvPr/>
            </p:nvGrpSpPr>
            <p:grpSpPr bwMode="auto">
              <a:xfrm>
                <a:off x="4967574" y="2287513"/>
                <a:ext cx="276999" cy="4129081"/>
                <a:chOff x="868977" y="2287513"/>
                <a:chExt cx="276999" cy="4129081"/>
              </a:xfrm>
            </p:grpSpPr>
            <p:sp>
              <p:nvSpPr>
                <p:cNvPr id="74" name="TextBox 73"/>
                <p:cNvSpPr txBox="1"/>
                <p:nvPr/>
              </p:nvSpPr>
              <p:spPr>
                <a:xfrm rot="5400000">
                  <a:off x="321887" y="2834241"/>
                  <a:ext cx="1371420" cy="277812"/>
                </a:xfrm>
                <a:prstGeom prst="rect">
                  <a:avLst/>
                </a:prstGeom>
              </p:spPr>
              <p:style>
                <a:lnRef idx="3">
                  <a:schemeClr val="lt1"/>
                </a:lnRef>
                <a:fillRef idx="1">
                  <a:schemeClr val="accent5"/>
                </a:fillRef>
                <a:effectRef idx="1">
                  <a:schemeClr val="accent5"/>
                </a:effectRef>
                <a:fontRef idx="minor">
                  <a:schemeClr val="lt1"/>
                </a:fontRef>
              </p:style>
              <p:txBody>
                <a:bodyPr>
                  <a:spAutoFit/>
                </a:bodyPr>
                <a:lstStyle/>
                <a:p>
                  <a:pPr algn="ctr" fontAlgn="auto">
                    <a:spcBef>
                      <a:spcPts val="0"/>
                    </a:spcBef>
                    <a:spcAft>
                      <a:spcPts val="0"/>
                    </a:spcAft>
                    <a:defRPr/>
                  </a:pPr>
                  <a:r>
                    <a:rPr lang="en-US" sz="1200" dirty="0"/>
                    <a:t>THQ=2</a:t>
                  </a:r>
                </a:p>
              </p:txBody>
            </p:sp>
            <p:sp>
              <p:nvSpPr>
                <p:cNvPr id="75" name="TextBox 74"/>
                <p:cNvSpPr txBox="1"/>
                <p:nvPr/>
              </p:nvSpPr>
              <p:spPr>
                <a:xfrm rot="5400000">
                  <a:off x="321887" y="4204073"/>
                  <a:ext cx="1371420" cy="277812"/>
                </a:xfrm>
                <a:prstGeom prst="rect">
                  <a:avLst/>
                </a:prstGeom>
              </p:spPr>
              <p:style>
                <a:lnRef idx="3">
                  <a:schemeClr val="lt1"/>
                </a:lnRef>
                <a:fillRef idx="1">
                  <a:schemeClr val="accent5"/>
                </a:fillRef>
                <a:effectRef idx="1">
                  <a:schemeClr val="accent5"/>
                </a:effectRef>
                <a:fontRef idx="minor">
                  <a:schemeClr val="lt1"/>
                </a:fontRef>
              </p:style>
              <p:txBody>
                <a:bodyPr>
                  <a:spAutoFit/>
                </a:bodyPr>
                <a:lstStyle/>
                <a:p>
                  <a:pPr algn="ctr" fontAlgn="auto">
                    <a:spcBef>
                      <a:spcPts val="0"/>
                    </a:spcBef>
                    <a:spcAft>
                      <a:spcPts val="0"/>
                    </a:spcAft>
                    <a:defRPr/>
                  </a:pPr>
                  <a:r>
                    <a:rPr lang="en-US" sz="1200" dirty="0"/>
                    <a:t>THQ=4</a:t>
                  </a:r>
                </a:p>
              </p:txBody>
            </p:sp>
            <p:sp>
              <p:nvSpPr>
                <p:cNvPr id="76" name="TextBox 75"/>
                <p:cNvSpPr txBox="1"/>
                <p:nvPr/>
              </p:nvSpPr>
              <p:spPr>
                <a:xfrm rot="5400000">
                  <a:off x="321887" y="5591365"/>
                  <a:ext cx="1371420" cy="277812"/>
                </a:xfrm>
                <a:prstGeom prst="rect">
                  <a:avLst/>
                </a:prstGeom>
              </p:spPr>
              <p:style>
                <a:lnRef idx="3">
                  <a:schemeClr val="lt1"/>
                </a:lnRef>
                <a:fillRef idx="1">
                  <a:schemeClr val="accent5"/>
                </a:fillRef>
                <a:effectRef idx="1">
                  <a:schemeClr val="accent5"/>
                </a:effectRef>
                <a:fontRef idx="minor">
                  <a:schemeClr val="lt1"/>
                </a:fontRef>
              </p:style>
              <p:txBody>
                <a:bodyPr>
                  <a:spAutoFit/>
                </a:bodyPr>
                <a:lstStyle/>
                <a:p>
                  <a:pPr algn="ctr" fontAlgn="auto">
                    <a:spcBef>
                      <a:spcPts val="0"/>
                    </a:spcBef>
                    <a:spcAft>
                      <a:spcPts val="0"/>
                    </a:spcAft>
                    <a:defRPr/>
                  </a:pPr>
                  <a:r>
                    <a:rPr lang="en-US" sz="1200" dirty="0"/>
                    <a:t>THQ=8</a:t>
                  </a:r>
                </a:p>
              </p:txBody>
            </p:sp>
          </p:grpSp>
          <p:grpSp>
            <p:nvGrpSpPr>
              <p:cNvPr id="55" name="Group 76"/>
              <p:cNvGrpSpPr>
                <a:grpSpLocks/>
              </p:cNvGrpSpPr>
              <p:nvPr/>
            </p:nvGrpSpPr>
            <p:grpSpPr bwMode="auto">
              <a:xfrm>
                <a:off x="5303263" y="1971575"/>
                <a:ext cx="2697737" cy="276999"/>
                <a:chOff x="1223916" y="1981200"/>
                <a:chExt cx="2697737" cy="276999"/>
              </a:xfrm>
            </p:grpSpPr>
            <p:sp>
              <p:nvSpPr>
                <p:cNvPr id="78" name="TextBox 77"/>
                <p:cNvSpPr txBox="1"/>
                <p:nvPr/>
              </p:nvSpPr>
              <p:spPr>
                <a:xfrm>
                  <a:off x="1222903" y="1981191"/>
                  <a:ext cx="868363" cy="277777"/>
                </a:xfrm>
                <a:prstGeom prst="rect">
                  <a:avLst/>
                </a:prstGeom>
              </p:spPr>
              <p:style>
                <a:lnRef idx="3">
                  <a:schemeClr val="lt1"/>
                </a:lnRef>
                <a:fillRef idx="1">
                  <a:schemeClr val="accent6"/>
                </a:fillRef>
                <a:effectRef idx="1">
                  <a:schemeClr val="accent6"/>
                </a:effectRef>
                <a:fontRef idx="minor">
                  <a:schemeClr val="lt1"/>
                </a:fontRef>
              </p:style>
              <p:txBody>
                <a:bodyPr>
                  <a:spAutoFit/>
                </a:bodyPr>
                <a:lstStyle/>
                <a:p>
                  <a:pPr algn="ctr" fontAlgn="auto">
                    <a:spcBef>
                      <a:spcPts val="0"/>
                    </a:spcBef>
                    <a:spcAft>
                      <a:spcPts val="0"/>
                    </a:spcAft>
                    <a:defRPr/>
                  </a:pPr>
                  <a:r>
                    <a:rPr lang="en-US" sz="1200" dirty="0"/>
                    <a:t>HQ=2</a:t>
                  </a:r>
                </a:p>
              </p:txBody>
            </p:sp>
            <p:sp>
              <p:nvSpPr>
                <p:cNvPr id="79" name="TextBox 78"/>
                <p:cNvSpPr txBox="1"/>
                <p:nvPr/>
              </p:nvSpPr>
              <p:spPr>
                <a:xfrm>
                  <a:off x="2135716" y="1981191"/>
                  <a:ext cx="868362" cy="277777"/>
                </a:xfrm>
                <a:prstGeom prst="rect">
                  <a:avLst/>
                </a:prstGeom>
              </p:spPr>
              <p:style>
                <a:lnRef idx="3">
                  <a:schemeClr val="lt1"/>
                </a:lnRef>
                <a:fillRef idx="1">
                  <a:schemeClr val="accent6"/>
                </a:fillRef>
                <a:effectRef idx="1">
                  <a:schemeClr val="accent6"/>
                </a:effectRef>
                <a:fontRef idx="minor">
                  <a:schemeClr val="lt1"/>
                </a:fontRef>
              </p:style>
              <p:txBody>
                <a:bodyPr>
                  <a:spAutoFit/>
                </a:bodyPr>
                <a:lstStyle/>
                <a:p>
                  <a:pPr algn="ctr" fontAlgn="auto">
                    <a:spcBef>
                      <a:spcPts val="0"/>
                    </a:spcBef>
                    <a:spcAft>
                      <a:spcPts val="0"/>
                    </a:spcAft>
                    <a:defRPr/>
                  </a:pPr>
                  <a:r>
                    <a:rPr lang="en-US" sz="1200" dirty="0"/>
                    <a:t>HQ=4</a:t>
                  </a:r>
                </a:p>
              </p:txBody>
            </p:sp>
            <p:sp>
              <p:nvSpPr>
                <p:cNvPr id="80" name="TextBox 79"/>
                <p:cNvSpPr txBox="1"/>
                <p:nvPr/>
              </p:nvSpPr>
              <p:spPr>
                <a:xfrm>
                  <a:off x="3053291" y="1981191"/>
                  <a:ext cx="868362" cy="277777"/>
                </a:xfrm>
                <a:prstGeom prst="rect">
                  <a:avLst/>
                </a:prstGeom>
              </p:spPr>
              <p:style>
                <a:lnRef idx="3">
                  <a:schemeClr val="lt1"/>
                </a:lnRef>
                <a:fillRef idx="1">
                  <a:schemeClr val="accent6"/>
                </a:fillRef>
                <a:effectRef idx="1">
                  <a:schemeClr val="accent6"/>
                </a:effectRef>
                <a:fontRef idx="minor">
                  <a:schemeClr val="lt1"/>
                </a:fontRef>
              </p:style>
              <p:txBody>
                <a:bodyPr>
                  <a:spAutoFit/>
                </a:bodyPr>
                <a:lstStyle/>
                <a:p>
                  <a:pPr algn="ctr" fontAlgn="auto">
                    <a:spcBef>
                      <a:spcPts val="0"/>
                    </a:spcBef>
                    <a:spcAft>
                      <a:spcPts val="0"/>
                    </a:spcAft>
                    <a:defRPr/>
                  </a:pPr>
                  <a:r>
                    <a:rPr lang="en-US" sz="1200" dirty="0"/>
                    <a:t>HQ=8</a:t>
                  </a:r>
                </a:p>
              </p:txBody>
            </p:sp>
          </p:grpSp>
          <p:grpSp>
            <p:nvGrpSpPr>
              <p:cNvPr id="63" name="Group 80"/>
              <p:cNvGrpSpPr>
                <a:grpSpLocks/>
              </p:cNvGrpSpPr>
              <p:nvPr/>
            </p:nvGrpSpPr>
            <p:grpSpPr bwMode="auto">
              <a:xfrm>
                <a:off x="5290413" y="1666775"/>
                <a:ext cx="2708888" cy="276999"/>
                <a:chOff x="1177312" y="1524000"/>
                <a:chExt cx="2708888" cy="276999"/>
              </a:xfrm>
            </p:grpSpPr>
            <p:sp>
              <p:nvSpPr>
                <p:cNvPr id="82" name="TextBox 81"/>
                <p:cNvSpPr txBox="1"/>
                <p:nvPr/>
              </p:nvSpPr>
              <p:spPr>
                <a:xfrm>
                  <a:off x="1176449" y="1524031"/>
                  <a:ext cx="868363" cy="277777"/>
                </a:xfrm>
                <a:prstGeom prst="rect">
                  <a:avLst/>
                </a:prstGeom>
              </p:spPr>
              <p:style>
                <a:lnRef idx="3">
                  <a:schemeClr val="lt1"/>
                </a:lnRef>
                <a:fillRef idx="1">
                  <a:schemeClr val="accent3"/>
                </a:fillRef>
                <a:effectRef idx="1">
                  <a:schemeClr val="accent3"/>
                </a:effectRef>
                <a:fontRef idx="minor">
                  <a:schemeClr val="lt1"/>
                </a:fontRef>
              </p:style>
              <p:txBody>
                <a:bodyPr>
                  <a:spAutoFit/>
                </a:bodyPr>
                <a:lstStyle/>
                <a:p>
                  <a:pPr algn="ctr" fontAlgn="auto">
                    <a:spcBef>
                      <a:spcPts val="0"/>
                    </a:spcBef>
                    <a:spcAft>
                      <a:spcPts val="0"/>
                    </a:spcAft>
                    <a:defRPr/>
                  </a:pPr>
                  <a:r>
                    <a:rPr lang="en-US" sz="1200" dirty="0"/>
                    <a:t>RQ:2-&gt;5</a:t>
                  </a:r>
                </a:p>
              </p:txBody>
            </p:sp>
            <p:sp>
              <p:nvSpPr>
                <p:cNvPr id="83" name="TextBox 82"/>
                <p:cNvSpPr txBox="1"/>
                <p:nvPr/>
              </p:nvSpPr>
              <p:spPr>
                <a:xfrm>
                  <a:off x="2100374" y="1524031"/>
                  <a:ext cx="868363" cy="277777"/>
                </a:xfrm>
                <a:prstGeom prst="rect">
                  <a:avLst/>
                </a:prstGeom>
              </p:spPr>
              <p:style>
                <a:lnRef idx="3">
                  <a:schemeClr val="lt1"/>
                </a:lnRef>
                <a:fillRef idx="1">
                  <a:schemeClr val="accent3"/>
                </a:fillRef>
                <a:effectRef idx="1">
                  <a:schemeClr val="accent3"/>
                </a:effectRef>
                <a:fontRef idx="minor">
                  <a:schemeClr val="lt1"/>
                </a:fontRef>
              </p:style>
              <p:txBody>
                <a:bodyPr>
                  <a:spAutoFit/>
                </a:bodyPr>
                <a:lstStyle/>
                <a:p>
                  <a:pPr algn="ctr" fontAlgn="auto">
                    <a:spcBef>
                      <a:spcPts val="0"/>
                    </a:spcBef>
                    <a:spcAft>
                      <a:spcPts val="0"/>
                    </a:spcAft>
                    <a:defRPr/>
                  </a:pPr>
                  <a:r>
                    <a:rPr lang="en-US" sz="1200" dirty="0"/>
                    <a:t>RQ:2-&gt;5</a:t>
                  </a:r>
                </a:p>
              </p:txBody>
            </p:sp>
            <p:sp>
              <p:nvSpPr>
                <p:cNvPr id="84" name="TextBox 83"/>
                <p:cNvSpPr txBox="1"/>
                <p:nvPr/>
              </p:nvSpPr>
              <p:spPr>
                <a:xfrm>
                  <a:off x="3017949" y="1524031"/>
                  <a:ext cx="868363" cy="277777"/>
                </a:xfrm>
                <a:prstGeom prst="rect">
                  <a:avLst/>
                </a:prstGeom>
              </p:spPr>
              <p:style>
                <a:lnRef idx="3">
                  <a:schemeClr val="lt1"/>
                </a:lnRef>
                <a:fillRef idx="1">
                  <a:schemeClr val="accent3"/>
                </a:fillRef>
                <a:effectRef idx="1">
                  <a:schemeClr val="accent3"/>
                </a:effectRef>
                <a:fontRef idx="minor">
                  <a:schemeClr val="lt1"/>
                </a:fontRef>
              </p:style>
              <p:txBody>
                <a:bodyPr>
                  <a:spAutoFit/>
                </a:bodyPr>
                <a:lstStyle/>
                <a:p>
                  <a:pPr algn="ctr" fontAlgn="auto">
                    <a:spcBef>
                      <a:spcPts val="0"/>
                    </a:spcBef>
                    <a:spcAft>
                      <a:spcPts val="0"/>
                    </a:spcAft>
                    <a:defRPr/>
                  </a:pPr>
                  <a:r>
                    <a:rPr lang="en-US" sz="1200" dirty="0"/>
                    <a:t>RQ:2-&gt;5</a:t>
                  </a:r>
                </a:p>
              </p:txBody>
            </p:sp>
          </p:grpSp>
        </p:grpSp>
        <p:sp>
          <p:nvSpPr>
            <p:cNvPr id="14" name="TextBox 13"/>
            <p:cNvSpPr txBox="1"/>
            <p:nvPr/>
          </p:nvSpPr>
          <p:spPr>
            <a:xfrm>
              <a:off x="4648200" y="1143000"/>
              <a:ext cx="4038600" cy="369839"/>
            </a:xfrm>
            <a:prstGeom prst="rect">
              <a:avLst/>
            </a:prstGeom>
          </p:spPr>
          <p:style>
            <a:lnRef idx="3">
              <a:schemeClr val="lt1"/>
            </a:lnRef>
            <a:fillRef idx="1">
              <a:schemeClr val="accent5"/>
            </a:fillRef>
            <a:effectRef idx="1">
              <a:schemeClr val="accent5"/>
            </a:effectRef>
            <a:fontRef idx="minor">
              <a:schemeClr val="lt1"/>
            </a:fontRef>
          </p:style>
          <p:txBody>
            <a:bodyPr>
              <a:spAutoFit/>
            </a:bodyPr>
            <a:lstStyle/>
            <a:p>
              <a:pPr algn="ctr" fontAlgn="auto">
                <a:spcBef>
                  <a:spcPts val="0"/>
                </a:spcBef>
                <a:spcAft>
                  <a:spcPts val="0"/>
                </a:spcAft>
                <a:defRPr/>
              </a:pPr>
              <a:r>
                <a:rPr lang="en-US" dirty="0"/>
                <a:t>Wide Baseline</a:t>
              </a:r>
            </a:p>
          </p:txBody>
        </p:sp>
      </p:grpSp>
      <p:sp>
        <p:nvSpPr>
          <p:cNvPr id="27" name="TextBox 26"/>
          <p:cNvSpPr txBox="1"/>
          <p:nvPr/>
        </p:nvSpPr>
        <p:spPr>
          <a:xfrm>
            <a:off x="457200" y="1143000"/>
            <a:ext cx="4038600" cy="369888"/>
          </a:xfrm>
          <a:prstGeom prst="rect">
            <a:avLst/>
          </a:prstGeom>
        </p:spPr>
        <p:style>
          <a:lnRef idx="3">
            <a:schemeClr val="lt1"/>
          </a:lnRef>
          <a:fillRef idx="1">
            <a:schemeClr val="accent5"/>
          </a:fillRef>
          <a:effectRef idx="1">
            <a:schemeClr val="accent5"/>
          </a:effectRef>
          <a:fontRef idx="minor">
            <a:schemeClr val="lt1"/>
          </a:fontRef>
        </p:style>
        <p:txBody>
          <a:bodyPr>
            <a:spAutoFit/>
          </a:bodyPr>
          <a:lstStyle/>
          <a:p>
            <a:pPr algn="ctr" fontAlgn="auto">
              <a:spcBef>
                <a:spcPts val="0"/>
              </a:spcBef>
              <a:spcAft>
                <a:spcPts val="0"/>
              </a:spcAft>
              <a:defRPr/>
            </a:pPr>
            <a:r>
              <a:rPr lang="en-US" dirty="0"/>
              <a:t>Narrow Baseline</a:t>
            </a:r>
          </a:p>
        </p:txBody>
      </p:sp>
      <p:grpSp>
        <p:nvGrpSpPr>
          <p:cNvPr id="3169" name="Group 29"/>
          <p:cNvGrpSpPr>
            <a:grpSpLocks/>
          </p:cNvGrpSpPr>
          <p:nvPr/>
        </p:nvGrpSpPr>
        <p:grpSpPr bwMode="auto">
          <a:xfrm>
            <a:off x="2743200" y="3124200"/>
            <a:ext cx="1066800" cy="971550"/>
            <a:chOff x="2743200" y="3124200"/>
            <a:chExt cx="1066800" cy="972312"/>
          </a:xfrm>
        </p:grpSpPr>
        <p:sp>
          <p:nvSpPr>
            <p:cNvPr id="28" name="Rectangle 27"/>
            <p:cNvSpPr/>
            <p:nvPr/>
          </p:nvSpPr>
          <p:spPr>
            <a:xfrm>
              <a:off x="3276600" y="3886798"/>
              <a:ext cx="209550" cy="2097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9" name="TextBox 28"/>
            <p:cNvSpPr txBox="1"/>
            <p:nvPr/>
          </p:nvSpPr>
          <p:spPr>
            <a:xfrm>
              <a:off x="2743200" y="3124200"/>
              <a:ext cx="1066800" cy="338403"/>
            </a:xfrm>
            <a:prstGeom prst="rect">
              <a:avLst/>
            </a:prstGeom>
          </p:spPr>
          <p:style>
            <a:lnRef idx="3">
              <a:schemeClr val="lt1"/>
            </a:lnRef>
            <a:fillRef idx="1">
              <a:schemeClr val="accent5"/>
            </a:fillRef>
            <a:effectRef idx="1">
              <a:schemeClr val="accent5"/>
            </a:effectRef>
            <a:fontRef idx="minor">
              <a:schemeClr val="lt1"/>
            </a:fontRef>
          </p:style>
          <p:txBody>
            <a:bodyPr>
              <a:spAutoFit/>
            </a:bodyPr>
            <a:lstStyle/>
            <a:p>
              <a:pPr algn="ctr" fontAlgn="auto">
                <a:spcBef>
                  <a:spcPts val="0"/>
                </a:spcBef>
                <a:spcAft>
                  <a:spcPts val="0"/>
                </a:spcAft>
                <a:defRPr/>
              </a:pPr>
              <a:r>
                <a:rPr lang="en-US" sz="1600" dirty="0"/>
                <a:t>Max: 87 %</a:t>
              </a:r>
            </a:p>
          </p:txBody>
        </p:sp>
      </p:grpSp>
      <p:grpSp>
        <p:nvGrpSpPr>
          <p:cNvPr id="3170" name="Group 51"/>
          <p:cNvGrpSpPr>
            <a:grpSpLocks/>
          </p:cNvGrpSpPr>
          <p:nvPr/>
        </p:nvGrpSpPr>
        <p:grpSpPr bwMode="auto">
          <a:xfrm>
            <a:off x="2341563" y="3124200"/>
            <a:ext cx="1582737" cy="2609850"/>
            <a:chOff x="2341988" y="3124200"/>
            <a:chExt cx="1582874" cy="2610050"/>
          </a:xfrm>
        </p:grpSpPr>
        <p:grpSp>
          <p:nvGrpSpPr>
            <p:cNvPr id="3171" name="Group 49"/>
            <p:cNvGrpSpPr>
              <a:grpSpLocks/>
            </p:cNvGrpSpPr>
            <p:nvPr/>
          </p:nvGrpSpPr>
          <p:grpSpPr bwMode="auto">
            <a:xfrm>
              <a:off x="2341988" y="3886200"/>
              <a:ext cx="1582874" cy="1848050"/>
              <a:chOff x="2341988" y="3886200"/>
              <a:chExt cx="1582874" cy="1848050"/>
            </a:xfrm>
          </p:grpSpPr>
          <p:sp>
            <p:nvSpPr>
              <p:cNvPr id="31" name="Rectangle 30"/>
              <p:cNvSpPr/>
              <p:nvPr/>
            </p:nvSpPr>
            <p:spPr>
              <a:xfrm>
                <a:off x="3496200" y="3886258"/>
                <a:ext cx="209568" cy="2095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2" name="Rectangle 31"/>
              <p:cNvSpPr/>
              <p:nvPr/>
            </p:nvSpPr>
            <p:spPr>
              <a:xfrm>
                <a:off x="3715294" y="3886258"/>
                <a:ext cx="209568" cy="2095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3" name="Rectangle 32"/>
              <p:cNvSpPr/>
              <p:nvPr/>
            </p:nvSpPr>
            <p:spPr>
              <a:xfrm>
                <a:off x="3277106" y="3886258"/>
                <a:ext cx="209568" cy="209566"/>
              </a:xfrm>
              <a:prstGeom prst="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6" name="Rectangle 35"/>
              <p:cNvSpPr/>
              <p:nvPr/>
            </p:nvSpPr>
            <p:spPr>
              <a:xfrm>
                <a:off x="3496200" y="4114876"/>
                <a:ext cx="209568" cy="2095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7" name="Rectangle 36"/>
              <p:cNvSpPr/>
              <p:nvPr/>
            </p:nvSpPr>
            <p:spPr>
              <a:xfrm>
                <a:off x="3715294" y="4114876"/>
                <a:ext cx="209568" cy="2095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9" name="Rectangle 38"/>
              <p:cNvSpPr/>
              <p:nvPr/>
            </p:nvSpPr>
            <p:spPr>
              <a:xfrm>
                <a:off x="2800815" y="3886258"/>
                <a:ext cx="209568" cy="2095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0" name="Rectangle 39"/>
              <p:cNvSpPr/>
              <p:nvPr/>
            </p:nvSpPr>
            <p:spPr>
              <a:xfrm>
                <a:off x="2343575" y="3886258"/>
                <a:ext cx="209568" cy="2095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1" name="Rectangle 40"/>
              <p:cNvSpPr/>
              <p:nvPr/>
            </p:nvSpPr>
            <p:spPr>
              <a:xfrm>
                <a:off x="2799228" y="5296066"/>
                <a:ext cx="209568" cy="21115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2" name="Rectangle 41"/>
              <p:cNvSpPr/>
              <p:nvPr/>
            </p:nvSpPr>
            <p:spPr>
              <a:xfrm>
                <a:off x="2341988" y="5296066"/>
                <a:ext cx="209568" cy="21115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4" name="Rectangle 43"/>
              <p:cNvSpPr/>
              <p:nvPr/>
            </p:nvSpPr>
            <p:spPr>
              <a:xfrm>
                <a:off x="3496200" y="5296066"/>
                <a:ext cx="209568" cy="2095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5" name="Rectangle 44"/>
              <p:cNvSpPr/>
              <p:nvPr/>
            </p:nvSpPr>
            <p:spPr>
              <a:xfrm>
                <a:off x="3715294" y="5296066"/>
                <a:ext cx="209568" cy="2095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6" name="Rectangle 45"/>
              <p:cNvSpPr/>
              <p:nvPr/>
            </p:nvSpPr>
            <p:spPr>
              <a:xfrm>
                <a:off x="3277106" y="5296066"/>
                <a:ext cx="209568" cy="2095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7" name="Rectangle 46"/>
              <p:cNvSpPr/>
              <p:nvPr/>
            </p:nvSpPr>
            <p:spPr>
              <a:xfrm>
                <a:off x="3277106" y="5524684"/>
                <a:ext cx="209568" cy="2095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8" name="Rectangle 47"/>
              <p:cNvSpPr/>
              <p:nvPr/>
            </p:nvSpPr>
            <p:spPr>
              <a:xfrm>
                <a:off x="3715294" y="5524684"/>
                <a:ext cx="209568" cy="2095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9" name="Rectangle 48"/>
              <p:cNvSpPr/>
              <p:nvPr/>
            </p:nvSpPr>
            <p:spPr>
              <a:xfrm>
                <a:off x="2799228" y="5524684"/>
                <a:ext cx="209568" cy="2095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51" name="TextBox 50"/>
            <p:cNvSpPr txBox="1"/>
            <p:nvPr/>
          </p:nvSpPr>
          <p:spPr>
            <a:xfrm>
              <a:off x="2743660" y="3124200"/>
              <a:ext cx="1066892" cy="338164"/>
            </a:xfrm>
            <a:prstGeom prst="rect">
              <a:avLst/>
            </a:prstGeom>
          </p:spPr>
          <p:style>
            <a:lnRef idx="3">
              <a:schemeClr val="lt1"/>
            </a:lnRef>
            <a:fillRef idx="1">
              <a:schemeClr val="accent5"/>
            </a:fillRef>
            <a:effectRef idx="1">
              <a:schemeClr val="accent5"/>
            </a:effectRef>
            <a:fontRef idx="minor">
              <a:schemeClr val="lt1"/>
            </a:fontRef>
          </p:style>
          <p:txBody>
            <a:bodyPr>
              <a:spAutoFit/>
            </a:bodyPr>
            <a:lstStyle/>
            <a:p>
              <a:pPr algn="ctr" fontAlgn="auto">
                <a:spcBef>
                  <a:spcPts val="0"/>
                </a:spcBef>
                <a:spcAft>
                  <a:spcPts val="0"/>
                </a:spcAft>
                <a:defRPr/>
              </a:pPr>
              <a:r>
                <a:rPr lang="en-US" sz="1600" dirty="0"/>
                <a:t>&gt; 86 %</a:t>
              </a:r>
            </a:p>
          </p:txBody>
        </p:sp>
      </p:grpSp>
      <p:grpSp>
        <p:nvGrpSpPr>
          <p:cNvPr id="3172" name="Group 124"/>
          <p:cNvGrpSpPr>
            <a:grpSpLocks/>
          </p:cNvGrpSpPr>
          <p:nvPr/>
        </p:nvGrpSpPr>
        <p:grpSpPr bwMode="auto">
          <a:xfrm>
            <a:off x="1676400" y="2895600"/>
            <a:ext cx="2667000" cy="3756025"/>
            <a:chOff x="1666775" y="2895600"/>
            <a:chExt cx="2667000" cy="3755886"/>
          </a:xfrm>
        </p:grpSpPr>
        <p:grpSp>
          <p:nvGrpSpPr>
            <p:cNvPr id="3173" name="Group 119"/>
            <p:cNvGrpSpPr>
              <a:grpSpLocks/>
            </p:cNvGrpSpPr>
            <p:nvPr/>
          </p:nvGrpSpPr>
          <p:grpSpPr bwMode="auto">
            <a:xfrm>
              <a:off x="1666775" y="2895600"/>
              <a:ext cx="2667000" cy="3755886"/>
              <a:chOff x="1666775" y="2895600"/>
              <a:chExt cx="2667000" cy="3755886"/>
            </a:xfrm>
          </p:grpSpPr>
          <p:sp>
            <p:nvSpPr>
              <p:cNvPr id="87" name="TextBox 86"/>
              <p:cNvSpPr txBox="1"/>
              <p:nvPr/>
            </p:nvSpPr>
            <p:spPr>
              <a:xfrm>
                <a:off x="3266975" y="5943487"/>
                <a:ext cx="1066800" cy="707999"/>
              </a:xfrm>
              <a:prstGeom prst="rect">
                <a:avLst/>
              </a:prstGeom>
            </p:spPr>
            <p:style>
              <a:lnRef idx="3">
                <a:schemeClr val="lt1"/>
              </a:lnRef>
              <a:fillRef idx="1">
                <a:schemeClr val="accent5"/>
              </a:fillRef>
              <a:effectRef idx="1">
                <a:schemeClr val="accent5"/>
              </a:effectRef>
              <a:fontRef idx="minor">
                <a:schemeClr val="lt1"/>
              </a:fontRef>
            </p:style>
            <p:txBody>
              <a:bodyPr>
                <a:spAutoFit/>
              </a:bodyPr>
              <a:lstStyle/>
              <a:p>
                <a:pPr algn="ctr" fontAlgn="auto">
                  <a:spcBef>
                    <a:spcPts val="0"/>
                  </a:spcBef>
                  <a:spcAft>
                    <a:spcPts val="0"/>
                  </a:spcAft>
                  <a:defRPr/>
                </a:pPr>
                <a:r>
                  <a:rPr lang="en-US" sz="2000" dirty="0"/>
                  <a:t>V:328</a:t>
                </a:r>
              </a:p>
              <a:p>
                <a:pPr algn="ctr" fontAlgn="auto">
                  <a:spcBef>
                    <a:spcPts val="0"/>
                  </a:spcBef>
                  <a:spcAft>
                    <a:spcPts val="0"/>
                  </a:spcAft>
                  <a:defRPr/>
                </a:pPr>
                <a:r>
                  <a:rPr lang="en-US" sz="1000" dirty="0"/>
                  <a:t>R=15, RQ=5, THQ=8, HQ=8</a:t>
                </a:r>
              </a:p>
            </p:txBody>
          </p:sp>
          <p:cxnSp>
            <p:nvCxnSpPr>
              <p:cNvPr id="91" name="Straight Arrow Connector 90"/>
              <p:cNvCxnSpPr>
                <a:stCxn id="116" idx="2"/>
                <a:endCxn id="87" idx="0"/>
              </p:cNvCxnSpPr>
              <p:nvPr/>
            </p:nvCxnSpPr>
            <p:spPr>
              <a:xfrm rot="5400000">
                <a:off x="3700367" y="5833953"/>
                <a:ext cx="209542" cy="9525"/>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6" name="TextBox 85"/>
              <p:cNvSpPr txBox="1"/>
              <p:nvPr/>
            </p:nvSpPr>
            <p:spPr>
              <a:xfrm>
                <a:off x="1666775" y="2895600"/>
                <a:ext cx="1066800" cy="707999"/>
              </a:xfrm>
              <a:prstGeom prst="rect">
                <a:avLst/>
              </a:prstGeom>
              <a:ln>
                <a:solidFill>
                  <a:srgbClr val="FF0000"/>
                </a:solidFill>
              </a:ln>
            </p:spPr>
            <p:style>
              <a:lnRef idx="3">
                <a:schemeClr val="lt1"/>
              </a:lnRef>
              <a:fillRef idx="1">
                <a:schemeClr val="accent5"/>
              </a:fillRef>
              <a:effectRef idx="1">
                <a:schemeClr val="accent5"/>
              </a:effectRef>
              <a:fontRef idx="minor">
                <a:schemeClr val="lt1"/>
              </a:fontRef>
            </p:style>
            <p:txBody>
              <a:bodyPr>
                <a:spAutoFit/>
              </a:bodyPr>
              <a:lstStyle/>
              <a:p>
                <a:pPr algn="ctr" fontAlgn="auto">
                  <a:spcBef>
                    <a:spcPts val="0"/>
                  </a:spcBef>
                  <a:spcAft>
                    <a:spcPts val="0"/>
                  </a:spcAft>
                  <a:defRPr/>
                </a:pPr>
                <a:r>
                  <a:rPr lang="en-US" sz="2000" dirty="0"/>
                  <a:t>V:52</a:t>
                </a:r>
              </a:p>
              <a:p>
                <a:pPr algn="ctr" fontAlgn="auto">
                  <a:spcBef>
                    <a:spcPts val="0"/>
                  </a:spcBef>
                  <a:spcAft>
                    <a:spcPts val="0"/>
                  </a:spcAft>
                  <a:defRPr/>
                </a:pPr>
                <a:r>
                  <a:rPr lang="en-US" sz="1000" dirty="0"/>
                  <a:t>R=10, RQ=3, THQ=4, HQ=4</a:t>
                </a:r>
              </a:p>
            </p:txBody>
          </p:sp>
          <p:cxnSp>
            <p:nvCxnSpPr>
              <p:cNvPr id="89" name="Straight Arrow Connector 88"/>
              <p:cNvCxnSpPr>
                <a:stCxn id="86" idx="2"/>
                <a:endCxn id="109" idx="0"/>
              </p:cNvCxnSpPr>
              <p:nvPr/>
            </p:nvCxnSpPr>
            <p:spPr>
              <a:xfrm rot="16200000" flipH="1">
                <a:off x="2177955" y="3625819"/>
                <a:ext cx="282565" cy="238125"/>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nvGrpSpPr>
              <p:cNvPr id="3174" name="Group 49"/>
              <p:cNvGrpSpPr>
                <a:grpSpLocks/>
              </p:cNvGrpSpPr>
              <p:nvPr/>
            </p:nvGrpSpPr>
            <p:grpSpPr bwMode="auto">
              <a:xfrm>
                <a:off x="2332201" y="3886200"/>
                <a:ext cx="1582874" cy="1848050"/>
                <a:chOff x="2341988" y="3886200"/>
                <a:chExt cx="1582874" cy="1848050"/>
              </a:xfrm>
            </p:grpSpPr>
            <p:sp>
              <p:nvSpPr>
                <p:cNvPr id="103" name="Rectangle 102"/>
                <p:cNvSpPr/>
                <p:nvPr/>
              </p:nvSpPr>
              <p:spPr>
                <a:xfrm>
                  <a:off x="3495837" y="3886163"/>
                  <a:ext cx="209550" cy="2095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4" name="Rectangle 103"/>
                <p:cNvSpPr/>
                <p:nvPr/>
              </p:nvSpPr>
              <p:spPr>
                <a:xfrm>
                  <a:off x="3714912" y="3886163"/>
                  <a:ext cx="209550" cy="2095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5" name="Rectangle 104"/>
                <p:cNvSpPr/>
                <p:nvPr/>
              </p:nvSpPr>
              <p:spPr>
                <a:xfrm>
                  <a:off x="3276762" y="3886163"/>
                  <a:ext cx="209550" cy="209542"/>
                </a:xfrm>
                <a:prstGeom prst="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6" name="Rectangle 105"/>
                <p:cNvSpPr/>
                <p:nvPr/>
              </p:nvSpPr>
              <p:spPr>
                <a:xfrm>
                  <a:off x="3495837" y="4114755"/>
                  <a:ext cx="209550" cy="2095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7" name="Rectangle 106"/>
                <p:cNvSpPr/>
                <p:nvPr/>
              </p:nvSpPr>
              <p:spPr>
                <a:xfrm>
                  <a:off x="3714912" y="4114755"/>
                  <a:ext cx="209550" cy="2095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8" name="Rectangle 107"/>
                <p:cNvSpPr/>
                <p:nvPr/>
              </p:nvSpPr>
              <p:spPr>
                <a:xfrm>
                  <a:off x="2800512" y="3886163"/>
                  <a:ext cx="209550" cy="2095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9" name="Rectangle 108"/>
                <p:cNvSpPr/>
                <p:nvPr/>
              </p:nvSpPr>
              <p:spPr>
                <a:xfrm>
                  <a:off x="2343312" y="3886163"/>
                  <a:ext cx="209550" cy="209542"/>
                </a:xfrm>
                <a:prstGeom prst="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0" name="Rectangle 109"/>
                <p:cNvSpPr/>
                <p:nvPr/>
              </p:nvSpPr>
              <p:spPr>
                <a:xfrm>
                  <a:off x="2798925" y="5295811"/>
                  <a:ext cx="209550" cy="21113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1" name="Rectangle 110"/>
                <p:cNvSpPr/>
                <p:nvPr/>
              </p:nvSpPr>
              <p:spPr>
                <a:xfrm>
                  <a:off x="2341725" y="5295811"/>
                  <a:ext cx="209550" cy="21113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2" name="Rectangle 111"/>
                <p:cNvSpPr/>
                <p:nvPr/>
              </p:nvSpPr>
              <p:spPr>
                <a:xfrm>
                  <a:off x="3495837" y="5295811"/>
                  <a:ext cx="209550" cy="2095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3" name="Rectangle 112"/>
                <p:cNvSpPr/>
                <p:nvPr/>
              </p:nvSpPr>
              <p:spPr>
                <a:xfrm>
                  <a:off x="3714912" y="5295811"/>
                  <a:ext cx="209550" cy="2095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4" name="Rectangle 113"/>
                <p:cNvSpPr/>
                <p:nvPr/>
              </p:nvSpPr>
              <p:spPr>
                <a:xfrm>
                  <a:off x="3276762" y="5295811"/>
                  <a:ext cx="209550" cy="2095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5" name="Rectangle 114"/>
                <p:cNvSpPr/>
                <p:nvPr/>
              </p:nvSpPr>
              <p:spPr>
                <a:xfrm>
                  <a:off x="3276762" y="5524403"/>
                  <a:ext cx="209550" cy="2095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6" name="Rectangle 115"/>
                <p:cNvSpPr/>
                <p:nvPr/>
              </p:nvSpPr>
              <p:spPr>
                <a:xfrm>
                  <a:off x="3714912" y="5524403"/>
                  <a:ext cx="209550" cy="209542"/>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7" name="Rectangle 116"/>
                <p:cNvSpPr/>
                <p:nvPr/>
              </p:nvSpPr>
              <p:spPr>
                <a:xfrm>
                  <a:off x="2798925" y="5524403"/>
                  <a:ext cx="209550" cy="2095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sp>
          <p:nvSpPr>
            <p:cNvPr id="121" name="TextBox 120"/>
            <p:cNvSpPr txBox="1"/>
            <p:nvPr/>
          </p:nvSpPr>
          <p:spPr>
            <a:xfrm>
              <a:off x="3114575" y="2895600"/>
              <a:ext cx="1066800" cy="707999"/>
            </a:xfrm>
            <a:prstGeom prst="rect">
              <a:avLst/>
            </a:prstGeom>
          </p:spPr>
          <p:style>
            <a:lnRef idx="3">
              <a:schemeClr val="lt1"/>
            </a:lnRef>
            <a:fillRef idx="1">
              <a:schemeClr val="accent5"/>
            </a:fillRef>
            <a:effectRef idx="1">
              <a:schemeClr val="accent5"/>
            </a:effectRef>
            <a:fontRef idx="minor">
              <a:schemeClr val="lt1"/>
            </a:fontRef>
          </p:style>
          <p:txBody>
            <a:bodyPr>
              <a:spAutoFit/>
            </a:bodyPr>
            <a:lstStyle/>
            <a:p>
              <a:pPr algn="ctr" fontAlgn="auto">
                <a:spcBef>
                  <a:spcPts val="0"/>
                </a:spcBef>
                <a:spcAft>
                  <a:spcPts val="0"/>
                </a:spcAft>
                <a:defRPr/>
              </a:pPr>
              <a:r>
                <a:rPr lang="en-US" sz="2000" dirty="0"/>
                <a:t>V:104</a:t>
              </a:r>
            </a:p>
            <a:p>
              <a:pPr algn="ctr" fontAlgn="auto">
                <a:spcBef>
                  <a:spcPts val="0"/>
                </a:spcBef>
                <a:spcAft>
                  <a:spcPts val="0"/>
                </a:spcAft>
                <a:defRPr/>
              </a:pPr>
              <a:r>
                <a:rPr lang="en-US" sz="1000" dirty="0"/>
                <a:t>R=10, RQ=3, THQ=4, HQ=8</a:t>
              </a:r>
            </a:p>
          </p:txBody>
        </p:sp>
        <p:cxnSp>
          <p:nvCxnSpPr>
            <p:cNvPr id="122" name="Straight Arrow Connector 121"/>
            <p:cNvCxnSpPr>
              <a:stCxn id="121" idx="2"/>
              <a:endCxn id="105" idx="0"/>
            </p:cNvCxnSpPr>
            <p:nvPr/>
          </p:nvCxnSpPr>
          <p:spPr>
            <a:xfrm rot="5400000">
              <a:off x="3368580" y="3606769"/>
              <a:ext cx="282565" cy="276225"/>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grpSp>
        <p:nvGrpSpPr>
          <p:cNvPr id="3175" name="Group 157"/>
          <p:cNvGrpSpPr>
            <a:grpSpLocks/>
          </p:cNvGrpSpPr>
          <p:nvPr/>
        </p:nvGrpSpPr>
        <p:grpSpPr bwMode="auto">
          <a:xfrm>
            <a:off x="7010400" y="3124200"/>
            <a:ext cx="1571625" cy="3527425"/>
            <a:chOff x="6858000" y="3124200"/>
            <a:chExt cx="1571325" cy="3527286"/>
          </a:xfrm>
        </p:grpSpPr>
        <p:grpSp>
          <p:nvGrpSpPr>
            <p:cNvPr id="3176" name="Group 139"/>
            <p:cNvGrpSpPr>
              <a:grpSpLocks/>
            </p:cNvGrpSpPr>
            <p:nvPr/>
          </p:nvGrpSpPr>
          <p:grpSpPr bwMode="auto">
            <a:xfrm>
              <a:off x="6858000" y="3124200"/>
              <a:ext cx="1571325" cy="3527286"/>
              <a:chOff x="6858000" y="3124200"/>
              <a:chExt cx="1571325" cy="3527286"/>
            </a:xfrm>
          </p:grpSpPr>
          <p:sp>
            <p:nvSpPr>
              <p:cNvPr id="126" name="Rectangle 125"/>
              <p:cNvSpPr/>
              <p:nvPr/>
            </p:nvSpPr>
            <p:spPr>
              <a:xfrm>
                <a:off x="7800795" y="5522818"/>
                <a:ext cx="209510" cy="21112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7" name="TextBox 126"/>
              <p:cNvSpPr txBox="1"/>
              <p:nvPr/>
            </p:nvSpPr>
            <p:spPr>
              <a:xfrm>
                <a:off x="6858000" y="3124200"/>
                <a:ext cx="1066596" cy="338125"/>
              </a:xfrm>
              <a:prstGeom prst="rect">
                <a:avLst/>
              </a:prstGeom>
            </p:spPr>
            <p:style>
              <a:lnRef idx="3">
                <a:schemeClr val="lt1"/>
              </a:lnRef>
              <a:fillRef idx="1">
                <a:schemeClr val="accent5"/>
              </a:fillRef>
              <a:effectRef idx="1">
                <a:schemeClr val="accent5"/>
              </a:effectRef>
              <a:fontRef idx="minor">
                <a:schemeClr val="lt1"/>
              </a:fontRef>
            </p:style>
            <p:txBody>
              <a:bodyPr>
                <a:spAutoFit/>
              </a:bodyPr>
              <a:lstStyle/>
              <a:p>
                <a:pPr algn="ctr" fontAlgn="auto">
                  <a:spcBef>
                    <a:spcPts val="0"/>
                  </a:spcBef>
                  <a:spcAft>
                    <a:spcPts val="0"/>
                  </a:spcAft>
                  <a:defRPr/>
                </a:pPr>
                <a:r>
                  <a:rPr lang="en-US" sz="1600" dirty="0"/>
                  <a:t>Max: 78%</a:t>
                </a:r>
              </a:p>
            </p:txBody>
          </p:sp>
          <p:sp>
            <p:nvSpPr>
              <p:cNvPr id="128" name="TextBox 127"/>
              <p:cNvSpPr txBox="1"/>
              <p:nvPr/>
            </p:nvSpPr>
            <p:spPr>
              <a:xfrm>
                <a:off x="7362729" y="5943489"/>
                <a:ext cx="1066596" cy="707997"/>
              </a:xfrm>
              <a:prstGeom prst="rect">
                <a:avLst/>
              </a:prstGeom>
            </p:spPr>
            <p:style>
              <a:lnRef idx="3">
                <a:schemeClr val="lt1"/>
              </a:lnRef>
              <a:fillRef idx="1">
                <a:schemeClr val="accent5"/>
              </a:fillRef>
              <a:effectRef idx="1">
                <a:schemeClr val="accent5"/>
              </a:effectRef>
              <a:fontRef idx="minor">
                <a:schemeClr val="lt1"/>
              </a:fontRef>
            </p:style>
            <p:txBody>
              <a:bodyPr>
                <a:spAutoFit/>
              </a:bodyPr>
              <a:lstStyle/>
              <a:p>
                <a:pPr algn="ctr" fontAlgn="auto">
                  <a:spcBef>
                    <a:spcPts val="0"/>
                  </a:spcBef>
                  <a:spcAft>
                    <a:spcPts val="0"/>
                  </a:spcAft>
                  <a:defRPr/>
                </a:pPr>
                <a:r>
                  <a:rPr lang="en-US" sz="2000" dirty="0"/>
                  <a:t>V:328</a:t>
                </a:r>
              </a:p>
              <a:p>
                <a:pPr algn="ctr" fontAlgn="auto">
                  <a:spcBef>
                    <a:spcPts val="0"/>
                  </a:spcBef>
                  <a:spcAft>
                    <a:spcPts val="0"/>
                  </a:spcAft>
                  <a:defRPr/>
                </a:pPr>
                <a:r>
                  <a:rPr lang="en-US" sz="1000" dirty="0"/>
                  <a:t>R=15, RQ=5, THQ=8, HQ=8</a:t>
                </a:r>
              </a:p>
            </p:txBody>
          </p:sp>
        </p:grpSp>
        <p:cxnSp>
          <p:nvCxnSpPr>
            <p:cNvPr id="157" name="Straight Arrow Connector 156"/>
            <p:cNvCxnSpPr>
              <a:stCxn id="154" idx="2"/>
              <a:endCxn id="128" idx="0"/>
            </p:cNvCxnSpPr>
            <p:nvPr/>
          </p:nvCxnSpPr>
          <p:spPr>
            <a:xfrm rot="16200000" flipH="1">
              <a:off x="7796812" y="5844275"/>
              <a:ext cx="198429"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grpSp>
        <p:nvGrpSpPr>
          <p:cNvPr id="3177" name="Group 154"/>
          <p:cNvGrpSpPr>
            <a:grpSpLocks/>
          </p:cNvGrpSpPr>
          <p:nvPr/>
        </p:nvGrpSpPr>
        <p:grpSpPr bwMode="auto">
          <a:xfrm>
            <a:off x="6248400" y="3133725"/>
            <a:ext cx="1914525" cy="2860675"/>
            <a:chOff x="6096000" y="3133825"/>
            <a:chExt cx="1914625" cy="2860736"/>
          </a:xfrm>
        </p:grpSpPr>
        <p:grpSp>
          <p:nvGrpSpPr>
            <p:cNvPr id="3178" name="Group 152"/>
            <p:cNvGrpSpPr>
              <a:grpSpLocks/>
            </p:cNvGrpSpPr>
            <p:nvPr/>
          </p:nvGrpSpPr>
          <p:grpSpPr bwMode="auto">
            <a:xfrm>
              <a:off x="6096000" y="3133825"/>
              <a:ext cx="1914625" cy="2860736"/>
              <a:chOff x="6096000" y="3124200"/>
              <a:chExt cx="1914625" cy="2860736"/>
            </a:xfrm>
          </p:grpSpPr>
          <p:sp>
            <p:nvSpPr>
              <p:cNvPr id="142" name="TextBox 141"/>
              <p:cNvSpPr txBox="1"/>
              <p:nvPr/>
            </p:nvSpPr>
            <p:spPr>
              <a:xfrm>
                <a:off x="6096000" y="5276896"/>
                <a:ext cx="1066856" cy="708040"/>
              </a:xfrm>
              <a:prstGeom prst="rect">
                <a:avLst/>
              </a:prstGeom>
            </p:spPr>
            <p:style>
              <a:lnRef idx="3">
                <a:schemeClr val="lt1"/>
              </a:lnRef>
              <a:fillRef idx="1">
                <a:schemeClr val="accent5"/>
              </a:fillRef>
              <a:effectRef idx="1">
                <a:schemeClr val="accent5"/>
              </a:effectRef>
              <a:fontRef idx="minor">
                <a:schemeClr val="lt1"/>
              </a:fontRef>
            </p:style>
            <p:txBody>
              <a:bodyPr>
                <a:spAutoFit/>
              </a:bodyPr>
              <a:lstStyle/>
              <a:p>
                <a:pPr algn="ctr" fontAlgn="auto">
                  <a:spcBef>
                    <a:spcPts val="0"/>
                  </a:spcBef>
                  <a:spcAft>
                    <a:spcPts val="0"/>
                  </a:spcAft>
                  <a:defRPr/>
                </a:pPr>
                <a:r>
                  <a:rPr lang="en-US" sz="2000" dirty="0"/>
                  <a:t>V:200</a:t>
                </a:r>
              </a:p>
              <a:p>
                <a:pPr algn="ctr" fontAlgn="auto">
                  <a:spcBef>
                    <a:spcPts val="0"/>
                  </a:spcBef>
                  <a:spcAft>
                    <a:spcPts val="0"/>
                  </a:spcAft>
                  <a:defRPr/>
                </a:pPr>
                <a:r>
                  <a:rPr lang="en-US" sz="1000" dirty="0"/>
                  <a:t>R=15, RQ=3, THQ=8, HQ=8</a:t>
                </a:r>
              </a:p>
            </p:txBody>
          </p:sp>
          <p:sp>
            <p:nvSpPr>
              <p:cNvPr id="143" name="TextBox 142"/>
              <p:cNvSpPr txBox="1"/>
              <p:nvPr/>
            </p:nvSpPr>
            <p:spPr>
              <a:xfrm>
                <a:off x="6096000" y="3625861"/>
                <a:ext cx="1066856" cy="708040"/>
              </a:xfrm>
              <a:prstGeom prst="rect">
                <a:avLst/>
              </a:prstGeom>
              <a:ln>
                <a:solidFill>
                  <a:srgbClr val="FF0000"/>
                </a:solidFill>
              </a:ln>
            </p:spPr>
            <p:style>
              <a:lnRef idx="3">
                <a:schemeClr val="lt1"/>
              </a:lnRef>
              <a:fillRef idx="1">
                <a:schemeClr val="accent5"/>
              </a:fillRef>
              <a:effectRef idx="1">
                <a:schemeClr val="accent5"/>
              </a:effectRef>
              <a:fontRef idx="minor">
                <a:schemeClr val="lt1"/>
              </a:fontRef>
            </p:style>
            <p:txBody>
              <a:bodyPr>
                <a:spAutoFit/>
              </a:bodyPr>
              <a:lstStyle/>
              <a:p>
                <a:pPr algn="ctr" fontAlgn="auto">
                  <a:spcBef>
                    <a:spcPts val="0"/>
                  </a:spcBef>
                  <a:spcAft>
                    <a:spcPts val="0"/>
                  </a:spcAft>
                  <a:defRPr/>
                </a:pPr>
                <a:r>
                  <a:rPr lang="en-US" sz="2000" dirty="0"/>
                  <a:t>V:104</a:t>
                </a:r>
              </a:p>
              <a:p>
                <a:pPr algn="ctr" fontAlgn="auto">
                  <a:spcBef>
                    <a:spcPts val="0"/>
                  </a:spcBef>
                  <a:spcAft>
                    <a:spcPts val="0"/>
                  </a:spcAft>
                  <a:defRPr/>
                </a:pPr>
                <a:r>
                  <a:rPr lang="en-US" sz="1000" dirty="0"/>
                  <a:t>R=10, RQ=3, THQ=4, HQ=8</a:t>
                </a:r>
              </a:p>
            </p:txBody>
          </p:sp>
          <p:grpSp>
            <p:nvGrpSpPr>
              <p:cNvPr id="3179" name="Group 145"/>
              <p:cNvGrpSpPr>
                <a:grpSpLocks/>
              </p:cNvGrpSpPr>
              <p:nvPr/>
            </p:nvGrpSpPr>
            <p:grpSpPr bwMode="auto">
              <a:xfrm>
                <a:off x="6858000" y="3124200"/>
                <a:ext cx="1152625" cy="2611012"/>
                <a:chOff x="6858000" y="3124200"/>
                <a:chExt cx="1152625" cy="2611012"/>
              </a:xfrm>
            </p:grpSpPr>
            <p:sp>
              <p:nvSpPr>
                <p:cNvPr id="130" name="TextBox 129"/>
                <p:cNvSpPr txBox="1"/>
                <p:nvPr/>
              </p:nvSpPr>
              <p:spPr>
                <a:xfrm>
                  <a:off x="6858040" y="3124200"/>
                  <a:ext cx="1066856" cy="338145"/>
                </a:xfrm>
                <a:prstGeom prst="rect">
                  <a:avLst/>
                </a:prstGeom>
              </p:spPr>
              <p:style>
                <a:lnRef idx="3">
                  <a:schemeClr val="lt1"/>
                </a:lnRef>
                <a:fillRef idx="1">
                  <a:schemeClr val="accent5"/>
                </a:fillRef>
                <a:effectRef idx="1">
                  <a:schemeClr val="accent5"/>
                </a:effectRef>
                <a:fontRef idx="minor">
                  <a:schemeClr val="lt1"/>
                </a:fontRef>
              </p:style>
              <p:txBody>
                <a:bodyPr>
                  <a:spAutoFit/>
                </a:bodyPr>
                <a:lstStyle/>
                <a:p>
                  <a:pPr algn="ctr" fontAlgn="auto">
                    <a:spcBef>
                      <a:spcPts val="0"/>
                    </a:spcBef>
                    <a:spcAft>
                      <a:spcPts val="0"/>
                    </a:spcAft>
                    <a:defRPr/>
                  </a:pPr>
                  <a:r>
                    <a:rPr lang="en-US" sz="1600" dirty="0"/>
                    <a:t>&gt; 77%</a:t>
                  </a:r>
                </a:p>
              </p:txBody>
            </p:sp>
            <p:grpSp>
              <p:nvGrpSpPr>
                <p:cNvPr id="3180" name="Group 144"/>
                <p:cNvGrpSpPr>
                  <a:grpSpLocks/>
                </p:cNvGrpSpPr>
                <p:nvPr/>
              </p:nvGrpSpPr>
              <p:grpSpPr bwMode="auto">
                <a:xfrm>
                  <a:off x="7352900" y="3886200"/>
                  <a:ext cx="657725" cy="1849012"/>
                  <a:chOff x="7352900" y="3886200"/>
                  <a:chExt cx="657725" cy="1849012"/>
                </a:xfrm>
              </p:grpSpPr>
              <p:grpSp>
                <p:nvGrpSpPr>
                  <p:cNvPr id="3181" name="Group 138"/>
                  <p:cNvGrpSpPr>
                    <a:grpSpLocks/>
                  </p:cNvGrpSpPr>
                  <p:nvPr/>
                </p:nvGrpSpPr>
                <p:grpSpPr bwMode="auto">
                  <a:xfrm>
                    <a:off x="7353700" y="3886200"/>
                    <a:ext cx="656925" cy="1848050"/>
                    <a:chOff x="7353700" y="3886200"/>
                    <a:chExt cx="656925" cy="1848050"/>
                  </a:xfrm>
                </p:grpSpPr>
                <p:sp>
                  <p:nvSpPr>
                    <p:cNvPr id="131" name="Rectangle 130"/>
                    <p:cNvSpPr/>
                    <p:nvPr/>
                  </p:nvSpPr>
                  <p:spPr>
                    <a:xfrm>
                      <a:off x="7574040" y="5295947"/>
                      <a:ext cx="209561" cy="2111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2" name="Rectangle 131"/>
                    <p:cNvSpPr/>
                    <p:nvPr/>
                  </p:nvSpPr>
                  <p:spPr>
                    <a:xfrm>
                      <a:off x="7791539" y="5295947"/>
                      <a:ext cx="211149" cy="2111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3" name="Rectangle 132"/>
                    <p:cNvSpPr/>
                    <p:nvPr/>
                  </p:nvSpPr>
                  <p:spPr>
                    <a:xfrm>
                      <a:off x="7354954" y="5295947"/>
                      <a:ext cx="209561" cy="2111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4" name="Rectangle 133"/>
                    <p:cNvSpPr/>
                    <p:nvPr/>
                  </p:nvSpPr>
                  <p:spPr>
                    <a:xfrm>
                      <a:off x="7801064" y="4113234"/>
                      <a:ext cx="209561" cy="20955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5" name="Rectangle 134"/>
                    <p:cNvSpPr/>
                    <p:nvPr/>
                  </p:nvSpPr>
                  <p:spPr>
                    <a:xfrm>
                      <a:off x="7574040" y="3886216"/>
                      <a:ext cx="209561" cy="20955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6" name="Rectangle 135"/>
                    <p:cNvSpPr/>
                    <p:nvPr/>
                  </p:nvSpPr>
                  <p:spPr>
                    <a:xfrm>
                      <a:off x="7791539" y="3886216"/>
                      <a:ext cx="211149" cy="20955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7" name="Rectangle 136"/>
                    <p:cNvSpPr/>
                    <p:nvPr/>
                  </p:nvSpPr>
                  <p:spPr>
                    <a:xfrm>
                      <a:off x="7354954" y="3886216"/>
                      <a:ext cx="209561" cy="20955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8" name="Rectangle 137"/>
                    <p:cNvSpPr/>
                    <p:nvPr/>
                  </p:nvSpPr>
                  <p:spPr>
                    <a:xfrm>
                      <a:off x="7801064" y="5524551"/>
                      <a:ext cx="209561" cy="20955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144" name="Rectangle 143"/>
                  <p:cNvSpPr/>
                  <p:nvPr/>
                </p:nvSpPr>
                <p:spPr>
                  <a:xfrm>
                    <a:off x="7353366" y="5524551"/>
                    <a:ext cx="209561" cy="211143"/>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cxnSp>
            <p:nvCxnSpPr>
              <p:cNvPr id="148" name="Straight Arrow Connector 147"/>
              <p:cNvCxnSpPr>
                <a:stCxn id="144" idx="1"/>
                <a:endCxn id="142" idx="3"/>
              </p:cNvCxnSpPr>
              <p:nvPr/>
            </p:nvCxnSpPr>
            <p:spPr>
              <a:xfrm rot="10800000" flipV="1">
                <a:off x="7162856" y="5629328"/>
                <a:ext cx="190510" cy="1588"/>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49" name="Straight Arrow Connector 148"/>
              <p:cNvCxnSpPr>
                <a:stCxn id="137" idx="1"/>
                <a:endCxn id="143" idx="3"/>
              </p:cNvCxnSpPr>
              <p:nvPr/>
            </p:nvCxnSpPr>
            <p:spPr>
              <a:xfrm rot="10800000">
                <a:off x="7162856" y="3979881"/>
                <a:ext cx="190510" cy="11112"/>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
          <p:nvSpPr>
            <p:cNvPr id="154" name="Rectangle 153"/>
            <p:cNvSpPr/>
            <p:nvPr/>
          </p:nvSpPr>
          <p:spPr>
            <a:xfrm>
              <a:off x="7789951" y="5534176"/>
              <a:ext cx="211148" cy="211143"/>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169"/>
                                        </p:tgtEl>
                                        <p:attrNameLst>
                                          <p:attrName>style.visibility</p:attrName>
                                        </p:attrNameLst>
                                      </p:cBhvr>
                                      <p:to>
                                        <p:strVal val="visible"/>
                                      </p:to>
                                    </p:set>
                                  </p:childTnLst>
                                  <p:subTnLst>
                                    <p:set>
                                      <p:cBhvr override="childStyle">
                                        <p:cTn dur="1" fill="hold" display="0" masterRel="nextClick" afterEffect="1"/>
                                        <p:tgtEl>
                                          <p:spTgt spid="3169"/>
                                        </p:tgtEl>
                                        <p:attrNameLst>
                                          <p:attrName>style.visibility</p:attrName>
                                        </p:attrNameLst>
                                      </p:cBhvr>
                                      <p:to>
                                        <p:strVal val="hidden"/>
                                      </p:to>
                                    </p:set>
                                  </p:sub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170"/>
                                        </p:tgtEl>
                                        <p:attrNameLst>
                                          <p:attrName>style.visibility</p:attrName>
                                        </p:attrNameLst>
                                      </p:cBhvr>
                                      <p:to>
                                        <p:strVal val="visible"/>
                                      </p:to>
                                    </p:set>
                                  </p:childTnLst>
                                  <p:subTnLst>
                                    <p:set>
                                      <p:cBhvr override="childStyle">
                                        <p:cTn dur="1" fill="hold" display="0" masterRel="nextClick" afterEffect="1"/>
                                        <p:tgtEl>
                                          <p:spTgt spid="3170"/>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17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17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17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Title 1"/>
          <p:cNvSpPr>
            <a:spLocks noGrp="1"/>
          </p:cNvSpPr>
          <p:nvPr>
            <p:ph type="title"/>
          </p:nvPr>
        </p:nvSpPr>
        <p:spPr/>
        <p:txBody>
          <a:bodyPr/>
          <a:lstStyle/>
          <a:p>
            <a:r>
              <a:rPr lang="en-US" smtClean="0"/>
              <a:t>Parameter Selection</a:t>
            </a:r>
          </a:p>
        </p:txBody>
      </p:sp>
      <p:sp>
        <p:nvSpPr>
          <p:cNvPr id="14" name="TextBox 13"/>
          <p:cNvSpPr txBox="1"/>
          <p:nvPr/>
        </p:nvSpPr>
        <p:spPr bwMode="auto">
          <a:xfrm>
            <a:off x="4648200" y="1143000"/>
            <a:ext cx="4038600" cy="369888"/>
          </a:xfrm>
          <a:prstGeom prst="rect">
            <a:avLst/>
          </a:prstGeom>
        </p:spPr>
        <p:style>
          <a:lnRef idx="3">
            <a:schemeClr val="lt1"/>
          </a:lnRef>
          <a:fillRef idx="1">
            <a:schemeClr val="accent5"/>
          </a:fillRef>
          <a:effectRef idx="1">
            <a:schemeClr val="accent5"/>
          </a:effectRef>
          <a:fontRef idx="minor">
            <a:schemeClr val="lt1"/>
          </a:fontRef>
        </p:style>
        <p:txBody>
          <a:bodyPr>
            <a:spAutoFit/>
          </a:bodyPr>
          <a:lstStyle/>
          <a:p>
            <a:pPr algn="ctr" fontAlgn="auto">
              <a:spcBef>
                <a:spcPts val="0"/>
              </a:spcBef>
              <a:spcAft>
                <a:spcPts val="0"/>
              </a:spcAft>
              <a:defRPr/>
            </a:pPr>
            <a:r>
              <a:rPr lang="en-US" dirty="0"/>
              <a:t>Wide Baseline</a:t>
            </a:r>
          </a:p>
        </p:txBody>
      </p:sp>
      <p:sp>
        <p:nvSpPr>
          <p:cNvPr id="27" name="TextBox 26"/>
          <p:cNvSpPr txBox="1"/>
          <p:nvPr/>
        </p:nvSpPr>
        <p:spPr>
          <a:xfrm>
            <a:off x="457200" y="1143000"/>
            <a:ext cx="4038600" cy="369888"/>
          </a:xfrm>
          <a:prstGeom prst="rect">
            <a:avLst/>
          </a:prstGeom>
        </p:spPr>
        <p:style>
          <a:lnRef idx="3">
            <a:schemeClr val="lt1"/>
          </a:lnRef>
          <a:fillRef idx="1">
            <a:schemeClr val="accent5"/>
          </a:fillRef>
          <a:effectRef idx="1">
            <a:schemeClr val="accent5"/>
          </a:effectRef>
          <a:fontRef idx="minor">
            <a:schemeClr val="lt1"/>
          </a:fontRef>
        </p:style>
        <p:txBody>
          <a:bodyPr>
            <a:spAutoFit/>
          </a:bodyPr>
          <a:lstStyle/>
          <a:p>
            <a:pPr algn="ctr" fontAlgn="auto">
              <a:spcBef>
                <a:spcPts val="0"/>
              </a:spcBef>
              <a:spcAft>
                <a:spcPts val="0"/>
              </a:spcAft>
              <a:defRPr/>
            </a:pPr>
            <a:r>
              <a:rPr lang="en-US" dirty="0"/>
              <a:t>Narrow Baseline</a:t>
            </a:r>
          </a:p>
        </p:txBody>
      </p:sp>
      <p:grpSp>
        <p:nvGrpSpPr>
          <p:cNvPr id="2" name="Group 37"/>
          <p:cNvGrpSpPr/>
          <p:nvPr/>
        </p:nvGrpSpPr>
        <p:grpSpPr>
          <a:xfrm>
            <a:off x="536807" y="1828800"/>
            <a:ext cx="3657600" cy="4297680"/>
            <a:chOff x="536807" y="1828800"/>
            <a:chExt cx="3844693" cy="4479657"/>
          </a:xfrm>
        </p:grpSpPr>
        <p:pic>
          <p:nvPicPr>
            <p:cNvPr id="3196" name="Picture 15" descr="desc-param-35-nb.jpg"/>
            <p:cNvPicPr>
              <a:picLocks noChangeAspect="1"/>
            </p:cNvPicPr>
            <p:nvPr/>
          </p:nvPicPr>
          <p:blipFill>
            <a:blip r:embed="rId3"/>
            <a:stretch>
              <a:fillRect/>
            </a:stretch>
          </p:blipFill>
          <p:spPr bwMode="auto">
            <a:xfrm>
              <a:off x="1182162" y="2445801"/>
              <a:ext cx="3199338" cy="3846160"/>
            </a:xfrm>
            <a:prstGeom prst="rect">
              <a:avLst/>
            </a:prstGeom>
            <a:noFill/>
            <a:ln w="9525">
              <a:noFill/>
              <a:miter lim="800000"/>
              <a:headEnd/>
              <a:tailEnd/>
            </a:ln>
          </p:spPr>
        </p:pic>
        <p:sp>
          <p:nvSpPr>
            <p:cNvPr id="56" name="TextBox 55"/>
            <p:cNvSpPr txBox="1"/>
            <p:nvPr/>
          </p:nvSpPr>
          <p:spPr bwMode="auto">
            <a:xfrm rot="5400000">
              <a:off x="34840" y="2938829"/>
              <a:ext cx="1280160" cy="276225"/>
            </a:xfrm>
            <a:prstGeom prst="rect">
              <a:avLst/>
            </a:prstGeom>
          </p:spPr>
          <p:style>
            <a:lnRef idx="3">
              <a:schemeClr val="lt1"/>
            </a:lnRef>
            <a:fillRef idx="1">
              <a:schemeClr val="accent2"/>
            </a:fillRef>
            <a:effectRef idx="1">
              <a:schemeClr val="accent2"/>
            </a:effectRef>
            <a:fontRef idx="minor">
              <a:schemeClr val="lt1"/>
            </a:fontRef>
          </p:style>
          <p:txBody>
            <a:bodyPr>
              <a:spAutoFit/>
            </a:bodyPr>
            <a:lstStyle/>
            <a:p>
              <a:pPr algn="ctr" fontAlgn="auto">
                <a:spcBef>
                  <a:spcPts val="0"/>
                </a:spcBef>
                <a:spcAft>
                  <a:spcPts val="0"/>
                </a:spcAft>
                <a:defRPr/>
              </a:pPr>
              <a:r>
                <a:rPr lang="en-US" sz="1200" dirty="0"/>
                <a:t>R: 5-&gt;30</a:t>
              </a:r>
            </a:p>
          </p:txBody>
        </p:sp>
        <p:sp>
          <p:nvSpPr>
            <p:cNvPr id="57" name="TextBox 56"/>
            <p:cNvSpPr txBox="1"/>
            <p:nvPr/>
          </p:nvSpPr>
          <p:spPr bwMode="auto">
            <a:xfrm rot="5400000">
              <a:off x="34840" y="4234229"/>
              <a:ext cx="1280160" cy="276225"/>
            </a:xfrm>
            <a:prstGeom prst="rect">
              <a:avLst/>
            </a:prstGeom>
          </p:spPr>
          <p:style>
            <a:lnRef idx="3">
              <a:schemeClr val="lt1"/>
            </a:lnRef>
            <a:fillRef idx="1">
              <a:schemeClr val="accent2"/>
            </a:fillRef>
            <a:effectRef idx="1">
              <a:schemeClr val="accent2"/>
            </a:effectRef>
            <a:fontRef idx="minor">
              <a:schemeClr val="lt1"/>
            </a:fontRef>
          </p:style>
          <p:txBody>
            <a:bodyPr>
              <a:spAutoFit/>
            </a:bodyPr>
            <a:lstStyle/>
            <a:p>
              <a:pPr algn="ctr" fontAlgn="auto">
                <a:spcBef>
                  <a:spcPts val="0"/>
                </a:spcBef>
                <a:spcAft>
                  <a:spcPts val="0"/>
                </a:spcAft>
                <a:defRPr/>
              </a:pPr>
              <a:r>
                <a:rPr lang="en-US" sz="1200" dirty="0"/>
                <a:t>R: 5-&gt;30</a:t>
              </a:r>
            </a:p>
          </p:txBody>
        </p:sp>
        <p:sp>
          <p:nvSpPr>
            <p:cNvPr id="58" name="TextBox 57"/>
            <p:cNvSpPr txBox="1"/>
            <p:nvPr/>
          </p:nvSpPr>
          <p:spPr bwMode="auto">
            <a:xfrm rot="5400000">
              <a:off x="34840" y="5530264"/>
              <a:ext cx="1280160" cy="276225"/>
            </a:xfrm>
            <a:prstGeom prst="rect">
              <a:avLst/>
            </a:prstGeom>
          </p:spPr>
          <p:style>
            <a:lnRef idx="3">
              <a:schemeClr val="lt1"/>
            </a:lnRef>
            <a:fillRef idx="1">
              <a:schemeClr val="accent2"/>
            </a:fillRef>
            <a:effectRef idx="1">
              <a:schemeClr val="accent2"/>
            </a:effectRef>
            <a:fontRef idx="minor">
              <a:schemeClr val="lt1"/>
            </a:fontRef>
          </p:style>
          <p:txBody>
            <a:bodyPr>
              <a:spAutoFit/>
            </a:bodyPr>
            <a:lstStyle/>
            <a:p>
              <a:pPr algn="ctr" fontAlgn="auto">
                <a:spcBef>
                  <a:spcPts val="0"/>
                </a:spcBef>
                <a:spcAft>
                  <a:spcPts val="0"/>
                </a:spcAft>
                <a:defRPr/>
              </a:pPr>
              <a:r>
                <a:rPr lang="en-US" sz="1200" dirty="0"/>
                <a:t>R: 5-&gt;30</a:t>
              </a:r>
            </a:p>
          </p:txBody>
        </p:sp>
        <p:sp>
          <p:nvSpPr>
            <p:cNvPr id="53" name="TextBox 52"/>
            <p:cNvSpPr txBox="1"/>
            <p:nvPr/>
          </p:nvSpPr>
          <p:spPr bwMode="auto">
            <a:xfrm rot="5400000">
              <a:off x="353477" y="2940368"/>
              <a:ext cx="1280160" cy="276225"/>
            </a:xfrm>
            <a:prstGeom prst="rect">
              <a:avLst/>
            </a:prstGeom>
          </p:spPr>
          <p:style>
            <a:lnRef idx="3">
              <a:schemeClr val="lt1"/>
            </a:lnRef>
            <a:fillRef idx="1">
              <a:schemeClr val="accent5"/>
            </a:fillRef>
            <a:effectRef idx="1">
              <a:schemeClr val="accent5"/>
            </a:effectRef>
            <a:fontRef idx="minor">
              <a:schemeClr val="lt1"/>
            </a:fontRef>
          </p:style>
          <p:txBody>
            <a:bodyPr>
              <a:spAutoFit/>
            </a:bodyPr>
            <a:lstStyle/>
            <a:p>
              <a:pPr algn="ctr" fontAlgn="auto">
                <a:spcBef>
                  <a:spcPts val="0"/>
                </a:spcBef>
                <a:spcAft>
                  <a:spcPts val="0"/>
                </a:spcAft>
                <a:defRPr/>
              </a:pPr>
              <a:r>
                <a:rPr lang="en-US" sz="1200" dirty="0" smtClean="0"/>
                <a:t>TQ=2</a:t>
              </a:r>
              <a:endParaRPr lang="en-US" sz="1200" dirty="0"/>
            </a:p>
          </p:txBody>
        </p:sp>
        <p:sp>
          <p:nvSpPr>
            <p:cNvPr id="54" name="TextBox 53"/>
            <p:cNvSpPr txBox="1"/>
            <p:nvPr/>
          </p:nvSpPr>
          <p:spPr bwMode="auto">
            <a:xfrm rot="5400000">
              <a:off x="364807" y="4235132"/>
              <a:ext cx="1280160" cy="276225"/>
            </a:xfrm>
            <a:prstGeom prst="rect">
              <a:avLst/>
            </a:prstGeom>
          </p:spPr>
          <p:style>
            <a:lnRef idx="3">
              <a:schemeClr val="lt1"/>
            </a:lnRef>
            <a:fillRef idx="1">
              <a:schemeClr val="accent5"/>
            </a:fillRef>
            <a:effectRef idx="1">
              <a:schemeClr val="accent5"/>
            </a:effectRef>
            <a:fontRef idx="minor">
              <a:schemeClr val="lt1"/>
            </a:fontRef>
          </p:style>
          <p:txBody>
            <a:bodyPr>
              <a:spAutoFit/>
            </a:bodyPr>
            <a:lstStyle/>
            <a:p>
              <a:pPr algn="ctr" fontAlgn="auto">
                <a:spcBef>
                  <a:spcPts val="0"/>
                </a:spcBef>
                <a:spcAft>
                  <a:spcPts val="0"/>
                </a:spcAft>
                <a:defRPr/>
              </a:pPr>
              <a:r>
                <a:rPr lang="en-US" sz="1200" dirty="0" smtClean="0"/>
                <a:t>TQ=4</a:t>
              </a:r>
              <a:endParaRPr lang="en-US" sz="1200" dirty="0"/>
            </a:p>
          </p:txBody>
        </p:sp>
        <p:sp>
          <p:nvSpPr>
            <p:cNvPr id="59" name="TextBox 58"/>
            <p:cNvSpPr txBox="1"/>
            <p:nvPr/>
          </p:nvSpPr>
          <p:spPr bwMode="auto">
            <a:xfrm rot="5400000">
              <a:off x="364807" y="5521939"/>
              <a:ext cx="1280160" cy="276225"/>
            </a:xfrm>
            <a:prstGeom prst="rect">
              <a:avLst/>
            </a:prstGeom>
          </p:spPr>
          <p:style>
            <a:lnRef idx="3">
              <a:schemeClr val="lt1"/>
            </a:lnRef>
            <a:fillRef idx="1">
              <a:schemeClr val="accent5"/>
            </a:fillRef>
            <a:effectRef idx="1">
              <a:schemeClr val="accent5"/>
            </a:effectRef>
            <a:fontRef idx="minor">
              <a:schemeClr val="lt1"/>
            </a:fontRef>
          </p:style>
          <p:txBody>
            <a:bodyPr>
              <a:spAutoFit/>
            </a:bodyPr>
            <a:lstStyle/>
            <a:p>
              <a:pPr algn="ctr" fontAlgn="auto">
                <a:spcBef>
                  <a:spcPts val="0"/>
                </a:spcBef>
                <a:spcAft>
                  <a:spcPts val="0"/>
                </a:spcAft>
                <a:defRPr/>
              </a:pPr>
              <a:r>
                <a:rPr lang="en-US" sz="1200" dirty="0" smtClean="0"/>
                <a:t>TQ=8</a:t>
              </a:r>
              <a:endParaRPr lang="en-US" sz="1200" dirty="0"/>
            </a:p>
          </p:txBody>
        </p:sp>
        <p:sp>
          <p:nvSpPr>
            <p:cNvPr id="64" name="TextBox 63"/>
            <p:cNvSpPr txBox="1"/>
            <p:nvPr/>
          </p:nvSpPr>
          <p:spPr bwMode="auto">
            <a:xfrm>
              <a:off x="1189038" y="1828800"/>
              <a:ext cx="1005840" cy="277813"/>
            </a:xfrm>
            <a:prstGeom prst="rect">
              <a:avLst/>
            </a:prstGeom>
          </p:spPr>
          <p:style>
            <a:lnRef idx="3">
              <a:schemeClr val="lt1"/>
            </a:lnRef>
            <a:fillRef idx="1">
              <a:schemeClr val="accent3"/>
            </a:fillRef>
            <a:effectRef idx="1">
              <a:schemeClr val="accent3"/>
            </a:effectRef>
            <a:fontRef idx="minor">
              <a:schemeClr val="lt1"/>
            </a:fontRef>
          </p:style>
          <p:txBody>
            <a:bodyPr wrap="square">
              <a:spAutoFit/>
            </a:bodyPr>
            <a:lstStyle/>
            <a:p>
              <a:pPr algn="ctr" fontAlgn="auto">
                <a:spcBef>
                  <a:spcPts val="0"/>
                </a:spcBef>
                <a:spcAft>
                  <a:spcPts val="0"/>
                </a:spcAft>
                <a:defRPr/>
              </a:pPr>
              <a:r>
                <a:rPr lang="en-US" sz="1200" dirty="0" smtClean="0"/>
                <a:t>Q:1-&gt;</a:t>
              </a:r>
              <a:r>
                <a:rPr lang="en-US" sz="1200" dirty="0"/>
                <a:t>5</a:t>
              </a:r>
            </a:p>
          </p:txBody>
        </p:sp>
        <p:sp>
          <p:nvSpPr>
            <p:cNvPr id="28" name="Rectangle 27"/>
            <p:cNvSpPr/>
            <p:nvPr/>
          </p:nvSpPr>
          <p:spPr bwMode="auto">
            <a:xfrm>
              <a:off x="3762742" y="3742189"/>
              <a:ext cx="182880" cy="182880"/>
            </a:xfrm>
            <a:prstGeom prst="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1" name="TextBox 140"/>
            <p:cNvSpPr txBox="1"/>
            <p:nvPr/>
          </p:nvSpPr>
          <p:spPr bwMode="auto">
            <a:xfrm>
              <a:off x="2269222" y="1828800"/>
              <a:ext cx="1005840" cy="277813"/>
            </a:xfrm>
            <a:prstGeom prst="rect">
              <a:avLst/>
            </a:prstGeom>
          </p:spPr>
          <p:style>
            <a:lnRef idx="3">
              <a:schemeClr val="lt1"/>
            </a:lnRef>
            <a:fillRef idx="1">
              <a:schemeClr val="accent3"/>
            </a:fillRef>
            <a:effectRef idx="1">
              <a:schemeClr val="accent3"/>
            </a:effectRef>
            <a:fontRef idx="minor">
              <a:schemeClr val="lt1"/>
            </a:fontRef>
          </p:style>
          <p:txBody>
            <a:bodyPr wrap="square">
              <a:spAutoFit/>
            </a:bodyPr>
            <a:lstStyle/>
            <a:p>
              <a:pPr algn="ctr" fontAlgn="auto">
                <a:spcBef>
                  <a:spcPts val="0"/>
                </a:spcBef>
                <a:spcAft>
                  <a:spcPts val="0"/>
                </a:spcAft>
                <a:defRPr/>
              </a:pPr>
              <a:r>
                <a:rPr lang="en-US" sz="1200" dirty="0" smtClean="0"/>
                <a:t>Q:1-&gt;</a:t>
              </a:r>
              <a:r>
                <a:rPr lang="en-US" sz="1200" dirty="0"/>
                <a:t>5</a:t>
              </a:r>
            </a:p>
          </p:txBody>
        </p:sp>
        <p:sp>
          <p:nvSpPr>
            <p:cNvPr id="145" name="TextBox 144"/>
            <p:cNvSpPr txBox="1"/>
            <p:nvPr/>
          </p:nvSpPr>
          <p:spPr bwMode="auto">
            <a:xfrm>
              <a:off x="3336022" y="1828800"/>
              <a:ext cx="1005840" cy="277813"/>
            </a:xfrm>
            <a:prstGeom prst="rect">
              <a:avLst/>
            </a:prstGeom>
          </p:spPr>
          <p:style>
            <a:lnRef idx="3">
              <a:schemeClr val="lt1"/>
            </a:lnRef>
            <a:fillRef idx="1">
              <a:schemeClr val="accent3"/>
            </a:fillRef>
            <a:effectRef idx="1">
              <a:schemeClr val="accent3"/>
            </a:effectRef>
            <a:fontRef idx="minor">
              <a:schemeClr val="lt1"/>
            </a:fontRef>
          </p:style>
          <p:txBody>
            <a:bodyPr wrap="square">
              <a:spAutoFit/>
            </a:bodyPr>
            <a:lstStyle/>
            <a:p>
              <a:pPr algn="ctr" fontAlgn="auto">
                <a:spcBef>
                  <a:spcPts val="0"/>
                </a:spcBef>
                <a:spcAft>
                  <a:spcPts val="0"/>
                </a:spcAft>
                <a:defRPr/>
              </a:pPr>
              <a:r>
                <a:rPr lang="en-US" sz="1200" dirty="0" smtClean="0"/>
                <a:t>Q:1-&gt;</a:t>
              </a:r>
              <a:r>
                <a:rPr lang="en-US" sz="1200" dirty="0"/>
                <a:t>5</a:t>
              </a:r>
            </a:p>
          </p:txBody>
        </p:sp>
        <p:sp>
          <p:nvSpPr>
            <p:cNvPr id="60" name="TextBox 59"/>
            <p:cNvSpPr txBox="1"/>
            <p:nvPr/>
          </p:nvSpPr>
          <p:spPr bwMode="auto">
            <a:xfrm>
              <a:off x="1189038" y="2133600"/>
              <a:ext cx="1005840" cy="277813"/>
            </a:xfrm>
            <a:prstGeom prst="rect">
              <a:avLst/>
            </a:prstGeom>
          </p:spPr>
          <p:style>
            <a:lnRef idx="3">
              <a:schemeClr val="lt1"/>
            </a:lnRef>
            <a:fillRef idx="1">
              <a:schemeClr val="accent6"/>
            </a:fillRef>
            <a:effectRef idx="1">
              <a:schemeClr val="accent6"/>
            </a:effectRef>
            <a:fontRef idx="minor">
              <a:schemeClr val="lt1"/>
            </a:fontRef>
          </p:style>
          <p:txBody>
            <a:bodyPr>
              <a:spAutoFit/>
            </a:bodyPr>
            <a:lstStyle/>
            <a:p>
              <a:pPr algn="ctr" fontAlgn="auto">
                <a:spcBef>
                  <a:spcPts val="0"/>
                </a:spcBef>
                <a:spcAft>
                  <a:spcPts val="0"/>
                </a:spcAft>
                <a:defRPr/>
              </a:pPr>
              <a:r>
                <a:rPr lang="en-US" sz="1200" dirty="0" smtClean="0"/>
                <a:t>H=2</a:t>
              </a:r>
              <a:endParaRPr lang="en-US" sz="1200" dirty="0"/>
            </a:p>
          </p:txBody>
        </p:sp>
        <p:sp>
          <p:nvSpPr>
            <p:cNvPr id="61" name="TextBox 60"/>
            <p:cNvSpPr txBox="1"/>
            <p:nvPr/>
          </p:nvSpPr>
          <p:spPr bwMode="auto">
            <a:xfrm>
              <a:off x="2262371" y="2133600"/>
              <a:ext cx="1005840" cy="277813"/>
            </a:xfrm>
            <a:prstGeom prst="rect">
              <a:avLst/>
            </a:prstGeom>
          </p:spPr>
          <p:style>
            <a:lnRef idx="3">
              <a:schemeClr val="lt1"/>
            </a:lnRef>
            <a:fillRef idx="1">
              <a:schemeClr val="accent6"/>
            </a:fillRef>
            <a:effectRef idx="1">
              <a:schemeClr val="accent6"/>
            </a:effectRef>
            <a:fontRef idx="minor">
              <a:schemeClr val="lt1"/>
            </a:fontRef>
          </p:style>
          <p:txBody>
            <a:bodyPr>
              <a:spAutoFit/>
            </a:bodyPr>
            <a:lstStyle/>
            <a:p>
              <a:pPr algn="ctr" fontAlgn="auto">
                <a:spcBef>
                  <a:spcPts val="0"/>
                </a:spcBef>
                <a:spcAft>
                  <a:spcPts val="0"/>
                </a:spcAft>
                <a:defRPr/>
              </a:pPr>
              <a:r>
                <a:rPr lang="en-US" sz="1200" dirty="0" smtClean="0"/>
                <a:t>H=4</a:t>
              </a:r>
              <a:endParaRPr lang="en-US" sz="1200" dirty="0"/>
            </a:p>
          </p:txBody>
        </p:sp>
        <p:sp>
          <p:nvSpPr>
            <p:cNvPr id="62" name="TextBox 61"/>
            <p:cNvSpPr txBox="1"/>
            <p:nvPr/>
          </p:nvSpPr>
          <p:spPr bwMode="auto">
            <a:xfrm>
              <a:off x="3337560" y="2133600"/>
              <a:ext cx="1005840" cy="277813"/>
            </a:xfrm>
            <a:prstGeom prst="rect">
              <a:avLst/>
            </a:prstGeom>
          </p:spPr>
          <p:style>
            <a:lnRef idx="3">
              <a:schemeClr val="lt1"/>
            </a:lnRef>
            <a:fillRef idx="1">
              <a:schemeClr val="accent6"/>
            </a:fillRef>
            <a:effectRef idx="1">
              <a:schemeClr val="accent6"/>
            </a:effectRef>
            <a:fontRef idx="minor">
              <a:schemeClr val="lt1"/>
            </a:fontRef>
          </p:style>
          <p:txBody>
            <a:bodyPr>
              <a:spAutoFit/>
            </a:bodyPr>
            <a:lstStyle/>
            <a:p>
              <a:pPr algn="ctr" fontAlgn="auto">
                <a:spcBef>
                  <a:spcPts val="0"/>
                </a:spcBef>
                <a:spcAft>
                  <a:spcPts val="0"/>
                </a:spcAft>
                <a:defRPr/>
              </a:pPr>
              <a:r>
                <a:rPr lang="en-US" sz="1200" dirty="0" smtClean="0"/>
                <a:t>H=8</a:t>
              </a:r>
              <a:endParaRPr lang="en-US" sz="1200" dirty="0"/>
            </a:p>
          </p:txBody>
        </p:sp>
        <p:sp>
          <p:nvSpPr>
            <p:cNvPr id="162" name="Rectangle 161"/>
            <p:cNvSpPr/>
            <p:nvPr/>
          </p:nvSpPr>
          <p:spPr bwMode="auto">
            <a:xfrm>
              <a:off x="3762742" y="5464309"/>
              <a:ext cx="182880" cy="18288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81" name="Rectangle 180"/>
            <p:cNvSpPr/>
            <p:nvPr/>
          </p:nvSpPr>
          <p:spPr bwMode="auto">
            <a:xfrm>
              <a:off x="2468880" y="3741420"/>
              <a:ext cx="182880" cy="18288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3" name="Group 38"/>
          <p:cNvGrpSpPr/>
          <p:nvPr/>
        </p:nvGrpSpPr>
        <p:grpSpPr>
          <a:xfrm>
            <a:off x="4343400" y="1828800"/>
            <a:ext cx="3749040" cy="4297680"/>
            <a:chOff x="4732789" y="1828800"/>
            <a:chExt cx="3877811" cy="4479657"/>
          </a:xfrm>
        </p:grpSpPr>
        <p:pic>
          <p:nvPicPr>
            <p:cNvPr id="3168" name="Picture 2" descr="desc-param-36-wb.jpg"/>
            <p:cNvPicPr>
              <a:picLocks/>
            </p:cNvPicPr>
            <p:nvPr/>
          </p:nvPicPr>
          <p:blipFill>
            <a:blip r:embed="rId4"/>
            <a:stretch>
              <a:fillRect/>
            </a:stretch>
          </p:blipFill>
          <p:spPr bwMode="auto">
            <a:xfrm>
              <a:off x="5410200" y="2447538"/>
              <a:ext cx="3200400" cy="3847437"/>
            </a:xfrm>
            <a:prstGeom prst="rect">
              <a:avLst/>
            </a:prstGeom>
            <a:noFill/>
            <a:ln w="9525">
              <a:noFill/>
              <a:miter lim="800000"/>
              <a:headEnd/>
              <a:tailEnd/>
            </a:ln>
          </p:spPr>
        </p:pic>
        <p:sp>
          <p:nvSpPr>
            <p:cNvPr id="146" name="TextBox 145"/>
            <p:cNvSpPr txBox="1"/>
            <p:nvPr/>
          </p:nvSpPr>
          <p:spPr bwMode="auto">
            <a:xfrm rot="5400000">
              <a:off x="4230822" y="2938829"/>
              <a:ext cx="1280160" cy="276225"/>
            </a:xfrm>
            <a:prstGeom prst="rect">
              <a:avLst/>
            </a:prstGeom>
          </p:spPr>
          <p:style>
            <a:lnRef idx="3">
              <a:schemeClr val="lt1"/>
            </a:lnRef>
            <a:fillRef idx="1">
              <a:schemeClr val="accent2"/>
            </a:fillRef>
            <a:effectRef idx="1">
              <a:schemeClr val="accent2"/>
            </a:effectRef>
            <a:fontRef idx="minor">
              <a:schemeClr val="lt1"/>
            </a:fontRef>
          </p:style>
          <p:txBody>
            <a:bodyPr>
              <a:spAutoFit/>
            </a:bodyPr>
            <a:lstStyle/>
            <a:p>
              <a:pPr algn="ctr" fontAlgn="auto">
                <a:spcBef>
                  <a:spcPts val="0"/>
                </a:spcBef>
                <a:spcAft>
                  <a:spcPts val="0"/>
                </a:spcAft>
                <a:defRPr/>
              </a:pPr>
              <a:r>
                <a:rPr lang="en-US" sz="1200" dirty="0"/>
                <a:t>R: 5-&gt;30</a:t>
              </a:r>
            </a:p>
          </p:txBody>
        </p:sp>
        <p:sp>
          <p:nvSpPr>
            <p:cNvPr id="147" name="TextBox 146"/>
            <p:cNvSpPr txBox="1"/>
            <p:nvPr/>
          </p:nvSpPr>
          <p:spPr bwMode="auto">
            <a:xfrm rot="5400000">
              <a:off x="4230822" y="4234229"/>
              <a:ext cx="1280160" cy="276225"/>
            </a:xfrm>
            <a:prstGeom prst="rect">
              <a:avLst/>
            </a:prstGeom>
          </p:spPr>
          <p:style>
            <a:lnRef idx="3">
              <a:schemeClr val="lt1"/>
            </a:lnRef>
            <a:fillRef idx="1">
              <a:schemeClr val="accent2"/>
            </a:fillRef>
            <a:effectRef idx="1">
              <a:schemeClr val="accent2"/>
            </a:effectRef>
            <a:fontRef idx="minor">
              <a:schemeClr val="lt1"/>
            </a:fontRef>
          </p:style>
          <p:txBody>
            <a:bodyPr>
              <a:spAutoFit/>
            </a:bodyPr>
            <a:lstStyle/>
            <a:p>
              <a:pPr algn="ctr" fontAlgn="auto">
                <a:spcBef>
                  <a:spcPts val="0"/>
                </a:spcBef>
                <a:spcAft>
                  <a:spcPts val="0"/>
                </a:spcAft>
                <a:defRPr/>
              </a:pPr>
              <a:r>
                <a:rPr lang="en-US" sz="1200" dirty="0"/>
                <a:t>R: 5-&gt;30</a:t>
              </a:r>
            </a:p>
          </p:txBody>
        </p:sp>
        <p:sp>
          <p:nvSpPr>
            <p:cNvPr id="150" name="TextBox 149"/>
            <p:cNvSpPr txBox="1"/>
            <p:nvPr/>
          </p:nvSpPr>
          <p:spPr bwMode="auto">
            <a:xfrm rot="5400000">
              <a:off x="4230822" y="5530264"/>
              <a:ext cx="1280160" cy="276225"/>
            </a:xfrm>
            <a:prstGeom prst="rect">
              <a:avLst/>
            </a:prstGeom>
          </p:spPr>
          <p:style>
            <a:lnRef idx="3">
              <a:schemeClr val="lt1"/>
            </a:lnRef>
            <a:fillRef idx="1">
              <a:schemeClr val="accent2"/>
            </a:fillRef>
            <a:effectRef idx="1">
              <a:schemeClr val="accent2"/>
            </a:effectRef>
            <a:fontRef idx="minor">
              <a:schemeClr val="lt1"/>
            </a:fontRef>
          </p:style>
          <p:txBody>
            <a:bodyPr>
              <a:spAutoFit/>
            </a:bodyPr>
            <a:lstStyle/>
            <a:p>
              <a:pPr algn="ctr" fontAlgn="auto">
                <a:spcBef>
                  <a:spcPts val="0"/>
                </a:spcBef>
                <a:spcAft>
                  <a:spcPts val="0"/>
                </a:spcAft>
                <a:defRPr/>
              </a:pPr>
              <a:r>
                <a:rPr lang="en-US" sz="1200" dirty="0"/>
                <a:t>R: 5-&gt;30</a:t>
              </a:r>
            </a:p>
          </p:txBody>
        </p:sp>
        <p:sp>
          <p:nvSpPr>
            <p:cNvPr id="151" name="TextBox 150"/>
            <p:cNvSpPr txBox="1"/>
            <p:nvPr/>
          </p:nvSpPr>
          <p:spPr bwMode="auto">
            <a:xfrm rot="5400000">
              <a:off x="4549459" y="2940368"/>
              <a:ext cx="1280160" cy="276225"/>
            </a:xfrm>
            <a:prstGeom prst="rect">
              <a:avLst/>
            </a:prstGeom>
          </p:spPr>
          <p:style>
            <a:lnRef idx="3">
              <a:schemeClr val="lt1"/>
            </a:lnRef>
            <a:fillRef idx="1">
              <a:schemeClr val="accent5"/>
            </a:fillRef>
            <a:effectRef idx="1">
              <a:schemeClr val="accent5"/>
            </a:effectRef>
            <a:fontRef idx="minor">
              <a:schemeClr val="lt1"/>
            </a:fontRef>
          </p:style>
          <p:txBody>
            <a:bodyPr>
              <a:spAutoFit/>
            </a:bodyPr>
            <a:lstStyle/>
            <a:p>
              <a:pPr algn="ctr" fontAlgn="auto">
                <a:spcBef>
                  <a:spcPts val="0"/>
                </a:spcBef>
                <a:spcAft>
                  <a:spcPts val="0"/>
                </a:spcAft>
                <a:defRPr/>
              </a:pPr>
              <a:r>
                <a:rPr lang="en-US" sz="1200" dirty="0" smtClean="0"/>
                <a:t>TQ=2</a:t>
              </a:r>
              <a:endParaRPr lang="en-US" sz="1200" dirty="0"/>
            </a:p>
          </p:txBody>
        </p:sp>
        <p:sp>
          <p:nvSpPr>
            <p:cNvPr id="152" name="TextBox 151"/>
            <p:cNvSpPr txBox="1"/>
            <p:nvPr/>
          </p:nvSpPr>
          <p:spPr bwMode="auto">
            <a:xfrm rot="5400000">
              <a:off x="4560789" y="4235132"/>
              <a:ext cx="1280160" cy="276225"/>
            </a:xfrm>
            <a:prstGeom prst="rect">
              <a:avLst/>
            </a:prstGeom>
          </p:spPr>
          <p:style>
            <a:lnRef idx="3">
              <a:schemeClr val="lt1"/>
            </a:lnRef>
            <a:fillRef idx="1">
              <a:schemeClr val="accent5"/>
            </a:fillRef>
            <a:effectRef idx="1">
              <a:schemeClr val="accent5"/>
            </a:effectRef>
            <a:fontRef idx="minor">
              <a:schemeClr val="lt1"/>
            </a:fontRef>
          </p:style>
          <p:txBody>
            <a:bodyPr>
              <a:spAutoFit/>
            </a:bodyPr>
            <a:lstStyle/>
            <a:p>
              <a:pPr algn="ctr" fontAlgn="auto">
                <a:spcBef>
                  <a:spcPts val="0"/>
                </a:spcBef>
                <a:spcAft>
                  <a:spcPts val="0"/>
                </a:spcAft>
                <a:defRPr/>
              </a:pPr>
              <a:r>
                <a:rPr lang="en-US" sz="1200" dirty="0" smtClean="0"/>
                <a:t>TQ=4</a:t>
              </a:r>
              <a:endParaRPr lang="en-US" sz="1200" dirty="0"/>
            </a:p>
          </p:txBody>
        </p:sp>
        <p:sp>
          <p:nvSpPr>
            <p:cNvPr id="153" name="TextBox 152"/>
            <p:cNvSpPr txBox="1"/>
            <p:nvPr/>
          </p:nvSpPr>
          <p:spPr bwMode="auto">
            <a:xfrm rot="5400000">
              <a:off x="4560789" y="5521939"/>
              <a:ext cx="1280160" cy="276225"/>
            </a:xfrm>
            <a:prstGeom prst="rect">
              <a:avLst/>
            </a:prstGeom>
          </p:spPr>
          <p:style>
            <a:lnRef idx="3">
              <a:schemeClr val="lt1"/>
            </a:lnRef>
            <a:fillRef idx="1">
              <a:schemeClr val="accent5"/>
            </a:fillRef>
            <a:effectRef idx="1">
              <a:schemeClr val="accent5"/>
            </a:effectRef>
            <a:fontRef idx="minor">
              <a:schemeClr val="lt1"/>
            </a:fontRef>
          </p:style>
          <p:txBody>
            <a:bodyPr>
              <a:spAutoFit/>
            </a:bodyPr>
            <a:lstStyle/>
            <a:p>
              <a:pPr algn="ctr" fontAlgn="auto">
                <a:spcBef>
                  <a:spcPts val="0"/>
                </a:spcBef>
                <a:spcAft>
                  <a:spcPts val="0"/>
                </a:spcAft>
                <a:defRPr/>
              </a:pPr>
              <a:r>
                <a:rPr lang="en-US" sz="1200" dirty="0" smtClean="0"/>
                <a:t>TQ=8</a:t>
              </a:r>
              <a:endParaRPr lang="en-US" sz="1200" dirty="0"/>
            </a:p>
          </p:txBody>
        </p:sp>
        <p:sp>
          <p:nvSpPr>
            <p:cNvPr id="155" name="TextBox 154"/>
            <p:cNvSpPr txBox="1"/>
            <p:nvPr/>
          </p:nvSpPr>
          <p:spPr bwMode="auto">
            <a:xfrm>
              <a:off x="5385020" y="1828800"/>
              <a:ext cx="1005840" cy="277813"/>
            </a:xfrm>
            <a:prstGeom prst="rect">
              <a:avLst/>
            </a:prstGeom>
          </p:spPr>
          <p:style>
            <a:lnRef idx="3">
              <a:schemeClr val="lt1"/>
            </a:lnRef>
            <a:fillRef idx="1">
              <a:schemeClr val="accent3"/>
            </a:fillRef>
            <a:effectRef idx="1">
              <a:schemeClr val="accent3"/>
            </a:effectRef>
            <a:fontRef idx="minor">
              <a:schemeClr val="lt1"/>
            </a:fontRef>
          </p:style>
          <p:txBody>
            <a:bodyPr wrap="square">
              <a:spAutoFit/>
            </a:bodyPr>
            <a:lstStyle/>
            <a:p>
              <a:pPr algn="ctr" fontAlgn="auto">
                <a:spcBef>
                  <a:spcPts val="0"/>
                </a:spcBef>
                <a:spcAft>
                  <a:spcPts val="0"/>
                </a:spcAft>
                <a:defRPr/>
              </a:pPr>
              <a:r>
                <a:rPr lang="en-US" sz="1200" dirty="0" smtClean="0"/>
                <a:t>Q:1-&gt;</a:t>
              </a:r>
              <a:r>
                <a:rPr lang="en-US" sz="1200" dirty="0"/>
                <a:t>5</a:t>
              </a:r>
            </a:p>
          </p:txBody>
        </p:sp>
        <p:sp>
          <p:nvSpPr>
            <p:cNvPr id="156" name="TextBox 155"/>
            <p:cNvSpPr txBox="1"/>
            <p:nvPr/>
          </p:nvSpPr>
          <p:spPr bwMode="auto">
            <a:xfrm>
              <a:off x="6465204" y="1828800"/>
              <a:ext cx="1005840" cy="277813"/>
            </a:xfrm>
            <a:prstGeom prst="rect">
              <a:avLst/>
            </a:prstGeom>
          </p:spPr>
          <p:style>
            <a:lnRef idx="3">
              <a:schemeClr val="lt1"/>
            </a:lnRef>
            <a:fillRef idx="1">
              <a:schemeClr val="accent3"/>
            </a:fillRef>
            <a:effectRef idx="1">
              <a:schemeClr val="accent3"/>
            </a:effectRef>
            <a:fontRef idx="minor">
              <a:schemeClr val="lt1"/>
            </a:fontRef>
          </p:style>
          <p:txBody>
            <a:bodyPr wrap="square">
              <a:spAutoFit/>
            </a:bodyPr>
            <a:lstStyle/>
            <a:p>
              <a:pPr algn="ctr" fontAlgn="auto">
                <a:spcBef>
                  <a:spcPts val="0"/>
                </a:spcBef>
                <a:spcAft>
                  <a:spcPts val="0"/>
                </a:spcAft>
                <a:defRPr/>
              </a:pPr>
              <a:r>
                <a:rPr lang="en-US" sz="1200" dirty="0" smtClean="0"/>
                <a:t>Q:1-&gt;</a:t>
              </a:r>
              <a:r>
                <a:rPr lang="en-US" sz="1200" dirty="0"/>
                <a:t>5</a:t>
              </a:r>
            </a:p>
          </p:txBody>
        </p:sp>
        <p:sp>
          <p:nvSpPr>
            <p:cNvPr id="158" name="TextBox 157"/>
            <p:cNvSpPr txBox="1"/>
            <p:nvPr/>
          </p:nvSpPr>
          <p:spPr bwMode="auto">
            <a:xfrm>
              <a:off x="7532004" y="1828800"/>
              <a:ext cx="1005840" cy="277813"/>
            </a:xfrm>
            <a:prstGeom prst="rect">
              <a:avLst/>
            </a:prstGeom>
          </p:spPr>
          <p:style>
            <a:lnRef idx="3">
              <a:schemeClr val="lt1"/>
            </a:lnRef>
            <a:fillRef idx="1">
              <a:schemeClr val="accent3"/>
            </a:fillRef>
            <a:effectRef idx="1">
              <a:schemeClr val="accent3"/>
            </a:effectRef>
            <a:fontRef idx="minor">
              <a:schemeClr val="lt1"/>
            </a:fontRef>
          </p:style>
          <p:txBody>
            <a:bodyPr wrap="square">
              <a:spAutoFit/>
            </a:bodyPr>
            <a:lstStyle/>
            <a:p>
              <a:pPr algn="ctr" fontAlgn="auto">
                <a:spcBef>
                  <a:spcPts val="0"/>
                </a:spcBef>
                <a:spcAft>
                  <a:spcPts val="0"/>
                </a:spcAft>
                <a:defRPr/>
              </a:pPr>
              <a:r>
                <a:rPr lang="en-US" sz="1200" dirty="0" smtClean="0"/>
                <a:t>Q:1-&gt;</a:t>
              </a:r>
              <a:r>
                <a:rPr lang="en-US" sz="1200" dirty="0"/>
                <a:t>5</a:t>
              </a:r>
            </a:p>
          </p:txBody>
        </p:sp>
        <p:sp>
          <p:nvSpPr>
            <p:cNvPr id="159" name="TextBox 158"/>
            <p:cNvSpPr txBox="1"/>
            <p:nvPr/>
          </p:nvSpPr>
          <p:spPr bwMode="auto">
            <a:xfrm>
              <a:off x="5385020" y="2133600"/>
              <a:ext cx="1005840" cy="277813"/>
            </a:xfrm>
            <a:prstGeom prst="rect">
              <a:avLst/>
            </a:prstGeom>
          </p:spPr>
          <p:style>
            <a:lnRef idx="3">
              <a:schemeClr val="lt1"/>
            </a:lnRef>
            <a:fillRef idx="1">
              <a:schemeClr val="accent6"/>
            </a:fillRef>
            <a:effectRef idx="1">
              <a:schemeClr val="accent6"/>
            </a:effectRef>
            <a:fontRef idx="minor">
              <a:schemeClr val="lt1"/>
            </a:fontRef>
          </p:style>
          <p:txBody>
            <a:bodyPr>
              <a:spAutoFit/>
            </a:bodyPr>
            <a:lstStyle/>
            <a:p>
              <a:pPr algn="ctr" fontAlgn="auto">
                <a:spcBef>
                  <a:spcPts val="0"/>
                </a:spcBef>
                <a:spcAft>
                  <a:spcPts val="0"/>
                </a:spcAft>
                <a:defRPr/>
              </a:pPr>
              <a:r>
                <a:rPr lang="en-US" sz="1200" dirty="0" smtClean="0"/>
                <a:t>H=2</a:t>
              </a:r>
              <a:endParaRPr lang="en-US" sz="1200" dirty="0"/>
            </a:p>
          </p:txBody>
        </p:sp>
        <p:sp>
          <p:nvSpPr>
            <p:cNvPr id="160" name="TextBox 159"/>
            <p:cNvSpPr txBox="1"/>
            <p:nvPr/>
          </p:nvSpPr>
          <p:spPr bwMode="auto">
            <a:xfrm>
              <a:off x="6458353" y="2133600"/>
              <a:ext cx="1005840" cy="277813"/>
            </a:xfrm>
            <a:prstGeom prst="rect">
              <a:avLst/>
            </a:prstGeom>
          </p:spPr>
          <p:style>
            <a:lnRef idx="3">
              <a:schemeClr val="lt1"/>
            </a:lnRef>
            <a:fillRef idx="1">
              <a:schemeClr val="accent6"/>
            </a:fillRef>
            <a:effectRef idx="1">
              <a:schemeClr val="accent6"/>
            </a:effectRef>
            <a:fontRef idx="minor">
              <a:schemeClr val="lt1"/>
            </a:fontRef>
          </p:style>
          <p:txBody>
            <a:bodyPr>
              <a:spAutoFit/>
            </a:bodyPr>
            <a:lstStyle/>
            <a:p>
              <a:pPr algn="ctr" fontAlgn="auto">
                <a:spcBef>
                  <a:spcPts val="0"/>
                </a:spcBef>
                <a:spcAft>
                  <a:spcPts val="0"/>
                </a:spcAft>
                <a:defRPr/>
              </a:pPr>
              <a:r>
                <a:rPr lang="en-US" sz="1200" dirty="0" smtClean="0"/>
                <a:t>H=4</a:t>
              </a:r>
              <a:endParaRPr lang="en-US" sz="1200" dirty="0"/>
            </a:p>
          </p:txBody>
        </p:sp>
        <p:sp>
          <p:nvSpPr>
            <p:cNvPr id="161" name="TextBox 160"/>
            <p:cNvSpPr txBox="1"/>
            <p:nvPr/>
          </p:nvSpPr>
          <p:spPr bwMode="auto">
            <a:xfrm>
              <a:off x="7533542" y="2133600"/>
              <a:ext cx="1005840" cy="277813"/>
            </a:xfrm>
            <a:prstGeom prst="rect">
              <a:avLst/>
            </a:prstGeom>
          </p:spPr>
          <p:style>
            <a:lnRef idx="3">
              <a:schemeClr val="lt1"/>
            </a:lnRef>
            <a:fillRef idx="1">
              <a:schemeClr val="accent6"/>
            </a:fillRef>
            <a:effectRef idx="1">
              <a:schemeClr val="accent6"/>
            </a:effectRef>
            <a:fontRef idx="minor">
              <a:schemeClr val="lt1"/>
            </a:fontRef>
          </p:style>
          <p:txBody>
            <a:bodyPr>
              <a:spAutoFit/>
            </a:bodyPr>
            <a:lstStyle/>
            <a:p>
              <a:pPr algn="ctr" fontAlgn="auto">
                <a:spcBef>
                  <a:spcPts val="0"/>
                </a:spcBef>
                <a:spcAft>
                  <a:spcPts val="0"/>
                </a:spcAft>
                <a:defRPr/>
              </a:pPr>
              <a:r>
                <a:rPr lang="en-US" sz="1200" dirty="0" smtClean="0"/>
                <a:t>H=8</a:t>
              </a:r>
              <a:endParaRPr lang="en-US" sz="1200" dirty="0"/>
            </a:p>
          </p:txBody>
        </p:sp>
        <p:sp>
          <p:nvSpPr>
            <p:cNvPr id="188" name="Rectangle 187"/>
            <p:cNvSpPr/>
            <p:nvPr/>
          </p:nvSpPr>
          <p:spPr bwMode="auto">
            <a:xfrm>
              <a:off x="6918960" y="3962400"/>
              <a:ext cx="182880" cy="18288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89" name="Rectangle 188"/>
            <p:cNvSpPr/>
            <p:nvPr/>
          </p:nvSpPr>
          <p:spPr bwMode="auto">
            <a:xfrm>
              <a:off x="7993380" y="5257800"/>
              <a:ext cx="182880" cy="182880"/>
            </a:xfrm>
            <a:prstGeom prst="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90" name="Rectangle 189"/>
            <p:cNvSpPr/>
            <p:nvPr/>
          </p:nvSpPr>
          <p:spPr bwMode="auto">
            <a:xfrm>
              <a:off x="7993380" y="5471160"/>
              <a:ext cx="182880" cy="18288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4" name="Group 41"/>
          <p:cNvGrpSpPr/>
          <p:nvPr/>
        </p:nvGrpSpPr>
        <p:grpSpPr>
          <a:xfrm>
            <a:off x="8153400" y="2346960"/>
            <a:ext cx="649280" cy="3832860"/>
            <a:chOff x="8153400" y="2346960"/>
            <a:chExt cx="649280" cy="3832860"/>
          </a:xfrm>
        </p:grpSpPr>
        <p:pic>
          <p:nvPicPr>
            <p:cNvPr id="37" name="Picture 36" descr="colormap.png"/>
            <p:cNvPicPr>
              <a:picLocks noChangeAspect="1"/>
            </p:cNvPicPr>
            <p:nvPr/>
          </p:nvPicPr>
          <p:blipFill>
            <a:blip r:embed="rId5"/>
            <a:stretch>
              <a:fillRect/>
            </a:stretch>
          </p:blipFill>
          <p:spPr>
            <a:xfrm>
              <a:off x="8153400" y="2392681"/>
              <a:ext cx="304800" cy="3764280"/>
            </a:xfrm>
            <a:prstGeom prst="rect">
              <a:avLst/>
            </a:prstGeom>
          </p:spPr>
        </p:pic>
        <p:sp>
          <p:nvSpPr>
            <p:cNvPr id="40" name="TextBox 39"/>
            <p:cNvSpPr txBox="1"/>
            <p:nvPr/>
          </p:nvSpPr>
          <p:spPr>
            <a:xfrm>
              <a:off x="8374380" y="5872043"/>
              <a:ext cx="276038" cy="307777"/>
            </a:xfrm>
            <a:prstGeom prst="rect">
              <a:avLst/>
            </a:prstGeom>
            <a:noFill/>
          </p:spPr>
          <p:txBody>
            <a:bodyPr wrap="none" rtlCol="0">
              <a:spAutoFit/>
            </a:bodyPr>
            <a:lstStyle/>
            <a:p>
              <a:r>
                <a:rPr lang="en-US" sz="1400" dirty="0" smtClean="0"/>
                <a:t>0</a:t>
              </a:r>
              <a:endParaRPr lang="en-US" sz="1400" dirty="0"/>
            </a:p>
          </p:txBody>
        </p:sp>
        <p:sp>
          <p:nvSpPr>
            <p:cNvPr id="41" name="TextBox 40"/>
            <p:cNvSpPr txBox="1"/>
            <p:nvPr/>
          </p:nvSpPr>
          <p:spPr>
            <a:xfrm>
              <a:off x="8343900" y="2346960"/>
              <a:ext cx="458780" cy="307777"/>
            </a:xfrm>
            <a:prstGeom prst="rect">
              <a:avLst/>
            </a:prstGeom>
            <a:noFill/>
          </p:spPr>
          <p:txBody>
            <a:bodyPr wrap="none" rtlCol="0">
              <a:spAutoFit/>
            </a:bodyPr>
            <a:lstStyle/>
            <a:p>
              <a:r>
                <a:rPr lang="en-US" sz="1400" dirty="0" smtClean="0"/>
                <a:t>100</a:t>
              </a:r>
              <a:endParaRPr lang="en-US" sz="1400" dirty="0"/>
            </a:p>
          </p:txBody>
        </p:sp>
      </p:gr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3">
            <a:schemeClr val="lt1"/>
          </a:lnRef>
          <a:fillRef idx="1">
            <a:schemeClr val="accent5"/>
          </a:fillRef>
          <a:effectRef idx="1">
            <a:schemeClr val="accent5"/>
          </a:effectRef>
          <a:fontRef idx="minor">
            <a:schemeClr val="lt1"/>
          </a:fontRef>
        </p:style>
        <p:txBody>
          <a:bodyPr/>
          <a:lstStyle/>
          <a:p>
            <a:pPr algn="l" fontAlgn="auto">
              <a:spcAft>
                <a:spcPts val="0"/>
              </a:spcAft>
              <a:defRPr/>
            </a:pPr>
            <a:r>
              <a:rPr lang="en-US" dirty="0" smtClean="0">
                <a:effectLst>
                  <a:outerShdw blurRad="38100" dist="38100" dir="2700000" algn="tl">
                    <a:srgbClr val="000000">
                      <a:alpha val="43137"/>
                    </a:srgbClr>
                  </a:outerShdw>
                </a:effectLst>
              </a:rPr>
              <a:t>Motivation</a:t>
            </a:r>
            <a:endParaRPr lang="en-US" dirty="0">
              <a:effectLst>
                <a:outerShdw blurRad="38100" dist="38100" dir="2700000" algn="tl">
                  <a:srgbClr val="000000">
                    <a:alpha val="43137"/>
                  </a:srgbClr>
                </a:outerShdw>
              </a:effectLst>
            </a:endParaRPr>
          </a:p>
        </p:txBody>
      </p:sp>
      <p:sp>
        <p:nvSpPr>
          <p:cNvPr id="12" name="TextBox 11"/>
          <p:cNvSpPr txBox="1"/>
          <p:nvPr/>
        </p:nvSpPr>
        <p:spPr>
          <a:xfrm>
            <a:off x="457200" y="1230313"/>
            <a:ext cx="8229600" cy="369887"/>
          </a:xfrm>
          <a:prstGeom prst="rect">
            <a:avLst/>
          </a:prstGeom>
        </p:spPr>
        <p:style>
          <a:lnRef idx="3">
            <a:schemeClr val="lt1"/>
          </a:lnRef>
          <a:fillRef idx="1">
            <a:schemeClr val="accent5"/>
          </a:fillRef>
          <a:effectRef idx="1">
            <a:schemeClr val="accent5"/>
          </a:effectRef>
          <a:fontRef idx="minor">
            <a:schemeClr val="lt1"/>
          </a:fontRef>
        </p:style>
        <p:txBody>
          <a:bodyPr>
            <a:spAutoFit/>
          </a:bodyPr>
          <a:lstStyle/>
          <a:p>
            <a:pPr fontAlgn="auto">
              <a:spcBef>
                <a:spcPts val="0"/>
              </a:spcBef>
              <a:spcAft>
                <a:spcPts val="0"/>
              </a:spcAft>
              <a:defRPr/>
            </a:pPr>
            <a:r>
              <a:rPr lang="en-US" dirty="0">
                <a:solidFill>
                  <a:schemeClr val="bg1">
                    <a:lumMod val="75000"/>
                  </a:schemeClr>
                </a:solidFill>
                <a:effectLst>
                  <a:outerShdw blurRad="38100" dist="38100" dir="2700000" algn="tl">
                    <a:srgbClr val="000000">
                      <a:alpha val="43137"/>
                    </a:srgbClr>
                  </a:outerShdw>
                </a:effectLst>
              </a:rPr>
              <a:t>Wide baseline </a:t>
            </a:r>
            <a:r>
              <a:rPr lang="en-US" dirty="0">
                <a:effectLst>
                  <a:outerShdw blurRad="38100" dist="38100" dir="2700000" algn="tl">
                    <a:srgbClr val="000000">
                      <a:alpha val="43137"/>
                    </a:srgbClr>
                  </a:outerShdw>
                </a:effectLst>
              </a:rPr>
              <a:t>: </a:t>
            </a:r>
            <a:r>
              <a:rPr lang="en-US" dirty="0">
                <a:solidFill>
                  <a:schemeClr val="tx1"/>
                </a:solidFill>
                <a:effectLst>
                  <a:outerShdw blurRad="38100" dist="38100" dir="2700000" algn="tl">
                    <a:srgbClr val="000000">
                      <a:alpha val="43137"/>
                    </a:srgbClr>
                  </a:outerShdw>
                </a:effectLst>
              </a:rPr>
              <a:t>SIFT Descriptor*</a:t>
            </a:r>
            <a:r>
              <a:rPr lang="en-US" dirty="0">
                <a:effectLst>
                  <a:outerShdw blurRad="38100" dist="38100" dir="2700000" algn="tl">
                    <a:srgbClr val="000000">
                      <a:alpha val="43137"/>
                    </a:srgbClr>
                  </a:outerShdw>
                </a:effectLst>
              </a:rPr>
              <a:t>+ Graph Cuts</a:t>
            </a:r>
          </a:p>
        </p:txBody>
      </p:sp>
      <p:grpSp>
        <p:nvGrpSpPr>
          <p:cNvPr id="19460" name="Group 15"/>
          <p:cNvGrpSpPr>
            <a:grpSpLocks/>
          </p:cNvGrpSpPr>
          <p:nvPr/>
        </p:nvGrpSpPr>
        <p:grpSpPr bwMode="auto">
          <a:xfrm>
            <a:off x="968375" y="1736725"/>
            <a:ext cx="7207250" cy="4816475"/>
            <a:chOff x="716280" y="1737360"/>
            <a:chExt cx="7208520" cy="4815840"/>
          </a:xfrm>
        </p:grpSpPr>
        <p:pic>
          <p:nvPicPr>
            <p:cNvPr id="19468" name="Picture 7" descr="frame4.png"/>
            <p:cNvPicPr>
              <a:picLocks noChangeAspect="1"/>
            </p:cNvPicPr>
            <p:nvPr/>
          </p:nvPicPr>
          <p:blipFill>
            <a:blip r:embed="rId3"/>
            <a:srcRect/>
            <a:stretch>
              <a:fillRect/>
            </a:stretch>
          </p:blipFill>
          <p:spPr bwMode="auto">
            <a:xfrm>
              <a:off x="4358640" y="1737360"/>
              <a:ext cx="3566160" cy="2377440"/>
            </a:xfrm>
            <a:prstGeom prst="rect">
              <a:avLst/>
            </a:prstGeom>
            <a:noFill/>
            <a:ln w="9525">
              <a:noFill/>
              <a:miter lim="800000"/>
              <a:headEnd/>
              <a:tailEnd/>
            </a:ln>
          </p:spPr>
        </p:pic>
        <p:pic>
          <p:nvPicPr>
            <p:cNvPr id="19469" name="Picture 9" descr="frame3.png"/>
            <p:cNvPicPr>
              <a:picLocks noChangeAspect="1"/>
            </p:cNvPicPr>
            <p:nvPr/>
          </p:nvPicPr>
          <p:blipFill>
            <a:blip r:embed="rId4"/>
            <a:srcRect/>
            <a:stretch>
              <a:fillRect/>
            </a:stretch>
          </p:blipFill>
          <p:spPr bwMode="auto">
            <a:xfrm>
              <a:off x="716280" y="1737360"/>
              <a:ext cx="3566160" cy="2377440"/>
            </a:xfrm>
            <a:prstGeom prst="rect">
              <a:avLst/>
            </a:prstGeom>
            <a:noFill/>
            <a:ln w="9525">
              <a:noFill/>
              <a:miter lim="800000"/>
              <a:headEnd/>
              <a:tailEnd/>
            </a:ln>
          </p:spPr>
        </p:pic>
        <p:pic>
          <p:nvPicPr>
            <p:cNvPr id="19470" name="Picture 10" descr="35-gt.jpg"/>
            <p:cNvPicPr>
              <a:picLocks noChangeAspect="1"/>
            </p:cNvPicPr>
            <p:nvPr/>
          </p:nvPicPr>
          <p:blipFill>
            <a:blip r:embed="rId5"/>
            <a:srcRect/>
            <a:stretch>
              <a:fillRect/>
            </a:stretch>
          </p:blipFill>
          <p:spPr bwMode="auto">
            <a:xfrm>
              <a:off x="716280" y="4175760"/>
              <a:ext cx="3566160" cy="2377440"/>
            </a:xfrm>
            <a:prstGeom prst="rect">
              <a:avLst/>
            </a:prstGeom>
            <a:noFill/>
            <a:ln w="9525">
              <a:noFill/>
              <a:miter lim="800000"/>
              <a:headEnd/>
              <a:tailEnd/>
            </a:ln>
          </p:spPr>
        </p:pic>
        <p:pic>
          <p:nvPicPr>
            <p:cNvPr id="19471" name="Picture 12" descr="34-pix-d.png"/>
            <p:cNvPicPr>
              <a:picLocks noChangeAspect="1"/>
            </p:cNvPicPr>
            <p:nvPr/>
          </p:nvPicPr>
          <p:blipFill>
            <a:blip r:embed="rId6"/>
            <a:srcRect/>
            <a:stretch>
              <a:fillRect/>
            </a:stretch>
          </p:blipFill>
          <p:spPr bwMode="auto">
            <a:xfrm>
              <a:off x="4358640" y="4175760"/>
              <a:ext cx="3566160" cy="2377440"/>
            </a:xfrm>
            <a:prstGeom prst="rect">
              <a:avLst/>
            </a:prstGeom>
            <a:noFill/>
            <a:ln w="9525">
              <a:noFill/>
              <a:miter lim="800000"/>
              <a:headEnd/>
              <a:tailEnd/>
            </a:ln>
          </p:spPr>
        </p:pic>
      </p:grpSp>
      <p:sp>
        <p:nvSpPr>
          <p:cNvPr id="19461" name="TextBox 17"/>
          <p:cNvSpPr txBox="1">
            <a:spLocks noChangeArrowheads="1"/>
          </p:cNvSpPr>
          <p:nvPr/>
        </p:nvSpPr>
        <p:spPr bwMode="auto">
          <a:xfrm>
            <a:off x="3505200" y="4114800"/>
            <a:ext cx="1066800" cy="276225"/>
          </a:xfrm>
          <a:prstGeom prst="rect">
            <a:avLst/>
          </a:prstGeom>
          <a:solidFill>
            <a:schemeClr val="bg1"/>
          </a:solidFill>
          <a:ln w="9525">
            <a:noFill/>
            <a:miter lim="800000"/>
            <a:headEnd/>
            <a:tailEnd/>
          </a:ln>
        </p:spPr>
        <p:txBody>
          <a:bodyPr>
            <a:spAutoFit/>
          </a:bodyPr>
          <a:lstStyle/>
          <a:p>
            <a:pPr algn="r"/>
            <a:r>
              <a:rPr lang="en-US" sz="1200">
                <a:latin typeface="Book Antiqua" pitchFamily="18" charset="0"/>
              </a:rPr>
              <a:t>groundtruth</a:t>
            </a:r>
          </a:p>
        </p:txBody>
      </p:sp>
      <p:sp>
        <p:nvSpPr>
          <p:cNvPr id="19462" name="TextBox 13"/>
          <p:cNvSpPr txBox="1">
            <a:spLocks noChangeArrowheads="1"/>
          </p:cNvSpPr>
          <p:nvPr/>
        </p:nvSpPr>
        <p:spPr bwMode="auto">
          <a:xfrm>
            <a:off x="7010400" y="4114800"/>
            <a:ext cx="1219200" cy="276225"/>
          </a:xfrm>
          <a:prstGeom prst="rect">
            <a:avLst/>
          </a:prstGeom>
          <a:solidFill>
            <a:schemeClr val="bg1"/>
          </a:solidFill>
          <a:ln w="9525">
            <a:noFill/>
            <a:miter lim="800000"/>
            <a:headEnd/>
            <a:tailEnd/>
          </a:ln>
        </p:spPr>
        <p:txBody>
          <a:bodyPr>
            <a:spAutoFit/>
          </a:bodyPr>
          <a:lstStyle/>
          <a:p>
            <a:pPr algn="r"/>
            <a:r>
              <a:rPr lang="en-US" sz="1200">
                <a:solidFill>
                  <a:srgbClr val="FF0000"/>
                </a:solidFill>
                <a:latin typeface="Book Antiqua" pitchFamily="18" charset="0"/>
              </a:rPr>
              <a:t>SIFT</a:t>
            </a:r>
          </a:p>
        </p:txBody>
      </p:sp>
      <p:grpSp>
        <p:nvGrpSpPr>
          <p:cNvPr id="4" name="Group 21"/>
          <p:cNvGrpSpPr/>
          <p:nvPr/>
        </p:nvGrpSpPr>
        <p:grpSpPr>
          <a:xfrm>
            <a:off x="5334000" y="4572000"/>
            <a:ext cx="2362200" cy="1752600"/>
            <a:chOff x="5334000" y="4572000"/>
            <a:chExt cx="2362200" cy="1752600"/>
          </a:xfrm>
          <a:solidFill>
            <a:schemeClr val="accent1">
              <a:alpha val="50000"/>
            </a:schemeClr>
          </a:solidFill>
        </p:grpSpPr>
        <p:sp>
          <p:nvSpPr>
            <p:cNvPr id="17" name="Oval 16"/>
            <p:cNvSpPr/>
            <p:nvPr/>
          </p:nvSpPr>
          <p:spPr>
            <a:xfrm>
              <a:off x="6781800" y="5029200"/>
              <a:ext cx="457200" cy="1295400"/>
            </a:xfrm>
            <a:prstGeom prst="ellipse">
              <a:avLst/>
            </a:prstGeom>
            <a:grpFill/>
            <a:ln w="31750">
              <a:solidFill>
                <a:schemeClr val="tx2">
                  <a:lumMod val="60000"/>
                  <a:lumOff val="40000"/>
                  <a:alpha val="79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solidFill>
                  <a:srgbClr val="FF0000"/>
                </a:solidFill>
              </a:endParaRPr>
            </a:p>
          </p:txBody>
        </p:sp>
        <p:sp>
          <p:nvSpPr>
            <p:cNvPr id="19" name="Oval 18"/>
            <p:cNvSpPr/>
            <p:nvPr/>
          </p:nvSpPr>
          <p:spPr>
            <a:xfrm>
              <a:off x="5334000" y="5867400"/>
              <a:ext cx="533400" cy="457200"/>
            </a:xfrm>
            <a:prstGeom prst="ellipse">
              <a:avLst/>
            </a:prstGeom>
            <a:grpFill/>
            <a:ln w="31750">
              <a:solidFill>
                <a:schemeClr val="tx2">
                  <a:lumMod val="60000"/>
                  <a:lumOff val="40000"/>
                  <a:alpha val="79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solidFill>
                  <a:srgbClr val="FF0000"/>
                </a:solidFill>
              </a:endParaRPr>
            </a:p>
          </p:txBody>
        </p:sp>
        <p:sp>
          <p:nvSpPr>
            <p:cNvPr id="21" name="Oval 20"/>
            <p:cNvSpPr/>
            <p:nvPr/>
          </p:nvSpPr>
          <p:spPr>
            <a:xfrm>
              <a:off x="7162800" y="4572000"/>
              <a:ext cx="533400" cy="457200"/>
            </a:xfrm>
            <a:prstGeom prst="ellipse">
              <a:avLst/>
            </a:prstGeom>
            <a:grpFill/>
            <a:ln w="31750">
              <a:solidFill>
                <a:schemeClr val="tx2">
                  <a:lumMod val="60000"/>
                  <a:lumOff val="40000"/>
                  <a:alpha val="79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solidFill>
                  <a:srgbClr val="FF0000"/>
                </a:solidFill>
              </a:endParaRPr>
            </a:p>
          </p:txBody>
        </p:sp>
      </p:grpSp>
      <p:sp>
        <p:nvSpPr>
          <p:cNvPr id="23" name="TextBox 22"/>
          <p:cNvSpPr txBox="1"/>
          <p:nvPr/>
        </p:nvSpPr>
        <p:spPr>
          <a:xfrm>
            <a:off x="5334000" y="358775"/>
            <a:ext cx="3276600" cy="708025"/>
          </a:xfrm>
          <a:prstGeom prst="rect">
            <a:avLst/>
          </a:prstGeom>
        </p:spPr>
        <p:style>
          <a:lnRef idx="3">
            <a:schemeClr val="lt1"/>
          </a:lnRef>
          <a:fillRef idx="1">
            <a:schemeClr val="accent2"/>
          </a:fillRef>
          <a:effectRef idx="1">
            <a:schemeClr val="accent2"/>
          </a:effectRef>
          <a:fontRef idx="minor">
            <a:schemeClr val="lt1"/>
          </a:fontRef>
        </p:style>
        <p:txBody>
          <a:bodyPr>
            <a:spAutoFit/>
          </a:bodyPr>
          <a:lstStyle/>
          <a:p>
            <a:pPr algn="ctr" fontAlgn="auto">
              <a:spcBef>
                <a:spcPts val="0"/>
              </a:spcBef>
              <a:spcAft>
                <a:spcPts val="0"/>
              </a:spcAft>
              <a:defRPr/>
            </a:pPr>
            <a:r>
              <a:rPr lang="en-US" sz="4000" dirty="0"/>
              <a:t>250 Seconds</a:t>
            </a:r>
          </a:p>
        </p:txBody>
      </p:sp>
      <p:sp>
        <p:nvSpPr>
          <p:cNvPr id="19465" name="TextBox 26"/>
          <p:cNvSpPr txBox="1">
            <a:spLocks noChangeArrowheads="1"/>
          </p:cNvSpPr>
          <p:nvPr/>
        </p:nvSpPr>
        <p:spPr bwMode="auto">
          <a:xfrm>
            <a:off x="1981200" y="6553200"/>
            <a:ext cx="5181600" cy="276225"/>
          </a:xfrm>
          <a:prstGeom prst="rect">
            <a:avLst/>
          </a:prstGeom>
          <a:noFill/>
          <a:ln w="9525">
            <a:noFill/>
            <a:miter lim="800000"/>
            <a:headEnd/>
            <a:tailEnd/>
          </a:ln>
        </p:spPr>
        <p:txBody>
          <a:bodyPr>
            <a:spAutoFit/>
          </a:bodyPr>
          <a:lstStyle/>
          <a:p>
            <a:pPr algn="ctr"/>
            <a:r>
              <a:rPr lang="en-US" sz="1200">
                <a:latin typeface="Calibri" pitchFamily="34" charset="0"/>
              </a:rPr>
              <a:t>* D. Lowe. </a:t>
            </a:r>
            <a:r>
              <a:rPr lang="en-US" sz="1200" i="1">
                <a:latin typeface="Calibri" pitchFamily="34" charset="0"/>
              </a:rPr>
              <a:t>Distinctive Image Features from Scale-Invariant Keypoints</a:t>
            </a:r>
            <a:r>
              <a:rPr lang="en-US" sz="1200">
                <a:latin typeface="Calibri" pitchFamily="34" charset="0"/>
              </a:rPr>
              <a:t>. IJCV’04</a:t>
            </a:r>
          </a:p>
        </p:txBody>
      </p:sp>
      <p:sp>
        <p:nvSpPr>
          <p:cNvPr id="19466" name="TextBox 28"/>
          <p:cNvSpPr txBox="1">
            <a:spLocks noChangeArrowheads="1"/>
          </p:cNvSpPr>
          <p:nvPr/>
        </p:nvSpPr>
        <p:spPr bwMode="auto">
          <a:xfrm>
            <a:off x="3543300" y="1676400"/>
            <a:ext cx="990600" cy="276225"/>
          </a:xfrm>
          <a:prstGeom prst="rect">
            <a:avLst/>
          </a:prstGeom>
          <a:solidFill>
            <a:schemeClr val="bg1"/>
          </a:solidFill>
          <a:ln w="9525">
            <a:noFill/>
            <a:miter lim="800000"/>
            <a:headEnd/>
            <a:tailEnd/>
          </a:ln>
        </p:spPr>
        <p:txBody>
          <a:bodyPr>
            <a:spAutoFit/>
          </a:bodyPr>
          <a:lstStyle/>
          <a:p>
            <a:pPr algn="r"/>
            <a:r>
              <a:rPr lang="en-US" sz="1200">
                <a:latin typeface="Book Antiqua" pitchFamily="18" charset="0"/>
              </a:rPr>
              <a:t>input frame</a:t>
            </a:r>
          </a:p>
        </p:txBody>
      </p:sp>
      <p:sp>
        <p:nvSpPr>
          <p:cNvPr id="19467" name="TextBox 29"/>
          <p:cNvSpPr txBox="1">
            <a:spLocks noChangeArrowheads="1"/>
          </p:cNvSpPr>
          <p:nvPr/>
        </p:nvSpPr>
        <p:spPr bwMode="auto">
          <a:xfrm>
            <a:off x="7181850" y="1676400"/>
            <a:ext cx="990600" cy="276225"/>
          </a:xfrm>
          <a:prstGeom prst="rect">
            <a:avLst/>
          </a:prstGeom>
          <a:solidFill>
            <a:schemeClr val="bg1"/>
          </a:solidFill>
          <a:ln w="9525">
            <a:noFill/>
            <a:miter lim="800000"/>
            <a:headEnd/>
            <a:tailEnd/>
          </a:ln>
        </p:spPr>
        <p:txBody>
          <a:bodyPr>
            <a:spAutoFit/>
          </a:bodyPr>
          <a:lstStyle/>
          <a:p>
            <a:pPr algn="r"/>
            <a:r>
              <a:rPr lang="en-US" sz="1200">
                <a:latin typeface="Book Antiqua" pitchFamily="18" charset="0"/>
              </a:rPr>
              <a:t>input frame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3">
            <a:schemeClr val="lt1"/>
          </a:lnRef>
          <a:fillRef idx="1">
            <a:schemeClr val="accent5"/>
          </a:fillRef>
          <a:effectRef idx="1">
            <a:schemeClr val="accent5"/>
          </a:effectRef>
          <a:fontRef idx="minor">
            <a:schemeClr val="lt1"/>
          </a:fontRef>
        </p:style>
        <p:txBody>
          <a:bodyPr/>
          <a:lstStyle/>
          <a:p>
            <a:pPr algn="l" fontAlgn="auto">
              <a:spcAft>
                <a:spcPts val="0"/>
              </a:spcAft>
              <a:defRPr/>
            </a:pPr>
            <a:r>
              <a:rPr lang="en-US" dirty="0" smtClean="0">
                <a:effectLst>
                  <a:outerShdw blurRad="38100" dist="38100" dir="2700000" algn="tl">
                    <a:srgbClr val="000000">
                      <a:alpha val="43137"/>
                    </a:srgbClr>
                  </a:outerShdw>
                </a:effectLst>
              </a:rPr>
              <a:t>Motivation</a:t>
            </a:r>
            <a:endParaRPr lang="en-US" dirty="0">
              <a:effectLst>
                <a:outerShdw blurRad="38100" dist="38100" dir="2700000" algn="tl">
                  <a:srgbClr val="000000">
                    <a:alpha val="43137"/>
                  </a:srgbClr>
                </a:outerShdw>
              </a:effectLst>
            </a:endParaRPr>
          </a:p>
        </p:txBody>
      </p:sp>
      <p:sp>
        <p:nvSpPr>
          <p:cNvPr id="12" name="TextBox 11"/>
          <p:cNvSpPr txBox="1"/>
          <p:nvPr/>
        </p:nvSpPr>
        <p:spPr>
          <a:xfrm>
            <a:off x="457200" y="1230313"/>
            <a:ext cx="8229600" cy="369887"/>
          </a:xfrm>
          <a:prstGeom prst="rect">
            <a:avLst/>
          </a:prstGeom>
        </p:spPr>
        <p:style>
          <a:lnRef idx="3">
            <a:schemeClr val="lt1"/>
          </a:lnRef>
          <a:fillRef idx="1">
            <a:schemeClr val="accent5"/>
          </a:fillRef>
          <a:effectRef idx="1">
            <a:schemeClr val="accent5"/>
          </a:effectRef>
          <a:fontRef idx="minor">
            <a:schemeClr val="lt1"/>
          </a:fontRef>
        </p:style>
        <p:txBody>
          <a:bodyPr>
            <a:spAutoFit/>
          </a:bodyPr>
          <a:lstStyle/>
          <a:p>
            <a:pPr fontAlgn="auto">
              <a:spcBef>
                <a:spcPts val="0"/>
              </a:spcBef>
              <a:spcAft>
                <a:spcPts val="0"/>
              </a:spcAft>
              <a:defRPr/>
            </a:pPr>
            <a:r>
              <a:rPr lang="en-US" dirty="0">
                <a:solidFill>
                  <a:schemeClr val="bg1">
                    <a:lumMod val="75000"/>
                  </a:schemeClr>
                </a:solidFill>
                <a:effectLst>
                  <a:outerShdw blurRad="38100" dist="38100" dir="2700000" algn="tl">
                    <a:srgbClr val="000000">
                      <a:alpha val="43137"/>
                    </a:srgbClr>
                  </a:outerShdw>
                </a:effectLst>
              </a:rPr>
              <a:t>Wide baseline </a:t>
            </a:r>
            <a:r>
              <a:rPr lang="en-US" dirty="0">
                <a:effectLst>
                  <a:outerShdw blurRad="38100" dist="38100" dir="2700000" algn="tl">
                    <a:srgbClr val="000000">
                      <a:alpha val="43137"/>
                    </a:srgbClr>
                  </a:outerShdw>
                </a:effectLst>
              </a:rPr>
              <a:t>: </a:t>
            </a:r>
            <a:r>
              <a:rPr lang="en-US" dirty="0">
                <a:solidFill>
                  <a:schemeClr val="tx1"/>
                </a:solidFill>
                <a:effectLst>
                  <a:outerShdw blurRad="38100" dist="38100" dir="2700000" algn="tl">
                    <a:srgbClr val="000000">
                      <a:alpha val="43137"/>
                    </a:srgbClr>
                  </a:outerShdw>
                </a:effectLst>
              </a:rPr>
              <a:t>DAISY Descriptor</a:t>
            </a:r>
            <a:r>
              <a:rPr lang="en-US" dirty="0">
                <a:effectLst>
                  <a:outerShdw blurRad="38100" dist="38100" dir="2700000" algn="tl">
                    <a:srgbClr val="000000">
                      <a:alpha val="43137"/>
                    </a:srgbClr>
                  </a:outerShdw>
                </a:effectLst>
              </a:rPr>
              <a:t>+ Graph Cuts</a:t>
            </a:r>
          </a:p>
        </p:txBody>
      </p:sp>
      <p:grpSp>
        <p:nvGrpSpPr>
          <p:cNvPr id="20484" name="Group 15"/>
          <p:cNvGrpSpPr>
            <a:grpSpLocks/>
          </p:cNvGrpSpPr>
          <p:nvPr/>
        </p:nvGrpSpPr>
        <p:grpSpPr bwMode="auto">
          <a:xfrm>
            <a:off x="968375" y="1736725"/>
            <a:ext cx="7207250" cy="4816475"/>
            <a:chOff x="716280" y="1737360"/>
            <a:chExt cx="7208520" cy="4815840"/>
          </a:xfrm>
        </p:grpSpPr>
        <p:pic>
          <p:nvPicPr>
            <p:cNvPr id="20490" name="Picture 7" descr="frame4.png"/>
            <p:cNvPicPr>
              <a:picLocks noChangeAspect="1"/>
            </p:cNvPicPr>
            <p:nvPr/>
          </p:nvPicPr>
          <p:blipFill>
            <a:blip r:embed="rId3"/>
            <a:srcRect/>
            <a:stretch>
              <a:fillRect/>
            </a:stretch>
          </p:blipFill>
          <p:spPr bwMode="auto">
            <a:xfrm>
              <a:off x="4358640" y="1737360"/>
              <a:ext cx="3566160" cy="2377440"/>
            </a:xfrm>
            <a:prstGeom prst="rect">
              <a:avLst/>
            </a:prstGeom>
            <a:noFill/>
            <a:ln w="9525">
              <a:noFill/>
              <a:miter lim="800000"/>
              <a:headEnd/>
              <a:tailEnd/>
            </a:ln>
          </p:spPr>
        </p:pic>
        <p:pic>
          <p:nvPicPr>
            <p:cNvPr id="20491" name="Picture 9" descr="frame3.png"/>
            <p:cNvPicPr>
              <a:picLocks noChangeAspect="1"/>
            </p:cNvPicPr>
            <p:nvPr/>
          </p:nvPicPr>
          <p:blipFill>
            <a:blip r:embed="rId4"/>
            <a:srcRect/>
            <a:stretch>
              <a:fillRect/>
            </a:stretch>
          </p:blipFill>
          <p:spPr bwMode="auto">
            <a:xfrm>
              <a:off x="716280" y="1737360"/>
              <a:ext cx="3566160" cy="2377440"/>
            </a:xfrm>
            <a:prstGeom prst="rect">
              <a:avLst/>
            </a:prstGeom>
            <a:noFill/>
            <a:ln w="9525">
              <a:noFill/>
              <a:miter lim="800000"/>
              <a:headEnd/>
              <a:tailEnd/>
            </a:ln>
          </p:spPr>
        </p:pic>
        <p:pic>
          <p:nvPicPr>
            <p:cNvPr id="20492" name="Picture 10" descr="35-gt.jpg"/>
            <p:cNvPicPr>
              <a:picLocks noChangeAspect="1"/>
            </p:cNvPicPr>
            <p:nvPr/>
          </p:nvPicPr>
          <p:blipFill>
            <a:blip r:embed="rId5"/>
            <a:srcRect/>
            <a:stretch>
              <a:fillRect/>
            </a:stretch>
          </p:blipFill>
          <p:spPr bwMode="auto">
            <a:xfrm>
              <a:off x="716280" y="4175760"/>
              <a:ext cx="3566160" cy="2377440"/>
            </a:xfrm>
            <a:prstGeom prst="rect">
              <a:avLst/>
            </a:prstGeom>
            <a:noFill/>
            <a:ln w="9525">
              <a:noFill/>
              <a:miter lim="800000"/>
              <a:headEnd/>
              <a:tailEnd/>
            </a:ln>
          </p:spPr>
        </p:pic>
        <p:pic>
          <p:nvPicPr>
            <p:cNvPr id="20493" name="Picture 12" descr="34-pix-d.png"/>
            <p:cNvPicPr>
              <a:picLocks noChangeAspect="1"/>
            </p:cNvPicPr>
            <p:nvPr/>
          </p:nvPicPr>
          <p:blipFill>
            <a:blip r:embed="rId6"/>
            <a:srcRect/>
            <a:stretch>
              <a:fillRect/>
            </a:stretch>
          </p:blipFill>
          <p:spPr bwMode="auto">
            <a:xfrm>
              <a:off x="4358640" y="4175760"/>
              <a:ext cx="3566160" cy="2377440"/>
            </a:xfrm>
            <a:prstGeom prst="rect">
              <a:avLst/>
            </a:prstGeom>
            <a:noFill/>
            <a:ln w="9525">
              <a:noFill/>
              <a:miter lim="800000"/>
              <a:headEnd/>
              <a:tailEnd/>
            </a:ln>
          </p:spPr>
        </p:pic>
      </p:grpSp>
      <p:sp>
        <p:nvSpPr>
          <p:cNvPr id="20485" name="TextBox 17"/>
          <p:cNvSpPr txBox="1">
            <a:spLocks noChangeArrowheads="1"/>
          </p:cNvSpPr>
          <p:nvPr/>
        </p:nvSpPr>
        <p:spPr bwMode="auto">
          <a:xfrm>
            <a:off x="3505200" y="4114800"/>
            <a:ext cx="1066800" cy="276225"/>
          </a:xfrm>
          <a:prstGeom prst="rect">
            <a:avLst/>
          </a:prstGeom>
          <a:solidFill>
            <a:schemeClr val="bg1"/>
          </a:solidFill>
          <a:ln w="9525">
            <a:noFill/>
            <a:miter lim="800000"/>
            <a:headEnd/>
            <a:tailEnd/>
          </a:ln>
        </p:spPr>
        <p:txBody>
          <a:bodyPr>
            <a:spAutoFit/>
          </a:bodyPr>
          <a:lstStyle/>
          <a:p>
            <a:pPr algn="r"/>
            <a:r>
              <a:rPr lang="en-US" sz="1200">
                <a:latin typeface="Book Antiqua" pitchFamily="18" charset="0"/>
              </a:rPr>
              <a:t>groundtruth</a:t>
            </a:r>
          </a:p>
        </p:txBody>
      </p:sp>
      <p:sp>
        <p:nvSpPr>
          <p:cNvPr id="20486" name="TextBox 13"/>
          <p:cNvSpPr txBox="1">
            <a:spLocks noChangeArrowheads="1"/>
          </p:cNvSpPr>
          <p:nvPr/>
        </p:nvSpPr>
        <p:spPr bwMode="auto">
          <a:xfrm>
            <a:off x="7010400" y="4114800"/>
            <a:ext cx="1219200" cy="276225"/>
          </a:xfrm>
          <a:prstGeom prst="rect">
            <a:avLst/>
          </a:prstGeom>
          <a:solidFill>
            <a:schemeClr val="bg1"/>
          </a:solidFill>
          <a:ln w="9525">
            <a:noFill/>
            <a:miter lim="800000"/>
            <a:headEnd/>
            <a:tailEnd/>
          </a:ln>
        </p:spPr>
        <p:txBody>
          <a:bodyPr>
            <a:spAutoFit/>
          </a:bodyPr>
          <a:lstStyle/>
          <a:p>
            <a:pPr algn="r"/>
            <a:r>
              <a:rPr lang="en-US" sz="1200">
                <a:solidFill>
                  <a:srgbClr val="FF0000"/>
                </a:solidFill>
                <a:latin typeface="Book Antiqua" pitchFamily="18" charset="0"/>
              </a:rPr>
              <a:t>DAISY</a:t>
            </a:r>
            <a:r>
              <a:rPr lang="en-US" sz="1200">
                <a:latin typeface="Book Antiqua" pitchFamily="18" charset="0"/>
              </a:rPr>
              <a:t> </a:t>
            </a:r>
          </a:p>
        </p:txBody>
      </p:sp>
      <p:sp>
        <p:nvSpPr>
          <p:cNvPr id="20" name="TextBox 19"/>
          <p:cNvSpPr txBox="1"/>
          <p:nvPr/>
        </p:nvSpPr>
        <p:spPr>
          <a:xfrm>
            <a:off x="5334000" y="358775"/>
            <a:ext cx="3276600" cy="708025"/>
          </a:xfrm>
          <a:prstGeom prst="rect">
            <a:avLst/>
          </a:prstGeom>
        </p:spPr>
        <p:style>
          <a:lnRef idx="3">
            <a:schemeClr val="lt1"/>
          </a:lnRef>
          <a:fillRef idx="1">
            <a:schemeClr val="accent2"/>
          </a:fillRef>
          <a:effectRef idx="1">
            <a:schemeClr val="accent2"/>
          </a:effectRef>
          <a:fontRef idx="minor">
            <a:schemeClr val="lt1"/>
          </a:fontRef>
        </p:style>
        <p:txBody>
          <a:bodyPr>
            <a:spAutoFit/>
          </a:bodyPr>
          <a:lstStyle/>
          <a:p>
            <a:pPr algn="ctr" fontAlgn="auto">
              <a:spcBef>
                <a:spcPts val="0"/>
              </a:spcBef>
              <a:spcAft>
                <a:spcPts val="0"/>
              </a:spcAft>
              <a:defRPr/>
            </a:pPr>
            <a:r>
              <a:rPr lang="en-US" sz="4000" dirty="0"/>
              <a:t>5 Seconds</a:t>
            </a:r>
          </a:p>
        </p:txBody>
      </p:sp>
      <p:sp>
        <p:nvSpPr>
          <p:cNvPr id="20488" name="TextBox 16"/>
          <p:cNvSpPr txBox="1">
            <a:spLocks noChangeArrowheads="1"/>
          </p:cNvSpPr>
          <p:nvPr/>
        </p:nvSpPr>
        <p:spPr bwMode="auto">
          <a:xfrm>
            <a:off x="7181850" y="1676400"/>
            <a:ext cx="990600" cy="276225"/>
          </a:xfrm>
          <a:prstGeom prst="rect">
            <a:avLst/>
          </a:prstGeom>
          <a:solidFill>
            <a:schemeClr val="bg1"/>
          </a:solidFill>
          <a:ln w="9525">
            <a:noFill/>
            <a:miter lim="800000"/>
            <a:headEnd/>
            <a:tailEnd/>
          </a:ln>
        </p:spPr>
        <p:txBody>
          <a:bodyPr>
            <a:spAutoFit/>
          </a:bodyPr>
          <a:lstStyle/>
          <a:p>
            <a:pPr algn="r"/>
            <a:r>
              <a:rPr lang="en-US" sz="1200">
                <a:latin typeface="Book Antiqua" pitchFamily="18" charset="0"/>
              </a:rPr>
              <a:t>input frame</a:t>
            </a:r>
          </a:p>
        </p:txBody>
      </p:sp>
      <p:sp>
        <p:nvSpPr>
          <p:cNvPr id="20489" name="TextBox 18"/>
          <p:cNvSpPr txBox="1">
            <a:spLocks noChangeArrowheads="1"/>
          </p:cNvSpPr>
          <p:nvPr/>
        </p:nvSpPr>
        <p:spPr bwMode="auto">
          <a:xfrm>
            <a:off x="3543300" y="1676400"/>
            <a:ext cx="990600" cy="276225"/>
          </a:xfrm>
          <a:prstGeom prst="rect">
            <a:avLst/>
          </a:prstGeom>
          <a:solidFill>
            <a:schemeClr val="bg1"/>
          </a:solidFill>
          <a:ln w="9525">
            <a:noFill/>
            <a:miter lim="800000"/>
            <a:headEnd/>
            <a:tailEnd/>
          </a:ln>
        </p:spPr>
        <p:txBody>
          <a:bodyPr>
            <a:spAutoFit/>
          </a:bodyPr>
          <a:lstStyle/>
          <a:p>
            <a:pPr algn="r"/>
            <a:r>
              <a:rPr lang="en-US" sz="1200">
                <a:latin typeface="Book Antiqua" pitchFamily="18" charset="0"/>
              </a:rPr>
              <a:t>input frame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t>Motivation</a:t>
            </a:r>
            <a:endParaRPr lang="en-US" dirty="0"/>
          </a:p>
        </p:txBody>
      </p:sp>
      <p:sp>
        <p:nvSpPr>
          <p:cNvPr id="8" name="TextBox 7"/>
          <p:cNvSpPr txBox="1"/>
          <p:nvPr/>
        </p:nvSpPr>
        <p:spPr>
          <a:xfrm>
            <a:off x="457200" y="1371600"/>
            <a:ext cx="8229600" cy="461963"/>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a:spAutoFit/>
          </a:bodyPr>
          <a:lstStyle/>
          <a:p>
            <a:pPr fontAlgn="auto">
              <a:spcBef>
                <a:spcPts val="0"/>
              </a:spcBef>
              <a:spcAft>
                <a:spcPts val="0"/>
              </a:spcAft>
              <a:defRPr/>
            </a:pPr>
            <a:r>
              <a:rPr lang="en-US" sz="2400" dirty="0"/>
              <a:t>Histogram Based Descriptors:  SIFT, GLOH, SURF…</a:t>
            </a:r>
          </a:p>
        </p:txBody>
      </p:sp>
      <p:sp>
        <p:nvSpPr>
          <p:cNvPr id="9" name="TextBox 8"/>
          <p:cNvSpPr txBox="1"/>
          <p:nvPr/>
        </p:nvSpPr>
        <p:spPr>
          <a:xfrm>
            <a:off x="457200" y="1905000"/>
            <a:ext cx="8229600" cy="1200150"/>
          </a:xfrm>
          <a:prstGeom prst="rect">
            <a:avLst/>
          </a:prstGeom>
        </p:spPr>
        <p:style>
          <a:lnRef idx="3">
            <a:schemeClr val="lt1"/>
          </a:lnRef>
          <a:fillRef idx="1">
            <a:schemeClr val="accent3"/>
          </a:fillRef>
          <a:effectRef idx="1">
            <a:schemeClr val="accent3"/>
          </a:effectRef>
          <a:fontRef idx="minor">
            <a:schemeClr val="lt1"/>
          </a:fontRef>
        </p:style>
        <p:txBody>
          <a:bodyPr>
            <a:spAutoFit/>
          </a:bodyPr>
          <a:lstStyle/>
          <a:p>
            <a:pPr fontAlgn="auto">
              <a:spcBef>
                <a:spcPts val="0"/>
              </a:spcBef>
              <a:spcAft>
                <a:spcPts val="0"/>
              </a:spcAft>
              <a:buFontTx/>
              <a:buChar char="-"/>
              <a:defRPr/>
            </a:pPr>
            <a:r>
              <a:rPr lang="en-US" sz="2400" dirty="0"/>
              <a:t>Perspective robustness</a:t>
            </a:r>
          </a:p>
          <a:p>
            <a:pPr fontAlgn="auto">
              <a:spcBef>
                <a:spcPts val="0"/>
              </a:spcBef>
              <a:spcAft>
                <a:spcPts val="0"/>
              </a:spcAft>
              <a:buFontTx/>
              <a:buChar char="-"/>
              <a:defRPr/>
            </a:pPr>
            <a:r>
              <a:rPr lang="en-US" sz="2400" dirty="0"/>
              <a:t>Proven good performance</a:t>
            </a:r>
          </a:p>
          <a:p>
            <a:pPr fontAlgn="auto">
              <a:spcBef>
                <a:spcPts val="0"/>
              </a:spcBef>
              <a:spcAft>
                <a:spcPts val="0"/>
              </a:spcAft>
              <a:buFontTx/>
              <a:buChar char="-"/>
              <a:defRPr/>
            </a:pPr>
            <a:r>
              <a:rPr lang="en-US" sz="2400" dirty="0"/>
              <a:t>Robustness to many image transformations</a:t>
            </a:r>
          </a:p>
        </p:txBody>
      </p:sp>
      <p:sp>
        <p:nvSpPr>
          <p:cNvPr id="12" name="TextBox 11"/>
          <p:cNvSpPr txBox="1"/>
          <p:nvPr/>
        </p:nvSpPr>
        <p:spPr>
          <a:xfrm>
            <a:off x="457200" y="3429000"/>
            <a:ext cx="8229600" cy="461963"/>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a:spAutoFit/>
          </a:bodyPr>
          <a:lstStyle/>
          <a:p>
            <a:pPr fontAlgn="auto">
              <a:spcBef>
                <a:spcPts val="0"/>
              </a:spcBef>
              <a:spcAft>
                <a:spcPts val="0"/>
              </a:spcAft>
              <a:defRPr/>
            </a:pPr>
            <a:r>
              <a:rPr lang="en-US" sz="2400" dirty="0"/>
              <a:t>Cons</a:t>
            </a:r>
          </a:p>
        </p:txBody>
      </p:sp>
      <p:sp>
        <p:nvSpPr>
          <p:cNvPr id="14" name="TextBox 13"/>
          <p:cNvSpPr txBox="1"/>
          <p:nvPr/>
        </p:nvSpPr>
        <p:spPr>
          <a:xfrm>
            <a:off x="457200" y="3962400"/>
            <a:ext cx="8229600" cy="830263"/>
          </a:xfrm>
          <a:prstGeom prst="rect">
            <a:avLst/>
          </a:prstGeom>
        </p:spPr>
        <p:style>
          <a:lnRef idx="3">
            <a:schemeClr val="lt1"/>
          </a:lnRef>
          <a:fillRef idx="1">
            <a:schemeClr val="accent2"/>
          </a:fillRef>
          <a:effectRef idx="1">
            <a:schemeClr val="accent2"/>
          </a:effectRef>
          <a:fontRef idx="minor">
            <a:schemeClr val="lt1"/>
          </a:fontRef>
        </p:style>
        <p:txBody>
          <a:bodyPr>
            <a:spAutoFit/>
          </a:bodyPr>
          <a:lstStyle/>
          <a:p>
            <a:pPr fontAlgn="auto">
              <a:spcBef>
                <a:spcPts val="0"/>
              </a:spcBef>
              <a:spcAft>
                <a:spcPts val="0"/>
              </a:spcAft>
              <a:buFontTx/>
              <a:buChar char="-"/>
              <a:defRPr/>
            </a:pPr>
            <a:r>
              <a:rPr lang="en-US" sz="2400" dirty="0"/>
              <a:t> No efficient implementation exists for dense computation</a:t>
            </a:r>
          </a:p>
          <a:p>
            <a:pPr fontAlgn="auto">
              <a:spcBef>
                <a:spcPts val="0"/>
              </a:spcBef>
              <a:spcAft>
                <a:spcPts val="0"/>
              </a:spcAft>
              <a:defRPr/>
            </a:pPr>
            <a:r>
              <a:rPr lang="en-US" sz="2400" dirty="0"/>
              <a:t>- Do not consider occlusions</a:t>
            </a:r>
          </a:p>
        </p:txBody>
      </p:sp>
      <p:sp>
        <p:nvSpPr>
          <p:cNvPr id="7" name="Text Box 8"/>
          <p:cNvSpPr txBox="1">
            <a:spLocks noChangeArrowheads="1"/>
          </p:cNvSpPr>
          <p:nvPr/>
        </p:nvSpPr>
        <p:spPr bwMode="auto">
          <a:xfrm>
            <a:off x="457200" y="5105400"/>
            <a:ext cx="8229600" cy="1373188"/>
          </a:xfrm>
          <a:prstGeom prst="rect">
            <a:avLst/>
          </a:prstGeom>
          <a:noFill/>
          <a:ln w="9525">
            <a:noFill/>
            <a:miter lim="800000"/>
            <a:headEnd/>
            <a:tailEnd/>
          </a:ln>
        </p:spPr>
        <p:txBody>
          <a:bodyPr>
            <a:spAutoFit/>
          </a:bodyPr>
          <a:lstStyle/>
          <a:p>
            <a:pPr algn="just">
              <a:spcBef>
                <a:spcPct val="50000"/>
              </a:spcBef>
              <a:buFont typeface="Wingdings" pitchFamily="124" charset="2"/>
              <a:buChar char="à"/>
            </a:pPr>
            <a:r>
              <a:rPr lang="en-US" sz="2800" dirty="0">
                <a:latin typeface="Calibri" pitchFamily="34" charset="0"/>
              </a:rPr>
              <a:t>Design a descriptor that is as robust as SIFT or GLOH but can be computed much more effectively and handle occlusions.</a:t>
            </a:r>
            <a:r>
              <a:rPr lang="en-US" dirty="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Rectangle 37"/>
          <p:cNvSpPr/>
          <p:nvPr/>
        </p:nvSpPr>
        <p:spPr>
          <a:xfrm>
            <a:off x="5562600" y="3487738"/>
            <a:ext cx="2103438" cy="1371600"/>
          </a:xfrm>
          <a:prstGeom prst="rect">
            <a:avLst/>
          </a:prstGeom>
          <a:solidFill>
            <a:schemeClr val="accent1">
              <a:alpha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7" name="Rectangle 36"/>
          <p:cNvSpPr/>
          <p:nvPr/>
        </p:nvSpPr>
        <p:spPr>
          <a:xfrm>
            <a:off x="1096963" y="3862388"/>
            <a:ext cx="2103437" cy="1371600"/>
          </a:xfrm>
          <a:prstGeom prst="rect">
            <a:avLst/>
          </a:prstGeom>
          <a:solidFill>
            <a:schemeClr val="accent1">
              <a:alpha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cxnSp>
        <p:nvCxnSpPr>
          <p:cNvPr id="46" name="Straight Connector 45"/>
          <p:cNvCxnSpPr/>
          <p:nvPr/>
        </p:nvCxnSpPr>
        <p:spPr>
          <a:xfrm>
            <a:off x="1447800" y="4114800"/>
            <a:ext cx="1524000" cy="91440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156" name="Rectangle 155"/>
          <p:cNvSpPr/>
          <p:nvPr/>
        </p:nvSpPr>
        <p:spPr>
          <a:xfrm>
            <a:off x="584200" y="1314450"/>
            <a:ext cx="2590800" cy="2286000"/>
          </a:xfrm>
          <a:prstGeom prst="rect">
            <a:avLst/>
          </a:pr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p:txBody>
          <a:bodyPr/>
          <a:lstStyle/>
          <a:p>
            <a:pPr fontAlgn="auto">
              <a:spcAft>
                <a:spcPts val="0"/>
              </a:spcAft>
              <a:defRPr/>
            </a:pPr>
            <a:r>
              <a:rPr lang="en-US" dirty="0" smtClean="0"/>
              <a:t>Problem Definition</a:t>
            </a:r>
            <a:endParaRPr lang="en-US" dirty="0"/>
          </a:p>
        </p:txBody>
      </p:sp>
      <p:cxnSp>
        <p:nvCxnSpPr>
          <p:cNvPr id="67" name="Straight Connector 66"/>
          <p:cNvCxnSpPr/>
          <p:nvPr/>
        </p:nvCxnSpPr>
        <p:spPr>
          <a:xfrm rot="5400000" flipH="1" flipV="1">
            <a:off x="1143000" y="2438400"/>
            <a:ext cx="3505200" cy="304800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rot="16200000" flipH="1">
            <a:off x="4191000" y="2438400"/>
            <a:ext cx="3505200" cy="3048000"/>
          </a:xfrm>
          <a:prstGeom prst="line">
            <a:avLst/>
          </a:prstGeom>
          <a:ln>
            <a:prstDash val="dash"/>
          </a:ln>
        </p:spPr>
        <p:style>
          <a:lnRef idx="1">
            <a:schemeClr val="accent1"/>
          </a:lnRef>
          <a:fillRef idx="0">
            <a:schemeClr val="accent1"/>
          </a:fillRef>
          <a:effectRef idx="0">
            <a:schemeClr val="accent1"/>
          </a:effectRef>
          <a:fontRef idx="minor">
            <a:schemeClr val="tx1"/>
          </a:fontRef>
        </p:style>
      </p:cxnSp>
      <p:grpSp>
        <p:nvGrpSpPr>
          <p:cNvPr id="3" name="Group 60"/>
          <p:cNvGrpSpPr>
            <a:grpSpLocks/>
          </p:cNvGrpSpPr>
          <p:nvPr/>
        </p:nvGrpSpPr>
        <p:grpSpPr bwMode="auto">
          <a:xfrm rot="-2170251">
            <a:off x="6038850" y="3948113"/>
            <a:ext cx="371475" cy="655637"/>
            <a:chOff x="1752600" y="2134394"/>
            <a:chExt cx="457200" cy="837406"/>
          </a:xfrm>
        </p:grpSpPr>
        <p:sp>
          <p:nvSpPr>
            <p:cNvPr id="62" name="Rectangle 61"/>
            <p:cNvSpPr/>
            <p:nvPr/>
          </p:nvSpPr>
          <p:spPr>
            <a:xfrm>
              <a:off x="1752864" y="2513569"/>
              <a:ext cx="457200" cy="456215"/>
            </a:xfrm>
            <a:prstGeom prst="rect">
              <a:avLst/>
            </a:prstGeom>
            <a:solidFill>
              <a:schemeClr val="accent1">
                <a:alpha val="79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63" name="Straight Arrow Connector 62"/>
            <p:cNvCxnSpPr/>
            <p:nvPr/>
          </p:nvCxnSpPr>
          <p:spPr>
            <a:xfrm rot="5400000" flipH="1" flipV="1">
              <a:off x="1677052" y="2436298"/>
              <a:ext cx="608286"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grpSp>
      <p:cxnSp>
        <p:nvCxnSpPr>
          <p:cNvPr id="49" name="Straight Connector 48"/>
          <p:cNvCxnSpPr/>
          <p:nvPr/>
        </p:nvCxnSpPr>
        <p:spPr>
          <a:xfrm flipV="1">
            <a:off x="5943600" y="3810000"/>
            <a:ext cx="1219200" cy="83820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51" name="Oval 50"/>
          <p:cNvSpPr/>
          <p:nvPr/>
        </p:nvSpPr>
        <p:spPr>
          <a:xfrm>
            <a:off x="6270625" y="4359275"/>
            <a:ext cx="84138" cy="80963"/>
          </a:xfrm>
          <a:prstGeom prst="ellipse">
            <a:avLst/>
          </a:prstGeom>
          <a:solidFill>
            <a:schemeClr val="accent2"/>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1" name="TextBox 70"/>
          <p:cNvSpPr txBox="1"/>
          <p:nvPr/>
        </p:nvSpPr>
        <p:spPr>
          <a:xfrm>
            <a:off x="6861175" y="4262438"/>
            <a:ext cx="742950" cy="461962"/>
          </a:xfrm>
          <a:prstGeom prst="rect">
            <a:avLst/>
          </a:prstGeom>
          <a:solidFill>
            <a:schemeClr val="accent5">
              <a:alpha val="38000"/>
            </a:schemeClr>
          </a:solidFill>
          <a:ln>
            <a:noFill/>
          </a:ln>
        </p:spPr>
        <p:style>
          <a:lnRef idx="3">
            <a:schemeClr val="lt1"/>
          </a:lnRef>
          <a:fillRef idx="1">
            <a:schemeClr val="accent5"/>
          </a:fillRef>
          <a:effectRef idx="1">
            <a:schemeClr val="accent5"/>
          </a:effectRef>
          <a:fontRef idx="minor">
            <a:schemeClr val="lt1"/>
          </a:fontRef>
        </p:style>
        <p:txBody>
          <a:bodyPr>
            <a:spAutoFit/>
          </a:bodyPr>
          <a:lstStyle/>
          <a:p>
            <a:pPr algn="ctr" fontAlgn="auto">
              <a:spcBef>
                <a:spcPts val="0"/>
              </a:spcBef>
              <a:spcAft>
                <a:spcPts val="0"/>
              </a:spcAft>
              <a:defRPr/>
            </a:pPr>
            <a:r>
              <a:rPr lang="en-US" sz="1100" dirty="0" err="1">
                <a:effectLst>
                  <a:outerShdw blurRad="38100" dist="38100" dir="2700000" algn="tl">
                    <a:srgbClr val="000000">
                      <a:alpha val="43137"/>
                    </a:srgbClr>
                  </a:outerShdw>
                </a:effectLst>
              </a:rPr>
              <a:t>epipolar</a:t>
            </a:r>
            <a:r>
              <a:rPr lang="en-US" sz="1200" dirty="0">
                <a:effectLst>
                  <a:outerShdw blurRad="38100" dist="38100" dir="2700000" algn="tl">
                    <a:srgbClr val="000000">
                      <a:alpha val="43137"/>
                    </a:srgbClr>
                  </a:outerShdw>
                </a:effectLst>
              </a:rPr>
              <a:t> line</a:t>
            </a:r>
          </a:p>
        </p:txBody>
      </p:sp>
      <p:grpSp>
        <p:nvGrpSpPr>
          <p:cNvPr id="4" name="Group 59"/>
          <p:cNvGrpSpPr>
            <a:grpSpLocks/>
          </p:cNvGrpSpPr>
          <p:nvPr/>
        </p:nvGrpSpPr>
        <p:grpSpPr bwMode="auto">
          <a:xfrm rot="2008738">
            <a:off x="2209800" y="4171950"/>
            <a:ext cx="371475" cy="655638"/>
            <a:chOff x="1752600" y="2134394"/>
            <a:chExt cx="457200" cy="837406"/>
          </a:xfrm>
        </p:grpSpPr>
        <p:sp>
          <p:nvSpPr>
            <p:cNvPr id="54" name="Rectangle 53"/>
            <p:cNvSpPr/>
            <p:nvPr/>
          </p:nvSpPr>
          <p:spPr>
            <a:xfrm>
              <a:off x="1751925" y="2515066"/>
              <a:ext cx="457200" cy="456214"/>
            </a:xfrm>
            <a:prstGeom prst="rect">
              <a:avLst/>
            </a:prstGeom>
            <a:solidFill>
              <a:schemeClr val="accent1">
                <a:alpha val="79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56" name="Straight Arrow Connector 55"/>
            <p:cNvCxnSpPr/>
            <p:nvPr/>
          </p:nvCxnSpPr>
          <p:spPr>
            <a:xfrm rot="5400000" flipH="1" flipV="1">
              <a:off x="1676382" y="2438091"/>
              <a:ext cx="608285"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grpSp>
      <p:sp>
        <p:nvSpPr>
          <p:cNvPr id="72" name="TextBox 71"/>
          <p:cNvSpPr txBox="1"/>
          <p:nvPr/>
        </p:nvSpPr>
        <p:spPr>
          <a:xfrm>
            <a:off x="1158875" y="4514850"/>
            <a:ext cx="742950" cy="430213"/>
          </a:xfrm>
          <a:prstGeom prst="rect">
            <a:avLst/>
          </a:prstGeom>
          <a:solidFill>
            <a:schemeClr val="accent5">
              <a:alpha val="38000"/>
            </a:schemeClr>
          </a:solidFill>
          <a:ln>
            <a:noFill/>
          </a:ln>
        </p:spPr>
        <p:style>
          <a:lnRef idx="3">
            <a:schemeClr val="lt1"/>
          </a:lnRef>
          <a:fillRef idx="1">
            <a:schemeClr val="accent5"/>
          </a:fillRef>
          <a:effectRef idx="1">
            <a:schemeClr val="accent5"/>
          </a:effectRef>
          <a:fontRef idx="minor">
            <a:schemeClr val="lt1"/>
          </a:fontRef>
        </p:style>
        <p:txBody>
          <a:bodyPr>
            <a:spAutoFit/>
          </a:bodyPr>
          <a:lstStyle/>
          <a:p>
            <a:pPr algn="ctr" fontAlgn="auto">
              <a:spcBef>
                <a:spcPts val="0"/>
              </a:spcBef>
              <a:spcAft>
                <a:spcPts val="0"/>
              </a:spcAft>
              <a:defRPr/>
            </a:pPr>
            <a:r>
              <a:rPr lang="en-US" sz="1100" dirty="0" err="1">
                <a:effectLst>
                  <a:outerShdw blurRad="38100" dist="38100" dir="2700000" algn="tl">
                    <a:srgbClr val="000000">
                      <a:alpha val="43137"/>
                    </a:srgbClr>
                  </a:outerShdw>
                </a:effectLst>
              </a:rPr>
              <a:t>epipolar</a:t>
            </a:r>
            <a:r>
              <a:rPr lang="en-US" sz="1100" dirty="0">
                <a:effectLst>
                  <a:outerShdw blurRad="38100" dist="38100" dir="2700000" algn="tl">
                    <a:srgbClr val="000000">
                      <a:alpha val="43137"/>
                    </a:srgbClr>
                  </a:outerShdw>
                </a:effectLst>
              </a:rPr>
              <a:t> line</a:t>
            </a:r>
          </a:p>
        </p:txBody>
      </p:sp>
      <p:sp>
        <p:nvSpPr>
          <p:cNvPr id="77" name="Rectangle 76"/>
          <p:cNvSpPr/>
          <p:nvPr/>
        </p:nvSpPr>
        <p:spPr>
          <a:xfrm>
            <a:off x="3611563" y="5105400"/>
            <a:ext cx="2103437" cy="1371600"/>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cxnSp>
        <p:nvCxnSpPr>
          <p:cNvPr id="82" name="Straight Connector 81"/>
          <p:cNvCxnSpPr/>
          <p:nvPr/>
        </p:nvCxnSpPr>
        <p:spPr>
          <a:xfrm rot="16200000" flipV="1">
            <a:off x="1943100" y="3771900"/>
            <a:ext cx="5334000" cy="533400"/>
          </a:xfrm>
          <a:prstGeom prst="line">
            <a:avLst/>
          </a:prstGeom>
          <a:ln>
            <a:prstDash val="dash"/>
          </a:ln>
        </p:spPr>
        <p:style>
          <a:lnRef idx="1">
            <a:schemeClr val="accent1"/>
          </a:lnRef>
          <a:fillRef idx="0">
            <a:schemeClr val="accent1"/>
          </a:fillRef>
          <a:effectRef idx="0">
            <a:schemeClr val="accent1"/>
          </a:effectRef>
          <a:fontRef idx="minor">
            <a:schemeClr val="tx1"/>
          </a:fontRef>
        </p:style>
      </p:cxnSp>
      <p:grpSp>
        <p:nvGrpSpPr>
          <p:cNvPr id="23569" name="Group 129"/>
          <p:cNvGrpSpPr>
            <a:grpSpLocks/>
          </p:cNvGrpSpPr>
          <p:nvPr/>
        </p:nvGrpSpPr>
        <p:grpSpPr bwMode="auto">
          <a:xfrm>
            <a:off x="831850" y="1390650"/>
            <a:ext cx="2095500" cy="2198688"/>
            <a:chOff x="2495944" y="1600200"/>
            <a:chExt cx="4212238" cy="4490485"/>
          </a:xfrm>
        </p:grpSpPr>
        <p:grpSp>
          <p:nvGrpSpPr>
            <p:cNvPr id="23586" name="Group 134"/>
            <p:cNvGrpSpPr>
              <a:grpSpLocks/>
            </p:cNvGrpSpPr>
            <p:nvPr/>
          </p:nvGrpSpPr>
          <p:grpSpPr bwMode="auto">
            <a:xfrm>
              <a:off x="2495944" y="1600200"/>
              <a:ext cx="4212238" cy="3634807"/>
              <a:chOff x="2495944" y="1600200"/>
              <a:chExt cx="4212238" cy="3634807"/>
            </a:xfrm>
          </p:grpSpPr>
          <p:grpSp>
            <p:nvGrpSpPr>
              <p:cNvPr id="7" name="Group 32"/>
              <p:cNvGrpSpPr/>
              <p:nvPr/>
            </p:nvGrpSpPr>
            <p:grpSpPr>
              <a:xfrm rot="18845741">
                <a:off x="2266852" y="4264313"/>
                <a:ext cx="1199786" cy="741601"/>
                <a:chOff x="2438398" y="3091543"/>
                <a:chExt cx="3200402" cy="1360714"/>
              </a:xfrm>
              <a:solidFill>
                <a:schemeClr val="tx2">
                  <a:lumMod val="60000"/>
                  <a:lumOff val="40000"/>
                </a:schemeClr>
              </a:solidFill>
            </p:grpSpPr>
            <p:sp>
              <p:nvSpPr>
                <p:cNvPr id="152" name="Rectangle 151"/>
                <p:cNvSpPr/>
                <p:nvPr/>
              </p:nvSpPr>
              <p:spPr>
                <a:xfrm flipH="1">
                  <a:off x="4201640" y="3545114"/>
                  <a:ext cx="1437154" cy="453571"/>
                </a:xfrm>
                <a:prstGeom prst="rect">
                  <a:avLst/>
                </a:prstGeom>
                <a:grpFill/>
                <a:ln w="12700">
                  <a:solidFill>
                    <a:schemeClr val="tx2">
                      <a:lumMod val="60000"/>
                      <a:lumOff val="40000"/>
                    </a:schemeClr>
                  </a:solidFill>
                </a:ln>
                <a:scene3d>
                  <a:camera prst="orthographicFront">
                    <a:rot lat="0" lon="20699979"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3" name="Right Triangle 152"/>
                <p:cNvSpPr/>
                <p:nvPr/>
              </p:nvSpPr>
              <p:spPr>
                <a:xfrm flipH="1" flipV="1">
                  <a:off x="4215333" y="3998686"/>
                  <a:ext cx="1423467" cy="453571"/>
                </a:xfrm>
                <a:prstGeom prst="rtTriangle">
                  <a:avLst/>
                </a:prstGeom>
                <a:grpFill/>
                <a:ln w="12700">
                  <a:solidFill>
                    <a:schemeClr val="tx2">
                      <a:lumMod val="60000"/>
                      <a:lumOff val="40000"/>
                    </a:schemeClr>
                  </a:solidFill>
                </a:ln>
                <a:scene3d>
                  <a:camera prst="orthographicFront">
                    <a:rot lat="0" lon="20699979"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4" name="Rounded Rectangle 153"/>
                <p:cNvSpPr/>
                <p:nvPr/>
              </p:nvSpPr>
              <p:spPr>
                <a:xfrm flipH="1">
                  <a:off x="2438398" y="3124200"/>
                  <a:ext cx="2166657" cy="1295400"/>
                </a:xfrm>
                <a:prstGeom prst="roundRect">
                  <a:avLst/>
                </a:prstGeom>
                <a:grpFill/>
                <a:ln w="12700">
                  <a:solidFill>
                    <a:schemeClr val="tx2">
                      <a:lumMod val="60000"/>
                      <a:lumOff val="40000"/>
                    </a:schemeClr>
                  </a:solidFill>
                </a:ln>
                <a:scene3d>
                  <a:camera prst="orthographicFront">
                    <a:rot lat="0" lon="20699979"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5" name="Right Triangle 154"/>
                <p:cNvSpPr/>
                <p:nvPr/>
              </p:nvSpPr>
              <p:spPr>
                <a:xfrm flipH="1">
                  <a:off x="4215333" y="3091543"/>
                  <a:ext cx="1423467" cy="453571"/>
                </a:xfrm>
                <a:prstGeom prst="rtTriangle">
                  <a:avLst/>
                </a:prstGeom>
                <a:grpFill/>
                <a:ln w="12700">
                  <a:solidFill>
                    <a:schemeClr val="tx2">
                      <a:lumMod val="60000"/>
                      <a:lumOff val="40000"/>
                    </a:schemeClr>
                  </a:solidFill>
                </a:ln>
                <a:scene3d>
                  <a:camera prst="orthographicFront">
                    <a:rot lat="0" lon="20699979"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cxnSp>
            <p:nvCxnSpPr>
              <p:cNvPr id="150" name="Straight Connector 149"/>
              <p:cNvCxnSpPr/>
              <p:nvPr/>
            </p:nvCxnSpPr>
            <p:spPr>
              <a:xfrm rot="10800000" flipH="1">
                <a:off x="3000136" y="1600200"/>
                <a:ext cx="717996" cy="2347372"/>
              </a:xfrm>
              <a:prstGeom prst="line">
                <a:avLst/>
              </a:prstGeom>
              <a:solidFill>
                <a:schemeClr val="tx2">
                  <a:lumMod val="60000"/>
                  <a:lumOff val="40000"/>
                </a:schemeClr>
              </a:solidFill>
              <a:ln>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51" name="Straight Connector 150"/>
              <p:cNvCxnSpPr/>
              <p:nvPr/>
            </p:nvCxnSpPr>
            <p:spPr>
              <a:xfrm rot="10800000" flipV="1">
                <a:off x="3533049" y="3341277"/>
                <a:ext cx="3175133" cy="1105598"/>
              </a:xfrm>
              <a:prstGeom prst="line">
                <a:avLst/>
              </a:prstGeom>
              <a:solidFill>
                <a:schemeClr val="tx2">
                  <a:lumMod val="60000"/>
                  <a:lumOff val="40000"/>
                </a:schemeClr>
              </a:solidFill>
              <a:ln>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grpSp>
        <p:grpSp>
          <p:nvGrpSpPr>
            <p:cNvPr id="23587" name="Group 101"/>
            <p:cNvGrpSpPr>
              <a:grpSpLocks/>
            </p:cNvGrpSpPr>
            <p:nvPr/>
          </p:nvGrpSpPr>
          <p:grpSpPr bwMode="auto">
            <a:xfrm>
              <a:off x="2763107" y="1692763"/>
              <a:ext cx="3932997" cy="4397922"/>
              <a:chOff x="577255" y="1345504"/>
              <a:chExt cx="1943099" cy="2455136"/>
            </a:xfrm>
          </p:grpSpPr>
          <p:grpSp>
            <p:nvGrpSpPr>
              <p:cNvPr id="23588" name="Group 37"/>
              <p:cNvGrpSpPr>
                <a:grpSpLocks/>
              </p:cNvGrpSpPr>
              <p:nvPr/>
            </p:nvGrpSpPr>
            <p:grpSpPr bwMode="auto">
              <a:xfrm rot="-7691589">
                <a:off x="525553" y="1805838"/>
                <a:ext cx="2046504" cy="1943099"/>
                <a:chOff x="2133600" y="605722"/>
                <a:chExt cx="4802084" cy="4984123"/>
              </a:xfrm>
            </p:grpSpPr>
            <p:grpSp>
              <p:nvGrpSpPr>
                <p:cNvPr id="23593" name="Group 32"/>
                <p:cNvGrpSpPr>
                  <a:grpSpLocks/>
                </p:cNvGrpSpPr>
                <p:nvPr/>
              </p:nvGrpSpPr>
              <p:grpSpPr bwMode="auto">
                <a:xfrm>
                  <a:off x="2133600" y="3835398"/>
                  <a:ext cx="1571623" cy="939799"/>
                  <a:chOff x="2438398" y="3091543"/>
                  <a:chExt cx="3200402" cy="1360714"/>
                </a:xfrm>
              </p:grpSpPr>
              <p:sp>
                <p:nvSpPr>
                  <p:cNvPr id="145" name="Rectangle 144"/>
                  <p:cNvSpPr/>
                  <p:nvPr/>
                </p:nvSpPr>
                <p:spPr>
                  <a:xfrm flipH="1">
                    <a:off x="4201640" y="3545114"/>
                    <a:ext cx="1437154" cy="453571"/>
                  </a:xfrm>
                  <a:prstGeom prst="rect">
                    <a:avLst/>
                  </a:prstGeom>
                  <a:solidFill>
                    <a:schemeClr val="tx2">
                      <a:lumMod val="60000"/>
                      <a:lumOff val="40000"/>
                    </a:schemeClr>
                  </a:solidFill>
                  <a:ln w="12700">
                    <a:solidFill>
                      <a:schemeClr val="tx2">
                        <a:lumMod val="60000"/>
                        <a:lumOff val="40000"/>
                      </a:schemeClr>
                    </a:solidFill>
                  </a:ln>
                  <a:scene3d>
                    <a:camera prst="orthographicFront">
                      <a:rot lat="0" lon="20699979"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6" name="Right Triangle 145"/>
                  <p:cNvSpPr/>
                  <p:nvPr/>
                </p:nvSpPr>
                <p:spPr>
                  <a:xfrm flipH="1" flipV="1">
                    <a:off x="4215333" y="3998686"/>
                    <a:ext cx="1423467" cy="453571"/>
                  </a:xfrm>
                  <a:prstGeom prst="rtTriangle">
                    <a:avLst/>
                  </a:prstGeom>
                  <a:solidFill>
                    <a:schemeClr val="tx2">
                      <a:lumMod val="60000"/>
                      <a:lumOff val="40000"/>
                    </a:schemeClr>
                  </a:solidFill>
                  <a:ln w="12700">
                    <a:solidFill>
                      <a:schemeClr val="tx2">
                        <a:lumMod val="60000"/>
                        <a:lumOff val="40000"/>
                      </a:schemeClr>
                    </a:solidFill>
                  </a:ln>
                  <a:scene3d>
                    <a:camera prst="orthographicFront">
                      <a:rot lat="0" lon="20699979"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7" name="Rounded Rectangle 146"/>
                  <p:cNvSpPr/>
                  <p:nvPr/>
                </p:nvSpPr>
                <p:spPr>
                  <a:xfrm flipH="1">
                    <a:off x="2438398" y="3124200"/>
                    <a:ext cx="2166657" cy="1295400"/>
                  </a:xfrm>
                  <a:prstGeom prst="roundRect">
                    <a:avLst/>
                  </a:prstGeom>
                  <a:solidFill>
                    <a:schemeClr val="tx2">
                      <a:lumMod val="60000"/>
                      <a:lumOff val="40000"/>
                    </a:schemeClr>
                  </a:solidFill>
                  <a:ln w="12700">
                    <a:solidFill>
                      <a:schemeClr val="tx2">
                        <a:lumMod val="60000"/>
                        <a:lumOff val="40000"/>
                      </a:schemeClr>
                    </a:solidFill>
                  </a:ln>
                  <a:scene3d>
                    <a:camera prst="orthographicFront">
                      <a:rot lat="0" lon="20699979"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8" name="Right Triangle 147"/>
                  <p:cNvSpPr/>
                  <p:nvPr/>
                </p:nvSpPr>
                <p:spPr>
                  <a:xfrm flipH="1">
                    <a:off x="4215333" y="3091543"/>
                    <a:ext cx="1423467" cy="453571"/>
                  </a:xfrm>
                  <a:prstGeom prst="rtTriangle">
                    <a:avLst/>
                  </a:prstGeom>
                  <a:solidFill>
                    <a:schemeClr val="tx2">
                      <a:lumMod val="60000"/>
                      <a:lumOff val="40000"/>
                    </a:schemeClr>
                  </a:solidFill>
                  <a:ln w="12700">
                    <a:solidFill>
                      <a:schemeClr val="tx2">
                        <a:lumMod val="60000"/>
                        <a:lumOff val="40000"/>
                      </a:schemeClr>
                    </a:solidFill>
                  </a:ln>
                  <a:scene3d>
                    <a:camera prst="orthographicFront">
                      <a:rot lat="0" lon="20699979"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cxnSp>
              <p:nvCxnSpPr>
                <p:cNvPr id="143" name="Straight Connector 142"/>
                <p:cNvCxnSpPr>
                  <a:stCxn id="148" idx="0"/>
                </p:cNvCxnSpPr>
                <p:nvPr/>
              </p:nvCxnSpPr>
              <p:spPr>
                <a:xfrm rot="18491589">
                  <a:off x="3742186" y="1724272"/>
                  <a:ext cx="4310835" cy="2072567"/>
                </a:xfrm>
                <a:prstGeom prst="line">
                  <a:avLst/>
                </a:prstGeom>
              </p:spPr>
              <p:style>
                <a:lnRef idx="1">
                  <a:schemeClr val="accent1"/>
                </a:lnRef>
                <a:fillRef idx="0">
                  <a:schemeClr val="accent1"/>
                </a:fillRef>
                <a:effectRef idx="0">
                  <a:schemeClr val="accent1"/>
                </a:effectRef>
                <a:fontRef idx="minor">
                  <a:schemeClr val="tx1"/>
                </a:fontRef>
              </p:style>
            </p:cxnSp>
            <p:cxnSp>
              <p:nvCxnSpPr>
                <p:cNvPr id="144" name="Straight Connector 143"/>
                <p:cNvCxnSpPr/>
                <p:nvPr/>
              </p:nvCxnSpPr>
              <p:spPr>
                <a:xfrm rot="2291589" flipH="1">
                  <a:off x="3592911" y="5146491"/>
                  <a:ext cx="2671401" cy="444833"/>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23589" name="Group 100"/>
              <p:cNvGrpSpPr>
                <a:grpSpLocks/>
              </p:cNvGrpSpPr>
              <p:nvPr/>
            </p:nvGrpSpPr>
            <p:grpSpPr bwMode="auto">
              <a:xfrm rot="-2644752">
                <a:off x="730821" y="1345504"/>
                <a:ext cx="1713011" cy="2057917"/>
                <a:chOff x="3176351" y="1571721"/>
                <a:chExt cx="1713011" cy="2057917"/>
              </a:xfrm>
            </p:grpSpPr>
            <p:grpSp>
              <p:nvGrpSpPr>
                <p:cNvPr id="12" name="Group 32"/>
                <p:cNvGrpSpPr/>
                <p:nvPr/>
              </p:nvGrpSpPr>
              <p:grpSpPr>
                <a:xfrm rot="18845741">
                  <a:off x="3024656" y="2987985"/>
                  <a:ext cx="669778" cy="366387"/>
                  <a:chOff x="2438398" y="3091543"/>
                  <a:chExt cx="3200402" cy="1360714"/>
                </a:xfrm>
                <a:solidFill>
                  <a:schemeClr val="accent2">
                    <a:lumMod val="75000"/>
                  </a:schemeClr>
                </a:solidFill>
              </p:grpSpPr>
              <p:sp>
                <p:nvSpPr>
                  <p:cNvPr id="138" name="Rectangle 137"/>
                  <p:cNvSpPr/>
                  <p:nvPr/>
                </p:nvSpPr>
                <p:spPr>
                  <a:xfrm flipH="1">
                    <a:off x="4201640" y="3545114"/>
                    <a:ext cx="1437154" cy="453571"/>
                  </a:xfrm>
                  <a:prstGeom prst="rect">
                    <a:avLst/>
                  </a:prstGeom>
                  <a:grpFill/>
                  <a:ln w="12700">
                    <a:solidFill>
                      <a:schemeClr val="accent2">
                        <a:lumMod val="75000"/>
                      </a:schemeClr>
                    </a:solidFill>
                  </a:ln>
                  <a:scene3d>
                    <a:camera prst="orthographicFront">
                      <a:rot lat="0" lon="20699979"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9" name="Right Triangle 138"/>
                  <p:cNvSpPr/>
                  <p:nvPr/>
                </p:nvSpPr>
                <p:spPr>
                  <a:xfrm flipH="1" flipV="1">
                    <a:off x="4215333" y="3998686"/>
                    <a:ext cx="1423467" cy="453571"/>
                  </a:xfrm>
                  <a:prstGeom prst="rtTriangle">
                    <a:avLst/>
                  </a:prstGeom>
                  <a:grpFill/>
                  <a:ln w="12700">
                    <a:solidFill>
                      <a:schemeClr val="accent2">
                        <a:lumMod val="75000"/>
                      </a:schemeClr>
                    </a:solidFill>
                  </a:ln>
                  <a:scene3d>
                    <a:camera prst="orthographicFront">
                      <a:rot lat="0" lon="20699979"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0" name="Rounded Rectangle 139"/>
                  <p:cNvSpPr/>
                  <p:nvPr/>
                </p:nvSpPr>
                <p:spPr>
                  <a:xfrm flipH="1">
                    <a:off x="2438398" y="3124200"/>
                    <a:ext cx="2166657" cy="1295400"/>
                  </a:xfrm>
                  <a:prstGeom prst="roundRect">
                    <a:avLst/>
                  </a:prstGeom>
                  <a:grpFill/>
                  <a:ln w="12700">
                    <a:solidFill>
                      <a:schemeClr val="accent2">
                        <a:lumMod val="75000"/>
                      </a:schemeClr>
                    </a:solidFill>
                  </a:ln>
                  <a:scene3d>
                    <a:camera prst="orthographicFront">
                      <a:rot lat="0" lon="20699979"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1" name="Right Triangle 140"/>
                  <p:cNvSpPr/>
                  <p:nvPr/>
                </p:nvSpPr>
                <p:spPr>
                  <a:xfrm flipH="1">
                    <a:off x="4215333" y="3091543"/>
                    <a:ext cx="1423467" cy="453571"/>
                  </a:xfrm>
                  <a:prstGeom prst="rtTriangle">
                    <a:avLst/>
                  </a:prstGeom>
                  <a:grpFill/>
                  <a:ln w="12700">
                    <a:solidFill>
                      <a:schemeClr val="accent2">
                        <a:lumMod val="75000"/>
                      </a:schemeClr>
                    </a:solidFill>
                  </a:ln>
                  <a:scene3d>
                    <a:camera prst="orthographicFront">
                      <a:rot lat="0" lon="20699979"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cxnSp>
              <p:nvCxnSpPr>
                <p:cNvPr id="136" name="Straight Connector 135"/>
                <p:cNvCxnSpPr>
                  <a:stCxn id="141" idx="0"/>
                </p:cNvCxnSpPr>
                <p:nvPr/>
              </p:nvCxnSpPr>
              <p:spPr>
                <a:xfrm rot="13444752">
                  <a:off x="3354601" y="1569466"/>
                  <a:ext cx="502923" cy="1196390"/>
                </a:xfrm>
                <a:prstGeom prst="line">
                  <a:avLst/>
                </a:prstGeom>
                <a:ln>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7" name="Straight Connector 136"/>
                <p:cNvCxnSpPr/>
                <p:nvPr/>
              </p:nvCxnSpPr>
              <p:spPr>
                <a:xfrm rot="8044752">
                  <a:off x="3605095" y="2345847"/>
                  <a:ext cx="1782821" cy="781974"/>
                </a:xfrm>
                <a:prstGeom prst="line">
                  <a:avLst/>
                </a:prstGeom>
                <a:ln>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grpSp>
        </p:grpSp>
      </p:grpSp>
      <p:sp>
        <p:nvSpPr>
          <p:cNvPr id="50" name="Oval 49"/>
          <p:cNvSpPr/>
          <p:nvPr/>
        </p:nvSpPr>
        <p:spPr>
          <a:xfrm>
            <a:off x="2274888" y="4587875"/>
            <a:ext cx="84137" cy="80963"/>
          </a:xfrm>
          <a:prstGeom prst="ellipse">
            <a:avLst/>
          </a:prstGeom>
          <a:solidFill>
            <a:schemeClr val="accent2"/>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13" name="Group 174"/>
          <p:cNvGrpSpPr>
            <a:grpSpLocks/>
          </p:cNvGrpSpPr>
          <p:nvPr/>
        </p:nvGrpSpPr>
        <p:grpSpPr bwMode="auto">
          <a:xfrm>
            <a:off x="4343400" y="1752600"/>
            <a:ext cx="274638" cy="1943100"/>
            <a:chOff x="4343400" y="1752600"/>
            <a:chExt cx="274320" cy="1943100"/>
          </a:xfrm>
        </p:grpSpPr>
        <p:sp>
          <p:nvSpPr>
            <p:cNvPr id="162" name="Oval 161"/>
            <p:cNvSpPr/>
            <p:nvPr/>
          </p:nvSpPr>
          <p:spPr>
            <a:xfrm>
              <a:off x="4389385" y="2193925"/>
              <a:ext cx="84040" cy="80963"/>
            </a:xfrm>
            <a:prstGeom prst="ellipse">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63" name="Oval 162"/>
            <p:cNvSpPr/>
            <p:nvPr/>
          </p:nvSpPr>
          <p:spPr>
            <a:xfrm>
              <a:off x="4403655" y="2346325"/>
              <a:ext cx="84041" cy="80963"/>
            </a:xfrm>
            <a:prstGeom prst="ellipse">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64" name="Oval 163"/>
            <p:cNvSpPr/>
            <p:nvPr/>
          </p:nvSpPr>
          <p:spPr>
            <a:xfrm>
              <a:off x="4419512" y="2498725"/>
              <a:ext cx="84041" cy="80963"/>
            </a:xfrm>
            <a:prstGeom prst="ellipse">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65" name="Oval 164"/>
            <p:cNvSpPr/>
            <p:nvPr/>
          </p:nvSpPr>
          <p:spPr>
            <a:xfrm>
              <a:off x="4435368" y="2651125"/>
              <a:ext cx="84041" cy="80963"/>
            </a:xfrm>
            <a:prstGeom prst="ellipse">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66" name="Oval 165"/>
            <p:cNvSpPr/>
            <p:nvPr/>
          </p:nvSpPr>
          <p:spPr>
            <a:xfrm>
              <a:off x="4449640" y="2803525"/>
              <a:ext cx="84040" cy="80963"/>
            </a:xfrm>
            <a:prstGeom prst="ellipse">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67" name="Oval 166"/>
            <p:cNvSpPr/>
            <p:nvPr/>
          </p:nvSpPr>
          <p:spPr>
            <a:xfrm>
              <a:off x="4465496" y="2955925"/>
              <a:ext cx="84040" cy="80963"/>
            </a:xfrm>
            <a:prstGeom prst="ellipse">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68" name="Oval 167"/>
            <p:cNvSpPr/>
            <p:nvPr/>
          </p:nvSpPr>
          <p:spPr>
            <a:xfrm>
              <a:off x="4487696" y="3108325"/>
              <a:ext cx="84040" cy="80963"/>
            </a:xfrm>
            <a:prstGeom prst="ellipse">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69" name="Oval 168"/>
            <p:cNvSpPr/>
            <p:nvPr/>
          </p:nvSpPr>
          <p:spPr>
            <a:xfrm>
              <a:off x="4495624" y="3276600"/>
              <a:ext cx="84041" cy="80963"/>
            </a:xfrm>
            <a:prstGeom prst="ellipse">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70" name="Oval 169"/>
            <p:cNvSpPr/>
            <p:nvPr/>
          </p:nvSpPr>
          <p:spPr>
            <a:xfrm>
              <a:off x="4511480" y="3444875"/>
              <a:ext cx="84041" cy="79375"/>
            </a:xfrm>
            <a:prstGeom prst="ellipse">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71" name="Oval 170"/>
            <p:cNvSpPr/>
            <p:nvPr/>
          </p:nvSpPr>
          <p:spPr>
            <a:xfrm>
              <a:off x="4533679" y="3614738"/>
              <a:ext cx="84041" cy="80962"/>
            </a:xfrm>
            <a:prstGeom prst="ellipse">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72" name="Oval 171"/>
            <p:cNvSpPr/>
            <p:nvPr/>
          </p:nvSpPr>
          <p:spPr>
            <a:xfrm>
              <a:off x="4373528" y="2041525"/>
              <a:ext cx="84040" cy="80963"/>
            </a:xfrm>
            <a:prstGeom prst="ellipse">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73" name="Oval 172"/>
            <p:cNvSpPr/>
            <p:nvPr/>
          </p:nvSpPr>
          <p:spPr>
            <a:xfrm>
              <a:off x="4359257" y="1905000"/>
              <a:ext cx="84041" cy="80963"/>
            </a:xfrm>
            <a:prstGeom prst="ellipse">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74" name="Oval 173"/>
            <p:cNvSpPr/>
            <p:nvPr/>
          </p:nvSpPr>
          <p:spPr>
            <a:xfrm>
              <a:off x="4343400" y="1752600"/>
              <a:ext cx="84041" cy="80963"/>
            </a:xfrm>
            <a:prstGeom prst="ellipse">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91" name="Oval 90"/>
          <p:cNvSpPr/>
          <p:nvPr/>
        </p:nvSpPr>
        <p:spPr>
          <a:xfrm>
            <a:off x="4740275" y="5715000"/>
            <a:ext cx="84138" cy="80963"/>
          </a:xfrm>
          <a:prstGeom prst="ellipse">
            <a:avLst/>
          </a:prstGeom>
          <a:solidFill>
            <a:schemeClr val="accent2"/>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4" name="TextBox 63"/>
          <p:cNvSpPr txBox="1"/>
          <p:nvPr/>
        </p:nvSpPr>
        <p:spPr>
          <a:xfrm>
            <a:off x="685800" y="6096000"/>
            <a:ext cx="1600200" cy="369887"/>
          </a:xfrm>
          <a:prstGeom prst="rect">
            <a:avLst/>
          </a:prstGeom>
        </p:spPr>
        <p:style>
          <a:lnRef idx="3">
            <a:schemeClr val="lt1"/>
          </a:lnRef>
          <a:fillRef idx="1">
            <a:schemeClr val="accent2"/>
          </a:fillRef>
          <a:effectRef idx="1">
            <a:schemeClr val="accent2"/>
          </a:effectRef>
          <a:fontRef idx="minor">
            <a:schemeClr val="lt1"/>
          </a:fontRef>
        </p:style>
        <p:txBody>
          <a:bodyPr>
            <a:spAutoFit/>
          </a:bodyPr>
          <a:lstStyle/>
          <a:p>
            <a:pPr algn="ctr" fontAlgn="auto">
              <a:spcBef>
                <a:spcPts val="0"/>
              </a:spcBef>
              <a:spcAft>
                <a:spcPts val="0"/>
              </a:spcAft>
              <a:defRPr/>
            </a:pPr>
            <a:r>
              <a:rPr lang="en-US" dirty="0"/>
              <a:t>Virtual Camera</a:t>
            </a:r>
          </a:p>
        </p:txBody>
      </p:sp>
      <p:sp>
        <p:nvSpPr>
          <p:cNvPr id="65" name="TextBox 64"/>
          <p:cNvSpPr txBox="1"/>
          <p:nvPr/>
        </p:nvSpPr>
        <p:spPr>
          <a:xfrm>
            <a:off x="685800" y="5638800"/>
            <a:ext cx="1600200" cy="369887"/>
          </a:xfrm>
          <a:prstGeom prst="rect">
            <a:avLst/>
          </a:prstGeom>
        </p:spPr>
        <p:style>
          <a:lnRef idx="3">
            <a:schemeClr val="lt1"/>
          </a:lnRef>
          <a:fillRef idx="1">
            <a:schemeClr val="accent5"/>
          </a:fillRef>
          <a:effectRef idx="1">
            <a:schemeClr val="accent5"/>
          </a:effectRef>
          <a:fontRef idx="minor">
            <a:schemeClr val="lt1"/>
          </a:fontRef>
        </p:style>
        <p:txBody>
          <a:bodyPr>
            <a:spAutoFit/>
          </a:bodyPr>
          <a:lstStyle/>
          <a:p>
            <a:pPr algn="ctr" fontAlgn="auto">
              <a:spcBef>
                <a:spcPts val="0"/>
              </a:spcBef>
              <a:spcAft>
                <a:spcPts val="0"/>
              </a:spcAft>
              <a:defRPr/>
            </a:pPr>
            <a:r>
              <a:rPr lang="en-US" dirty="0"/>
              <a:t>Input Frames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69"/>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5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9"/>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46"/>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72"/>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71"/>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3"/>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P spid="71" grpId="0" animBg="1"/>
      <p:bldP spid="72" grpId="0" animBg="1"/>
      <p:bldP spid="50" grpId="0" animBg="1"/>
      <p:bldP spid="9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1757"/>
          <p:cNvGrpSpPr>
            <a:grpSpLocks/>
          </p:cNvGrpSpPr>
          <p:nvPr/>
        </p:nvGrpSpPr>
        <p:grpSpPr bwMode="auto">
          <a:xfrm>
            <a:off x="990600" y="5181600"/>
            <a:ext cx="3352800" cy="1219200"/>
            <a:chOff x="1066800" y="5172075"/>
            <a:chExt cx="3352800" cy="1228725"/>
          </a:xfrm>
        </p:grpSpPr>
        <p:sp>
          <p:nvSpPr>
            <p:cNvPr id="1757" name="TextBox 1756"/>
            <p:cNvSpPr txBox="1"/>
            <p:nvPr/>
          </p:nvSpPr>
          <p:spPr>
            <a:xfrm>
              <a:off x="1066800" y="5172075"/>
              <a:ext cx="3352800" cy="380777"/>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a:spAutoFit/>
            </a:bodyPr>
            <a:lstStyle/>
            <a:p>
              <a:pPr algn="ctr" fontAlgn="auto">
                <a:spcBef>
                  <a:spcPts val="0"/>
                </a:spcBef>
                <a:spcAft>
                  <a:spcPts val="0"/>
                </a:spcAft>
                <a:defRPr/>
              </a:pPr>
              <a:r>
                <a:rPr lang="en-US" dirty="0"/>
                <a:t>descriptor</a:t>
              </a:r>
            </a:p>
          </p:txBody>
        </p:sp>
        <p:sp>
          <p:nvSpPr>
            <p:cNvPr id="1756" name="Rectangle 1755"/>
            <p:cNvSpPr/>
            <p:nvPr/>
          </p:nvSpPr>
          <p:spPr>
            <a:xfrm>
              <a:off x="1066800" y="5562451"/>
              <a:ext cx="3352800" cy="838349"/>
            </a:xfrm>
            <a:prstGeom prst="rect">
              <a:avLst/>
            </a:prstGeom>
            <a:solidFill>
              <a:schemeClr val="accent1">
                <a:alpha val="3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2" name="Title 1"/>
          <p:cNvSpPr>
            <a:spLocks noGrp="1"/>
          </p:cNvSpPr>
          <p:nvPr>
            <p:ph type="title"/>
          </p:nvPr>
        </p:nvSpPr>
        <p:spPr/>
        <p:style>
          <a:lnRef idx="3">
            <a:schemeClr val="lt1"/>
          </a:lnRef>
          <a:fillRef idx="1">
            <a:schemeClr val="accent5"/>
          </a:fillRef>
          <a:effectRef idx="1">
            <a:schemeClr val="accent5"/>
          </a:effectRef>
          <a:fontRef idx="minor">
            <a:schemeClr val="lt1"/>
          </a:fontRef>
        </p:style>
        <p:txBody>
          <a:bodyPr/>
          <a:lstStyle/>
          <a:p>
            <a:pPr algn="l" fontAlgn="auto">
              <a:spcAft>
                <a:spcPts val="0"/>
              </a:spcAft>
              <a:defRPr/>
            </a:pPr>
            <a:r>
              <a:rPr lang="en-US" dirty="0" smtClean="0">
                <a:effectLst>
                  <a:outerShdw blurRad="38100" dist="38100" dir="2700000" algn="tl">
                    <a:srgbClr val="000000">
                      <a:alpha val="43137"/>
                    </a:srgbClr>
                  </a:outerShdw>
                </a:effectLst>
              </a:rPr>
              <a:t>Histogram based Descriptors…</a:t>
            </a:r>
            <a:endParaRPr lang="en-US" dirty="0">
              <a:effectLst>
                <a:outerShdw blurRad="38100" dist="38100" dir="2700000" algn="tl">
                  <a:srgbClr val="000000">
                    <a:alpha val="43137"/>
                  </a:srgbClr>
                </a:outerShdw>
              </a:effectLst>
            </a:endParaRPr>
          </a:p>
        </p:txBody>
      </p:sp>
      <p:pic>
        <p:nvPicPr>
          <p:cNvPr id="25604" name="Picture 3" descr="Z:\cvpr08\frame3.png"/>
          <p:cNvPicPr>
            <a:picLocks noChangeArrowheads="1"/>
          </p:cNvPicPr>
          <p:nvPr/>
        </p:nvPicPr>
        <p:blipFill>
          <a:blip r:embed="rId3"/>
          <a:srcRect l="32500" t="37500" r="47501" b="31876"/>
          <a:stretch>
            <a:fillRect/>
          </a:stretch>
        </p:blipFill>
        <p:spPr bwMode="auto">
          <a:xfrm>
            <a:off x="990600" y="1752600"/>
            <a:ext cx="3352800" cy="3352800"/>
          </a:xfrm>
          <a:prstGeom prst="rect">
            <a:avLst/>
          </a:prstGeom>
          <a:noFill/>
          <a:ln w="9525">
            <a:noFill/>
            <a:miter lim="800000"/>
            <a:headEnd/>
            <a:tailEnd/>
          </a:ln>
        </p:spPr>
      </p:pic>
      <p:sp>
        <p:nvSpPr>
          <p:cNvPr id="54" name="TextBox 53"/>
          <p:cNvSpPr txBox="1"/>
          <p:nvPr/>
        </p:nvSpPr>
        <p:spPr>
          <a:xfrm>
            <a:off x="609600" y="1219200"/>
            <a:ext cx="7924800" cy="369888"/>
          </a:xfrm>
          <a:prstGeom prst="rect">
            <a:avLst/>
          </a:prstGeom>
        </p:spPr>
        <p:style>
          <a:lnRef idx="3">
            <a:schemeClr val="lt1"/>
          </a:lnRef>
          <a:fillRef idx="1">
            <a:schemeClr val="accent5"/>
          </a:fillRef>
          <a:effectRef idx="1">
            <a:schemeClr val="accent5"/>
          </a:effectRef>
          <a:fontRef idx="minor">
            <a:schemeClr val="lt1"/>
          </a:fontRef>
        </p:style>
        <p:txBody>
          <a:bodyPr>
            <a:spAutoFit/>
          </a:bodyPr>
          <a:lstStyle/>
          <a:p>
            <a:pPr algn="ctr" fontAlgn="auto">
              <a:spcBef>
                <a:spcPts val="0"/>
              </a:spcBef>
              <a:spcAft>
                <a:spcPts val="0"/>
              </a:spcAft>
              <a:defRPr/>
            </a:pPr>
            <a:r>
              <a:rPr lang="en-US" dirty="0"/>
              <a:t>SIFT Computation</a:t>
            </a:r>
          </a:p>
        </p:txBody>
      </p:sp>
      <p:grpSp>
        <p:nvGrpSpPr>
          <p:cNvPr id="8" name="Group 1656"/>
          <p:cNvGrpSpPr>
            <a:grpSpLocks/>
          </p:cNvGrpSpPr>
          <p:nvPr/>
        </p:nvGrpSpPr>
        <p:grpSpPr bwMode="auto">
          <a:xfrm>
            <a:off x="1447800" y="1828800"/>
            <a:ext cx="6705600" cy="3200400"/>
            <a:chOff x="1447800" y="1828800"/>
            <a:chExt cx="6705600" cy="3200400"/>
          </a:xfrm>
        </p:grpSpPr>
        <p:grpSp>
          <p:nvGrpSpPr>
            <p:cNvPr id="9" name="Group 1379"/>
            <p:cNvGrpSpPr>
              <a:grpSpLocks/>
            </p:cNvGrpSpPr>
            <p:nvPr/>
          </p:nvGrpSpPr>
          <p:grpSpPr bwMode="auto">
            <a:xfrm>
              <a:off x="4953000" y="1828800"/>
              <a:ext cx="3200400" cy="3200400"/>
              <a:chOff x="762000" y="228600"/>
              <a:chExt cx="6324600" cy="5791200"/>
            </a:xfrm>
          </p:grpSpPr>
          <p:cxnSp>
            <p:nvCxnSpPr>
              <p:cNvPr id="1381" name="Straight Arrow Connector 1380"/>
              <p:cNvCxnSpPr/>
              <p:nvPr/>
            </p:nvCxnSpPr>
            <p:spPr>
              <a:xfrm>
                <a:off x="762000" y="326269"/>
                <a:ext cx="213330" cy="2874"/>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382" name="Straight Arrow Connector 1381"/>
              <p:cNvCxnSpPr/>
              <p:nvPr/>
            </p:nvCxnSpPr>
            <p:spPr>
              <a:xfrm>
                <a:off x="762000" y="673857"/>
                <a:ext cx="213330"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383" name="Straight Arrow Connector 1382"/>
              <p:cNvCxnSpPr/>
              <p:nvPr/>
            </p:nvCxnSpPr>
            <p:spPr>
              <a:xfrm>
                <a:off x="1135328" y="1070278"/>
                <a:ext cx="213330"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384" name="Straight Arrow Connector 1383"/>
              <p:cNvCxnSpPr/>
              <p:nvPr/>
            </p:nvCxnSpPr>
            <p:spPr>
              <a:xfrm>
                <a:off x="1561988" y="1070278"/>
                <a:ext cx="213330"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385" name="Straight Arrow Connector 1384"/>
              <p:cNvCxnSpPr/>
              <p:nvPr/>
            </p:nvCxnSpPr>
            <p:spPr>
              <a:xfrm>
                <a:off x="1561988" y="673857"/>
                <a:ext cx="213330"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386" name="Straight Arrow Connector 1385"/>
              <p:cNvCxnSpPr/>
              <p:nvPr/>
            </p:nvCxnSpPr>
            <p:spPr>
              <a:xfrm>
                <a:off x="1963549" y="1446590"/>
                <a:ext cx="213330" cy="2874"/>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387" name="Straight Arrow Connector 1386"/>
              <p:cNvCxnSpPr/>
              <p:nvPr/>
            </p:nvCxnSpPr>
            <p:spPr>
              <a:xfrm>
                <a:off x="1969824" y="1070278"/>
                <a:ext cx="213330"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388" name="Straight Arrow Connector 1387"/>
              <p:cNvCxnSpPr/>
              <p:nvPr/>
            </p:nvCxnSpPr>
            <p:spPr>
              <a:xfrm rot="5400000">
                <a:off x="1944310" y="673857"/>
                <a:ext cx="195338"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389" name="Straight Arrow Connector 1388"/>
              <p:cNvCxnSpPr/>
              <p:nvPr/>
            </p:nvCxnSpPr>
            <p:spPr>
              <a:xfrm rot="5400000">
                <a:off x="1944442" y="326137"/>
                <a:ext cx="198212" cy="3138"/>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390" name="Straight Arrow Connector 1389"/>
              <p:cNvCxnSpPr/>
              <p:nvPr/>
            </p:nvCxnSpPr>
            <p:spPr>
              <a:xfrm rot="5400000">
                <a:off x="1571116" y="326137"/>
                <a:ext cx="198212" cy="3136"/>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391" name="Straight Arrow Connector 1390"/>
              <p:cNvCxnSpPr/>
              <p:nvPr/>
            </p:nvCxnSpPr>
            <p:spPr>
              <a:xfrm rot="5400000">
                <a:off x="1177395" y="327706"/>
                <a:ext cx="198212"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392" name="Straight Arrow Connector 1391"/>
              <p:cNvCxnSpPr/>
              <p:nvPr/>
            </p:nvCxnSpPr>
            <p:spPr>
              <a:xfrm rot="16200000" flipH="1">
                <a:off x="1193972" y="619709"/>
                <a:ext cx="149376" cy="159998"/>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393" name="Straight Arrow Connector 1392"/>
              <p:cNvCxnSpPr/>
              <p:nvPr/>
            </p:nvCxnSpPr>
            <p:spPr>
              <a:xfrm rot="16200000" flipH="1">
                <a:off x="786135" y="984533"/>
                <a:ext cx="149376" cy="159998"/>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394" name="Straight Arrow Connector 1393"/>
              <p:cNvCxnSpPr/>
              <p:nvPr/>
            </p:nvCxnSpPr>
            <p:spPr>
              <a:xfrm rot="16200000" flipH="1">
                <a:off x="767312" y="1360845"/>
                <a:ext cx="149376" cy="159998"/>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395" name="Straight Arrow Connector 1394"/>
              <p:cNvCxnSpPr/>
              <p:nvPr/>
            </p:nvCxnSpPr>
            <p:spPr>
              <a:xfrm rot="16200000" flipH="1">
                <a:off x="1193972" y="1360845"/>
                <a:ext cx="149376" cy="159998"/>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396" name="Straight Arrow Connector 1395"/>
              <p:cNvCxnSpPr/>
              <p:nvPr/>
            </p:nvCxnSpPr>
            <p:spPr>
              <a:xfrm rot="16200000" flipH="1">
                <a:off x="1567298" y="1360847"/>
                <a:ext cx="149376" cy="159996"/>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397" name="Straight Arrow Connector 1396"/>
              <p:cNvCxnSpPr/>
              <p:nvPr/>
            </p:nvCxnSpPr>
            <p:spPr>
              <a:xfrm rot="5400000">
                <a:off x="1977118" y="1827213"/>
                <a:ext cx="192465"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398" name="Straight Arrow Connector 1397"/>
              <p:cNvCxnSpPr/>
              <p:nvPr/>
            </p:nvCxnSpPr>
            <p:spPr>
              <a:xfrm rot="5400000">
                <a:off x="1594380" y="1827213"/>
                <a:ext cx="192465"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399" name="Straight Arrow Connector 1398"/>
              <p:cNvCxnSpPr/>
              <p:nvPr/>
            </p:nvCxnSpPr>
            <p:spPr>
              <a:xfrm rot="5400000">
                <a:off x="1156873" y="2164745"/>
                <a:ext cx="195338"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00" name="Straight Arrow Connector 1399"/>
              <p:cNvCxnSpPr/>
              <p:nvPr/>
            </p:nvCxnSpPr>
            <p:spPr>
              <a:xfrm rot="5400000">
                <a:off x="1156740" y="2549544"/>
                <a:ext cx="192465" cy="3138"/>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01" name="Straight Arrow Connector 1400"/>
              <p:cNvCxnSpPr/>
              <p:nvPr/>
            </p:nvCxnSpPr>
            <p:spPr>
              <a:xfrm rot="5400000">
                <a:off x="1594380" y="2551113"/>
                <a:ext cx="192465"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02" name="Straight Arrow Connector 1401"/>
              <p:cNvCxnSpPr/>
              <p:nvPr/>
            </p:nvCxnSpPr>
            <p:spPr>
              <a:xfrm rot="5400000">
                <a:off x="739624" y="2914500"/>
                <a:ext cx="195338"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03" name="Straight Arrow Connector 1402"/>
              <p:cNvCxnSpPr/>
              <p:nvPr/>
            </p:nvCxnSpPr>
            <p:spPr>
              <a:xfrm rot="5400000">
                <a:off x="1155304" y="2918676"/>
                <a:ext cx="195338" cy="3138"/>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04" name="Straight Arrow Connector 1403"/>
              <p:cNvCxnSpPr/>
              <p:nvPr/>
            </p:nvCxnSpPr>
            <p:spPr>
              <a:xfrm rot="10800000">
                <a:off x="1583947" y="2888645"/>
                <a:ext cx="216468"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05" name="Straight Arrow Connector 1404"/>
              <p:cNvCxnSpPr/>
              <p:nvPr/>
            </p:nvCxnSpPr>
            <p:spPr>
              <a:xfrm rot="10800000">
                <a:off x="1966686" y="2888645"/>
                <a:ext cx="216468" cy="2874"/>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06" name="Straight Arrow Connector 1405"/>
              <p:cNvCxnSpPr/>
              <p:nvPr/>
            </p:nvCxnSpPr>
            <p:spPr>
              <a:xfrm rot="10800000">
                <a:off x="1966686" y="2552550"/>
                <a:ext cx="216468"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07" name="Straight Arrow Connector 1406"/>
              <p:cNvCxnSpPr/>
              <p:nvPr/>
            </p:nvCxnSpPr>
            <p:spPr>
              <a:xfrm rot="10800000">
                <a:off x="1966686" y="2193471"/>
                <a:ext cx="216468" cy="2874"/>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08" name="Straight Arrow Connector 1407"/>
              <p:cNvCxnSpPr/>
              <p:nvPr/>
            </p:nvCxnSpPr>
            <p:spPr>
              <a:xfrm flipH="1">
                <a:off x="1580811" y="2115912"/>
                <a:ext cx="166271" cy="146503"/>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09" name="Straight Arrow Connector 1408"/>
              <p:cNvCxnSpPr/>
              <p:nvPr/>
            </p:nvCxnSpPr>
            <p:spPr>
              <a:xfrm flipH="1">
                <a:off x="1179249" y="1748216"/>
                <a:ext cx="163135" cy="143631"/>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10" name="Straight Arrow Connector 1409"/>
              <p:cNvCxnSpPr/>
              <p:nvPr/>
            </p:nvCxnSpPr>
            <p:spPr>
              <a:xfrm flipH="1">
                <a:off x="762000" y="1730981"/>
                <a:ext cx="163135" cy="143631"/>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11" name="Straight Arrow Connector 1410"/>
              <p:cNvCxnSpPr/>
              <p:nvPr/>
            </p:nvCxnSpPr>
            <p:spPr>
              <a:xfrm flipH="1">
                <a:off x="762000" y="2115912"/>
                <a:ext cx="163135" cy="146503"/>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12" name="Straight Arrow Connector 1411"/>
              <p:cNvCxnSpPr/>
              <p:nvPr/>
            </p:nvCxnSpPr>
            <p:spPr>
              <a:xfrm flipH="1">
                <a:off x="762000" y="2454881"/>
                <a:ext cx="163135" cy="146503"/>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13" name="Straight Arrow Connector 1412"/>
              <p:cNvCxnSpPr/>
              <p:nvPr/>
            </p:nvCxnSpPr>
            <p:spPr>
              <a:xfrm flipV="1">
                <a:off x="2421581" y="2917371"/>
                <a:ext cx="213330"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14" name="Straight Arrow Connector 1413"/>
              <p:cNvCxnSpPr/>
              <p:nvPr/>
            </p:nvCxnSpPr>
            <p:spPr>
              <a:xfrm flipV="1">
                <a:off x="2421581" y="2569785"/>
                <a:ext cx="213330" cy="2872"/>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15" name="Straight Arrow Connector 1414"/>
              <p:cNvCxnSpPr/>
              <p:nvPr/>
            </p:nvCxnSpPr>
            <p:spPr>
              <a:xfrm flipV="1">
                <a:off x="2794907" y="2176236"/>
                <a:ext cx="213330"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16" name="Straight Arrow Connector 1415"/>
              <p:cNvCxnSpPr/>
              <p:nvPr/>
            </p:nvCxnSpPr>
            <p:spPr>
              <a:xfrm flipV="1">
                <a:off x="3221567" y="2173364"/>
                <a:ext cx="213330" cy="2872"/>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17" name="Straight Arrow Connector 1416"/>
              <p:cNvCxnSpPr/>
              <p:nvPr/>
            </p:nvCxnSpPr>
            <p:spPr>
              <a:xfrm flipV="1">
                <a:off x="3221567" y="2569785"/>
                <a:ext cx="213330" cy="2872"/>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18" name="Straight Arrow Connector 1417"/>
              <p:cNvCxnSpPr/>
              <p:nvPr/>
            </p:nvCxnSpPr>
            <p:spPr>
              <a:xfrm flipV="1">
                <a:off x="3623129" y="1797050"/>
                <a:ext cx="213330"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19" name="Straight Arrow Connector 1418"/>
              <p:cNvCxnSpPr/>
              <p:nvPr/>
            </p:nvCxnSpPr>
            <p:spPr>
              <a:xfrm flipV="1">
                <a:off x="3629403" y="2173364"/>
                <a:ext cx="213330" cy="2872"/>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20" name="Straight Arrow Connector 1419"/>
              <p:cNvCxnSpPr/>
              <p:nvPr/>
            </p:nvCxnSpPr>
            <p:spPr>
              <a:xfrm rot="16200000" flipV="1">
                <a:off x="3602454" y="2571222"/>
                <a:ext cx="198210"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21" name="Straight Arrow Connector 1420"/>
              <p:cNvCxnSpPr/>
              <p:nvPr/>
            </p:nvCxnSpPr>
            <p:spPr>
              <a:xfrm rot="16200000" flipV="1">
                <a:off x="3602454" y="2918808"/>
                <a:ext cx="198212"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22" name="Straight Arrow Connector 1421"/>
              <p:cNvCxnSpPr/>
              <p:nvPr/>
            </p:nvCxnSpPr>
            <p:spPr>
              <a:xfrm rot="16200000" flipV="1">
                <a:off x="3229126" y="2918808"/>
                <a:ext cx="198212"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23" name="Straight Arrow Connector 1422"/>
              <p:cNvCxnSpPr/>
              <p:nvPr/>
            </p:nvCxnSpPr>
            <p:spPr>
              <a:xfrm rot="16200000" flipV="1">
                <a:off x="2833838" y="2918808"/>
                <a:ext cx="198212"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24" name="Straight Arrow Connector 1423"/>
              <p:cNvCxnSpPr/>
              <p:nvPr/>
            </p:nvCxnSpPr>
            <p:spPr>
              <a:xfrm rot="5400000" flipH="1" flipV="1">
                <a:off x="2853551" y="2466806"/>
                <a:ext cx="149376" cy="159996"/>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25" name="Straight Arrow Connector 1424"/>
              <p:cNvCxnSpPr/>
              <p:nvPr/>
            </p:nvCxnSpPr>
            <p:spPr>
              <a:xfrm rot="5400000" flipH="1" flipV="1">
                <a:off x="2445714" y="2101983"/>
                <a:ext cx="149376" cy="159996"/>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26" name="Straight Arrow Connector 1425"/>
              <p:cNvCxnSpPr/>
              <p:nvPr/>
            </p:nvCxnSpPr>
            <p:spPr>
              <a:xfrm rot="5400000" flipH="1" flipV="1">
                <a:off x="2428328" y="1724234"/>
                <a:ext cx="146503" cy="159996"/>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27" name="Straight Arrow Connector 1426"/>
              <p:cNvCxnSpPr/>
              <p:nvPr/>
            </p:nvCxnSpPr>
            <p:spPr>
              <a:xfrm rot="5400000" flipH="1" flipV="1">
                <a:off x="2854987" y="1724234"/>
                <a:ext cx="146503" cy="159996"/>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28" name="Straight Arrow Connector 1427"/>
              <p:cNvCxnSpPr/>
              <p:nvPr/>
            </p:nvCxnSpPr>
            <p:spPr>
              <a:xfrm rot="5400000" flipH="1" flipV="1">
                <a:off x="3228315" y="1724232"/>
                <a:ext cx="146503" cy="159998"/>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29" name="Straight Arrow Connector 1428"/>
              <p:cNvCxnSpPr/>
              <p:nvPr/>
            </p:nvCxnSpPr>
            <p:spPr>
              <a:xfrm rot="16200000" flipV="1">
                <a:off x="3636699" y="1419301"/>
                <a:ext cx="192465"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30" name="Straight Arrow Connector 1429"/>
              <p:cNvCxnSpPr/>
              <p:nvPr/>
            </p:nvCxnSpPr>
            <p:spPr>
              <a:xfrm rot="16200000" flipV="1">
                <a:off x="3253961" y="1419301"/>
                <a:ext cx="192465"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31" name="Straight Arrow Connector 1430"/>
              <p:cNvCxnSpPr/>
              <p:nvPr/>
            </p:nvCxnSpPr>
            <p:spPr>
              <a:xfrm rot="16200000" flipV="1">
                <a:off x="2817889" y="1080332"/>
                <a:ext cx="192465"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32" name="Straight Arrow Connector 1431"/>
              <p:cNvCxnSpPr/>
              <p:nvPr/>
            </p:nvCxnSpPr>
            <p:spPr>
              <a:xfrm rot="16200000" flipV="1">
                <a:off x="2814885" y="692395"/>
                <a:ext cx="195338" cy="3136"/>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33" name="Straight Arrow Connector 1432"/>
              <p:cNvCxnSpPr/>
              <p:nvPr/>
            </p:nvCxnSpPr>
            <p:spPr>
              <a:xfrm rot="16200000" flipV="1">
                <a:off x="3252524" y="693964"/>
                <a:ext cx="195338"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34" name="Straight Arrow Connector 1433"/>
              <p:cNvCxnSpPr/>
              <p:nvPr/>
            </p:nvCxnSpPr>
            <p:spPr>
              <a:xfrm rot="16200000" flipV="1">
                <a:off x="2399071" y="329010"/>
                <a:ext cx="192466" cy="3138"/>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35" name="Straight Arrow Connector 1434"/>
              <p:cNvCxnSpPr/>
              <p:nvPr/>
            </p:nvCxnSpPr>
            <p:spPr>
              <a:xfrm rot="16200000" flipV="1">
                <a:off x="2816320" y="323265"/>
                <a:ext cx="192466" cy="3136"/>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36" name="Straight Arrow Connector 1435"/>
              <p:cNvCxnSpPr/>
              <p:nvPr/>
            </p:nvCxnSpPr>
            <p:spPr>
              <a:xfrm rot="10800000" flipV="1">
                <a:off x="3240390" y="354995"/>
                <a:ext cx="219604"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37" name="Straight Arrow Connector 1436"/>
              <p:cNvCxnSpPr/>
              <p:nvPr/>
            </p:nvCxnSpPr>
            <p:spPr>
              <a:xfrm rot="10800000" flipV="1">
                <a:off x="3623129" y="354995"/>
                <a:ext cx="219604"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38" name="Straight Arrow Connector 1437"/>
              <p:cNvCxnSpPr/>
              <p:nvPr/>
            </p:nvCxnSpPr>
            <p:spPr>
              <a:xfrm rot="10800000" flipV="1">
                <a:off x="3623129" y="693964"/>
                <a:ext cx="219604"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39" name="Straight Arrow Connector 1438"/>
              <p:cNvCxnSpPr/>
              <p:nvPr/>
            </p:nvCxnSpPr>
            <p:spPr>
              <a:xfrm rot="10800000" flipV="1">
                <a:off x="3623129" y="1050169"/>
                <a:ext cx="219604"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40" name="Straight Arrow Connector 1439"/>
              <p:cNvCxnSpPr/>
              <p:nvPr/>
            </p:nvCxnSpPr>
            <p:spPr>
              <a:xfrm flipH="1" flipV="1">
                <a:off x="3240390" y="984100"/>
                <a:ext cx="163135" cy="143631"/>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41" name="Straight Arrow Connector 1440"/>
              <p:cNvCxnSpPr/>
              <p:nvPr/>
            </p:nvCxnSpPr>
            <p:spPr>
              <a:xfrm flipH="1" flipV="1">
                <a:off x="2838828" y="1351795"/>
                <a:ext cx="163135" cy="146503"/>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42" name="Straight Arrow Connector 1441"/>
              <p:cNvCxnSpPr/>
              <p:nvPr/>
            </p:nvCxnSpPr>
            <p:spPr>
              <a:xfrm flipH="1" flipV="1">
                <a:off x="2421581" y="1371902"/>
                <a:ext cx="163135" cy="143631"/>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43" name="Straight Arrow Connector 1442"/>
              <p:cNvCxnSpPr/>
              <p:nvPr/>
            </p:nvCxnSpPr>
            <p:spPr>
              <a:xfrm flipH="1" flipV="1">
                <a:off x="2421581" y="984100"/>
                <a:ext cx="163135" cy="143631"/>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44" name="Straight Arrow Connector 1443"/>
              <p:cNvCxnSpPr/>
              <p:nvPr/>
            </p:nvCxnSpPr>
            <p:spPr>
              <a:xfrm flipH="1" flipV="1">
                <a:off x="2421581" y="645131"/>
                <a:ext cx="163135" cy="146503"/>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45" name="Straight Arrow Connector 1444"/>
              <p:cNvCxnSpPr/>
              <p:nvPr/>
            </p:nvCxnSpPr>
            <p:spPr>
              <a:xfrm rot="10800000">
                <a:off x="5245063" y="1429355"/>
                <a:ext cx="213330"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46" name="Straight Arrow Connector 1445"/>
              <p:cNvCxnSpPr/>
              <p:nvPr/>
            </p:nvCxnSpPr>
            <p:spPr>
              <a:xfrm rot="10800000">
                <a:off x="5245063" y="1081769"/>
                <a:ext cx="213330" cy="2872"/>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47" name="Straight Arrow Connector 1446"/>
              <p:cNvCxnSpPr/>
              <p:nvPr/>
            </p:nvCxnSpPr>
            <p:spPr>
              <a:xfrm rot="10800000">
                <a:off x="4868599" y="688219"/>
                <a:ext cx="213330"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48" name="Straight Arrow Connector 1447"/>
              <p:cNvCxnSpPr/>
              <p:nvPr/>
            </p:nvCxnSpPr>
            <p:spPr>
              <a:xfrm rot="10800000">
                <a:off x="4441939" y="685347"/>
                <a:ext cx="213330" cy="2872"/>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49" name="Straight Arrow Connector 1448"/>
              <p:cNvCxnSpPr/>
              <p:nvPr/>
            </p:nvCxnSpPr>
            <p:spPr>
              <a:xfrm rot="10800000">
                <a:off x="4441939" y="1081769"/>
                <a:ext cx="213330" cy="2872"/>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50" name="Straight Arrow Connector 1449"/>
              <p:cNvCxnSpPr/>
              <p:nvPr/>
            </p:nvCxnSpPr>
            <p:spPr>
              <a:xfrm rot="10800000">
                <a:off x="4043514" y="309033"/>
                <a:ext cx="213330"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51" name="Straight Arrow Connector 1450"/>
              <p:cNvCxnSpPr/>
              <p:nvPr/>
            </p:nvCxnSpPr>
            <p:spPr>
              <a:xfrm rot="10800000">
                <a:off x="4034103" y="685347"/>
                <a:ext cx="216466" cy="2872"/>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52" name="Straight Arrow Connector 1451"/>
              <p:cNvCxnSpPr/>
              <p:nvPr/>
            </p:nvCxnSpPr>
            <p:spPr>
              <a:xfrm rot="16200000">
                <a:off x="4076170" y="1083206"/>
                <a:ext cx="198210"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53" name="Straight Arrow Connector 1452"/>
              <p:cNvCxnSpPr/>
              <p:nvPr/>
            </p:nvCxnSpPr>
            <p:spPr>
              <a:xfrm rot="16200000">
                <a:off x="4076170" y="1430792"/>
                <a:ext cx="198212"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54" name="Straight Arrow Connector 1453"/>
              <p:cNvCxnSpPr/>
              <p:nvPr/>
            </p:nvCxnSpPr>
            <p:spPr>
              <a:xfrm rot="16200000">
                <a:off x="4449498" y="1430792"/>
                <a:ext cx="198212"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55" name="Straight Arrow Connector 1454"/>
              <p:cNvCxnSpPr/>
              <p:nvPr/>
            </p:nvCxnSpPr>
            <p:spPr>
              <a:xfrm rot="16200000">
                <a:off x="4844786" y="1430792"/>
                <a:ext cx="198212"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56" name="Straight Arrow Connector 1455"/>
              <p:cNvCxnSpPr/>
              <p:nvPr/>
            </p:nvCxnSpPr>
            <p:spPr>
              <a:xfrm rot="5400000" flipH="1">
                <a:off x="4873909" y="978790"/>
                <a:ext cx="149376" cy="159996"/>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57" name="Straight Arrow Connector 1456"/>
              <p:cNvCxnSpPr/>
              <p:nvPr/>
            </p:nvCxnSpPr>
            <p:spPr>
              <a:xfrm rot="5400000" flipH="1">
                <a:off x="5281745" y="613966"/>
                <a:ext cx="149376" cy="159996"/>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58" name="Straight Arrow Connector 1457"/>
              <p:cNvCxnSpPr/>
              <p:nvPr/>
            </p:nvCxnSpPr>
            <p:spPr>
              <a:xfrm rot="5400000" flipH="1">
                <a:off x="5305143" y="236215"/>
                <a:ext cx="146503" cy="159998"/>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59" name="Straight Arrow Connector 1458"/>
              <p:cNvCxnSpPr/>
              <p:nvPr/>
            </p:nvCxnSpPr>
            <p:spPr>
              <a:xfrm rot="5400000" flipH="1">
                <a:off x="4875346" y="236217"/>
                <a:ext cx="146503" cy="159996"/>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60" name="Straight Arrow Connector 1459"/>
              <p:cNvCxnSpPr/>
              <p:nvPr/>
            </p:nvCxnSpPr>
            <p:spPr>
              <a:xfrm rot="5400000" flipH="1">
                <a:off x="4502020" y="236215"/>
                <a:ext cx="146503" cy="159998"/>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61" name="Straight Arrow Connector 1460"/>
              <p:cNvCxnSpPr/>
              <p:nvPr/>
            </p:nvCxnSpPr>
            <p:spPr>
              <a:xfrm rot="16200000">
                <a:off x="4049239" y="2931603"/>
                <a:ext cx="192466" cy="3138"/>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62" name="Straight Arrow Connector 1461"/>
              <p:cNvCxnSpPr/>
              <p:nvPr/>
            </p:nvCxnSpPr>
            <p:spPr>
              <a:xfrm rot="16200000">
                <a:off x="4431978" y="2931603"/>
                <a:ext cx="192466" cy="3138"/>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63" name="Straight Arrow Connector 1462"/>
              <p:cNvCxnSpPr/>
              <p:nvPr/>
            </p:nvCxnSpPr>
            <p:spPr>
              <a:xfrm rot="16200000">
                <a:off x="4866615" y="2594069"/>
                <a:ext cx="195338" cy="3136"/>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64" name="Straight Arrow Connector 1463"/>
              <p:cNvCxnSpPr/>
              <p:nvPr/>
            </p:nvCxnSpPr>
            <p:spPr>
              <a:xfrm rot="16200000">
                <a:off x="4869617" y="2209272"/>
                <a:ext cx="192466"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65" name="Straight Arrow Connector 1464"/>
              <p:cNvCxnSpPr/>
              <p:nvPr/>
            </p:nvCxnSpPr>
            <p:spPr>
              <a:xfrm rot="16200000">
                <a:off x="4431978" y="2207703"/>
                <a:ext cx="192466" cy="3138"/>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66" name="Straight Arrow Connector 1465"/>
              <p:cNvCxnSpPr/>
              <p:nvPr/>
            </p:nvCxnSpPr>
            <p:spPr>
              <a:xfrm rot="16200000">
                <a:off x="5285431" y="1845885"/>
                <a:ext cx="195338"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67" name="Straight Arrow Connector 1466"/>
              <p:cNvCxnSpPr/>
              <p:nvPr/>
            </p:nvCxnSpPr>
            <p:spPr>
              <a:xfrm rot="16200000">
                <a:off x="4868182" y="1840140"/>
                <a:ext cx="195338"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68" name="Straight Arrow Connector 1467"/>
              <p:cNvCxnSpPr/>
              <p:nvPr/>
            </p:nvCxnSpPr>
            <p:spPr>
              <a:xfrm>
                <a:off x="4416842" y="1828650"/>
                <a:ext cx="219604"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69" name="Straight Arrow Connector 1468"/>
              <p:cNvCxnSpPr/>
              <p:nvPr/>
            </p:nvCxnSpPr>
            <p:spPr>
              <a:xfrm>
                <a:off x="4034103" y="1828650"/>
                <a:ext cx="219604"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70" name="Straight Arrow Connector 1469"/>
              <p:cNvCxnSpPr/>
              <p:nvPr/>
            </p:nvCxnSpPr>
            <p:spPr>
              <a:xfrm>
                <a:off x="4034103" y="2207835"/>
                <a:ext cx="219604"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71" name="Straight Arrow Connector 1470"/>
              <p:cNvCxnSpPr/>
              <p:nvPr/>
            </p:nvCxnSpPr>
            <p:spPr>
              <a:xfrm>
                <a:off x="4034103" y="2564040"/>
                <a:ext cx="219604" cy="2872"/>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72" name="Straight Arrow Connector 1471"/>
              <p:cNvCxnSpPr/>
              <p:nvPr/>
            </p:nvCxnSpPr>
            <p:spPr>
              <a:xfrm rot="10800000" flipH="1">
                <a:off x="4473311" y="2497969"/>
                <a:ext cx="163135" cy="146504"/>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73" name="Straight Arrow Connector 1472"/>
              <p:cNvCxnSpPr/>
              <p:nvPr/>
            </p:nvCxnSpPr>
            <p:spPr>
              <a:xfrm rot="10800000" flipH="1">
                <a:off x="4874873" y="2868538"/>
                <a:ext cx="166271" cy="143631"/>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74" name="Straight Arrow Connector 1473"/>
              <p:cNvCxnSpPr/>
              <p:nvPr/>
            </p:nvCxnSpPr>
            <p:spPr>
              <a:xfrm rot="10800000" flipH="1">
                <a:off x="5292120" y="2885774"/>
                <a:ext cx="166273" cy="143631"/>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75" name="Straight Arrow Connector 1474"/>
              <p:cNvCxnSpPr/>
              <p:nvPr/>
            </p:nvCxnSpPr>
            <p:spPr>
              <a:xfrm rot="10800000" flipH="1">
                <a:off x="5292120" y="2497969"/>
                <a:ext cx="166273" cy="146504"/>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76" name="Straight Arrow Connector 1475"/>
              <p:cNvCxnSpPr/>
              <p:nvPr/>
            </p:nvCxnSpPr>
            <p:spPr>
              <a:xfrm rot="10800000" flipH="1">
                <a:off x="5292120" y="2159000"/>
                <a:ext cx="166273" cy="146504"/>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77" name="Straight Arrow Connector 1476"/>
              <p:cNvCxnSpPr/>
              <p:nvPr/>
            </p:nvCxnSpPr>
            <p:spPr>
              <a:xfrm rot="10800000" flipV="1">
                <a:off x="6873270" y="1843012"/>
                <a:ext cx="213330"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78" name="Straight Arrow Connector 1477"/>
              <p:cNvCxnSpPr/>
              <p:nvPr/>
            </p:nvCxnSpPr>
            <p:spPr>
              <a:xfrm rot="10800000" flipV="1">
                <a:off x="6873270" y="2187726"/>
                <a:ext cx="213330" cy="2874"/>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79" name="Straight Arrow Connector 1478"/>
              <p:cNvCxnSpPr/>
              <p:nvPr/>
            </p:nvCxnSpPr>
            <p:spPr>
              <a:xfrm rot="10800000" flipV="1">
                <a:off x="6499944" y="2584148"/>
                <a:ext cx="213330"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80" name="Straight Arrow Connector 1479"/>
              <p:cNvCxnSpPr/>
              <p:nvPr/>
            </p:nvCxnSpPr>
            <p:spPr>
              <a:xfrm rot="10800000" flipV="1">
                <a:off x="6073285" y="2584148"/>
                <a:ext cx="213330" cy="2874"/>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81" name="Straight Arrow Connector 1480"/>
              <p:cNvCxnSpPr/>
              <p:nvPr/>
            </p:nvCxnSpPr>
            <p:spPr>
              <a:xfrm rot="10800000" flipV="1">
                <a:off x="6073285" y="2187726"/>
                <a:ext cx="213330" cy="2874"/>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82" name="Straight Arrow Connector 1481"/>
              <p:cNvCxnSpPr/>
              <p:nvPr/>
            </p:nvCxnSpPr>
            <p:spPr>
              <a:xfrm rot="10800000" flipV="1">
                <a:off x="5671723" y="2963333"/>
                <a:ext cx="213330"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83" name="Straight Arrow Connector 1482"/>
              <p:cNvCxnSpPr/>
              <p:nvPr/>
            </p:nvCxnSpPr>
            <p:spPr>
              <a:xfrm rot="10800000" flipV="1">
                <a:off x="5665448" y="2584148"/>
                <a:ext cx="213330" cy="2874"/>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84" name="Straight Arrow Connector 1483"/>
              <p:cNvCxnSpPr/>
              <p:nvPr/>
            </p:nvCxnSpPr>
            <p:spPr>
              <a:xfrm rot="5400000" flipV="1">
                <a:off x="5707516" y="2189163"/>
                <a:ext cx="198212"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85" name="Straight Arrow Connector 1484"/>
              <p:cNvCxnSpPr/>
              <p:nvPr/>
            </p:nvCxnSpPr>
            <p:spPr>
              <a:xfrm rot="5400000" flipV="1">
                <a:off x="5705948" y="1840008"/>
                <a:ext cx="198210" cy="3136"/>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86" name="Straight Arrow Connector 1485"/>
              <p:cNvCxnSpPr/>
              <p:nvPr/>
            </p:nvCxnSpPr>
            <p:spPr>
              <a:xfrm rot="5400000" flipV="1">
                <a:off x="6079275" y="1840008"/>
                <a:ext cx="198210" cy="3138"/>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87" name="Straight Arrow Connector 1486"/>
              <p:cNvCxnSpPr/>
              <p:nvPr/>
            </p:nvCxnSpPr>
            <p:spPr>
              <a:xfrm rot="5400000" flipV="1">
                <a:off x="6472993" y="1841577"/>
                <a:ext cx="198210"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88" name="Straight Arrow Connector 1487"/>
              <p:cNvCxnSpPr/>
              <p:nvPr/>
            </p:nvCxnSpPr>
            <p:spPr>
              <a:xfrm rot="16200000" flipH="1" flipV="1">
                <a:off x="6505254" y="2133582"/>
                <a:ext cx="149376" cy="159996"/>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89" name="Straight Arrow Connector 1488"/>
              <p:cNvCxnSpPr/>
              <p:nvPr/>
            </p:nvCxnSpPr>
            <p:spPr>
              <a:xfrm rot="16200000" flipH="1" flipV="1">
                <a:off x="6913091" y="2498404"/>
                <a:ext cx="149376" cy="159996"/>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90" name="Straight Arrow Connector 1489"/>
              <p:cNvCxnSpPr/>
              <p:nvPr/>
            </p:nvCxnSpPr>
            <p:spPr>
              <a:xfrm rot="16200000" flipH="1" flipV="1">
                <a:off x="6933349" y="2876155"/>
                <a:ext cx="146504" cy="159996"/>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91" name="Straight Arrow Connector 1490"/>
              <p:cNvCxnSpPr/>
              <p:nvPr/>
            </p:nvCxnSpPr>
            <p:spPr>
              <a:xfrm rot="16200000" flipH="1" flipV="1">
                <a:off x="6506689" y="2876155"/>
                <a:ext cx="146504" cy="159996"/>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92" name="Straight Arrow Connector 1491"/>
              <p:cNvCxnSpPr/>
              <p:nvPr/>
            </p:nvCxnSpPr>
            <p:spPr>
              <a:xfrm rot="16200000" flipH="1" flipV="1">
                <a:off x="6133363" y="2876153"/>
                <a:ext cx="146504" cy="159998"/>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93" name="Straight Arrow Connector 1492"/>
              <p:cNvCxnSpPr/>
              <p:nvPr/>
            </p:nvCxnSpPr>
            <p:spPr>
              <a:xfrm rot="5400000" flipV="1">
                <a:off x="5679017" y="339196"/>
                <a:ext cx="192465"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94" name="Straight Arrow Connector 1493"/>
              <p:cNvCxnSpPr/>
              <p:nvPr/>
            </p:nvCxnSpPr>
            <p:spPr>
              <a:xfrm rot="5400000" flipV="1">
                <a:off x="6061756" y="339196"/>
                <a:ext cx="192465"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95" name="Straight Arrow Connector 1494"/>
              <p:cNvCxnSpPr/>
              <p:nvPr/>
            </p:nvCxnSpPr>
            <p:spPr>
              <a:xfrm rot="5400000" flipV="1">
                <a:off x="6496391" y="676729"/>
                <a:ext cx="195338"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96" name="Straight Arrow Connector 1495"/>
              <p:cNvCxnSpPr/>
              <p:nvPr/>
            </p:nvCxnSpPr>
            <p:spPr>
              <a:xfrm rot="5400000" flipV="1">
                <a:off x="6499397" y="1061527"/>
                <a:ext cx="192465" cy="3136"/>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97" name="Straight Arrow Connector 1496"/>
              <p:cNvCxnSpPr/>
              <p:nvPr/>
            </p:nvCxnSpPr>
            <p:spPr>
              <a:xfrm rot="5400000" flipV="1">
                <a:off x="6061756" y="1063096"/>
                <a:ext cx="192465"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98" name="Straight Arrow Connector 1497"/>
              <p:cNvCxnSpPr/>
              <p:nvPr/>
            </p:nvCxnSpPr>
            <p:spPr>
              <a:xfrm rot="5400000" flipV="1">
                <a:off x="6913638" y="1426483"/>
                <a:ext cx="195338"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99" name="Straight Arrow Connector 1498"/>
              <p:cNvCxnSpPr/>
              <p:nvPr/>
            </p:nvCxnSpPr>
            <p:spPr>
              <a:xfrm rot="5400000" flipV="1">
                <a:off x="6497960" y="1430659"/>
                <a:ext cx="195338" cy="3136"/>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00" name="Straight Arrow Connector 1499"/>
              <p:cNvCxnSpPr/>
              <p:nvPr/>
            </p:nvCxnSpPr>
            <p:spPr>
              <a:xfrm flipV="1">
                <a:off x="6048187" y="1400629"/>
                <a:ext cx="216466"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01" name="Straight Arrow Connector 1500"/>
              <p:cNvCxnSpPr/>
              <p:nvPr/>
            </p:nvCxnSpPr>
            <p:spPr>
              <a:xfrm flipV="1">
                <a:off x="5665448" y="1400629"/>
                <a:ext cx="216466" cy="2874"/>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02" name="Straight Arrow Connector 1501"/>
              <p:cNvCxnSpPr/>
              <p:nvPr/>
            </p:nvCxnSpPr>
            <p:spPr>
              <a:xfrm flipV="1">
                <a:off x="5665448" y="1064533"/>
                <a:ext cx="216466"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03" name="Straight Arrow Connector 1502"/>
              <p:cNvCxnSpPr/>
              <p:nvPr/>
            </p:nvCxnSpPr>
            <p:spPr>
              <a:xfrm flipV="1">
                <a:off x="5665448" y="705455"/>
                <a:ext cx="216466" cy="2874"/>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04" name="Straight Arrow Connector 1503"/>
              <p:cNvCxnSpPr/>
              <p:nvPr/>
            </p:nvCxnSpPr>
            <p:spPr>
              <a:xfrm rot="10800000" flipH="1" flipV="1">
                <a:off x="6101518" y="627895"/>
                <a:ext cx="166273" cy="146503"/>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05" name="Straight Arrow Connector 1504"/>
              <p:cNvCxnSpPr/>
              <p:nvPr/>
            </p:nvCxnSpPr>
            <p:spPr>
              <a:xfrm rot="10800000" flipH="1" flipV="1">
                <a:off x="6506219" y="260200"/>
                <a:ext cx="163135" cy="143631"/>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06" name="Straight Arrow Connector 1505"/>
              <p:cNvCxnSpPr/>
              <p:nvPr/>
            </p:nvCxnSpPr>
            <p:spPr>
              <a:xfrm rot="10800000" flipH="1" flipV="1">
                <a:off x="6923465" y="242964"/>
                <a:ext cx="163135" cy="143631"/>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07" name="Straight Arrow Connector 1506"/>
              <p:cNvCxnSpPr/>
              <p:nvPr/>
            </p:nvCxnSpPr>
            <p:spPr>
              <a:xfrm rot="10800000" flipH="1" flipV="1">
                <a:off x="6923465" y="627895"/>
                <a:ext cx="163135" cy="146503"/>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08" name="Straight Arrow Connector 1507"/>
              <p:cNvCxnSpPr/>
              <p:nvPr/>
            </p:nvCxnSpPr>
            <p:spPr>
              <a:xfrm rot="10800000" flipH="1" flipV="1">
                <a:off x="6923465" y="966864"/>
                <a:ext cx="163135" cy="146503"/>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09" name="Straight Arrow Connector 1508"/>
              <p:cNvCxnSpPr/>
              <p:nvPr/>
            </p:nvCxnSpPr>
            <p:spPr>
              <a:xfrm>
                <a:off x="762000" y="3316666"/>
                <a:ext cx="213330"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10" name="Straight Arrow Connector 1509"/>
              <p:cNvCxnSpPr/>
              <p:nvPr/>
            </p:nvCxnSpPr>
            <p:spPr>
              <a:xfrm>
                <a:off x="762000" y="3664252"/>
                <a:ext cx="213330"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11" name="Straight Arrow Connector 1510"/>
              <p:cNvCxnSpPr/>
              <p:nvPr/>
            </p:nvCxnSpPr>
            <p:spPr>
              <a:xfrm>
                <a:off x="1135328" y="4057802"/>
                <a:ext cx="213330" cy="2872"/>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12" name="Straight Arrow Connector 1511"/>
              <p:cNvCxnSpPr/>
              <p:nvPr/>
            </p:nvCxnSpPr>
            <p:spPr>
              <a:xfrm>
                <a:off x="1561988" y="4060674"/>
                <a:ext cx="213330"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13" name="Straight Arrow Connector 1512"/>
              <p:cNvCxnSpPr/>
              <p:nvPr/>
            </p:nvCxnSpPr>
            <p:spPr>
              <a:xfrm>
                <a:off x="1561988" y="3664252"/>
                <a:ext cx="213330"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14" name="Straight Arrow Connector 1513"/>
              <p:cNvCxnSpPr/>
              <p:nvPr/>
            </p:nvCxnSpPr>
            <p:spPr>
              <a:xfrm>
                <a:off x="1963549" y="4436988"/>
                <a:ext cx="213330"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15" name="Straight Arrow Connector 1514"/>
              <p:cNvCxnSpPr/>
              <p:nvPr/>
            </p:nvCxnSpPr>
            <p:spPr>
              <a:xfrm>
                <a:off x="1969824" y="4060674"/>
                <a:ext cx="213330"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16" name="Straight Arrow Connector 1515"/>
              <p:cNvCxnSpPr/>
              <p:nvPr/>
            </p:nvCxnSpPr>
            <p:spPr>
              <a:xfrm rot="5400000">
                <a:off x="1942873" y="3662817"/>
                <a:ext cx="198210"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17" name="Straight Arrow Connector 1516"/>
              <p:cNvCxnSpPr/>
              <p:nvPr/>
            </p:nvCxnSpPr>
            <p:spPr>
              <a:xfrm rot="5400000">
                <a:off x="1945879" y="3315097"/>
                <a:ext cx="195338" cy="3138"/>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18" name="Straight Arrow Connector 1517"/>
              <p:cNvCxnSpPr/>
              <p:nvPr/>
            </p:nvCxnSpPr>
            <p:spPr>
              <a:xfrm rot="5400000">
                <a:off x="1572553" y="3315097"/>
                <a:ext cx="195338" cy="3136"/>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19" name="Straight Arrow Connector 1518"/>
              <p:cNvCxnSpPr/>
              <p:nvPr/>
            </p:nvCxnSpPr>
            <p:spPr>
              <a:xfrm rot="5400000">
                <a:off x="1178832" y="3316666"/>
                <a:ext cx="195338"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20" name="Straight Arrow Connector 1519"/>
              <p:cNvCxnSpPr/>
              <p:nvPr/>
            </p:nvCxnSpPr>
            <p:spPr>
              <a:xfrm rot="16200000" flipH="1">
                <a:off x="1195408" y="3608670"/>
                <a:ext cx="146503" cy="159998"/>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21" name="Straight Arrow Connector 1520"/>
              <p:cNvCxnSpPr/>
              <p:nvPr/>
            </p:nvCxnSpPr>
            <p:spPr>
              <a:xfrm rot="16200000" flipH="1">
                <a:off x="787570" y="3973494"/>
                <a:ext cx="146504" cy="159998"/>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22" name="Straight Arrow Connector 1521"/>
              <p:cNvCxnSpPr/>
              <p:nvPr/>
            </p:nvCxnSpPr>
            <p:spPr>
              <a:xfrm rot="16200000" flipH="1">
                <a:off x="767312" y="4351243"/>
                <a:ext cx="149376" cy="159998"/>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23" name="Straight Arrow Connector 1522"/>
              <p:cNvCxnSpPr/>
              <p:nvPr/>
            </p:nvCxnSpPr>
            <p:spPr>
              <a:xfrm rot="16200000" flipH="1">
                <a:off x="1193972" y="4351243"/>
                <a:ext cx="149376" cy="159998"/>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24" name="Straight Arrow Connector 1523"/>
              <p:cNvCxnSpPr/>
              <p:nvPr/>
            </p:nvCxnSpPr>
            <p:spPr>
              <a:xfrm rot="16200000" flipH="1">
                <a:off x="1567298" y="4351244"/>
                <a:ext cx="149376" cy="159996"/>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25" name="Straight Arrow Connector 1524"/>
              <p:cNvCxnSpPr/>
              <p:nvPr/>
            </p:nvCxnSpPr>
            <p:spPr>
              <a:xfrm rot="5400000">
                <a:off x="1975682" y="4816174"/>
                <a:ext cx="195338"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26" name="Straight Arrow Connector 1525"/>
              <p:cNvCxnSpPr/>
              <p:nvPr/>
            </p:nvCxnSpPr>
            <p:spPr>
              <a:xfrm rot="5400000">
                <a:off x="1592943" y="4816174"/>
                <a:ext cx="195338"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27" name="Straight Arrow Connector 1526"/>
              <p:cNvCxnSpPr/>
              <p:nvPr/>
            </p:nvCxnSpPr>
            <p:spPr>
              <a:xfrm rot="5400000">
                <a:off x="1158309" y="5153706"/>
                <a:ext cx="192465"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28" name="Straight Arrow Connector 1527"/>
              <p:cNvCxnSpPr/>
              <p:nvPr/>
            </p:nvCxnSpPr>
            <p:spPr>
              <a:xfrm rot="5400000">
                <a:off x="1156738" y="5539941"/>
                <a:ext cx="192466" cy="3138"/>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29" name="Straight Arrow Connector 1528"/>
              <p:cNvCxnSpPr/>
              <p:nvPr/>
            </p:nvCxnSpPr>
            <p:spPr>
              <a:xfrm rot="5400000">
                <a:off x="1594378" y="5541510"/>
                <a:ext cx="192466"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30" name="Straight Arrow Connector 1529"/>
              <p:cNvCxnSpPr/>
              <p:nvPr/>
            </p:nvCxnSpPr>
            <p:spPr>
              <a:xfrm rot="5400000">
                <a:off x="741059" y="5903460"/>
                <a:ext cx="192466"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31" name="Straight Arrow Connector 1530"/>
              <p:cNvCxnSpPr/>
              <p:nvPr/>
            </p:nvCxnSpPr>
            <p:spPr>
              <a:xfrm rot="5400000">
                <a:off x="1156738" y="5907636"/>
                <a:ext cx="192466" cy="3138"/>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32" name="Straight Arrow Connector 1531"/>
              <p:cNvCxnSpPr/>
              <p:nvPr/>
            </p:nvCxnSpPr>
            <p:spPr>
              <a:xfrm rot="10800000">
                <a:off x="1583947" y="5879043"/>
                <a:ext cx="216468"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33" name="Straight Arrow Connector 1532"/>
              <p:cNvCxnSpPr/>
              <p:nvPr/>
            </p:nvCxnSpPr>
            <p:spPr>
              <a:xfrm rot="10800000">
                <a:off x="1966686" y="5879043"/>
                <a:ext cx="216468"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34" name="Straight Arrow Connector 1533"/>
              <p:cNvCxnSpPr/>
              <p:nvPr/>
            </p:nvCxnSpPr>
            <p:spPr>
              <a:xfrm rot="10800000">
                <a:off x="1966686" y="5540074"/>
                <a:ext cx="216468" cy="2872"/>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35" name="Straight Arrow Connector 1534"/>
              <p:cNvCxnSpPr/>
              <p:nvPr/>
            </p:nvCxnSpPr>
            <p:spPr>
              <a:xfrm rot="10800000">
                <a:off x="1966686" y="5183869"/>
                <a:ext cx="216468"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36" name="Straight Arrow Connector 1535"/>
              <p:cNvCxnSpPr/>
              <p:nvPr/>
            </p:nvCxnSpPr>
            <p:spPr>
              <a:xfrm flipH="1">
                <a:off x="1580811" y="5106307"/>
                <a:ext cx="166271" cy="143631"/>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37" name="Straight Arrow Connector 1536"/>
              <p:cNvCxnSpPr/>
              <p:nvPr/>
            </p:nvCxnSpPr>
            <p:spPr>
              <a:xfrm flipH="1">
                <a:off x="1179249" y="4738612"/>
                <a:ext cx="163135" cy="143631"/>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38" name="Straight Arrow Connector 1537"/>
              <p:cNvCxnSpPr/>
              <p:nvPr/>
            </p:nvCxnSpPr>
            <p:spPr>
              <a:xfrm flipH="1">
                <a:off x="762000" y="4718504"/>
                <a:ext cx="163135" cy="146503"/>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39" name="Straight Arrow Connector 1538"/>
              <p:cNvCxnSpPr/>
              <p:nvPr/>
            </p:nvCxnSpPr>
            <p:spPr>
              <a:xfrm flipH="1">
                <a:off x="762000" y="5106307"/>
                <a:ext cx="163135" cy="143631"/>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40" name="Straight Arrow Connector 1539"/>
              <p:cNvCxnSpPr/>
              <p:nvPr/>
            </p:nvCxnSpPr>
            <p:spPr>
              <a:xfrm flipH="1">
                <a:off x="762000" y="5445276"/>
                <a:ext cx="163135" cy="143631"/>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41" name="Straight Arrow Connector 1540"/>
              <p:cNvCxnSpPr/>
              <p:nvPr/>
            </p:nvCxnSpPr>
            <p:spPr>
              <a:xfrm flipV="1">
                <a:off x="2421581" y="5907769"/>
                <a:ext cx="213330"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42" name="Straight Arrow Connector 1541"/>
              <p:cNvCxnSpPr/>
              <p:nvPr/>
            </p:nvCxnSpPr>
            <p:spPr>
              <a:xfrm flipV="1">
                <a:off x="2421581" y="5560181"/>
                <a:ext cx="213330"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43" name="Straight Arrow Connector 1542"/>
              <p:cNvCxnSpPr/>
              <p:nvPr/>
            </p:nvCxnSpPr>
            <p:spPr>
              <a:xfrm flipV="1">
                <a:off x="2794907" y="5163760"/>
                <a:ext cx="213330" cy="2874"/>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44" name="Straight Arrow Connector 1543"/>
              <p:cNvCxnSpPr/>
              <p:nvPr/>
            </p:nvCxnSpPr>
            <p:spPr>
              <a:xfrm flipV="1">
                <a:off x="3221567" y="5163760"/>
                <a:ext cx="213330"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45" name="Straight Arrow Connector 1544"/>
              <p:cNvCxnSpPr/>
              <p:nvPr/>
            </p:nvCxnSpPr>
            <p:spPr>
              <a:xfrm flipV="1">
                <a:off x="3221567" y="5560181"/>
                <a:ext cx="213330"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46" name="Straight Arrow Connector 1545"/>
              <p:cNvCxnSpPr/>
              <p:nvPr/>
            </p:nvCxnSpPr>
            <p:spPr>
              <a:xfrm flipV="1">
                <a:off x="3623129" y="4787447"/>
                <a:ext cx="213330"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47" name="Straight Arrow Connector 1546"/>
              <p:cNvCxnSpPr/>
              <p:nvPr/>
            </p:nvCxnSpPr>
            <p:spPr>
              <a:xfrm flipV="1">
                <a:off x="3629403" y="5163760"/>
                <a:ext cx="213330"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48" name="Straight Arrow Connector 1547"/>
              <p:cNvCxnSpPr/>
              <p:nvPr/>
            </p:nvCxnSpPr>
            <p:spPr>
              <a:xfrm rot="16200000" flipV="1">
                <a:off x="3602454" y="5561618"/>
                <a:ext cx="198212"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49" name="Straight Arrow Connector 1548"/>
              <p:cNvCxnSpPr/>
              <p:nvPr/>
            </p:nvCxnSpPr>
            <p:spPr>
              <a:xfrm rot="16200000" flipV="1">
                <a:off x="3603891" y="5907769"/>
                <a:ext cx="195338"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50" name="Straight Arrow Connector 1549"/>
              <p:cNvCxnSpPr/>
              <p:nvPr/>
            </p:nvCxnSpPr>
            <p:spPr>
              <a:xfrm rot="16200000" flipV="1">
                <a:off x="3230562" y="5907769"/>
                <a:ext cx="195338"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51" name="Straight Arrow Connector 1550"/>
              <p:cNvCxnSpPr/>
              <p:nvPr/>
            </p:nvCxnSpPr>
            <p:spPr>
              <a:xfrm rot="16200000" flipV="1">
                <a:off x="2835275" y="5907769"/>
                <a:ext cx="195338"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52" name="Straight Arrow Connector 1551"/>
              <p:cNvCxnSpPr/>
              <p:nvPr/>
            </p:nvCxnSpPr>
            <p:spPr>
              <a:xfrm rot="5400000" flipH="1" flipV="1">
                <a:off x="2854986" y="5455767"/>
                <a:ext cx="146504" cy="159996"/>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53" name="Straight Arrow Connector 1552"/>
              <p:cNvCxnSpPr/>
              <p:nvPr/>
            </p:nvCxnSpPr>
            <p:spPr>
              <a:xfrm rot="5400000" flipH="1" flipV="1">
                <a:off x="2447151" y="5090943"/>
                <a:ext cx="146503" cy="159996"/>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54" name="Straight Arrow Connector 1553"/>
              <p:cNvCxnSpPr/>
              <p:nvPr/>
            </p:nvCxnSpPr>
            <p:spPr>
              <a:xfrm rot="5400000" flipH="1" flipV="1">
                <a:off x="2426891" y="4713194"/>
                <a:ext cx="149376" cy="159996"/>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55" name="Straight Arrow Connector 1554"/>
              <p:cNvCxnSpPr/>
              <p:nvPr/>
            </p:nvCxnSpPr>
            <p:spPr>
              <a:xfrm rot="5400000" flipH="1" flipV="1">
                <a:off x="2853551" y="4713194"/>
                <a:ext cx="149376" cy="159996"/>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56" name="Straight Arrow Connector 1555"/>
              <p:cNvCxnSpPr/>
              <p:nvPr/>
            </p:nvCxnSpPr>
            <p:spPr>
              <a:xfrm rot="5400000" flipH="1" flipV="1">
                <a:off x="3226879" y="4713193"/>
                <a:ext cx="149376" cy="159998"/>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57" name="Straight Arrow Connector 1556"/>
              <p:cNvCxnSpPr/>
              <p:nvPr/>
            </p:nvCxnSpPr>
            <p:spPr>
              <a:xfrm rot="16200000" flipV="1">
                <a:off x="3635263" y="4408262"/>
                <a:ext cx="195338"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58" name="Straight Arrow Connector 1557"/>
              <p:cNvCxnSpPr/>
              <p:nvPr/>
            </p:nvCxnSpPr>
            <p:spPr>
              <a:xfrm rot="16200000" flipV="1">
                <a:off x="3252524" y="4408262"/>
                <a:ext cx="195338"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59" name="Straight Arrow Connector 1558"/>
              <p:cNvCxnSpPr/>
              <p:nvPr/>
            </p:nvCxnSpPr>
            <p:spPr>
              <a:xfrm rot="16200000" flipV="1">
                <a:off x="2817887" y="4070729"/>
                <a:ext cx="192466"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60" name="Straight Arrow Connector 1559"/>
              <p:cNvCxnSpPr/>
              <p:nvPr/>
            </p:nvCxnSpPr>
            <p:spPr>
              <a:xfrm rot="16200000" flipV="1">
                <a:off x="2816321" y="3681356"/>
                <a:ext cx="192465" cy="3136"/>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61" name="Straight Arrow Connector 1560"/>
              <p:cNvCxnSpPr/>
              <p:nvPr/>
            </p:nvCxnSpPr>
            <p:spPr>
              <a:xfrm rot="16200000" flipV="1">
                <a:off x="3253961" y="3682925"/>
                <a:ext cx="192465"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62" name="Straight Arrow Connector 1561"/>
              <p:cNvCxnSpPr/>
              <p:nvPr/>
            </p:nvCxnSpPr>
            <p:spPr>
              <a:xfrm rot="16200000" flipV="1">
                <a:off x="2399073" y="3319406"/>
                <a:ext cx="192465" cy="3138"/>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63" name="Straight Arrow Connector 1562"/>
              <p:cNvCxnSpPr/>
              <p:nvPr/>
            </p:nvCxnSpPr>
            <p:spPr>
              <a:xfrm rot="16200000" flipV="1">
                <a:off x="2816321" y="3313661"/>
                <a:ext cx="192465" cy="3136"/>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64" name="Straight Arrow Connector 1563"/>
              <p:cNvCxnSpPr/>
              <p:nvPr/>
            </p:nvCxnSpPr>
            <p:spPr>
              <a:xfrm rot="10800000" flipV="1">
                <a:off x="3240390" y="3345393"/>
                <a:ext cx="219604"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65" name="Straight Arrow Connector 1564"/>
              <p:cNvCxnSpPr/>
              <p:nvPr/>
            </p:nvCxnSpPr>
            <p:spPr>
              <a:xfrm rot="10800000" flipV="1">
                <a:off x="3623129" y="3345393"/>
                <a:ext cx="219604"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66" name="Straight Arrow Connector 1565"/>
              <p:cNvCxnSpPr/>
              <p:nvPr/>
            </p:nvCxnSpPr>
            <p:spPr>
              <a:xfrm rot="10800000" flipV="1">
                <a:off x="3623129" y="3681488"/>
                <a:ext cx="219604" cy="2874"/>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67" name="Straight Arrow Connector 1566"/>
              <p:cNvCxnSpPr/>
              <p:nvPr/>
            </p:nvCxnSpPr>
            <p:spPr>
              <a:xfrm rot="10800000" flipV="1">
                <a:off x="3623129" y="4040566"/>
                <a:ext cx="219604"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68" name="Straight Arrow Connector 1567"/>
              <p:cNvCxnSpPr/>
              <p:nvPr/>
            </p:nvCxnSpPr>
            <p:spPr>
              <a:xfrm flipH="1" flipV="1">
                <a:off x="3240390" y="3974495"/>
                <a:ext cx="163135" cy="143631"/>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69" name="Straight Arrow Connector 1568"/>
              <p:cNvCxnSpPr/>
              <p:nvPr/>
            </p:nvCxnSpPr>
            <p:spPr>
              <a:xfrm flipH="1" flipV="1">
                <a:off x="2838828" y="4342190"/>
                <a:ext cx="163135" cy="143631"/>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70" name="Straight Arrow Connector 1569"/>
              <p:cNvCxnSpPr/>
              <p:nvPr/>
            </p:nvCxnSpPr>
            <p:spPr>
              <a:xfrm flipH="1" flipV="1">
                <a:off x="2421581" y="4359426"/>
                <a:ext cx="163135" cy="146504"/>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71" name="Straight Arrow Connector 1570"/>
              <p:cNvCxnSpPr/>
              <p:nvPr/>
            </p:nvCxnSpPr>
            <p:spPr>
              <a:xfrm flipH="1" flipV="1">
                <a:off x="2421581" y="3974495"/>
                <a:ext cx="163135" cy="143631"/>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72" name="Straight Arrow Connector 1571"/>
              <p:cNvCxnSpPr/>
              <p:nvPr/>
            </p:nvCxnSpPr>
            <p:spPr>
              <a:xfrm flipH="1" flipV="1">
                <a:off x="2421581" y="3635526"/>
                <a:ext cx="163135" cy="143631"/>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73" name="Straight Arrow Connector 1572"/>
              <p:cNvCxnSpPr/>
              <p:nvPr/>
            </p:nvCxnSpPr>
            <p:spPr>
              <a:xfrm rot="10800000">
                <a:off x="5245063" y="4419752"/>
                <a:ext cx="213330"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74" name="Straight Arrow Connector 1573"/>
              <p:cNvCxnSpPr/>
              <p:nvPr/>
            </p:nvCxnSpPr>
            <p:spPr>
              <a:xfrm rot="10800000">
                <a:off x="5245063" y="4072164"/>
                <a:ext cx="213330"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75" name="Straight Arrow Connector 1574"/>
              <p:cNvCxnSpPr/>
              <p:nvPr/>
            </p:nvCxnSpPr>
            <p:spPr>
              <a:xfrm rot="10800000">
                <a:off x="4868599" y="3675743"/>
                <a:ext cx="213330" cy="2874"/>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76" name="Straight Arrow Connector 1575"/>
              <p:cNvCxnSpPr/>
              <p:nvPr/>
            </p:nvCxnSpPr>
            <p:spPr>
              <a:xfrm rot="10800000">
                <a:off x="4441939" y="3675743"/>
                <a:ext cx="213330"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77" name="Straight Arrow Connector 1576"/>
              <p:cNvCxnSpPr/>
              <p:nvPr/>
            </p:nvCxnSpPr>
            <p:spPr>
              <a:xfrm rot="10800000">
                <a:off x="4441939" y="4057802"/>
                <a:ext cx="213330"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78" name="Straight Arrow Connector 1577"/>
              <p:cNvCxnSpPr/>
              <p:nvPr/>
            </p:nvCxnSpPr>
            <p:spPr>
              <a:xfrm rot="10800000">
                <a:off x="4043514" y="3365500"/>
                <a:ext cx="213330"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79" name="Straight Arrow Connector 1578"/>
              <p:cNvCxnSpPr/>
              <p:nvPr/>
            </p:nvCxnSpPr>
            <p:spPr>
              <a:xfrm rot="10800000">
                <a:off x="4034103" y="3675743"/>
                <a:ext cx="216466"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80" name="Straight Arrow Connector 1579"/>
              <p:cNvCxnSpPr/>
              <p:nvPr/>
            </p:nvCxnSpPr>
            <p:spPr>
              <a:xfrm rot="16200000">
                <a:off x="4076170" y="4073601"/>
                <a:ext cx="198212"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81" name="Straight Arrow Connector 1580"/>
              <p:cNvCxnSpPr/>
              <p:nvPr/>
            </p:nvCxnSpPr>
            <p:spPr>
              <a:xfrm rot="16200000">
                <a:off x="4077607" y="4419752"/>
                <a:ext cx="195338"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82" name="Straight Arrow Connector 1581"/>
              <p:cNvCxnSpPr/>
              <p:nvPr/>
            </p:nvCxnSpPr>
            <p:spPr>
              <a:xfrm rot="16200000">
                <a:off x="4450935" y="4419752"/>
                <a:ext cx="195338"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83" name="Straight Arrow Connector 1582"/>
              <p:cNvCxnSpPr/>
              <p:nvPr/>
            </p:nvCxnSpPr>
            <p:spPr>
              <a:xfrm rot="16200000">
                <a:off x="4846223" y="4419752"/>
                <a:ext cx="195338"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84" name="Straight Arrow Connector 1583"/>
              <p:cNvCxnSpPr/>
              <p:nvPr/>
            </p:nvCxnSpPr>
            <p:spPr>
              <a:xfrm rot="5400000" flipH="1">
                <a:off x="4875344" y="3967750"/>
                <a:ext cx="146504" cy="159996"/>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85" name="Straight Arrow Connector 1584"/>
              <p:cNvCxnSpPr/>
              <p:nvPr/>
            </p:nvCxnSpPr>
            <p:spPr>
              <a:xfrm rot="5400000" flipH="1">
                <a:off x="5283182" y="3602927"/>
                <a:ext cx="146503" cy="159996"/>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86" name="Straight Arrow Connector 1585"/>
              <p:cNvCxnSpPr/>
              <p:nvPr/>
            </p:nvCxnSpPr>
            <p:spPr>
              <a:xfrm rot="5400000" flipH="1">
                <a:off x="5303707" y="3225176"/>
                <a:ext cx="149376" cy="159998"/>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87" name="Straight Arrow Connector 1586"/>
              <p:cNvCxnSpPr/>
              <p:nvPr/>
            </p:nvCxnSpPr>
            <p:spPr>
              <a:xfrm rot="5400000" flipH="1">
                <a:off x="4873909" y="3225178"/>
                <a:ext cx="149376" cy="159996"/>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88" name="Straight Arrow Connector 1587"/>
              <p:cNvCxnSpPr/>
              <p:nvPr/>
            </p:nvCxnSpPr>
            <p:spPr>
              <a:xfrm rot="5400000" flipH="1">
                <a:off x="4472347" y="3225178"/>
                <a:ext cx="149376" cy="159996"/>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89" name="Straight Arrow Connector 1588"/>
              <p:cNvCxnSpPr/>
              <p:nvPr/>
            </p:nvCxnSpPr>
            <p:spPr>
              <a:xfrm rot="16200000">
                <a:off x="4049241" y="5921999"/>
                <a:ext cx="192465" cy="3138"/>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90" name="Straight Arrow Connector 1589"/>
              <p:cNvCxnSpPr/>
              <p:nvPr/>
            </p:nvCxnSpPr>
            <p:spPr>
              <a:xfrm rot="16200000">
                <a:off x="4431980" y="5921999"/>
                <a:ext cx="192465" cy="3138"/>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91" name="Straight Arrow Connector 1590"/>
              <p:cNvCxnSpPr/>
              <p:nvPr/>
            </p:nvCxnSpPr>
            <p:spPr>
              <a:xfrm rot="16200000">
                <a:off x="4868052" y="5583030"/>
                <a:ext cx="192465" cy="3136"/>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92" name="Straight Arrow Connector 1591"/>
              <p:cNvCxnSpPr/>
              <p:nvPr/>
            </p:nvCxnSpPr>
            <p:spPr>
              <a:xfrm rot="16200000">
                <a:off x="4868182" y="5198231"/>
                <a:ext cx="195338"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93" name="Straight Arrow Connector 1592"/>
              <p:cNvCxnSpPr/>
              <p:nvPr/>
            </p:nvCxnSpPr>
            <p:spPr>
              <a:xfrm rot="16200000">
                <a:off x="4430543" y="5196662"/>
                <a:ext cx="195338" cy="3138"/>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94" name="Straight Arrow Connector 1593"/>
              <p:cNvCxnSpPr/>
              <p:nvPr/>
            </p:nvCxnSpPr>
            <p:spPr>
              <a:xfrm rot="16200000">
                <a:off x="5286866" y="4834846"/>
                <a:ext cx="192466"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95" name="Straight Arrow Connector 1594"/>
              <p:cNvCxnSpPr/>
              <p:nvPr/>
            </p:nvCxnSpPr>
            <p:spPr>
              <a:xfrm rot="16200000">
                <a:off x="4869617" y="4829101"/>
                <a:ext cx="192466"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96" name="Straight Arrow Connector 1595"/>
              <p:cNvCxnSpPr/>
              <p:nvPr/>
            </p:nvCxnSpPr>
            <p:spPr>
              <a:xfrm>
                <a:off x="4416842" y="4859262"/>
                <a:ext cx="219604"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97" name="Straight Arrow Connector 1596"/>
              <p:cNvCxnSpPr/>
              <p:nvPr/>
            </p:nvCxnSpPr>
            <p:spPr>
              <a:xfrm>
                <a:off x="4034103" y="4859262"/>
                <a:ext cx="219604"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98" name="Straight Arrow Connector 1597"/>
              <p:cNvCxnSpPr/>
              <p:nvPr/>
            </p:nvCxnSpPr>
            <p:spPr>
              <a:xfrm>
                <a:off x="4034103" y="5198231"/>
                <a:ext cx="219604"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99" name="Straight Arrow Connector 1598"/>
              <p:cNvCxnSpPr/>
              <p:nvPr/>
            </p:nvCxnSpPr>
            <p:spPr>
              <a:xfrm>
                <a:off x="4034103" y="5554436"/>
                <a:ext cx="219604"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600" name="Straight Arrow Connector 1599"/>
              <p:cNvCxnSpPr/>
              <p:nvPr/>
            </p:nvCxnSpPr>
            <p:spPr>
              <a:xfrm rot="10800000" flipH="1">
                <a:off x="4473311" y="5488366"/>
                <a:ext cx="163135" cy="143631"/>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601" name="Straight Arrow Connector 1600"/>
              <p:cNvCxnSpPr/>
              <p:nvPr/>
            </p:nvCxnSpPr>
            <p:spPr>
              <a:xfrm rot="10800000" flipH="1">
                <a:off x="4874873" y="5856062"/>
                <a:ext cx="166271" cy="146503"/>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602" name="Straight Arrow Connector 1601"/>
              <p:cNvCxnSpPr/>
              <p:nvPr/>
            </p:nvCxnSpPr>
            <p:spPr>
              <a:xfrm rot="10800000" flipH="1">
                <a:off x="5292120" y="5876169"/>
                <a:ext cx="166273" cy="143631"/>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603" name="Straight Arrow Connector 1602"/>
              <p:cNvCxnSpPr/>
              <p:nvPr/>
            </p:nvCxnSpPr>
            <p:spPr>
              <a:xfrm rot="10800000" flipH="1">
                <a:off x="5292120" y="5488366"/>
                <a:ext cx="166273" cy="143631"/>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604" name="Straight Arrow Connector 1603"/>
              <p:cNvCxnSpPr/>
              <p:nvPr/>
            </p:nvCxnSpPr>
            <p:spPr>
              <a:xfrm rot="10800000" flipH="1">
                <a:off x="5292120" y="5149397"/>
                <a:ext cx="166273" cy="146503"/>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605" name="Straight Arrow Connector 1604"/>
              <p:cNvCxnSpPr/>
              <p:nvPr/>
            </p:nvCxnSpPr>
            <p:spPr>
              <a:xfrm rot="10800000" flipV="1">
                <a:off x="6873270" y="4830536"/>
                <a:ext cx="213330" cy="2874"/>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606" name="Straight Arrow Connector 1605"/>
              <p:cNvCxnSpPr/>
              <p:nvPr/>
            </p:nvCxnSpPr>
            <p:spPr>
              <a:xfrm rot="10800000" flipV="1">
                <a:off x="6873270" y="5178124"/>
                <a:ext cx="213330"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607" name="Straight Arrow Connector 1606"/>
              <p:cNvCxnSpPr/>
              <p:nvPr/>
            </p:nvCxnSpPr>
            <p:spPr>
              <a:xfrm rot="10800000" flipV="1">
                <a:off x="6499944" y="5574545"/>
                <a:ext cx="213330"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608" name="Straight Arrow Connector 1607"/>
              <p:cNvCxnSpPr/>
              <p:nvPr/>
            </p:nvCxnSpPr>
            <p:spPr>
              <a:xfrm rot="10800000" flipV="1">
                <a:off x="6073285" y="5574545"/>
                <a:ext cx="213330"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609" name="Straight Arrow Connector 1608"/>
              <p:cNvCxnSpPr/>
              <p:nvPr/>
            </p:nvCxnSpPr>
            <p:spPr>
              <a:xfrm rot="10800000" flipV="1">
                <a:off x="6073285" y="5178124"/>
                <a:ext cx="213330"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610" name="Straight Arrow Connector 1609"/>
              <p:cNvCxnSpPr/>
              <p:nvPr/>
            </p:nvCxnSpPr>
            <p:spPr>
              <a:xfrm rot="10800000" flipV="1">
                <a:off x="5671723" y="5950857"/>
                <a:ext cx="213330" cy="2874"/>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611" name="Straight Arrow Connector 1610"/>
              <p:cNvCxnSpPr/>
              <p:nvPr/>
            </p:nvCxnSpPr>
            <p:spPr>
              <a:xfrm rot="10800000" flipV="1">
                <a:off x="5665448" y="5574545"/>
                <a:ext cx="213330"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612" name="Straight Arrow Connector 1611"/>
              <p:cNvCxnSpPr/>
              <p:nvPr/>
            </p:nvCxnSpPr>
            <p:spPr>
              <a:xfrm rot="5400000" flipV="1">
                <a:off x="5708952" y="5178124"/>
                <a:ext cx="195338"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613" name="Straight Arrow Connector 1612"/>
              <p:cNvCxnSpPr/>
              <p:nvPr/>
            </p:nvCxnSpPr>
            <p:spPr>
              <a:xfrm rot="5400000" flipV="1">
                <a:off x="5705948" y="4830403"/>
                <a:ext cx="198212" cy="3136"/>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614" name="Straight Arrow Connector 1613"/>
              <p:cNvCxnSpPr/>
              <p:nvPr/>
            </p:nvCxnSpPr>
            <p:spPr>
              <a:xfrm rot="5400000" flipV="1">
                <a:off x="6079275" y="4830403"/>
                <a:ext cx="198212" cy="3138"/>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615" name="Straight Arrow Connector 1614"/>
              <p:cNvCxnSpPr/>
              <p:nvPr/>
            </p:nvCxnSpPr>
            <p:spPr>
              <a:xfrm rot="5400000" flipV="1">
                <a:off x="6472993" y="4831972"/>
                <a:ext cx="198212"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616" name="Straight Arrow Connector 1615"/>
              <p:cNvCxnSpPr/>
              <p:nvPr/>
            </p:nvCxnSpPr>
            <p:spPr>
              <a:xfrm rot="16200000" flipH="1" flipV="1">
                <a:off x="6505254" y="5123978"/>
                <a:ext cx="149376" cy="159996"/>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617" name="Straight Arrow Connector 1616"/>
              <p:cNvCxnSpPr/>
              <p:nvPr/>
            </p:nvCxnSpPr>
            <p:spPr>
              <a:xfrm rot="16200000" flipH="1" flipV="1">
                <a:off x="6913091" y="5488802"/>
                <a:ext cx="149376" cy="159996"/>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618" name="Straight Arrow Connector 1617"/>
              <p:cNvCxnSpPr/>
              <p:nvPr/>
            </p:nvCxnSpPr>
            <p:spPr>
              <a:xfrm rot="16200000" flipH="1" flipV="1">
                <a:off x="6931914" y="5865114"/>
                <a:ext cx="149376" cy="159996"/>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619" name="Straight Arrow Connector 1618"/>
              <p:cNvCxnSpPr/>
              <p:nvPr/>
            </p:nvCxnSpPr>
            <p:spPr>
              <a:xfrm rot="16200000" flipH="1" flipV="1">
                <a:off x="6505254" y="5865114"/>
                <a:ext cx="149376" cy="159996"/>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620" name="Straight Arrow Connector 1619"/>
              <p:cNvCxnSpPr/>
              <p:nvPr/>
            </p:nvCxnSpPr>
            <p:spPr>
              <a:xfrm rot="16200000" flipH="1" flipV="1">
                <a:off x="6131928" y="5865112"/>
                <a:ext cx="149376" cy="159998"/>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621" name="Straight Arrow Connector 1620"/>
              <p:cNvCxnSpPr/>
              <p:nvPr/>
            </p:nvCxnSpPr>
            <p:spPr>
              <a:xfrm rot="5400000" flipV="1">
                <a:off x="5677580" y="3328157"/>
                <a:ext cx="195338"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622" name="Straight Arrow Connector 1621"/>
              <p:cNvCxnSpPr/>
              <p:nvPr/>
            </p:nvCxnSpPr>
            <p:spPr>
              <a:xfrm rot="5400000" flipV="1">
                <a:off x="6060319" y="3328157"/>
                <a:ext cx="195338"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623" name="Straight Arrow Connector 1622"/>
              <p:cNvCxnSpPr/>
              <p:nvPr/>
            </p:nvCxnSpPr>
            <p:spPr>
              <a:xfrm rot="5400000" flipV="1">
                <a:off x="6497828" y="3665689"/>
                <a:ext cx="192465"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624" name="Straight Arrow Connector 1623"/>
              <p:cNvCxnSpPr/>
              <p:nvPr/>
            </p:nvCxnSpPr>
            <p:spPr>
              <a:xfrm rot="5400000" flipV="1">
                <a:off x="6499395" y="4051925"/>
                <a:ext cx="192466" cy="3136"/>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625" name="Straight Arrow Connector 1624"/>
              <p:cNvCxnSpPr/>
              <p:nvPr/>
            </p:nvCxnSpPr>
            <p:spPr>
              <a:xfrm rot="5400000" flipV="1">
                <a:off x="6061754" y="4053494"/>
                <a:ext cx="192466"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626" name="Straight Arrow Connector 1625"/>
              <p:cNvCxnSpPr/>
              <p:nvPr/>
            </p:nvCxnSpPr>
            <p:spPr>
              <a:xfrm rot="5400000" flipV="1">
                <a:off x="6915073" y="4415444"/>
                <a:ext cx="192466"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627" name="Straight Arrow Connector 1626"/>
              <p:cNvCxnSpPr/>
              <p:nvPr/>
            </p:nvCxnSpPr>
            <p:spPr>
              <a:xfrm rot="5400000" flipV="1">
                <a:off x="6499395" y="4419620"/>
                <a:ext cx="192466" cy="3136"/>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628" name="Straight Arrow Connector 1627"/>
              <p:cNvCxnSpPr/>
              <p:nvPr/>
            </p:nvCxnSpPr>
            <p:spPr>
              <a:xfrm flipV="1">
                <a:off x="6048187" y="4391026"/>
                <a:ext cx="216466"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629" name="Straight Arrow Connector 1628"/>
              <p:cNvCxnSpPr/>
              <p:nvPr/>
            </p:nvCxnSpPr>
            <p:spPr>
              <a:xfrm flipV="1">
                <a:off x="5665448" y="4391026"/>
                <a:ext cx="216466"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630" name="Straight Arrow Connector 1629"/>
              <p:cNvCxnSpPr/>
              <p:nvPr/>
            </p:nvCxnSpPr>
            <p:spPr>
              <a:xfrm flipV="1">
                <a:off x="5665448" y="4052057"/>
                <a:ext cx="216466" cy="2872"/>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631" name="Straight Arrow Connector 1630"/>
              <p:cNvCxnSpPr/>
              <p:nvPr/>
            </p:nvCxnSpPr>
            <p:spPr>
              <a:xfrm flipV="1">
                <a:off x="5665448" y="3695852"/>
                <a:ext cx="216466"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632" name="Straight Arrow Connector 1631"/>
              <p:cNvCxnSpPr/>
              <p:nvPr/>
            </p:nvCxnSpPr>
            <p:spPr>
              <a:xfrm rot="10800000" flipH="1" flipV="1">
                <a:off x="6101518" y="3618290"/>
                <a:ext cx="166273" cy="143631"/>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633" name="Straight Arrow Connector 1632"/>
              <p:cNvCxnSpPr/>
              <p:nvPr/>
            </p:nvCxnSpPr>
            <p:spPr>
              <a:xfrm rot="10800000" flipH="1" flipV="1">
                <a:off x="6506219" y="3250595"/>
                <a:ext cx="163135" cy="143631"/>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634" name="Straight Arrow Connector 1633"/>
              <p:cNvCxnSpPr/>
              <p:nvPr/>
            </p:nvCxnSpPr>
            <p:spPr>
              <a:xfrm rot="10800000" flipH="1" flipV="1">
                <a:off x="6923465" y="3230488"/>
                <a:ext cx="163135" cy="146503"/>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635" name="Straight Arrow Connector 1634"/>
              <p:cNvCxnSpPr/>
              <p:nvPr/>
            </p:nvCxnSpPr>
            <p:spPr>
              <a:xfrm rot="10800000" flipH="1" flipV="1">
                <a:off x="6923465" y="3618290"/>
                <a:ext cx="163135" cy="143631"/>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636" name="Straight Arrow Connector 1635"/>
              <p:cNvCxnSpPr/>
              <p:nvPr/>
            </p:nvCxnSpPr>
            <p:spPr>
              <a:xfrm rot="10800000" flipH="1" flipV="1">
                <a:off x="6923465" y="3957260"/>
                <a:ext cx="163135" cy="143631"/>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grpSp>
        <p:grpSp>
          <p:nvGrpSpPr>
            <p:cNvPr id="10" name="Group 861"/>
            <p:cNvGrpSpPr>
              <a:grpSpLocks/>
            </p:cNvGrpSpPr>
            <p:nvPr/>
          </p:nvGrpSpPr>
          <p:grpSpPr bwMode="auto">
            <a:xfrm>
              <a:off x="1447800" y="2621280"/>
              <a:ext cx="1645920" cy="1645920"/>
              <a:chOff x="1371600" y="2590800"/>
              <a:chExt cx="1905000" cy="1981200"/>
            </a:xfrm>
          </p:grpSpPr>
          <p:grpSp>
            <p:nvGrpSpPr>
              <p:cNvPr id="27" name="Group 26"/>
              <p:cNvGrpSpPr/>
              <p:nvPr/>
            </p:nvGrpSpPr>
            <p:grpSpPr>
              <a:xfrm>
                <a:off x="1371600" y="2590800"/>
                <a:ext cx="1905000" cy="1981200"/>
                <a:chOff x="2819400" y="5105400"/>
                <a:chExt cx="1219200" cy="1219200"/>
              </a:xfrm>
              <a:solidFill>
                <a:schemeClr val="accent3">
                  <a:lumMod val="60000"/>
                  <a:lumOff val="40000"/>
                  <a:alpha val="44000"/>
                </a:schemeClr>
              </a:solidFill>
            </p:grpSpPr>
            <p:sp>
              <p:nvSpPr>
                <p:cNvPr id="11" name="Rectangle 10"/>
                <p:cNvSpPr/>
                <p:nvPr/>
              </p:nvSpPr>
              <p:spPr>
                <a:xfrm>
                  <a:off x="2819400" y="5410200"/>
                  <a:ext cx="304800" cy="3048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 name="Rectangle 11"/>
                <p:cNvSpPr/>
                <p:nvPr/>
              </p:nvSpPr>
              <p:spPr>
                <a:xfrm>
                  <a:off x="3124200" y="5410200"/>
                  <a:ext cx="304800" cy="3048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 name="Rectangle 12"/>
                <p:cNvSpPr/>
                <p:nvPr/>
              </p:nvSpPr>
              <p:spPr>
                <a:xfrm>
                  <a:off x="3429000" y="5410200"/>
                  <a:ext cx="304800" cy="3048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Rectangle 13"/>
                <p:cNvSpPr/>
                <p:nvPr/>
              </p:nvSpPr>
              <p:spPr>
                <a:xfrm>
                  <a:off x="3733800" y="5410200"/>
                  <a:ext cx="304800" cy="3048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Rectangle 14"/>
                <p:cNvSpPr/>
                <p:nvPr/>
              </p:nvSpPr>
              <p:spPr>
                <a:xfrm>
                  <a:off x="2819400" y="5715000"/>
                  <a:ext cx="304800" cy="3048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6" name="Rectangle 15"/>
                <p:cNvSpPr/>
                <p:nvPr/>
              </p:nvSpPr>
              <p:spPr>
                <a:xfrm>
                  <a:off x="3124200" y="5715000"/>
                  <a:ext cx="304800" cy="3048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7" name="Rectangle 16"/>
                <p:cNvSpPr/>
                <p:nvPr/>
              </p:nvSpPr>
              <p:spPr>
                <a:xfrm>
                  <a:off x="3429000" y="5715000"/>
                  <a:ext cx="304800" cy="3048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8" name="Rectangle 17"/>
                <p:cNvSpPr/>
                <p:nvPr/>
              </p:nvSpPr>
              <p:spPr>
                <a:xfrm>
                  <a:off x="3733800" y="5715000"/>
                  <a:ext cx="304800" cy="3048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9" name="Rectangle 18"/>
                <p:cNvSpPr/>
                <p:nvPr/>
              </p:nvSpPr>
              <p:spPr>
                <a:xfrm>
                  <a:off x="2819400" y="6019800"/>
                  <a:ext cx="304800" cy="3048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0" name="Rectangle 19"/>
                <p:cNvSpPr/>
                <p:nvPr/>
              </p:nvSpPr>
              <p:spPr>
                <a:xfrm>
                  <a:off x="3124200" y="6019800"/>
                  <a:ext cx="304800" cy="3048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1" name="Rectangle 20"/>
                <p:cNvSpPr/>
                <p:nvPr/>
              </p:nvSpPr>
              <p:spPr>
                <a:xfrm>
                  <a:off x="3429000" y="6019800"/>
                  <a:ext cx="304800" cy="3048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2" name="Rectangle 21"/>
                <p:cNvSpPr/>
                <p:nvPr/>
              </p:nvSpPr>
              <p:spPr>
                <a:xfrm>
                  <a:off x="3733800" y="6019800"/>
                  <a:ext cx="304800" cy="3048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3" name="Rectangle 22"/>
                <p:cNvSpPr/>
                <p:nvPr/>
              </p:nvSpPr>
              <p:spPr>
                <a:xfrm>
                  <a:off x="2819400" y="5105400"/>
                  <a:ext cx="304800" cy="3048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4" name="Rectangle 23"/>
                <p:cNvSpPr/>
                <p:nvPr/>
              </p:nvSpPr>
              <p:spPr>
                <a:xfrm>
                  <a:off x="3124200" y="5105400"/>
                  <a:ext cx="304800" cy="3048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5" name="Rectangle 24"/>
                <p:cNvSpPr/>
                <p:nvPr/>
              </p:nvSpPr>
              <p:spPr>
                <a:xfrm>
                  <a:off x="3429000" y="5105400"/>
                  <a:ext cx="304800" cy="3048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6" name="Rectangle 25"/>
                <p:cNvSpPr/>
                <p:nvPr/>
              </p:nvSpPr>
              <p:spPr>
                <a:xfrm>
                  <a:off x="3733800" y="5105400"/>
                  <a:ext cx="304800" cy="3048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65" name="Oval 64"/>
              <p:cNvSpPr/>
              <p:nvPr/>
            </p:nvSpPr>
            <p:spPr>
              <a:xfrm>
                <a:off x="2172700" y="3429294"/>
                <a:ext cx="303169" cy="303830"/>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en-US"/>
              </a:p>
            </p:txBody>
          </p:sp>
        </p:grpSp>
        <p:grpSp>
          <p:nvGrpSpPr>
            <p:cNvPr id="28" name="Group 1636"/>
            <p:cNvGrpSpPr>
              <a:grpSpLocks/>
            </p:cNvGrpSpPr>
            <p:nvPr/>
          </p:nvGrpSpPr>
          <p:grpSpPr bwMode="auto">
            <a:xfrm>
              <a:off x="5334000" y="2621280"/>
              <a:ext cx="1645920" cy="1645920"/>
              <a:chOff x="1371600" y="2590800"/>
              <a:chExt cx="1905000" cy="1981200"/>
            </a:xfrm>
          </p:grpSpPr>
          <p:grpSp>
            <p:nvGrpSpPr>
              <p:cNvPr id="29" name="Group 26"/>
              <p:cNvGrpSpPr/>
              <p:nvPr/>
            </p:nvGrpSpPr>
            <p:grpSpPr>
              <a:xfrm>
                <a:off x="1371600" y="2590800"/>
                <a:ext cx="1905000" cy="1981200"/>
                <a:chOff x="2819400" y="5105400"/>
                <a:chExt cx="1219200" cy="1219200"/>
              </a:xfrm>
              <a:solidFill>
                <a:schemeClr val="accent3">
                  <a:lumMod val="60000"/>
                  <a:lumOff val="40000"/>
                  <a:alpha val="44000"/>
                </a:schemeClr>
              </a:solidFill>
            </p:grpSpPr>
            <p:sp>
              <p:nvSpPr>
                <p:cNvPr id="1640" name="Rectangle 1639"/>
                <p:cNvSpPr/>
                <p:nvPr/>
              </p:nvSpPr>
              <p:spPr>
                <a:xfrm>
                  <a:off x="2819400" y="5410200"/>
                  <a:ext cx="304800" cy="3048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641" name="Rectangle 1640"/>
                <p:cNvSpPr/>
                <p:nvPr/>
              </p:nvSpPr>
              <p:spPr>
                <a:xfrm>
                  <a:off x="3124200" y="5410200"/>
                  <a:ext cx="304800" cy="3048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642" name="Rectangle 1641"/>
                <p:cNvSpPr/>
                <p:nvPr/>
              </p:nvSpPr>
              <p:spPr>
                <a:xfrm>
                  <a:off x="3429000" y="5410200"/>
                  <a:ext cx="304800" cy="3048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643" name="Rectangle 1642"/>
                <p:cNvSpPr/>
                <p:nvPr/>
              </p:nvSpPr>
              <p:spPr>
                <a:xfrm>
                  <a:off x="3733800" y="5410200"/>
                  <a:ext cx="304800" cy="3048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644" name="Rectangle 1643"/>
                <p:cNvSpPr/>
                <p:nvPr/>
              </p:nvSpPr>
              <p:spPr>
                <a:xfrm>
                  <a:off x="2819400" y="5715000"/>
                  <a:ext cx="304800" cy="3048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645" name="Rectangle 1644"/>
                <p:cNvSpPr/>
                <p:nvPr/>
              </p:nvSpPr>
              <p:spPr>
                <a:xfrm>
                  <a:off x="3124200" y="5715000"/>
                  <a:ext cx="304800" cy="3048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646" name="Rectangle 1645"/>
                <p:cNvSpPr/>
                <p:nvPr/>
              </p:nvSpPr>
              <p:spPr>
                <a:xfrm>
                  <a:off x="3429000" y="5715000"/>
                  <a:ext cx="304800" cy="3048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647" name="Rectangle 1646"/>
                <p:cNvSpPr/>
                <p:nvPr/>
              </p:nvSpPr>
              <p:spPr>
                <a:xfrm>
                  <a:off x="3733800" y="5715000"/>
                  <a:ext cx="304800" cy="3048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648" name="Rectangle 1647"/>
                <p:cNvSpPr/>
                <p:nvPr/>
              </p:nvSpPr>
              <p:spPr>
                <a:xfrm>
                  <a:off x="2819400" y="6019800"/>
                  <a:ext cx="304800" cy="3048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649" name="Rectangle 1648"/>
                <p:cNvSpPr/>
                <p:nvPr/>
              </p:nvSpPr>
              <p:spPr>
                <a:xfrm>
                  <a:off x="3124200" y="6019800"/>
                  <a:ext cx="304800" cy="3048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650" name="Rectangle 1649"/>
                <p:cNvSpPr/>
                <p:nvPr/>
              </p:nvSpPr>
              <p:spPr>
                <a:xfrm>
                  <a:off x="3429000" y="6019800"/>
                  <a:ext cx="304800" cy="3048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651" name="Rectangle 1650"/>
                <p:cNvSpPr/>
                <p:nvPr/>
              </p:nvSpPr>
              <p:spPr>
                <a:xfrm>
                  <a:off x="3733800" y="6019800"/>
                  <a:ext cx="304800" cy="3048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652" name="Rectangle 1651"/>
                <p:cNvSpPr/>
                <p:nvPr/>
              </p:nvSpPr>
              <p:spPr>
                <a:xfrm>
                  <a:off x="2819400" y="5105400"/>
                  <a:ext cx="304800" cy="3048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653" name="Rectangle 1652"/>
                <p:cNvSpPr/>
                <p:nvPr/>
              </p:nvSpPr>
              <p:spPr>
                <a:xfrm>
                  <a:off x="3124200" y="5105400"/>
                  <a:ext cx="304800" cy="3048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654" name="Rectangle 1653"/>
                <p:cNvSpPr/>
                <p:nvPr/>
              </p:nvSpPr>
              <p:spPr>
                <a:xfrm>
                  <a:off x="3429000" y="5105400"/>
                  <a:ext cx="304800" cy="3048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655" name="Rectangle 1654"/>
                <p:cNvSpPr/>
                <p:nvPr/>
              </p:nvSpPr>
              <p:spPr>
                <a:xfrm>
                  <a:off x="3733800" y="5105400"/>
                  <a:ext cx="304800" cy="3048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1639" name="Oval 1638"/>
              <p:cNvSpPr/>
              <p:nvPr/>
            </p:nvSpPr>
            <p:spPr>
              <a:xfrm>
                <a:off x="2172700" y="3429294"/>
                <a:ext cx="303169" cy="303830"/>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en-US"/>
              </a:p>
            </p:txBody>
          </p:sp>
        </p:grpSp>
      </p:grpSp>
      <p:grpSp>
        <p:nvGrpSpPr>
          <p:cNvPr id="30" name="Group 1713"/>
          <p:cNvGrpSpPr>
            <a:grpSpLocks/>
          </p:cNvGrpSpPr>
          <p:nvPr/>
        </p:nvGrpSpPr>
        <p:grpSpPr bwMode="auto">
          <a:xfrm>
            <a:off x="990600" y="5681663"/>
            <a:ext cx="957263" cy="719137"/>
            <a:chOff x="1066800" y="5486400"/>
            <a:chExt cx="914400" cy="914400"/>
          </a:xfrm>
        </p:grpSpPr>
        <p:sp>
          <p:nvSpPr>
            <p:cNvPr id="1682" name="Rectangle 1681"/>
            <p:cNvSpPr/>
            <p:nvPr/>
          </p:nvSpPr>
          <p:spPr>
            <a:xfrm>
              <a:off x="1066800" y="5944609"/>
              <a:ext cx="228979" cy="456191"/>
            </a:xfrm>
            <a:prstGeom prst="rect">
              <a:avLst/>
            </a:prstGeom>
            <a:solidFill>
              <a:schemeClr val="accent1">
                <a:alpha val="41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683" name="Rectangle 1682"/>
            <p:cNvSpPr/>
            <p:nvPr/>
          </p:nvSpPr>
          <p:spPr>
            <a:xfrm>
              <a:off x="1295779" y="6019296"/>
              <a:ext cx="228979" cy="381504"/>
            </a:xfrm>
            <a:prstGeom prst="rect">
              <a:avLst/>
            </a:prstGeom>
            <a:solidFill>
              <a:schemeClr val="accent1">
                <a:alpha val="41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684" name="Rectangle 1683"/>
            <p:cNvSpPr/>
            <p:nvPr/>
          </p:nvSpPr>
          <p:spPr>
            <a:xfrm>
              <a:off x="1524758" y="5486400"/>
              <a:ext cx="227463" cy="914400"/>
            </a:xfrm>
            <a:prstGeom prst="rect">
              <a:avLst/>
            </a:prstGeom>
            <a:solidFill>
              <a:schemeClr val="accent1">
                <a:alpha val="41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685" name="Rectangle 1684"/>
            <p:cNvSpPr/>
            <p:nvPr/>
          </p:nvSpPr>
          <p:spPr>
            <a:xfrm>
              <a:off x="1752221" y="6249410"/>
              <a:ext cx="228979" cy="151390"/>
            </a:xfrm>
            <a:prstGeom prst="rect">
              <a:avLst/>
            </a:prstGeom>
            <a:solidFill>
              <a:schemeClr val="accent1">
                <a:alpha val="41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31" name="Group 59"/>
          <p:cNvGrpSpPr>
            <a:grpSpLocks/>
          </p:cNvGrpSpPr>
          <p:nvPr/>
        </p:nvGrpSpPr>
        <p:grpSpPr bwMode="auto">
          <a:xfrm>
            <a:off x="1952625" y="5802313"/>
            <a:ext cx="957263" cy="596900"/>
            <a:chOff x="5486400" y="5563394"/>
            <a:chExt cx="914400" cy="761206"/>
          </a:xfrm>
        </p:grpSpPr>
        <p:sp>
          <p:nvSpPr>
            <p:cNvPr id="1691" name="Rectangle 1690"/>
            <p:cNvSpPr/>
            <p:nvPr/>
          </p:nvSpPr>
          <p:spPr>
            <a:xfrm>
              <a:off x="5486400" y="6172763"/>
              <a:ext cx="228979" cy="151837"/>
            </a:xfrm>
            <a:prstGeom prst="rect">
              <a:avLst/>
            </a:prstGeom>
            <a:solidFill>
              <a:schemeClr val="accent1">
                <a:alpha val="41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692" name="Rectangle 1691"/>
            <p:cNvSpPr/>
            <p:nvPr/>
          </p:nvSpPr>
          <p:spPr>
            <a:xfrm>
              <a:off x="5715379" y="5715230"/>
              <a:ext cx="228979" cy="609370"/>
            </a:xfrm>
            <a:prstGeom prst="rect">
              <a:avLst/>
            </a:prstGeom>
            <a:solidFill>
              <a:schemeClr val="accent1">
                <a:alpha val="41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693" name="Rectangle 1692"/>
            <p:cNvSpPr/>
            <p:nvPr/>
          </p:nvSpPr>
          <p:spPr>
            <a:xfrm>
              <a:off x="5944358" y="5792160"/>
              <a:ext cx="227463" cy="532440"/>
            </a:xfrm>
            <a:prstGeom prst="rect">
              <a:avLst/>
            </a:prstGeom>
            <a:solidFill>
              <a:schemeClr val="accent1">
                <a:alpha val="41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694" name="Rectangle 1693"/>
            <p:cNvSpPr/>
            <p:nvPr/>
          </p:nvSpPr>
          <p:spPr>
            <a:xfrm>
              <a:off x="6171821" y="5563394"/>
              <a:ext cx="228979" cy="761206"/>
            </a:xfrm>
            <a:prstGeom prst="rect">
              <a:avLst/>
            </a:prstGeom>
            <a:solidFill>
              <a:schemeClr val="accent1">
                <a:alpha val="41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32" name="Group 59"/>
          <p:cNvGrpSpPr>
            <a:grpSpLocks/>
          </p:cNvGrpSpPr>
          <p:nvPr/>
        </p:nvGrpSpPr>
        <p:grpSpPr bwMode="auto">
          <a:xfrm>
            <a:off x="3457575" y="5741988"/>
            <a:ext cx="877888" cy="657225"/>
            <a:chOff x="5486400" y="5562600"/>
            <a:chExt cx="838200" cy="837406"/>
          </a:xfrm>
        </p:grpSpPr>
        <p:sp>
          <p:nvSpPr>
            <p:cNvPr id="1723" name="Rectangle 1722"/>
            <p:cNvSpPr/>
            <p:nvPr/>
          </p:nvSpPr>
          <p:spPr>
            <a:xfrm>
              <a:off x="5486400" y="5562600"/>
              <a:ext cx="209171" cy="837406"/>
            </a:xfrm>
            <a:prstGeom prst="rect">
              <a:avLst/>
            </a:prstGeom>
            <a:solidFill>
              <a:schemeClr val="accent1">
                <a:alpha val="41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724" name="Rectangle 1723"/>
            <p:cNvSpPr/>
            <p:nvPr/>
          </p:nvSpPr>
          <p:spPr>
            <a:xfrm>
              <a:off x="5695571" y="5942871"/>
              <a:ext cx="210687" cy="457135"/>
            </a:xfrm>
            <a:prstGeom prst="rect">
              <a:avLst/>
            </a:prstGeom>
            <a:solidFill>
              <a:schemeClr val="accent1">
                <a:alpha val="41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725" name="Rectangle 1724"/>
            <p:cNvSpPr/>
            <p:nvPr/>
          </p:nvSpPr>
          <p:spPr>
            <a:xfrm>
              <a:off x="5906258" y="5714303"/>
              <a:ext cx="209171" cy="685703"/>
            </a:xfrm>
            <a:prstGeom prst="rect">
              <a:avLst/>
            </a:prstGeom>
            <a:solidFill>
              <a:schemeClr val="accent1">
                <a:alpha val="41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726" name="Rectangle 1725"/>
            <p:cNvSpPr/>
            <p:nvPr/>
          </p:nvSpPr>
          <p:spPr>
            <a:xfrm>
              <a:off x="6115429" y="5868030"/>
              <a:ext cx="209171" cy="531976"/>
            </a:xfrm>
            <a:prstGeom prst="rect">
              <a:avLst/>
            </a:prstGeom>
            <a:solidFill>
              <a:schemeClr val="accent1">
                <a:alpha val="41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1727" name="TextBox 1726"/>
          <p:cNvSpPr txBox="1">
            <a:spLocks noChangeArrowheads="1"/>
          </p:cNvSpPr>
          <p:nvPr/>
        </p:nvSpPr>
        <p:spPr bwMode="auto">
          <a:xfrm>
            <a:off x="2943225" y="5826125"/>
            <a:ext cx="558800" cy="646113"/>
          </a:xfrm>
          <a:prstGeom prst="rect">
            <a:avLst/>
          </a:prstGeom>
          <a:noFill/>
          <a:ln w="9525">
            <a:noFill/>
            <a:miter lim="800000"/>
            <a:headEnd/>
            <a:tailEnd/>
          </a:ln>
        </p:spPr>
        <p:txBody>
          <a:bodyPr>
            <a:spAutoFit/>
          </a:bodyPr>
          <a:lstStyle/>
          <a:p>
            <a:r>
              <a:rPr lang="en-US" sz="3600">
                <a:solidFill>
                  <a:schemeClr val="accent1"/>
                </a:solidFill>
                <a:latin typeface="Calibri" pitchFamily="34" charset="0"/>
              </a:rPr>
              <a:t>…</a:t>
            </a:r>
          </a:p>
        </p:txBody>
      </p:sp>
      <p:sp>
        <p:nvSpPr>
          <p:cNvPr id="1660" name="Rectangle 1659"/>
          <p:cNvSpPr/>
          <p:nvPr/>
        </p:nvSpPr>
        <p:spPr>
          <a:xfrm>
            <a:off x="5334000" y="2619375"/>
            <a:ext cx="411163" cy="411163"/>
          </a:xfrm>
          <a:prstGeom prst="rect">
            <a:avLst/>
          </a:prstGeom>
          <a:solidFill>
            <a:schemeClr val="accent2">
              <a:alpha val="44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33" name="Group 1752"/>
          <p:cNvGrpSpPr>
            <a:grpSpLocks/>
          </p:cNvGrpSpPr>
          <p:nvPr/>
        </p:nvGrpSpPr>
        <p:grpSpPr bwMode="auto">
          <a:xfrm>
            <a:off x="4876800" y="3276600"/>
            <a:ext cx="1676400" cy="3276600"/>
            <a:chOff x="4876800" y="3276600"/>
            <a:chExt cx="1676400" cy="3276600"/>
          </a:xfrm>
        </p:grpSpPr>
        <p:grpSp>
          <p:nvGrpSpPr>
            <p:cNvPr id="34" name="Group 59"/>
            <p:cNvGrpSpPr>
              <a:grpSpLocks/>
            </p:cNvGrpSpPr>
            <p:nvPr/>
          </p:nvGrpSpPr>
          <p:grpSpPr bwMode="auto">
            <a:xfrm>
              <a:off x="4876800" y="5257800"/>
              <a:ext cx="1676400" cy="1295400"/>
              <a:chOff x="5334000" y="5257800"/>
              <a:chExt cx="1676400" cy="1295400"/>
            </a:xfrm>
          </p:grpSpPr>
          <p:cxnSp>
            <p:nvCxnSpPr>
              <p:cNvPr id="51" name="Straight Arrow Connector 50"/>
              <p:cNvCxnSpPr/>
              <p:nvPr/>
            </p:nvCxnSpPr>
            <p:spPr>
              <a:xfrm rot="5400000" flipH="1" flipV="1">
                <a:off x="4838701" y="5903912"/>
                <a:ext cx="1295400" cy="31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3" name="Straight Arrow Connector 52"/>
              <p:cNvCxnSpPr/>
              <p:nvPr/>
            </p:nvCxnSpPr>
            <p:spPr>
              <a:xfrm>
                <a:off x="5334000" y="6399213"/>
                <a:ext cx="1676400" cy="31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5" name="Rectangle 54"/>
              <p:cNvSpPr/>
              <p:nvPr/>
            </p:nvSpPr>
            <p:spPr>
              <a:xfrm>
                <a:off x="5486400" y="5942013"/>
                <a:ext cx="228600" cy="457200"/>
              </a:xfrm>
              <a:prstGeom prst="rect">
                <a:avLst/>
              </a:prstGeom>
              <a:solidFill>
                <a:schemeClr val="accent1">
                  <a:alpha val="41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6" name="Rectangle 55"/>
              <p:cNvSpPr/>
              <p:nvPr/>
            </p:nvSpPr>
            <p:spPr>
              <a:xfrm>
                <a:off x="5715000" y="6018213"/>
                <a:ext cx="228600" cy="381000"/>
              </a:xfrm>
              <a:prstGeom prst="rect">
                <a:avLst/>
              </a:prstGeom>
              <a:solidFill>
                <a:schemeClr val="accent1">
                  <a:alpha val="41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7" name="Rectangle 56"/>
              <p:cNvSpPr/>
              <p:nvPr/>
            </p:nvSpPr>
            <p:spPr>
              <a:xfrm>
                <a:off x="5943600" y="5484813"/>
                <a:ext cx="228600" cy="914400"/>
              </a:xfrm>
              <a:prstGeom prst="rect">
                <a:avLst/>
              </a:prstGeom>
              <a:solidFill>
                <a:schemeClr val="accent1">
                  <a:alpha val="41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8" name="Rectangle 57"/>
              <p:cNvSpPr/>
              <p:nvPr/>
            </p:nvSpPr>
            <p:spPr>
              <a:xfrm>
                <a:off x="6172200" y="6246813"/>
                <a:ext cx="228600" cy="152400"/>
              </a:xfrm>
              <a:prstGeom prst="rect">
                <a:avLst/>
              </a:prstGeom>
              <a:solidFill>
                <a:schemeClr val="accent1">
                  <a:alpha val="41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1746" name="Down Arrow 1745"/>
            <p:cNvSpPr/>
            <p:nvPr/>
          </p:nvSpPr>
          <p:spPr>
            <a:xfrm>
              <a:off x="5391150" y="3276600"/>
              <a:ext cx="304800" cy="1981200"/>
            </a:xfrm>
            <a:prstGeom prst="downArrow">
              <a:avLst/>
            </a:prstGeom>
          </p:spPr>
          <p:style>
            <a:lnRef idx="3">
              <a:schemeClr val="lt1"/>
            </a:lnRef>
            <a:fillRef idx="1">
              <a:schemeClr val="accent5"/>
            </a:fillRef>
            <a:effectRef idx="1">
              <a:schemeClr val="accent5"/>
            </a:effectRef>
            <a:fontRef idx="minor">
              <a:schemeClr val="lt1"/>
            </a:fontRef>
          </p:style>
          <p:txBody>
            <a:bodyPr anchor="ctr"/>
            <a:lstStyle/>
            <a:p>
              <a:pPr algn="ctr" fontAlgn="auto">
                <a:spcBef>
                  <a:spcPts val="0"/>
                </a:spcBef>
                <a:spcAft>
                  <a:spcPts val="0"/>
                </a:spcAft>
                <a:defRPr/>
              </a:pPr>
              <a:endParaRPr lang="en-US"/>
            </a:p>
          </p:txBody>
        </p:sp>
      </p:grpSp>
      <p:sp>
        <p:nvSpPr>
          <p:cNvPr id="1665" name="Rectangle 1664"/>
          <p:cNvSpPr/>
          <p:nvPr/>
        </p:nvSpPr>
        <p:spPr>
          <a:xfrm>
            <a:off x="5743575" y="2619375"/>
            <a:ext cx="411163" cy="411163"/>
          </a:xfrm>
          <a:prstGeom prst="rect">
            <a:avLst/>
          </a:prstGeom>
          <a:solidFill>
            <a:schemeClr val="accent2">
              <a:alpha val="44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35" name="Group 1753"/>
          <p:cNvGrpSpPr>
            <a:grpSpLocks/>
          </p:cNvGrpSpPr>
          <p:nvPr/>
        </p:nvGrpSpPr>
        <p:grpSpPr bwMode="auto">
          <a:xfrm>
            <a:off x="5286375" y="3276600"/>
            <a:ext cx="1676400" cy="3276600"/>
            <a:chOff x="5286375" y="3276600"/>
            <a:chExt cx="1676400" cy="3276600"/>
          </a:xfrm>
        </p:grpSpPr>
        <p:grpSp>
          <p:nvGrpSpPr>
            <p:cNvPr id="36" name="Group 59"/>
            <p:cNvGrpSpPr>
              <a:grpSpLocks/>
            </p:cNvGrpSpPr>
            <p:nvPr/>
          </p:nvGrpSpPr>
          <p:grpSpPr bwMode="auto">
            <a:xfrm>
              <a:off x="5286375" y="5257800"/>
              <a:ext cx="1676400" cy="1295400"/>
              <a:chOff x="5334000" y="5257800"/>
              <a:chExt cx="1676400" cy="1295400"/>
            </a:xfrm>
          </p:grpSpPr>
          <p:cxnSp>
            <p:nvCxnSpPr>
              <p:cNvPr id="1668" name="Straight Arrow Connector 1667"/>
              <p:cNvCxnSpPr/>
              <p:nvPr/>
            </p:nvCxnSpPr>
            <p:spPr>
              <a:xfrm rot="5400000" flipH="1" flipV="1">
                <a:off x="4838701" y="5903912"/>
                <a:ext cx="1295400" cy="31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69" name="Straight Arrow Connector 1668"/>
              <p:cNvCxnSpPr/>
              <p:nvPr/>
            </p:nvCxnSpPr>
            <p:spPr>
              <a:xfrm>
                <a:off x="5334000" y="6399213"/>
                <a:ext cx="1676400" cy="31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670" name="Rectangle 1669"/>
              <p:cNvSpPr/>
              <p:nvPr/>
            </p:nvSpPr>
            <p:spPr>
              <a:xfrm>
                <a:off x="5486400" y="6248400"/>
                <a:ext cx="228600" cy="150813"/>
              </a:xfrm>
              <a:prstGeom prst="rect">
                <a:avLst/>
              </a:prstGeom>
              <a:solidFill>
                <a:schemeClr val="accent1">
                  <a:alpha val="41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671" name="Rectangle 1670"/>
              <p:cNvSpPr/>
              <p:nvPr/>
            </p:nvSpPr>
            <p:spPr>
              <a:xfrm>
                <a:off x="5715000" y="5791200"/>
                <a:ext cx="228600" cy="608013"/>
              </a:xfrm>
              <a:prstGeom prst="rect">
                <a:avLst/>
              </a:prstGeom>
              <a:solidFill>
                <a:schemeClr val="accent1">
                  <a:alpha val="41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672" name="Rectangle 1671"/>
              <p:cNvSpPr/>
              <p:nvPr/>
            </p:nvSpPr>
            <p:spPr>
              <a:xfrm>
                <a:off x="5943600" y="5867400"/>
                <a:ext cx="228600" cy="531813"/>
              </a:xfrm>
              <a:prstGeom prst="rect">
                <a:avLst/>
              </a:prstGeom>
              <a:solidFill>
                <a:schemeClr val="accent1">
                  <a:alpha val="41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673" name="Rectangle 1672"/>
              <p:cNvSpPr/>
              <p:nvPr/>
            </p:nvSpPr>
            <p:spPr>
              <a:xfrm>
                <a:off x="6172200" y="5638800"/>
                <a:ext cx="228600" cy="760413"/>
              </a:xfrm>
              <a:prstGeom prst="rect">
                <a:avLst/>
              </a:prstGeom>
              <a:solidFill>
                <a:schemeClr val="accent1">
                  <a:alpha val="41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1748" name="Down Arrow 1747"/>
            <p:cNvSpPr/>
            <p:nvPr/>
          </p:nvSpPr>
          <p:spPr>
            <a:xfrm>
              <a:off x="5781675" y="3276600"/>
              <a:ext cx="314325" cy="1981200"/>
            </a:xfrm>
            <a:prstGeom prst="downArrow">
              <a:avLst/>
            </a:prstGeom>
          </p:spPr>
          <p:style>
            <a:lnRef idx="3">
              <a:schemeClr val="lt1"/>
            </a:lnRef>
            <a:fillRef idx="1">
              <a:schemeClr val="accent5"/>
            </a:fillRef>
            <a:effectRef idx="1">
              <a:schemeClr val="accent5"/>
            </a:effectRef>
            <a:fontRef idx="minor">
              <a:schemeClr val="lt1"/>
            </a:fontRef>
          </p:style>
          <p:txBody>
            <a:bodyPr anchor="ctr"/>
            <a:lstStyle/>
            <a:p>
              <a:pPr algn="ctr" fontAlgn="auto">
                <a:spcBef>
                  <a:spcPts val="0"/>
                </a:spcBef>
                <a:spcAft>
                  <a:spcPts val="0"/>
                </a:spcAft>
                <a:defRPr/>
              </a:pPr>
              <a:endParaRPr lang="en-US"/>
            </a:p>
          </p:txBody>
        </p:sp>
      </p:grpSp>
      <p:sp>
        <p:nvSpPr>
          <p:cNvPr id="1707" name="Rectangle 1706"/>
          <p:cNvSpPr/>
          <p:nvPr/>
        </p:nvSpPr>
        <p:spPr>
          <a:xfrm>
            <a:off x="6572250" y="3856038"/>
            <a:ext cx="411163" cy="411162"/>
          </a:xfrm>
          <a:prstGeom prst="rect">
            <a:avLst/>
          </a:prstGeom>
          <a:solidFill>
            <a:schemeClr val="accent2">
              <a:alpha val="44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37" name="Group 1754"/>
          <p:cNvGrpSpPr>
            <a:grpSpLocks/>
          </p:cNvGrpSpPr>
          <p:nvPr/>
        </p:nvGrpSpPr>
        <p:grpSpPr bwMode="auto">
          <a:xfrm>
            <a:off x="6115050" y="4495800"/>
            <a:ext cx="1676400" cy="2057400"/>
            <a:chOff x="6115050" y="4495800"/>
            <a:chExt cx="1676400" cy="2057400"/>
          </a:xfrm>
        </p:grpSpPr>
        <p:grpSp>
          <p:nvGrpSpPr>
            <p:cNvPr id="38" name="Group 59"/>
            <p:cNvGrpSpPr>
              <a:grpSpLocks/>
            </p:cNvGrpSpPr>
            <p:nvPr/>
          </p:nvGrpSpPr>
          <p:grpSpPr bwMode="auto">
            <a:xfrm>
              <a:off x="6115050" y="5257800"/>
              <a:ext cx="1676400" cy="1295400"/>
              <a:chOff x="5334000" y="5257800"/>
              <a:chExt cx="1676400" cy="1295400"/>
            </a:xfrm>
          </p:grpSpPr>
          <p:cxnSp>
            <p:nvCxnSpPr>
              <p:cNvPr id="1708" name="Straight Arrow Connector 1707"/>
              <p:cNvCxnSpPr/>
              <p:nvPr/>
            </p:nvCxnSpPr>
            <p:spPr>
              <a:xfrm rot="5400000" flipH="1" flipV="1">
                <a:off x="4838701" y="5903912"/>
                <a:ext cx="1295400" cy="31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09" name="Straight Arrow Connector 1708"/>
              <p:cNvCxnSpPr/>
              <p:nvPr/>
            </p:nvCxnSpPr>
            <p:spPr>
              <a:xfrm>
                <a:off x="5334000" y="6399213"/>
                <a:ext cx="1676400" cy="31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710" name="Rectangle 1709"/>
              <p:cNvSpPr/>
              <p:nvPr/>
            </p:nvSpPr>
            <p:spPr>
              <a:xfrm>
                <a:off x="5486400" y="5562600"/>
                <a:ext cx="209550" cy="836613"/>
              </a:xfrm>
              <a:prstGeom prst="rect">
                <a:avLst/>
              </a:prstGeom>
              <a:solidFill>
                <a:schemeClr val="accent1">
                  <a:alpha val="41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711" name="Rectangle 1710"/>
              <p:cNvSpPr/>
              <p:nvPr/>
            </p:nvSpPr>
            <p:spPr>
              <a:xfrm>
                <a:off x="5695950" y="5943600"/>
                <a:ext cx="209550" cy="455613"/>
              </a:xfrm>
              <a:prstGeom prst="rect">
                <a:avLst/>
              </a:prstGeom>
              <a:solidFill>
                <a:schemeClr val="accent1">
                  <a:alpha val="41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712" name="Rectangle 1711"/>
              <p:cNvSpPr/>
              <p:nvPr/>
            </p:nvSpPr>
            <p:spPr>
              <a:xfrm>
                <a:off x="5905500" y="5715000"/>
                <a:ext cx="209550" cy="684213"/>
              </a:xfrm>
              <a:prstGeom prst="rect">
                <a:avLst/>
              </a:prstGeom>
              <a:solidFill>
                <a:schemeClr val="accent1">
                  <a:alpha val="41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713" name="Rectangle 1712"/>
              <p:cNvSpPr/>
              <p:nvPr/>
            </p:nvSpPr>
            <p:spPr>
              <a:xfrm>
                <a:off x="6115050" y="5867400"/>
                <a:ext cx="209550" cy="531813"/>
              </a:xfrm>
              <a:prstGeom prst="rect">
                <a:avLst/>
              </a:prstGeom>
              <a:solidFill>
                <a:schemeClr val="accent1">
                  <a:alpha val="41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1750" name="Down Arrow 1749"/>
            <p:cNvSpPr/>
            <p:nvPr/>
          </p:nvSpPr>
          <p:spPr>
            <a:xfrm>
              <a:off x="6638925" y="4495800"/>
              <a:ext cx="295275" cy="762000"/>
            </a:xfrm>
            <a:prstGeom prst="downArrow">
              <a:avLst/>
            </a:prstGeom>
          </p:spPr>
          <p:style>
            <a:lnRef idx="3">
              <a:schemeClr val="lt1"/>
            </a:lnRef>
            <a:fillRef idx="1">
              <a:schemeClr val="accent5"/>
            </a:fillRef>
            <a:effectRef idx="1">
              <a:schemeClr val="accent5"/>
            </a:effectRef>
            <a:fontRef idx="minor">
              <a:schemeClr val="lt1"/>
            </a:fontRef>
          </p:style>
          <p:txBody>
            <a:bodyPr anchor="ctr"/>
            <a:lstStyle/>
            <a:p>
              <a:pPr algn="ctr" fontAlgn="auto">
                <a:spcBef>
                  <a:spcPts val="0"/>
                </a:spcBef>
                <a:spcAft>
                  <a:spcPts val="0"/>
                </a:spcAft>
                <a:defRPr/>
              </a:pPr>
              <a:endParaRPr lang="en-US"/>
            </a:p>
          </p:txBody>
        </p:sp>
      </p:grpSp>
      <p:grpSp>
        <p:nvGrpSpPr>
          <p:cNvPr id="1380" name="Group 1379"/>
          <p:cNvGrpSpPr>
            <a:grpSpLocks/>
          </p:cNvGrpSpPr>
          <p:nvPr/>
        </p:nvGrpSpPr>
        <p:grpSpPr bwMode="auto">
          <a:xfrm>
            <a:off x="4953000" y="1829331"/>
            <a:ext cx="3200398" cy="3199869"/>
            <a:chOff x="762000" y="228599"/>
            <a:chExt cx="6324600" cy="5791201"/>
          </a:xfrm>
        </p:grpSpPr>
        <p:cxnSp>
          <p:nvCxnSpPr>
            <p:cNvPr id="1715" name="Straight Arrow Connector 1714"/>
            <p:cNvCxnSpPr/>
            <p:nvPr/>
          </p:nvCxnSpPr>
          <p:spPr>
            <a:xfrm>
              <a:off x="762000" y="326269"/>
              <a:ext cx="213330" cy="2874"/>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716" name="Straight Arrow Connector 1715"/>
            <p:cNvCxnSpPr/>
            <p:nvPr/>
          </p:nvCxnSpPr>
          <p:spPr>
            <a:xfrm>
              <a:off x="762000" y="673857"/>
              <a:ext cx="213330"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717" name="Straight Arrow Connector 1716"/>
            <p:cNvCxnSpPr/>
            <p:nvPr/>
          </p:nvCxnSpPr>
          <p:spPr>
            <a:xfrm>
              <a:off x="1135328" y="1070278"/>
              <a:ext cx="213330"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718" name="Straight Arrow Connector 1717"/>
            <p:cNvCxnSpPr/>
            <p:nvPr/>
          </p:nvCxnSpPr>
          <p:spPr>
            <a:xfrm>
              <a:off x="1561988" y="1070278"/>
              <a:ext cx="213330"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719" name="Straight Arrow Connector 1718"/>
            <p:cNvCxnSpPr/>
            <p:nvPr/>
          </p:nvCxnSpPr>
          <p:spPr>
            <a:xfrm>
              <a:off x="1561988" y="673857"/>
              <a:ext cx="213330"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720" name="Straight Arrow Connector 1719"/>
            <p:cNvCxnSpPr/>
            <p:nvPr/>
          </p:nvCxnSpPr>
          <p:spPr>
            <a:xfrm>
              <a:off x="1963549" y="1446590"/>
              <a:ext cx="213330" cy="2874"/>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721" name="Straight Arrow Connector 1720"/>
            <p:cNvCxnSpPr/>
            <p:nvPr/>
          </p:nvCxnSpPr>
          <p:spPr>
            <a:xfrm>
              <a:off x="1969824" y="1070278"/>
              <a:ext cx="213330"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722" name="Straight Arrow Connector 1721"/>
            <p:cNvCxnSpPr/>
            <p:nvPr/>
          </p:nvCxnSpPr>
          <p:spPr>
            <a:xfrm rot="5400000">
              <a:off x="1944310" y="673857"/>
              <a:ext cx="195338"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728" name="Straight Arrow Connector 1727"/>
            <p:cNvCxnSpPr/>
            <p:nvPr/>
          </p:nvCxnSpPr>
          <p:spPr>
            <a:xfrm rot="5400000">
              <a:off x="1944442" y="326137"/>
              <a:ext cx="198212" cy="3138"/>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729" name="Straight Arrow Connector 1728"/>
            <p:cNvCxnSpPr/>
            <p:nvPr/>
          </p:nvCxnSpPr>
          <p:spPr>
            <a:xfrm rot="5400000">
              <a:off x="1571116" y="326137"/>
              <a:ext cx="198212" cy="3136"/>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730" name="Straight Arrow Connector 1729"/>
            <p:cNvCxnSpPr/>
            <p:nvPr/>
          </p:nvCxnSpPr>
          <p:spPr>
            <a:xfrm rot="5400000">
              <a:off x="1177395" y="327706"/>
              <a:ext cx="198212"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731" name="Straight Arrow Connector 1730"/>
            <p:cNvCxnSpPr/>
            <p:nvPr/>
          </p:nvCxnSpPr>
          <p:spPr>
            <a:xfrm rot="16200000" flipH="1">
              <a:off x="1193972" y="619709"/>
              <a:ext cx="149376" cy="159998"/>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732" name="Straight Arrow Connector 1731"/>
            <p:cNvCxnSpPr/>
            <p:nvPr/>
          </p:nvCxnSpPr>
          <p:spPr>
            <a:xfrm rot="16200000" flipH="1">
              <a:off x="786135" y="984533"/>
              <a:ext cx="149376" cy="159998"/>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733" name="Straight Arrow Connector 1732"/>
            <p:cNvCxnSpPr/>
            <p:nvPr/>
          </p:nvCxnSpPr>
          <p:spPr>
            <a:xfrm rot="16200000" flipH="1">
              <a:off x="767312" y="1360845"/>
              <a:ext cx="149376" cy="159998"/>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734" name="Straight Arrow Connector 1733"/>
            <p:cNvCxnSpPr/>
            <p:nvPr/>
          </p:nvCxnSpPr>
          <p:spPr>
            <a:xfrm rot="16200000" flipH="1">
              <a:off x="1193972" y="1360845"/>
              <a:ext cx="149376" cy="159998"/>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735" name="Straight Arrow Connector 1734"/>
            <p:cNvCxnSpPr/>
            <p:nvPr/>
          </p:nvCxnSpPr>
          <p:spPr>
            <a:xfrm rot="16200000" flipH="1">
              <a:off x="1567298" y="1360847"/>
              <a:ext cx="149376" cy="159996"/>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736" name="Straight Arrow Connector 1735"/>
            <p:cNvCxnSpPr/>
            <p:nvPr/>
          </p:nvCxnSpPr>
          <p:spPr>
            <a:xfrm rot="5400000">
              <a:off x="1977118" y="1827213"/>
              <a:ext cx="192465"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737" name="Straight Arrow Connector 1736"/>
            <p:cNvCxnSpPr/>
            <p:nvPr/>
          </p:nvCxnSpPr>
          <p:spPr>
            <a:xfrm rot="5400000">
              <a:off x="1594380" y="1827213"/>
              <a:ext cx="192465"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738" name="Straight Arrow Connector 1737"/>
            <p:cNvCxnSpPr/>
            <p:nvPr/>
          </p:nvCxnSpPr>
          <p:spPr>
            <a:xfrm rot="5400000">
              <a:off x="1156873" y="2164745"/>
              <a:ext cx="195338"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739" name="Straight Arrow Connector 1738"/>
            <p:cNvCxnSpPr/>
            <p:nvPr/>
          </p:nvCxnSpPr>
          <p:spPr>
            <a:xfrm rot="5400000">
              <a:off x="1156740" y="2549544"/>
              <a:ext cx="192465" cy="3138"/>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740" name="Straight Arrow Connector 1739"/>
            <p:cNvCxnSpPr/>
            <p:nvPr/>
          </p:nvCxnSpPr>
          <p:spPr>
            <a:xfrm rot="5400000">
              <a:off x="1594380" y="2551113"/>
              <a:ext cx="192465"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741" name="Straight Arrow Connector 1740"/>
            <p:cNvCxnSpPr/>
            <p:nvPr/>
          </p:nvCxnSpPr>
          <p:spPr>
            <a:xfrm rot="5400000">
              <a:off x="739624" y="2914500"/>
              <a:ext cx="195338"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742" name="Straight Arrow Connector 1741"/>
            <p:cNvCxnSpPr/>
            <p:nvPr/>
          </p:nvCxnSpPr>
          <p:spPr>
            <a:xfrm rot="5400000">
              <a:off x="1155304" y="2918676"/>
              <a:ext cx="195338" cy="3138"/>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743" name="Straight Arrow Connector 1742"/>
            <p:cNvCxnSpPr/>
            <p:nvPr/>
          </p:nvCxnSpPr>
          <p:spPr>
            <a:xfrm rot="10800000">
              <a:off x="1583947" y="2888645"/>
              <a:ext cx="216468"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744" name="Straight Arrow Connector 1743"/>
            <p:cNvCxnSpPr/>
            <p:nvPr/>
          </p:nvCxnSpPr>
          <p:spPr>
            <a:xfrm rot="10800000">
              <a:off x="1966686" y="2888645"/>
              <a:ext cx="216468" cy="2874"/>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745" name="Straight Arrow Connector 1744"/>
            <p:cNvCxnSpPr/>
            <p:nvPr/>
          </p:nvCxnSpPr>
          <p:spPr>
            <a:xfrm rot="10800000">
              <a:off x="1966686" y="2552550"/>
              <a:ext cx="216468"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747" name="Straight Arrow Connector 1746"/>
            <p:cNvCxnSpPr/>
            <p:nvPr/>
          </p:nvCxnSpPr>
          <p:spPr>
            <a:xfrm rot="10800000">
              <a:off x="1966686" y="2193471"/>
              <a:ext cx="216468" cy="2874"/>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749" name="Straight Arrow Connector 1748"/>
            <p:cNvCxnSpPr/>
            <p:nvPr/>
          </p:nvCxnSpPr>
          <p:spPr>
            <a:xfrm flipH="1">
              <a:off x="1580811" y="2115912"/>
              <a:ext cx="166271" cy="146503"/>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751" name="Straight Arrow Connector 1750"/>
            <p:cNvCxnSpPr/>
            <p:nvPr/>
          </p:nvCxnSpPr>
          <p:spPr>
            <a:xfrm flipH="1">
              <a:off x="1179249" y="1748216"/>
              <a:ext cx="163135" cy="143631"/>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752" name="Straight Arrow Connector 1751"/>
            <p:cNvCxnSpPr/>
            <p:nvPr/>
          </p:nvCxnSpPr>
          <p:spPr>
            <a:xfrm flipH="1">
              <a:off x="762000" y="1730981"/>
              <a:ext cx="163135" cy="143631"/>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753" name="Straight Arrow Connector 1752"/>
            <p:cNvCxnSpPr/>
            <p:nvPr/>
          </p:nvCxnSpPr>
          <p:spPr>
            <a:xfrm flipH="1">
              <a:off x="762000" y="2115912"/>
              <a:ext cx="163135" cy="146503"/>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754" name="Straight Arrow Connector 1753"/>
            <p:cNvCxnSpPr/>
            <p:nvPr/>
          </p:nvCxnSpPr>
          <p:spPr>
            <a:xfrm flipH="1">
              <a:off x="762000" y="2454881"/>
              <a:ext cx="163135" cy="146503"/>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755" name="Straight Arrow Connector 1754"/>
            <p:cNvCxnSpPr/>
            <p:nvPr/>
          </p:nvCxnSpPr>
          <p:spPr>
            <a:xfrm flipV="1">
              <a:off x="2421581" y="2917371"/>
              <a:ext cx="213330"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758" name="Straight Arrow Connector 1757"/>
            <p:cNvCxnSpPr/>
            <p:nvPr/>
          </p:nvCxnSpPr>
          <p:spPr>
            <a:xfrm flipV="1">
              <a:off x="2421581" y="2569785"/>
              <a:ext cx="213330" cy="2872"/>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759" name="Straight Arrow Connector 1758"/>
            <p:cNvCxnSpPr/>
            <p:nvPr/>
          </p:nvCxnSpPr>
          <p:spPr>
            <a:xfrm flipV="1">
              <a:off x="2794907" y="2176236"/>
              <a:ext cx="213330"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760" name="Straight Arrow Connector 1759"/>
            <p:cNvCxnSpPr/>
            <p:nvPr/>
          </p:nvCxnSpPr>
          <p:spPr>
            <a:xfrm flipV="1">
              <a:off x="3221567" y="2173364"/>
              <a:ext cx="213330" cy="2872"/>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761" name="Straight Arrow Connector 1760"/>
            <p:cNvCxnSpPr/>
            <p:nvPr/>
          </p:nvCxnSpPr>
          <p:spPr>
            <a:xfrm flipV="1">
              <a:off x="3221567" y="2569785"/>
              <a:ext cx="213330" cy="2872"/>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762" name="Straight Arrow Connector 1761"/>
            <p:cNvCxnSpPr/>
            <p:nvPr/>
          </p:nvCxnSpPr>
          <p:spPr>
            <a:xfrm flipV="1">
              <a:off x="3623129" y="1797050"/>
              <a:ext cx="213330"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763" name="Straight Arrow Connector 1762"/>
            <p:cNvCxnSpPr/>
            <p:nvPr/>
          </p:nvCxnSpPr>
          <p:spPr>
            <a:xfrm flipV="1">
              <a:off x="3629403" y="2173364"/>
              <a:ext cx="213330" cy="2872"/>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764" name="Straight Arrow Connector 1763"/>
            <p:cNvCxnSpPr/>
            <p:nvPr/>
          </p:nvCxnSpPr>
          <p:spPr>
            <a:xfrm rot="16200000" flipV="1">
              <a:off x="3602454" y="2571222"/>
              <a:ext cx="198210"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765" name="Straight Arrow Connector 1764"/>
            <p:cNvCxnSpPr/>
            <p:nvPr/>
          </p:nvCxnSpPr>
          <p:spPr>
            <a:xfrm rot="16200000" flipV="1">
              <a:off x="3602454" y="2918808"/>
              <a:ext cx="198212"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766" name="Straight Arrow Connector 1765"/>
            <p:cNvCxnSpPr/>
            <p:nvPr/>
          </p:nvCxnSpPr>
          <p:spPr>
            <a:xfrm rot="16200000" flipV="1">
              <a:off x="3229126" y="2918808"/>
              <a:ext cx="198212"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767" name="Straight Arrow Connector 1766"/>
            <p:cNvCxnSpPr/>
            <p:nvPr/>
          </p:nvCxnSpPr>
          <p:spPr>
            <a:xfrm rot="16200000" flipV="1">
              <a:off x="2833838" y="2918808"/>
              <a:ext cx="198212"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768" name="Straight Arrow Connector 1767"/>
            <p:cNvCxnSpPr/>
            <p:nvPr/>
          </p:nvCxnSpPr>
          <p:spPr>
            <a:xfrm rot="5400000" flipH="1" flipV="1">
              <a:off x="2853551" y="2466806"/>
              <a:ext cx="149376" cy="159996"/>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769" name="Straight Arrow Connector 1768"/>
            <p:cNvCxnSpPr/>
            <p:nvPr/>
          </p:nvCxnSpPr>
          <p:spPr>
            <a:xfrm rot="5400000" flipH="1" flipV="1">
              <a:off x="2445714" y="2101983"/>
              <a:ext cx="149376" cy="159996"/>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770" name="Straight Arrow Connector 1769"/>
            <p:cNvCxnSpPr/>
            <p:nvPr/>
          </p:nvCxnSpPr>
          <p:spPr>
            <a:xfrm rot="5400000" flipH="1" flipV="1">
              <a:off x="2428328" y="1724234"/>
              <a:ext cx="146503" cy="159996"/>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771" name="Straight Arrow Connector 1770"/>
            <p:cNvCxnSpPr/>
            <p:nvPr/>
          </p:nvCxnSpPr>
          <p:spPr>
            <a:xfrm rot="5400000" flipH="1" flipV="1">
              <a:off x="2854987" y="1724234"/>
              <a:ext cx="146503" cy="159996"/>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772" name="Straight Arrow Connector 1771"/>
            <p:cNvCxnSpPr/>
            <p:nvPr/>
          </p:nvCxnSpPr>
          <p:spPr>
            <a:xfrm rot="5400000" flipH="1" flipV="1">
              <a:off x="3228315" y="1724232"/>
              <a:ext cx="146503" cy="159998"/>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773" name="Straight Arrow Connector 1772"/>
            <p:cNvCxnSpPr/>
            <p:nvPr/>
          </p:nvCxnSpPr>
          <p:spPr>
            <a:xfrm rot="16200000" flipV="1">
              <a:off x="3636699" y="1419301"/>
              <a:ext cx="192465"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774" name="Straight Arrow Connector 1773"/>
            <p:cNvCxnSpPr/>
            <p:nvPr/>
          </p:nvCxnSpPr>
          <p:spPr>
            <a:xfrm rot="16200000" flipV="1">
              <a:off x="3253961" y="1419301"/>
              <a:ext cx="192465"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775" name="Straight Arrow Connector 1774"/>
            <p:cNvCxnSpPr/>
            <p:nvPr/>
          </p:nvCxnSpPr>
          <p:spPr>
            <a:xfrm rot="16200000" flipV="1">
              <a:off x="2817889" y="1080332"/>
              <a:ext cx="192465"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776" name="Straight Arrow Connector 1775"/>
            <p:cNvCxnSpPr/>
            <p:nvPr/>
          </p:nvCxnSpPr>
          <p:spPr>
            <a:xfrm rot="16200000" flipV="1">
              <a:off x="2814885" y="692395"/>
              <a:ext cx="195338" cy="3136"/>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777" name="Straight Arrow Connector 1776"/>
            <p:cNvCxnSpPr/>
            <p:nvPr/>
          </p:nvCxnSpPr>
          <p:spPr>
            <a:xfrm rot="16200000" flipV="1">
              <a:off x="3252524" y="693964"/>
              <a:ext cx="195338"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778" name="Straight Arrow Connector 1777"/>
            <p:cNvCxnSpPr/>
            <p:nvPr/>
          </p:nvCxnSpPr>
          <p:spPr>
            <a:xfrm rot="16200000" flipV="1">
              <a:off x="2399071" y="329010"/>
              <a:ext cx="192466" cy="3138"/>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779" name="Straight Arrow Connector 1778"/>
            <p:cNvCxnSpPr/>
            <p:nvPr/>
          </p:nvCxnSpPr>
          <p:spPr>
            <a:xfrm rot="16200000" flipV="1">
              <a:off x="2816320" y="323265"/>
              <a:ext cx="192466" cy="3136"/>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780" name="Straight Arrow Connector 1779"/>
            <p:cNvCxnSpPr/>
            <p:nvPr/>
          </p:nvCxnSpPr>
          <p:spPr>
            <a:xfrm rot="10800000" flipV="1">
              <a:off x="3240390" y="354995"/>
              <a:ext cx="219604"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781" name="Straight Arrow Connector 1780"/>
            <p:cNvCxnSpPr/>
            <p:nvPr/>
          </p:nvCxnSpPr>
          <p:spPr>
            <a:xfrm rot="10800000" flipV="1">
              <a:off x="3623129" y="354995"/>
              <a:ext cx="219604"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782" name="Straight Arrow Connector 1781"/>
            <p:cNvCxnSpPr/>
            <p:nvPr/>
          </p:nvCxnSpPr>
          <p:spPr>
            <a:xfrm rot="10800000" flipV="1">
              <a:off x="3623129" y="693964"/>
              <a:ext cx="219604"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783" name="Straight Arrow Connector 1782"/>
            <p:cNvCxnSpPr/>
            <p:nvPr/>
          </p:nvCxnSpPr>
          <p:spPr>
            <a:xfrm rot="10800000" flipV="1">
              <a:off x="3623129" y="1050169"/>
              <a:ext cx="219604"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784" name="Straight Arrow Connector 1783"/>
            <p:cNvCxnSpPr/>
            <p:nvPr/>
          </p:nvCxnSpPr>
          <p:spPr>
            <a:xfrm flipH="1" flipV="1">
              <a:off x="3240390" y="984100"/>
              <a:ext cx="163135" cy="143631"/>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785" name="Straight Arrow Connector 1784"/>
            <p:cNvCxnSpPr/>
            <p:nvPr/>
          </p:nvCxnSpPr>
          <p:spPr>
            <a:xfrm flipH="1" flipV="1">
              <a:off x="2838828" y="1351795"/>
              <a:ext cx="163135" cy="146503"/>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786" name="Straight Arrow Connector 1785"/>
            <p:cNvCxnSpPr/>
            <p:nvPr/>
          </p:nvCxnSpPr>
          <p:spPr>
            <a:xfrm flipH="1" flipV="1">
              <a:off x="2421581" y="1371902"/>
              <a:ext cx="163135" cy="143631"/>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787" name="Straight Arrow Connector 1786"/>
            <p:cNvCxnSpPr/>
            <p:nvPr/>
          </p:nvCxnSpPr>
          <p:spPr>
            <a:xfrm flipH="1" flipV="1">
              <a:off x="2421581" y="984100"/>
              <a:ext cx="163135" cy="143631"/>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788" name="Straight Arrow Connector 1787"/>
            <p:cNvCxnSpPr/>
            <p:nvPr/>
          </p:nvCxnSpPr>
          <p:spPr>
            <a:xfrm flipH="1" flipV="1">
              <a:off x="2421581" y="645131"/>
              <a:ext cx="163135" cy="146503"/>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789" name="Straight Arrow Connector 1788"/>
            <p:cNvCxnSpPr/>
            <p:nvPr/>
          </p:nvCxnSpPr>
          <p:spPr>
            <a:xfrm rot="10800000">
              <a:off x="5245063" y="1429355"/>
              <a:ext cx="213330"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790" name="Straight Arrow Connector 1789"/>
            <p:cNvCxnSpPr/>
            <p:nvPr/>
          </p:nvCxnSpPr>
          <p:spPr>
            <a:xfrm rot="10800000">
              <a:off x="5245063" y="1081769"/>
              <a:ext cx="213330" cy="2872"/>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791" name="Straight Arrow Connector 1790"/>
            <p:cNvCxnSpPr/>
            <p:nvPr/>
          </p:nvCxnSpPr>
          <p:spPr>
            <a:xfrm rot="10800000">
              <a:off x="4868599" y="688219"/>
              <a:ext cx="213330"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792" name="Straight Arrow Connector 1791"/>
            <p:cNvCxnSpPr/>
            <p:nvPr/>
          </p:nvCxnSpPr>
          <p:spPr>
            <a:xfrm rot="10800000">
              <a:off x="4441939" y="685347"/>
              <a:ext cx="213330" cy="2872"/>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793" name="Straight Arrow Connector 1792"/>
            <p:cNvCxnSpPr/>
            <p:nvPr/>
          </p:nvCxnSpPr>
          <p:spPr>
            <a:xfrm rot="10800000">
              <a:off x="4441939" y="1081769"/>
              <a:ext cx="213330" cy="2872"/>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794" name="Straight Arrow Connector 1793"/>
            <p:cNvCxnSpPr/>
            <p:nvPr/>
          </p:nvCxnSpPr>
          <p:spPr>
            <a:xfrm rot="10800000">
              <a:off x="4043514" y="309033"/>
              <a:ext cx="213330"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795" name="Straight Arrow Connector 1794"/>
            <p:cNvCxnSpPr/>
            <p:nvPr/>
          </p:nvCxnSpPr>
          <p:spPr>
            <a:xfrm rot="10800000">
              <a:off x="4034103" y="685347"/>
              <a:ext cx="216466" cy="2872"/>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796" name="Straight Arrow Connector 1795"/>
            <p:cNvCxnSpPr/>
            <p:nvPr/>
          </p:nvCxnSpPr>
          <p:spPr>
            <a:xfrm rot="16200000">
              <a:off x="4076170" y="1083206"/>
              <a:ext cx="198210"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797" name="Straight Arrow Connector 1796"/>
            <p:cNvCxnSpPr/>
            <p:nvPr/>
          </p:nvCxnSpPr>
          <p:spPr>
            <a:xfrm rot="16200000">
              <a:off x="4076170" y="1430792"/>
              <a:ext cx="198212"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798" name="Straight Arrow Connector 1797"/>
            <p:cNvCxnSpPr/>
            <p:nvPr/>
          </p:nvCxnSpPr>
          <p:spPr>
            <a:xfrm rot="16200000">
              <a:off x="4449498" y="1430792"/>
              <a:ext cx="198212"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799" name="Straight Arrow Connector 1798"/>
            <p:cNvCxnSpPr/>
            <p:nvPr/>
          </p:nvCxnSpPr>
          <p:spPr>
            <a:xfrm rot="16200000">
              <a:off x="4844786" y="1430792"/>
              <a:ext cx="198212"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800" name="Straight Arrow Connector 1799"/>
            <p:cNvCxnSpPr/>
            <p:nvPr/>
          </p:nvCxnSpPr>
          <p:spPr>
            <a:xfrm rot="5400000" flipH="1">
              <a:off x="4873909" y="978790"/>
              <a:ext cx="149376" cy="159996"/>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801" name="Straight Arrow Connector 1800"/>
            <p:cNvCxnSpPr/>
            <p:nvPr/>
          </p:nvCxnSpPr>
          <p:spPr>
            <a:xfrm rot="5400000" flipH="1">
              <a:off x="5281745" y="613966"/>
              <a:ext cx="149376" cy="159996"/>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802" name="Straight Arrow Connector 1801"/>
            <p:cNvCxnSpPr/>
            <p:nvPr/>
          </p:nvCxnSpPr>
          <p:spPr>
            <a:xfrm rot="5400000" flipH="1">
              <a:off x="5305143" y="236215"/>
              <a:ext cx="146503" cy="159998"/>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803" name="Straight Arrow Connector 1802"/>
            <p:cNvCxnSpPr/>
            <p:nvPr/>
          </p:nvCxnSpPr>
          <p:spPr>
            <a:xfrm rot="5400000" flipH="1">
              <a:off x="4875346" y="236217"/>
              <a:ext cx="146503" cy="159996"/>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804" name="Straight Arrow Connector 1803"/>
            <p:cNvCxnSpPr/>
            <p:nvPr/>
          </p:nvCxnSpPr>
          <p:spPr>
            <a:xfrm rot="5400000" flipH="1">
              <a:off x="4502020" y="236215"/>
              <a:ext cx="146503" cy="159998"/>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805" name="Straight Arrow Connector 1804"/>
            <p:cNvCxnSpPr/>
            <p:nvPr/>
          </p:nvCxnSpPr>
          <p:spPr>
            <a:xfrm rot="16200000">
              <a:off x="4049239" y="2931603"/>
              <a:ext cx="192466" cy="3138"/>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806" name="Straight Arrow Connector 1805"/>
            <p:cNvCxnSpPr/>
            <p:nvPr/>
          </p:nvCxnSpPr>
          <p:spPr>
            <a:xfrm rot="16200000">
              <a:off x="4431978" y="2931603"/>
              <a:ext cx="192466" cy="3138"/>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807" name="Straight Arrow Connector 1806"/>
            <p:cNvCxnSpPr/>
            <p:nvPr/>
          </p:nvCxnSpPr>
          <p:spPr>
            <a:xfrm rot="16200000">
              <a:off x="4866615" y="2594069"/>
              <a:ext cx="195338" cy="3136"/>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808" name="Straight Arrow Connector 1807"/>
            <p:cNvCxnSpPr/>
            <p:nvPr/>
          </p:nvCxnSpPr>
          <p:spPr>
            <a:xfrm rot="16200000">
              <a:off x="4869617" y="2209272"/>
              <a:ext cx="192466"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809" name="Straight Arrow Connector 1808"/>
            <p:cNvCxnSpPr/>
            <p:nvPr/>
          </p:nvCxnSpPr>
          <p:spPr>
            <a:xfrm rot="16200000">
              <a:off x="4431978" y="2207703"/>
              <a:ext cx="192466" cy="3138"/>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810" name="Straight Arrow Connector 1809"/>
            <p:cNvCxnSpPr/>
            <p:nvPr/>
          </p:nvCxnSpPr>
          <p:spPr>
            <a:xfrm rot="16200000">
              <a:off x="5285431" y="1845885"/>
              <a:ext cx="195338"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811" name="Straight Arrow Connector 1810"/>
            <p:cNvCxnSpPr/>
            <p:nvPr/>
          </p:nvCxnSpPr>
          <p:spPr>
            <a:xfrm rot="16200000">
              <a:off x="4868182" y="1840140"/>
              <a:ext cx="195338"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812" name="Straight Arrow Connector 1811"/>
            <p:cNvCxnSpPr/>
            <p:nvPr/>
          </p:nvCxnSpPr>
          <p:spPr>
            <a:xfrm>
              <a:off x="4416842" y="1828650"/>
              <a:ext cx="219604"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813" name="Straight Arrow Connector 1812"/>
            <p:cNvCxnSpPr/>
            <p:nvPr/>
          </p:nvCxnSpPr>
          <p:spPr>
            <a:xfrm>
              <a:off x="4034103" y="1828650"/>
              <a:ext cx="219604"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814" name="Straight Arrow Connector 1813"/>
            <p:cNvCxnSpPr/>
            <p:nvPr/>
          </p:nvCxnSpPr>
          <p:spPr>
            <a:xfrm>
              <a:off x="4034103" y="2207835"/>
              <a:ext cx="219604"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815" name="Straight Arrow Connector 1814"/>
            <p:cNvCxnSpPr/>
            <p:nvPr/>
          </p:nvCxnSpPr>
          <p:spPr>
            <a:xfrm>
              <a:off x="4034103" y="2564040"/>
              <a:ext cx="219604" cy="2872"/>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816" name="Straight Arrow Connector 1815"/>
            <p:cNvCxnSpPr/>
            <p:nvPr/>
          </p:nvCxnSpPr>
          <p:spPr>
            <a:xfrm rot="10800000" flipH="1">
              <a:off x="4473311" y="2497969"/>
              <a:ext cx="163135" cy="146504"/>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817" name="Straight Arrow Connector 1816"/>
            <p:cNvCxnSpPr/>
            <p:nvPr/>
          </p:nvCxnSpPr>
          <p:spPr>
            <a:xfrm rot="10800000" flipH="1">
              <a:off x="4874873" y="2868538"/>
              <a:ext cx="166271" cy="143631"/>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818" name="Straight Arrow Connector 1817"/>
            <p:cNvCxnSpPr/>
            <p:nvPr/>
          </p:nvCxnSpPr>
          <p:spPr>
            <a:xfrm rot="10800000" flipH="1">
              <a:off x="5292120" y="2885774"/>
              <a:ext cx="166273" cy="143631"/>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819" name="Straight Arrow Connector 1818"/>
            <p:cNvCxnSpPr/>
            <p:nvPr/>
          </p:nvCxnSpPr>
          <p:spPr>
            <a:xfrm rot="10800000" flipH="1">
              <a:off x="5292120" y="2497969"/>
              <a:ext cx="166273" cy="146504"/>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820" name="Straight Arrow Connector 1819"/>
            <p:cNvCxnSpPr/>
            <p:nvPr/>
          </p:nvCxnSpPr>
          <p:spPr>
            <a:xfrm rot="10800000" flipH="1">
              <a:off x="5292120" y="2159000"/>
              <a:ext cx="166273" cy="146504"/>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821" name="Straight Arrow Connector 1820"/>
            <p:cNvCxnSpPr/>
            <p:nvPr/>
          </p:nvCxnSpPr>
          <p:spPr>
            <a:xfrm rot="10800000" flipV="1">
              <a:off x="6873270" y="1843012"/>
              <a:ext cx="213330"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822" name="Straight Arrow Connector 1821"/>
            <p:cNvCxnSpPr/>
            <p:nvPr/>
          </p:nvCxnSpPr>
          <p:spPr>
            <a:xfrm rot="10800000" flipV="1">
              <a:off x="6873270" y="2187726"/>
              <a:ext cx="213330" cy="2874"/>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823" name="Straight Arrow Connector 1822"/>
            <p:cNvCxnSpPr/>
            <p:nvPr/>
          </p:nvCxnSpPr>
          <p:spPr>
            <a:xfrm rot="10800000" flipV="1">
              <a:off x="6499944" y="2584148"/>
              <a:ext cx="213330"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824" name="Straight Arrow Connector 1823"/>
            <p:cNvCxnSpPr/>
            <p:nvPr/>
          </p:nvCxnSpPr>
          <p:spPr>
            <a:xfrm rot="10800000" flipV="1">
              <a:off x="6073285" y="2584148"/>
              <a:ext cx="213330" cy="2874"/>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825" name="Straight Arrow Connector 1824"/>
            <p:cNvCxnSpPr/>
            <p:nvPr/>
          </p:nvCxnSpPr>
          <p:spPr>
            <a:xfrm rot="10800000" flipV="1">
              <a:off x="6073285" y="2187726"/>
              <a:ext cx="213330" cy="2874"/>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826" name="Straight Arrow Connector 1825"/>
            <p:cNvCxnSpPr/>
            <p:nvPr/>
          </p:nvCxnSpPr>
          <p:spPr>
            <a:xfrm rot="10800000" flipV="1">
              <a:off x="5671723" y="2963333"/>
              <a:ext cx="213330"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827" name="Straight Arrow Connector 1826"/>
            <p:cNvCxnSpPr/>
            <p:nvPr/>
          </p:nvCxnSpPr>
          <p:spPr>
            <a:xfrm rot="10800000" flipV="1">
              <a:off x="5665448" y="2584148"/>
              <a:ext cx="213330" cy="2874"/>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828" name="Straight Arrow Connector 1827"/>
            <p:cNvCxnSpPr/>
            <p:nvPr/>
          </p:nvCxnSpPr>
          <p:spPr>
            <a:xfrm rot="5400000" flipV="1">
              <a:off x="5707516" y="2189163"/>
              <a:ext cx="198212"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829" name="Straight Arrow Connector 1828"/>
            <p:cNvCxnSpPr/>
            <p:nvPr/>
          </p:nvCxnSpPr>
          <p:spPr>
            <a:xfrm rot="5400000" flipV="1">
              <a:off x="5705948" y="1840008"/>
              <a:ext cx="198210" cy="3136"/>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830" name="Straight Arrow Connector 1829"/>
            <p:cNvCxnSpPr/>
            <p:nvPr/>
          </p:nvCxnSpPr>
          <p:spPr>
            <a:xfrm rot="5400000" flipV="1">
              <a:off x="6079275" y="1840008"/>
              <a:ext cx="198210" cy="3138"/>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831" name="Straight Arrow Connector 1830"/>
            <p:cNvCxnSpPr/>
            <p:nvPr/>
          </p:nvCxnSpPr>
          <p:spPr>
            <a:xfrm rot="5400000" flipV="1">
              <a:off x="6472993" y="1841577"/>
              <a:ext cx="198210"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832" name="Straight Arrow Connector 1831"/>
            <p:cNvCxnSpPr/>
            <p:nvPr/>
          </p:nvCxnSpPr>
          <p:spPr>
            <a:xfrm rot="16200000" flipH="1" flipV="1">
              <a:off x="6505254" y="2133582"/>
              <a:ext cx="149376" cy="159996"/>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833" name="Straight Arrow Connector 1832"/>
            <p:cNvCxnSpPr/>
            <p:nvPr/>
          </p:nvCxnSpPr>
          <p:spPr>
            <a:xfrm rot="16200000" flipH="1" flipV="1">
              <a:off x="6913091" y="2498404"/>
              <a:ext cx="149376" cy="159996"/>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834" name="Straight Arrow Connector 1833"/>
            <p:cNvCxnSpPr/>
            <p:nvPr/>
          </p:nvCxnSpPr>
          <p:spPr>
            <a:xfrm rot="16200000" flipH="1" flipV="1">
              <a:off x="6933349" y="2876155"/>
              <a:ext cx="146504" cy="159996"/>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835" name="Straight Arrow Connector 1834"/>
            <p:cNvCxnSpPr/>
            <p:nvPr/>
          </p:nvCxnSpPr>
          <p:spPr>
            <a:xfrm rot="16200000" flipH="1" flipV="1">
              <a:off x="6506689" y="2876155"/>
              <a:ext cx="146504" cy="159996"/>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836" name="Straight Arrow Connector 1835"/>
            <p:cNvCxnSpPr/>
            <p:nvPr/>
          </p:nvCxnSpPr>
          <p:spPr>
            <a:xfrm rot="16200000" flipH="1" flipV="1">
              <a:off x="6133363" y="2876153"/>
              <a:ext cx="146504" cy="159998"/>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837" name="Straight Arrow Connector 1836"/>
            <p:cNvCxnSpPr/>
            <p:nvPr/>
          </p:nvCxnSpPr>
          <p:spPr>
            <a:xfrm rot="5400000" flipV="1">
              <a:off x="5679017" y="339196"/>
              <a:ext cx="192465"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838" name="Straight Arrow Connector 1837"/>
            <p:cNvCxnSpPr/>
            <p:nvPr/>
          </p:nvCxnSpPr>
          <p:spPr>
            <a:xfrm rot="5400000" flipV="1">
              <a:off x="6061756" y="339196"/>
              <a:ext cx="192465"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839" name="Straight Arrow Connector 1838"/>
            <p:cNvCxnSpPr/>
            <p:nvPr/>
          </p:nvCxnSpPr>
          <p:spPr>
            <a:xfrm rot="5400000" flipV="1">
              <a:off x="6496391" y="676729"/>
              <a:ext cx="195338"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840" name="Straight Arrow Connector 1839"/>
            <p:cNvCxnSpPr/>
            <p:nvPr/>
          </p:nvCxnSpPr>
          <p:spPr>
            <a:xfrm rot="5400000" flipV="1">
              <a:off x="6499397" y="1061527"/>
              <a:ext cx="192465" cy="3136"/>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841" name="Straight Arrow Connector 1840"/>
            <p:cNvCxnSpPr/>
            <p:nvPr/>
          </p:nvCxnSpPr>
          <p:spPr>
            <a:xfrm rot="5400000" flipV="1">
              <a:off x="6061756" y="1063096"/>
              <a:ext cx="192465"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842" name="Straight Arrow Connector 1841"/>
            <p:cNvCxnSpPr/>
            <p:nvPr/>
          </p:nvCxnSpPr>
          <p:spPr>
            <a:xfrm rot="5400000" flipV="1">
              <a:off x="6913638" y="1426483"/>
              <a:ext cx="195338"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843" name="Straight Arrow Connector 1842"/>
            <p:cNvCxnSpPr/>
            <p:nvPr/>
          </p:nvCxnSpPr>
          <p:spPr>
            <a:xfrm rot="5400000" flipV="1">
              <a:off x="6497960" y="1430659"/>
              <a:ext cx="195338" cy="3136"/>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844" name="Straight Arrow Connector 1843"/>
            <p:cNvCxnSpPr/>
            <p:nvPr/>
          </p:nvCxnSpPr>
          <p:spPr>
            <a:xfrm flipV="1">
              <a:off x="6048187" y="1400629"/>
              <a:ext cx="216466"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845" name="Straight Arrow Connector 1844"/>
            <p:cNvCxnSpPr/>
            <p:nvPr/>
          </p:nvCxnSpPr>
          <p:spPr>
            <a:xfrm flipV="1">
              <a:off x="5665448" y="1400629"/>
              <a:ext cx="216466" cy="2874"/>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846" name="Straight Arrow Connector 1845"/>
            <p:cNvCxnSpPr/>
            <p:nvPr/>
          </p:nvCxnSpPr>
          <p:spPr>
            <a:xfrm flipV="1">
              <a:off x="5665448" y="1064533"/>
              <a:ext cx="216466"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847" name="Straight Arrow Connector 1846"/>
            <p:cNvCxnSpPr/>
            <p:nvPr/>
          </p:nvCxnSpPr>
          <p:spPr>
            <a:xfrm flipV="1">
              <a:off x="5665448" y="705455"/>
              <a:ext cx="216466" cy="2874"/>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848" name="Straight Arrow Connector 1847"/>
            <p:cNvCxnSpPr/>
            <p:nvPr/>
          </p:nvCxnSpPr>
          <p:spPr>
            <a:xfrm rot="10800000" flipH="1" flipV="1">
              <a:off x="6101518" y="627895"/>
              <a:ext cx="166273" cy="146503"/>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849" name="Straight Arrow Connector 1848"/>
            <p:cNvCxnSpPr/>
            <p:nvPr/>
          </p:nvCxnSpPr>
          <p:spPr>
            <a:xfrm rot="10800000" flipH="1" flipV="1">
              <a:off x="6506219" y="260200"/>
              <a:ext cx="163135" cy="143631"/>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850" name="Straight Arrow Connector 1849"/>
            <p:cNvCxnSpPr/>
            <p:nvPr/>
          </p:nvCxnSpPr>
          <p:spPr>
            <a:xfrm rot="10800000" flipH="1" flipV="1">
              <a:off x="6923465" y="242964"/>
              <a:ext cx="163135" cy="143631"/>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851" name="Straight Arrow Connector 1850"/>
            <p:cNvCxnSpPr/>
            <p:nvPr/>
          </p:nvCxnSpPr>
          <p:spPr>
            <a:xfrm rot="10800000" flipH="1" flipV="1">
              <a:off x="6923465" y="627895"/>
              <a:ext cx="163135" cy="146503"/>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852" name="Straight Arrow Connector 1851"/>
            <p:cNvCxnSpPr/>
            <p:nvPr/>
          </p:nvCxnSpPr>
          <p:spPr>
            <a:xfrm rot="10800000" flipH="1" flipV="1">
              <a:off x="6923465" y="966864"/>
              <a:ext cx="163135" cy="146503"/>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853" name="Straight Arrow Connector 1852"/>
            <p:cNvCxnSpPr/>
            <p:nvPr/>
          </p:nvCxnSpPr>
          <p:spPr>
            <a:xfrm>
              <a:off x="762000" y="3316666"/>
              <a:ext cx="213330"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854" name="Straight Arrow Connector 1853"/>
            <p:cNvCxnSpPr/>
            <p:nvPr/>
          </p:nvCxnSpPr>
          <p:spPr>
            <a:xfrm>
              <a:off x="762000" y="3664252"/>
              <a:ext cx="213330"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855" name="Straight Arrow Connector 1854"/>
            <p:cNvCxnSpPr/>
            <p:nvPr/>
          </p:nvCxnSpPr>
          <p:spPr>
            <a:xfrm>
              <a:off x="1135328" y="4057802"/>
              <a:ext cx="213330" cy="2872"/>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856" name="Straight Arrow Connector 1855"/>
            <p:cNvCxnSpPr/>
            <p:nvPr/>
          </p:nvCxnSpPr>
          <p:spPr>
            <a:xfrm>
              <a:off x="1561988" y="4060674"/>
              <a:ext cx="213330"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857" name="Straight Arrow Connector 1856"/>
            <p:cNvCxnSpPr/>
            <p:nvPr/>
          </p:nvCxnSpPr>
          <p:spPr>
            <a:xfrm>
              <a:off x="1561988" y="3664252"/>
              <a:ext cx="213330"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858" name="Straight Arrow Connector 1857"/>
            <p:cNvCxnSpPr/>
            <p:nvPr/>
          </p:nvCxnSpPr>
          <p:spPr>
            <a:xfrm>
              <a:off x="1963549" y="4436988"/>
              <a:ext cx="213330"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859" name="Straight Arrow Connector 1858"/>
            <p:cNvCxnSpPr/>
            <p:nvPr/>
          </p:nvCxnSpPr>
          <p:spPr>
            <a:xfrm>
              <a:off x="1969824" y="4060674"/>
              <a:ext cx="213330"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860" name="Straight Arrow Connector 1859"/>
            <p:cNvCxnSpPr/>
            <p:nvPr/>
          </p:nvCxnSpPr>
          <p:spPr>
            <a:xfrm rot="5400000">
              <a:off x="1942873" y="3662817"/>
              <a:ext cx="198210"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861" name="Straight Arrow Connector 1860"/>
            <p:cNvCxnSpPr/>
            <p:nvPr/>
          </p:nvCxnSpPr>
          <p:spPr>
            <a:xfrm rot="5400000">
              <a:off x="1945879" y="3315097"/>
              <a:ext cx="195338" cy="3138"/>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862" name="Straight Arrow Connector 1861"/>
            <p:cNvCxnSpPr/>
            <p:nvPr/>
          </p:nvCxnSpPr>
          <p:spPr>
            <a:xfrm rot="5400000">
              <a:off x="1572553" y="3315097"/>
              <a:ext cx="195338" cy="3136"/>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863" name="Straight Arrow Connector 1862"/>
            <p:cNvCxnSpPr/>
            <p:nvPr/>
          </p:nvCxnSpPr>
          <p:spPr>
            <a:xfrm rot="5400000">
              <a:off x="1178832" y="3316666"/>
              <a:ext cx="195338"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864" name="Straight Arrow Connector 1863"/>
            <p:cNvCxnSpPr/>
            <p:nvPr/>
          </p:nvCxnSpPr>
          <p:spPr>
            <a:xfrm rot="16200000" flipH="1">
              <a:off x="1195408" y="3608670"/>
              <a:ext cx="146503" cy="159998"/>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865" name="Straight Arrow Connector 1864"/>
            <p:cNvCxnSpPr/>
            <p:nvPr/>
          </p:nvCxnSpPr>
          <p:spPr>
            <a:xfrm rot="16200000" flipH="1">
              <a:off x="787570" y="3973494"/>
              <a:ext cx="146504" cy="159998"/>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866" name="Straight Arrow Connector 1865"/>
            <p:cNvCxnSpPr/>
            <p:nvPr/>
          </p:nvCxnSpPr>
          <p:spPr>
            <a:xfrm rot="16200000" flipH="1">
              <a:off x="767312" y="4351243"/>
              <a:ext cx="149376" cy="159998"/>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867" name="Straight Arrow Connector 1866"/>
            <p:cNvCxnSpPr/>
            <p:nvPr/>
          </p:nvCxnSpPr>
          <p:spPr>
            <a:xfrm rot="16200000" flipH="1">
              <a:off x="1193972" y="4351243"/>
              <a:ext cx="149376" cy="159998"/>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868" name="Straight Arrow Connector 1867"/>
            <p:cNvCxnSpPr/>
            <p:nvPr/>
          </p:nvCxnSpPr>
          <p:spPr>
            <a:xfrm rot="16200000" flipH="1">
              <a:off x="1567298" y="4351244"/>
              <a:ext cx="149376" cy="159996"/>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869" name="Straight Arrow Connector 1868"/>
            <p:cNvCxnSpPr/>
            <p:nvPr/>
          </p:nvCxnSpPr>
          <p:spPr>
            <a:xfrm rot="5400000">
              <a:off x="1975682" y="4816174"/>
              <a:ext cx="195338"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870" name="Straight Arrow Connector 1869"/>
            <p:cNvCxnSpPr/>
            <p:nvPr/>
          </p:nvCxnSpPr>
          <p:spPr>
            <a:xfrm rot="5400000">
              <a:off x="1592943" y="4816174"/>
              <a:ext cx="195338"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871" name="Straight Arrow Connector 1870"/>
            <p:cNvCxnSpPr/>
            <p:nvPr/>
          </p:nvCxnSpPr>
          <p:spPr>
            <a:xfrm rot="5400000">
              <a:off x="1158309" y="5153706"/>
              <a:ext cx="192465"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872" name="Straight Arrow Connector 1871"/>
            <p:cNvCxnSpPr/>
            <p:nvPr/>
          </p:nvCxnSpPr>
          <p:spPr>
            <a:xfrm rot="5400000">
              <a:off x="1156738" y="5539941"/>
              <a:ext cx="192466" cy="3138"/>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873" name="Straight Arrow Connector 1872"/>
            <p:cNvCxnSpPr/>
            <p:nvPr/>
          </p:nvCxnSpPr>
          <p:spPr>
            <a:xfrm rot="5400000">
              <a:off x="1594378" y="5541510"/>
              <a:ext cx="192466"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874" name="Straight Arrow Connector 1873"/>
            <p:cNvCxnSpPr/>
            <p:nvPr/>
          </p:nvCxnSpPr>
          <p:spPr>
            <a:xfrm rot="5400000">
              <a:off x="741059" y="5903460"/>
              <a:ext cx="192466"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875" name="Straight Arrow Connector 1874"/>
            <p:cNvCxnSpPr/>
            <p:nvPr/>
          </p:nvCxnSpPr>
          <p:spPr>
            <a:xfrm rot="5400000">
              <a:off x="1156738" y="5907636"/>
              <a:ext cx="192466" cy="3138"/>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876" name="Straight Arrow Connector 1875"/>
            <p:cNvCxnSpPr/>
            <p:nvPr/>
          </p:nvCxnSpPr>
          <p:spPr>
            <a:xfrm rot="10800000">
              <a:off x="1583947" y="5879043"/>
              <a:ext cx="216468"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877" name="Straight Arrow Connector 1876"/>
            <p:cNvCxnSpPr/>
            <p:nvPr/>
          </p:nvCxnSpPr>
          <p:spPr>
            <a:xfrm rot="10800000">
              <a:off x="1966686" y="5879043"/>
              <a:ext cx="216468"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878" name="Straight Arrow Connector 1877"/>
            <p:cNvCxnSpPr/>
            <p:nvPr/>
          </p:nvCxnSpPr>
          <p:spPr>
            <a:xfrm rot="10800000">
              <a:off x="1966686" y="5540074"/>
              <a:ext cx="216468" cy="2872"/>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879" name="Straight Arrow Connector 1878"/>
            <p:cNvCxnSpPr/>
            <p:nvPr/>
          </p:nvCxnSpPr>
          <p:spPr>
            <a:xfrm rot="10800000">
              <a:off x="1966686" y="5183869"/>
              <a:ext cx="216468"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880" name="Straight Arrow Connector 1879"/>
            <p:cNvCxnSpPr/>
            <p:nvPr/>
          </p:nvCxnSpPr>
          <p:spPr>
            <a:xfrm flipH="1">
              <a:off x="1580811" y="5106307"/>
              <a:ext cx="166271" cy="143631"/>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881" name="Straight Arrow Connector 1880"/>
            <p:cNvCxnSpPr/>
            <p:nvPr/>
          </p:nvCxnSpPr>
          <p:spPr>
            <a:xfrm flipH="1">
              <a:off x="1179249" y="4738612"/>
              <a:ext cx="163135" cy="143631"/>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882" name="Straight Arrow Connector 1881"/>
            <p:cNvCxnSpPr/>
            <p:nvPr/>
          </p:nvCxnSpPr>
          <p:spPr>
            <a:xfrm flipH="1">
              <a:off x="762000" y="4718504"/>
              <a:ext cx="163135" cy="146503"/>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883" name="Straight Arrow Connector 1882"/>
            <p:cNvCxnSpPr/>
            <p:nvPr/>
          </p:nvCxnSpPr>
          <p:spPr>
            <a:xfrm flipH="1">
              <a:off x="762000" y="5106307"/>
              <a:ext cx="163135" cy="143631"/>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884" name="Straight Arrow Connector 1883"/>
            <p:cNvCxnSpPr/>
            <p:nvPr/>
          </p:nvCxnSpPr>
          <p:spPr>
            <a:xfrm flipH="1">
              <a:off x="762000" y="5445276"/>
              <a:ext cx="163135" cy="143631"/>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885" name="Straight Arrow Connector 1884"/>
            <p:cNvCxnSpPr/>
            <p:nvPr/>
          </p:nvCxnSpPr>
          <p:spPr>
            <a:xfrm flipV="1">
              <a:off x="2421581" y="5907769"/>
              <a:ext cx="213330"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886" name="Straight Arrow Connector 1885"/>
            <p:cNvCxnSpPr/>
            <p:nvPr/>
          </p:nvCxnSpPr>
          <p:spPr>
            <a:xfrm flipV="1">
              <a:off x="2421581" y="5560181"/>
              <a:ext cx="213330"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887" name="Straight Arrow Connector 1886"/>
            <p:cNvCxnSpPr/>
            <p:nvPr/>
          </p:nvCxnSpPr>
          <p:spPr>
            <a:xfrm flipV="1">
              <a:off x="2794907" y="5163760"/>
              <a:ext cx="213330" cy="2874"/>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888" name="Straight Arrow Connector 1887"/>
            <p:cNvCxnSpPr/>
            <p:nvPr/>
          </p:nvCxnSpPr>
          <p:spPr>
            <a:xfrm flipV="1">
              <a:off x="3221567" y="5163760"/>
              <a:ext cx="213330"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889" name="Straight Arrow Connector 1888"/>
            <p:cNvCxnSpPr/>
            <p:nvPr/>
          </p:nvCxnSpPr>
          <p:spPr>
            <a:xfrm flipV="1">
              <a:off x="3221567" y="5560181"/>
              <a:ext cx="213330"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890" name="Straight Arrow Connector 1889"/>
            <p:cNvCxnSpPr/>
            <p:nvPr/>
          </p:nvCxnSpPr>
          <p:spPr>
            <a:xfrm flipV="1">
              <a:off x="3623129" y="4787447"/>
              <a:ext cx="213330"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891" name="Straight Arrow Connector 1890"/>
            <p:cNvCxnSpPr/>
            <p:nvPr/>
          </p:nvCxnSpPr>
          <p:spPr>
            <a:xfrm flipV="1">
              <a:off x="3629403" y="5163760"/>
              <a:ext cx="213330"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892" name="Straight Arrow Connector 1891"/>
            <p:cNvCxnSpPr/>
            <p:nvPr/>
          </p:nvCxnSpPr>
          <p:spPr>
            <a:xfrm rot="16200000" flipV="1">
              <a:off x="3602454" y="5561618"/>
              <a:ext cx="198212"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893" name="Straight Arrow Connector 1892"/>
            <p:cNvCxnSpPr/>
            <p:nvPr/>
          </p:nvCxnSpPr>
          <p:spPr>
            <a:xfrm rot="16200000" flipV="1">
              <a:off x="3603891" y="5907769"/>
              <a:ext cx="195338"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894" name="Straight Arrow Connector 1893"/>
            <p:cNvCxnSpPr/>
            <p:nvPr/>
          </p:nvCxnSpPr>
          <p:spPr>
            <a:xfrm rot="16200000" flipV="1">
              <a:off x="3230562" y="5907769"/>
              <a:ext cx="195338"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895" name="Straight Arrow Connector 1894"/>
            <p:cNvCxnSpPr/>
            <p:nvPr/>
          </p:nvCxnSpPr>
          <p:spPr>
            <a:xfrm rot="16200000" flipV="1">
              <a:off x="2835275" y="5907769"/>
              <a:ext cx="195338"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896" name="Straight Arrow Connector 1895"/>
            <p:cNvCxnSpPr/>
            <p:nvPr/>
          </p:nvCxnSpPr>
          <p:spPr>
            <a:xfrm rot="5400000" flipH="1" flipV="1">
              <a:off x="2854986" y="5455767"/>
              <a:ext cx="146504" cy="159996"/>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897" name="Straight Arrow Connector 1896"/>
            <p:cNvCxnSpPr/>
            <p:nvPr/>
          </p:nvCxnSpPr>
          <p:spPr>
            <a:xfrm rot="5400000" flipH="1" flipV="1">
              <a:off x="2447151" y="5090943"/>
              <a:ext cx="146503" cy="159996"/>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898" name="Straight Arrow Connector 1897"/>
            <p:cNvCxnSpPr/>
            <p:nvPr/>
          </p:nvCxnSpPr>
          <p:spPr>
            <a:xfrm rot="5400000" flipH="1" flipV="1">
              <a:off x="2426891" y="4713194"/>
              <a:ext cx="149376" cy="159996"/>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899" name="Straight Arrow Connector 1898"/>
            <p:cNvCxnSpPr/>
            <p:nvPr/>
          </p:nvCxnSpPr>
          <p:spPr>
            <a:xfrm rot="5400000" flipH="1" flipV="1">
              <a:off x="2853551" y="4713194"/>
              <a:ext cx="149376" cy="159996"/>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900" name="Straight Arrow Connector 1899"/>
            <p:cNvCxnSpPr/>
            <p:nvPr/>
          </p:nvCxnSpPr>
          <p:spPr>
            <a:xfrm rot="5400000" flipH="1" flipV="1">
              <a:off x="3226879" y="4713193"/>
              <a:ext cx="149376" cy="159998"/>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901" name="Straight Arrow Connector 1900"/>
            <p:cNvCxnSpPr/>
            <p:nvPr/>
          </p:nvCxnSpPr>
          <p:spPr>
            <a:xfrm rot="16200000" flipV="1">
              <a:off x="3635263" y="4408262"/>
              <a:ext cx="195338"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902" name="Straight Arrow Connector 1901"/>
            <p:cNvCxnSpPr/>
            <p:nvPr/>
          </p:nvCxnSpPr>
          <p:spPr>
            <a:xfrm rot="16200000" flipV="1">
              <a:off x="3252524" y="4408262"/>
              <a:ext cx="195338"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903" name="Straight Arrow Connector 1902"/>
            <p:cNvCxnSpPr/>
            <p:nvPr/>
          </p:nvCxnSpPr>
          <p:spPr>
            <a:xfrm rot="16200000" flipV="1">
              <a:off x="2817887" y="4070729"/>
              <a:ext cx="192466"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904" name="Straight Arrow Connector 1903"/>
            <p:cNvCxnSpPr/>
            <p:nvPr/>
          </p:nvCxnSpPr>
          <p:spPr>
            <a:xfrm rot="16200000" flipV="1">
              <a:off x="2816321" y="3681356"/>
              <a:ext cx="192465" cy="3136"/>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905" name="Straight Arrow Connector 1904"/>
            <p:cNvCxnSpPr/>
            <p:nvPr/>
          </p:nvCxnSpPr>
          <p:spPr>
            <a:xfrm rot="16200000" flipV="1">
              <a:off x="3253961" y="3682925"/>
              <a:ext cx="192465"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906" name="Straight Arrow Connector 1905"/>
            <p:cNvCxnSpPr/>
            <p:nvPr/>
          </p:nvCxnSpPr>
          <p:spPr>
            <a:xfrm rot="16200000" flipV="1">
              <a:off x="2399073" y="3319406"/>
              <a:ext cx="192465" cy="3138"/>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907" name="Straight Arrow Connector 1906"/>
            <p:cNvCxnSpPr/>
            <p:nvPr/>
          </p:nvCxnSpPr>
          <p:spPr>
            <a:xfrm rot="16200000" flipV="1">
              <a:off x="2816321" y="3313661"/>
              <a:ext cx="192465" cy="3136"/>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908" name="Straight Arrow Connector 1907"/>
            <p:cNvCxnSpPr/>
            <p:nvPr/>
          </p:nvCxnSpPr>
          <p:spPr>
            <a:xfrm rot="10800000" flipV="1">
              <a:off x="3240390" y="3345393"/>
              <a:ext cx="219604"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909" name="Straight Arrow Connector 1908"/>
            <p:cNvCxnSpPr/>
            <p:nvPr/>
          </p:nvCxnSpPr>
          <p:spPr>
            <a:xfrm rot="10800000" flipV="1">
              <a:off x="3623129" y="3345393"/>
              <a:ext cx="219604"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910" name="Straight Arrow Connector 1909"/>
            <p:cNvCxnSpPr/>
            <p:nvPr/>
          </p:nvCxnSpPr>
          <p:spPr>
            <a:xfrm rot="10800000" flipV="1">
              <a:off x="3623129" y="3681488"/>
              <a:ext cx="219604" cy="2874"/>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911" name="Straight Arrow Connector 1910"/>
            <p:cNvCxnSpPr/>
            <p:nvPr/>
          </p:nvCxnSpPr>
          <p:spPr>
            <a:xfrm rot="10800000" flipV="1">
              <a:off x="3623129" y="4040566"/>
              <a:ext cx="219604"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912" name="Straight Arrow Connector 1911"/>
            <p:cNvCxnSpPr/>
            <p:nvPr/>
          </p:nvCxnSpPr>
          <p:spPr>
            <a:xfrm flipH="1" flipV="1">
              <a:off x="3240390" y="3974495"/>
              <a:ext cx="163135" cy="143631"/>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913" name="Straight Arrow Connector 1912"/>
            <p:cNvCxnSpPr/>
            <p:nvPr/>
          </p:nvCxnSpPr>
          <p:spPr>
            <a:xfrm flipH="1" flipV="1">
              <a:off x="2838828" y="4342190"/>
              <a:ext cx="163135" cy="143631"/>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914" name="Straight Arrow Connector 1913"/>
            <p:cNvCxnSpPr/>
            <p:nvPr/>
          </p:nvCxnSpPr>
          <p:spPr>
            <a:xfrm flipH="1" flipV="1">
              <a:off x="2421581" y="4359426"/>
              <a:ext cx="163135" cy="146504"/>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915" name="Straight Arrow Connector 1914"/>
            <p:cNvCxnSpPr/>
            <p:nvPr/>
          </p:nvCxnSpPr>
          <p:spPr>
            <a:xfrm flipH="1" flipV="1">
              <a:off x="2421581" y="3974495"/>
              <a:ext cx="163135" cy="143631"/>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916" name="Straight Arrow Connector 1915"/>
            <p:cNvCxnSpPr/>
            <p:nvPr/>
          </p:nvCxnSpPr>
          <p:spPr>
            <a:xfrm flipH="1" flipV="1">
              <a:off x="2421581" y="3635526"/>
              <a:ext cx="163135" cy="143631"/>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917" name="Straight Arrow Connector 1916"/>
            <p:cNvCxnSpPr/>
            <p:nvPr/>
          </p:nvCxnSpPr>
          <p:spPr>
            <a:xfrm rot="10800000">
              <a:off x="5245063" y="4419752"/>
              <a:ext cx="213330"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918" name="Straight Arrow Connector 1917"/>
            <p:cNvCxnSpPr/>
            <p:nvPr/>
          </p:nvCxnSpPr>
          <p:spPr>
            <a:xfrm rot="10800000">
              <a:off x="5245063" y="4072164"/>
              <a:ext cx="213330"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919" name="Straight Arrow Connector 1918"/>
            <p:cNvCxnSpPr/>
            <p:nvPr/>
          </p:nvCxnSpPr>
          <p:spPr>
            <a:xfrm rot="10800000">
              <a:off x="4868599" y="3675743"/>
              <a:ext cx="213330" cy="2874"/>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920" name="Straight Arrow Connector 1919"/>
            <p:cNvCxnSpPr/>
            <p:nvPr/>
          </p:nvCxnSpPr>
          <p:spPr>
            <a:xfrm rot="10800000">
              <a:off x="4441939" y="3675743"/>
              <a:ext cx="213330"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921" name="Straight Arrow Connector 1920"/>
            <p:cNvCxnSpPr/>
            <p:nvPr/>
          </p:nvCxnSpPr>
          <p:spPr>
            <a:xfrm rot="10800000">
              <a:off x="4441939" y="4057802"/>
              <a:ext cx="213330"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922" name="Straight Arrow Connector 1921"/>
            <p:cNvCxnSpPr/>
            <p:nvPr/>
          </p:nvCxnSpPr>
          <p:spPr>
            <a:xfrm rot="10800000">
              <a:off x="4043514" y="3365500"/>
              <a:ext cx="213330"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923" name="Straight Arrow Connector 1922"/>
            <p:cNvCxnSpPr/>
            <p:nvPr/>
          </p:nvCxnSpPr>
          <p:spPr>
            <a:xfrm rot="10800000">
              <a:off x="4034103" y="3675743"/>
              <a:ext cx="216466"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924" name="Straight Arrow Connector 1923"/>
            <p:cNvCxnSpPr/>
            <p:nvPr/>
          </p:nvCxnSpPr>
          <p:spPr>
            <a:xfrm rot="16200000">
              <a:off x="4076170" y="4073601"/>
              <a:ext cx="198212"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925" name="Straight Arrow Connector 1924"/>
            <p:cNvCxnSpPr/>
            <p:nvPr/>
          </p:nvCxnSpPr>
          <p:spPr>
            <a:xfrm rot="16200000">
              <a:off x="4077607" y="4419752"/>
              <a:ext cx="195338"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926" name="Straight Arrow Connector 1925"/>
            <p:cNvCxnSpPr/>
            <p:nvPr/>
          </p:nvCxnSpPr>
          <p:spPr>
            <a:xfrm rot="16200000">
              <a:off x="4450935" y="4419752"/>
              <a:ext cx="195338"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927" name="Straight Arrow Connector 1926"/>
            <p:cNvCxnSpPr/>
            <p:nvPr/>
          </p:nvCxnSpPr>
          <p:spPr>
            <a:xfrm rot="16200000">
              <a:off x="4846223" y="4419752"/>
              <a:ext cx="195338"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928" name="Straight Arrow Connector 1927"/>
            <p:cNvCxnSpPr/>
            <p:nvPr/>
          </p:nvCxnSpPr>
          <p:spPr>
            <a:xfrm rot="5400000" flipH="1">
              <a:off x="4875344" y="3967750"/>
              <a:ext cx="146504" cy="159996"/>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929" name="Straight Arrow Connector 1928"/>
            <p:cNvCxnSpPr/>
            <p:nvPr/>
          </p:nvCxnSpPr>
          <p:spPr>
            <a:xfrm rot="5400000" flipH="1">
              <a:off x="5283182" y="3602927"/>
              <a:ext cx="146503" cy="159996"/>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930" name="Straight Arrow Connector 1929"/>
            <p:cNvCxnSpPr/>
            <p:nvPr/>
          </p:nvCxnSpPr>
          <p:spPr>
            <a:xfrm rot="5400000" flipH="1">
              <a:off x="5303707" y="3225176"/>
              <a:ext cx="149376" cy="159998"/>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931" name="Straight Arrow Connector 1930"/>
            <p:cNvCxnSpPr/>
            <p:nvPr/>
          </p:nvCxnSpPr>
          <p:spPr>
            <a:xfrm rot="5400000" flipH="1">
              <a:off x="4873909" y="3225178"/>
              <a:ext cx="149376" cy="159996"/>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932" name="Straight Arrow Connector 1931"/>
            <p:cNvCxnSpPr/>
            <p:nvPr/>
          </p:nvCxnSpPr>
          <p:spPr>
            <a:xfrm rot="5400000" flipH="1">
              <a:off x="4472347" y="3225178"/>
              <a:ext cx="149376" cy="159996"/>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933" name="Straight Arrow Connector 1932"/>
            <p:cNvCxnSpPr/>
            <p:nvPr/>
          </p:nvCxnSpPr>
          <p:spPr>
            <a:xfrm rot="16200000">
              <a:off x="4049241" y="5921999"/>
              <a:ext cx="192465" cy="3138"/>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934" name="Straight Arrow Connector 1933"/>
            <p:cNvCxnSpPr/>
            <p:nvPr/>
          </p:nvCxnSpPr>
          <p:spPr>
            <a:xfrm rot="16200000">
              <a:off x="4431980" y="5921999"/>
              <a:ext cx="192465" cy="3138"/>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935" name="Straight Arrow Connector 1934"/>
            <p:cNvCxnSpPr/>
            <p:nvPr/>
          </p:nvCxnSpPr>
          <p:spPr>
            <a:xfrm rot="16200000">
              <a:off x="4868052" y="5583030"/>
              <a:ext cx="192465" cy="3136"/>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936" name="Straight Arrow Connector 1935"/>
            <p:cNvCxnSpPr/>
            <p:nvPr/>
          </p:nvCxnSpPr>
          <p:spPr>
            <a:xfrm rot="16200000">
              <a:off x="4868182" y="5198231"/>
              <a:ext cx="195338"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937" name="Straight Arrow Connector 1936"/>
            <p:cNvCxnSpPr/>
            <p:nvPr/>
          </p:nvCxnSpPr>
          <p:spPr>
            <a:xfrm rot="16200000">
              <a:off x="4430543" y="5196662"/>
              <a:ext cx="195338" cy="3138"/>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938" name="Straight Arrow Connector 1937"/>
            <p:cNvCxnSpPr/>
            <p:nvPr/>
          </p:nvCxnSpPr>
          <p:spPr>
            <a:xfrm rot="16200000">
              <a:off x="5286866" y="4834846"/>
              <a:ext cx="192466"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939" name="Straight Arrow Connector 1938"/>
            <p:cNvCxnSpPr/>
            <p:nvPr/>
          </p:nvCxnSpPr>
          <p:spPr>
            <a:xfrm rot="16200000">
              <a:off x="4869617" y="4829101"/>
              <a:ext cx="192466"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940" name="Straight Arrow Connector 1939"/>
            <p:cNvCxnSpPr/>
            <p:nvPr/>
          </p:nvCxnSpPr>
          <p:spPr>
            <a:xfrm>
              <a:off x="4416842" y="4859262"/>
              <a:ext cx="219604"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941" name="Straight Arrow Connector 1940"/>
            <p:cNvCxnSpPr/>
            <p:nvPr/>
          </p:nvCxnSpPr>
          <p:spPr>
            <a:xfrm>
              <a:off x="4034103" y="4859262"/>
              <a:ext cx="219604"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942" name="Straight Arrow Connector 1941"/>
            <p:cNvCxnSpPr/>
            <p:nvPr/>
          </p:nvCxnSpPr>
          <p:spPr>
            <a:xfrm>
              <a:off x="4034103" y="5198231"/>
              <a:ext cx="219604"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943" name="Straight Arrow Connector 1942"/>
            <p:cNvCxnSpPr/>
            <p:nvPr/>
          </p:nvCxnSpPr>
          <p:spPr>
            <a:xfrm>
              <a:off x="4034103" y="5554436"/>
              <a:ext cx="219604"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944" name="Straight Arrow Connector 1943"/>
            <p:cNvCxnSpPr/>
            <p:nvPr/>
          </p:nvCxnSpPr>
          <p:spPr>
            <a:xfrm rot="10800000" flipH="1">
              <a:off x="4473311" y="5488366"/>
              <a:ext cx="163135" cy="143631"/>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945" name="Straight Arrow Connector 1944"/>
            <p:cNvCxnSpPr/>
            <p:nvPr/>
          </p:nvCxnSpPr>
          <p:spPr>
            <a:xfrm rot="10800000" flipH="1">
              <a:off x="4874873" y="5856062"/>
              <a:ext cx="166271" cy="146503"/>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946" name="Straight Arrow Connector 1945"/>
            <p:cNvCxnSpPr/>
            <p:nvPr/>
          </p:nvCxnSpPr>
          <p:spPr>
            <a:xfrm rot="10800000" flipH="1">
              <a:off x="5292120" y="5876169"/>
              <a:ext cx="166273" cy="143631"/>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947" name="Straight Arrow Connector 1946"/>
            <p:cNvCxnSpPr/>
            <p:nvPr/>
          </p:nvCxnSpPr>
          <p:spPr>
            <a:xfrm rot="10800000" flipH="1">
              <a:off x="5292120" y="5488366"/>
              <a:ext cx="166273" cy="143631"/>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948" name="Straight Arrow Connector 1947"/>
            <p:cNvCxnSpPr/>
            <p:nvPr/>
          </p:nvCxnSpPr>
          <p:spPr>
            <a:xfrm rot="10800000" flipH="1">
              <a:off x="5292120" y="5149397"/>
              <a:ext cx="166273" cy="146503"/>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949" name="Straight Arrow Connector 1948"/>
            <p:cNvCxnSpPr/>
            <p:nvPr/>
          </p:nvCxnSpPr>
          <p:spPr>
            <a:xfrm rot="10800000" flipV="1">
              <a:off x="6873270" y="4830536"/>
              <a:ext cx="213330" cy="2874"/>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950" name="Straight Arrow Connector 1949"/>
            <p:cNvCxnSpPr/>
            <p:nvPr/>
          </p:nvCxnSpPr>
          <p:spPr>
            <a:xfrm rot="10800000" flipV="1">
              <a:off x="6873270" y="5178124"/>
              <a:ext cx="213330"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951" name="Straight Arrow Connector 1950"/>
            <p:cNvCxnSpPr/>
            <p:nvPr/>
          </p:nvCxnSpPr>
          <p:spPr>
            <a:xfrm rot="10800000" flipV="1">
              <a:off x="6499944" y="5574545"/>
              <a:ext cx="213330"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952" name="Straight Arrow Connector 1951"/>
            <p:cNvCxnSpPr/>
            <p:nvPr/>
          </p:nvCxnSpPr>
          <p:spPr>
            <a:xfrm rot="10800000" flipV="1">
              <a:off x="6073285" y="5574545"/>
              <a:ext cx="213330"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953" name="Straight Arrow Connector 1952"/>
            <p:cNvCxnSpPr/>
            <p:nvPr/>
          </p:nvCxnSpPr>
          <p:spPr>
            <a:xfrm rot="10800000" flipV="1">
              <a:off x="6073285" y="5178124"/>
              <a:ext cx="213330"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954" name="Straight Arrow Connector 1953"/>
            <p:cNvCxnSpPr/>
            <p:nvPr/>
          </p:nvCxnSpPr>
          <p:spPr>
            <a:xfrm rot="10800000" flipV="1">
              <a:off x="5671723" y="5950857"/>
              <a:ext cx="213330" cy="2874"/>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955" name="Straight Arrow Connector 1954"/>
            <p:cNvCxnSpPr/>
            <p:nvPr/>
          </p:nvCxnSpPr>
          <p:spPr>
            <a:xfrm rot="10800000" flipV="1">
              <a:off x="5665448" y="5574545"/>
              <a:ext cx="213330"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956" name="Straight Arrow Connector 1955"/>
            <p:cNvCxnSpPr/>
            <p:nvPr/>
          </p:nvCxnSpPr>
          <p:spPr>
            <a:xfrm rot="5400000" flipV="1">
              <a:off x="5708952" y="5178124"/>
              <a:ext cx="195338"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957" name="Straight Arrow Connector 1956"/>
            <p:cNvCxnSpPr/>
            <p:nvPr/>
          </p:nvCxnSpPr>
          <p:spPr>
            <a:xfrm rot="5400000" flipV="1">
              <a:off x="5705948" y="4830403"/>
              <a:ext cx="198212" cy="3136"/>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958" name="Straight Arrow Connector 1957"/>
            <p:cNvCxnSpPr/>
            <p:nvPr/>
          </p:nvCxnSpPr>
          <p:spPr>
            <a:xfrm rot="5400000" flipV="1">
              <a:off x="6079275" y="4830403"/>
              <a:ext cx="198212" cy="3138"/>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959" name="Straight Arrow Connector 1958"/>
            <p:cNvCxnSpPr/>
            <p:nvPr/>
          </p:nvCxnSpPr>
          <p:spPr>
            <a:xfrm rot="5400000" flipV="1">
              <a:off x="6472993" y="4831972"/>
              <a:ext cx="198212"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960" name="Straight Arrow Connector 1959"/>
            <p:cNvCxnSpPr/>
            <p:nvPr/>
          </p:nvCxnSpPr>
          <p:spPr>
            <a:xfrm rot="16200000" flipH="1" flipV="1">
              <a:off x="6505254" y="5123978"/>
              <a:ext cx="149376" cy="159996"/>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961" name="Straight Arrow Connector 1960"/>
            <p:cNvCxnSpPr/>
            <p:nvPr/>
          </p:nvCxnSpPr>
          <p:spPr>
            <a:xfrm rot="16200000" flipH="1" flipV="1">
              <a:off x="6913091" y="5488802"/>
              <a:ext cx="149376" cy="159996"/>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962" name="Straight Arrow Connector 1961"/>
            <p:cNvCxnSpPr/>
            <p:nvPr/>
          </p:nvCxnSpPr>
          <p:spPr>
            <a:xfrm rot="16200000" flipH="1" flipV="1">
              <a:off x="6931914" y="5865114"/>
              <a:ext cx="149376" cy="159996"/>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963" name="Straight Arrow Connector 1962"/>
            <p:cNvCxnSpPr/>
            <p:nvPr/>
          </p:nvCxnSpPr>
          <p:spPr>
            <a:xfrm rot="16200000" flipH="1" flipV="1">
              <a:off x="6505254" y="5865114"/>
              <a:ext cx="149376" cy="159996"/>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964" name="Straight Arrow Connector 1963"/>
            <p:cNvCxnSpPr/>
            <p:nvPr/>
          </p:nvCxnSpPr>
          <p:spPr>
            <a:xfrm rot="16200000" flipH="1" flipV="1">
              <a:off x="6131928" y="5865112"/>
              <a:ext cx="149376" cy="159998"/>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965" name="Straight Arrow Connector 1964"/>
            <p:cNvCxnSpPr/>
            <p:nvPr/>
          </p:nvCxnSpPr>
          <p:spPr>
            <a:xfrm rot="5400000" flipV="1">
              <a:off x="5677580" y="3328157"/>
              <a:ext cx="195338"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966" name="Straight Arrow Connector 1965"/>
            <p:cNvCxnSpPr/>
            <p:nvPr/>
          </p:nvCxnSpPr>
          <p:spPr>
            <a:xfrm rot="5400000" flipV="1">
              <a:off x="6060319" y="3328157"/>
              <a:ext cx="195338"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967" name="Straight Arrow Connector 1966"/>
            <p:cNvCxnSpPr/>
            <p:nvPr/>
          </p:nvCxnSpPr>
          <p:spPr>
            <a:xfrm rot="5400000" flipV="1">
              <a:off x="6497828" y="3665689"/>
              <a:ext cx="192465"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968" name="Straight Arrow Connector 1967"/>
            <p:cNvCxnSpPr/>
            <p:nvPr/>
          </p:nvCxnSpPr>
          <p:spPr>
            <a:xfrm rot="5400000" flipV="1">
              <a:off x="6499395" y="4051925"/>
              <a:ext cx="192466" cy="3136"/>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969" name="Straight Arrow Connector 1968"/>
            <p:cNvCxnSpPr/>
            <p:nvPr/>
          </p:nvCxnSpPr>
          <p:spPr>
            <a:xfrm rot="5400000" flipV="1">
              <a:off x="6061754" y="4053494"/>
              <a:ext cx="192466"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970" name="Straight Arrow Connector 1969"/>
            <p:cNvCxnSpPr/>
            <p:nvPr/>
          </p:nvCxnSpPr>
          <p:spPr>
            <a:xfrm rot="5400000" flipV="1">
              <a:off x="6915073" y="4415444"/>
              <a:ext cx="192466"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971" name="Straight Arrow Connector 1970"/>
            <p:cNvCxnSpPr/>
            <p:nvPr/>
          </p:nvCxnSpPr>
          <p:spPr>
            <a:xfrm rot="5400000" flipV="1">
              <a:off x="6499395" y="4419620"/>
              <a:ext cx="192466" cy="3136"/>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972" name="Straight Arrow Connector 1971"/>
            <p:cNvCxnSpPr/>
            <p:nvPr/>
          </p:nvCxnSpPr>
          <p:spPr>
            <a:xfrm flipV="1">
              <a:off x="6048187" y="4391026"/>
              <a:ext cx="216466"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973" name="Straight Arrow Connector 1972"/>
            <p:cNvCxnSpPr/>
            <p:nvPr/>
          </p:nvCxnSpPr>
          <p:spPr>
            <a:xfrm flipV="1">
              <a:off x="5665448" y="4391026"/>
              <a:ext cx="216466"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974" name="Straight Arrow Connector 1973"/>
            <p:cNvCxnSpPr/>
            <p:nvPr/>
          </p:nvCxnSpPr>
          <p:spPr>
            <a:xfrm flipV="1">
              <a:off x="5665448" y="4052057"/>
              <a:ext cx="216466" cy="2872"/>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975" name="Straight Arrow Connector 1974"/>
            <p:cNvCxnSpPr/>
            <p:nvPr/>
          </p:nvCxnSpPr>
          <p:spPr>
            <a:xfrm flipV="1">
              <a:off x="5665448" y="3695852"/>
              <a:ext cx="216466"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976" name="Straight Arrow Connector 1975"/>
            <p:cNvCxnSpPr/>
            <p:nvPr/>
          </p:nvCxnSpPr>
          <p:spPr>
            <a:xfrm rot="10800000" flipH="1" flipV="1">
              <a:off x="6101518" y="3618290"/>
              <a:ext cx="166273" cy="143631"/>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977" name="Straight Arrow Connector 1976"/>
            <p:cNvCxnSpPr/>
            <p:nvPr/>
          </p:nvCxnSpPr>
          <p:spPr>
            <a:xfrm rot="10800000" flipH="1" flipV="1">
              <a:off x="6506219" y="3250595"/>
              <a:ext cx="163135" cy="143631"/>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978" name="Straight Arrow Connector 1977"/>
            <p:cNvCxnSpPr/>
            <p:nvPr/>
          </p:nvCxnSpPr>
          <p:spPr>
            <a:xfrm rot="10800000" flipH="1" flipV="1">
              <a:off x="6923465" y="3230488"/>
              <a:ext cx="163135" cy="146503"/>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979" name="Straight Arrow Connector 1978"/>
            <p:cNvCxnSpPr/>
            <p:nvPr/>
          </p:nvCxnSpPr>
          <p:spPr>
            <a:xfrm rot="10800000" flipH="1" flipV="1">
              <a:off x="6923465" y="3618290"/>
              <a:ext cx="163135" cy="143631"/>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980" name="Straight Arrow Connector 1979"/>
            <p:cNvCxnSpPr/>
            <p:nvPr/>
          </p:nvCxnSpPr>
          <p:spPr>
            <a:xfrm rot="10800000" flipH="1" flipV="1">
              <a:off x="6923465" y="3957260"/>
              <a:ext cx="163135" cy="143631"/>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8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1660"/>
                                        </p:tgtEl>
                                        <p:attrNameLst>
                                          <p:attrName>style.visibility</p:attrName>
                                        </p:attrNameLst>
                                      </p:cBhvr>
                                      <p:to>
                                        <p:strVal val="visible"/>
                                      </p:to>
                                    </p:set>
                                  </p:childTnLst>
                                  <p:subTnLst>
                                    <p:set>
                                      <p:cBhvr override="childStyle">
                                        <p:cTn dur="1" fill="hold" display="0" masterRel="nextClick" afterEffect="1"/>
                                        <p:tgtEl>
                                          <p:spTgt spid="1660"/>
                                        </p:tgtEl>
                                        <p:attrNameLst>
                                          <p:attrName>style.visibility</p:attrName>
                                        </p:attrNameLst>
                                      </p:cBhvr>
                                      <p:to>
                                        <p:strVal val="hidden"/>
                                      </p:to>
                                    </p:set>
                                  </p:subTnLst>
                                </p:cTn>
                              </p:par>
                              <p:par>
                                <p:cTn id="18" presetID="47" presetClass="entr" presetSubtype="0" fill="hold" nodeType="withEffect">
                                  <p:stCondLst>
                                    <p:cond delay="0"/>
                                  </p:stCondLst>
                                  <p:childTnLst>
                                    <p:set>
                                      <p:cBhvr>
                                        <p:cTn id="19" dur="1" fill="hold">
                                          <p:stCondLst>
                                            <p:cond delay="0"/>
                                          </p:stCondLst>
                                        </p:cTn>
                                        <p:tgtEl>
                                          <p:spTgt spid="33"/>
                                        </p:tgtEl>
                                        <p:attrNameLst>
                                          <p:attrName>style.visibility</p:attrName>
                                        </p:attrNameLst>
                                      </p:cBhvr>
                                      <p:to>
                                        <p:strVal val="visible"/>
                                      </p:to>
                                    </p:set>
                                    <p:animEffect transition="in" filter="fade">
                                      <p:cBhvr>
                                        <p:cTn id="20" dur="500"/>
                                        <p:tgtEl>
                                          <p:spTgt spid="33"/>
                                        </p:tgtEl>
                                      </p:cBhvr>
                                    </p:animEffect>
                                    <p:anim calcmode="lin" valueType="num">
                                      <p:cBhvr>
                                        <p:cTn id="21" dur="500" fill="hold"/>
                                        <p:tgtEl>
                                          <p:spTgt spid="33"/>
                                        </p:tgtEl>
                                        <p:attrNameLst>
                                          <p:attrName>ppt_x</p:attrName>
                                        </p:attrNameLst>
                                      </p:cBhvr>
                                      <p:tavLst>
                                        <p:tav tm="0">
                                          <p:val>
                                            <p:strVal val="#ppt_x"/>
                                          </p:val>
                                        </p:tav>
                                        <p:tav tm="100000">
                                          <p:val>
                                            <p:strVal val="#ppt_x"/>
                                          </p:val>
                                        </p:tav>
                                      </p:tavLst>
                                    </p:anim>
                                    <p:anim calcmode="lin" valueType="num">
                                      <p:cBhvr>
                                        <p:cTn id="22" dur="500" fill="hold"/>
                                        <p:tgtEl>
                                          <p:spTgt spid="33"/>
                                        </p:tgtEl>
                                        <p:attrNameLst>
                                          <p:attrName>ppt_y</p:attrName>
                                        </p:attrNameLst>
                                      </p:cBhvr>
                                      <p:tavLst>
                                        <p:tav tm="0">
                                          <p:val>
                                            <p:strVal val="#ppt_y-.1"/>
                                          </p:val>
                                        </p:tav>
                                        <p:tav tm="100000">
                                          <p:val>
                                            <p:strVal val="#ppt_y"/>
                                          </p:val>
                                        </p:tav>
                                      </p:tavLst>
                                    </p:anim>
                                  </p:childTnLst>
                                  <p:subTnLst>
                                    <p:set>
                                      <p:cBhvr override="childStyle">
                                        <p:cTn dur="1" fill="hold" display="0" masterRel="nextClick" afterEffect="1"/>
                                        <p:tgtEl>
                                          <p:spTgt spid="33"/>
                                        </p:tgtEl>
                                        <p:attrNameLst>
                                          <p:attrName>style.visibility</p:attrName>
                                        </p:attrNameLst>
                                      </p:cBhvr>
                                      <p:to>
                                        <p:strVal val="hidden"/>
                                      </p:to>
                                    </p:set>
                                  </p:subTnLst>
                                </p:cTn>
                              </p:par>
                              <p:par>
                                <p:cTn id="23" presetID="10" presetClass="entr" presetSubtype="0" fill="hold" nodeType="with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fade">
                                      <p:cBhvr>
                                        <p:cTn id="25" dur="500"/>
                                        <p:tgtEl>
                                          <p:spTgt spid="30"/>
                                        </p:tgtEl>
                                      </p:cBhvr>
                                    </p:animEffect>
                                  </p:childTnLst>
                                </p:cTn>
                              </p:par>
                            </p:childTnLst>
                          </p:cTn>
                        </p:par>
                      </p:childTnLst>
                    </p:cTn>
                  </p:par>
                  <p:par>
                    <p:cTn id="26" fill="hold">
                      <p:stCondLst>
                        <p:cond delay="indefinite"/>
                      </p:stCondLst>
                      <p:childTnLst>
                        <p:par>
                          <p:cTn id="27" fill="hold">
                            <p:stCondLst>
                              <p:cond delay="0"/>
                            </p:stCondLst>
                            <p:childTnLst>
                              <p:par>
                                <p:cTn id="28" presetID="47" presetClass="entr" presetSubtype="0" fill="hold" nodeType="clickEffect">
                                  <p:stCondLst>
                                    <p:cond delay="0"/>
                                  </p:stCondLst>
                                  <p:childTnLst>
                                    <p:set>
                                      <p:cBhvr>
                                        <p:cTn id="29" dur="1" fill="hold">
                                          <p:stCondLst>
                                            <p:cond delay="0"/>
                                          </p:stCondLst>
                                        </p:cTn>
                                        <p:tgtEl>
                                          <p:spTgt spid="35"/>
                                        </p:tgtEl>
                                        <p:attrNameLst>
                                          <p:attrName>style.visibility</p:attrName>
                                        </p:attrNameLst>
                                      </p:cBhvr>
                                      <p:to>
                                        <p:strVal val="visible"/>
                                      </p:to>
                                    </p:set>
                                    <p:animEffect transition="in" filter="fade">
                                      <p:cBhvr>
                                        <p:cTn id="30" dur="500"/>
                                        <p:tgtEl>
                                          <p:spTgt spid="35"/>
                                        </p:tgtEl>
                                      </p:cBhvr>
                                    </p:animEffect>
                                    <p:anim calcmode="lin" valueType="num">
                                      <p:cBhvr>
                                        <p:cTn id="31" dur="500" fill="hold"/>
                                        <p:tgtEl>
                                          <p:spTgt spid="35"/>
                                        </p:tgtEl>
                                        <p:attrNameLst>
                                          <p:attrName>ppt_x</p:attrName>
                                        </p:attrNameLst>
                                      </p:cBhvr>
                                      <p:tavLst>
                                        <p:tav tm="0">
                                          <p:val>
                                            <p:strVal val="#ppt_x"/>
                                          </p:val>
                                        </p:tav>
                                        <p:tav tm="100000">
                                          <p:val>
                                            <p:strVal val="#ppt_x"/>
                                          </p:val>
                                        </p:tav>
                                      </p:tavLst>
                                    </p:anim>
                                    <p:anim calcmode="lin" valueType="num">
                                      <p:cBhvr>
                                        <p:cTn id="32" dur="500" fill="hold"/>
                                        <p:tgtEl>
                                          <p:spTgt spid="35"/>
                                        </p:tgtEl>
                                        <p:attrNameLst>
                                          <p:attrName>ppt_y</p:attrName>
                                        </p:attrNameLst>
                                      </p:cBhvr>
                                      <p:tavLst>
                                        <p:tav tm="0">
                                          <p:val>
                                            <p:strVal val="#ppt_y-.1"/>
                                          </p:val>
                                        </p:tav>
                                        <p:tav tm="100000">
                                          <p:val>
                                            <p:strVal val="#ppt_y"/>
                                          </p:val>
                                        </p:tav>
                                      </p:tavLst>
                                    </p:anim>
                                  </p:childTnLst>
                                  <p:subTnLst>
                                    <p:set>
                                      <p:cBhvr override="childStyle">
                                        <p:cTn dur="1" fill="hold" display="0" masterRel="nextClick" afterEffect="1"/>
                                        <p:tgtEl>
                                          <p:spTgt spid="35"/>
                                        </p:tgtEl>
                                        <p:attrNameLst>
                                          <p:attrName>style.visibility</p:attrName>
                                        </p:attrNameLst>
                                      </p:cBhvr>
                                      <p:to>
                                        <p:strVal val="hidden"/>
                                      </p:to>
                                    </p:set>
                                  </p:subTnLst>
                                </p:cTn>
                              </p:par>
                              <p:par>
                                <p:cTn id="33" presetID="1" presetClass="entr" presetSubtype="0" fill="hold" grpId="0" nodeType="withEffect">
                                  <p:stCondLst>
                                    <p:cond delay="0"/>
                                  </p:stCondLst>
                                  <p:childTnLst>
                                    <p:set>
                                      <p:cBhvr>
                                        <p:cTn id="34" dur="1" fill="hold">
                                          <p:stCondLst>
                                            <p:cond delay="0"/>
                                          </p:stCondLst>
                                        </p:cTn>
                                        <p:tgtEl>
                                          <p:spTgt spid="1665"/>
                                        </p:tgtEl>
                                        <p:attrNameLst>
                                          <p:attrName>style.visibility</p:attrName>
                                        </p:attrNameLst>
                                      </p:cBhvr>
                                      <p:to>
                                        <p:strVal val="visible"/>
                                      </p:to>
                                    </p:set>
                                  </p:childTnLst>
                                  <p:subTnLst>
                                    <p:set>
                                      <p:cBhvr override="childStyle">
                                        <p:cTn dur="1" fill="hold" display="0" masterRel="nextClick" afterEffect="1"/>
                                        <p:tgtEl>
                                          <p:spTgt spid="1665"/>
                                        </p:tgtEl>
                                        <p:attrNameLst>
                                          <p:attrName>style.visibility</p:attrName>
                                        </p:attrNameLst>
                                      </p:cBhvr>
                                      <p:to>
                                        <p:strVal val="hidden"/>
                                      </p:to>
                                    </p:set>
                                  </p:subTnLst>
                                </p:cTn>
                              </p:par>
                              <p:par>
                                <p:cTn id="35" presetID="10" presetClass="entr" presetSubtype="0" fill="hold" nodeType="with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fade">
                                      <p:cBhvr>
                                        <p:cTn id="37" dur="500"/>
                                        <p:tgtEl>
                                          <p:spTgt spid="31"/>
                                        </p:tgtEl>
                                      </p:cBhvr>
                                    </p:animEffect>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grpId="0" nodeType="clickEffect">
                                  <p:stCondLst>
                                    <p:cond delay="0"/>
                                  </p:stCondLst>
                                  <p:childTnLst>
                                    <p:set>
                                      <p:cBhvr>
                                        <p:cTn id="41" dur="1" fill="hold">
                                          <p:stCondLst>
                                            <p:cond delay="0"/>
                                          </p:stCondLst>
                                        </p:cTn>
                                        <p:tgtEl>
                                          <p:spTgt spid="1707"/>
                                        </p:tgtEl>
                                        <p:attrNameLst>
                                          <p:attrName>style.visibility</p:attrName>
                                        </p:attrNameLst>
                                      </p:cBhvr>
                                      <p:to>
                                        <p:strVal val="visible"/>
                                      </p:to>
                                    </p:set>
                                  </p:childTnLst>
                                  <p:subTnLst>
                                    <p:set>
                                      <p:cBhvr override="childStyle">
                                        <p:cTn dur="1" fill="hold" display="0" masterRel="nextClick" afterEffect="1"/>
                                        <p:tgtEl>
                                          <p:spTgt spid="1707"/>
                                        </p:tgtEl>
                                        <p:attrNameLst>
                                          <p:attrName>style.visibility</p:attrName>
                                        </p:attrNameLst>
                                      </p:cBhvr>
                                      <p:to>
                                        <p:strVal val="hidden"/>
                                      </p:to>
                                    </p:set>
                                  </p:subTnLst>
                                </p:cTn>
                              </p:par>
                              <p:par>
                                <p:cTn id="42" presetID="47" presetClass="entr" presetSubtype="0" fill="hold" nodeType="withEffect">
                                  <p:stCondLst>
                                    <p:cond delay="0"/>
                                  </p:stCondLst>
                                  <p:childTnLst>
                                    <p:set>
                                      <p:cBhvr>
                                        <p:cTn id="43" dur="1" fill="hold">
                                          <p:stCondLst>
                                            <p:cond delay="0"/>
                                          </p:stCondLst>
                                        </p:cTn>
                                        <p:tgtEl>
                                          <p:spTgt spid="37"/>
                                        </p:tgtEl>
                                        <p:attrNameLst>
                                          <p:attrName>style.visibility</p:attrName>
                                        </p:attrNameLst>
                                      </p:cBhvr>
                                      <p:to>
                                        <p:strVal val="visible"/>
                                      </p:to>
                                    </p:set>
                                    <p:animEffect transition="in" filter="fade">
                                      <p:cBhvr>
                                        <p:cTn id="44" dur="500"/>
                                        <p:tgtEl>
                                          <p:spTgt spid="37"/>
                                        </p:tgtEl>
                                      </p:cBhvr>
                                    </p:animEffect>
                                    <p:anim calcmode="lin" valueType="num">
                                      <p:cBhvr>
                                        <p:cTn id="45" dur="500" fill="hold"/>
                                        <p:tgtEl>
                                          <p:spTgt spid="37"/>
                                        </p:tgtEl>
                                        <p:attrNameLst>
                                          <p:attrName>ppt_x</p:attrName>
                                        </p:attrNameLst>
                                      </p:cBhvr>
                                      <p:tavLst>
                                        <p:tav tm="0">
                                          <p:val>
                                            <p:strVal val="#ppt_x"/>
                                          </p:val>
                                        </p:tav>
                                        <p:tav tm="100000">
                                          <p:val>
                                            <p:strVal val="#ppt_x"/>
                                          </p:val>
                                        </p:tav>
                                      </p:tavLst>
                                    </p:anim>
                                    <p:anim calcmode="lin" valueType="num">
                                      <p:cBhvr>
                                        <p:cTn id="46" dur="500" fill="hold"/>
                                        <p:tgtEl>
                                          <p:spTgt spid="37"/>
                                        </p:tgtEl>
                                        <p:attrNameLst>
                                          <p:attrName>ppt_y</p:attrName>
                                        </p:attrNameLst>
                                      </p:cBhvr>
                                      <p:tavLst>
                                        <p:tav tm="0">
                                          <p:val>
                                            <p:strVal val="#ppt_y-.1"/>
                                          </p:val>
                                        </p:tav>
                                        <p:tav tm="100000">
                                          <p:val>
                                            <p:strVal val="#ppt_y"/>
                                          </p:val>
                                        </p:tav>
                                      </p:tavLst>
                                    </p:anim>
                                  </p:childTnLst>
                                  <p:subTnLst>
                                    <p:set>
                                      <p:cBhvr override="childStyle">
                                        <p:cTn dur="1" fill="hold" display="0" masterRel="nextClick" afterEffect="1"/>
                                        <p:tgtEl>
                                          <p:spTgt spid="37"/>
                                        </p:tgtEl>
                                        <p:attrNameLst>
                                          <p:attrName>style.visibility</p:attrName>
                                        </p:attrNameLst>
                                      </p:cBhvr>
                                      <p:to>
                                        <p:strVal val="hidden"/>
                                      </p:to>
                                    </p:set>
                                  </p:subTnLst>
                                </p:cTn>
                              </p:par>
                              <p:par>
                                <p:cTn id="47" presetID="10" presetClass="entr" presetSubtype="0" fill="hold" nodeType="withEffect">
                                  <p:stCondLst>
                                    <p:cond delay="0"/>
                                  </p:stCondLst>
                                  <p:childTnLst>
                                    <p:set>
                                      <p:cBhvr>
                                        <p:cTn id="48" dur="1" fill="hold">
                                          <p:stCondLst>
                                            <p:cond delay="0"/>
                                          </p:stCondLst>
                                        </p:cTn>
                                        <p:tgtEl>
                                          <p:spTgt spid="32"/>
                                        </p:tgtEl>
                                        <p:attrNameLst>
                                          <p:attrName>style.visibility</p:attrName>
                                        </p:attrNameLst>
                                      </p:cBhvr>
                                      <p:to>
                                        <p:strVal val="visible"/>
                                      </p:to>
                                    </p:set>
                                    <p:animEffect transition="in" filter="fade">
                                      <p:cBhvr>
                                        <p:cTn id="49" dur="500"/>
                                        <p:tgtEl>
                                          <p:spTgt spid="32"/>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1727"/>
                                        </p:tgtEl>
                                        <p:attrNameLst>
                                          <p:attrName>style.visibility</p:attrName>
                                        </p:attrNameLst>
                                      </p:cBhvr>
                                      <p:to>
                                        <p:strVal val="visible"/>
                                      </p:to>
                                    </p:set>
                                    <p:animEffect transition="in" filter="fade">
                                      <p:cBhvr>
                                        <p:cTn id="52" dur="500"/>
                                        <p:tgtEl>
                                          <p:spTgt spid="17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27" grpId="0"/>
      <p:bldP spid="1660" grpId="0" animBg="1"/>
      <p:bldP spid="1665" grpId="0" animBg="1"/>
      <p:bldP spid="170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650" name="Group 2488"/>
          <p:cNvGrpSpPr>
            <a:grpSpLocks/>
          </p:cNvGrpSpPr>
          <p:nvPr/>
        </p:nvGrpSpPr>
        <p:grpSpPr bwMode="auto">
          <a:xfrm>
            <a:off x="1016000" y="5105400"/>
            <a:ext cx="7118350" cy="1600200"/>
            <a:chOff x="1015894" y="3200400"/>
            <a:chExt cx="7118457" cy="1600200"/>
          </a:xfrm>
        </p:grpSpPr>
        <p:sp>
          <p:nvSpPr>
            <p:cNvPr id="2490" name="Rectangle 2489"/>
            <p:cNvSpPr/>
            <p:nvPr/>
          </p:nvSpPr>
          <p:spPr>
            <a:xfrm>
              <a:off x="1019069" y="3200400"/>
              <a:ext cx="7115282" cy="1600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4" name="Group 480"/>
            <p:cNvGrpSpPr/>
            <p:nvPr/>
          </p:nvGrpSpPr>
          <p:grpSpPr>
            <a:xfrm>
              <a:off x="1015894" y="3276600"/>
              <a:ext cx="7108931" cy="1523594"/>
              <a:chOff x="1050934" y="5105806"/>
              <a:chExt cx="7108931" cy="1523594"/>
            </a:xfrm>
            <a:solidFill>
              <a:schemeClr val="tx2">
                <a:lumMod val="60000"/>
                <a:lumOff val="40000"/>
              </a:schemeClr>
            </a:solidFill>
          </p:grpSpPr>
          <p:grpSp>
            <p:nvGrpSpPr>
              <p:cNvPr id="5" name="Group 462"/>
              <p:cNvGrpSpPr/>
              <p:nvPr/>
            </p:nvGrpSpPr>
            <p:grpSpPr>
              <a:xfrm>
                <a:off x="1050934" y="5514890"/>
                <a:ext cx="436292" cy="1114508"/>
                <a:chOff x="1050934" y="5514890"/>
                <a:chExt cx="436292" cy="1114508"/>
              </a:xfrm>
              <a:grpFill/>
            </p:grpSpPr>
            <p:sp>
              <p:nvSpPr>
                <p:cNvPr id="2568" name="Rectangle 2567"/>
                <p:cNvSpPr/>
                <p:nvPr/>
              </p:nvSpPr>
              <p:spPr>
                <a:xfrm>
                  <a:off x="1050934" y="6072144"/>
                  <a:ext cx="109728" cy="557254"/>
                </a:xfrm>
                <a:prstGeom prst="rect">
                  <a:avLst/>
                </a:prstGeom>
                <a:grpFill/>
                <a:ln w="127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569" name="Rectangle 2568"/>
                <p:cNvSpPr/>
                <p:nvPr/>
              </p:nvSpPr>
              <p:spPr>
                <a:xfrm>
                  <a:off x="1164022" y="6165020"/>
                  <a:ext cx="109728" cy="464378"/>
                </a:xfrm>
                <a:prstGeom prst="rect">
                  <a:avLst/>
                </a:prstGeom>
                <a:grpFill/>
                <a:ln w="127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570" name="Rectangle 2569"/>
                <p:cNvSpPr/>
                <p:nvPr/>
              </p:nvSpPr>
              <p:spPr>
                <a:xfrm>
                  <a:off x="1273935" y="5514890"/>
                  <a:ext cx="109728" cy="1114508"/>
                </a:xfrm>
                <a:prstGeom prst="rect">
                  <a:avLst/>
                </a:prstGeom>
                <a:grpFill/>
                <a:ln w="127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571" name="Rectangle 2570"/>
                <p:cNvSpPr/>
                <p:nvPr/>
              </p:nvSpPr>
              <p:spPr>
                <a:xfrm>
                  <a:off x="1377498" y="6443647"/>
                  <a:ext cx="109728" cy="185751"/>
                </a:xfrm>
                <a:prstGeom prst="rect">
                  <a:avLst/>
                </a:prstGeom>
                <a:grpFill/>
                <a:ln w="127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6" name="Group 463"/>
              <p:cNvGrpSpPr/>
              <p:nvPr/>
            </p:nvGrpSpPr>
            <p:grpSpPr>
              <a:xfrm>
                <a:off x="1486168" y="5701612"/>
                <a:ext cx="444229" cy="927786"/>
                <a:chOff x="1486168" y="5701612"/>
                <a:chExt cx="444229" cy="927786"/>
              </a:xfrm>
              <a:grpFill/>
            </p:grpSpPr>
            <p:sp>
              <p:nvSpPr>
                <p:cNvPr id="2564" name="Rectangle 2563"/>
                <p:cNvSpPr/>
                <p:nvPr/>
              </p:nvSpPr>
              <p:spPr>
                <a:xfrm>
                  <a:off x="1486168" y="6444615"/>
                  <a:ext cx="109728" cy="184783"/>
                </a:xfrm>
                <a:prstGeom prst="rect">
                  <a:avLst/>
                </a:prstGeom>
                <a:grpFill/>
                <a:ln w="127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565" name="Rectangle 2564"/>
                <p:cNvSpPr/>
                <p:nvPr/>
              </p:nvSpPr>
              <p:spPr>
                <a:xfrm>
                  <a:off x="1599256" y="5887363"/>
                  <a:ext cx="109728" cy="742035"/>
                </a:xfrm>
                <a:prstGeom prst="rect">
                  <a:avLst/>
                </a:prstGeom>
                <a:grpFill/>
                <a:ln w="127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566" name="Rectangle 2565"/>
                <p:cNvSpPr/>
                <p:nvPr/>
              </p:nvSpPr>
              <p:spPr>
                <a:xfrm>
                  <a:off x="1707581" y="5980238"/>
                  <a:ext cx="109728" cy="649160"/>
                </a:xfrm>
                <a:prstGeom prst="rect">
                  <a:avLst/>
                </a:prstGeom>
                <a:grpFill/>
                <a:ln w="127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567" name="Rectangle 2566"/>
                <p:cNvSpPr/>
                <p:nvPr/>
              </p:nvSpPr>
              <p:spPr>
                <a:xfrm>
                  <a:off x="1820669" y="5701612"/>
                  <a:ext cx="109728" cy="927786"/>
                </a:xfrm>
                <a:prstGeom prst="rect">
                  <a:avLst/>
                </a:prstGeom>
                <a:grpFill/>
                <a:ln w="127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7" name="Group 464"/>
              <p:cNvGrpSpPr/>
              <p:nvPr/>
            </p:nvGrpSpPr>
            <p:grpSpPr>
              <a:xfrm>
                <a:off x="1937620" y="5754375"/>
                <a:ext cx="444230" cy="875023"/>
                <a:chOff x="1937620" y="5754375"/>
                <a:chExt cx="444230" cy="875023"/>
              </a:xfrm>
              <a:grpFill/>
            </p:grpSpPr>
            <p:sp>
              <p:nvSpPr>
                <p:cNvPr id="2560" name="Rectangle 2559"/>
                <p:cNvSpPr/>
                <p:nvPr/>
              </p:nvSpPr>
              <p:spPr>
                <a:xfrm>
                  <a:off x="1937620" y="6159654"/>
                  <a:ext cx="109728" cy="469744"/>
                </a:xfrm>
                <a:prstGeom prst="rect">
                  <a:avLst/>
                </a:prstGeom>
                <a:grpFill/>
                <a:ln w="127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561" name="Rectangle 2560"/>
                <p:cNvSpPr/>
                <p:nvPr/>
              </p:nvSpPr>
              <p:spPr>
                <a:xfrm>
                  <a:off x="2050708" y="6041445"/>
                  <a:ext cx="109728" cy="587948"/>
                </a:xfrm>
                <a:prstGeom prst="rect">
                  <a:avLst/>
                </a:prstGeom>
                <a:grpFill/>
                <a:ln w="127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562" name="Rectangle 2561"/>
                <p:cNvSpPr/>
                <p:nvPr/>
              </p:nvSpPr>
              <p:spPr>
                <a:xfrm>
                  <a:off x="2163797" y="5754375"/>
                  <a:ext cx="109728" cy="875018"/>
                </a:xfrm>
                <a:prstGeom prst="rect">
                  <a:avLst/>
                </a:prstGeom>
                <a:grpFill/>
                <a:ln w="127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563" name="Rectangle 2562"/>
                <p:cNvSpPr/>
                <p:nvPr/>
              </p:nvSpPr>
              <p:spPr>
                <a:xfrm>
                  <a:off x="2272122" y="6159652"/>
                  <a:ext cx="109728" cy="469744"/>
                </a:xfrm>
                <a:prstGeom prst="rect">
                  <a:avLst/>
                </a:prstGeom>
                <a:grpFill/>
                <a:ln w="127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8" name="Group 465"/>
              <p:cNvGrpSpPr/>
              <p:nvPr/>
            </p:nvGrpSpPr>
            <p:grpSpPr>
              <a:xfrm>
                <a:off x="2385202" y="5450420"/>
                <a:ext cx="429941" cy="1178978"/>
                <a:chOff x="2385202" y="5450420"/>
                <a:chExt cx="429941" cy="1178978"/>
              </a:xfrm>
              <a:grpFill/>
            </p:grpSpPr>
            <p:sp>
              <p:nvSpPr>
                <p:cNvPr id="2556" name="Rectangle 2555"/>
                <p:cNvSpPr/>
                <p:nvPr/>
              </p:nvSpPr>
              <p:spPr>
                <a:xfrm>
                  <a:off x="2385202" y="5805037"/>
                  <a:ext cx="109728" cy="824361"/>
                </a:xfrm>
                <a:prstGeom prst="rect">
                  <a:avLst/>
                </a:prstGeom>
                <a:grpFill/>
                <a:ln w="127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557" name="Rectangle 2556"/>
                <p:cNvSpPr/>
                <p:nvPr/>
              </p:nvSpPr>
              <p:spPr>
                <a:xfrm>
                  <a:off x="2493527" y="6041445"/>
                  <a:ext cx="109728" cy="587948"/>
                </a:xfrm>
                <a:prstGeom prst="rect">
                  <a:avLst/>
                </a:prstGeom>
                <a:grpFill/>
                <a:ln w="127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558" name="Rectangle 2557"/>
                <p:cNvSpPr/>
                <p:nvPr/>
              </p:nvSpPr>
              <p:spPr>
                <a:xfrm>
                  <a:off x="2597090" y="5450420"/>
                  <a:ext cx="109728" cy="1178974"/>
                </a:xfrm>
                <a:prstGeom prst="rect">
                  <a:avLst/>
                </a:prstGeom>
                <a:grpFill/>
                <a:ln w="127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559" name="Rectangle 2558"/>
                <p:cNvSpPr/>
                <p:nvPr/>
              </p:nvSpPr>
              <p:spPr>
                <a:xfrm>
                  <a:off x="2705415" y="5686834"/>
                  <a:ext cx="109728" cy="942564"/>
                </a:xfrm>
                <a:prstGeom prst="rect">
                  <a:avLst/>
                </a:prstGeom>
                <a:grpFill/>
                <a:ln w="127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9" name="Group 466"/>
              <p:cNvGrpSpPr/>
              <p:nvPr/>
            </p:nvGrpSpPr>
            <p:grpSpPr>
              <a:xfrm>
                <a:off x="2815660" y="5403020"/>
                <a:ext cx="437321" cy="1226378"/>
                <a:chOff x="2815660" y="5403020"/>
                <a:chExt cx="437321" cy="1226378"/>
              </a:xfrm>
              <a:grpFill/>
            </p:grpSpPr>
            <p:sp>
              <p:nvSpPr>
                <p:cNvPr id="2552" name="Rectangle 2551"/>
                <p:cNvSpPr/>
                <p:nvPr/>
              </p:nvSpPr>
              <p:spPr>
                <a:xfrm>
                  <a:off x="2815660" y="5587621"/>
                  <a:ext cx="109728" cy="1041777"/>
                </a:xfrm>
                <a:prstGeom prst="rect">
                  <a:avLst/>
                </a:prstGeom>
                <a:grpFill/>
                <a:ln w="127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553" name="Rectangle 2552"/>
                <p:cNvSpPr/>
                <p:nvPr/>
              </p:nvSpPr>
              <p:spPr>
                <a:xfrm>
                  <a:off x="2923985" y="5886380"/>
                  <a:ext cx="109728" cy="743012"/>
                </a:xfrm>
                <a:prstGeom prst="rect">
                  <a:avLst/>
                </a:prstGeom>
                <a:grpFill/>
                <a:ln w="127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554" name="Rectangle 2553"/>
                <p:cNvSpPr/>
                <p:nvPr/>
              </p:nvSpPr>
              <p:spPr>
                <a:xfrm>
                  <a:off x="3033898" y="5403020"/>
                  <a:ext cx="109728" cy="1226378"/>
                </a:xfrm>
                <a:prstGeom prst="rect">
                  <a:avLst/>
                </a:prstGeom>
                <a:grpFill/>
                <a:ln w="127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555" name="Rectangle 2554"/>
                <p:cNvSpPr/>
                <p:nvPr/>
              </p:nvSpPr>
              <p:spPr>
                <a:xfrm>
                  <a:off x="3143253" y="5639426"/>
                  <a:ext cx="109728" cy="989972"/>
                </a:xfrm>
                <a:prstGeom prst="rect">
                  <a:avLst/>
                </a:prstGeom>
                <a:grpFill/>
                <a:ln w="127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10" name="Group 467"/>
              <p:cNvGrpSpPr/>
              <p:nvPr/>
            </p:nvGrpSpPr>
            <p:grpSpPr>
              <a:xfrm>
                <a:off x="3262004" y="5701612"/>
                <a:ext cx="429941" cy="927786"/>
                <a:chOff x="3262004" y="5701612"/>
                <a:chExt cx="429941" cy="927786"/>
              </a:xfrm>
              <a:grpFill/>
            </p:grpSpPr>
            <p:sp>
              <p:nvSpPr>
                <p:cNvPr id="2548" name="Rectangle 2547"/>
                <p:cNvSpPr/>
                <p:nvPr/>
              </p:nvSpPr>
              <p:spPr>
                <a:xfrm>
                  <a:off x="3262004" y="6444615"/>
                  <a:ext cx="109728" cy="184783"/>
                </a:xfrm>
                <a:prstGeom prst="rect">
                  <a:avLst/>
                </a:prstGeom>
                <a:grpFill/>
                <a:ln w="127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549" name="Rectangle 2548"/>
                <p:cNvSpPr/>
                <p:nvPr/>
              </p:nvSpPr>
              <p:spPr>
                <a:xfrm>
                  <a:off x="3370329" y="5887363"/>
                  <a:ext cx="109728" cy="742035"/>
                </a:xfrm>
                <a:prstGeom prst="rect">
                  <a:avLst/>
                </a:prstGeom>
                <a:grpFill/>
                <a:ln w="127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550" name="Rectangle 2549"/>
                <p:cNvSpPr/>
                <p:nvPr/>
              </p:nvSpPr>
              <p:spPr>
                <a:xfrm>
                  <a:off x="3473892" y="5980238"/>
                  <a:ext cx="109728" cy="649160"/>
                </a:xfrm>
                <a:prstGeom prst="rect">
                  <a:avLst/>
                </a:prstGeom>
                <a:grpFill/>
                <a:ln w="127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551" name="Rectangle 2550"/>
                <p:cNvSpPr/>
                <p:nvPr/>
              </p:nvSpPr>
              <p:spPr>
                <a:xfrm>
                  <a:off x="3582217" y="5701612"/>
                  <a:ext cx="109728" cy="927786"/>
                </a:xfrm>
                <a:prstGeom prst="rect">
                  <a:avLst/>
                </a:prstGeom>
                <a:grpFill/>
                <a:ln w="127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11" name="Group 468"/>
              <p:cNvGrpSpPr/>
              <p:nvPr/>
            </p:nvGrpSpPr>
            <p:grpSpPr>
              <a:xfrm>
                <a:off x="3699161" y="5760708"/>
                <a:ext cx="448992" cy="868692"/>
                <a:chOff x="3699161" y="5760708"/>
                <a:chExt cx="448992" cy="868692"/>
              </a:xfrm>
              <a:grpFill/>
            </p:grpSpPr>
            <p:sp>
              <p:nvSpPr>
                <p:cNvPr id="2544" name="Rectangle 2543"/>
                <p:cNvSpPr/>
                <p:nvPr/>
              </p:nvSpPr>
              <p:spPr>
                <a:xfrm>
                  <a:off x="3699161" y="6341096"/>
                  <a:ext cx="109728" cy="288304"/>
                </a:xfrm>
                <a:prstGeom prst="rect">
                  <a:avLst/>
                </a:prstGeom>
                <a:grpFill/>
                <a:ln w="127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545" name="Rectangle 2544"/>
                <p:cNvSpPr/>
                <p:nvPr/>
              </p:nvSpPr>
              <p:spPr>
                <a:xfrm>
                  <a:off x="3812249" y="6268545"/>
                  <a:ext cx="109728" cy="360852"/>
                </a:xfrm>
                <a:prstGeom prst="rect">
                  <a:avLst/>
                </a:prstGeom>
                <a:grpFill/>
                <a:ln w="127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546" name="Rectangle 2545"/>
                <p:cNvSpPr/>
                <p:nvPr/>
              </p:nvSpPr>
              <p:spPr>
                <a:xfrm>
                  <a:off x="3925337" y="5760708"/>
                  <a:ext cx="109728" cy="868690"/>
                </a:xfrm>
                <a:prstGeom prst="rect">
                  <a:avLst/>
                </a:prstGeom>
                <a:grpFill/>
                <a:ln w="127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547" name="Rectangle 2546"/>
                <p:cNvSpPr/>
                <p:nvPr/>
              </p:nvSpPr>
              <p:spPr>
                <a:xfrm>
                  <a:off x="4038425" y="6341094"/>
                  <a:ext cx="109728" cy="288304"/>
                </a:xfrm>
                <a:prstGeom prst="rect">
                  <a:avLst/>
                </a:prstGeom>
                <a:grpFill/>
                <a:ln w="127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12" name="Group 469"/>
              <p:cNvGrpSpPr/>
              <p:nvPr/>
            </p:nvGrpSpPr>
            <p:grpSpPr>
              <a:xfrm>
                <a:off x="4150647" y="5874696"/>
                <a:ext cx="439772" cy="754702"/>
                <a:chOff x="4150647" y="5874696"/>
                <a:chExt cx="439772" cy="754702"/>
              </a:xfrm>
              <a:grpFill/>
            </p:grpSpPr>
            <p:sp>
              <p:nvSpPr>
                <p:cNvPr id="2540" name="Rectangle 2539"/>
                <p:cNvSpPr/>
                <p:nvPr/>
              </p:nvSpPr>
              <p:spPr>
                <a:xfrm>
                  <a:off x="4150647" y="5874696"/>
                  <a:ext cx="109728" cy="754702"/>
                </a:xfrm>
                <a:prstGeom prst="rect">
                  <a:avLst/>
                </a:prstGeom>
                <a:grpFill/>
                <a:ln w="127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541" name="Rectangle 2540"/>
                <p:cNvSpPr/>
                <p:nvPr/>
              </p:nvSpPr>
              <p:spPr>
                <a:xfrm>
                  <a:off x="4254312" y="6218068"/>
                  <a:ext cx="109728" cy="411330"/>
                </a:xfrm>
                <a:prstGeom prst="rect">
                  <a:avLst/>
                </a:prstGeom>
                <a:grpFill/>
                <a:ln w="127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542" name="Rectangle 2541"/>
                <p:cNvSpPr/>
                <p:nvPr/>
              </p:nvSpPr>
              <p:spPr>
                <a:xfrm>
                  <a:off x="4362739" y="6012045"/>
                  <a:ext cx="109728" cy="617353"/>
                </a:xfrm>
                <a:prstGeom prst="rect">
                  <a:avLst/>
                </a:prstGeom>
                <a:grpFill/>
                <a:ln w="127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543" name="Rectangle 2542"/>
                <p:cNvSpPr/>
                <p:nvPr/>
              </p:nvSpPr>
              <p:spPr>
                <a:xfrm>
                  <a:off x="4480691" y="6149393"/>
                  <a:ext cx="109728" cy="480005"/>
                </a:xfrm>
                <a:prstGeom prst="rect">
                  <a:avLst/>
                </a:prstGeom>
                <a:grpFill/>
                <a:ln w="127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13" name="Group 470"/>
              <p:cNvGrpSpPr/>
              <p:nvPr/>
            </p:nvGrpSpPr>
            <p:grpSpPr>
              <a:xfrm>
                <a:off x="4590825" y="5636093"/>
                <a:ext cx="447658" cy="993305"/>
                <a:chOff x="4590825" y="5636093"/>
                <a:chExt cx="447658" cy="993305"/>
              </a:xfrm>
              <a:grpFill/>
            </p:grpSpPr>
            <p:sp>
              <p:nvSpPr>
                <p:cNvPr id="2536" name="Rectangle 2535"/>
                <p:cNvSpPr/>
                <p:nvPr/>
              </p:nvSpPr>
              <p:spPr>
                <a:xfrm>
                  <a:off x="4590825" y="6318702"/>
                  <a:ext cx="109728" cy="310694"/>
                </a:xfrm>
                <a:prstGeom prst="rect">
                  <a:avLst/>
                </a:prstGeom>
                <a:grpFill/>
                <a:ln w="127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537" name="Rectangle 2536"/>
                <p:cNvSpPr/>
                <p:nvPr/>
              </p:nvSpPr>
              <p:spPr>
                <a:xfrm>
                  <a:off x="4698706" y="6370484"/>
                  <a:ext cx="109728" cy="258912"/>
                </a:xfrm>
                <a:prstGeom prst="rect">
                  <a:avLst/>
                </a:prstGeom>
                <a:grpFill/>
                <a:ln w="127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538" name="Rectangle 2537"/>
                <p:cNvSpPr/>
                <p:nvPr/>
              </p:nvSpPr>
              <p:spPr>
                <a:xfrm>
                  <a:off x="4811350" y="6008009"/>
                  <a:ext cx="109728" cy="621389"/>
                </a:xfrm>
                <a:prstGeom prst="rect">
                  <a:avLst/>
                </a:prstGeom>
                <a:grpFill/>
                <a:ln w="127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539" name="Rectangle 2538"/>
                <p:cNvSpPr/>
                <p:nvPr/>
              </p:nvSpPr>
              <p:spPr>
                <a:xfrm>
                  <a:off x="4928755" y="5636093"/>
                  <a:ext cx="109728" cy="993303"/>
                </a:xfrm>
                <a:prstGeom prst="rect">
                  <a:avLst/>
                </a:prstGeom>
                <a:grpFill/>
                <a:ln w="127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14" name="Group 477"/>
              <p:cNvGrpSpPr/>
              <p:nvPr/>
            </p:nvGrpSpPr>
            <p:grpSpPr>
              <a:xfrm>
                <a:off x="7707027" y="5293980"/>
                <a:ext cx="452838" cy="1335418"/>
                <a:chOff x="7707027" y="5293980"/>
                <a:chExt cx="452838" cy="1335418"/>
              </a:xfrm>
              <a:grpFill/>
            </p:grpSpPr>
            <p:sp>
              <p:nvSpPr>
                <p:cNvPr id="2532" name="Rectangle 2531"/>
                <p:cNvSpPr/>
                <p:nvPr/>
              </p:nvSpPr>
              <p:spPr>
                <a:xfrm>
                  <a:off x="7707027" y="5293980"/>
                  <a:ext cx="109728" cy="1335418"/>
                </a:xfrm>
                <a:prstGeom prst="rect">
                  <a:avLst/>
                </a:prstGeom>
                <a:grpFill/>
                <a:ln w="127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533" name="Rectangle 2532"/>
                <p:cNvSpPr/>
                <p:nvPr/>
              </p:nvSpPr>
              <p:spPr>
                <a:xfrm>
                  <a:off x="7824572" y="5901564"/>
                  <a:ext cx="109728" cy="727834"/>
                </a:xfrm>
                <a:prstGeom prst="rect">
                  <a:avLst/>
                </a:prstGeom>
                <a:grpFill/>
                <a:ln w="127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534" name="Rectangle 2533"/>
                <p:cNvSpPr/>
                <p:nvPr/>
              </p:nvSpPr>
              <p:spPr>
                <a:xfrm>
                  <a:off x="7937354" y="5537013"/>
                  <a:ext cx="109728" cy="1092385"/>
                </a:xfrm>
                <a:prstGeom prst="rect">
                  <a:avLst/>
                </a:prstGeom>
                <a:grpFill/>
                <a:ln w="127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535" name="Rectangle 2534"/>
                <p:cNvSpPr/>
                <p:nvPr/>
              </p:nvSpPr>
              <p:spPr>
                <a:xfrm>
                  <a:off x="8050137" y="5780047"/>
                  <a:ext cx="109728" cy="849351"/>
                </a:xfrm>
                <a:prstGeom prst="rect">
                  <a:avLst/>
                </a:prstGeom>
                <a:grpFill/>
                <a:ln w="127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15" name="Group 471"/>
              <p:cNvGrpSpPr/>
              <p:nvPr/>
            </p:nvGrpSpPr>
            <p:grpSpPr>
              <a:xfrm>
                <a:off x="5038558" y="5105806"/>
                <a:ext cx="457185" cy="1523594"/>
                <a:chOff x="5038558" y="5105806"/>
                <a:chExt cx="457185" cy="1523594"/>
              </a:xfrm>
              <a:grpFill/>
            </p:grpSpPr>
            <p:sp>
              <p:nvSpPr>
                <p:cNvPr id="2528" name="Rectangle 2527"/>
                <p:cNvSpPr/>
                <p:nvPr/>
              </p:nvSpPr>
              <p:spPr>
                <a:xfrm>
                  <a:off x="5038558" y="5992348"/>
                  <a:ext cx="109728" cy="637052"/>
                </a:xfrm>
                <a:prstGeom prst="rect">
                  <a:avLst/>
                </a:prstGeom>
                <a:grpFill/>
                <a:ln w="127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529" name="Rectangle 2528"/>
                <p:cNvSpPr/>
                <p:nvPr/>
              </p:nvSpPr>
              <p:spPr>
                <a:xfrm>
                  <a:off x="5155963" y="5410839"/>
                  <a:ext cx="109728" cy="1218557"/>
                </a:xfrm>
                <a:prstGeom prst="rect">
                  <a:avLst/>
                </a:prstGeom>
                <a:grpFill/>
                <a:ln w="127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530" name="Rectangle 2529"/>
                <p:cNvSpPr/>
                <p:nvPr/>
              </p:nvSpPr>
              <p:spPr>
                <a:xfrm>
                  <a:off x="5268609" y="5563361"/>
                  <a:ext cx="109728" cy="1066039"/>
                </a:xfrm>
                <a:prstGeom prst="rect">
                  <a:avLst/>
                </a:prstGeom>
                <a:grpFill/>
                <a:ln w="127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531" name="Rectangle 2530"/>
                <p:cNvSpPr/>
                <p:nvPr/>
              </p:nvSpPr>
              <p:spPr>
                <a:xfrm>
                  <a:off x="5386015" y="5105806"/>
                  <a:ext cx="109728" cy="1523594"/>
                </a:xfrm>
                <a:prstGeom prst="rect">
                  <a:avLst/>
                </a:prstGeom>
                <a:grpFill/>
                <a:ln w="127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16" name="Group 472"/>
              <p:cNvGrpSpPr/>
              <p:nvPr/>
            </p:nvGrpSpPr>
            <p:grpSpPr>
              <a:xfrm>
                <a:off x="5497041" y="5673075"/>
                <a:ext cx="438134" cy="956321"/>
                <a:chOff x="5497041" y="5673075"/>
                <a:chExt cx="438134" cy="956321"/>
              </a:xfrm>
              <a:grpFill/>
            </p:grpSpPr>
            <p:sp>
              <p:nvSpPr>
                <p:cNvPr id="2524" name="Rectangle 2523"/>
                <p:cNvSpPr/>
                <p:nvPr/>
              </p:nvSpPr>
              <p:spPr>
                <a:xfrm>
                  <a:off x="5497041" y="6312009"/>
                  <a:ext cx="109728" cy="317387"/>
                </a:xfrm>
                <a:prstGeom prst="rect">
                  <a:avLst/>
                </a:prstGeom>
                <a:grpFill/>
                <a:ln w="127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525" name="Rectangle 2524"/>
                <p:cNvSpPr/>
                <p:nvPr/>
              </p:nvSpPr>
              <p:spPr>
                <a:xfrm>
                  <a:off x="5614447" y="6232140"/>
                  <a:ext cx="109728" cy="397253"/>
                </a:xfrm>
                <a:prstGeom prst="rect">
                  <a:avLst/>
                </a:prstGeom>
                <a:grpFill/>
                <a:ln w="127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526" name="Rectangle 2525"/>
                <p:cNvSpPr/>
                <p:nvPr/>
              </p:nvSpPr>
              <p:spPr>
                <a:xfrm>
                  <a:off x="5722328" y="5673075"/>
                  <a:ext cx="109728" cy="956319"/>
                </a:xfrm>
                <a:prstGeom prst="rect">
                  <a:avLst/>
                </a:prstGeom>
                <a:grpFill/>
                <a:ln w="127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527" name="Rectangle 2526"/>
                <p:cNvSpPr/>
                <p:nvPr/>
              </p:nvSpPr>
              <p:spPr>
                <a:xfrm>
                  <a:off x="5825447" y="6312007"/>
                  <a:ext cx="109728" cy="317387"/>
                </a:xfrm>
                <a:prstGeom prst="rect">
                  <a:avLst/>
                </a:prstGeom>
                <a:grpFill/>
                <a:ln w="127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17" name="Group 473"/>
              <p:cNvGrpSpPr/>
              <p:nvPr/>
            </p:nvGrpSpPr>
            <p:grpSpPr>
              <a:xfrm>
                <a:off x="5933326" y="5503659"/>
                <a:ext cx="423847" cy="1125739"/>
                <a:chOff x="5933326" y="5503659"/>
                <a:chExt cx="423847" cy="1125739"/>
              </a:xfrm>
              <a:grpFill/>
            </p:grpSpPr>
            <p:sp>
              <p:nvSpPr>
                <p:cNvPr id="2520" name="Rectangle 2519"/>
                <p:cNvSpPr/>
                <p:nvPr/>
              </p:nvSpPr>
              <p:spPr>
                <a:xfrm>
                  <a:off x="5933326" y="5842262"/>
                  <a:ext cx="109728" cy="787136"/>
                </a:xfrm>
                <a:prstGeom prst="rect">
                  <a:avLst/>
                </a:prstGeom>
                <a:grpFill/>
                <a:ln w="127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521" name="Rectangle 2520"/>
                <p:cNvSpPr/>
                <p:nvPr/>
              </p:nvSpPr>
              <p:spPr>
                <a:xfrm>
                  <a:off x="6036445" y="6067995"/>
                  <a:ext cx="109728" cy="561398"/>
                </a:xfrm>
                <a:prstGeom prst="rect">
                  <a:avLst/>
                </a:prstGeom>
                <a:grpFill/>
                <a:ln w="127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522" name="Rectangle 2521"/>
                <p:cNvSpPr/>
                <p:nvPr/>
              </p:nvSpPr>
              <p:spPr>
                <a:xfrm>
                  <a:off x="6139564" y="5503659"/>
                  <a:ext cx="109728" cy="1125736"/>
                </a:xfrm>
                <a:prstGeom prst="rect">
                  <a:avLst/>
                </a:prstGeom>
                <a:grpFill/>
                <a:ln w="127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523" name="Rectangle 2522"/>
                <p:cNvSpPr/>
                <p:nvPr/>
              </p:nvSpPr>
              <p:spPr>
                <a:xfrm>
                  <a:off x="6247445" y="5729397"/>
                  <a:ext cx="109728" cy="900001"/>
                </a:xfrm>
                <a:prstGeom prst="rect">
                  <a:avLst/>
                </a:prstGeom>
                <a:grpFill/>
                <a:ln w="127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18" name="Group 474"/>
              <p:cNvGrpSpPr/>
              <p:nvPr/>
            </p:nvGrpSpPr>
            <p:grpSpPr>
              <a:xfrm>
                <a:off x="6356551" y="6016296"/>
                <a:ext cx="447660" cy="613102"/>
                <a:chOff x="6356551" y="6016296"/>
                <a:chExt cx="447660" cy="613102"/>
              </a:xfrm>
              <a:grpFill/>
            </p:grpSpPr>
            <p:sp>
              <p:nvSpPr>
                <p:cNvPr id="2516" name="Rectangle 2515"/>
                <p:cNvSpPr/>
                <p:nvPr/>
              </p:nvSpPr>
              <p:spPr>
                <a:xfrm>
                  <a:off x="6356551" y="6253507"/>
                  <a:ext cx="109728" cy="375891"/>
                </a:xfrm>
                <a:prstGeom prst="rect">
                  <a:avLst/>
                </a:prstGeom>
                <a:grpFill/>
                <a:ln w="127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517" name="Rectangle 2516"/>
                <p:cNvSpPr/>
                <p:nvPr/>
              </p:nvSpPr>
              <p:spPr>
                <a:xfrm>
                  <a:off x="6469195" y="6361304"/>
                  <a:ext cx="109728" cy="268092"/>
                </a:xfrm>
                <a:prstGeom prst="rect">
                  <a:avLst/>
                </a:prstGeom>
                <a:grpFill/>
                <a:ln w="127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518" name="Rectangle 2517"/>
                <p:cNvSpPr/>
                <p:nvPr/>
              </p:nvSpPr>
              <p:spPr>
                <a:xfrm>
                  <a:off x="6581839" y="6091809"/>
                  <a:ext cx="109728" cy="537587"/>
                </a:xfrm>
                <a:prstGeom prst="rect">
                  <a:avLst/>
                </a:prstGeom>
                <a:grpFill/>
                <a:ln w="127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519" name="Rectangle 2518"/>
                <p:cNvSpPr/>
                <p:nvPr/>
              </p:nvSpPr>
              <p:spPr>
                <a:xfrm>
                  <a:off x="6694483" y="6016296"/>
                  <a:ext cx="109728" cy="613102"/>
                </a:xfrm>
                <a:prstGeom prst="rect">
                  <a:avLst/>
                </a:prstGeom>
                <a:grpFill/>
                <a:ln w="127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19" name="Group 475"/>
              <p:cNvGrpSpPr/>
              <p:nvPr/>
            </p:nvGrpSpPr>
            <p:grpSpPr>
              <a:xfrm>
                <a:off x="6803589" y="6017925"/>
                <a:ext cx="447659" cy="611471"/>
                <a:chOff x="6803589" y="6017925"/>
                <a:chExt cx="447659" cy="611471"/>
              </a:xfrm>
              <a:grpFill/>
            </p:grpSpPr>
            <p:sp>
              <p:nvSpPr>
                <p:cNvPr id="2512" name="Rectangle 2511"/>
                <p:cNvSpPr/>
                <p:nvPr/>
              </p:nvSpPr>
              <p:spPr>
                <a:xfrm>
                  <a:off x="6803589" y="6507612"/>
                  <a:ext cx="109728" cy="121784"/>
                </a:xfrm>
                <a:prstGeom prst="rect">
                  <a:avLst/>
                </a:prstGeom>
                <a:grpFill/>
                <a:ln w="127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513" name="Rectangle 2512"/>
                <p:cNvSpPr/>
                <p:nvPr/>
              </p:nvSpPr>
              <p:spPr>
                <a:xfrm>
                  <a:off x="6916233" y="6140347"/>
                  <a:ext cx="109728" cy="489049"/>
                </a:xfrm>
                <a:prstGeom prst="rect">
                  <a:avLst/>
                </a:prstGeom>
                <a:grpFill/>
                <a:ln w="127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514" name="Rectangle 2513"/>
                <p:cNvSpPr/>
                <p:nvPr/>
              </p:nvSpPr>
              <p:spPr>
                <a:xfrm>
                  <a:off x="7033639" y="6201558"/>
                  <a:ext cx="109728" cy="427838"/>
                </a:xfrm>
                <a:prstGeom prst="rect">
                  <a:avLst/>
                </a:prstGeom>
                <a:grpFill/>
                <a:ln w="127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515" name="Rectangle 2514"/>
                <p:cNvSpPr/>
                <p:nvPr/>
              </p:nvSpPr>
              <p:spPr>
                <a:xfrm>
                  <a:off x="7141520" y="6017925"/>
                  <a:ext cx="109728" cy="611471"/>
                </a:xfrm>
                <a:prstGeom prst="rect">
                  <a:avLst/>
                </a:prstGeom>
                <a:grpFill/>
                <a:ln w="127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20" name="Group 476"/>
              <p:cNvGrpSpPr/>
              <p:nvPr/>
            </p:nvGrpSpPr>
            <p:grpSpPr>
              <a:xfrm>
                <a:off x="7252546" y="5568379"/>
                <a:ext cx="452422" cy="1061017"/>
                <a:chOff x="7252546" y="5568379"/>
                <a:chExt cx="452422" cy="1061017"/>
              </a:xfrm>
              <a:grpFill/>
            </p:grpSpPr>
            <p:sp>
              <p:nvSpPr>
                <p:cNvPr id="2508" name="Rectangle 2507"/>
                <p:cNvSpPr/>
                <p:nvPr/>
              </p:nvSpPr>
              <p:spPr>
                <a:xfrm>
                  <a:off x="7252546" y="6277263"/>
                  <a:ext cx="109728" cy="352133"/>
                </a:xfrm>
                <a:prstGeom prst="rect">
                  <a:avLst/>
                </a:prstGeom>
                <a:grpFill/>
                <a:ln w="127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509" name="Rectangle 2508"/>
                <p:cNvSpPr/>
                <p:nvPr/>
              </p:nvSpPr>
              <p:spPr>
                <a:xfrm>
                  <a:off x="7365190" y="6188650"/>
                  <a:ext cx="109728" cy="440742"/>
                </a:xfrm>
                <a:prstGeom prst="rect">
                  <a:avLst/>
                </a:prstGeom>
                <a:grpFill/>
                <a:ln w="127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510" name="Rectangle 2509"/>
                <p:cNvSpPr/>
                <p:nvPr/>
              </p:nvSpPr>
              <p:spPr>
                <a:xfrm>
                  <a:off x="7477834" y="5568379"/>
                  <a:ext cx="109728" cy="1061012"/>
                </a:xfrm>
                <a:prstGeom prst="rect">
                  <a:avLst/>
                </a:prstGeom>
                <a:grpFill/>
                <a:ln w="127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511" name="Rectangle 2510"/>
                <p:cNvSpPr/>
                <p:nvPr/>
              </p:nvSpPr>
              <p:spPr>
                <a:xfrm>
                  <a:off x="7595240" y="6277261"/>
                  <a:ext cx="109728" cy="352133"/>
                </a:xfrm>
                <a:prstGeom prst="rect">
                  <a:avLst/>
                </a:prstGeom>
                <a:grpFill/>
                <a:ln w="127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grpSp>
      <p:sp>
        <p:nvSpPr>
          <p:cNvPr id="1702" name="Rectangle 1701"/>
          <p:cNvSpPr/>
          <p:nvPr/>
        </p:nvSpPr>
        <p:spPr>
          <a:xfrm>
            <a:off x="5335588" y="2620963"/>
            <a:ext cx="1646237" cy="1646237"/>
          </a:xfrm>
          <a:prstGeom prst="rect">
            <a:avLst/>
          </a:prstGeom>
          <a:solidFill>
            <a:schemeClr val="accent1">
              <a:alpha val="40000"/>
            </a:schemeClr>
          </a:solidFill>
          <a:ln w="1270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p:style>
          <a:lnRef idx="3">
            <a:schemeClr val="lt1"/>
          </a:lnRef>
          <a:fillRef idx="1">
            <a:schemeClr val="accent5"/>
          </a:fillRef>
          <a:effectRef idx="1">
            <a:schemeClr val="accent5"/>
          </a:effectRef>
          <a:fontRef idx="minor">
            <a:schemeClr val="lt1"/>
          </a:fontRef>
        </p:style>
        <p:txBody>
          <a:bodyPr/>
          <a:lstStyle/>
          <a:p>
            <a:pPr algn="l" fontAlgn="auto">
              <a:spcAft>
                <a:spcPts val="0"/>
              </a:spcAft>
              <a:defRPr/>
            </a:pPr>
            <a:r>
              <a:rPr lang="en-US" dirty="0" smtClean="0">
                <a:effectLst>
                  <a:outerShdw blurRad="38100" dist="38100" dir="2700000" algn="tl">
                    <a:srgbClr val="000000">
                      <a:alpha val="43137"/>
                    </a:srgbClr>
                  </a:outerShdw>
                </a:effectLst>
              </a:rPr>
              <a:t>Histogram based Descriptors…</a:t>
            </a:r>
            <a:endParaRPr lang="en-US" dirty="0">
              <a:effectLst>
                <a:outerShdw blurRad="38100" dist="38100" dir="2700000" algn="tl">
                  <a:srgbClr val="000000">
                    <a:alpha val="43137"/>
                  </a:srgbClr>
                </a:outerShdw>
              </a:effectLst>
            </a:endParaRPr>
          </a:p>
        </p:txBody>
      </p:sp>
      <p:pic>
        <p:nvPicPr>
          <p:cNvPr id="27653" name="Picture 3" descr="Z:\cvpr08\frame3.png"/>
          <p:cNvPicPr>
            <a:picLocks noChangeArrowheads="1"/>
          </p:cNvPicPr>
          <p:nvPr/>
        </p:nvPicPr>
        <p:blipFill>
          <a:blip r:embed="rId3"/>
          <a:srcRect l="32500" t="37500" r="47501" b="31876"/>
          <a:stretch>
            <a:fillRect/>
          </a:stretch>
        </p:blipFill>
        <p:spPr bwMode="auto">
          <a:xfrm>
            <a:off x="990600" y="1752600"/>
            <a:ext cx="3352800" cy="3352800"/>
          </a:xfrm>
          <a:prstGeom prst="rect">
            <a:avLst/>
          </a:prstGeom>
          <a:noFill/>
          <a:ln w="9525">
            <a:noFill/>
            <a:miter lim="800000"/>
            <a:headEnd/>
            <a:tailEnd/>
          </a:ln>
        </p:spPr>
      </p:pic>
      <p:sp>
        <p:nvSpPr>
          <p:cNvPr id="54" name="TextBox 53"/>
          <p:cNvSpPr txBox="1"/>
          <p:nvPr/>
        </p:nvSpPr>
        <p:spPr>
          <a:xfrm>
            <a:off x="609600" y="1219200"/>
            <a:ext cx="7924800" cy="369888"/>
          </a:xfrm>
          <a:prstGeom prst="rect">
            <a:avLst/>
          </a:prstGeom>
        </p:spPr>
        <p:style>
          <a:lnRef idx="3">
            <a:schemeClr val="lt1"/>
          </a:lnRef>
          <a:fillRef idx="1">
            <a:schemeClr val="accent5"/>
          </a:fillRef>
          <a:effectRef idx="1">
            <a:schemeClr val="accent5"/>
          </a:effectRef>
          <a:fontRef idx="minor">
            <a:schemeClr val="lt1"/>
          </a:fontRef>
        </p:style>
        <p:txBody>
          <a:bodyPr>
            <a:spAutoFit/>
          </a:bodyPr>
          <a:lstStyle/>
          <a:p>
            <a:pPr algn="ctr" fontAlgn="auto">
              <a:spcBef>
                <a:spcPts val="0"/>
              </a:spcBef>
              <a:spcAft>
                <a:spcPts val="0"/>
              </a:spcAft>
              <a:defRPr/>
            </a:pPr>
            <a:r>
              <a:rPr lang="en-US" dirty="0"/>
              <a:t>SIFT Computation</a:t>
            </a:r>
          </a:p>
        </p:txBody>
      </p:sp>
      <p:grpSp>
        <p:nvGrpSpPr>
          <p:cNvPr id="27655" name="Group 1379"/>
          <p:cNvGrpSpPr>
            <a:grpSpLocks/>
          </p:cNvGrpSpPr>
          <p:nvPr/>
        </p:nvGrpSpPr>
        <p:grpSpPr bwMode="auto">
          <a:xfrm>
            <a:off x="4953000" y="1828800"/>
            <a:ext cx="3200400" cy="3200400"/>
            <a:chOff x="762000" y="228600"/>
            <a:chExt cx="6324600" cy="5791200"/>
          </a:xfrm>
        </p:grpSpPr>
        <p:cxnSp>
          <p:nvCxnSpPr>
            <p:cNvPr id="1381" name="Straight Arrow Connector 1380"/>
            <p:cNvCxnSpPr/>
            <p:nvPr/>
          </p:nvCxnSpPr>
          <p:spPr>
            <a:xfrm>
              <a:off x="762000" y="326269"/>
              <a:ext cx="213330" cy="2874"/>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382" name="Straight Arrow Connector 1381"/>
            <p:cNvCxnSpPr/>
            <p:nvPr/>
          </p:nvCxnSpPr>
          <p:spPr>
            <a:xfrm>
              <a:off x="762000" y="673857"/>
              <a:ext cx="213330"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383" name="Straight Arrow Connector 1382"/>
            <p:cNvCxnSpPr/>
            <p:nvPr/>
          </p:nvCxnSpPr>
          <p:spPr>
            <a:xfrm>
              <a:off x="1135328" y="1070278"/>
              <a:ext cx="213330"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384" name="Straight Arrow Connector 1383"/>
            <p:cNvCxnSpPr/>
            <p:nvPr/>
          </p:nvCxnSpPr>
          <p:spPr>
            <a:xfrm>
              <a:off x="1561988" y="1070278"/>
              <a:ext cx="213330"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385" name="Straight Arrow Connector 1384"/>
            <p:cNvCxnSpPr/>
            <p:nvPr/>
          </p:nvCxnSpPr>
          <p:spPr>
            <a:xfrm>
              <a:off x="1561988" y="673857"/>
              <a:ext cx="213330"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386" name="Straight Arrow Connector 1385"/>
            <p:cNvCxnSpPr/>
            <p:nvPr/>
          </p:nvCxnSpPr>
          <p:spPr>
            <a:xfrm>
              <a:off x="1963549" y="1446590"/>
              <a:ext cx="213330" cy="2874"/>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387" name="Straight Arrow Connector 1386"/>
            <p:cNvCxnSpPr/>
            <p:nvPr/>
          </p:nvCxnSpPr>
          <p:spPr>
            <a:xfrm>
              <a:off x="1969824" y="1070278"/>
              <a:ext cx="213330"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388" name="Straight Arrow Connector 1387"/>
            <p:cNvCxnSpPr/>
            <p:nvPr/>
          </p:nvCxnSpPr>
          <p:spPr>
            <a:xfrm rot="5400000">
              <a:off x="1944310" y="673857"/>
              <a:ext cx="195338"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389" name="Straight Arrow Connector 1388"/>
            <p:cNvCxnSpPr/>
            <p:nvPr/>
          </p:nvCxnSpPr>
          <p:spPr>
            <a:xfrm rot="5400000">
              <a:off x="1944442" y="326137"/>
              <a:ext cx="198212" cy="3138"/>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390" name="Straight Arrow Connector 1389"/>
            <p:cNvCxnSpPr/>
            <p:nvPr/>
          </p:nvCxnSpPr>
          <p:spPr>
            <a:xfrm rot="5400000">
              <a:off x="1571116" y="326137"/>
              <a:ext cx="198212" cy="3136"/>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391" name="Straight Arrow Connector 1390"/>
            <p:cNvCxnSpPr/>
            <p:nvPr/>
          </p:nvCxnSpPr>
          <p:spPr>
            <a:xfrm rot="5400000">
              <a:off x="1177395" y="327706"/>
              <a:ext cx="198212"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392" name="Straight Arrow Connector 1391"/>
            <p:cNvCxnSpPr/>
            <p:nvPr/>
          </p:nvCxnSpPr>
          <p:spPr>
            <a:xfrm rot="16200000" flipH="1">
              <a:off x="1193972" y="619709"/>
              <a:ext cx="149376" cy="159998"/>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393" name="Straight Arrow Connector 1392"/>
            <p:cNvCxnSpPr/>
            <p:nvPr/>
          </p:nvCxnSpPr>
          <p:spPr>
            <a:xfrm rot="16200000" flipH="1">
              <a:off x="786135" y="984533"/>
              <a:ext cx="149376" cy="159998"/>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394" name="Straight Arrow Connector 1393"/>
            <p:cNvCxnSpPr/>
            <p:nvPr/>
          </p:nvCxnSpPr>
          <p:spPr>
            <a:xfrm rot="16200000" flipH="1">
              <a:off x="767312" y="1360845"/>
              <a:ext cx="149376" cy="159998"/>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395" name="Straight Arrow Connector 1394"/>
            <p:cNvCxnSpPr/>
            <p:nvPr/>
          </p:nvCxnSpPr>
          <p:spPr>
            <a:xfrm rot="16200000" flipH="1">
              <a:off x="1193972" y="1360845"/>
              <a:ext cx="149376" cy="159998"/>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396" name="Straight Arrow Connector 1395"/>
            <p:cNvCxnSpPr/>
            <p:nvPr/>
          </p:nvCxnSpPr>
          <p:spPr>
            <a:xfrm rot="16200000" flipH="1">
              <a:off x="1567298" y="1360847"/>
              <a:ext cx="149376" cy="159996"/>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397" name="Straight Arrow Connector 1396"/>
            <p:cNvCxnSpPr/>
            <p:nvPr/>
          </p:nvCxnSpPr>
          <p:spPr>
            <a:xfrm rot="5400000">
              <a:off x="1977118" y="1827213"/>
              <a:ext cx="192465"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398" name="Straight Arrow Connector 1397"/>
            <p:cNvCxnSpPr/>
            <p:nvPr/>
          </p:nvCxnSpPr>
          <p:spPr>
            <a:xfrm rot="5400000">
              <a:off x="1594380" y="1827213"/>
              <a:ext cx="192465"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399" name="Straight Arrow Connector 1398"/>
            <p:cNvCxnSpPr/>
            <p:nvPr/>
          </p:nvCxnSpPr>
          <p:spPr>
            <a:xfrm rot="5400000">
              <a:off x="1156873" y="2164745"/>
              <a:ext cx="195338"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00" name="Straight Arrow Connector 1399"/>
            <p:cNvCxnSpPr/>
            <p:nvPr/>
          </p:nvCxnSpPr>
          <p:spPr>
            <a:xfrm rot="5400000">
              <a:off x="1156740" y="2549544"/>
              <a:ext cx="192465" cy="3138"/>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01" name="Straight Arrow Connector 1400"/>
            <p:cNvCxnSpPr/>
            <p:nvPr/>
          </p:nvCxnSpPr>
          <p:spPr>
            <a:xfrm rot="5400000">
              <a:off x="1594380" y="2551113"/>
              <a:ext cx="192465"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02" name="Straight Arrow Connector 1401"/>
            <p:cNvCxnSpPr/>
            <p:nvPr/>
          </p:nvCxnSpPr>
          <p:spPr>
            <a:xfrm rot="5400000">
              <a:off x="739624" y="2914500"/>
              <a:ext cx="195338"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03" name="Straight Arrow Connector 1402"/>
            <p:cNvCxnSpPr/>
            <p:nvPr/>
          </p:nvCxnSpPr>
          <p:spPr>
            <a:xfrm rot="5400000">
              <a:off x="1155304" y="2918676"/>
              <a:ext cx="195338" cy="3138"/>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04" name="Straight Arrow Connector 1403"/>
            <p:cNvCxnSpPr/>
            <p:nvPr/>
          </p:nvCxnSpPr>
          <p:spPr>
            <a:xfrm rot="10800000">
              <a:off x="1583947" y="2888645"/>
              <a:ext cx="216468"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05" name="Straight Arrow Connector 1404"/>
            <p:cNvCxnSpPr/>
            <p:nvPr/>
          </p:nvCxnSpPr>
          <p:spPr>
            <a:xfrm rot="10800000">
              <a:off x="1966686" y="2888645"/>
              <a:ext cx="216468" cy="2874"/>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06" name="Straight Arrow Connector 1405"/>
            <p:cNvCxnSpPr/>
            <p:nvPr/>
          </p:nvCxnSpPr>
          <p:spPr>
            <a:xfrm rot="10800000">
              <a:off x="1966686" y="2552550"/>
              <a:ext cx="216468"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07" name="Straight Arrow Connector 1406"/>
            <p:cNvCxnSpPr/>
            <p:nvPr/>
          </p:nvCxnSpPr>
          <p:spPr>
            <a:xfrm rot="10800000">
              <a:off x="1966686" y="2193471"/>
              <a:ext cx="216468" cy="2874"/>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08" name="Straight Arrow Connector 1407"/>
            <p:cNvCxnSpPr/>
            <p:nvPr/>
          </p:nvCxnSpPr>
          <p:spPr>
            <a:xfrm flipH="1">
              <a:off x="1580811" y="2115912"/>
              <a:ext cx="166271" cy="146503"/>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09" name="Straight Arrow Connector 1408"/>
            <p:cNvCxnSpPr/>
            <p:nvPr/>
          </p:nvCxnSpPr>
          <p:spPr>
            <a:xfrm flipH="1">
              <a:off x="1179249" y="1748216"/>
              <a:ext cx="163135" cy="143631"/>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10" name="Straight Arrow Connector 1409"/>
            <p:cNvCxnSpPr/>
            <p:nvPr/>
          </p:nvCxnSpPr>
          <p:spPr>
            <a:xfrm flipH="1">
              <a:off x="762000" y="1730981"/>
              <a:ext cx="163135" cy="143631"/>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11" name="Straight Arrow Connector 1410"/>
            <p:cNvCxnSpPr/>
            <p:nvPr/>
          </p:nvCxnSpPr>
          <p:spPr>
            <a:xfrm flipH="1">
              <a:off x="762000" y="2115912"/>
              <a:ext cx="163135" cy="146503"/>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12" name="Straight Arrow Connector 1411"/>
            <p:cNvCxnSpPr/>
            <p:nvPr/>
          </p:nvCxnSpPr>
          <p:spPr>
            <a:xfrm flipH="1">
              <a:off x="762000" y="2454881"/>
              <a:ext cx="163135" cy="146503"/>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13" name="Straight Arrow Connector 1412"/>
            <p:cNvCxnSpPr/>
            <p:nvPr/>
          </p:nvCxnSpPr>
          <p:spPr>
            <a:xfrm flipV="1">
              <a:off x="2421581" y="2917371"/>
              <a:ext cx="213330"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14" name="Straight Arrow Connector 1413"/>
            <p:cNvCxnSpPr/>
            <p:nvPr/>
          </p:nvCxnSpPr>
          <p:spPr>
            <a:xfrm flipV="1">
              <a:off x="2421581" y="2569785"/>
              <a:ext cx="213330" cy="2872"/>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15" name="Straight Arrow Connector 1414"/>
            <p:cNvCxnSpPr/>
            <p:nvPr/>
          </p:nvCxnSpPr>
          <p:spPr>
            <a:xfrm flipV="1">
              <a:off x="2794907" y="2176236"/>
              <a:ext cx="213330"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16" name="Straight Arrow Connector 1415"/>
            <p:cNvCxnSpPr/>
            <p:nvPr/>
          </p:nvCxnSpPr>
          <p:spPr>
            <a:xfrm flipV="1">
              <a:off x="3221567" y="2173364"/>
              <a:ext cx="213330" cy="2872"/>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17" name="Straight Arrow Connector 1416"/>
            <p:cNvCxnSpPr/>
            <p:nvPr/>
          </p:nvCxnSpPr>
          <p:spPr>
            <a:xfrm flipV="1">
              <a:off x="3221567" y="2569785"/>
              <a:ext cx="213330" cy="2872"/>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18" name="Straight Arrow Connector 1417"/>
            <p:cNvCxnSpPr/>
            <p:nvPr/>
          </p:nvCxnSpPr>
          <p:spPr>
            <a:xfrm flipV="1">
              <a:off x="3623129" y="1797050"/>
              <a:ext cx="213330"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19" name="Straight Arrow Connector 1418"/>
            <p:cNvCxnSpPr/>
            <p:nvPr/>
          </p:nvCxnSpPr>
          <p:spPr>
            <a:xfrm flipV="1">
              <a:off x="3629403" y="2173364"/>
              <a:ext cx="213330" cy="2872"/>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20" name="Straight Arrow Connector 1419"/>
            <p:cNvCxnSpPr/>
            <p:nvPr/>
          </p:nvCxnSpPr>
          <p:spPr>
            <a:xfrm rot="16200000" flipV="1">
              <a:off x="3602454" y="2571222"/>
              <a:ext cx="198210"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21" name="Straight Arrow Connector 1420"/>
            <p:cNvCxnSpPr/>
            <p:nvPr/>
          </p:nvCxnSpPr>
          <p:spPr>
            <a:xfrm rot="16200000" flipV="1">
              <a:off x="3602454" y="2918808"/>
              <a:ext cx="198212"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22" name="Straight Arrow Connector 1421"/>
            <p:cNvCxnSpPr/>
            <p:nvPr/>
          </p:nvCxnSpPr>
          <p:spPr>
            <a:xfrm rot="16200000" flipV="1">
              <a:off x="3229126" y="2918808"/>
              <a:ext cx="198212"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23" name="Straight Arrow Connector 1422"/>
            <p:cNvCxnSpPr/>
            <p:nvPr/>
          </p:nvCxnSpPr>
          <p:spPr>
            <a:xfrm rot="16200000" flipV="1">
              <a:off x="2833838" y="2918808"/>
              <a:ext cx="198212"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24" name="Straight Arrow Connector 1423"/>
            <p:cNvCxnSpPr/>
            <p:nvPr/>
          </p:nvCxnSpPr>
          <p:spPr>
            <a:xfrm rot="5400000" flipH="1" flipV="1">
              <a:off x="2853551" y="2466806"/>
              <a:ext cx="149376" cy="159996"/>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25" name="Straight Arrow Connector 1424"/>
            <p:cNvCxnSpPr/>
            <p:nvPr/>
          </p:nvCxnSpPr>
          <p:spPr>
            <a:xfrm rot="5400000" flipH="1" flipV="1">
              <a:off x="2445714" y="2101983"/>
              <a:ext cx="149376" cy="159996"/>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26" name="Straight Arrow Connector 1425"/>
            <p:cNvCxnSpPr/>
            <p:nvPr/>
          </p:nvCxnSpPr>
          <p:spPr>
            <a:xfrm rot="5400000" flipH="1" flipV="1">
              <a:off x="2428328" y="1724234"/>
              <a:ext cx="146503" cy="159996"/>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27" name="Straight Arrow Connector 1426"/>
            <p:cNvCxnSpPr/>
            <p:nvPr/>
          </p:nvCxnSpPr>
          <p:spPr>
            <a:xfrm rot="5400000" flipH="1" flipV="1">
              <a:off x="2854987" y="1724234"/>
              <a:ext cx="146503" cy="159996"/>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28" name="Straight Arrow Connector 1427"/>
            <p:cNvCxnSpPr/>
            <p:nvPr/>
          </p:nvCxnSpPr>
          <p:spPr>
            <a:xfrm rot="5400000" flipH="1" flipV="1">
              <a:off x="3228315" y="1724232"/>
              <a:ext cx="146503" cy="159998"/>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29" name="Straight Arrow Connector 1428"/>
            <p:cNvCxnSpPr/>
            <p:nvPr/>
          </p:nvCxnSpPr>
          <p:spPr>
            <a:xfrm rot="16200000" flipV="1">
              <a:off x="3636699" y="1419301"/>
              <a:ext cx="192465"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30" name="Straight Arrow Connector 1429"/>
            <p:cNvCxnSpPr/>
            <p:nvPr/>
          </p:nvCxnSpPr>
          <p:spPr>
            <a:xfrm rot="16200000" flipV="1">
              <a:off x="3253961" y="1419301"/>
              <a:ext cx="192465"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31" name="Straight Arrow Connector 1430"/>
            <p:cNvCxnSpPr/>
            <p:nvPr/>
          </p:nvCxnSpPr>
          <p:spPr>
            <a:xfrm rot="16200000" flipV="1">
              <a:off x="2817889" y="1080332"/>
              <a:ext cx="192465"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32" name="Straight Arrow Connector 1431"/>
            <p:cNvCxnSpPr/>
            <p:nvPr/>
          </p:nvCxnSpPr>
          <p:spPr>
            <a:xfrm rot="16200000" flipV="1">
              <a:off x="2814885" y="692395"/>
              <a:ext cx="195338" cy="3136"/>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33" name="Straight Arrow Connector 1432"/>
            <p:cNvCxnSpPr/>
            <p:nvPr/>
          </p:nvCxnSpPr>
          <p:spPr>
            <a:xfrm rot="16200000" flipV="1">
              <a:off x="3252524" y="693964"/>
              <a:ext cx="195338"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34" name="Straight Arrow Connector 1433"/>
            <p:cNvCxnSpPr/>
            <p:nvPr/>
          </p:nvCxnSpPr>
          <p:spPr>
            <a:xfrm rot="16200000" flipV="1">
              <a:off x="2399071" y="329010"/>
              <a:ext cx="192466" cy="3138"/>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35" name="Straight Arrow Connector 1434"/>
            <p:cNvCxnSpPr/>
            <p:nvPr/>
          </p:nvCxnSpPr>
          <p:spPr>
            <a:xfrm rot="16200000" flipV="1">
              <a:off x="2816320" y="323265"/>
              <a:ext cx="192466" cy="3136"/>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36" name="Straight Arrow Connector 1435"/>
            <p:cNvCxnSpPr/>
            <p:nvPr/>
          </p:nvCxnSpPr>
          <p:spPr>
            <a:xfrm rot="10800000" flipV="1">
              <a:off x="3240390" y="354995"/>
              <a:ext cx="219604"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37" name="Straight Arrow Connector 1436"/>
            <p:cNvCxnSpPr/>
            <p:nvPr/>
          </p:nvCxnSpPr>
          <p:spPr>
            <a:xfrm rot="10800000" flipV="1">
              <a:off x="3623129" y="354995"/>
              <a:ext cx="219604"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38" name="Straight Arrow Connector 1437"/>
            <p:cNvCxnSpPr/>
            <p:nvPr/>
          </p:nvCxnSpPr>
          <p:spPr>
            <a:xfrm rot="10800000" flipV="1">
              <a:off x="3623129" y="693964"/>
              <a:ext cx="219604"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39" name="Straight Arrow Connector 1438"/>
            <p:cNvCxnSpPr/>
            <p:nvPr/>
          </p:nvCxnSpPr>
          <p:spPr>
            <a:xfrm rot="10800000" flipV="1">
              <a:off x="3623129" y="1050169"/>
              <a:ext cx="219604"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40" name="Straight Arrow Connector 1439"/>
            <p:cNvCxnSpPr/>
            <p:nvPr/>
          </p:nvCxnSpPr>
          <p:spPr>
            <a:xfrm flipH="1" flipV="1">
              <a:off x="3240390" y="984100"/>
              <a:ext cx="163135" cy="143631"/>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41" name="Straight Arrow Connector 1440"/>
            <p:cNvCxnSpPr/>
            <p:nvPr/>
          </p:nvCxnSpPr>
          <p:spPr>
            <a:xfrm flipH="1" flipV="1">
              <a:off x="2838828" y="1351795"/>
              <a:ext cx="163135" cy="146503"/>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42" name="Straight Arrow Connector 1441"/>
            <p:cNvCxnSpPr/>
            <p:nvPr/>
          </p:nvCxnSpPr>
          <p:spPr>
            <a:xfrm flipH="1" flipV="1">
              <a:off x="2421581" y="1371902"/>
              <a:ext cx="163135" cy="143631"/>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43" name="Straight Arrow Connector 1442"/>
            <p:cNvCxnSpPr/>
            <p:nvPr/>
          </p:nvCxnSpPr>
          <p:spPr>
            <a:xfrm flipH="1" flipV="1">
              <a:off x="2421581" y="984100"/>
              <a:ext cx="163135" cy="143631"/>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44" name="Straight Arrow Connector 1443"/>
            <p:cNvCxnSpPr/>
            <p:nvPr/>
          </p:nvCxnSpPr>
          <p:spPr>
            <a:xfrm flipH="1" flipV="1">
              <a:off x="2421581" y="645131"/>
              <a:ext cx="163135" cy="146503"/>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45" name="Straight Arrow Connector 1444"/>
            <p:cNvCxnSpPr/>
            <p:nvPr/>
          </p:nvCxnSpPr>
          <p:spPr>
            <a:xfrm rot="10800000">
              <a:off x="5245063" y="1429355"/>
              <a:ext cx="213330"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46" name="Straight Arrow Connector 1445"/>
            <p:cNvCxnSpPr/>
            <p:nvPr/>
          </p:nvCxnSpPr>
          <p:spPr>
            <a:xfrm rot="10800000">
              <a:off x="5245063" y="1081769"/>
              <a:ext cx="213330" cy="2872"/>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47" name="Straight Arrow Connector 1446"/>
            <p:cNvCxnSpPr/>
            <p:nvPr/>
          </p:nvCxnSpPr>
          <p:spPr>
            <a:xfrm rot="10800000">
              <a:off x="4868599" y="688219"/>
              <a:ext cx="213330"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48" name="Straight Arrow Connector 1447"/>
            <p:cNvCxnSpPr/>
            <p:nvPr/>
          </p:nvCxnSpPr>
          <p:spPr>
            <a:xfrm rot="10800000">
              <a:off x="4441939" y="685347"/>
              <a:ext cx="213330" cy="2872"/>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49" name="Straight Arrow Connector 1448"/>
            <p:cNvCxnSpPr/>
            <p:nvPr/>
          </p:nvCxnSpPr>
          <p:spPr>
            <a:xfrm rot="10800000">
              <a:off x="4441939" y="1081769"/>
              <a:ext cx="213330" cy="2872"/>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50" name="Straight Arrow Connector 1449"/>
            <p:cNvCxnSpPr/>
            <p:nvPr/>
          </p:nvCxnSpPr>
          <p:spPr>
            <a:xfrm rot="10800000">
              <a:off x="4043514" y="309033"/>
              <a:ext cx="213330"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51" name="Straight Arrow Connector 1450"/>
            <p:cNvCxnSpPr/>
            <p:nvPr/>
          </p:nvCxnSpPr>
          <p:spPr>
            <a:xfrm rot="10800000">
              <a:off x="4034103" y="685347"/>
              <a:ext cx="216466" cy="2872"/>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52" name="Straight Arrow Connector 1451"/>
            <p:cNvCxnSpPr/>
            <p:nvPr/>
          </p:nvCxnSpPr>
          <p:spPr>
            <a:xfrm rot="16200000">
              <a:off x="4076170" y="1083206"/>
              <a:ext cx="198210"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53" name="Straight Arrow Connector 1452"/>
            <p:cNvCxnSpPr/>
            <p:nvPr/>
          </p:nvCxnSpPr>
          <p:spPr>
            <a:xfrm rot="16200000">
              <a:off x="4076170" y="1430792"/>
              <a:ext cx="198212"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54" name="Straight Arrow Connector 1453"/>
            <p:cNvCxnSpPr/>
            <p:nvPr/>
          </p:nvCxnSpPr>
          <p:spPr>
            <a:xfrm rot="16200000">
              <a:off x="4449498" y="1430792"/>
              <a:ext cx="198212"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55" name="Straight Arrow Connector 1454"/>
            <p:cNvCxnSpPr/>
            <p:nvPr/>
          </p:nvCxnSpPr>
          <p:spPr>
            <a:xfrm rot="16200000">
              <a:off x="4844786" y="1430792"/>
              <a:ext cx="198212"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56" name="Straight Arrow Connector 1455"/>
            <p:cNvCxnSpPr/>
            <p:nvPr/>
          </p:nvCxnSpPr>
          <p:spPr>
            <a:xfrm rot="5400000" flipH="1">
              <a:off x="4873909" y="978790"/>
              <a:ext cx="149376" cy="159996"/>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57" name="Straight Arrow Connector 1456"/>
            <p:cNvCxnSpPr/>
            <p:nvPr/>
          </p:nvCxnSpPr>
          <p:spPr>
            <a:xfrm rot="5400000" flipH="1">
              <a:off x="5281745" y="613966"/>
              <a:ext cx="149376" cy="159996"/>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58" name="Straight Arrow Connector 1457"/>
            <p:cNvCxnSpPr/>
            <p:nvPr/>
          </p:nvCxnSpPr>
          <p:spPr>
            <a:xfrm rot="5400000" flipH="1">
              <a:off x="5305143" y="236215"/>
              <a:ext cx="146503" cy="159998"/>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59" name="Straight Arrow Connector 1458"/>
            <p:cNvCxnSpPr/>
            <p:nvPr/>
          </p:nvCxnSpPr>
          <p:spPr>
            <a:xfrm rot="5400000" flipH="1">
              <a:off x="4875346" y="236217"/>
              <a:ext cx="146503" cy="159996"/>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60" name="Straight Arrow Connector 1459"/>
            <p:cNvCxnSpPr/>
            <p:nvPr/>
          </p:nvCxnSpPr>
          <p:spPr>
            <a:xfrm rot="5400000" flipH="1">
              <a:off x="4502020" y="236215"/>
              <a:ext cx="146503" cy="159998"/>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61" name="Straight Arrow Connector 1460"/>
            <p:cNvCxnSpPr/>
            <p:nvPr/>
          </p:nvCxnSpPr>
          <p:spPr>
            <a:xfrm rot="16200000">
              <a:off x="4049239" y="2931603"/>
              <a:ext cx="192466" cy="3138"/>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62" name="Straight Arrow Connector 1461"/>
            <p:cNvCxnSpPr/>
            <p:nvPr/>
          </p:nvCxnSpPr>
          <p:spPr>
            <a:xfrm rot="16200000">
              <a:off x="4431978" y="2931603"/>
              <a:ext cx="192466" cy="3138"/>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63" name="Straight Arrow Connector 1462"/>
            <p:cNvCxnSpPr/>
            <p:nvPr/>
          </p:nvCxnSpPr>
          <p:spPr>
            <a:xfrm rot="16200000">
              <a:off x="4866615" y="2594069"/>
              <a:ext cx="195338" cy="3136"/>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64" name="Straight Arrow Connector 1463"/>
            <p:cNvCxnSpPr/>
            <p:nvPr/>
          </p:nvCxnSpPr>
          <p:spPr>
            <a:xfrm rot="16200000">
              <a:off x="4869617" y="2209272"/>
              <a:ext cx="192466"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65" name="Straight Arrow Connector 1464"/>
            <p:cNvCxnSpPr/>
            <p:nvPr/>
          </p:nvCxnSpPr>
          <p:spPr>
            <a:xfrm rot="16200000">
              <a:off x="4431978" y="2207703"/>
              <a:ext cx="192466" cy="3138"/>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66" name="Straight Arrow Connector 1465"/>
            <p:cNvCxnSpPr/>
            <p:nvPr/>
          </p:nvCxnSpPr>
          <p:spPr>
            <a:xfrm rot="16200000">
              <a:off x="5285431" y="1845885"/>
              <a:ext cx="195338"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67" name="Straight Arrow Connector 1466"/>
            <p:cNvCxnSpPr/>
            <p:nvPr/>
          </p:nvCxnSpPr>
          <p:spPr>
            <a:xfrm rot="16200000">
              <a:off x="4868182" y="1840140"/>
              <a:ext cx="195338"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68" name="Straight Arrow Connector 1467"/>
            <p:cNvCxnSpPr/>
            <p:nvPr/>
          </p:nvCxnSpPr>
          <p:spPr>
            <a:xfrm>
              <a:off x="4416842" y="1828650"/>
              <a:ext cx="219604"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69" name="Straight Arrow Connector 1468"/>
            <p:cNvCxnSpPr/>
            <p:nvPr/>
          </p:nvCxnSpPr>
          <p:spPr>
            <a:xfrm>
              <a:off x="4034103" y="1828650"/>
              <a:ext cx="219604"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70" name="Straight Arrow Connector 1469"/>
            <p:cNvCxnSpPr/>
            <p:nvPr/>
          </p:nvCxnSpPr>
          <p:spPr>
            <a:xfrm>
              <a:off x="4034103" y="2207835"/>
              <a:ext cx="219604"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71" name="Straight Arrow Connector 1470"/>
            <p:cNvCxnSpPr/>
            <p:nvPr/>
          </p:nvCxnSpPr>
          <p:spPr>
            <a:xfrm>
              <a:off x="4034103" y="2564040"/>
              <a:ext cx="219604" cy="2872"/>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72" name="Straight Arrow Connector 1471"/>
            <p:cNvCxnSpPr/>
            <p:nvPr/>
          </p:nvCxnSpPr>
          <p:spPr>
            <a:xfrm rot="10800000" flipH="1">
              <a:off x="4473311" y="2497969"/>
              <a:ext cx="163135" cy="146504"/>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73" name="Straight Arrow Connector 1472"/>
            <p:cNvCxnSpPr/>
            <p:nvPr/>
          </p:nvCxnSpPr>
          <p:spPr>
            <a:xfrm rot="10800000" flipH="1">
              <a:off x="4874873" y="2868538"/>
              <a:ext cx="166271" cy="143631"/>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74" name="Straight Arrow Connector 1473"/>
            <p:cNvCxnSpPr/>
            <p:nvPr/>
          </p:nvCxnSpPr>
          <p:spPr>
            <a:xfrm rot="10800000" flipH="1">
              <a:off x="5292120" y="2885774"/>
              <a:ext cx="166273" cy="143631"/>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75" name="Straight Arrow Connector 1474"/>
            <p:cNvCxnSpPr/>
            <p:nvPr/>
          </p:nvCxnSpPr>
          <p:spPr>
            <a:xfrm rot="10800000" flipH="1">
              <a:off x="5292120" y="2497969"/>
              <a:ext cx="166273" cy="146504"/>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76" name="Straight Arrow Connector 1475"/>
            <p:cNvCxnSpPr/>
            <p:nvPr/>
          </p:nvCxnSpPr>
          <p:spPr>
            <a:xfrm rot="10800000" flipH="1">
              <a:off x="5292120" y="2159000"/>
              <a:ext cx="166273" cy="146504"/>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77" name="Straight Arrow Connector 1476"/>
            <p:cNvCxnSpPr/>
            <p:nvPr/>
          </p:nvCxnSpPr>
          <p:spPr>
            <a:xfrm rot="10800000" flipV="1">
              <a:off x="6873270" y="1843012"/>
              <a:ext cx="213330"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78" name="Straight Arrow Connector 1477"/>
            <p:cNvCxnSpPr/>
            <p:nvPr/>
          </p:nvCxnSpPr>
          <p:spPr>
            <a:xfrm rot="10800000" flipV="1">
              <a:off x="6873270" y="2187726"/>
              <a:ext cx="213330" cy="2874"/>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79" name="Straight Arrow Connector 1478"/>
            <p:cNvCxnSpPr/>
            <p:nvPr/>
          </p:nvCxnSpPr>
          <p:spPr>
            <a:xfrm rot="10800000" flipV="1">
              <a:off x="6499944" y="2584148"/>
              <a:ext cx="213330"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80" name="Straight Arrow Connector 1479"/>
            <p:cNvCxnSpPr/>
            <p:nvPr/>
          </p:nvCxnSpPr>
          <p:spPr>
            <a:xfrm rot="10800000" flipV="1">
              <a:off x="6073285" y="2584148"/>
              <a:ext cx="213330" cy="2874"/>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81" name="Straight Arrow Connector 1480"/>
            <p:cNvCxnSpPr/>
            <p:nvPr/>
          </p:nvCxnSpPr>
          <p:spPr>
            <a:xfrm rot="10800000" flipV="1">
              <a:off x="6073285" y="2187726"/>
              <a:ext cx="213330" cy="2874"/>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82" name="Straight Arrow Connector 1481"/>
            <p:cNvCxnSpPr/>
            <p:nvPr/>
          </p:nvCxnSpPr>
          <p:spPr>
            <a:xfrm rot="10800000" flipV="1">
              <a:off x="5671723" y="2963333"/>
              <a:ext cx="213330"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83" name="Straight Arrow Connector 1482"/>
            <p:cNvCxnSpPr/>
            <p:nvPr/>
          </p:nvCxnSpPr>
          <p:spPr>
            <a:xfrm rot="10800000" flipV="1">
              <a:off x="5665448" y="2584148"/>
              <a:ext cx="213330" cy="2874"/>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84" name="Straight Arrow Connector 1483"/>
            <p:cNvCxnSpPr/>
            <p:nvPr/>
          </p:nvCxnSpPr>
          <p:spPr>
            <a:xfrm rot="5400000" flipV="1">
              <a:off x="5707516" y="2189163"/>
              <a:ext cx="198212"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85" name="Straight Arrow Connector 1484"/>
            <p:cNvCxnSpPr/>
            <p:nvPr/>
          </p:nvCxnSpPr>
          <p:spPr>
            <a:xfrm rot="5400000" flipV="1">
              <a:off x="5705948" y="1840008"/>
              <a:ext cx="198210" cy="3136"/>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86" name="Straight Arrow Connector 1485"/>
            <p:cNvCxnSpPr/>
            <p:nvPr/>
          </p:nvCxnSpPr>
          <p:spPr>
            <a:xfrm rot="5400000" flipV="1">
              <a:off x="6079275" y="1840008"/>
              <a:ext cx="198210" cy="3138"/>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87" name="Straight Arrow Connector 1486"/>
            <p:cNvCxnSpPr/>
            <p:nvPr/>
          </p:nvCxnSpPr>
          <p:spPr>
            <a:xfrm rot="5400000" flipV="1">
              <a:off x="6472993" y="1841577"/>
              <a:ext cx="198210"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88" name="Straight Arrow Connector 1487"/>
            <p:cNvCxnSpPr/>
            <p:nvPr/>
          </p:nvCxnSpPr>
          <p:spPr>
            <a:xfrm rot="16200000" flipH="1" flipV="1">
              <a:off x="6505254" y="2133582"/>
              <a:ext cx="149376" cy="159996"/>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89" name="Straight Arrow Connector 1488"/>
            <p:cNvCxnSpPr/>
            <p:nvPr/>
          </p:nvCxnSpPr>
          <p:spPr>
            <a:xfrm rot="16200000" flipH="1" flipV="1">
              <a:off x="6913091" y="2498404"/>
              <a:ext cx="149376" cy="159996"/>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90" name="Straight Arrow Connector 1489"/>
            <p:cNvCxnSpPr/>
            <p:nvPr/>
          </p:nvCxnSpPr>
          <p:spPr>
            <a:xfrm rot="16200000" flipH="1" flipV="1">
              <a:off x="6933349" y="2876155"/>
              <a:ext cx="146504" cy="159996"/>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91" name="Straight Arrow Connector 1490"/>
            <p:cNvCxnSpPr/>
            <p:nvPr/>
          </p:nvCxnSpPr>
          <p:spPr>
            <a:xfrm rot="16200000" flipH="1" flipV="1">
              <a:off x="6506689" y="2876155"/>
              <a:ext cx="146504" cy="159996"/>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92" name="Straight Arrow Connector 1491"/>
            <p:cNvCxnSpPr/>
            <p:nvPr/>
          </p:nvCxnSpPr>
          <p:spPr>
            <a:xfrm rot="16200000" flipH="1" flipV="1">
              <a:off x="6133363" y="2876153"/>
              <a:ext cx="146504" cy="159998"/>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93" name="Straight Arrow Connector 1492"/>
            <p:cNvCxnSpPr/>
            <p:nvPr/>
          </p:nvCxnSpPr>
          <p:spPr>
            <a:xfrm rot="5400000" flipV="1">
              <a:off x="5679017" y="339196"/>
              <a:ext cx="192465"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94" name="Straight Arrow Connector 1493"/>
            <p:cNvCxnSpPr/>
            <p:nvPr/>
          </p:nvCxnSpPr>
          <p:spPr>
            <a:xfrm rot="5400000" flipV="1">
              <a:off x="6061756" y="339196"/>
              <a:ext cx="192465"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95" name="Straight Arrow Connector 1494"/>
            <p:cNvCxnSpPr/>
            <p:nvPr/>
          </p:nvCxnSpPr>
          <p:spPr>
            <a:xfrm rot="5400000" flipV="1">
              <a:off x="6496391" y="676729"/>
              <a:ext cx="195338"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96" name="Straight Arrow Connector 1495"/>
            <p:cNvCxnSpPr/>
            <p:nvPr/>
          </p:nvCxnSpPr>
          <p:spPr>
            <a:xfrm rot="5400000" flipV="1">
              <a:off x="6499397" y="1061527"/>
              <a:ext cx="192465" cy="3136"/>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97" name="Straight Arrow Connector 1496"/>
            <p:cNvCxnSpPr/>
            <p:nvPr/>
          </p:nvCxnSpPr>
          <p:spPr>
            <a:xfrm rot="5400000" flipV="1">
              <a:off x="6061756" y="1063096"/>
              <a:ext cx="192465"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98" name="Straight Arrow Connector 1497"/>
            <p:cNvCxnSpPr/>
            <p:nvPr/>
          </p:nvCxnSpPr>
          <p:spPr>
            <a:xfrm rot="5400000" flipV="1">
              <a:off x="6913638" y="1426483"/>
              <a:ext cx="195338"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499" name="Straight Arrow Connector 1498"/>
            <p:cNvCxnSpPr/>
            <p:nvPr/>
          </p:nvCxnSpPr>
          <p:spPr>
            <a:xfrm rot="5400000" flipV="1">
              <a:off x="6497960" y="1430659"/>
              <a:ext cx="195338" cy="3136"/>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00" name="Straight Arrow Connector 1499"/>
            <p:cNvCxnSpPr/>
            <p:nvPr/>
          </p:nvCxnSpPr>
          <p:spPr>
            <a:xfrm flipV="1">
              <a:off x="6048187" y="1400629"/>
              <a:ext cx="216466"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01" name="Straight Arrow Connector 1500"/>
            <p:cNvCxnSpPr/>
            <p:nvPr/>
          </p:nvCxnSpPr>
          <p:spPr>
            <a:xfrm flipV="1">
              <a:off x="5665448" y="1400629"/>
              <a:ext cx="216466" cy="2874"/>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02" name="Straight Arrow Connector 1501"/>
            <p:cNvCxnSpPr/>
            <p:nvPr/>
          </p:nvCxnSpPr>
          <p:spPr>
            <a:xfrm flipV="1">
              <a:off x="5665448" y="1064533"/>
              <a:ext cx="216466"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03" name="Straight Arrow Connector 1502"/>
            <p:cNvCxnSpPr/>
            <p:nvPr/>
          </p:nvCxnSpPr>
          <p:spPr>
            <a:xfrm flipV="1">
              <a:off x="5665448" y="705455"/>
              <a:ext cx="216466" cy="2874"/>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04" name="Straight Arrow Connector 1503"/>
            <p:cNvCxnSpPr/>
            <p:nvPr/>
          </p:nvCxnSpPr>
          <p:spPr>
            <a:xfrm rot="10800000" flipH="1" flipV="1">
              <a:off x="6101518" y="627895"/>
              <a:ext cx="166273" cy="146503"/>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05" name="Straight Arrow Connector 1504"/>
            <p:cNvCxnSpPr/>
            <p:nvPr/>
          </p:nvCxnSpPr>
          <p:spPr>
            <a:xfrm rot="10800000" flipH="1" flipV="1">
              <a:off x="6506219" y="260200"/>
              <a:ext cx="163135" cy="143631"/>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06" name="Straight Arrow Connector 1505"/>
            <p:cNvCxnSpPr/>
            <p:nvPr/>
          </p:nvCxnSpPr>
          <p:spPr>
            <a:xfrm rot="10800000" flipH="1" flipV="1">
              <a:off x="6923465" y="242964"/>
              <a:ext cx="163135" cy="143631"/>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07" name="Straight Arrow Connector 1506"/>
            <p:cNvCxnSpPr/>
            <p:nvPr/>
          </p:nvCxnSpPr>
          <p:spPr>
            <a:xfrm rot="10800000" flipH="1" flipV="1">
              <a:off x="6923465" y="627895"/>
              <a:ext cx="163135" cy="146503"/>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08" name="Straight Arrow Connector 1507"/>
            <p:cNvCxnSpPr/>
            <p:nvPr/>
          </p:nvCxnSpPr>
          <p:spPr>
            <a:xfrm rot="10800000" flipH="1" flipV="1">
              <a:off x="6923465" y="966864"/>
              <a:ext cx="163135" cy="146503"/>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09" name="Straight Arrow Connector 1508"/>
            <p:cNvCxnSpPr/>
            <p:nvPr/>
          </p:nvCxnSpPr>
          <p:spPr>
            <a:xfrm>
              <a:off x="762000" y="3316666"/>
              <a:ext cx="213330"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10" name="Straight Arrow Connector 1509"/>
            <p:cNvCxnSpPr/>
            <p:nvPr/>
          </p:nvCxnSpPr>
          <p:spPr>
            <a:xfrm>
              <a:off x="762000" y="3664252"/>
              <a:ext cx="213330"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11" name="Straight Arrow Connector 1510"/>
            <p:cNvCxnSpPr/>
            <p:nvPr/>
          </p:nvCxnSpPr>
          <p:spPr>
            <a:xfrm>
              <a:off x="1135328" y="4057802"/>
              <a:ext cx="213330" cy="2872"/>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12" name="Straight Arrow Connector 1511"/>
            <p:cNvCxnSpPr/>
            <p:nvPr/>
          </p:nvCxnSpPr>
          <p:spPr>
            <a:xfrm>
              <a:off x="1561988" y="4060674"/>
              <a:ext cx="213330"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13" name="Straight Arrow Connector 1512"/>
            <p:cNvCxnSpPr/>
            <p:nvPr/>
          </p:nvCxnSpPr>
          <p:spPr>
            <a:xfrm>
              <a:off x="1561988" y="3664252"/>
              <a:ext cx="213330"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14" name="Straight Arrow Connector 1513"/>
            <p:cNvCxnSpPr/>
            <p:nvPr/>
          </p:nvCxnSpPr>
          <p:spPr>
            <a:xfrm>
              <a:off x="1963549" y="4436988"/>
              <a:ext cx="213330"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15" name="Straight Arrow Connector 1514"/>
            <p:cNvCxnSpPr/>
            <p:nvPr/>
          </p:nvCxnSpPr>
          <p:spPr>
            <a:xfrm>
              <a:off x="1969824" y="4060674"/>
              <a:ext cx="213330"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16" name="Straight Arrow Connector 1515"/>
            <p:cNvCxnSpPr/>
            <p:nvPr/>
          </p:nvCxnSpPr>
          <p:spPr>
            <a:xfrm rot="5400000">
              <a:off x="1942873" y="3662817"/>
              <a:ext cx="198210"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17" name="Straight Arrow Connector 1516"/>
            <p:cNvCxnSpPr/>
            <p:nvPr/>
          </p:nvCxnSpPr>
          <p:spPr>
            <a:xfrm rot="5400000">
              <a:off x="1945879" y="3315097"/>
              <a:ext cx="195338" cy="3138"/>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18" name="Straight Arrow Connector 1517"/>
            <p:cNvCxnSpPr/>
            <p:nvPr/>
          </p:nvCxnSpPr>
          <p:spPr>
            <a:xfrm rot="5400000">
              <a:off x="1572553" y="3315097"/>
              <a:ext cx="195338" cy="3136"/>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19" name="Straight Arrow Connector 1518"/>
            <p:cNvCxnSpPr/>
            <p:nvPr/>
          </p:nvCxnSpPr>
          <p:spPr>
            <a:xfrm rot="5400000">
              <a:off x="1178832" y="3316666"/>
              <a:ext cx="195338"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20" name="Straight Arrow Connector 1519"/>
            <p:cNvCxnSpPr/>
            <p:nvPr/>
          </p:nvCxnSpPr>
          <p:spPr>
            <a:xfrm rot="16200000" flipH="1">
              <a:off x="1195408" y="3608670"/>
              <a:ext cx="146503" cy="159998"/>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21" name="Straight Arrow Connector 1520"/>
            <p:cNvCxnSpPr/>
            <p:nvPr/>
          </p:nvCxnSpPr>
          <p:spPr>
            <a:xfrm rot="16200000" flipH="1">
              <a:off x="787570" y="3973494"/>
              <a:ext cx="146504" cy="159998"/>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22" name="Straight Arrow Connector 1521"/>
            <p:cNvCxnSpPr/>
            <p:nvPr/>
          </p:nvCxnSpPr>
          <p:spPr>
            <a:xfrm rot="16200000" flipH="1">
              <a:off x="767312" y="4351243"/>
              <a:ext cx="149376" cy="159998"/>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23" name="Straight Arrow Connector 1522"/>
            <p:cNvCxnSpPr/>
            <p:nvPr/>
          </p:nvCxnSpPr>
          <p:spPr>
            <a:xfrm rot="16200000" flipH="1">
              <a:off x="1193972" y="4351243"/>
              <a:ext cx="149376" cy="159998"/>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24" name="Straight Arrow Connector 1523"/>
            <p:cNvCxnSpPr/>
            <p:nvPr/>
          </p:nvCxnSpPr>
          <p:spPr>
            <a:xfrm rot="16200000" flipH="1">
              <a:off x="1567298" y="4351244"/>
              <a:ext cx="149376" cy="159996"/>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25" name="Straight Arrow Connector 1524"/>
            <p:cNvCxnSpPr/>
            <p:nvPr/>
          </p:nvCxnSpPr>
          <p:spPr>
            <a:xfrm rot="5400000">
              <a:off x="1975682" y="4816174"/>
              <a:ext cx="195338"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26" name="Straight Arrow Connector 1525"/>
            <p:cNvCxnSpPr/>
            <p:nvPr/>
          </p:nvCxnSpPr>
          <p:spPr>
            <a:xfrm rot="5400000">
              <a:off x="1592943" y="4816174"/>
              <a:ext cx="195338"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27" name="Straight Arrow Connector 1526"/>
            <p:cNvCxnSpPr/>
            <p:nvPr/>
          </p:nvCxnSpPr>
          <p:spPr>
            <a:xfrm rot="5400000">
              <a:off x="1158309" y="5153706"/>
              <a:ext cx="192465"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28" name="Straight Arrow Connector 1527"/>
            <p:cNvCxnSpPr/>
            <p:nvPr/>
          </p:nvCxnSpPr>
          <p:spPr>
            <a:xfrm rot="5400000">
              <a:off x="1156738" y="5539941"/>
              <a:ext cx="192466" cy="3138"/>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29" name="Straight Arrow Connector 1528"/>
            <p:cNvCxnSpPr/>
            <p:nvPr/>
          </p:nvCxnSpPr>
          <p:spPr>
            <a:xfrm rot="5400000">
              <a:off x="1594378" y="5541510"/>
              <a:ext cx="192466"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30" name="Straight Arrow Connector 1529"/>
            <p:cNvCxnSpPr/>
            <p:nvPr/>
          </p:nvCxnSpPr>
          <p:spPr>
            <a:xfrm rot="5400000">
              <a:off x="741059" y="5903460"/>
              <a:ext cx="192466"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31" name="Straight Arrow Connector 1530"/>
            <p:cNvCxnSpPr/>
            <p:nvPr/>
          </p:nvCxnSpPr>
          <p:spPr>
            <a:xfrm rot="5400000">
              <a:off x="1156738" y="5907636"/>
              <a:ext cx="192466" cy="3138"/>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32" name="Straight Arrow Connector 1531"/>
            <p:cNvCxnSpPr/>
            <p:nvPr/>
          </p:nvCxnSpPr>
          <p:spPr>
            <a:xfrm rot="10800000">
              <a:off x="1583947" y="5879043"/>
              <a:ext cx="216468"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33" name="Straight Arrow Connector 1532"/>
            <p:cNvCxnSpPr/>
            <p:nvPr/>
          </p:nvCxnSpPr>
          <p:spPr>
            <a:xfrm rot="10800000">
              <a:off x="1966686" y="5879043"/>
              <a:ext cx="216468"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34" name="Straight Arrow Connector 1533"/>
            <p:cNvCxnSpPr/>
            <p:nvPr/>
          </p:nvCxnSpPr>
          <p:spPr>
            <a:xfrm rot="10800000">
              <a:off x="1966686" y="5540074"/>
              <a:ext cx="216468" cy="2872"/>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35" name="Straight Arrow Connector 1534"/>
            <p:cNvCxnSpPr/>
            <p:nvPr/>
          </p:nvCxnSpPr>
          <p:spPr>
            <a:xfrm rot="10800000">
              <a:off x="1966686" y="5183869"/>
              <a:ext cx="216468"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36" name="Straight Arrow Connector 1535"/>
            <p:cNvCxnSpPr/>
            <p:nvPr/>
          </p:nvCxnSpPr>
          <p:spPr>
            <a:xfrm flipH="1">
              <a:off x="1580811" y="5106307"/>
              <a:ext cx="166271" cy="143631"/>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37" name="Straight Arrow Connector 1536"/>
            <p:cNvCxnSpPr/>
            <p:nvPr/>
          </p:nvCxnSpPr>
          <p:spPr>
            <a:xfrm flipH="1">
              <a:off x="1179249" y="4738612"/>
              <a:ext cx="163135" cy="143631"/>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38" name="Straight Arrow Connector 1537"/>
            <p:cNvCxnSpPr/>
            <p:nvPr/>
          </p:nvCxnSpPr>
          <p:spPr>
            <a:xfrm flipH="1">
              <a:off x="762000" y="4718504"/>
              <a:ext cx="163135" cy="146503"/>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39" name="Straight Arrow Connector 1538"/>
            <p:cNvCxnSpPr/>
            <p:nvPr/>
          </p:nvCxnSpPr>
          <p:spPr>
            <a:xfrm flipH="1">
              <a:off x="762000" y="5106307"/>
              <a:ext cx="163135" cy="143631"/>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40" name="Straight Arrow Connector 1539"/>
            <p:cNvCxnSpPr/>
            <p:nvPr/>
          </p:nvCxnSpPr>
          <p:spPr>
            <a:xfrm flipH="1">
              <a:off x="762000" y="5445276"/>
              <a:ext cx="163135" cy="143631"/>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41" name="Straight Arrow Connector 1540"/>
            <p:cNvCxnSpPr/>
            <p:nvPr/>
          </p:nvCxnSpPr>
          <p:spPr>
            <a:xfrm flipV="1">
              <a:off x="2421581" y="5907769"/>
              <a:ext cx="213330"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42" name="Straight Arrow Connector 1541"/>
            <p:cNvCxnSpPr/>
            <p:nvPr/>
          </p:nvCxnSpPr>
          <p:spPr>
            <a:xfrm flipV="1">
              <a:off x="2421581" y="5560181"/>
              <a:ext cx="213330"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43" name="Straight Arrow Connector 1542"/>
            <p:cNvCxnSpPr/>
            <p:nvPr/>
          </p:nvCxnSpPr>
          <p:spPr>
            <a:xfrm flipV="1">
              <a:off x="2794907" y="5163760"/>
              <a:ext cx="213330" cy="2874"/>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44" name="Straight Arrow Connector 1543"/>
            <p:cNvCxnSpPr/>
            <p:nvPr/>
          </p:nvCxnSpPr>
          <p:spPr>
            <a:xfrm flipV="1">
              <a:off x="3221567" y="5163760"/>
              <a:ext cx="213330"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45" name="Straight Arrow Connector 1544"/>
            <p:cNvCxnSpPr/>
            <p:nvPr/>
          </p:nvCxnSpPr>
          <p:spPr>
            <a:xfrm flipV="1">
              <a:off x="3221567" y="5560181"/>
              <a:ext cx="213330"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46" name="Straight Arrow Connector 1545"/>
            <p:cNvCxnSpPr/>
            <p:nvPr/>
          </p:nvCxnSpPr>
          <p:spPr>
            <a:xfrm flipV="1">
              <a:off x="3623129" y="4787447"/>
              <a:ext cx="213330"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47" name="Straight Arrow Connector 1546"/>
            <p:cNvCxnSpPr/>
            <p:nvPr/>
          </p:nvCxnSpPr>
          <p:spPr>
            <a:xfrm flipV="1">
              <a:off x="3629403" y="5163760"/>
              <a:ext cx="213330"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48" name="Straight Arrow Connector 1547"/>
            <p:cNvCxnSpPr/>
            <p:nvPr/>
          </p:nvCxnSpPr>
          <p:spPr>
            <a:xfrm rot="16200000" flipV="1">
              <a:off x="3602454" y="5561618"/>
              <a:ext cx="198212"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49" name="Straight Arrow Connector 1548"/>
            <p:cNvCxnSpPr/>
            <p:nvPr/>
          </p:nvCxnSpPr>
          <p:spPr>
            <a:xfrm rot="16200000" flipV="1">
              <a:off x="3603891" y="5907769"/>
              <a:ext cx="195338"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50" name="Straight Arrow Connector 1549"/>
            <p:cNvCxnSpPr/>
            <p:nvPr/>
          </p:nvCxnSpPr>
          <p:spPr>
            <a:xfrm rot="16200000" flipV="1">
              <a:off x="3230562" y="5907769"/>
              <a:ext cx="195338"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51" name="Straight Arrow Connector 1550"/>
            <p:cNvCxnSpPr/>
            <p:nvPr/>
          </p:nvCxnSpPr>
          <p:spPr>
            <a:xfrm rot="16200000" flipV="1">
              <a:off x="2835275" y="5907769"/>
              <a:ext cx="195338"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52" name="Straight Arrow Connector 1551"/>
            <p:cNvCxnSpPr/>
            <p:nvPr/>
          </p:nvCxnSpPr>
          <p:spPr>
            <a:xfrm rot="5400000" flipH="1" flipV="1">
              <a:off x="2854986" y="5455767"/>
              <a:ext cx="146504" cy="159996"/>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53" name="Straight Arrow Connector 1552"/>
            <p:cNvCxnSpPr/>
            <p:nvPr/>
          </p:nvCxnSpPr>
          <p:spPr>
            <a:xfrm rot="5400000" flipH="1" flipV="1">
              <a:off x="2447151" y="5090943"/>
              <a:ext cx="146503" cy="159996"/>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54" name="Straight Arrow Connector 1553"/>
            <p:cNvCxnSpPr/>
            <p:nvPr/>
          </p:nvCxnSpPr>
          <p:spPr>
            <a:xfrm rot="5400000" flipH="1" flipV="1">
              <a:off x="2426891" y="4713194"/>
              <a:ext cx="149376" cy="159996"/>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55" name="Straight Arrow Connector 1554"/>
            <p:cNvCxnSpPr/>
            <p:nvPr/>
          </p:nvCxnSpPr>
          <p:spPr>
            <a:xfrm rot="5400000" flipH="1" flipV="1">
              <a:off x="2853551" y="4713194"/>
              <a:ext cx="149376" cy="159996"/>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56" name="Straight Arrow Connector 1555"/>
            <p:cNvCxnSpPr/>
            <p:nvPr/>
          </p:nvCxnSpPr>
          <p:spPr>
            <a:xfrm rot="5400000" flipH="1" flipV="1">
              <a:off x="3226879" y="4713193"/>
              <a:ext cx="149376" cy="159998"/>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57" name="Straight Arrow Connector 1556"/>
            <p:cNvCxnSpPr/>
            <p:nvPr/>
          </p:nvCxnSpPr>
          <p:spPr>
            <a:xfrm rot="16200000" flipV="1">
              <a:off x="3635263" y="4408262"/>
              <a:ext cx="195338"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58" name="Straight Arrow Connector 1557"/>
            <p:cNvCxnSpPr/>
            <p:nvPr/>
          </p:nvCxnSpPr>
          <p:spPr>
            <a:xfrm rot="16200000" flipV="1">
              <a:off x="3252524" y="4408262"/>
              <a:ext cx="195338"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59" name="Straight Arrow Connector 1558"/>
            <p:cNvCxnSpPr/>
            <p:nvPr/>
          </p:nvCxnSpPr>
          <p:spPr>
            <a:xfrm rot="16200000" flipV="1">
              <a:off x="2817887" y="4070729"/>
              <a:ext cx="192466"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60" name="Straight Arrow Connector 1559"/>
            <p:cNvCxnSpPr/>
            <p:nvPr/>
          </p:nvCxnSpPr>
          <p:spPr>
            <a:xfrm rot="16200000" flipV="1">
              <a:off x="2816321" y="3681356"/>
              <a:ext cx="192465" cy="3136"/>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61" name="Straight Arrow Connector 1560"/>
            <p:cNvCxnSpPr/>
            <p:nvPr/>
          </p:nvCxnSpPr>
          <p:spPr>
            <a:xfrm rot="16200000" flipV="1">
              <a:off x="3253961" y="3682925"/>
              <a:ext cx="192465"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62" name="Straight Arrow Connector 1561"/>
            <p:cNvCxnSpPr/>
            <p:nvPr/>
          </p:nvCxnSpPr>
          <p:spPr>
            <a:xfrm rot="16200000" flipV="1">
              <a:off x="2399073" y="3319406"/>
              <a:ext cx="192465" cy="3138"/>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63" name="Straight Arrow Connector 1562"/>
            <p:cNvCxnSpPr/>
            <p:nvPr/>
          </p:nvCxnSpPr>
          <p:spPr>
            <a:xfrm rot="16200000" flipV="1">
              <a:off x="2816321" y="3313661"/>
              <a:ext cx="192465" cy="3136"/>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64" name="Straight Arrow Connector 1563"/>
            <p:cNvCxnSpPr/>
            <p:nvPr/>
          </p:nvCxnSpPr>
          <p:spPr>
            <a:xfrm rot="10800000" flipV="1">
              <a:off x="3240390" y="3345393"/>
              <a:ext cx="219604"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65" name="Straight Arrow Connector 1564"/>
            <p:cNvCxnSpPr/>
            <p:nvPr/>
          </p:nvCxnSpPr>
          <p:spPr>
            <a:xfrm rot="10800000" flipV="1">
              <a:off x="3623129" y="3345393"/>
              <a:ext cx="219604"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66" name="Straight Arrow Connector 1565"/>
            <p:cNvCxnSpPr/>
            <p:nvPr/>
          </p:nvCxnSpPr>
          <p:spPr>
            <a:xfrm rot="10800000" flipV="1">
              <a:off x="3623129" y="3681488"/>
              <a:ext cx="219604" cy="2874"/>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67" name="Straight Arrow Connector 1566"/>
            <p:cNvCxnSpPr/>
            <p:nvPr/>
          </p:nvCxnSpPr>
          <p:spPr>
            <a:xfrm rot="10800000" flipV="1">
              <a:off x="3623129" y="4040566"/>
              <a:ext cx="219604"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68" name="Straight Arrow Connector 1567"/>
            <p:cNvCxnSpPr/>
            <p:nvPr/>
          </p:nvCxnSpPr>
          <p:spPr>
            <a:xfrm flipH="1" flipV="1">
              <a:off x="3240390" y="3974495"/>
              <a:ext cx="163135" cy="143631"/>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69" name="Straight Arrow Connector 1568"/>
            <p:cNvCxnSpPr/>
            <p:nvPr/>
          </p:nvCxnSpPr>
          <p:spPr>
            <a:xfrm flipH="1" flipV="1">
              <a:off x="2838828" y="4342190"/>
              <a:ext cx="163135" cy="143631"/>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70" name="Straight Arrow Connector 1569"/>
            <p:cNvCxnSpPr/>
            <p:nvPr/>
          </p:nvCxnSpPr>
          <p:spPr>
            <a:xfrm flipH="1" flipV="1">
              <a:off x="2421581" y="4359426"/>
              <a:ext cx="163135" cy="146504"/>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71" name="Straight Arrow Connector 1570"/>
            <p:cNvCxnSpPr/>
            <p:nvPr/>
          </p:nvCxnSpPr>
          <p:spPr>
            <a:xfrm flipH="1" flipV="1">
              <a:off x="2421581" y="3974495"/>
              <a:ext cx="163135" cy="143631"/>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72" name="Straight Arrow Connector 1571"/>
            <p:cNvCxnSpPr/>
            <p:nvPr/>
          </p:nvCxnSpPr>
          <p:spPr>
            <a:xfrm flipH="1" flipV="1">
              <a:off x="2421581" y="3635526"/>
              <a:ext cx="163135" cy="143631"/>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73" name="Straight Arrow Connector 1572"/>
            <p:cNvCxnSpPr/>
            <p:nvPr/>
          </p:nvCxnSpPr>
          <p:spPr>
            <a:xfrm rot="10800000">
              <a:off x="5245063" y="4419752"/>
              <a:ext cx="213330"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74" name="Straight Arrow Connector 1573"/>
            <p:cNvCxnSpPr/>
            <p:nvPr/>
          </p:nvCxnSpPr>
          <p:spPr>
            <a:xfrm rot="10800000">
              <a:off x="5245063" y="4072164"/>
              <a:ext cx="213330"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75" name="Straight Arrow Connector 1574"/>
            <p:cNvCxnSpPr/>
            <p:nvPr/>
          </p:nvCxnSpPr>
          <p:spPr>
            <a:xfrm rot="10800000">
              <a:off x="4868599" y="3675743"/>
              <a:ext cx="213330" cy="2874"/>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76" name="Straight Arrow Connector 1575"/>
            <p:cNvCxnSpPr/>
            <p:nvPr/>
          </p:nvCxnSpPr>
          <p:spPr>
            <a:xfrm rot="10800000">
              <a:off x="4441939" y="3675743"/>
              <a:ext cx="213330"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77" name="Straight Arrow Connector 1576"/>
            <p:cNvCxnSpPr/>
            <p:nvPr/>
          </p:nvCxnSpPr>
          <p:spPr>
            <a:xfrm rot="10800000">
              <a:off x="4441939" y="4057802"/>
              <a:ext cx="213330"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78" name="Straight Arrow Connector 1577"/>
            <p:cNvCxnSpPr/>
            <p:nvPr/>
          </p:nvCxnSpPr>
          <p:spPr>
            <a:xfrm rot="10800000">
              <a:off x="4043514" y="3365500"/>
              <a:ext cx="213330"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79" name="Straight Arrow Connector 1578"/>
            <p:cNvCxnSpPr/>
            <p:nvPr/>
          </p:nvCxnSpPr>
          <p:spPr>
            <a:xfrm rot="10800000">
              <a:off x="4034103" y="3675743"/>
              <a:ext cx="216466"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80" name="Straight Arrow Connector 1579"/>
            <p:cNvCxnSpPr/>
            <p:nvPr/>
          </p:nvCxnSpPr>
          <p:spPr>
            <a:xfrm rot="16200000">
              <a:off x="4076170" y="4073601"/>
              <a:ext cx="198212"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81" name="Straight Arrow Connector 1580"/>
            <p:cNvCxnSpPr/>
            <p:nvPr/>
          </p:nvCxnSpPr>
          <p:spPr>
            <a:xfrm rot="16200000">
              <a:off x="4077607" y="4419752"/>
              <a:ext cx="195338"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82" name="Straight Arrow Connector 1581"/>
            <p:cNvCxnSpPr/>
            <p:nvPr/>
          </p:nvCxnSpPr>
          <p:spPr>
            <a:xfrm rot="16200000">
              <a:off x="4450935" y="4419752"/>
              <a:ext cx="195338"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83" name="Straight Arrow Connector 1582"/>
            <p:cNvCxnSpPr/>
            <p:nvPr/>
          </p:nvCxnSpPr>
          <p:spPr>
            <a:xfrm rot="16200000">
              <a:off x="4846223" y="4419752"/>
              <a:ext cx="195338"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84" name="Straight Arrow Connector 1583"/>
            <p:cNvCxnSpPr/>
            <p:nvPr/>
          </p:nvCxnSpPr>
          <p:spPr>
            <a:xfrm rot="5400000" flipH="1">
              <a:off x="4875344" y="3967750"/>
              <a:ext cx="146504" cy="159996"/>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85" name="Straight Arrow Connector 1584"/>
            <p:cNvCxnSpPr/>
            <p:nvPr/>
          </p:nvCxnSpPr>
          <p:spPr>
            <a:xfrm rot="5400000" flipH="1">
              <a:off x="5283182" y="3602927"/>
              <a:ext cx="146503" cy="159996"/>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86" name="Straight Arrow Connector 1585"/>
            <p:cNvCxnSpPr/>
            <p:nvPr/>
          </p:nvCxnSpPr>
          <p:spPr>
            <a:xfrm rot="5400000" flipH="1">
              <a:off x="5303707" y="3225176"/>
              <a:ext cx="149376" cy="159998"/>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87" name="Straight Arrow Connector 1586"/>
            <p:cNvCxnSpPr/>
            <p:nvPr/>
          </p:nvCxnSpPr>
          <p:spPr>
            <a:xfrm rot="5400000" flipH="1">
              <a:off x="4873909" y="3225178"/>
              <a:ext cx="149376" cy="159996"/>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88" name="Straight Arrow Connector 1587"/>
            <p:cNvCxnSpPr/>
            <p:nvPr/>
          </p:nvCxnSpPr>
          <p:spPr>
            <a:xfrm rot="5400000" flipH="1">
              <a:off x="4472347" y="3225178"/>
              <a:ext cx="149376" cy="159996"/>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89" name="Straight Arrow Connector 1588"/>
            <p:cNvCxnSpPr/>
            <p:nvPr/>
          </p:nvCxnSpPr>
          <p:spPr>
            <a:xfrm rot="16200000">
              <a:off x="4049241" y="5921999"/>
              <a:ext cx="192465" cy="3138"/>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90" name="Straight Arrow Connector 1589"/>
            <p:cNvCxnSpPr/>
            <p:nvPr/>
          </p:nvCxnSpPr>
          <p:spPr>
            <a:xfrm rot="16200000">
              <a:off x="4431980" y="5921999"/>
              <a:ext cx="192465" cy="3138"/>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91" name="Straight Arrow Connector 1590"/>
            <p:cNvCxnSpPr/>
            <p:nvPr/>
          </p:nvCxnSpPr>
          <p:spPr>
            <a:xfrm rot="16200000">
              <a:off x="4868052" y="5583030"/>
              <a:ext cx="192465" cy="3136"/>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92" name="Straight Arrow Connector 1591"/>
            <p:cNvCxnSpPr/>
            <p:nvPr/>
          </p:nvCxnSpPr>
          <p:spPr>
            <a:xfrm rot="16200000">
              <a:off x="4868182" y="5198231"/>
              <a:ext cx="195338"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93" name="Straight Arrow Connector 1592"/>
            <p:cNvCxnSpPr/>
            <p:nvPr/>
          </p:nvCxnSpPr>
          <p:spPr>
            <a:xfrm rot="16200000">
              <a:off x="4430543" y="5196662"/>
              <a:ext cx="195338" cy="3138"/>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94" name="Straight Arrow Connector 1593"/>
            <p:cNvCxnSpPr/>
            <p:nvPr/>
          </p:nvCxnSpPr>
          <p:spPr>
            <a:xfrm rot="16200000">
              <a:off x="5286866" y="4834846"/>
              <a:ext cx="192466"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95" name="Straight Arrow Connector 1594"/>
            <p:cNvCxnSpPr/>
            <p:nvPr/>
          </p:nvCxnSpPr>
          <p:spPr>
            <a:xfrm rot="16200000">
              <a:off x="4869617" y="4829101"/>
              <a:ext cx="192466"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96" name="Straight Arrow Connector 1595"/>
            <p:cNvCxnSpPr/>
            <p:nvPr/>
          </p:nvCxnSpPr>
          <p:spPr>
            <a:xfrm>
              <a:off x="4416842" y="4859262"/>
              <a:ext cx="219604"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97" name="Straight Arrow Connector 1596"/>
            <p:cNvCxnSpPr/>
            <p:nvPr/>
          </p:nvCxnSpPr>
          <p:spPr>
            <a:xfrm>
              <a:off x="4034103" y="4859262"/>
              <a:ext cx="219604"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98" name="Straight Arrow Connector 1597"/>
            <p:cNvCxnSpPr/>
            <p:nvPr/>
          </p:nvCxnSpPr>
          <p:spPr>
            <a:xfrm>
              <a:off x="4034103" y="5198231"/>
              <a:ext cx="219604"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599" name="Straight Arrow Connector 1598"/>
            <p:cNvCxnSpPr/>
            <p:nvPr/>
          </p:nvCxnSpPr>
          <p:spPr>
            <a:xfrm>
              <a:off x="4034103" y="5554436"/>
              <a:ext cx="219604"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600" name="Straight Arrow Connector 1599"/>
            <p:cNvCxnSpPr/>
            <p:nvPr/>
          </p:nvCxnSpPr>
          <p:spPr>
            <a:xfrm rot="10800000" flipH="1">
              <a:off x="4473311" y="5488366"/>
              <a:ext cx="163135" cy="143631"/>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601" name="Straight Arrow Connector 1600"/>
            <p:cNvCxnSpPr/>
            <p:nvPr/>
          </p:nvCxnSpPr>
          <p:spPr>
            <a:xfrm rot="10800000" flipH="1">
              <a:off x="4874873" y="5856062"/>
              <a:ext cx="166271" cy="146503"/>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602" name="Straight Arrow Connector 1601"/>
            <p:cNvCxnSpPr/>
            <p:nvPr/>
          </p:nvCxnSpPr>
          <p:spPr>
            <a:xfrm rot="10800000" flipH="1">
              <a:off x="5292120" y="5876169"/>
              <a:ext cx="166273" cy="143631"/>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603" name="Straight Arrow Connector 1602"/>
            <p:cNvCxnSpPr/>
            <p:nvPr/>
          </p:nvCxnSpPr>
          <p:spPr>
            <a:xfrm rot="10800000" flipH="1">
              <a:off x="5292120" y="5488366"/>
              <a:ext cx="166273" cy="143631"/>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604" name="Straight Arrow Connector 1603"/>
            <p:cNvCxnSpPr/>
            <p:nvPr/>
          </p:nvCxnSpPr>
          <p:spPr>
            <a:xfrm rot="10800000" flipH="1">
              <a:off x="5292120" y="5149397"/>
              <a:ext cx="166273" cy="146503"/>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605" name="Straight Arrow Connector 1604"/>
            <p:cNvCxnSpPr/>
            <p:nvPr/>
          </p:nvCxnSpPr>
          <p:spPr>
            <a:xfrm rot="10800000" flipV="1">
              <a:off x="6873270" y="4830536"/>
              <a:ext cx="213330" cy="2874"/>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606" name="Straight Arrow Connector 1605"/>
            <p:cNvCxnSpPr/>
            <p:nvPr/>
          </p:nvCxnSpPr>
          <p:spPr>
            <a:xfrm rot="10800000" flipV="1">
              <a:off x="6873270" y="5178124"/>
              <a:ext cx="213330"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607" name="Straight Arrow Connector 1606"/>
            <p:cNvCxnSpPr/>
            <p:nvPr/>
          </p:nvCxnSpPr>
          <p:spPr>
            <a:xfrm rot="10800000" flipV="1">
              <a:off x="6499944" y="5574545"/>
              <a:ext cx="213330"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608" name="Straight Arrow Connector 1607"/>
            <p:cNvCxnSpPr/>
            <p:nvPr/>
          </p:nvCxnSpPr>
          <p:spPr>
            <a:xfrm rot="10800000" flipV="1">
              <a:off x="6073285" y="5574545"/>
              <a:ext cx="213330"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609" name="Straight Arrow Connector 1608"/>
            <p:cNvCxnSpPr/>
            <p:nvPr/>
          </p:nvCxnSpPr>
          <p:spPr>
            <a:xfrm rot="10800000" flipV="1">
              <a:off x="6073285" y="5178124"/>
              <a:ext cx="213330"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610" name="Straight Arrow Connector 1609"/>
            <p:cNvCxnSpPr/>
            <p:nvPr/>
          </p:nvCxnSpPr>
          <p:spPr>
            <a:xfrm rot="10800000" flipV="1">
              <a:off x="5671723" y="5950857"/>
              <a:ext cx="213330" cy="2874"/>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611" name="Straight Arrow Connector 1610"/>
            <p:cNvCxnSpPr/>
            <p:nvPr/>
          </p:nvCxnSpPr>
          <p:spPr>
            <a:xfrm rot="10800000" flipV="1">
              <a:off x="5665448" y="5574545"/>
              <a:ext cx="213330"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612" name="Straight Arrow Connector 1611"/>
            <p:cNvCxnSpPr/>
            <p:nvPr/>
          </p:nvCxnSpPr>
          <p:spPr>
            <a:xfrm rot="5400000" flipV="1">
              <a:off x="5708952" y="5178124"/>
              <a:ext cx="195338"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613" name="Straight Arrow Connector 1612"/>
            <p:cNvCxnSpPr/>
            <p:nvPr/>
          </p:nvCxnSpPr>
          <p:spPr>
            <a:xfrm rot="5400000" flipV="1">
              <a:off x="5705948" y="4830403"/>
              <a:ext cx="198212" cy="3136"/>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614" name="Straight Arrow Connector 1613"/>
            <p:cNvCxnSpPr/>
            <p:nvPr/>
          </p:nvCxnSpPr>
          <p:spPr>
            <a:xfrm rot="5400000" flipV="1">
              <a:off x="6079275" y="4830403"/>
              <a:ext cx="198212" cy="3138"/>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615" name="Straight Arrow Connector 1614"/>
            <p:cNvCxnSpPr/>
            <p:nvPr/>
          </p:nvCxnSpPr>
          <p:spPr>
            <a:xfrm rot="5400000" flipV="1">
              <a:off x="6472993" y="4831972"/>
              <a:ext cx="198212"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616" name="Straight Arrow Connector 1615"/>
            <p:cNvCxnSpPr/>
            <p:nvPr/>
          </p:nvCxnSpPr>
          <p:spPr>
            <a:xfrm rot="16200000" flipH="1" flipV="1">
              <a:off x="6505254" y="5123978"/>
              <a:ext cx="149376" cy="159996"/>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617" name="Straight Arrow Connector 1616"/>
            <p:cNvCxnSpPr/>
            <p:nvPr/>
          </p:nvCxnSpPr>
          <p:spPr>
            <a:xfrm rot="16200000" flipH="1" flipV="1">
              <a:off x="6913091" y="5488802"/>
              <a:ext cx="149376" cy="159996"/>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618" name="Straight Arrow Connector 1617"/>
            <p:cNvCxnSpPr/>
            <p:nvPr/>
          </p:nvCxnSpPr>
          <p:spPr>
            <a:xfrm rot="16200000" flipH="1" flipV="1">
              <a:off x="6931914" y="5865114"/>
              <a:ext cx="149376" cy="159996"/>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619" name="Straight Arrow Connector 1618"/>
            <p:cNvCxnSpPr/>
            <p:nvPr/>
          </p:nvCxnSpPr>
          <p:spPr>
            <a:xfrm rot="16200000" flipH="1" flipV="1">
              <a:off x="6505254" y="5865114"/>
              <a:ext cx="149376" cy="159996"/>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620" name="Straight Arrow Connector 1619"/>
            <p:cNvCxnSpPr/>
            <p:nvPr/>
          </p:nvCxnSpPr>
          <p:spPr>
            <a:xfrm rot="16200000" flipH="1" flipV="1">
              <a:off x="6131928" y="5865112"/>
              <a:ext cx="149376" cy="159998"/>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621" name="Straight Arrow Connector 1620"/>
            <p:cNvCxnSpPr/>
            <p:nvPr/>
          </p:nvCxnSpPr>
          <p:spPr>
            <a:xfrm rot="5400000" flipV="1">
              <a:off x="5677580" y="3328157"/>
              <a:ext cx="195338"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622" name="Straight Arrow Connector 1621"/>
            <p:cNvCxnSpPr/>
            <p:nvPr/>
          </p:nvCxnSpPr>
          <p:spPr>
            <a:xfrm rot="5400000" flipV="1">
              <a:off x="6060319" y="3328157"/>
              <a:ext cx="195338"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623" name="Straight Arrow Connector 1622"/>
            <p:cNvCxnSpPr/>
            <p:nvPr/>
          </p:nvCxnSpPr>
          <p:spPr>
            <a:xfrm rot="5400000" flipV="1">
              <a:off x="6497828" y="3665689"/>
              <a:ext cx="192465"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624" name="Straight Arrow Connector 1623"/>
            <p:cNvCxnSpPr/>
            <p:nvPr/>
          </p:nvCxnSpPr>
          <p:spPr>
            <a:xfrm rot="5400000" flipV="1">
              <a:off x="6499395" y="4051925"/>
              <a:ext cx="192466" cy="3136"/>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625" name="Straight Arrow Connector 1624"/>
            <p:cNvCxnSpPr/>
            <p:nvPr/>
          </p:nvCxnSpPr>
          <p:spPr>
            <a:xfrm rot="5400000" flipV="1">
              <a:off x="6061754" y="4053494"/>
              <a:ext cx="192466"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626" name="Straight Arrow Connector 1625"/>
            <p:cNvCxnSpPr/>
            <p:nvPr/>
          </p:nvCxnSpPr>
          <p:spPr>
            <a:xfrm rot="5400000" flipV="1">
              <a:off x="6915073" y="4415444"/>
              <a:ext cx="192466"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627" name="Straight Arrow Connector 1626"/>
            <p:cNvCxnSpPr/>
            <p:nvPr/>
          </p:nvCxnSpPr>
          <p:spPr>
            <a:xfrm rot="5400000" flipV="1">
              <a:off x="6499395" y="4419620"/>
              <a:ext cx="192466" cy="3136"/>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628" name="Straight Arrow Connector 1627"/>
            <p:cNvCxnSpPr/>
            <p:nvPr/>
          </p:nvCxnSpPr>
          <p:spPr>
            <a:xfrm flipV="1">
              <a:off x="6048187" y="4391026"/>
              <a:ext cx="216466"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629" name="Straight Arrow Connector 1628"/>
            <p:cNvCxnSpPr/>
            <p:nvPr/>
          </p:nvCxnSpPr>
          <p:spPr>
            <a:xfrm flipV="1">
              <a:off x="5665448" y="4391026"/>
              <a:ext cx="216466"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630" name="Straight Arrow Connector 1629"/>
            <p:cNvCxnSpPr/>
            <p:nvPr/>
          </p:nvCxnSpPr>
          <p:spPr>
            <a:xfrm flipV="1">
              <a:off x="5665448" y="4052057"/>
              <a:ext cx="216466" cy="2872"/>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631" name="Straight Arrow Connector 1630"/>
            <p:cNvCxnSpPr/>
            <p:nvPr/>
          </p:nvCxnSpPr>
          <p:spPr>
            <a:xfrm flipV="1">
              <a:off x="5665448" y="3695852"/>
              <a:ext cx="216466" cy="0"/>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632" name="Straight Arrow Connector 1631"/>
            <p:cNvCxnSpPr/>
            <p:nvPr/>
          </p:nvCxnSpPr>
          <p:spPr>
            <a:xfrm rot="10800000" flipH="1" flipV="1">
              <a:off x="6101518" y="3618290"/>
              <a:ext cx="166273" cy="143631"/>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633" name="Straight Arrow Connector 1632"/>
            <p:cNvCxnSpPr/>
            <p:nvPr/>
          </p:nvCxnSpPr>
          <p:spPr>
            <a:xfrm rot="10800000" flipH="1" flipV="1">
              <a:off x="6506219" y="3250595"/>
              <a:ext cx="163135" cy="143631"/>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634" name="Straight Arrow Connector 1633"/>
            <p:cNvCxnSpPr/>
            <p:nvPr/>
          </p:nvCxnSpPr>
          <p:spPr>
            <a:xfrm rot="10800000" flipH="1" flipV="1">
              <a:off x="6923465" y="3230488"/>
              <a:ext cx="163135" cy="146503"/>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635" name="Straight Arrow Connector 1634"/>
            <p:cNvCxnSpPr/>
            <p:nvPr/>
          </p:nvCxnSpPr>
          <p:spPr>
            <a:xfrm rot="10800000" flipH="1" flipV="1">
              <a:off x="6923465" y="3618290"/>
              <a:ext cx="163135" cy="143631"/>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cxnSp>
          <p:nvCxnSpPr>
            <p:cNvPr id="1636" name="Straight Arrow Connector 1635"/>
            <p:cNvCxnSpPr/>
            <p:nvPr/>
          </p:nvCxnSpPr>
          <p:spPr>
            <a:xfrm rot="10800000" flipH="1" flipV="1">
              <a:off x="6923465" y="3957260"/>
              <a:ext cx="163135" cy="143631"/>
            </a:xfrm>
            <a:prstGeom prst="straightConnector1">
              <a:avLst/>
            </a:prstGeom>
            <a:ln w="12700" cap="sq" cmpd="sng">
              <a:solidFill>
                <a:schemeClr val="accent1"/>
              </a:solidFill>
              <a:round/>
              <a:tailEnd type="arrow"/>
            </a:ln>
          </p:spPr>
          <p:style>
            <a:lnRef idx="1">
              <a:schemeClr val="accent1"/>
            </a:lnRef>
            <a:fillRef idx="0">
              <a:schemeClr val="accent1"/>
            </a:fillRef>
            <a:effectRef idx="0">
              <a:schemeClr val="accent1"/>
            </a:effectRef>
            <a:fontRef idx="minor">
              <a:schemeClr val="tx1"/>
            </a:fontRef>
          </p:style>
        </p:cxnSp>
      </p:grpSp>
      <p:sp>
        <p:nvSpPr>
          <p:cNvPr id="1639" name="Oval 1638"/>
          <p:cNvSpPr/>
          <p:nvPr/>
        </p:nvSpPr>
        <p:spPr>
          <a:xfrm>
            <a:off x="6024563" y="3317875"/>
            <a:ext cx="263525" cy="252413"/>
          </a:xfrm>
          <a:prstGeom prst="ellipse">
            <a:avLst/>
          </a:prstGeom>
          <a:solidFill>
            <a:schemeClr val="tx1"/>
          </a:solidFill>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en-US"/>
          </a:p>
        </p:txBody>
      </p:sp>
      <p:grpSp>
        <p:nvGrpSpPr>
          <p:cNvPr id="22" name="Group 1750"/>
          <p:cNvGrpSpPr>
            <a:grpSpLocks/>
          </p:cNvGrpSpPr>
          <p:nvPr/>
        </p:nvGrpSpPr>
        <p:grpSpPr bwMode="auto">
          <a:xfrm>
            <a:off x="5745163" y="2619375"/>
            <a:ext cx="1646237" cy="1646238"/>
            <a:chOff x="5288280" y="4754880"/>
            <a:chExt cx="1645920" cy="1645920"/>
          </a:xfrm>
        </p:grpSpPr>
        <p:sp>
          <p:nvSpPr>
            <p:cNvPr id="1729" name="Rectangle 1728"/>
            <p:cNvSpPr/>
            <p:nvPr/>
          </p:nvSpPr>
          <p:spPr>
            <a:xfrm>
              <a:off x="5288280" y="5165964"/>
              <a:ext cx="411083" cy="412670"/>
            </a:xfrm>
            <a:prstGeom prst="rect">
              <a:avLst/>
            </a:prstGeom>
            <a:solidFill>
              <a:schemeClr val="accent3">
                <a:lumMod val="60000"/>
                <a:lumOff val="40000"/>
                <a:alpha val="44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730" name="Rectangle 1729"/>
            <p:cNvSpPr/>
            <p:nvPr/>
          </p:nvSpPr>
          <p:spPr>
            <a:xfrm>
              <a:off x="5699363" y="5165964"/>
              <a:ext cx="412671" cy="412670"/>
            </a:xfrm>
            <a:prstGeom prst="rect">
              <a:avLst/>
            </a:prstGeom>
            <a:solidFill>
              <a:schemeClr val="accent3">
                <a:lumMod val="60000"/>
                <a:lumOff val="40000"/>
                <a:alpha val="44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731" name="Rectangle 1730"/>
            <p:cNvSpPr/>
            <p:nvPr/>
          </p:nvSpPr>
          <p:spPr>
            <a:xfrm>
              <a:off x="6112033" y="5165964"/>
              <a:ext cx="411084" cy="412670"/>
            </a:xfrm>
            <a:prstGeom prst="rect">
              <a:avLst/>
            </a:prstGeom>
            <a:solidFill>
              <a:schemeClr val="accent3">
                <a:lumMod val="60000"/>
                <a:lumOff val="40000"/>
                <a:alpha val="44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732" name="Rectangle 1731"/>
            <p:cNvSpPr/>
            <p:nvPr/>
          </p:nvSpPr>
          <p:spPr>
            <a:xfrm>
              <a:off x="6523117" y="5165964"/>
              <a:ext cx="411083" cy="412670"/>
            </a:xfrm>
            <a:prstGeom prst="rect">
              <a:avLst/>
            </a:prstGeom>
            <a:solidFill>
              <a:schemeClr val="accent3">
                <a:lumMod val="60000"/>
                <a:lumOff val="40000"/>
                <a:alpha val="44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733" name="Rectangle 1732"/>
            <p:cNvSpPr/>
            <p:nvPr/>
          </p:nvSpPr>
          <p:spPr>
            <a:xfrm>
              <a:off x="5288280" y="5578634"/>
              <a:ext cx="411083" cy="411083"/>
            </a:xfrm>
            <a:prstGeom prst="rect">
              <a:avLst/>
            </a:prstGeom>
            <a:solidFill>
              <a:schemeClr val="accent3">
                <a:lumMod val="60000"/>
                <a:lumOff val="40000"/>
                <a:alpha val="44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734" name="Rectangle 1733"/>
            <p:cNvSpPr/>
            <p:nvPr/>
          </p:nvSpPr>
          <p:spPr>
            <a:xfrm>
              <a:off x="5699363" y="5578634"/>
              <a:ext cx="412671" cy="411083"/>
            </a:xfrm>
            <a:prstGeom prst="rect">
              <a:avLst/>
            </a:prstGeom>
            <a:solidFill>
              <a:schemeClr val="accent3">
                <a:lumMod val="60000"/>
                <a:lumOff val="40000"/>
                <a:alpha val="44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735" name="Rectangle 1734"/>
            <p:cNvSpPr/>
            <p:nvPr/>
          </p:nvSpPr>
          <p:spPr>
            <a:xfrm>
              <a:off x="6112033" y="5578634"/>
              <a:ext cx="411084" cy="411083"/>
            </a:xfrm>
            <a:prstGeom prst="rect">
              <a:avLst/>
            </a:prstGeom>
            <a:solidFill>
              <a:schemeClr val="accent3">
                <a:lumMod val="60000"/>
                <a:lumOff val="40000"/>
                <a:alpha val="44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736" name="Rectangle 1735"/>
            <p:cNvSpPr/>
            <p:nvPr/>
          </p:nvSpPr>
          <p:spPr>
            <a:xfrm>
              <a:off x="6523117" y="5578634"/>
              <a:ext cx="411083" cy="411083"/>
            </a:xfrm>
            <a:prstGeom prst="rect">
              <a:avLst/>
            </a:prstGeom>
            <a:solidFill>
              <a:schemeClr val="accent3">
                <a:lumMod val="60000"/>
                <a:lumOff val="40000"/>
                <a:alpha val="44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737" name="Rectangle 1736"/>
            <p:cNvSpPr/>
            <p:nvPr/>
          </p:nvSpPr>
          <p:spPr>
            <a:xfrm>
              <a:off x="5288280" y="5989716"/>
              <a:ext cx="411083" cy="411084"/>
            </a:xfrm>
            <a:prstGeom prst="rect">
              <a:avLst/>
            </a:prstGeom>
            <a:solidFill>
              <a:schemeClr val="accent3">
                <a:lumMod val="60000"/>
                <a:lumOff val="40000"/>
                <a:alpha val="44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738" name="Rectangle 1737"/>
            <p:cNvSpPr/>
            <p:nvPr/>
          </p:nvSpPr>
          <p:spPr>
            <a:xfrm>
              <a:off x="5699363" y="5989716"/>
              <a:ext cx="412671" cy="411084"/>
            </a:xfrm>
            <a:prstGeom prst="rect">
              <a:avLst/>
            </a:prstGeom>
            <a:solidFill>
              <a:schemeClr val="accent3">
                <a:lumMod val="60000"/>
                <a:lumOff val="40000"/>
                <a:alpha val="44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739" name="Rectangle 1738"/>
            <p:cNvSpPr/>
            <p:nvPr/>
          </p:nvSpPr>
          <p:spPr>
            <a:xfrm>
              <a:off x="6112033" y="5989716"/>
              <a:ext cx="411084" cy="411084"/>
            </a:xfrm>
            <a:prstGeom prst="rect">
              <a:avLst/>
            </a:prstGeom>
            <a:solidFill>
              <a:schemeClr val="accent3">
                <a:lumMod val="60000"/>
                <a:lumOff val="40000"/>
                <a:alpha val="44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740" name="Rectangle 1739"/>
            <p:cNvSpPr/>
            <p:nvPr/>
          </p:nvSpPr>
          <p:spPr>
            <a:xfrm>
              <a:off x="6523117" y="5989716"/>
              <a:ext cx="411083" cy="411084"/>
            </a:xfrm>
            <a:prstGeom prst="rect">
              <a:avLst/>
            </a:prstGeom>
            <a:solidFill>
              <a:schemeClr val="accent3">
                <a:lumMod val="60000"/>
                <a:lumOff val="40000"/>
                <a:alpha val="44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741" name="Rectangle 1740"/>
            <p:cNvSpPr/>
            <p:nvPr/>
          </p:nvSpPr>
          <p:spPr>
            <a:xfrm>
              <a:off x="5288280" y="4754880"/>
              <a:ext cx="411083" cy="411084"/>
            </a:xfrm>
            <a:prstGeom prst="rect">
              <a:avLst/>
            </a:prstGeom>
            <a:solidFill>
              <a:schemeClr val="accent3">
                <a:lumMod val="60000"/>
                <a:lumOff val="40000"/>
                <a:alpha val="44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742" name="Rectangle 1741"/>
            <p:cNvSpPr/>
            <p:nvPr/>
          </p:nvSpPr>
          <p:spPr>
            <a:xfrm>
              <a:off x="5699363" y="4754880"/>
              <a:ext cx="412671" cy="411084"/>
            </a:xfrm>
            <a:prstGeom prst="rect">
              <a:avLst/>
            </a:prstGeom>
            <a:solidFill>
              <a:schemeClr val="accent3">
                <a:lumMod val="60000"/>
                <a:lumOff val="40000"/>
                <a:alpha val="44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743" name="Rectangle 1742"/>
            <p:cNvSpPr/>
            <p:nvPr/>
          </p:nvSpPr>
          <p:spPr>
            <a:xfrm>
              <a:off x="6112033" y="4754880"/>
              <a:ext cx="411084" cy="411084"/>
            </a:xfrm>
            <a:prstGeom prst="rect">
              <a:avLst/>
            </a:prstGeom>
            <a:solidFill>
              <a:schemeClr val="accent3">
                <a:lumMod val="60000"/>
                <a:lumOff val="40000"/>
                <a:alpha val="44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744" name="Rectangle 1743"/>
            <p:cNvSpPr/>
            <p:nvPr/>
          </p:nvSpPr>
          <p:spPr>
            <a:xfrm>
              <a:off x="6523117" y="4754880"/>
              <a:ext cx="411083" cy="411084"/>
            </a:xfrm>
            <a:prstGeom prst="rect">
              <a:avLst/>
            </a:prstGeom>
            <a:solidFill>
              <a:schemeClr val="accent3">
                <a:lumMod val="60000"/>
                <a:lumOff val="40000"/>
                <a:alpha val="44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749" name="Oval 1748"/>
            <p:cNvSpPr/>
            <p:nvPr/>
          </p:nvSpPr>
          <p:spPr>
            <a:xfrm>
              <a:off x="5991407" y="5461182"/>
              <a:ext cx="263474" cy="253951"/>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en-US"/>
            </a:p>
          </p:txBody>
        </p:sp>
      </p:grpSp>
      <p:sp>
        <p:nvSpPr>
          <p:cNvPr id="1752" name="Rectangle 1751"/>
          <p:cNvSpPr/>
          <p:nvPr/>
        </p:nvSpPr>
        <p:spPr>
          <a:xfrm>
            <a:off x="1447800" y="2620963"/>
            <a:ext cx="1646238" cy="1646237"/>
          </a:xfrm>
          <a:prstGeom prst="rect">
            <a:avLst/>
          </a:prstGeom>
          <a:solidFill>
            <a:schemeClr val="accent1">
              <a:alpha val="40000"/>
            </a:schemeClr>
          </a:solidFill>
          <a:ln w="1270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23" name="Group 1752"/>
          <p:cNvGrpSpPr>
            <a:grpSpLocks/>
          </p:cNvGrpSpPr>
          <p:nvPr/>
        </p:nvGrpSpPr>
        <p:grpSpPr bwMode="auto">
          <a:xfrm>
            <a:off x="1858963" y="2620963"/>
            <a:ext cx="1646237" cy="1646237"/>
            <a:chOff x="5288280" y="4754880"/>
            <a:chExt cx="1645920" cy="1645920"/>
          </a:xfrm>
        </p:grpSpPr>
        <p:sp>
          <p:nvSpPr>
            <p:cNvPr id="1754" name="Rectangle 1753"/>
            <p:cNvSpPr/>
            <p:nvPr/>
          </p:nvSpPr>
          <p:spPr>
            <a:xfrm>
              <a:off x="5288280" y="5165963"/>
              <a:ext cx="411083" cy="412671"/>
            </a:xfrm>
            <a:prstGeom prst="rect">
              <a:avLst/>
            </a:prstGeom>
            <a:solidFill>
              <a:schemeClr val="accent3">
                <a:lumMod val="60000"/>
                <a:lumOff val="40000"/>
                <a:alpha val="44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755" name="Rectangle 1754"/>
            <p:cNvSpPr/>
            <p:nvPr/>
          </p:nvSpPr>
          <p:spPr>
            <a:xfrm>
              <a:off x="5699363" y="5165963"/>
              <a:ext cx="412671" cy="412671"/>
            </a:xfrm>
            <a:prstGeom prst="rect">
              <a:avLst/>
            </a:prstGeom>
            <a:solidFill>
              <a:schemeClr val="accent3">
                <a:lumMod val="60000"/>
                <a:lumOff val="40000"/>
                <a:alpha val="44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758" name="Rectangle 1757"/>
            <p:cNvSpPr/>
            <p:nvPr/>
          </p:nvSpPr>
          <p:spPr>
            <a:xfrm>
              <a:off x="6112033" y="5165963"/>
              <a:ext cx="411084" cy="412671"/>
            </a:xfrm>
            <a:prstGeom prst="rect">
              <a:avLst/>
            </a:prstGeom>
            <a:solidFill>
              <a:schemeClr val="accent3">
                <a:lumMod val="60000"/>
                <a:lumOff val="40000"/>
                <a:alpha val="44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759" name="Rectangle 1758"/>
            <p:cNvSpPr/>
            <p:nvPr/>
          </p:nvSpPr>
          <p:spPr>
            <a:xfrm>
              <a:off x="6523117" y="5165963"/>
              <a:ext cx="411083" cy="412671"/>
            </a:xfrm>
            <a:prstGeom prst="rect">
              <a:avLst/>
            </a:prstGeom>
            <a:solidFill>
              <a:schemeClr val="accent3">
                <a:lumMod val="60000"/>
                <a:lumOff val="40000"/>
                <a:alpha val="44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760" name="Rectangle 1759"/>
            <p:cNvSpPr/>
            <p:nvPr/>
          </p:nvSpPr>
          <p:spPr>
            <a:xfrm>
              <a:off x="5288280" y="5578633"/>
              <a:ext cx="411083" cy="411084"/>
            </a:xfrm>
            <a:prstGeom prst="rect">
              <a:avLst/>
            </a:prstGeom>
            <a:solidFill>
              <a:schemeClr val="accent3">
                <a:lumMod val="60000"/>
                <a:lumOff val="40000"/>
                <a:alpha val="44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761" name="Rectangle 1760"/>
            <p:cNvSpPr/>
            <p:nvPr/>
          </p:nvSpPr>
          <p:spPr>
            <a:xfrm>
              <a:off x="5699363" y="5578633"/>
              <a:ext cx="412671" cy="411084"/>
            </a:xfrm>
            <a:prstGeom prst="rect">
              <a:avLst/>
            </a:prstGeom>
            <a:solidFill>
              <a:schemeClr val="accent3">
                <a:lumMod val="60000"/>
                <a:lumOff val="40000"/>
                <a:alpha val="44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762" name="Rectangle 1761"/>
            <p:cNvSpPr/>
            <p:nvPr/>
          </p:nvSpPr>
          <p:spPr>
            <a:xfrm>
              <a:off x="6112033" y="5578633"/>
              <a:ext cx="411084" cy="411084"/>
            </a:xfrm>
            <a:prstGeom prst="rect">
              <a:avLst/>
            </a:prstGeom>
            <a:solidFill>
              <a:schemeClr val="accent3">
                <a:lumMod val="60000"/>
                <a:lumOff val="40000"/>
                <a:alpha val="44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763" name="Rectangle 1762"/>
            <p:cNvSpPr/>
            <p:nvPr/>
          </p:nvSpPr>
          <p:spPr>
            <a:xfrm>
              <a:off x="6523117" y="5578633"/>
              <a:ext cx="411083" cy="411084"/>
            </a:xfrm>
            <a:prstGeom prst="rect">
              <a:avLst/>
            </a:prstGeom>
            <a:solidFill>
              <a:schemeClr val="accent3">
                <a:lumMod val="60000"/>
                <a:lumOff val="40000"/>
                <a:alpha val="44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764" name="Rectangle 1763"/>
            <p:cNvSpPr/>
            <p:nvPr/>
          </p:nvSpPr>
          <p:spPr>
            <a:xfrm>
              <a:off x="5288280" y="5989717"/>
              <a:ext cx="411083" cy="411083"/>
            </a:xfrm>
            <a:prstGeom prst="rect">
              <a:avLst/>
            </a:prstGeom>
            <a:solidFill>
              <a:schemeClr val="accent3">
                <a:lumMod val="60000"/>
                <a:lumOff val="40000"/>
                <a:alpha val="44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765" name="Rectangle 1764"/>
            <p:cNvSpPr/>
            <p:nvPr/>
          </p:nvSpPr>
          <p:spPr>
            <a:xfrm>
              <a:off x="5699363" y="5989717"/>
              <a:ext cx="412671" cy="411083"/>
            </a:xfrm>
            <a:prstGeom prst="rect">
              <a:avLst/>
            </a:prstGeom>
            <a:solidFill>
              <a:schemeClr val="accent3">
                <a:lumMod val="60000"/>
                <a:lumOff val="40000"/>
                <a:alpha val="44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766" name="Rectangle 1765"/>
            <p:cNvSpPr/>
            <p:nvPr/>
          </p:nvSpPr>
          <p:spPr>
            <a:xfrm>
              <a:off x="6112033" y="5989717"/>
              <a:ext cx="411084" cy="411083"/>
            </a:xfrm>
            <a:prstGeom prst="rect">
              <a:avLst/>
            </a:prstGeom>
            <a:solidFill>
              <a:schemeClr val="accent3">
                <a:lumMod val="60000"/>
                <a:lumOff val="40000"/>
                <a:alpha val="44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767" name="Rectangle 1766"/>
            <p:cNvSpPr/>
            <p:nvPr/>
          </p:nvSpPr>
          <p:spPr>
            <a:xfrm>
              <a:off x="6523117" y="5989717"/>
              <a:ext cx="411083" cy="411083"/>
            </a:xfrm>
            <a:prstGeom prst="rect">
              <a:avLst/>
            </a:prstGeom>
            <a:solidFill>
              <a:schemeClr val="accent3">
                <a:lumMod val="60000"/>
                <a:lumOff val="40000"/>
                <a:alpha val="44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768" name="Rectangle 1767"/>
            <p:cNvSpPr/>
            <p:nvPr/>
          </p:nvSpPr>
          <p:spPr>
            <a:xfrm>
              <a:off x="5288280" y="4754880"/>
              <a:ext cx="411083" cy="411083"/>
            </a:xfrm>
            <a:prstGeom prst="rect">
              <a:avLst/>
            </a:prstGeom>
            <a:solidFill>
              <a:schemeClr val="accent3">
                <a:lumMod val="60000"/>
                <a:lumOff val="40000"/>
                <a:alpha val="44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769" name="Rectangle 1768"/>
            <p:cNvSpPr/>
            <p:nvPr/>
          </p:nvSpPr>
          <p:spPr>
            <a:xfrm>
              <a:off x="5699363" y="4754880"/>
              <a:ext cx="412671" cy="411083"/>
            </a:xfrm>
            <a:prstGeom prst="rect">
              <a:avLst/>
            </a:prstGeom>
            <a:solidFill>
              <a:schemeClr val="accent3">
                <a:lumMod val="60000"/>
                <a:lumOff val="40000"/>
                <a:alpha val="44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770" name="Rectangle 1769"/>
            <p:cNvSpPr/>
            <p:nvPr/>
          </p:nvSpPr>
          <p:spPr>
            <a:xfrm>
              <a:off x="6112033" y="4754880"/>
              <a:ext cx="411084" cy="411083"/>
            </a:xfrm>
            <a:prstGeom prst="rect">
              <a:avLst/>
            </a:prstGeom>
            <a:solidFill>
              <a:schemeClr val="accent3">
                <a:lumMod val="60000"/>
                <a:lumOff val="40000"/>
                <a:alpha val="44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771" name="Rectangle 1770"/>
            <p:cNvSpPr/>
            <p:nvPr/>
          </p:nvSpPr>
          <p:spPr>
            <a:xfrm>
              <a:off x="6523117" y="4754880"/>
              <a:ext cx="411083" cy="411083"/>
            </a:xfrm>
            <a:prstGeom prst="rect">
              <a:avLst/>
            </a:prstGeom>
            <a:solidFill>
              <a:schemeClr val="accent3">
                <a:lumMod val="60000"/>
                <a:lumOff val="40000"/>
                <a:alpha val="44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772" name="Oval 1771"/>
            <p:cNvSpPr/>
            <p:nvPr/>
          </p:nvSpPr>
          <p:spPr>
            <a:xfrm>
              <a:off x="5991407" y="5461181"/>
              <a:ext cx="263474" cy="253951"/>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en-US"/>
            </a:p>
          </p:txBody>
        </p:sp>
      </p:grpSp>
      <p:sp>
        <p:nvSpPr>
          <p:cNvPr id="1728" name="Oval 1727"/>
          <p:cNvSpPr/>
          <p:nvPr/>
        </p:nvSpPr>
        <p:spPr>
          <a:xfrm>
            <a:off x="2133600" y="3324225"/>
            <a:ext cx="263525" cy="254000"/>
          </a:xfrm>
          <a:prstGeom prst="ellipse">
            <a:avLst/>
          </a:prstGeom>
          <a:solidFill>
            <a:schemeClr val="tx1"/>
          </a:solidFill>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en-US"/>
          </a:p>
        </p:txBody>
      </p:sp>
      <p:grpSp>
        <p:nvGrpSpPr>
          <p:cNvPr id="24" name="Group 2654"/>
          <p:cNvGrpSpPr>
            <a:grpSpLocks/>
          </p:cNvGrpSpPr>
          <p:nvPr/>
        </p:nvGrpSpPr>
        <p:grpSpPr bwMode="auto">
          <a:xfrm>
            <a:off x="1009650" y="5105400"/>
            <a:ext cx="7118350" cy="1600200"/>
            <a:chOff x="1015894" y="5105400"/>
            <a:chExt cx="7118457" cy="1600200"/>
          </a:xfrm>
        </p:grpSpPr>
        <p:sp>
          <p:nvSpPr>
            <p:cNvPr id="2656" name="Rectangle 2655"/>
            <p:cNvSpPr/>
            <p:nvPr/>
          </p:nvSpPr>
          <p:spPr>
            <a:xfrm>
              <a:off x="1019069" y="5105400"/>
              <a:ext cx="7115282" cy="1600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25" name="Group 462"/>
            <p:cNvGrpSpPr/>
            <p:nvPr/>
          </p:nvGrpSpPr>
          <p:grpSpPr>
            <a:xfrm>
              <a:off x="1015894" y="5590684"/>
              <a:ext cx="436292" cy="1114508"/>
              <a:chOff x="1050934" y="5514890"/>
              <a:chExt cx="436292" cy="1114508"/>
            </a:xfrm>
            <a:solidFill>
              <a:schemeClr val="tx2">
                <a:lumMod val="60000"/>
                <a:lumOff val="40000"/>
              </a:schemeClr>
            </a:solidFill>
          </p:grpSpPr>
          <p:sp>
            <p:nvSpPr>
              <p:cNvPr id="2733" name="Rectangle 2732"/>
              <p:cNvSpPr/>
              <p:nvPr/>
            </p:nvSpPr>
            <p:spPr>
              <a:xfrm>
                <a:off x="1050934" y="6072144"/>
                <a:ext cx="109728" cy="557254"/>
              </a:xfrm>
              <a:prstGeom prst="rect">
                <a:avLst/>
              </a:prstGeom>
              <a:grpFill/>
              <a:ln w="127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734" name="Rectangle 2733"/>
              <p:cNvSpPr/>
              <p:nvPr/>
            </p:nvSpPr>
            <p:spPr>
              <a:xfrm>
                <a:off x="1164022" y="6165020"/>
                <a:ext cx="109728" cy="464378"/>
              </a:xfrm>
              <a:prstGeom prst="rect">
                <a:avLst/>
              </a:prstGeom>
              <a:grpFill/>
              <a:ln w="127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735" name="Rectangle 2734"/>
              <p:cNvSpPr/>
              <p:nvPr/>
            </p:nvSpPr>
            <p:spPr>
              <a:xfrm>
                <a:off x="1273935" y="5514890"/>
                <a:ext cx="109728" cy="1114508"/>
              </a:xfrm>
              <a:prstGeom prst="rect">
                <a:avLst/>
              </a:prstGeom>
              <a:grpFill/>
              <a:ln w="127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736" name="Rectangle 2735"/>
              <p:cNvSpPr/>
              <p:nvPr/>
            </p:nvSpPr>
            <p:spPr>
              <a:xfrm>
                <a:off x="1377498" y="6443647"/>
                <a:ext cx="109728" cy="185751"/>
              </a:xfrm>
              <a:prstGeom prst="rect">
                <a:avLst/>
              </a:prstGeom>
              <a:grpFill/>
              <a:ln w="127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26" name="Group 463"/>
            <p:cNvGrpSpPr/>
            <p:nvPr/>
          </p:nvGrpSpPr>
          <p:grpSpPr>
            <a:xfrm>
              <a:off x="1451128" y="5777406"/>
              <a:ext cx="444229" cy="927786"/>
              <a:chOff x="1486168" y="5701612"/>
              <a:chExt cx="444229" cy="927786"/>
            </a:xfrm>
            <a:solidFill>
              <a:schemeClr val="accent2">
                <a:lumMod val="75000"/>
              </a:schemeClr>
            </a:solidFill>
          </p:grpSpPr>
          <p:sp>
            <p:nvSpPr>
              <p:cNvPr id="2729" name="Rectangle 2728"/>
              <p:cNvSpPr/>
              <p:nvPr/>
            </p:nvSpPr>
            <p:spPr>
              <a:xfrm>
                <a:off x="1486168" y="6444615"/>
                <a:ext cx="109728" cy="184783"/>
              </a:xfrm>
              <a:prstGeom prst="rect">
                <a:avLst/>
              </a:prstGeom>
              <a:grp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730" name="Rectangle 2729"/>
              <p:cNvSpPr/>
              <p:nvPr/>
            </p:nvSpPr>
            <p:spPr>
              <a:xfrm>
                <a:off x="1599256" y="5887363"/>
                <a:ext cx="109728" cy="742035"/>
              </a:xfrm>
              <a:prstGeom prst="rect">
                <a:avLst/>
              </a:prstGeom>
              <a:grp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731" name="Rectangle 2730"/>
              <p:cNvSpPr/>
              <p:nvPr/>
            </p:nvSpPr>
            <p:spPr>
              <a:xfrm>
                <a:off x="1707581" y="5980238"/>
                <a:ext cx="109728" cy="649160"/>
              </a:xfrm>
              <a:prstGeom prst="rect">
                <a:avLst/>
              </a:prstGeom>
              <a:grp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732" name="Rectangle 2731"/>
              <p:cNvSpPr/>
              <p:nvPr/>
            </p:nvSpPr>
            <p:spPr>
              <a:xfrm>
                <a:off x="1820669" y="5701612"/>
                <a:ext cx="109728" cy="927786"/>
              </a:xfrm>
              <a:prstGeom prst="rect">
                <a:avLst/>
              </a:prstGeom>
              <a:grp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27" name="Group 464"/>
            <p:cNvGrpSpPr/>
            <p:nvPr/>
          </p:nvGrpSpPr>
          <p:grpSpPr>
            <a:xfrm>
              <a:off x="1902580" y="5830169"/>
              <a:ext cx="444230" cy="875023"/>
              <a:chOff x="1937620" y="5754375"/>
              <a:chExt cx="444230" cy="875023"/>
            </a:xfrm>
            <a:solidFill>
              <a:schemeClr val="accent2">
                <a:lumMod val="75000"/>
              </a:schemeClr>
            </a:solidFill>
          </p:grpSpPr>
          <p:sp>
            <p:nvSpPr>
              <p:cNvPr id="2725" name="Rectangle 2724"/>
              <p:cNvSpPr/>
              <p:nvPr/>
            </p:nvSpPr>
            <p:spPr>
              <a:xfrm>
                <a:off x="1937620" y="6159654"/>
                <a:ext cx="109728" cy="469744"/>
              </a:xfrm>
              <a:prstGeom prst="rect">
                <a:avLst/>
              </a:prstGeom>
              <a:grp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726" name="Rectangle 2725"/>
              <p:cNvSpPr/>
              <p:nvPr/>
            </p:nvSpPr>
            <p:spPr>
              <a:xfrm>
                <a:off x="2050708" y="6041445"/>
                <a:ext cx="109728" cy="587948"/>
              </a:xfrm>
              <a:prstGeom prst="rect">
                <a:avLst/>
              </a:prstGeom>
              <a:grp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727" name="Rectangle 2726"/>
              <p:cNvSpPr/>
              <p:nvPr/>
            </p:nvSpPr>
            <p:spPr>
              <a:xfrm>
                <a:off x="2163797" y="5754375"/>
                <a:ext cx="109728" cy="875018"/>
              </a:xfrm>
              <a:prstGeom prst="rect">
                <a:avLst/>
              </a:prstGeom>
              <a:grp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728" name="Rectangle 2727"/>
              <p:cNvSpPr/>
              <p:nvPr/>
            </p:nvSpPr>
            <p:spPr>
              <a:xfrm>
                <a:off x="2272122" y="6159652"/>
                <a:ext cx="109728" cy="469744"/>
              </a:xfrm>
              <a:prstGeom prst="rect">
                <a:avLst/>
              </a:prstGeom>
              <a:grp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28" name="Group 465"/>
            <p:cNvGrpSpPr/>
            <p:nvPr/>
          </p:nvGrpSpPr>
          <p:grpSpPr>
            <a:xfrm>
              <a:off x="2350162" y="5526214"/>
              <a:ext cx="429941" cy="1178978"/>
              <a:chOff x="2385202" y="5450420"/>
              <a:chExt cx="429941" cy="1178978"/>
            </a:xfrm>
            <a:solidFill>
              <a:schemeClr val="accent2">
                <a:lumMod val="75000"/>
              </a:schemeClr>
            </a:solidFill>
          </p:grpSpPr>
          <p:sp>
            <p:nvSpPr>
              <p:cNvPr id="2721" name="Rectangle 2720"/>
              <p:cNvSpPr/>
              <p:nvPr/>
            </p:nvSpPr>
            <p:spPr>
              <a:xfrm>
                <a:off x="2385202" y="5805037"/>
                <a:ext cx="109728" cy="824361"/>
              </a:xfrm>
              <a:prstGeom prst="rect">
                <a:avLst/>
              </a:prstGeom>
              <a:grp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722" name="Rectangle 2721"/>
              <p:cNvSpPr/>
              <p:nvPr/>
            </p:nvSpPr>
            <p:spPr>
              <a:xfrm>
                <a:off x="2493527" y="6041445"/>
                <a:ext cx="109728" cy="587948"/>
              </a:xfrm>
              <a:prstGeom prst="rect">
                <a:avLst/>
              </a:prstGeom>
              <a:grp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723" name="Rectangle 2722"/>
              <p:cNvSpPr/>
              <p:nvPr/>
            </p:nvSpPr>
            <p:spPr>
              <a:xfrm>
                <a:off x="2597090" y="5450420"/>
                <a:ext cx="109728" cy="1178974"/>
              </a:xfrm>
              <a:prstGeom prst="rect">
                <a:avLst/>
              </a:prstGeom>
              <a:grp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724" name="Rectangle 2723"/>
              <p:cNvSpPr/>
              <p:nvPr/>
            </p:nvSpPr>
            <p:spPr>
              <a:xfrm>
                <a:off x="2705415" y="5686834"/>
                <a:ext cx="109728" cy="942564"/>
              </a:xfrm>
              <a:prstGeom prst="rect">
                <a:avLst/>
              </a:prstGeom>
              <a:grp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29" name="Group 466"/>
            <p:cNvGrpSpPr/>
            <p:nvPr/>
          </p:nvGrpSpPr>
          <p:grpSpPr>
            <a:xfrm>
              <a:off x="2780620" y="5478814"/>
              <a:ext cx="437321" cy="1226378"/>
              <a:chOff x="2815660" y="5403020"/>
              <a:chExt cx="437321" cy="1226378"/>
            </a:xfrm>
            <a:solidFill>
              <a:schemeClr val="tx2">
                <a:lumMod val="60000"/>
                <a:lumOff val="40000"/>
              </a:schemeClr>
            </a:solidFill>
          </p:grpSpPr>
          <p:sp>
            <p:nvSpPr>
              <p:cNvPr id="2717" name="Rectangle 2716"/>
              <p:cNvSpPr/>
              <p:nvPr/>
            </p:nvSpPr>
            <p:spPr>
              <a:xfrm>
                <a:off x="2815660" y="5587621"/>
                <a:ext cx="109728" cy="1041777"/>
              </a:xfrm>
              <a:prstGeom prst="rect">
                <a:avLst/>
              </a:prstGeom>
              <a:grpFill/>
              <a:ln w="127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718" name="Rectangle 2717"/>
              <p:cNvSpPr/>
              <p:nvPr/>
            </p:nvSpPr>
            <p:spPr>
              <a:xfrm>
                <a:off x="2923985" y="5886380"/>
                <a:ext cx="109728" cy="743012"/>
              </a:xfrm>
              <a:prstGeom prst="rect">
                <a:avLst/>
              </a:prstGeom>
              <a:grpFill/>
              <a:ln w="127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719" name="Rectangle 2718"/>
              <p:cNvSpPr/>
              <p:nvPr/>
            </p:nvSpPr>
            <p:spPr>
              <a:xfrm>
                <a:off x="3033898" y="5403020"/>
                <a:ext cx="109728" cy="1226378"/>
              </a:xfrm>
              <a:prstGeom prst="rect">
                <a:avLst/>
              </a:prstGeom>
              <a:grpFill/>
              <a:ln w="127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720" name="Rectangle 2719"/>
              <p:cNvSpPr/>
              <p:nvPr/>
            </p:nvSpPr>
            <p:spPr>
              <a:xfrm>
                <a:off x="3143253" y="5639426"/>
                <a:ext cx="109728" cy="989972"/>
              </a:xfrm>
              <a:prstGeom prst="rect">
                <a:avLst/>
              </a:prstGeom>
              <a:grpFill/>
              <a:ln w="127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30" name="Group 467"/>
            <p:cNvGrpSpPr/>
            <p:nvPr/>
          </p:nvGrpSpPr>
          <p:grpSpPr>
            <a:xfrm>
              <a:off x="3226964" y="5777406"/>
              <a:ext cx="429941" cy="927786"/>
              <a:chOff x="3262004" y="5701612"/>
              <a:chExt cx="429941" cy="927786"/>
            </a:xfrm>
            <a:solidFill>
              <a:schemeClr val="accent2">
                <a:lumMod val="75000"/>
              </a:schemeClr>
            </a:solidFill>
          </p:grpSpPr>
          <p:sp>
            <p:nvSpPr>
              <p:cNvPr id="2713" name="Rectangle 2712"/>
              <p:cNvSpPr/>
              <p:nvPr/>
            </p:nvSpPr>
            <p:spPr>
              <a:xfrm>
                <a:off x="3262004" y="6444615"/>
                <a:ext cx="109728" cy="184783"/>
              </a:xfrm>
              <a:prstGeom prst="rect">
                <a:avLst/>
              </a:prstGeom>
              <a:grp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714" name="Rectangle 2713"/>
              <p:cNvSpPr/>
              <p:nvPr/>
            </p:nvSpPr>
            <p:spPr>
              <a:xfrm>
                <a:off x="3370329" y="5887363"/>
                <a:ext cx="109728" cy="742035"/>
              </a:xfrm>
              <a:prstGeom prst="rect">
                <a:avLst/>
              </a:prstGeom>
              <a:grp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715" name="Rectangle 2714"/>
              <p:cNvSpPr/>
              <p:nvPr/>
            </p:nvSpPr>
            <p:spPr>
              <a:xfrm>
                <a:off x="3473892" y="5980238"/>
                <a:ext cx="109728" cy="649160"/>
              </a:xfrm>
              <a:prstGeom prst="rect">
                <a:avLst/>
              </a:prstGeom>
              <a:grp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716" name="Rectangle 2715"/>
              <p:cNvSpPr/>
              <p:nvPr/>
            </p:nvSpPr>
            <p:spPr>
              <a:xfrm>
                <a:off x="3582217" y="5701612"/>
                <a:ext cx="109728" cy="927786"/>
              </a:xfrm>
              <a:prstGeom prst="rect">
                <a:avLst/>
              </a:prstGeom>
              <a:grp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31" name="Group 468"/>
            <p:cNvGrpSpPr/>
            <p:nvPr/>
          </p:nvGrpSpPr>
          <p:grpSpPr>
            <a:xfrm>
              <a:off x="3664121" y="5836502"/>
              <a:ext cx="448992" cy="868692"/>
              <a:chOff x="3699161" y="5760708"/>
              <a:chExt cx="448992" cy="868692"/>
            </a:xfrm>
            <a:solidFill>
              <a:schemeClr val="accent2">
                <a:lumMod val="75000"/>
              </a:schemeClr>
            </a:solidFill>
          </p:grpSpPr>
          <p:sp>
            <p:nvSpPr>
              <p:cNvPr id="2709" name="Rectangle 2708"/>
              <p:cNvSpPr/>
              <p:nvPr/>
            </p:nvSpPr>
            <p:spPr>
              <a:xfrm>
                <a:off x="3699161" y="6341096"/>
                <a:ext cx="109728" cy="288304"/>
              </a:xfrm>
              <a:prstGeom prst="rect">
                <a:avLst/>
              </a:prstGeom>
              <a:grp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710" name="Rectangle 2709"/>
              <p:cNvSpPr/>
              <p:nvPr/>
            </p:nvSpPr>
            <p:spPr>
              <a:xfrm>
                <a:off x="3812249" y="6268545"/>
                <a:ext cx="109728" cy="360852"/>
              </a:xfrm>
              <a:prstGeom prst="rect">
                <a:avLst/>
              </a:prstGeom>
              <a:grp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711" name="Rectangle 2710"/>
              <p:cNvSpPr/>
              <p:nvPr/>
            </p:nvSpPr>
            <p:spPr>
              <a:xfrm>
                <a:off x="3925337" y="5760708"/>
                <a:ext cx="109728" cy="868690"/>
              </a:xfrm>
              <a:prstGeom prst="rect">
                <a:avLst/>
              </a:prstGeom>
              <a:grp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712" name="Rectangle 2711"/>
              <p:cNvSpPr/>
              <p:nvPr/>
            </p:nvSpPr>
            <p:spPr>
              <a:xfrm>
                <a:off x="4038425" y="6341094"/>
                <a:ext cx="109728" cy="288304"/>
              </a:xfrm>
              <a:prstGeom prst="rect">
                <a:avLst/>
              </a:prstGeom>
              <a:grp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32" name="Group 469"/>
            <p:cNvGrpSpPr/>
            <p:nvPr/>
          </p:nvGrpSpPr>
          <p:grpSpPr>
            <a:xfrm>
              <a:off x="4115607" y="5950490"/>
              <a:ext cx="439772" cy="754702"/>
              <a:chOff x="4150647" y="5874696"/>
              <a:chExt cx="439772" cy="754702"/>
            </a:xfrm>
            <a:solidFill>
              <a:schemeClr val="accent2">
                <a:lumMod val="75000"/>
              </a:schemeClr>
            </a:solidFill>
          </p:grpSpPr>
          <p:sp>
            <p:nvSpPr>
              <p:cNvPr id="2705" name="Rectangle 2704"/>
              <p:cNvSpPr/>
              <p:nvPr/>
            </p:nvSpPr>
            <p:spPr>
              <a:xfrm>
                <a:off x="4150647" y="5874696"/>
                <a:ext cx="109728" cy="754702"/>
              </a:xfrm>
              <a:prstGeom prst="rect">
                <a:avLst/>
              </a:prstGeom>
              <a:grp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706" name="Rectangle 2705"/>
              <p:cNvSpPr/>
              <p:nvPr/>
            </p:nvSpPr>
            <p:spPr>
              <a:xfrm>
                <a:off x="4254312" y="6218068"/>
                <a:ext cx="109728" cy="411330"/>
              </a:xfrm>
              <a:prstGeom prst="rect">
                <a:avLst/>
              </a:prstGeom>
              <a:grp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707" name="Rectangle 2706"/>
              <p:cNvSpPr/>
              <p:nvPr/>
            </p:nvSpPr>
            <p:spPr>
              <a:xfrm>
                <a:off x="4362739" y="6012045"/>
                <a:ext cx="109728" cy="617353"/>
              </a:xfrm>
              <a:prstGeom prst="rect">
                <a:avLst/>
              </a:prstGeom>
              <a:grp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708" name="Rectangle 2707"/>
              <p:cNvSpPr/>
              <p:nvPr/>
            </p:nvSpPr>
            <p:spPr>
              <a:xfrm>
                <a:off x="4480691" y="6149393"/>
                <a:ext cx="109728" cy="480005"/>
              </a:xfrm>
              <a:prstGeom prst="rect">
                <a:avLst/>
              </a:prstGeom>
              <a:grp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33" name="Group 470"/>
            <p:cNvGrpSpPr/>
            <p:nvPr/>
          </p:nvGrpSpPr>
          <p:grpSpPr>
            <a:xfrm>
              <a:off x="4555785" y="5711887"/>
              <a:ext cx="447658" cy="993305"/>
              <a:chOff x="4590825" y="5636093"/>
              <a:chExt cx="447658" cy="993305"/>
            </a:xfrm>
            <a:solidFill>
              <a:schemeClr val="tx2">
                <a:lumMod val="60000"/>
                <a:lumOff val="40000"/>
              </a:schemeClr>
            </a:solidFill>
          </p:grpSpPr>
          <p:sp>
            <p:nvSpPr>
              <p:cNvPr id="2701" name="Rectangle 2700"/>
              <p:cNvSpPr/>
              <p:nvPr/>
            </p:nvSpPr>
            <p:spPr>
              <a:xfrm>
                <a:off x="4590825" y="6318702"/>
                <a:ext cx="109728" cy="310694"/>
              </a:xfrm>
              <a:prstGeom prst="rect">
                <a:avLst/>
              </a:prstGeom>
              <a:grpFill/>
              <a:ln w="127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702" name="Rectangle 2701"/>
              <p:cNvSpPr/>
              <p:nvPr/>
            </p:nvSpPr>
            <p:spPr>
              <a:xfrm>
                <a:off x="4698706" y="6370484"/>
                <a:ext cx="109728" cy="258912"/>
              </a:xfrm>
              <a:prstGeom prst="rect">
                <a:avLst/>
              </a:prstGeom>
              <a:grpFill/>
              <a:ln w="127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703" name="Rectangle 2702"/>
              <p:cNvSpPr/>
              <p:nvPr/>
            </p:nvSpPr>
            <p:spPr>
              <a:xfrm>
                <a:off x="4811350" y="6008009"/>
                <a:ext cx="109728" cy="621389"/>
              </a:xfrm>
              <a:prstGeom prst="rect">
                <a:avLst/>
              </a:prstGeom>
              <a:grpFill/>
              <a:ln w="127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704" name="Rectangle 2703"/>
              <p:cNvSpPr/>
              <p:nvPr/>
            </p:nvSpPr>
            <p:spPr>
              <a:xfrm>
                <a:off x="4928755" y="5636093"/>
                <a:ext cx="109728" cy="993303"/>
              </a:xfrm>
              <a:prstGeom prst="rect">
                <a:avLst/>
              </a:prstGeom>
              <a:grpFill/>
              <a:ln w="127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34" name="Group 477"/>
            <p:cNvGrpSpPr/>
            <p:nvPr/>
          </p:nvGrpSpPr>
          <p:grpSpPr>
            <a:xfrm>
              <a:off x="7671987" y="5369774"/>
              <a:ext cx="452838" cy="1335418"/>
              <a:chOff x="7707027" y="5293980"/>
              <a:chExt cx="452838" cy="1335418"/>
            </a:xfrm>
            <a:solidFill>
              <a:schemeClr val="accent2">
                <a:lumMod val="75000"/>
              </a:schemeClr>
            </a:solidFill>
          </p:grpSpPr>
          <p:sp>
            <p:nvSpPr>
              <p:cNvPr id="2697" name="Rectangle 2696"/>
              <p:cNvSpPr/>
              <p:nvPr/>
            </p:nvSpPr>
            <p:spPr>
              <a:xfrm>
                <a:off x="7707027" y="5293980"/>
                <a:ext cx="109728" cy="1335418"/>
              </a:xfrm>
              <a:prstGeom prst="rect">
                <a:avLst/>
              </a:prstGeom>
              <a:grp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698" name="Rectangle 2697"/>
              <p:cNvSpPr/>
              <p:nvPr/>
            </p:nvSpPr>
            <p:spPr>
              <a:xfrm>
                <a:off x="7824572" y="5901564"/>
                <a:ext cx="109728" cy="727834"/>
              </a:xfrm>
              <a:prstGeom prst="rect">
                <a:avLst/>
              </a:prstGeom>
              <a:grp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699" name="Rectangle 2698"/>
              <p:cNvSpPr/>
              <p:nvPr/>
            </p:nvSpPr>
            <p:spPr>
              <a:xfrm>
                <a:off x="7937354" y="5537013"/>
                <a:ext cx="109728" cy="1092385"/>
              </a:xfrm>
              <a:prstGeom prst="rect">
                <a:avLst/>
              </a:prstGeom>
              <a:grp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700" name="Rectangle 2699"/>
              <p:cNvSpPr/>
              <p:nvPr/>
            </p:nvSpPr>
            <p:spPr>
              <a:xfrm>
                <a:off x="8050137" y="5780047"/>
                <a:ext cx="109728" cy="849351"/>
              </a:xfrm>
              <a:prstGeom prst="rect">
                <a:avLst/>
              </a:prstGeom>
              <a:grp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35" name="Group 471"/>
            <p:cNvGrpSpPr/>
            <p:nvPr/>
          </p:nvGrpSpPr>
          <p:grpSpPr>
            <a:xfrm>
              <a:off x="5003518" y="5181600"/>
              <a:ext cx="457185" cy="1523594"/>
              <a:chOff x="5038558" y="5105806"/>
              <a:chExt cx="457185" cy="1523594"/>
            </a:xfrm>
            <a:solidFill>
              <a:schemeClr val="accent2">
                <a:lumMod val="75000"/>
              </a:schemeClr>
            </a:solidFill>
          </p:grpSpPr>
          <p:sp>
            <p:nvSpPr>
              <p:cNvPr id="2693" name="Rectangle 2692"/>
              <p:cNvSpPr/>
              <p:nvPr/>
            </p:nvSpPr>
            <p:spPr>
              <a:xfrm>
                <a:off x="5038558" y="5992348"/>
                <a:ext cx="109728" cy="637052"/>
              </a:xfrm>
              <a:prstGeom prst="rect">
                <a:avLst/>
              </a:prstGeom>
              <a:grp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694" name="Rectangle 2693"/>
              <p:cNvSpPr/>
              <p:nvPr/>
            </p:nvSpPr>
            <p:spPr>
              <a:xfrm>
                <a:off x="5155963" y="5410839"/>
                <a:ext cx="109728" cy="1218557"/>
              </a:xfrm>
              <a:prstGeom prst="rect">
                <a:avLst/>
              </a:prstGeom>
              <a:grp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695" name="Rectangle 2694"/>
              <p:cNvSpPr/>
              <p:nvPr/>
            </p:nvSpPr>
            <p:spPr>
              <a:xfrm>
                <a:off x="5268609" y="5563361"/>
                <a:ext cx="109728" cy="1066039"/>
              </a:xfrm>
              <a:prstGeom prst="rect">
                <a:avLst/>
              </a:prstGeom>
              <a:grp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696" name="Rectangle 2695"/>
              <p:cNvSpPr/>
              <p:nvPr/>
            </p:nvSpPr>
            <p:spPr>
              <a:xfrm>
                <a:off x="5386015" y="5105806"/>
                <a:ext cx="109728" cy="1523594"/>
              </a:xfrm>
              <a:prstGeom prst="rect">
                <a:avLst/>
              </a:prstGeom>
              <a:grp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36" name="Group 472"/>
            <p:cNvGrpSpPr/>
            <p:nvPr/>
          </p:nvGrpSpPr>
          <p:grpSpPr>
            <a:xfrm>
              <a:off x="5462001" y="5748869"/>
              <a:ext cx="438134" cy="956321"/>
              <a:chOff x="5497041" y="5673075"/>
              <a:chExt cx="438134" cy="956321"/>
            </a:xfrm>
            <a:solidFill>
              <a:schemeClr val="accent2">
                <a:lumMod val="75000"/>
              </a:schemeClr>
            </a:solidFill>
          </p:grpSpPr>
          <p:sp>
            <p:nvSpPr>
              <p:cNvPr id="2689" name="Rectangle 2688"/>
              <p:cNvSpPr/>
              <p:nvPr/>
            </p:nvSpPr>
            <p:spPr>
              <a:xfrm>
                <a:off x="5497041" y="6312009"/>
                <a:ext cx="109728" cy="317387"/>
              </a:xfrm>
              <a:prstGeom prst="rect">
                <a:avLst/>
              </a:prstGeom>
              <a:grp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690" name="Rectangle 2689"/>
              <p:cNvSpPr/>
              <p:nvPr/>
            </p:nvSpPr>
            <p:spPr>
              <a:xfrm>
                <a:off x="5614447" y="6232140"/>
                <a:ext cx="109728" cy="397253"/>
              </a:xfrm>
              <a:prstGeom prst="rect">
                <a:avLst/>
              </a:prstGeom>
              <a:grp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691" name="Rectangle 2690"/>
              <p:cNvSpPr/>
              <p:nvPr/>
            </p:nvSpPr>
            <p:spPr>
              <a:xfrm>
                <a:off x="5722328" y="5673075"/>
                <a:ext cx="109728" cy="956319"/>
              </a:xfrm>
              <a:prstGeom prst="rect">
                <a:avLst/>
              </a:prstGeom>
              <a:grp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692" name="Rectangle 2691"/>
              <p:cNvSpPr/>
              <p:nvPr/>
            </p:nvSpPr>
            <p:spPr>
              <a:xfrm>
                <a:off x="5825447" y="6312007"/>
                <a:ext cx="109728" cy="317387"/>
              </a:xfrm>
              <a:prstGeom prst="rect">
                <a:avLst/>
              </a:prstGeom>
              <a:grp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37" name="Group 473"/>
            <p:cNvGrpSpPr/>
            <p:nvPr/>
          </p:nvGrpSpPr>
          <p:grpSpPr>
            <a:xfrm>
              <a:off x="5898286" y="5579453"/>
              <a:ext cx="423847" cy="1125739"/>
              <a:chOff x="5933326" y="5503659"/>
              <a:chExt cx="423847" cy="1125739"/>
            </a:xfrm>
            <a:solidFill>
              <a:schemeClr val="accent2">
                <a:lumMod val="75000"/>
              </a:schemeClr>
            </a:solidFill>
          </p:grpSpPr>
          <p:sp>
            <p:nvSpPr>
              <p:cNvPr id="2685" name="Rectangle 2684"/>
              <p:cNvSpPr/>
              <p:nvPr/>
            </p:nvSpPr>
            <p:spPr>
              <a:xfrm>
                <a:off x="5933326" y="5842262"/>
                <a:ext cx="109728" cy="787136"/>
              </a:xfrm>
              <a:prstGeom prst="rect">
                <a:avLst/>
              </a:prstGeom>
              <a:grp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686" name="Rectangle 2685"/>
              <p:cNvSpPr/>
              <p:nvPr/>
            </p:nvSpPr>
            <p:spPr>
              <a:xfrm>
                <a:off x="6036445" y="6067995"/>
                <a:ext cx="109728" cy="561398"/>
              </a:xfrm>
              <a:prstGeom prst="rect">
                <a:avLst/>
              </a:prstGeom>
              <a:grp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687" name="Rectangle 2686"/>
              <p:cNvSpPr/>
              <p:nvPr/>
            </p:nvSpPr>
            <p:spPr>
              <a:xfrm>
                <a:off x="6139564" y="5503659"/>
                <a:ext cx="109728" cy="1125736"/>
              </a:xfrm>
              <a:prstGeom prst="rect">
                <a:avLst/>
              </a:prstGeom>
              <a:grp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688" name="Rectangle 2687"/>
              <p:cNvSpPr/>
              <p:nvPr/>
            </p:nvSpPr>
            <p:spPr>
              <a:xfrm>
                <a:off x="6247445" y="5729397"/>
                <a:ext cx="109728" cy="900001"/>
              </a:xfrm>
              <a:prstGeom prst="rect">
                <a:avLst/>
              </a:prstGeom>
              <a:grp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38" name="Group 474"/>
            <p:cNvGrpSpPr/>
            <p:nvPr/>
          </p:nvGrpSpPr>
          <p:grpSpPr>
            <a:xfrm>
              <a:off x="6321511" y="6092090"/>
              <a:ext cx="447660" cy="613102"/>
              <a:chOff x="6356551" y="6016296"/>
              <a:chExt cx="447660" cy="613102"/>
            </a:xfrm>
            <a:solidFill>
              <a:schemeClr val="tx2">
                <a:lumMod val="60000"/>
                <a:lumOff val="40000"/>
              </a:schemeClr>
            </a:solidFill>
          </p:grpSpPr>
          <p:sp>
            <p:nvSpPr>
              <p:cNvPr id="2681" name="Rectangle 2680"/>
              <p:cNvSpPr/>
              <p:nvPr/>
            </p:nvSpPr>
            <p:spPr>
              <a:xfrm>
                <a:off x="6356551" y="6253507"/>
                <a:ext cx="109728" cy="375891"/>
              </a:xfrm>
              <a:prstGeom prst="rect">
                <a:avLst/>
              </a:prstGeom>
              <a:grpFill/>
              <a:ln w="127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682" name="Rectangle 2681"/>
              <p:cNvSpPr/>
              <p:nvPr/>
            </p:nvSpPr>
            <p:spPr>
              <a:xfrm>
                <a:off x="6469195" y="6361304"/>
                <a:ext cx="109728" cy="268092"/>
              </a:xfrm>
              <a:prstGeom prst="rect">
                <a:avLst/>
              </a:prstGeom>
              <a:grpFill/>
              <a:ln w="127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683" name="Rectangle 2682"/>
              <p:cNvSpPr/>
              <p:nvPr/>
            </p:nvSpPr>
            <p:spPr>
              <a:xfrm>
                <a:off x="6581839" y="6091809"/>
                <a:ext cx="109728" cy="537587"/>
              </a:xfrm>
              <a:prstGeom prst="rect">
                <a:avLst/>
              </a:prstGeom>
              <a:grpFill/>
              <a:ln w="127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684" name="Rectangle 2683"/>
              <p:cNvSpPr/>
              <p:nvPr/>
            </p:nvSpPr>
            <p:spPr>
              <a:xfrm>
                <a:off x="6694483" y="6016296"/>
                <a:ext cx="109728" cy="613102"/>
              </a:xfrm>
              <a:prstGeom prst="rect">
                <a:avLst/>
              </a:prstGeom>
              <a:grpFill/>
              <a:ln w="127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39" name="Group 475"/>
            <p:cNvGrpSpPr/>
            <p:nvPr/>
          </p:nvGrpSpPr>
          <p:grpSpPr>
            <a:xfrm>
              <a:off x="6768549" y="6093719"/>
              <a:ext cx="447659" cy="611471"/>
              <a:chOff x="6803589" y="6017925"/>
              <a:chExt cx="447659" cy="611471"/>
            </a:xfrm>
            <a:solidFill>
              <a:schemeClr val="accent2">
                <a:lumMod val="75000"/>
              </a:schemeClr>
            </a:solidFill>
          </p:grpSpPr>
          <p:sp>
            <p:nvSpPr>
              <p:cNvPr id="2677" name="Rectangle 2676"/>
              <p:cNvSpPr/>
              <p:nvPr/>
            </p:nvSpPr>
            <p:spPr>
              <a:xfrm>
                <a:off x="6803589" y="6507612"/>
                <a:ext cx="109728" cy="121784"/>
              </a:xfrm>
              <a:prstGeom prst="rect">
                <a:avLst/>
              </a:prstGeom>
              <a:grp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678" name="Rectangle 2677"/>
              <p:cNvSpPr/>
              <p:nvPr/>
            </p:nvSpPr>
            <p:spPr>
              <a:xfrm>
                <a:off x="6916233" y="6140347"/>
                <a:ext cx="109728" cy="489049"/>
              </a:xfrm>
              <a:prstGeom prst="rect">
                <a:avLst/>
              </a:prstGeom>
              <a:grp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679" name="Rectangle 2678"/>
              <p:cNvSpPr/>
              <p:nvPr/>
            </p:nvSpPr>
            <p:spPr>
              <a:xfrm>
                <a:off x="7033639" y="6201558"/>
                <a:ext cx="109728" cy="427838"/>
              </a:xfrm>
              <a:prstGeom prst="rect">
                <a:avLst/>
              </a:prstGeom>
              <a:grp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680" name="Rectangle 2679"/>
              <p:cNvSpPr/>
              <p:nvPr/>
            </p:nvSpPr>
            <p:spPr>
              <a:xfrm>
                <a:off x="7141520" y="6017925"/>
                <a:ext cx="109728" cy="611471"/>
              </a:xfrm>
              <a:prstGeom prst="rect">
                <a:avLst/>
              </a:prstGeom>
              <a:grp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40" name="Group 476"/>
            <p:cNvGrpSpPr/>
            <p:nvPr/>
          </p:nvGrpSpPr>
          <p:grpSpPr>
            <a:xfrm>
              <a:off x="7217506" y="5644173"/>
              <a:ext cx="452422" cy="1061017"/>
              <a:chOff x="7252546" y="5568379"/>
              <a:chExt cx="452422" cy="1061017"/>
            </a:xfrm>
            <a:solidFill>
              <a:schemeClr val="accent2">
                <a:lumMod val="75000"/>
              </a:schemeClr>
            </a:solidFill>
          </p:grpSpPr>
          <p:sp>
            <p:nvSpPr>
              <p:cNvPr id="2673" name="Rectangle 2672"/>
              <p:cNvSpPr/>
              <p:nvPr/>
            </p:nvSpPr>
            <p:spPr>
              <a:xfrm>
                <a:off x="7252546" y="6277263"/>
                <a:ext cx="109728" cy="352133"/>
              </a:xfrm>
              <a:prstGeom prst="rect">
                <a:avLst/>
              </a:prstGeom>
              <a:grp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674" name="Rectangle 2673"/>
              <p:cNvSpPr/>
              <p:nvPr/>
            </p:nvSpPr>
            <p:spPr>
              <a:xfrm>
                <a:off x="7365190" y="6188650"/>
                <a:ext cx="109728" cy="440742"/>
              </a:xfrm>
              <a:prstGeom prst="rect">
                <a:avLst/>
              </a:prstGeom>
              <a:grp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675" name="Rectangle 2674"/>
              <p:cNvSpPr/>
              <p:nvPr/>
            </p:nvSpPr>
            <p:spPr>
              <a:xfrm>
                <a:off x="7477834" y="5568379"/>
                <a:ext cx="109728" cy="1061012"/>
              </a:xfrm>
              <a:prstGeom prst="rect">
                <a:avLst/>
              </a:prstGeom>
              <a:grp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676" name="Rectangle 2675"/>
              <p:cNvSpPr/>
              <p:nvPr/>
            </p:nvSpPr>
            <p:spPr>
              <a:xfrm>
                <a:off x="7595240" y="6277261"/>
                <a:ext cx="109728" cy="352133"/>
              </a:xfrm>
              <a:prstGeom prst="rect">
                <a:avLst/>
              </a:prstGeom>
              <a:grp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grpSp>
        <p:nvGrpSpPr>
          <p:cNvPr id="41" name="Group 1750"/>
          <p:cNvGrpSpPr>
            <a:grpSpLocks/>
          </p:cNvGrpSpPr>
          <p:nvPr/>
        </p:nvGrpSpPr>
        <p:grpSpPr bwMode="auto">
          <a:xfrm rot="2700000">
            <a:off x="5764213" y="2619375"/>
            <a:ext cx="1646238" cy="1646237"/>
            <a:chOff x="5288280" y="4754880"/>
            <a:chExt cx="1645920" cy="1645920"/>
          </a:xfrm>
        </p:grpSpPr>
        <p:sp>
          <p:nvSpPr>
            <p:cNvPr id="2978" name="Rectangle 2977"/>
            <p:cNvSpPr/>
            <p:nvPr/>
          </p:nvSpPr>
          <p:spPr>
            <a:xfrm>
              <a:off x="5287864" y="5165561"/>
              <a:ext cx="411084" cy="412671"/>
            </a:xfrm>
            <a:prstGeom prst="rect">
              <a:avLst/>
            </a:prstGeom>
            <a:solidFill>
              <a:schemeClr val="accent3">
                <a:lumMod val="60000"/>
                <a:lumOff val="40000"/>
                <a:alpha val="44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979" name="Rectangle 2978"/>
            <p:cNvSpPr/>
            <p:nvPr/>
          </p:nvSpPr>
          <p:spPr>
            <a:xfrm>
              <a:off x="5699521" y="5165000"/>
              <a:ext cx="412670" cy="412671"/>
            </a:xfrm>
            <a:prstGeom prst="rect">
              <a:avLst/>
            </a:prstGeom>
            <a:solidFill>
              <a:schemeClr val="accent3">
                <a:lumMod val="60000"/>
                <a:lumOff val="40000"/>
                <a:alpha val="44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980" name="Rectangle 2979"/>
            <p:cNvSpPr/>
            <p:nvPr/>
          </p:nvSpPr>
          <p:spPr>
            <a:xfrm>
              <a:off x="6111644" y="5165560"/>
              <a:ext cx="411083" cy="412671"/>
            </a:xfrm>
            <a:prstGeom prst="rect">
              <a:avLst/>
            </a:prstGeom>
            <a:solidFill>
              <a:schemeClr val="accent3">
                <a:lumMod val="60000"/>
                <a:lumOff val="40000"/>
                <a:alpha val="44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981" name="Rectangle 2980"/>
            <p:cNvSpPr/>
            <p:nvPr/>
          </p:nvSpPr>
          <p:spPr>
            <a:xfrm>
              <a:off x="6522410" y="5165561"/>
              <a:ext cx="411084" cy="412671"/>
            </a:xfrm>
            <a:prstGeom prst="rect">
              <a:avLst/>
            </a:prstGeom>
            <a:solidFill>
              <a:schemeClr val="accent3">
                <a:lumMod val="60000"/>
                <a:lumOff val="40000"/>
                <a:alpha val="44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982" name="Rectangle 2981"/>
            <p:cNvSpPr/>
            <p:nvPr/>
          </p:nvSpPr>
          <p:spPr>
            <a:xfrm>
              <a:off x="5287303" y="5577683"/>
              <a:ext cx="411083" cy="411083"/>
            </a:xfrm>
            <a:prstGeom prst="rect">
              <a:avLst/>
            </a:prstGeom>
            <a:solidFill>
              <a:schemeClr val="accent3">
                <a:lumMod val="60000"/>
                <a:lumOff val="40000"/>
                <a:alpha val="44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983" name="Rectangle 2982"/>
            <p:cNvSpPr/>
            <p:nvPr/>
          </p:nvSpPr>
          <p:spPr>
            <a:xfrm>
              <a:off x="5698960" y="5579366"/>
              <a:ext cx="412670" cy="411084"/>
            </a:xfrm>
            <a:prstGeom prst="rect">
              <a:avLst/>
            </a:prstGeom>
            <a:solidFill>
              <a:schemeClr val="accent3">
                <a:lumMod val="60000"/>
                <a:lumOff val="40000"/>
                <a:alpha val="44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984" name="Rectangle 2983"/>
            <p:cNvSpPr/>
            <p:nvPr/>
          </p:nvSpPr>
          <p:spPr>
            <a:xfrm>
              <a:off x="6111082" y="5577683"/>
              <a:ext cx="411084" cy="411084"/>
            </a:xfrm>
            <a:prstGeom prst="rect">
              <a:avLst/>
            </a:prstGeom>
            <a:solidFill>
              <a:schemeClr val="accent3">
                <a:lumMod val="60000"/>
                <a:lumOff val="40000"/>
                <a:alpha val="44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985" name="Rectangle 2984"/>
            <p:cNvSpPr/>
            <p:nvPr/>
          </p:nvSpPr>
          <p:spPr>
            <a:xfrm>
              <a:off x="6521850" y="5577683"/>
              <a:ext cx="411083" cy="411083"/>
            </a:xfrm>
            <a:prstGeom prst="rect">
              <a:avLst/>
            </a:prstGeom>
            <a:solidFill>
              <a:schemeClr val="accent3">
                <a:lumMod val="60000"/>
                <a:lumOff val="40000"/>
                <a:alpha val="44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986" name="Rectangle 2985"/>
            <p:cNvSpPr/>
            <p:nvPr/>
          </p:nvSpPr>
          <p:spPr>
            <a:xfrm>
              <a:off x="5287303" y="5990695"/>
              <a:ext cx="411083" cy="411083"/>
            </a:xfrm>
            <a:prstGeom prst="rect">
              <a:avLst/>
            </a:prstGeom>
            <a:solidFill>
              <a:schemeClr val="accent3">
                <a:lumMod val="60000"/>
                <a:lumOff val="40000"/>
                <a:alpha val="44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987" name="Rectangle 2986"/>
            <p:cNvSpPr/>
            <p:nvPr/>
          </p:nvSpPr>
          <p:spPr>
            <a:xfrm>
              <a:off x="5698960" y="5990134"/>
              <a:ext cx="412670" cy="411083"/>
            </a:xfrm>
            <a:prstGeom prst="rect">
              <a:avLst/>
            </a:prstGeom>
            <a:solidFill>
              <a:schemeClr val="accent3">
                <a:lumMod val="60000"/>
                <a:lumOff val="40000"/>
                <a:alpha val="44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988" name="Rectangle 2987"/>
            <p:cNvSpPr/>
            <p:nvPr/>
          </p:nvSpPr>
          <p:spPr>
            <a:xfrm>
              <a:off x="6109960" y="5989572"/>
              <a:ext cx="411083" cy="411084"/>
            </a:xfrm>
            <a:prstGeom prst="rect">
              <a:avLst/>
            </a:prstGeom>
            <a:solidFill>
              <a:schemeClr val="accent3">
                <a:lumMod val="60000"/>
                <a:lumOff val="40000"/>
                <a:alpha val="44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989" name="Rectangle 2988"/>
            <p:cNvSpPr/>
            <p:nvPr/>
          </p:nvSpPr>
          <p:spPr>
            <a:xfrm>
              <a:off x="6522972" y="5989572"/>
              <a:ext cx="411083" cy="411084"/>
            </a:xfrm>
            <a:prstGeom prst="rect">
              <a:avLst/>
            </a:prstGeom>
            <a:solidFill>
              <a:schemeClr val="accent3">
                <a:lumMod val="60000"/>
                <a:lumOff val="40000"/>
                <a:alpha val="44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990" name="Rectangle 2989"/>
            <p:cNvSpPr/>
            <p:nvPr/>
          </p:nvSpPr>
          <p:spPr>
            <a:xfrm>
              <a:off x="5287303" y="4753903"/>
              <a:ext cx="411084" cy="411084"/>
            </a:xfrm>
            <a:prstGeom prst="rect">
              <a:avLst/>
            </a:prstGeom>
            <a:solidFill>
              <a:schemeClr val="accent3">
                <a:lumMod val="60000"/>
                <a:lumOff val="40000"/>
                <a:alpha val="44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991" name="Rectangle 2990"/>
            <p:cNvSpPr/>
            <p:nvPr/>
          </p:nvSpPr>
          <p:spPr>
            <a:xfrm>
              <a:off x="5698960" y="4755587"/>
              <a:ext cx="412670" cy="411083"/>
            </a:xfrm>
            <a:prstGeom prst="rect">
              <a:avLst/>
            </a:prstGeom>
            <a:solidFill>
              <a:schemeClr val="accent3">
                <a:lumMod val="60000"/>
                <a:lumOff val="40000"/>
                <a:alpha val="44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992" name="Rectangle 2991"/>
            <p:cNvSpPr/>
            <p:nvPr/>
          </p:nvSpPr>
          <p:spPr>
            <a:xfrm>
              <a:off x="6109960" y="4755024"/>
              <a:ext cx="411083" cy="411084"/>
            </a:xfrm>
            <a:prstGeom prst="rect">
              <a:avLst/>
            </a:prstGeom>
            <a:solidFill>
              <a:schemeClr val="accent3">
                <a:lumMod val="60000"/>
                <a:lumOff val="40000"/>
                <a:alpha val="44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993" name="Rectangle 2992"/>
            <p:cNvSpPr/>
            <p:nvPr/>
          </p:nvSpPr>
          <p:spPr>
            <a:xfrm>
              <a:off x="6522972" y="4755024"/>
              <a:ext cx="411083" cy="411084"/>
            </a:xfrm>
            <a:prstGeom prst="rect">
              <a:avLst/>
            </a:prstGeom>
            <a:solidFill>
              <a:schemeClr val="accent3">
                <a:lumMod val="60000"/>
                <a:lumOff val="40000"/>
                <a:alpha val="44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994" name="Oval 2993"/>
            <p:cNvSpPr/>
            <p:nvPr/>
          </p:nvSpPr>
          <p:spPr>
            <a:xfrm>
              <a:off x="5990726" y="5460967"/>
              <a:ext cx="263474" cy="253951"/>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en-US"/>
            </a:p>
          </p:txBody>
        </p:sp>
      </p:grpSp>
      <p:grpSp>
        <p:nvGrpSpPr>
          <p:cNvPr id="42" name="Group 1752"/>
          <p:cNvGrpSpPr>
            <a:grpSpLocks/>
          </p:cNvGrpSpPr>
          <p:nvPr/>
        </p:nvGrpSpPr>
        <p:grpSpPr bwMode="auto">
          <a:xfrm rot="2700000">
            <a:off x="1878013" y="2620963"/>
            <a:ext cx="1646237" cy="1646237"/>
            <a:chOff x="5288280" y="4754880"/>
            <a:chExt cx="1645920" cy="1645920"/>
          </a:xfrm>
        </p:grpSpPr>
        <p:sp>
          <p:nvSpPr>
            <p:cNvPr id="2961" name="Rectangle 2960"/>
            <p:cNvSpPr/>
            <p:nvPr/>
          </p:nvSpPr>
          <p:spPr>
            <a:xfrm>
              <a:off x="5287864" y="5165560"/>
              <a:ext cx="411083" cy="412671"/>
            </a:xfrm>
            <a:prstGeom prst="rect">
              <a:avLst/>
            </a:prstGeom>
            <a:solidFill>
              <a:schemeClr val="accent3">
                <a:lumMod val="60000"/>
                <a:lumOff val="40000"/>
                <a:alpha val="44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962" name="Rectangle 2961"/>
            <p:cNvSpPr/>
            <p:nvPr/>
          </p:nvSpPr>
          <p:spPr>
            <a:xfrm>
              <a:off x="5699521" y="5164999"/>
              <a:ext cx="412671" cy="412671"/>
            </a:xfrm>
            <a:prstGeom prst="rect">
              <a:avLst/>
            </a:prstGeom>
            <a:solidFill>
              <a:schemeClr val="accent3">
                <a:lumMod val="60000"/>
                <a:lumOff val="40000"/>
                <a:alpha val="44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963" name="Rectangle 2962"/>
            <p:cNvSpPr/>
            <p:nvPr/>
          </p:nvSpPr>
          <p:spPr>
            <a:xfrm>
              <a:off x="6111643" y="5165560"/>
              <a:ext cx="411084" cy="412671"/>
            </a:xfrm>
            <a:prstGeom prst="rect">
              <a:avLst/>
            </a:prstGeom>
            <a:solidFill>
              <a:schemeClr val="accent3">
                <a:lumMod val="60000"/>
                <a:lumOff val="40000"/>
                <a:alpha val="44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964" name="Rectangle 2963"/>
            <p:cNvSpPr/>
            <p:nvPr/>
          </p:nvSpPr>
          <p:spPr>
            <a:xfrm>
              <a:off x="6522411" y="5165560"/>
              <a:ext cx="411083" cy="412671"/>
            </a:xfrm>
            <a:prstGeom prst="rect">
              <a:avLst/>
            </a:prstGeom>
            <a:solidFill>
              <a:schemeClr val="accent3">
                <a:lumMod val="60000"/>
                <a:lumOff val="40000"/>
                <a:alpha val="44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965" name="Rectangle 2964"/>
            <p:cNvSpPr/>
            <p:nvPr/>
          </p:nvSpPr>
          <p:spPr>
            <a:xfrm>
              <a:off x="5287302" y="5577683"/>
              <a:ext cx="411084" cy="411083"/>
            </a:xfrm>
            <a:prstGeom prst="rect">
              <a:avLst/>
            </a:prstGeom>
            <a:solidFill>
              <a:schemeClr val="accent3">
                <a:lumMod val="60000"/>
                <a:lumOff val="40000"/>
                <a:alpha val="44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966" name="Rectangle 2965"/>
            <p:cNvSpPr/>
            <p:nvPr/>
          </p:nvSpPr>
          <p:spPr>
            <a:xfrm>
              <a:off x="5698960" y="5579364"/>
              <a:ext cx="412671" cy="411084"/>
            </a:xfrm>
            <a:prstGeom prst="rect">
              <a:avLst/>
            </a:prstGeom>
            <a:solidFill>
              <a:schemeClr val="accent3">
                <a:lumMod val="60000"/>
                <a:lumOff val="40000"/>
                <a:alpha val="44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967" name="Rectangle 2966"/>
            <p:cNvSpPr/>
            <p:nvPr/>
          </p:nvSpPr>
          <p:spPr>
            <a:xfrm>
              <a:off x="6111082" y="5577681"/>
              <a:ext cx="411083" cy="411084"/>
            </a:xfrm>
            <a:prstGeom prst="rect">
              <a:avLst/>
            </a:prstGeom>
            <a:solidFill>
              <a:schemeClr val="accent3">
                <a:lumMod val="60000"/>
                <a:lumOff val="40000"/>
                <a:alpha val="44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968" name="Rectangle 2967"/>
            <p:cNvSpPr/>
            <p:nvPr/>
          </p:nvSpPr>
          <p:spPr>
            <a:xfrm>
              <a:off x="6521849" y="5577683"/>
              <a:ext cx="411084" cy="411083"/>
            </a:xfrm>
            <a:prstGeom prst="rect">
              <a:avLst/>
            </a:prstGeom>
            <a:solidFill>
              <a:schemeClr val="accent3">
                <a:lumMod val="60000"/>
                <a:lumOff val="40000"/>
                <a:alpha val="44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969" name="Rectangle 2968"/>
            <p:cNvSpPr/>
            <p:nvPr/>
          </p:nvSpPr>
          <p:spPr>
            <a:xfrm>
              <a:off x="5287302" y="5990695"/>
              <a:ext cx="411084" cy="411083"/>
            </a:xfrm>
            <a:prstGeom prst="rect">
              <a:avLst/>
            </a:prstGeom>
            <a:solidFill>
              <a:schemeClr val="accent3">
                <a:lumMod val="60000"/>
                <a:lumOff val="40000"/>
                <a:alpha val="44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970" name="Rectangle 2969"/>
            <p:cNvSpPr/>
            <p:nvPr/>
          </p:nvSpPr>
          <p:spPr>
            <a:xfrm>
              <a:off x="5698960" y="5990134"/>
              <a:ext cx="412671" cy="411083"/>
            </a:xfrm>
            <a:prstGeom prst="rect">
              <a:avLst/>
            </a:prstGeom>
            <a:solidFill>
              <a:schemeClr val="accent3">
                <a:lumMod val="60000"/>
                <a:lumOff val="40000"/>
                <a:alpha val="44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971" name="Rectangle 2970"/>
            <p:cNvSpPr/>
            <p:nvPr/>
          </p:nvSpPr>
          <p:spPr>
            <a:xfrm>
              <a:off x="6109960" y="5989572"/>
              <a:ext cx="411084" cy="411084"/>
            </a:xfrm>
            <a:prstGeom prst="rect">
              <a:avLst/>
            </a:prstGeom>
            <a:solidFill>
              <a:schemeClr val="accent3">
                <a:lumMod val="60000"/>
                <a:lumOff val="40000"/>
                <a:alpha val="44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972" name="Rectangle 2971"/>
            <p:cNvSpPr/>
            <p:nvPr/>
          </p:nvSpPr>
          <p:spPr>
            <a:xfrm>
              <a:off x="6522972" y="5989572"/>
              <a:ext cx="411084" cy="411084"/>
            </a:xfrm>
            <a:prstGeom prst="rect">
              <a:avLst/>
            </a:prstGeom>
            <a:solidFill>
              <a:schemeClr val="accent3">
                <a:lumMod val="60000"/>
                <a:lumOff val="40000"/>
                <a:alpha val="44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973" name="Rectangle 2972"/>
            <p:cNvSpPr/>
            <p:nvPr/>
          </p:nvSpPr>
          <p:spPr>
            <a:xfrm>
              <a:off x="5287303" y="4753901"/>
              <a:ext cx="411083" cy="411084"/>
            </a:xfrm>
            <a:prstGeom prst="rect">
              <a:avLst/>
            </a:prstGeom>
            <a:solidFill>
              <a:schemeClr val="accent3">
                <a:lumMod val="60000"/>
                <a:lumOff val="40000"/>
                <a:alpha val="44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974" name="Rectangle 2973"/>
            <p:cNvSpPr/>
            <p:nvPr/>
          </p:nvSpPr>
          <p:spPr>
            <a:xfrm>
              <a:off x="5698960" y="4755586"/>
              <a:ext cx="412671" cy="411083"/>
            </a:xfrm>
            <a:prstGeom prst="rect">
              <a:avLst/>
            </a:prstGeom>
            <a:solidFill>
              <a:schemeClr val="accent3">
                <a:lumMod val="60000"/>
                <a:lumOff val="40000"/>
                <a:alpha val="44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975" name="Rectangle 2974"/>
            <p:cNvSpPr/>
            <p:nvPr/>
          </p:nvSpPr>
          <p:spPr>
            <a:xfrm>
              <a:off x="6109960" y="4755024"/>
              <a:ext cx="411084" cy="411084"/>
            </a:xfrm>
            <a:prstGeom prst="rect">
              <a:avLst/>
            </a:prstGeom>
            <a:solidFill>
              <a:schemeClr val="accent3">
                <a:lumMod val="60000"/>
                <a:lumOff val="40000"/>
                <a:alpha val="44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976" name="Rectangle 2975"/>
            <p:cNvSpPr/>
            <p:nvPr/>
          </p:nvSpPr>
          <p:spPr>
            <a:xfrm>
              <a:off x="6522972" y="4755024"/>
              <a:ext cx="411084" cy="411084"/>
            </a:xfrm>
            <a:prstGeom prst="rect">
              <a:avLst/>
            </a:prstGeom>
            <a:solidFill>
              <a:schemeClr val="accent3">
                <a:lumMod val="60000"/>
                <a:lumOff val="40000"/>
                <a:alpha val="44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977" name="Oval 2976"/>
            <p:cNvSpPr/>
            <p:nvPr/>
          </p:nvSpPr>
          <p:spPr>
            <a:xfrm>
              <a:off x="5990726" y="5460966"/>
              <a:ext cx="263474" cy="253951"/>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en-US"/>
            </a:p>
          </p:txBody>
        </p:sp>
      </p:grpSp>
      <p:grpSp>
        <p:nvGrpSpPr>
          <p:cNvPr id="43" name="Group 466"/>
          <p:cNvGrpSpPr>
            <a:grpSpLocks/>
          </p:cNvGrpSpPr>
          <p:nvPr/>
        </p:nvGrpSpPr>
        <p:grpSpPr bwMode="auto">
          <a:xfrm>
            <a:off x="1009650" y="5114925"/>
            <a:ext cx="7132638" cy="1600200"/>
            <a:chOff x="1009650" y="5105400"/>
            <a:chExt cx="7118457" cy="1600200"/>
          </a:xfrm>
        </p:grpSpPr>
        <p:sp>
          <p:nvSpPr>
            <p:cNvPr id="2879" name="Rectangle 2878"/>
            <p:cNvSpPr/>
            <p:nvPr/>
          </p:nvSpPr>
          <p:spPr>
            <a:xfrm flipH="1">
              <a:off x="1009650" y="5105400"/>
              <a:ext cx="7115288" cy="1600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44" name="Group 85"/>
            <p:cNvGrpSpPr/>
            <p:nvPr/>
          </p:nvGrpSpPr>
          <p:grpSpPr>
            <a:xfrm>
              <a:off x="1019176" y="5181600"/>
              <a:ext cx="7108931" cy="1523594"/>
              <a:chOff x="1019176" y="5181600"/>
              <a:chExt cx="7108931" cy="1523594"/>
            </a:xfrm>
            <a:solidFill>
              <a:schemeClr val="accent3">
                <a:lumMod val="75000"/>
              </a:schemeClr>
            </a:solidFill>
          </p:grpSpPr>
          <p:grpSp>
            <p:nvGrpSpPr>
              <p:cNvPr id="45" name="Group 462"/>
              <p:cNvGrpSpPr/>
              <p:nvPr/>
            </p:nvGrpSpPr>
            <p:grpSpPr>
              <a:xfrm flipH="1">
                <a:off x="7691815" y="5590684"/>
                <a:ext cx="436292" cy="1114508"/>
                <a:chOff x="1050934" y="5514890"/>
                <a:chExt cx="436292" cy="1114508"/>
              </a:xfrm>
              <a:grpFill/>
            </p:grpSpPr>
            <p:sp>
              <p:nvSpPr>
                <p:cNvPr id="2957" name="Rectangle 2956"/>
                <p:cNvSpPr/>
                <p:nvPr/>
              </p:nvSpPr>
              <p:spPr>
                <a:xfrm>
                  <a:off x="1050934" y="6072144"/>
                  <a:ext cx="109728" cy="557254"/>
                </a:xfrm>
                <a:prstGeom prst="rect">
                  <a:avLst/>
                </a:prstGeom>
                <a:grpFill/>
                <a:ln w="127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958" name="Rectangle 2957"/>
                <p:cNvSpPr/>
                <p:nvPr/>
              </p:nvSpPr>
              <p:spPr>
                <a:xfrm>
                  <a:off x="1164022" y="6165020"/>
                  <a:ext cx="109728" cy="464378"/>
                </a:xfrm>
                <a:prstGeom prst="rect">
                  <a:avLst/>
                </a:prstGeom>
                <a:grpFill/>
                <a:ln w="127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959" name="Rectangle 2958"/>
                <p:cNvSpPr/>
                <p:nvPr/>
              </p:nvSpPr>
              <p:spPr>
                <a:xfrm>
                  <a:off x="1273935" y="5514890"/>
                  <a:ext cx="109728" cy="1114508"/>
                </a:xfrm>
                <a:prstGeom prst="rect">
                  <a:avLst/>
                </a:prstGeom>
                <a:grpFill/>
                <a:ln w="127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960" name="Rectangle 2959"/>
                <p:cNvSpPr/>
                <p:nvPr/>
              </p:nvSpPr>
              <p:spPr>
                <a:xfrm>
                  <a:off x="1377498" y="6443647"/>
                  <a:ext cx="109728" cy="185751"/>
                </a:xfrm>
                <a:prstGeom prst="rect">
                  <a:avLst/>
                </a:prstGeom>
                <a:grpFill/>
                <a:ln w="127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46" name="Group 463"/>
              <p:cNvGrpSpPr/>
              <p:nvPr/>
            </p:nvGrpSpPr>
            <p:grpSpPr>
              <a:xfrm flipH="1">
                <a:off x="7248644" y="5777406"/>
                <a:ext cx="444229" cy="927786"/>
                <a:chOff x="1486168" y="5701612"/>
                <a:chExt cx="444229" cy="927786"/>
              </a:xfrm>
              <a:grpFill/>
            </p:grpSpPr>
            <p:sp>
              <p:nvSpPr>
                <p:cNvPr id="2953" name="Rectangle 2952"/>
                <p:cNvSpPr/>
                <p:nvPr/>
              </p:nvSpPr>
              <p:spPr>
                <a:xfrm>
                  <a:off x="1486168" y="6444615"/>
                  <a:ext cx="109728" cy="184783"/>
                </a:xfrm>
                <a:prstGeom prst="rect">
                  <a:avLst/>
                </a:prstGeom>
                <a:grpFill/>
                <a:ln w="127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954" name="Rectangle 2953"/>
                <p:cNvSpPr/>
                <p:nvPr/>
              </p:nvSpPr>
              <p:spPr>
                <a:xfrm>
                  <a:off x="1599256" y="5887363"/>
                  <a:ext cx="109728" cy="742035"/>
                </a:xfrm>
                <a:prstGeom prst="rect">
                  <a:avLst/>
                </a:prstGeom>
                <a:grpFill/>
                <a:ln w="127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955" name="Rectangle 2954"/>
                <p:cNvSpPr/>
                <p:nvPr/>
              </p:nvSpPr>
              <p:spPr>
                <a:xfrm>
                  <a:off x="1707581" y="5980238"/>
                  <a:ext cx="109728" cy="649160"/>
                </a:xfrm>
                <a:prstGeom prst="rect">
                  <a:avLst/>
                </a:prstGeom>
                <a:grpFill/>
                <a:ln w="127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956" name="Rectangle 2955"/>
                <p:cNvSpPr/>
                <p:nvPr/>
              </p:nvSpPr>
              <p:spPr>
                <a:xfrm>
                  <a:off x="1820669" y="5701612"/>
                  <a:ext cx="109728" cy="927786"/>
                </a:xfrm>
                <a:prstGeom prst="rect">
                  <a:avLst/>
                </a:prstGeom>
                <a:grpFill/>
                <a:ln w="127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47" name="Group 464"/>
              <p:cNvGrpSpPr/>
              <p:nvPr/>
            </p:nvGrpSpPr>
            <p:grpSpPr>
              <a:xfrm flipH="1">
                <a:off x="6797191" y="5830169"/>
                <a:ext cx="444230" cy="875023"/>
                <a:chOff x="1937620" y="5754375"/>
                <a:chExt cx="444230" cy="875023"/>
              </a:xfrm>
              <a:grpFill/>
            </p:grpSpPr>
            <p:sp>
              <p:nvSpPr>
                <p:cNvPr id="2949" name="Rectangle 2948"/>
                <p:cNvSpPr/>
                <p:nvPr/>
              </p:nvSpPr>
              <p:spPr>
                <a:xfrm>
                  <a:off x="1937620" y="6159654"/>
                  <a:ext cx="109728" cy="469744"/>
                </a:xfrm>
                <a:prstGeom prst="rect">
                  <a:avLst/>
                </a:prstGeom>
                <a:grpFill/>
                <a:ln w="127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950" name="Rectangle 2949"/>
                <p:cNvSpPr/>
                <p:nvPr/>
              </p:nvSpPr>
              <p:spPr>
                <a:xfrm>
                  <a:off x="2050708" y="6041445"/>
                  <a:ext cx="109728" cy="587948"/>
                </a:xfrm>
                <a:prstGeom prst="rect">
                  <a:avLst/>
                </a:prstGeom>
                <a:grpFill/>
                <a:ln w="127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951" name="Rectangle 2950"/>
                <p:cNvSpPr/>
                <p:nvPr/>
              </p:nvSpPr>
              <p:spPr>
                <a:xfrm>
                  <a:off x="2163797" y="5754375"/>
                  <a:ext cx="109728" cy="875018"/>
                </a:xfrm>
                <a:prstGeom prst="rect">
                  <a:avLst/>
                </a:prstGeom>
                <a:grpFill/>
                <a:ln w="127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952" name="Rectangle 2951"/>
                <p:cNvSpPr/>
                <p:nvPr/>
              </p:nvSpPr>
              <p:spPr>
                <a:xfrm>
                  <a:off x="2272122" y="6159652"/>
                  <a:ext cx="109728" cy="469744"/>
                </a:xfrm>
                <a:prstGeom prst="rect">
                  <a:avLst/>
                </a:prstGeom>
                <a:grpFill/>
                <a:ln w="127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48" name="Group 465"/>
              <p:cNvGrpSpPr/>
              <p:nvPr/>
            </p:nvGrpSpPr>
            <p:grpSpPr>
              <a:xfrm flipH="1">
                <a:off x="6363898" y="5526214"/>
                <a:ext cx="429941" cy="1178978"/>
                <a:chOff x="2385202" y="5450420"/>
                <a:chExt cx="429941" cy="1178978"/>
              </a:xfrm>
              <a:grpFill/>
            </p:grpSpPr>
            <p:sp>
              <p:nvSpPr>
                <p:cNvPr id="2945" name="Rectangle 2944"/>
                <p:cNvSpPr/>
                <p:nvPr/>
              </p:nvSpPr>
              <p:spPr>
                <a:xfrm>
                  <a:off x="2385202" y="5805037"/>
                  <a:ext cx="109728" cy="824361"/>
                </a:xfrm>
                <a:prstGeom prst="rect">
                  <a:avLst/>
                </a:prstGeom>
                <a:grpFill/>
                <a:ln w="127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946" name="Rectangle 2945"/>
                <p:cNvSpPr/>
                <p:nvPr/>
              </p:nvSpPr>
              <p:spPr>
                <a:xfrm>
                  <a:off x="2493527" y="6041445"/>
                  <a:ext cx="109728" cy="587948"/>
                </a:xfrm>
                <a:prstGeom prst="rect">
                  <a:avLst/>
                </a:prstGeom>
                <a:grpFill/>
                <a:ln w="127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947" name="Rectangle 2946"/>
                <p:cNvSpPr/>
                <p:nvPr/>
              </p:nvSpPr>
              <p:spPr>
                <a:xfrm>
                  <a:off x="2597090" y="5450420"/>
                  <a:ext cx="109728" cy="1178974"/>
                </a:xfrm>
                <a:prstGeom prst="rect">
                  <a:avLst/>
                </a:prstGeom>
                <a:grpFill/>
                <a:ln w="127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948" name="Rectangle 2947"/>
                <p:cNvSpPr/>
                <p:nvPr/>
              </p:nvSpPr>
              <p:spPr>
                <a:xfrm>
                  <a:off x="2705415" y="5686834"/>
                  <a:ext cx="109728" cy="942564"/>
                </a:xfrm>
                <a:prstGeom prst="rect">
                  <a:avLst/>
                </a:prstGeom>
                <a:grpFill/>
                <a:ln w="127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49" name="Group 466"/>
              <p:cNvGrpSpPr/>
              <p:nvPr/>
            </p:nvGrpSpPr>
            <p:grpSpPr>
              <a:xfrm flipH="1">
                <a:off x="5926060" y="5478814"/>
                <a:ext cx="437321" cy="1226378"/>
                <a:chOff x="2815660" y="5403020"/>
                <a:chExt cx="437321" cy="1226378"/>
              </a:xfrm>
              <a:grpFill/>
            </p:grpSpPr>
            <p:sp>
              <p:nvSpPr>
                <p:cNvPr id="2941" name="Rectangle 2940"/>
                <p:cNvSpPr/>
                <p:nvPr/>
              </p:nvSpPr>
              <p:spPr>
                <a:xfrm>
                  <a:off x="2815660" y="5587621"/>
                  <a:ext cx="109728" cy="1041777"/>
                </a:xfrm>
                <a:prstGeom prst="rect">
                  <a:avLst/>
                </a:prstGeom>
                <a:grpFill/>
                <a:ln w="127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942" name="Rectangle 2941"/>
                <p:cNvSpPr/>
                <p:nvPr/>
              </p:nvSpPr>
              <p:spPr>
                <a:xfrm>
                  <a:off x="2923985" y="5886380"/>
                  <a:ext cx="109728" cy="743012"/>
                </a:xfrm>
                <a:prstGeom prst="rect">
                  <a:avLst/>
                </a:prstGeom>
                <a:grpFill/>
                <a:ln w="127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943" name="Rectangle 2942"/>
                <p:cNvSpPr/>
                <p:nvPr/>
              </p:nvSpPr>
              <p:spPr>
                <a:xfrm>
                  <a:off x="3033898" y="5403020"/>
                  <a:ext cx="109728" cy="1226378"/>
                </a:xfrm>
                <a:prstGeom prst="rect">
                  <a:avLst/>
                </a:prstGeom>
                <a:grpFill/>
                <a:ln w="127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944" name="Rectangle 2943"/>
                <p:cNvSpPr/>
                <p:nvPr/>
              </p:nvSpPr>
              <p:spPr>
                <a:xfrm>
                  <a:off x="3143253" y="5639426"/>
                  <a:ext cx="109728" cy="989972"/>
                </a:xfrm>
                <a:prstGeom prst="rect">
                  <a:avLst/>
                </a:prstGeom>
                <a:grpFill/>
                <a:ln w="127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50" name="Group 467"/>
              <p:cNvGrpSpPr/>
              <p:nvPr/>
            </p:nvGrpSpPr>
            <p:grpSpPr>
              <a:xfrm flipH="1">
                <a:off x="5487096" y="5777406"/>
                <a:ext cx="429941" cy="927786"/>
                <a:chOff x="3262004" y="5701612"/>
                <a:chExt cx="429941" cy="927786"/>
              </a:xfrm>
              <a:grpFill/>
            </p:grpSpPr>
            <p:sp>
              <p:nvSpPr>
                <p:cNvPr id="2937" name="Rectangle 2936"/>
                <p:cNvSpPr/>
                <p:nvPr/>
              </p:nvSpPr>
              <p:spPr>
                <a:xfrm>
                  <a:off x="3262004" y="6444615"/>
                  <a:ext cx="109728" cy="184783"/>
                </a:xfrm>
                <a:prstGeom prst="rect">
                  <a:avLst/>
                </a:prstGeom>
                <a:grpFill/>
                <a:ln w="127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938" name="Rectangle 2937"/>
                <p:cNvSpPr/>
                <p:nvPr/>
              </p:nvSpPr>
              <p:spPr>
                <a:xfrm>
                  <a:off x="3370329" y="5887363"/>
                  <a:ext cx="109728" cy="742035"/>
                </a:xfrm>
                <a:prstGeom prst="rect">
                  <a:avLst/>
                </a:prstGeom>
                <a:grpFill/>
                <a:ln w="127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939" name="Rectangle 2938"/>
                <p:cNvSpPr/>
                <p:nvPr/>
              </p:nvSpPr>
              <p:spPr>
                <a:xfrm>
                  <a:off x="3473892" y="5980238"/>
                  <a:ext cx="109728" cy="649160"/>
                </a:xfrm>
                <a:prstGeom prst="rect">
                  <a:avLst/>
                </a:prstGeom>
                <a:grpFill/>
                <a:ln w="127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940" name="Rectangle 2939"/>
                <p:cNvSpPr/>
                <p:nvPr/>
              </p:nvSpPr>
              <p:spPr>
                <a:xfrm>
                  <a:off x="3582217" y="5701612"/>
                  <a:ext cx="109728" cy="927786"/>
                </a:xfrm>
                <a:prstGeom prst="rect">
                  <a:avLst/>
                </a:prstGeom>
                <a:grpFill/>
                <a:ln w="127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51" name="Group 468"/>
              <p:cNvGrpSpPr/>
              <p:nvPr/>
            </p:nvGrpSpPr>
            <p:grpSpPr>
              <a:xfrm flipH="1">
                <a:off x="5030888" y="5836502"/>
                <a:ext cx="448992" cy="868692"/>
                <a:chOff x="3699161" y="5760708"/>
                <a:chExt cx="448992" cy="868692"/>
              </a:xfrm>
              <a:grpFill/>
            </p:grpSpPr>
            <p:sp>
              <p:nvSpPr>
                <p:cNvPr id="2933" name="Rectangle 2932"/>
                <p:cNvSpPr/>
                <p:nvPr/>
              </p:nvSpPr>
              <p:spPr>
                <a:xfrm>
                  <a:off x="3699161" y="6341096"/>
                  <a:ext cx="109728" cy="288304"/>
                </a:xfrm>
                <a:prstGeom prst="rect">
                  <a:avLst/>
                </a:prstGeom>
                <a:grpFill/>
                <a:ln w="127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934" name="Rectangle 2933"/>
                <p:cNvSpPr/>
                <p:nvPr/>
              </p:nvSpPr>
              <p:spPr>
                <a:xfrm>
                  <a:off x="3812249" y="6268545"/>
                  <a:ext cx="109728" cy="360852"/>
                </a:xfrm>
                <a:prstGeom prst="rect">
                  <a:avLst/>
                </a:prstGeom>
                <a:grpFill/>
                <a:ln w="127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935" name="Rectangle 2934"/>
                <p:cNvSpPr/>
                <p:nvPr/>
              </p:nvSpPr>
              <p:spPr>
                <a:xfrm>
                  <a:off x="3925337" y="5760708"/>
                  <a:ext cx="109728" cy="868690"/>
                </a:xfrm>
                <a:prstGeom prst="rect">
                  <a:avLst/>
                </a:prstGeom>
                <a:grpFill/>
                <a:ln w="127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936" name="Rectangle 2935"/>
                <p:cNvSpPr/>
                <p:nvPr/>
              </p:nvSpPr>
              <p:spPr>
                <a:xfrm>
                  <a:off x="4038425" y="6341094"/>
                  <a:ext cx="109728" cy="288304"/>
                </a:xfrm>
                <a:prstGeom prst="rect">
                  <a:avLst/>
                </a:prstGeom>
                <a:grpFill/>
                <a:ln w="127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52" name="Group 469"/>
              <p:cNvGrpSpPr/>
              <p:nvPr/>
            </p:nvGrpSpPr>
            <p:grpSpPr>
              <a:xfrm flipH="1">
                <a:off x="4588622" y="5950490"/>
                <a:ext cx="439772" cy="754702"/>
                <a:chOff x="4150647" y="5874696"/>
                <a:chExt cx="439772" cy="754702"/>
              </a:xfrm>
              <a:grpFill/>
            </p:grpSpPr>
            <p:sp>
              <p:nvSpPr>
                <p:cNvPr id="2929" name="Rectangle 2928"/>
                <p:cNvSpPr/>
                <p:nvPr/>
              </p:nvSpPr>
              <p:spPr>
                <a:xfrm>
                  <a:off x="4150647" y="5874696"/>
                  <a:ext cx="109728" cy="754702"/>
                </a:xfrm>
                <a:prstGeom prst="rect">
                  <a:avLst/>
                </a:prstGeom>
                <a:grpFill/>
                <a:ln w="127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930" name="Rectangle 2929"/>
                <p:cNvSpPr/>
                <p:nvPr/>
              </p:nvSpPr>
              <p:spPr>
                <a:xfrm>
                  <a:off x="4254312" y="6218068"/>
                  <a:ext cx="109728" cy="411330"/>
                </a:xfrm>
                <a:prstGeom prst="rect">
                  <a:avLst/>
                </a:prstGeom>
                <a:grpFill/>
                <a:ln w="127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931" name="Rectangle 2930"/>
                <p:cNvSpPr/>
                <p:nvPr/>
              </p:nvSpPr>
              <p:spPr>
                <a:xfrm>
                  <a:off x="4362739" y="6012045"/>
                  <a:ext cx="109728" cy="617353"/>
                </a:xfrm>
                <a:prstGeom prst="rect">
                  <a:avLst/>
                </a:prstGeom>
                <a:grpFill/>
                <a:ln w="127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932" name="Rectangle 2931"/>
                <p:cNvSpPr/>
                <p:nvPr/>
              </p:nvSpPr>
              <p:spPr>
                <a:xfrm>
                  <a:off x="4480691" y="6149393"/>
                  <a:ext cx="109728" cy="480005"/>
                </a:xfrm>
                <a:prstGeom prst="rect">
                  <a:avLst/>
                </a:prstGeom>
                <a:grpFill/>
                <a:ln w="127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53" name="Group 470"/>
              <p:cNvGrpSpPr/>
              <p:nvPr/>
            </p:nvGrpSpPr>
            <p:grpSpPr>
              <a:xfrm flipH="1">
                <a:off x="4140558" y="5711887"/>
                <a:ext cx="447658" cy="993305"/>
                <a:chOff x="4590825" y="5636093"/>
                <a:chExt cx="447658" cy="993305"/>
              </a:xfrm>
              <a:grpFill/>
            </p:grpSpPr>
            <p:sp>
              <p:nvSpPr>
                <p:cNvPr id="2925" name="Rectangle 2924"/>
                <p:cNvSpPr/>
                <p:nvPr/>
              </p:nvSpPr>
              <p:spPr>
                <a:xfrm>
                  <a:off x="4590825" y="6318702"/>
                  <a:ext cx="109728" cy="310694"/>
                </a:xfrm>
                <a:prstGeom prst="rect">
                  <a:avLst/>
                </a:prstGeom>
                <a:grpFill/>
                <a:ln w="127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926" name="Rectangle 2925"/>
                <p:cNvSpPr/>
                <p:nvPr/>
              </p:nvSpPr>
              <p:spPr>
                <a:xfrm>
                  <a:off x="4698706" y="6370484"/>
                  <a:ext cx="109728" cy="258912"/>
                </a:xfrm>
                <a:prstGeom prst="rect">
                  <a:avLst/>
                </a:prstGeom>
                <a:grpFill/>
                <a:ln w="127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927" name="Rectangle 2926"/>
                <p:cNvSpPr/>
                <p:nvPr/>
              </p:nvSpPr>
              <p:spPr>
                <a:xfrm>
                  <a:off x="4811350" y="6008009"/>
                  <a:ext cx="109728" cy="621389"/>
                </a:xfrm>
                <a:prstGeom prst="rect">
                  <a:avLst/>
                </a:prstGeom>
                <a:grpFill/>
                <a:ln w="127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928" name="Rectangle 2927"/>
                <p:cNvSpPr/>
                <p:nvPr/>
              </p:nvSpPr>
              <p:spPr>
                <a:xfrm>
                  <a:off x="4928755" y="5636093"/>
                  <a:ext cx="109728" cy="993303"/>
                </a:xfrm>
                <a:prstGeom prst="rect">
                  <a:avLst/>
                </a:prstGeom>
                <a:grpFill/>
                <a:ln w="127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55" name="Group 477"/>
              <p:cNvGrpSpPr/>
              <p:nvPr/>
            </p:nvGrpSpPr>
            <p:grpSpPr>
              <a:xfrm flipH="1">
                <a:off x="1019176" y="5369774"/>
                <a:ext cx="452838" cy="1335418"/>
                <a:chOff x="7707027" y="5293980"/>
                <a:chExt cx="452838" cy="1335418"/>
              </a:xfrm>
              <a:grpFill/>
            </p:grpSpPr>
            <p:sp>
              <p:nvSpPr>
                <p:cNvPr id="2921" name="Rectangle 2920"/>
                <p:cNvSpPr/>
                <p:nvPr/>
              </p:nvSpPr>
              <p:spPr>
                <a:xfrm>
                  <a:off x="7707027" y="5293980"/>
                  <a:ext cx="109728" cy="1335418"/>
                </a:xfrm>
                <a:prstGeom prst="rect">
                  <a:avLst/>
                </a:prstGeom>
                <a:grpFill/>
                <a:ln w="127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922" name="Rectangle 2921"/>
                <p:cNvSpPr/>
                <p:nvPr/>
              </p:nvSpPr>
              <p:spPr>
                <a:xfrm>
                  <a:off x="7824572" y="5901564"/>
                  <a:ext cx="109728" cy="727834"/>
                </a:xfrm>
                <a:prstGeom prst="rect">
                  <a:avLst/>
                </a:prstGeom>
                <a:grpFill/>
                <a:ln w="127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923" name="Rectangle 2922"/>
                <p:cNvSpPr/>
                <p:nvPr/>
              </p:nvSpPr>
              <p:spPr>
                <a:xfrm>
                  <a:off x="7937354" y="5537013"/>
                  <a:ext cx="109728" cy="1092385"/>
                </a:xfrm>
                <a:prstGeom prst="rect">
                  <a:avLst/>
                </a:prstGeom>
                <a:grpFill/>
                <a:ln w="127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924" name="Rectangle 2923"/>
                <p:cNvSpPr/>
                <p:nvPr/>
              </p:nvSpPr>
              <p:spPr>
                <a:xfrm>
                  <a:off x="8050137" y="5780047"/>
                  <a:ext cx="109728" cy="849351"/>
                </a:xfrm>
                <a:prstGeom prst="rect">
                  <a:avLst/>
                </a:prstGeom>
                <a:grpFill/>
                <a:ln w="127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56" name="Group 471"/>
              <p:cNvGrpSpPr/>
              <p:nvPr/>
            </p:nvGrpSpPr>
            <p:grpSpPr>
              <a:xfrm flipH="1">
                <a:off x="3683298" y="5181600"/>
                <a:ext cx="457185" cy="1523594"/>
                <a:chOff x="5038558" y="5105806"/>
                <a:chExt cx="457185" cy="1523594"/>
              </a:xfrm>
              <a:grpFill/>
            </p:grpSpPr>
            <p:sp>
              <p:nvSpPr>
                <p:cNvPr id="2917" name="Rectangle 2916"/>
                <p:cNvSpPr/>
                <p:nvPr/>
              </p:nvSpPr>
              <p:spPr>
                <a:xfrm>
                  <a:off x="5038558" y="5992348"/>
                  <a:ext cx="109728" cy="637052"/>
                </a:xfrm>
                <a:prstGeom prst="rect">
                  <a:avLst/>
                </a:prstGeom>
                <a:grpFill/>
                <a:ln w="127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918" name="Rectangle 2917"/>
                <p:cNvSpPr/>
                <p:nvPr/>
              </p:nvSpPr>
              <p:spPr>
                <a:xfrm>
                  <a:off x="5155963" y="5410839"/>
                  <a:ext cx="109728" cy="1218557"/>
                </a:xfrm>
                <a:prstGeom prst="rect">
                  <a:avLst/>
                </a:prstGeom>
                <a:grpFill/>
                <a:ln w="127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919" name="Rectangle 2918"/>
                <p:cNvSpPr/>
                <p:nvPr/>
              </p:nvSpPr>
              <p:spPr>
                <a:xfrm>
                  <a:off x="5268609" y="5563361"/>
                  <a:ext cx="109728" cy="1066039"/>
                </a:xfrm>
                <a:prstGeom prst="rect">
                  <a:avLst/>
                </a:prstGeom>
                <a:grpFill/>
                <a:ln w="127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920" name="Rectangle 2919"/>
                <p:cNvSpPr/>
                <p:nvPr/>
              </p:nvSpPr>
              <p:spPr>
                <a:xfrm>
                  <a:off x="5386015" y="5105806"/>
                  <a:ext cx="109728" cy="1523594"/>
                </a:xfrm>
                <a:prstGeom prst="rect">
                  <a:avLst/>
                </a:prstGeom>
                <a:grpFill/>
                <a:ln w="127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57" name="Group 472"/>
              <p:cNvGrpSpPr/>
              <p:nvPr/>
            </p:nvGrpSpPr>
            <p:grpSpPr>
              <a:xfrm flipH="1">
                <a:off x="3243866" y="5748869"/>
                <a:ext cx="438134" cy="956321"/>
                <a:chOff x="5497041" y="5673075"/>
                <a:chExt cx="438134" cy="956321"/>
              </a:xfrm>
              <a:grpFill/>
            </p:grpSpPr>
            <p:sp>
              <p:nvSpPr>
                <p:cNvPr id="2913" name="Rectangle 2912"/>
                <p:cNvSpPr/>
                <p:nvPr/>
              </p:nvSpPr>
              <p:spPr>
                <a:xfrm>
                  <a:off x="5497041" y="6312009"/>
                  <a:ext cx="109728" cy="317387"/>
                </a:xfrm>
                <a:prstGeom prst="rect">
                  <a:avLst/>
                </a:prstGeom>
                <a:grpFill/>
                <a:ln w="127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914" name="Rectangle 2913"/>
                <p:cNvSpPr/>
                <p:nvPr/>
              </p:nvSpPr>
              <p:spPr>
                <a:xfrm>
                  <a:off x="5614447" y="6232140"/>
                  <a:ext cx="109728" cy="397253"/>
                </a:xfrm>
                <a:prstGeom prst="rect">
                  <a:avLst/>
                </a:prstGeom>
                <a:grpFill/>
                <a:ln w="127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915" name="Rectangle 2914"/>
                <p:cNvSpPr/>
                <p:nvPr/>
              </p:nvSpPr>
              <p:spPr>
                <a:xfrm>
                  <a:off x="5722328" y="5673075"/>
                  <a:ext cx="109728" cy="956319"/>
                </a:xfrm>
                <a:prstGeom prst="rect">
                  <a:avLst/>
                </a:prstGeom>
                <a:grpFill/>
                <a:ln w="127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916" name="Rectangle 2915"/>
                <p:cNvSpPr/>
                <p:nvPr/>
              </p:nvSpPr>
              <p:spPr>
                <a:xfrm>
                  <a:off x="5825447" y="6312007"/>
                  <a:ext cx="109728" cy="317387"/>
                </a:xfrm>
                <a:prstGeom prst="rect">
                  <a:avLst/>
                </a:prstGeom>
                <a:grpFill/>
                <a:ln w="127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58" name="Group 473"/>
              <p:cNvGrpSpPr/>
              <p:nvPr/>
            </p:nvGrpSpPr>
            <p:grpSpPr>
              <a:xfrm flipH="1">
                <a:off x="2821868" y="5579453"/>
                <a:ext cx="423847" cy="1125739"/>
                <a:chOff x="5933326" y="5503659"/>
                <a:chExt cx="423847" cy="1125739"/>
              </a:xfrm>
              <a:grpFill/>
            </p:grpSpPr>
            <p:sp>
              <p:nvSpPr>
                <p:cNvPr id="2909" name="Rectangle 2908"/>
                <p:cNvSpPr/>
                <p:nvPr/>
              </p:nvSpPr>
              <p:spPr>
                <a:xfrm>
                  <a:off x="5933326" y="5842262"/>
                  <a:ext cx="109728" cy="787136"/>
                </a:xfrm>
                <a:prstGeom prst="rect">
                  <a:avLst/>
                </a:prstGeom>
                <a:grpFill/>
                <a:ln w="127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910" name="Rectangle 2909"/>
                <p:cNvSpPr/>
                <p:nvPr/>
              </p:nvSpPr>
              <p:spPr>
                <a:xfrm>
                  <a:off x="6036445" y="6067995"/>
                  <a:ext cx="109728" cy="561398"/>
                </a:xfrm>
                <a:prstGeom prst="rect">
                  <a:avLst/>
                </a:prstGeom>
                <a:grpFill/>
                <a:ln w="127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911" name="Rectangle 2910"/>
                <p:cNvSpPr/>
                <p:nvPr/>
              </p:nvSpPr>
              <p:spPr>
                <a:xfrm>
                  <a:off x="6139564" y="5503659"/>
                  <a:ext cx="109728" cy="1125736"/>
                </a:xfrm>
                <a:prstGeom prst="rect">
                  <a:avLst/>
                </a:prstGeom>
                <a:grpFill/>
                <a:ln w="127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912" name="Rectangle 2911"/>
                <p:cNvSpPr/>
                <p:nvPr/>
              </p:nvSpPr>
              <p:spPr>
                <a:xfrm>
                  <a:off x="6247445" y="5729397"/>
                  <a:ext cx="109728" cy="900001"/>
                </a:xfrm>
                <a:prstGeom prst="rect">
                  <a:avLst/>
                </a:prstGeom>
                <a:grpFill/>
                <a:ln w="127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59" name="Group 474"/>
              <p:cNvGrpSpPr/>
              <p:nvPr/>
            </p:nvGrpSpPr>
            <p:grpSpPr>
              <a:xfrm flipH="1">
                <a:off x="2374830" y="6092090"/>
                <a:ext cx="447660" cy="613102"/>
                <a:chOff x="6356551" y="6016296"/>
                <a:chExt cx="447660" cy="613102"/>
              </a:xfrm>
              <a:grpFill/>
            </p:grpSpPr>
            <p:sp>
              <p:nvSpPr>
                <p:cNvPr id="2905" name="Rectangle 2904"/>
                <p:cNvSpPr/>
                <p:nvPr/>
              </p:nvSpPr>
              <p:spPr>
                <a:xfrm>
                  <a:off x="6356551" y="6253507"/>
                  <a:ext cx="109728" cy="375891"/>
                </a:xfrm>
                <a:prstGeom prst="rect">
                  <a:avLst/>
                </a:prstGeom>
                <a:grpFill/>
                <a:ln w="127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906" name="Rectangle 2905"/>
                <p:cNvSpPr/>
                <p:nvPr/>
              </p:nvSpPr>
              <p:spPr>
                <a:xfrm>
                  <a:off x="6469195" y="6361304"/>
                  <a:ext cx="109728" cy="268092"/>
                </a:xfrm>
                <a:prstGeom prst="rect">
                  <a:avLst/>
                </a:prstGeom>
                <a:grpFill/>
                <a:ln w="127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907" name="Rectangle 2906"/>
                <p:cNvSpPr/>
                <p:nvPr/>
              </p:nvSpPr>
              <p:spPr>
                <a:xfrm>
                  <a:off x="6581839" y="6091809"/>
                  <a:ext cx="109728" cy="537587"/>
                </a:xfrm>
                <a:prstGeom prst="rect">
                  <a:avLst/>
                </a:prstGeom>
                <a:grpFill/>
                <a:ln w="127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908" name="Rectangle 2907"/>
                <p:cNvSpPr/>
                <p:nvPr/>
              </p:nvSpPr>
              <p:spPr>
                <a:xfrm>
                  <a:off x="6694483" y="6016296"/>
                  <a:ext cx="109728" cy="613102"/>
                </a:xfrm>
                <a:prstGeom prst="rect">
                  <a:avLst/>
                </a:prstGeom>
                <a:grpFill/>
                <a:ln w="127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60" name="Group 475"/>
              <p:cNvGrpSpPr/>
              <p:nvPr/>
            </p:nvGrpSpPr>
            <p:grpSpPr>
              <a:xfrm flipH="1">
                <a:off x="1927793" y="6093719"/>
                <a:ext cx="447659" cy="611471"/>
                <a:chOff x="6803589" y="6017925"/>
                <a:chExt cx="447659" cy="611471"/>
              </a:xfrm>
              <a:grpFill/>
            </p:grpSpPr>
            <p:sp>
              <p:nvSpPr>
                <p:cNvPr id="2901" name="Rectangle 2900"/>
                <p:cNvSpPr/>
                <p:nvPr/>
              </p:nvSpPr>
              <p:spPr>
                <a:xfrm>
                  <a:off x="6803589" y="6507612"/>
                  <a:ext cx="109728" cy="121784"/>
                </a:xfrm>
                <a:prstGeom prst="rect">
                  <a:avLst/>
                </a:prstGeom>
                <a:grpFill/>
                <a:ln w="127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902" name="Rectangle 2901"/>
                <p:cNvSpPr/>
                <p:nvPr/>
              </p:nvSpPr>
              <p:spPr>
                <a:xfrm>
                  <a:off x="6916233" y="6140347"/>
                  <a:ext cx="109728" cy="489049"/>
                </a:xfrm>
                <a:prstGeom prst="rect">
                  <a:avLst/>
                </a:prstGeom>
                <a:grpFill/>
                <a:ln w="127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903" name="Rectangle 2902"/>
                <p:cNvSpPr/>
                <p:nvPr/>
              </p:nvSpPr>
              <p:spPr>
                <a:xfrm>
                  <a:off x="7033639" y="6201558"/>
                  <a:ext cx="109728" cy="427838"/>
                </a:xfrm>
                <a:prstGeom prst="rect">
                  <a:avLst/>
                </a:prstGeom>
                <a:grpFill/>
                <a:ln w="127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904" name="Rectangle 2903"/>
                <p:cNvSpPr/>
                <p:nvPr/>
              </p:nvSpPr>
              <p:spPr>
                <a:xfrm>
                  <a:off x="7141520" y="6017925"/>
                  <a:ext cx="109728" cy="611471"/>
                </a:xfrm>
                <a:prstGeom prst="rect">
                  <a:avLst/>
                </a:prstGeom>
                <a:grpFill/>
                <a:ln w="127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61" name="Group 476"/>
              <p:cNvGrpSpPr/>
              <p:nvPr/>
            </p:nvGrpSpPr>
            <p:grpSpPr>
              <a:xfrm flipH="1">
                <a:off x="1474073" y="5644173"/>
                <a:ext cx="452422" cy="1061017"/>
                <a:chOff x="7252546" y="5568379"/>
                <a:chExt cx="452422" cy="1061017"/>
              </a:xfrm>
              <a:grpFill/>
            </p:grpSpPr>
            <p:sp>
              <p:nvSpPr>
                <p:cNvPr id="2897" name="Rectangle 2896"/>
                <p:cNvSpPr/>
                <p:nvPr/>
              </p:nvSpPr>
              <p:spPr>
                <a:xfrm>
                  <a:off x="7252546" y="6277263"/>
                  <a:ext cx="109728" cy="352133"/>
                </a:xfrm>
                <a:prstGeom prst="rect">
                  <a:avLst/>
                </a:prstGeom>
                <a:grpFill/>
                <a:ln w="127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898" name="Rectangle 2897"/>
                <p:cNvSpPr/>
                <p:nvPr/>
              </p:nvSpPr>
              <p:spPr>
                <a:xfrm>
                  <a:off x="7365190" y="6188650"/>
                  <a:ext cx="109728" cy="440742"/>
                </a:xfrm>
                <a:prstGeom prst="rect">
                  <a:avLst/>
                </a:prstGeom>
                <a:grpFill/>
                <a:ln w="127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899" name="Rectangle 2898"/>
                <p:cNvSpPr/>
                <p:nvPr/>
              </p:nvSpPr>
              <p:spPr>
                <a:xfrm>
                  <a:off x="7477834" y="5568379"/>
                  <a:ext cx="109728" cy="1061012"/>
                </a:xfrm>
                <a:prstGeom prst="rect">
                  <a:avLst/>
                </a:prstGeom>
                <a:grpFill/>
                <a:ln w="127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900" name="Rectangle 2899"/>
                <p:cNvSpPr/>
                <p:nvPr/>
              </p:nvSpPr>
              <p:spPr>
                <a:xfrm>
                  <a:off x="7595240" y="6277261"/>
                  <a:ext cx="109728" cy="352133"/>
                </a:xfrm>
                <a:prstGeom prst="rect">
                  <a:avLst/>
                </a:prstGeom>
                <a:grpFill/>
                <a:ln w="127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subTnLst>
                                    <p:set>
                                      <p:cBhvr override="childStyle">
                                        <p:cTn dur="1" fill="hold" display="0" masterRel="nextClick" afterEffect="1"/>
                                        <p:tgtEl>
                                          <p:spTgt spid="22"/>
                                        </p:tgtEl>
                                        <p:attrNameLst>
                                          <p:attrName>style.visibility</p:attrName>
                                        </p:attrNameLst>
                                      </p:cBhvr>
                                      <p:to>
                                        <p:strVal val="hidden"/>
                                      </p:to>
                                    </p:set>
                                  </p:subTnLst>
                                </p:cTn>
                              </p:par>
                              <p:par>
                                <p:cTn id="7" presetID="1" presetClass="entr" presetSubtype="0" fill="hold" nodeType="withEffect">
                                  <p:stCondLst>
                                    <p:cond delay="0"/>
                                  </p:stCondLst>
                                  <p:childTnLst>
                                    <p:set>
                                      <p:cBhvr>
                                        <p:cTn id="8" dur="1" fill="hold">
                                          <p:stCondLst>
                                            <p:cond delay="0"/>
                                          </p:stCondLst>
                                        </p:cTn>
                                        <p:tgtEl>
                                          <p:spTgt spid="23"/>
                                        </p:tgtEl>
                                        <p:attrNameLst>
                                          <p:attrName>style.visibility</p:attrName>
                                        </p:attrNameLst>
                                      </p:cBhvr>
                                      <p:to>
                                        <p:strVal val="visible"/>
                                      </p:to>
                                    </p:set>
                                  </p:childTnLst>
                                  <p:subTnLst>
                                    <p:set>
                                      <p:cBhvr override="childStyle">
                                        <p:cTn dur="1" fill="hold" display="0" masterRel="nextClick" afterEffect="1"/>
                                        <p:tgtEl>
                                          <p:spTgt spid="23"/>
                                        </p:tgtEl>
                                        <p:attrNameLst>
                                          <p:attrName>style.visibility</p:attrName>
                                        </p:attrNameLst>
                                      </p:cBhvr>
                                      <p:to>
                                        <p:strVal val="hidden"/>
                                      </p:to>
                                    </p:set>
                                  </p:subTnLst>
                                </p:cTn>
                              </p:par>
                              <p:par>
                                <p:cTn id="9" presetID="1" presetClass="entr" presetSubtype="0" fill="hold" nodeType="withEffect">
                                  <p:stCondLst>
                                    <p:cond delay="0"/>
                                  </p:stCondLst>
                                  <p:childTnLst>
                                    <p:set>
                                      <p:cBhvr>
                                        <p:cTn id="10" dur="1" fill="hold">
                                          <p:stCondLst>
                                            <p:cond delay="0"/>
                                          </p:stCondLst>
                                        </p:cTn>
                                        <p:tgtEl>
                                          <p:spTgt spid="24"/>
                                        </p:tgtEl>
                                        <p:attrNameLst>
                                          <p:attrName>style.visibility</p:attrName>
                                        </p:attrNameLst>
                                      </p:cBhvr>
                                      <p:to>
                                        <p:strVal val="visible"/>
                                      </p:to>
                                    </p:set>
                                  </p:childTnLst>
                                  <p:subTnLst>
                                    <p:set>
                                      <p:cBhvr override="childStyle">
                                        <p:cTn dur="1" fill="hold" display="0" masterRel="nextClick" afterEffect="1"/>
                                        <p:tgtEl>
                                          <p:spTgt spid="24"/>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3"/>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1"/>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12078</TotalTime>
  <Words>3070</Words>
  <Application>Microsoft Office PowerPoint</Application>
  <PresentationFormat>On-screen Show (4:3)</PresentationFormat>
  <Paragraphs>441</Paragraphs>
  <Slides>34</Slides>
  <Notes>32</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34</vt:i4>
      </vt:variant>
    </vt:vector>
  </HeadingPairs>
  <TitlesOfParts>
    <vt:vector size="36" baseType="lpstr">
      <vt:lpstr>Office Theme</vt:lpstr>
      <vt:lpstr>Equation</vt:lpstr>
      <vt:lpstr>A Fast Local Descriptor for Dense Matching</vt:lpstr>
      <vt:lpstr>Motivation</vt:lpstr>
      <vt:lpstr>Motivation</vt:lpstr>
      <vt:lpstr>Motivation</vt:lpstr>
      <vt:lpstr>Motivation</vt:lpstr>
      <vt:lpstr>Motivation</vt:lpstr>
      <vt:lpstr>Problem Definition</vt:lpstr>
      <vt:lpstr>Histogram based Descriptors…</vt:lpstr>
      <vt:lpstr>Histogram based Descriptors…</vt:lpstr>
      <vt:lpstr>SIFT -&gt; DAISY</vt:lpstr>
      <vt:lpstr>SIFT -&gt; DAISY</vt:lpstr>
      <vt:lpstr>SIFT -&gt; DAISY</vt:lpstr>
      <vt:lpstr>DAISY Computation</vt:lpstr>
      <vt:lpstr>DAISY Computation</vt:lpstr>
      <vt:lpstr>DAISY Computation</vt:lpstr>
      <vt:lpstr>Depth Map Estimation</vt:lpstr>
      <vt:lpstr>Depth Map Estimation</vt:lpstr>
      <vt:lpstr>Depth Map Estimation</vt:lpstr>
      <vt:lpstr>Experiments</vt:lpstr>
      <vt:lpstr>Experiments</vt:lpstr>
      <vt:lpstr>Experiments</vt:lpstr>
      <vt:lpstr>Herz-Jesu Sequence</vt:lpstr>
      <vt:lpstr>Herz-Jesu Sequence</vt:lpstr>
      <vt:lpstr>Comparison with Strecha’05</vt:lpstr>
      <vt:lpstr>Comparison with Strecha’05</vt:lpstr>
      <vt:lpstr>Image Transforms</vt:lpstr>
      <vt:lpstr>Image Transforms</vt:lpstr>
      <vt:lpstr>Conclusion</vt:lpstr>
      <vt:lpstr>Source Code &amp; Data</vt:lpstr>
      <vt:lpstr>Questions</vt:lpstr>
      <vt:lpstr>Slide 31</vt:lpstr>
      <vt:lpstr>Slide 32</vt:lpstr>
      <vt:lpstr>Parameter Selection</vt:lpstr>
      <vt:lpstr>Parameter Selection</vt:lpstr>
    </vt:vector>
  </TitlesOfParts>
  <Company>EPFL-CVLAB</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Problem Definition</dc:title>
  <dc:creator>Engin Tola</dc:creator>
  <cp:lastModifiedBy>Engin Tola</cp:lastModifiedBy>
  <cp:revision>500</cp:revision>
  <dcterms:created xsi:type="dcterms:W3CDTF">2008-05-14T08:54:22Z</dcterms:created>
  <dcterms:modified xsi:type="dcterms:W3CDTF">2008-07-10T09:13:42Z</dcterms:modified>
</cp:coreProperties>
</file>