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27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9" r:id="rId1"/>
    <p:sldMasterId id="2147483781" r:id="rId2"/>
    <p:sldMasterId id="2147483864" r:id="rId3"/>
    <p:sldMasterId id="2147483930" r:id="rId4"/>
  </p:sldMasterIdLst>
  <p:notesMasterIdLst>
    <p:notesMasterId r:id="rId49"/>
  </p:notesMasterIdLst>
  <p:handoutMasterIdLst>
    <p:handoutMasterId r:id="rId50"/>
  </p:handoutMasterIdLst>
  <p:sldIdLst>
    <p:sldId id="521" r:id="rId5"/>
    <p:sldId id="522" r:id="rId6"/>
    <p:sldId id="554" r:id="rId7"/>
    <p:sldId id="570" r:id="rId8"/>
    <p:sldId id="571" r:id="rId9"/>
    <p:sldId id="574" r:id="rId10"/>
    <p:sldId id="584" r:id="rId11"/>
    <p:sldId id="575" r:id="rId12"/>
    <p:sldId id="572" r:id="rId13"/>
    <p:sldId id="573" r:id="rId14"/>
    <p:sldId id="576" r:id="rId15"/>
    <p:sldId id="577" r:id="rId16"/>
    <p:sldId id="578" r:id="rId17"/>
    <p:sldId id="549" r:id="rId18"/>
    <p:sldId id="556" r:id="rId19"/>
    <p:sldId id="579" r:id="rId20"/>
    <p:sldId id="552" r:id="rId21"/>
    <p:sldId id="580" r:id="rId22"/>
    <p:sldId id="555" r:id="rId23"/>
    <p:sldId id="582" r:id="rId24"/>
    <p:sldId id="581" r:id="rId25"/>
    <p:sldId id="539" r:id="rId26"/>
    <p:sldId id="558" r:id="rId27"/>
    <p:sldId id="568" r:id="rId28"/>
    <p:sldId id="585" r:id="rId29"/>
    <p:sldId id="561" r:id="rId30"/>
    <p:sldId id="562" r:id="rId31"/>
    <p:sldId id="516" r:id="rId32"/>
    <p:sldId id="564" r:id="rId33"/>
    <p:sldId id="565" r:id="rId34"/>
    <p:sldId id="566" r:id="rId35"/>
    <p:sldId id="513" r:id="rId36"/>
    <p:sldId id="514" r:id="rId37"/>
    <p:sldId id="563" r:id="rId38"/>
    <p:sldId id="567" r:id="rId39"/>
    <p:sldId id="569" r:id="rId40"/>
    <p:sldId id="583" r:id="rId41"/>
    <p:sldId id="551" r:id="rId42"/>
    <p:sldId id="449" r:id="rId43"/>
    <p:sldId id="559" r:id="rId44"/>
    <p:sldId id="560" r:id="rId45"/>
    <p:sldId id="537" r:id="rId46"/>
    <p:sldId id="481" r:id="rId47"/>
    <p:sldId id="557" r:id="rId48"/>
  </p:sldIdLst>
  <p:sldSz cx="9144000" cy="6858000" type="screen4x3"/>
  <p:notesSz cx="6946900" cy="9220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ill Sans" charset="0"/>
        <a:ea typeface="ＭＳ Ｐゴシック" charset="0"/>
        <a:cs typeface="ＭＳ Ｐゴシック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ill Sans" charset="0"/>
        <a:ea typeface="ＭＳ Ｐゴシック" charset="0"/>
        <a:cs typeface="ＭＳ Ｐゴシック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ill Sans" charset="0"/>
        <a:ea typeface="ＭＳ Ｐゴシック" charset="0"/>
        <a:cs typeface="ＭＳ Ｐゴシック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ill Sans" charset="0"/>
        <a:ea typeface="ＭＳ Ｐゴシック" charset="0"/>
        <a:cs typeface="ＭＳ Ｐゴシック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ill San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ill San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ill San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ill San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ill San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80"/>
    <a:srgbClr val="FF00FF"/>
    <a:srgbClr val="FF6666"/>
    <a:srgbClr val="8000FF"/>
    <a:srgbClr val="A8C9FF"/>
    <a:srgbClr val="66CCFF"/>
    <a:srgbClr val="800080"/>
    <a:srgbClr val="000080"/>
    <a:srgbClr val="CC66FF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1" autoAdjust="0"/>
    <p:restoredTop sz="94638" autoAdjust="0"/>
  </p:normalViewPr>
  <p:slideViewPr>
    <p:cSldViewPr>
      <p:cViewPr varScale="1">
        <p:scale>
          <a:sx n="106" d="100"/>
          <a:sy n="106" d="100"/>
        </p:scale>
        <p:origin x="-104" y="-8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50" Type="http://schemas.openxmlformats.org/officeDocument/2006/relationships/handoutMaster" Target="handoutMasters/handoutMaster1.xml"/><Relationship Id="rId51" Type="http://schemas.openxmlformats.org/officeDocument/2006/relationships/printerSettings" Target="printerSettings/printerSettings1.bin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emf"/><Relationship Id="rId2" Type="http://schemas.openxmlformats.org/officeDocument/2006/relationships/image" Target="../media/image7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emf"/><Relationship Id="rId2" Type="http://schemas.openxmlformats.org/officeDocument/2006/relationships/image" Target="../media/image7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9900" cy="460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ffectLst>
                  <a:outerShdw blurRad="38100" dist="38100" dir="2700000" algn="tl">
                    <a:srgbClr val="DDDDDD"/>
                  </a:outerShdw>
                </a:effectLst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5413" y="0"/>
            <a:ext cx="3009900" cy="460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fld id="{67895F6D-49BD-5346-889B-45CC32C4C753}" type="datetime1">
              <a:rPr lang="en-US"/>
              <a:pPr/>
              <a:t>14-10-2014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8238"/>
            <a:ext cx="3009900" cy="4603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ffectLst>
                  <a:outerShdw blurRad="38100" dist="38100" dir="2700000" algn="tl">
                    <a:srgbClr val="DDDDDD"/>
                  </a:outerShdw>
                </a:effectLst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5413" y="8758238"/>
            <a:ext cx="3009900" cy="4603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fld id="{16A99AD4-BEF6-8942-81E4-B585A2A43A6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8785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2" tIns="46186" rIns="92372" bIns="46186" numCol="1" anchor="t" anchorCtr="0" compatLnSpc="1">
            <a:prstTxWarp prst="textNoShape">
              <a:avLst/>
            </a:prstTxWarp>
          </a:bodyPr>
          <a:lstStyle>
            <a:lvl1pPr algn="l" defTabSz="923925">
              <a:defRPr sz="1200">
                <a:effectLst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5413" y="0"/>
            <a:ext cx="30099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2" tIns="46186" rIns="92372" bIns="46186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effectLst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8400" y="692150"/>
            <a:ext cx="4610100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325" y="4379913"/>
            <a:ext cx="5556250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2" tIns="46186" rIns="92372" bIns="461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8238"/>
            <a:ext cx="30099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2" tIns="46186" rIns="92372" bIns="46186" numCol="1" anchor="b" anchorCtr="0" compatLnSpc="1">
            <a:prstTxWarp prst="textNoShape">
              <a:avLst/>
            </a:prstTxWarp>
          </a:bodyPr>
          <a:lstStyle>
            <a:lvl1pPr algn="l" defTabSz="923925">
              <a:defRPr sz="1200">
                <a:effectLst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5413" y="8758238"/>
            <a:ext cx="30099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2" tIns="46186" rIns="92372" bIns="46186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effectLst/>
              </a:defRPr>
            </a:lvl1pPr>
          </a:lstStyle>
          <a:p>
            <a:fld id="{C24391A3-6163-4F48-8C8E-7D208CAE86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9064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" pitchFamily="-65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38D605A4-1338-AA4E-9071-17FD599F8A06}" type="slidenum">
              <a:rPr lang="en-US" sz="1200"/>
              <a:pPr eaLnBrk="1" hangingPunct="1"/>
              <a:t>1</a:t>
            </a:fld>
            <a:endParaRPr lang="en-US" sz="120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10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11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12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13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14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15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16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17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18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19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D9F4FBA2-811A-D044-B5A7-24883C223D65}" type="slidenum">
              <a:rPr lang="en-US" sz="1200"/>
              <a:pPr eaLnBrk="1" hangingPunct="1"/>
              <a:t>2</a:t>
            </a:fld>
            <a:endParaRPr lang="en-US" sz="120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20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21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23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24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25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38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1E856486-F900-B44C-929C-FBB0E984B919}" type="slidenum">
              <a:rPr lang="en-US" sz="1200"/>
              <a:pPr eaLnBrk="1" hangingPunct="1"/>
              <a:t>40</a:t>
            </a:fld>
            <a:endParaRPr lang="en-US" sz="1200"/>
          </a:p>
        </p:txBody>
      </p:sp>
      <p:sp>
        <p:nvSpPr>
          <p:cNvPr id="3174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1E856486-F900-B44C-929C-FBB0E984B919}" type="slidenum">
              <a:rPr lang="en-US" sz="1200"/>
              <a:pPr eaLnBrk="1" hangingPunct="1"/>
              <a:t>41</a:t>
            </a:fld>
            <a:endParaRPr lang="en-US" sz="1200"/>
          </a:p>
        </p:txBody>
      </p:sp>
      <p:sp>
        <p:nvSpPr>
          <p:cNvPr id="3174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42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43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3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defTabSz="9239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defTabSz="9239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defTabSz="9239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defTabSz="9239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DEF9740-CA32-9842-A6B6-F83A581B0B4F}" type="slidenum">
              <a:rPr lang="en-US" sz="1200">
                <a:solidFill>
                  <a:srgbClr val="000000"/>
                </a:solidFill>
              </a:rPr>
              <a:pPr eaLnBrk="1" hangingPunct="1"/>
              <a:t>44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3993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4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5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6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7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8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 defTabSz="923925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6476AB5-2471-9E48-BB38-BCFCB5EE60D4}" type="slidenum">
              <a:rPr lang="en-US" sz="1200">
                <a:solidFill>
                  <a:srgbClr val="000000"/>
                </a:solidFill>
              </a:rPr>
              <a:pPr eaLnBrk="1" hangingPunct="1"/>
              <a:t>9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Tahoma" pitchFamily="-65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29747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97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274638"/>
            <a:ext cx="2095500" cy="53181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74638"/>
            <a:ext cx="6134100" cy="5318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613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fld id="{1EF0DC71-5792-E44B-B913-268A740E13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677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291" tIns="45648" rIns="91291" bIns="45648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104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83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722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066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117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307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166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331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254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196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4437063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545F90"/>
                </a:solidFill>
                <a:effectLst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Tahoma" charset="0"/>
        <a:buChar char="●"/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576263" indent="-23336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-65" charset="-128"/>
        </a:defRPr>
      </a:lvl2pPr>
      <a:lvl3pPr marL="914400" indent="-223838" algn="l" rtl="0" eaLnBrk="0" fontAlgn="base" hangingPunct="0">
        <a:spcBef>
          <a:spcPct val="20000"/>
        </a:spcBef>
        <a:spcAft>
          <a:spcPct val="0"/>
        </a:spcAft>
        <a:buFont typeface="Tahoma" charset="0"/>
        <a:buChar char="▫"/>
        <a:defRPr>
          <a:solidFill>
            <a:schemeClr val="tx1"/>
          </a:solidFill>
          <a:latin typeface="+mn-lt"/>
          <a:ea typeface="ＭＳ Ｐゴシック" pitchFamily="-65" charset="-128"/>
        </a:defRPr>
      </a:lvl3pPr>
      <a:lvl4pPr marL="12573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pitchFamily="-65" charset="-128"/>
        </a:defRPr>
      </a:lvl4pPr>
      <a:lvl5pPr marL="1600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000000"/>
                </a:solidFill>
                <a:effectLst/>
                <a:latin typeface="Palatino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effectLst/>
                <a:latin typeface="Palatino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effectLst/>
                <a:latin typeface="Palatino" charset="0"/>
              </a:defRPr>
            </a:lvl1pPr>
          </a:lstStyle>
          <a:p>
            <a:fld id="{EE4027F4-35FA-A74F-BA48-4A7CE6F2729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4437063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545F90"/>
                </a:solidFill>
                <a:effectLst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Tahoma" charset="0"/>
        <a:buChar char="●"/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576263" indent="-23336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-65" charset="-128"/>
        </a:defRPr>
      </a:lvl2pPr>
      <a:lvl3pPr marL="914400" indent="-223838" algn="l" rtl="0" eaLnBrk="0" fontAlgn="base" hangingPunct="0">
        <a:spcBef>
          <a:spcPct val="20000"/>
        </a:spcBef>
        <a:spcAft>
          <a:spcPct val="0"/>
        </a:spcAft>
        <a:buFont typeface="Tahoma" charset="0"/>
        <a:buChar char="▫"/>
        <a:defRPr>
          <a:solidFill>
            <a:schemeClr val="tx1"/>
          </a:solidFill>
          <a:latin typeface="+mn-lt"/>
          <a:ea typeface="ＭＳ Ｐゴシック" pitchFamily="-65" charset="-128"/>
        </a:defRPr>
      </a:lvl3pPr>
      <a:lvl4pPr marL="12573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pitchFamily="-65" charset="-128"/>
        </a:defRPr>
      </a:lvl4pPr>
      <a:lvl5pPr marL="1600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4" y="10668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3" y="6400800"/>
            <a:ext cx="4437063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1" tIns="45648" rIns="91291" bIns="45648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545F90"/>
                </a:solidFill>
                <a:effectLst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562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5pPr>
      <a:lvl6pPr marL="45648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</a:defRPr>
      </a:lvl6pPr>
      <a:lvl7pPr marL="91297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</a:defRPr>
      </a:lvl7pPr>
      <a:lvl8pPr marL="136947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</a:defRPr>
      </a:lvl8pPr>
      <a:lvl9pPr marL="182595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" pitchFamily="-65" charset="0"/>
        </a:defRPr>
      </a:lvl9pPr>
    </p:titleStyle>
    <p:bodyStyle>
      <a:lvl1pPr marL="228245" indent="-22824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Tahoma" charset="0"/>
        <a:buChar char="●"/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575373" indent="-2330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-65" charset="-128"/>
        </a:defRPr>
      </a:lvl2pPr>
      <a:lvl3pPr marL="912979" indent="-223492" algn="l" rtl="0" eaLnBrk="0" fontAlgn="base" hangingPunct="0">
        <a:spcBef>
          <a:spcPct val="20000"/>
        </a:spcBef>
        <a:spcAft>
          <a:spcPct val="0"/>
        </a:spcAft>
        <a:buFont typeface="Tahoma" charset="0"/>
        <a:buChar char="▫"/>
        <a:defRPr>
          <a:solidFill>
            <a:schemeClr val="tx1"/>
          </a:solidFill>
          <a:latin typeface="+mn-lt"/>
          <a:ea typeface="ＭＳ Ｐゴシック" pitchFamily="-65" charset="-128"/>
        </a:defRPr>
      </a:lvl3pPr>
      <a:lvl4pPr marL="1255345" indent="-228245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pitchFamily="-65" charset="-128"/>
        </a:defRPr>
      </a:lvl4pPr>
      <a:lvl5pPr marL="1597712" indent="-228245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5pPr>
      <a:lvl6pPr marL="2054204" indent="-228245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6pPr>
      <a:lvl7pPr marL="2510692" indent="-228245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7pPr>
      <a:lvl8pPr marL="2967183" indent="-228245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8pPr>
      <a:lvl9pPr marL="3423673" indent="-228245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6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88" algn="l" defTabSz="456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979" algn="l" defTabSz="456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470" algn="l" defTabSz="456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958" algn="l" defTabSz="456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449" algn="l" defTabSz="456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938" algn="l" defTabSz="456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420" algn="l" defTabSz="456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916" algn="l" defTabSz="456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microsoft.com/office/2007/relationships/hdphoto" Target="../media/hdphoto1.wdp"/><Relationship Id="rId5" Type="http://schemas.openxmlformats.org/officeDocument/2006/relationships/image" Target="../media/image10.emf"/><Relationship Id="rId6" Type="http://schemas.openxmlformats.org/officeDocument/2006/relationships/image" Target="../media/image15.emf"/><Relationship Id="rId7" Type="http://schemas.openxmlformats.org/officeDocument/2006/relationships/image" Target="../media/image7.emf"/><Relationship Id="rId8" Type="http://schemas.openxmlformats.org/officeDocument/2006/relationships/image" Target="../media/image8.emf"/><Relationship Id="rId9" Type="http://schemas.openxmlformats.org/officeDocument/2006/relationships/image" Target="../media/image6.emf"/><Relationship Id="rId10" Type="http://schemas.openxmlformats.org/officeDocument/2006/relationships/image" Target="../media/image5.emf"/><Relationship Id="rId11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5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5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5" Type="http://schemas.openxmlformats.org/officeDocument/2006/relationships/image" Target="../media/image18.emf"/><Relationship Id="rId6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5" Type="http://schemas.openxmlformats.org/officeDocument/2006/relationships/image" Target="../media/image18.emf"/><Relationship Id="rId6" Type="http://schemas.openxmlformats.org/officeDocument/2006/relationships/image" Target="../media/image19.emf"/><Relationship Id="rId7" Type="http://schemas.openxmlformats.org/officeDocument/2006/relationships/image" Target="../media/image20.emf"/><Relationship Id="rId8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5" Type="http://schemas.openxmlformats.org/officeDocument/2006/relationships/image" Target="../media/image24.emf"/><Relationship Id="rId6" Type="http://schemas.openxmlformats.org/officeDocument/2006/relationships/image" Target="../media/image25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5" Type="http://schemas.openxmlformats.org/officeDocument/2006/relationships/image" Target="../media/image28.emf"/><Relationship Id="rId6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5" Type="http://schemas.openxmlformats.org/officeDocument/2006/relationships/image" Target="../media/image29.emf"/><Relationship Id="rId6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2.emf"/><Relationship Id="rId5" Type="http://schemas.openxmlformats.org/officeDocument/2006/relationships/image" Target="../media/image31.jpg"/><Relationship Id="rId6" Type="http://schemas.openxmlformats.org/officeDocument/2006/relationships/image" Target="../media/image33.emf"/><Relationship Id="rId7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2.emf"/><Relationship Id="rId5" Type="http://schemas.openxmlformats.org/officeDocument/2006/relationships/image" Target="../media/image33.emf"/><Relationship Id="rId6" Type="http://schemas.openxmlformats.org/officeDocument/2006/relationships/image" Target="../media/image34.emf"/><Relationship Id="rId7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5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40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5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40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6" Type="http://schemas.openxmlformats.org/officeDocument/2006/relationships/image" Target="../media/image45.png"/><Relationship Id="rId7" Type="http://schemas.openxmlformats.org/officeDocument/2006/relationships/image" Target="../media/image46.png"/><Relationship Id="rId8" Type="http://schemas.openxmlformats.org/officeDocument/2006/relationships/image" Target="../media/image47.emf"/><Relationship Id="rId9" Type="http://schemas.openxmlformats.org/officeDocument/2006/relationships/image" Target="../media/image48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4" Type="http://schemas.openxmlformats.org/officeDocument/2006/relationships/image" Target="../media/image50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emf"/><Relationship Id="rId5" Type="http://schemas.openxmlformats.org/officeDocument/2006/relationships/image" Target="../media/image54.emf"/><Relationship Id="rId6" Type="http://schemas.openxmlformats.org/officeDocument/2006/relationships/image" Target="../media/image55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1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4.emf"/><Relationship Id="rId5" Type="http://schemas.openxmlformats.org/officeDocument/2006/relationships/image" Target="../media/image56.emf"/><Relationship Id="rId6" Type="http://schemas.openxmlformats.org/officeDocument/2006/relationships/image" Target="../media/image55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microsoft.com/office/2007/relationships/hdphoto" Target="../media/hdphoto1.wdp"/><Relationship Id="rId5" Type="http://schemas.openxmlformats.org/officeDocument/2006/relationships/image" Target="../media/image5.emf"/><Relationship Id="rId6" Type="http://schemas.openxmlformats.org/officeDocument/2006/relationships/image" Target="../media/image6.emf"/><Relationship Id="rId7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4.emf"/><Relationship Id="rId5" Type="http://schemas.openxmlformats.org/officeDocument/2006/relationships/image" Target="../media/image56.emf"/><Relationship Id="rId6" Type="http://schemas.openxmlformats.org/officeDocument/2006/relationships/image" Target="../media/image55.emf"/><Relationship Id="rId7" Type="http://schemas.openxmlformats.org/officeDocument/2006/relationships/image" Target="../media/image57.emf"/><Relationship Id="rId8" Type="http://schemas.openxmlformats.org/officeDocument/2006/relationships/image" Target="../media/image58.emf"/><Relationship Id="rId9" Type="http://schemas.openxmlformats.org/officeDocument/2006/relationships/image" Target="../media/image59.emf"/><Relationship Id="rId10" Type="http://schemas.openxmlformats.org/officeDocument/2006/relationships/image" Target="../media/image60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1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emf"/><Relationship Id="rId5" Type="http://schemas.openxmlformats.org/officeDocument/2006/relationships/image" Target="../media/image54.emf"/><Relationship Id="rId6" Type="http://schemas.openxmlformats.org/officeDocument/2006/relationships/image" Target="../media/image55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1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61.emf"/><Relationship Id="rId5" Type="http://schemas.openxmlformats.org/officeDocument/2006/relationships/image" Target="../media/image54.emf"/><Relationship Id="rId6" Type="http://schemas.openxmlformats.org/officeDocument/2006/relationships/image" Target="../media/image55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1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61.emf"/><Relationship Id="rId5" Type="http://schemas.openxmlformats.org/officeDocument/2006/relationships/image" Target="../media/image54.emf"/><Relationship Id="rId6" Type="http://schemas.openxmlformats.org/officeDocument/2006/relationships/image" Target="../media/image62.emf"/><Relationship Id="rId7" Type="http://schemas.openxmlformats.org/officeDocument/2006/relationships/image" Target="../media/image63.emf"/><Relationship Id="rId8" Type="http://schemas.openxmlformats.org/officeDocument/2006/relationships/image" Target="../media/image55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1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4" Type="http://schemas.openxmlformats.org/officeDocument/2006/relationships/image" Target="../media/image65.emf"/><Relationship Id="rId5" Type="http://schemas.openxmlformats.org/officeDocument/2006/relationships/image" Target="../media/image66.emf"/><Relationship Id="rId6" Type="http://schemas.openxmlformats.org/officeDocument/2006/relationships/image" Target="../media/image67.emf"/><Relationship Id="rId7" Type="http://schemas.openxmlformats.org/officeDocument/2006/relationships/image" Target="../media/image68.emf"/><Relationship Id="rId8" Type="http://schemas.openxmlformats.org/officeDocument/2006/relationships/image" Target="../media/image69.emf"/><Relationship Id="rId9" Type="http://schemas.openxmlformats.org/officeDocument/2006/relationships/image" Target="../media/image70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4" Type="http://schemas.openxmlformats.org/officeDocument/2006/relationships/image" Target="../media/image72.emf"/><Relationship Id="rId5" Type="http://schemas.openxmlformats.org/officeDocument/2006/relationships/image" Target="../media/image73.emf"/><Relationship Id="rId6" Type="http://schemas.openxmlformats.org/officeDocument/2006/relationships/image" Target="../media/image74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4" Type="http://schemas.openxmlformats.org/officeDocument/2006/relationships/image" Target="../media/image72.emf"/><Relationship Id="rId5" Type="http://schemas.openxmlformats.org/officeDocument/2006/relationships/image" Target="../media/image73.emf"/><Relationship Id="rId6" Type="http://schemas.openxmlformats.org/officeDocument/2006/relationships/image" Target="../media/image74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4" Type="http://schemas.openxmlformats.org/officeDocument/2006/relationships/image" Target="../media/image72.emf"/><Relationship Id="rId5" Type="http://schemas.openxmlformats.org/officeDocument/2006/relationships/image" Target="../media/image73.emf"/><Relationship Id="rId6" Type="http://schemas.openxmlformats.org/officeDocument/2006/relationships/image" Target="../media/image74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75.emf"/><Relationship Id="rId5" Type="http://schemas.openxmlformats.org/officeDocument/2006/relationships/image" Target="../media/image24.emf"/><Relationship Id="rId6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microsoft.com/office/2007/relationships/hdphoto" Target="../media/hdphoto1.wdp"/><Relationship Id="rId5" Type="http://schemas.openxmlformats.org/officeDocument/2006/relationships/image" Target="../media/image7.emf"/><Relationship Id="rId6" Type="http://schemas.openxmlformats.org/officeDocument/2006/relationships/image" Target="../media/image8.emf"/><Relationship Id="rId7" Type="http://schemas.openxmlformats.org/officeDocument/2006/relationships/image" Target="../media/image6.emf"/><Relationship Id="rId8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77.emf"/><Relationship Id="rId6" Type="http://schemas.openxmlformats.org/officeDocument/2006/relationships/image" Target="../media/image79.emf"/><Relationship Id="rId7" Type="http://schemas.openxmlformats.org/officeDocument/2006/relationships/image" Target="../media/image35.png"/><Relationship Id="rId8" Type="http://schemas.openxmlformats.org/officeDocument/2006/relationships/oleObject" Target="../embeddings/oleObject2.bin"/><Relationship Id="rId9" Type="http://schemas.openxmlformats.org/officeDocument/2006/relationships/image" Target="../media/image7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4" Type="http://schemas.openxmlformats.org/officeDocument/2006/relationships/image" Target="../media/image52.png"/><Relationship Id="rId5" Type="http://schemas.openxmlformats.org/officeDocument/2006/relationships/oleObject" Target="../embeddings/oleObject3.bin"/><Relationship Id="rId6" Type="http://schemas.openxmlformats.org/officeDocument/2006/relationships/image" Target="../media/image77.emf"/><Relationship Id="rId7" Type="http://schemas.openxmlformats.org/officeDocument/2006/relationships/image" Target="../media/image79.emf"/><Relationship Id="rId8" Type="http://schemas.openxmlformats.org/officeDocument/2006/relationships/oleObject" Target="../embeddings/oleObject4.bin"/><Relationship Id="rId9" Type="http://schemas.openxmlformats.org/officeDocument/2006/relationships/image" Target="../media/image7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80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4" Type="http://schemas.openxmlformats.org/officeDocument/2006/relationships/image" Target="../media/image82.emf"/><Relationship Id="rId5" Type="http://schemas.openxmlformats.org/officeDocument/2006/relationships/image" Target="../media/image83.emf"/><Relationship Id="rId6" Type="http://schemas.openxmlformats.org/officeDocument/2006/relationships/image" Target="../media/image84.emf"/><Relationship Id="rId7" Type="http://schemas.openxmlformats.org/officeDocument/2006/relationships/image" Target="../media/image85.emf"/><Relationship Id="rId8" Type="http://schemas.openxmlformats.org/officeDocument/2006/relationships/image" Target="../media/image86.emf"/><Relationship Id="rId9" Type="http://schemas.openxmlformats.org/officeDocument/2006/relationships/image" Target="../media/image87.emf"/><Relationship Id="rId10" Type="http://schemas.openxmlformats.org/officeDocument/2006/relationships/image" Target="../media/image88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/Relationships>
</file>

<file path=ppt/slides/_rels/slide4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3.png"/><Relationship Id="rId12" Type="http://schemas.openxmlformats.org/officeDocument/2006/relationships/image" Target="../media/image94.png"/><Relationship Id="rId13" Type="http://schemas.openxmlformats.org/officeDocument/2006/relationships/image" Target="../media/image95.png"/><Relationship Id="rId14" Type="http://schemas.openxmlformats.org/officeDocument/2006/relationships/image" Target="../media/image96.png"/><Relationship Id="rId15" Type="http://schemas.openxmlformats.org/officeDocument/2006/relationships/image" Target="../media/image97.png"/><Relationship Id="rId16" Type="http://schemas.openxmlformats.org/officeDocument/2006/relationships/image" Target="../media/image98.emf"/><Relationship Id="rId17" Type="http://schemas.openxmlformats.org/officeDocument/2006/relationships/image" Target="../media/image99.png"/><Relationship Id="rId1" Type="http://schemas.microsoft.com/office/2007/relationships/media" Target="file://localhost/Users/ricci/Documents/Research/CRPP/Paper_3dGlobal/movie/3d_N2S1nu001_D1_nz32/3d_II.mov" TargetMode="External"/><Relationship Id="rId2" Type="http://schemas.openxmlformats.org/officeDocument/2006/relationships/video" Target="file://localhost/Users/ricci/Documents/Research/CRPP/Paper_3dGlobal/movie/3d_N2S1nu001_D1_nz32/3d_II.mov" TargetMode="External"/><Relationship Id="rId3" Type="http://schemas.microsoft.com/office/2007/relationships/media" Target="file://localhost/Users/ricci/Documents/conference/ICNSP2009/movies/LAPD/LAPD.mov" TargetMode="External"/><Relationship Id="rId4" Type="http://schemas.openxmlformats.org/officeDocument/2006/relationships/video" Target="file://localhost/Users/ricci/Documents/conference/ICNSP2009/movies/LAPD/LAPD.mov" TargetMode="Externa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30.xml"/><Relationship Id="rId7" Type="http://schemas.openxmlformats.org/officeDocument/2006/relationships/image" Target="../media/image89.png"/><Relationship Id="rId8" Type="http://schemas.openxmlformats.org/officeDocument/2006/relationships/image" Target="../media/image90.png"/><Relationship Id="rId9" Type="http://schemas.openxmlformats.org/officeDocument/2006/relationships/image" Target="../media/image91.png"/><Relationship Id="rId10" Type="http://schemas.openxmlformats.org/officeDocument/2006/relationships/image" Target="../media/image9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microsoft.com/office/2007/relationships/hdphoto" Target="../media/hdphoto1.wdp"/><Relationship Id="rId5" Type="http://schemas.openxmlformats.org/officeDocument/2006/relationships/image" Target="../media/image9.emf"/><Relationship Id="rId6" Type="http://schemas.openxmlformats.org/officeDocument/2006/relationships/image" Target="../media/image10.emf"/><Relationship Id="rId7" Type="http://schemas.openxmlformats.org/officeDocument/2006/relationships/image" Target="../media/image7.emf"/><Relationship Id="rId8" Type="http://schemas.openxmlformats.org/officeDocument/2006/relationships/image" Target="../media/image8.emf"/><Relationship Id="rId9" Type="http://schemas.openxmlformats.org/officeDocument/2006/relationships/image" Target="../media/image6.emf"/><Relationship Id="rId10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.emf"/><Relationship Id="rId12" Type="http://schemas.openxmlformats.org/officeDocument/2006/relationships/image" Target="../media/image5.emf"/><Relationship Id="rId13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microsoft.com/office/2007/relationships/hdphoto" Target="../media/hdphoto1.wdp"/><Relationship Id="rId5" Type="http://schemas.openxmlformats.org/officeDocument/2006/relationships/image" Target="../media/image11.emf"/><Relationship Id="rId6" Type="http://schemas.openxmlformats.org/officeDocument/2006/relationships/image" Target="../media/image12.emf"/><Relationship Id="rId7" Type="http://schemas.openxmlformats.org/officeDocument/2006/relationships/image" Target="../media/image10.emf"/><Relationship Id="rId8" Type="http://schemas.openxmlformats.org/officeDocument/2006/relationships/image" Target="../media/image13.emf"/><Relationship Id="rId9" Type="http://schemas.openxmlformats.org/officeDocument/2006/relationships/image" Target="../media/image7.emf"/><Relationship Id="rId10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microsoft.com/office/2007/relationships/hdphoto" Target="../media/hdphoto1.wdp"/><Relationship Id="rId5" Type="http://schemas.openxmlformats.org/officeDocument/2006/relationships/image" Target="../media/image10.emf"/><Relationship Id="rId6" Type="http://schemas.openxmlformats.org/officeDocument/2006/relationships/image" Target="../media/image7.emf"/><Relationship Id="rId7" Type="http://schemas.openxmlformats.org/officeDocument/2006/relationships/image" Target="../media/image8.emf"/><Relationship Id="rId8" Type="http://schemas.openxmlformats.org/officeDocument/2006/relationships/image" Target="../media/image6.emf"/><Relationship Id="rId9" Type="http://schemas.openxmlformats.org/officeDocument/2006/relationships/image" Target="../media/image5.emf"/><Relationship Id="rId10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microsoft.com/office/2007/relationships/hdphoto" Target="../media/hdphoto1.wdp"/><Relationship Id="rId5" Type="http://schemas.openxmlformats.org/officeDocument/2006/relationships/image" Target="../media/image10.emf"/><Relationship Id="rId6" Type="http://schemas.openxmlformats.org/officeDocument/2006/relationships/image" Target="../media/image14.emf"/><Relationship Id="rId7" Type="http://schemas.openxmlformats.org/officeDocument/2006/relationships/image" Target="../media/image7.emf"/><Relationship Id="rId8" Type="http://schemas.openxmlformats.org/officeDocument/2006/relationships/image" Target="../media/image8.emf"/><Relationship Id="rId9" Type="http://schemas.openxmlformats.org/officeDocument/2006/relationships/image" Target="../media/image6.emf"/><Relationship Id="rId10" Type="http://schemas.openxmlformats.org/officeDocument/2006/relationships/image" Target="../media/image5.emf"/><Relationship Id="rId11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microsoft.com/office/2007/relationships/hdphoto" Target="../media/hdphoto1.wdp"/><Relationship Id="rId5" Type="http://schemas.openxmlformats.org/officeDocument/2006/relationships/image" Target="../media/image10.emf"/><Relationship Id="rId6" Type="http://schemas.openxmlformats.org/officeDocument/2006/relationships/image" Target="../media/image7.emf"/><Relationship Id="rId7" Type="http://schemas.openxmlformats.org/officeDocument/2006/relationships/image" Target="../media/image8.emf"/><Relationship Id="rId8" Type="http://schemas.openxmlformats.org/officeDocument/2006/relationships/image" Target="../media/image6.emf"/><Relationship Id="rId9" Type="http://schemas.openxmlformats.org/officeDocument/2006/relationships/image" Target="../media/image5.emf"/><Relationship Id="rId10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1763688" y="6453336"/>
            <a:ext cx="7075512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lIns="91291" tIns="45648" rIns="91291" bIns="45648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476672"/>
            <a:ext cx="914400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91" tIns="45648" rIns="91291" bIns="45648"/>
          <a:lstStyle/>
          <a:p>
            <a:r>
              <a:rPr lang="en-US" sz="3500" dirty="0">
                <a:solidFill>
                  <a:srgbClr val="0000FF"/>
                </a:solidFill>
              </a:rPr>
              <a:t>First-</a:t>
            </a:r>
            <a:r>
              <a:rPr lang="en-US" sz="3500" dirty="0" smtClean="0">
                <a:solidFill>
                  <a:srgbClr val="0000FF"/>
                </a:solidFill>
              </a:rPr>
              <a:t>principles </a:t>
            </a:r>
            <a:r>
              <a:rPr lang="en-US" sz="3500" dirty="0">
                <a:solidFill>
                  <a:srgbClr val="0000FF"/>
                </a:solidFill>
              </a:rPr>
              <a:t>theory-based scaling of the SOL width in limited tokamak plasmas, experimental validation, and implications for the ITER start-up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19298" y="2996952"/>
            <a:ext cx="9144000" cy="3168352"/>
          </a:xfrm>
        </p:spPr>
        <p:txBody>
          <a:bodyPr/>
          <a:lstStyle/>
          <a:p>
            <a:pPr eaLnBrk="1" hangingPunct="1">
              <a:buFont typeface="Tahoma" charset="0"/>
              <a:buNone/>
            </a:pPr>
            <a:endParaRPr lang="en-US" sz="1200" dirty="0">
              <a:latin typeface="Gill Sans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ts val="0"/>
              </a:spcBef>
              <a:buFont typeface="Tahoma" charset="0"/>
              <a:buNone/>
            </a:pPr>
            <a:r>
              <a:rPr lang="en-US" sz="2600" dirty="0" smtClean="0">
                <a:latin typeface="Gill Sans" charset="0"/>
                <a:ea typeface="ＭＳ Ｐゴシック" charset="0"/>
                <a:cs typeface="ＭＳ Ｐゴシック" charset="0"/>
              </a:rPr>
              <a:t>Paolo Ricci,</a:t>
            </a:r>
          </a:p>
          <a:p>
            <a:pPr eaLnBrk="1" hangingPunct="1">
              <a:spcBef>
                <a:spcPts val="0"/>
              </a:spcBef>
              <a:buFont typeface="Tahoma" charset="0"/>
              <a:buNone/>
            </a:pPr>
            <a:endParaRPr lang="en-US" sz="400" dirty="0">
              <a:latin typeface="Gill Sans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2000" dirty="0"/>
              <a:t>F.D. Halpern</a:t>
            </a:r>
            <a:r>
              <a:rPr lang="en-US" sz="2000" baseline="30000" dirty="0"/>
              <a:t>1</a:t>
            </a:r>
            <a:r>
              <a:rPr lang="en-US" sz="2000" dirty="0"/>
              <a:t>, J. Loizu</a:t>
            </a:r>
            <a:r>
              <a:rPr lang="en-US" sz="2000" baseline="30000" dirty="0"/>
              <a:t>1</a:t>
            </a:r>
            <a:r>
              <a:rPr lang="en-US" sz="2000" dirty="0"/>
              <a:t>, S. Jolliet</a:t>
            </a:r>
            <a:r>
              <a:rPr lang="en-US" sz="2000" baseline="30000" dirty="0"/>
              <a:t>1</a:t>
            </a:r>
            <a:r>
              <a:rPr lang="en-US" sz="2000" dirty="0"/>
              <a:t>, A. Mosetto</a:t>
            </a:r>
            <a:r>
              <a:rPr lang="en-US" sz="2000" baseline="30000" dirty="0"/>
              <a:t>1</a:t>
            </a:r>
            <a:r>
              <a:rPr lang="en-US" sz="2000" dirty="0"/>
              <a:t>, F. Riva</a:t>
            </a:r>
            <a:r>
              <a:rPr lang="en-US" sz="2000" baseline="30000" dirty="0"/>
              <a:t>1</a:t>
            </a:r>
            <a:r>
              <a:rPr lang="en-US" sz="2000" dirty="0"/>
              <a:t>, C. Wersal</a:t>
            </a:r>
            <a:r>
              <a:rPr lang="en-US" sz="2000" baseline="30000" dirty="0"/>
              <a:t>1</a:t>
            </a:r>
            <a:r>
              <a:rPr lang="en-US" sz="2000" dirty="0"/>
              <a:t>, A. Fasoli</a:t>
            </a:r>
            <a:r>
              <a:rPr lang="en-US" sz="2000" baseline="30000" dirty="0"/>
              <a:t>1</a:t>
            </a:r>
            <a:r>
              <a:rPr lang="en-US" sz="2000" dirty="0" smtClean="0"/>
              <a:t>,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 smtClean="0"/>
              <a:t> I. Furno</a:t>
            </a:r>
            <a:r>
              <a:rPr lang="en-US" sz="2000" baseline="30000" dirty="0" smtClean="0"/>
              <a:t>1</a:t>
            </a:r>
            <a:r>
              <a:rPr lang="en-US" sz="2000" dirty="0"/>
              <a:t>, B. Labit</a:t>
            </a:r>
            <a:r>
              <a:rPr lang="en-US" sz="2000" baseline="30000" dirty="0"/>
              <a:t>1</a:t>
            </a:r>
            <a:r>
              <a:rPr lang="en-US" sz="2000" dirty="0"/>
              <a:t>, F. Nespoli</a:t>
            </a:r>
            <a:r>
              <a:rPr lang="en-US" sz="2000" baseline="30000" dirty="0"/>
              <a:t>1</a:t>
            </a:r>
            <a:r>
              <a:rPr lang="en-US" sz="2000" dirty="0"/>
              <a:t>, C. </a:t>
            </a:r>
            <a:r>
              <a:rPr lang="en-US" sz="2000" dirty="0" smtClean="0">
                <a:solidFill>
                  <a:srgbClr val="000000"/>
                </a:solidFill>
              </a:rPr>
              <a:t>Theiler</a:t>
            </a:r>
            <a:r>
              <a:rPr lang="en-US" sz="2000" baseline="30000" dirty="0">
                <a:solidFill>
                  <a:srgbClr val="000000"/>
                </a:solidFill>
              </a:rPr>
              <a:t>1</a:t>
            </a:r>
            <a:r>
              <a:rPr lang="en-US" sz="2000" dirty="0" smtClean="0">
                <a:solidFill>
                  <a:srgbClr val="000000"/>
                </a:solidFill>
              </a:rPr>
              <a:t>, </a:t>
            </a:r>
            <a:r>
              <a:rPr lang="en-US" sz="2000" dirty="0">
                <a:solidFill>
                  <a:srgbClr val="000000"/>
                </a:solidFill>
              </a:rPr>
              <a:t>G. </a:t>
            </a:r>
            <a:r>
              <a:rPr lang="en-US" sz="2000" dirty="0" smtClean="0">
                <a:solidFill>
                  <a:srgbClr val="000000"/>
                </a:solidFill>
              </a:rPr>
              <a:t>Arnoux</a:t>
            </a:r>
            <a:r>
              <a:rPr lang="en-US" sz="2000" baseline="30000" dirty="0">
                <a:solidFill>
                  <a:srgbClr val="000000"/>
                </a:solidFill>
              </a:rPr>
              <a:t>2</a:t>
            </a:r>
            <a:r>
              <a:rPr lang="en-US" sz="2000" dirty="0" smtClean="0">
                <a:solidFill>
                  <a:srgbClr val="000000"/>
                </a:solidFill>
              </a:rPr>
              <a:t>, </a:t>
            </a:r>
            <a:r>
              <a:rPr lang="en-US" sz="2000" dirty="0">
                <a:solidFill>
                  <a:srgbClr val="000000"/>
                </a:solidFill>
              </a:rPr>
              <a:t>J.P. </a:t>
            </a:r>
            <a:r>
              <a:rPr lang="en-US" sz="2000" dirty="0" smtClean="0">
                <a:solidFill>
                  <a:srgbClr val="000000"/>
                </a:solidFill>
              </a:rPr>
              <a:t>Gunn</a:t>
            </a:r>
            <a:r>
              <a:rPr lang="en-US" sz="2000" baseline="30000" dirty="0">
                <a:solidFill>
                  <a:srgbClr val="000000"/>
                </a:solidFill>
              </a:rPr>
              <a:t>3</a:t>
            </a:r>
            <a:r>
              <a:rPr lang="en-US" sz="2000" dirty="0" smtClean="0">
                <a:solidFill>
                  <a:srgbClr val="000000"/>
                </a:solidFill>
              </a:rPr>
              <a:t>, </a:t>
            </a:r>
            <a:r>
              <a:rPr lang="en-US" sz="2000" dirty="0">
                <a:solidFill>
                  <a:srgbClr val="000000"/>
                </a:solidFill>
              </a:rPr>
              <a:t>J. </a:t>
            </a:r>
            <a:r>
              <a:rPr lang="en-US" sz="2000" dirty="0" smtClean="0">
                <a:solidFill>
                  <a:srgbClr val="000000"/>
                </a:solidFill>
              </a:rPr>
              <a:t>Horacek</a:t>
            </a:r>
            <a:r>
              <a:rPr lang="en-US" sz="2000" baseline="30000" dirty="0" smtClean="0">
                <a:solidFill>
                  <a:srgbClr val="000000"/>
                </a:solidFill>
              </a:rPr>
              <a:t>4</a:t>
            </a:r>
            <a:r>
              <a:rPr lang="en-US" sz="2000" dirty="0" smtClean="0">
                <a:solidFill>
                  <a:srgbClr val="000000"/>
                </a:solidFill>
              </a:rPr>
              <a:t>, 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 smtClean="0">
                <a:solidFill>
                  <a:srgbClr val="000000"/>
                </a:solidFill>
              </a:rPr>
              <a:t>M</a:t>
            </a:r>
            <a:r>
              <a:rPr lang="en-US" sz="2000" dirty="0">
                <a:solidFill>
                  <a:srgbClr val="000000"/>
                </a:solidFill>
              </a:rPr>
              <a:t>. Kočan</a:t>
            </a:r>
            <a:r>
              <a:rPr lang="en-US" sz="2000" baseline="30000" dirty="0">
                <a:solidFill>
                  <a:srgbClr val="000000"/>
                </a:solidFill>
              </a:rPr>
              <a:t>6</a:t>
            </a:r>
            <a:r>
              <a:rPr lang="en-US" sz="2000" dirty="0">
                <a:solidFill>
                  <a:srgbClr val="000000"/>
                </a:solidFill>
              </a:rPr>
              <a:t>, B. </a:t>
            </a:r>
            <a:r>
              <a:rPr lang="en-US" sz="2000" dirty="0" smtClean="0">
                <a:solidFill>
                  <a:srgbClr val="000000"/>
                </a:solidFill>
              </a:rPr>
              <a:t>LaBombard</a:t>
            </a:r>
            <a:r>
              <a:rPr lang="en-US" sz="2000" baseline="30000" dirty="0" smtClean="0">
                <a:solidFill>
                  <a:srgbClr val="000000"/>
                </a:solidFill>
              </a:rPr>
              <a:t>7</a:t>
            </a:r>
            <a:r>
              <a:rPr lang="en-US" sz="2000" dirty="0" smtClean="0">
                <a:solidFill>
                  <a:srgbClr val="000000"/>
                </a:solidFill>
              </a:rPr>
              <a:t>, </a:t>
            </a:r>
            <a:r>
              <a:rPr lang="en-US" sz="2000" dirty="0">
                <a:solidFill>
                  <a:srgbClr val="000000"/>
                </a:solidFill>
              </a:rPr>
              <a:t>C. </a:t>
            </a:r>
            <a:r>
              <a:rPr lang="en-US" sz="2000" dirty="0" smtClean="0">
                <a:solidFill>
                  <a:srgbClr val="000000"/>
                </a:solidFill>
              </a:rPr>
              <a:t>Silva</a:t>
            </a:r>
            <a:r>
              <a:rPr lang="en-US" sz="2000" baseline="30000" dirty="0">
                <a:solidFill>
                  <a:srgbClr val="000000"/>
                </a:solidFill>
              </a:rPr>
              <a:t>8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</a:p>
          <a:p>
            <a:pPr eaLnBrk="1" hangingPunct="1">
              <a:spcBef>
                <a:spcPts val="0"/>
              </a:spcBef>
            </a:pPr>
            <a:endParaRPr lang="en-US" sz="2000" dirty="0" smtClean="0">
              <a:solidFill>
                <a:srgbClr val="000000"/>
              </a:solidFill>
            </a:endParaRPr>
          </a:p>
          <a:p>
            <a:pPr eaLnBrk="1" hangingPunct="1">
              <a:spcBef>
                <a:spcPts val="0"/>
              </a:spcBef>
            </a:pPr>
            <a:r>
              <a:rPr lang="fr-CH" i="1" dirty="0" smtClean="0">
                <a:solidFill>
                  <a:srgbClr val="000000"/>
                </a:solidFill>
                <a:latin typeface="Gill Sans" charset="0"/>
                <a:ea typeface="ＭＳ Ｐゴシック" charset="0"/>
                <a:cs typeface="ＭＳ Ｐゴシック" charset="0"/>
              </a:rPr>
              <a:t>1) CRPP, EPFL, Switzerland;</a:t>
            </a:r>
            <a:r>
              <a:rPr lang="en-US" i="1" dirty="0" smtClean="0">
                <a:solidFill>
                  <a:srgbClr val="000000"/>
                </a:solidFill>
              </a:rPr>
              <a:t> </a:t>
            </a:r>
            <a:r>
              <a:rPr lang="en-US" i="1" dirty="0">
                <a:solidFill>
                  <a:srgbClr val="000000"/>
                </a:solidFill>
              </a:rPr>
              <a:t>2</a:t>
            </a:r>
            <a:r>
              <a:rPr lang="en-US" i="1" dirty="0" smtClean="0">
                <a:solidFill>
                  <a:srgbClr val="000000"/>
                </a:solidFill>
              </a:rPr>
              <a:t>) CCFE, UK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i="1" dirty="0" smtClean="0">
                <a:solidFill>
                  <a:srgbClr val="000000"/>
                </a:solidFill>
              </a:rPr>
              <a:t>3) </a:t>
            </a:r>
            <a:r>
              <a:rPr lang="en-US" i="1" dirty="0">
                <a:solidFill>
                  <a:srgbClr val="000000"/>
                </a:solidFill>
              </a:rPr>
              <a:t>CEA, </a:t>
            </a:r>
            <a:r>
              <a:rPr lang="en-US" i="1" dirty="0" smtClean="0">
                <a:solidFill>
                  <a:srgbClr val="000000"/>
                </a:solidFill>
              </a:rPr>
              <a:t>France 4) </a:t>
            </a:r>
            <a:r>
              <a:rPr lang="en-US" i="1" dirty="0">
                <a:solidFill>
                  <a:srgbClr val="000000"/>
                </a:solidFill>
              </a:rPr>
              <a:t>Institute of Plasma </a:t>
            </a:r>
            <a:r>
              <a:rPr lang="en-US" i="1" dirty="0" smtClean="0">
                <a:solidFill>
                  <a:srgbClr val="000000"/>
                </a:solidFill>
              </a:rPr>
              <a:t>Physics, Czech </a:t>
            </a:r>
            <a:r>
              <a:rPr lang="en-US" i="1" dirty="0">
                <a:solidFill>
                  <a:srgbClr val="000000"/>
                </a:solidFill>
              </a:rPr>
              <a:t>Republic </a:t>
            </a:r>
            <a:r>
              <a:rPr lang="en-US" i="1" dirty="0" smtClean="0">
                <a:solidFill>
                  <a:srgbClr val="000000"/>
                </a:solidFill>
              </a:rPr>
              <a:t>6</a:t>
            </a:r>
            <a:r>
              <a:rPr lang="en-US" i="1" dirty="0">
                <a:solidFill>
                  <a:srgbClr val="000000"/>
                </a:solidFill>
              </a:rPr>
              <a:t>) ITER Organization</a:t>
            </a:r>
            <a:r>
              <a:rPr lang="en-US" i="1">
                <a:solidFill>
                  <a:srgbClr val="000000"/>
                </a:solidFill>
              </a:rPr>
              <a:t>, </a:t>
            </a:r>
            <a:r>
              <a:rPr lang="en-US" i="1" dirty="0">
                <a:solidFill>
                  <a:srgbClr val="000000"/>
                </a:solidFill>
              </a:rPr>
              <a:t>7</a:t>
            </a:r>
            <a:r>
              <a:rPr lang="en-US" i="1" smtClean="0">
                <a:solidFill>
                  <a:srgbClr val="000000"/>
                </a:solidFill>
              </a:rPr>
              <a:t>) </a:t>
            </a:r>
            <a:r>
              <a:rPr lang="en-US" i="1" dirty="0">
                <a:solidFill>
                  <a:srgbClr val="000000"/>
                </a:solidFill>
              </a:rPr>
              <a:t>MIT, </a:t>
            </a:r>
            <a:r>
              <a:rPr lang="en-US" i="1" dirty="0" smtClean="0">
                <a:solidFill>
                  <a:srgbClr val="000000"/>
                </a:solidFill>
              </a:rPr>
              <a:t>USA</a:t>
            </a:r>
            <a:r>
              <a:rPr lang="en-US" i="1" smtClean="0">
                <a:solidFill>
                  <a:srgbClr val="000000"/>
                </a:solidFill>
              </a:rPr>
              <a:t>; </a:t>
            </a:r>
            <a:r>
              <a:rPr lang="en-US" i="1">
                <a:solidFill>
                  <a:srgbClr val="000000"/>
                </a:solidFill>
              </a:rPr>
              <a:t>8</a:t>
            </a:r>
            <a:r>
              <a:rPr lang="en-US" i="1" smtClean="0">
                <a:solidFill>
                  <a:srgbClr val="000000"/>
                </a:solidFill>
              </a:rPr>
              <a:t>) </a:t>
            </a:r>
            <a:r>
              <a:rPr lang="en-US" i="1" dirty="0" smtClean="0"/>
              <a:t>IPFN, IST, Portugal</a:t>
            </a:r>
            <a:endParaRPr lang="en-US" sz="1000" dirty="0" smtClean="0">
              <a:solidFill>
                <a:srgbClr val="0000FF"/>
              </a:solidFill>
              <a:latin typeface="Gill Sans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sz="1000" dirty="0">
              <a:solidFill>
                <a:srgbClr val="0000FF"/>
              </a:solidFill>
              <a:latin typeface="Gill Sans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sz="1000" dirty="0" smtClean="0">
              <a:solidFill>
                <a:srgbClr val="0000FF"/>
              </a:solidFill>
              <a:latin typeface="Gill Sans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sz="1000" dirty="0">
              <a:solidFill>
                <a:srgbClr val="0000FF"/>
              </a:solidFill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152400" y="332656"/>
            <a:ext cx="8839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lIns="91291" tIns="45648" rIns="91291" bIns="45648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323528" y="2564904"/>
            <a:ext cx="8534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lIns="91291" tIns="45648" rIns="91291" bIns="45648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0432" y="6120680"/>
            <a:ext cx="649502" cy="6926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2" y="5949280"/>
            <a:ext cx="1785041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839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31" name="Rectangle 37"/>
          <p:cNvSpPr>
            <a:spLocks noChangeArrowheads="1"/>
          </p:cNvSpPr>
          <p:nvPr/>
        </p:nvSpPr>
        <p:spPr bwMode="auto">
          <a:xfrm>
            <a:off x="2485554" y="4551213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1" tIns="45648" rIns="91291" bIns="45648">
            <a:spAutoFit/>
          </a:bodyPr>
          <a:lstStyle/>
          <a:p>
            <a:endParaRPr lang="en-US" sz="2400">
              <a:solidFill>
                <a:srgbClr val="000000"/>
              </a:solidFill>
              <a:effectLst/>
            </a:endParaRPr>
          </a:p>
        </p:txBody>
      </p:sp>
      <p:sp>
        <p:nvSpPr>
          <p:cNvPr id="594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504" y="116632"/>
            <a:ext cx="7452320" cy="57606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SOL width – first principles estimate  </a:t>
            </a:r>
            <a:endParaRPr lang="en-US" sz="36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51920" y="3428701"/>
            <a:ext cx="1728192" cy="12961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60" name="Rectangle 37"/>
          <p:cNvSpPr>
            <a:spLocks noChangeArrowheads="1"/>
          </p:cNvSpPr>
          <p:nvPr/>
        </p:nvSpPr>
        <p:spPr bwMode="auto">
          <a:xfrm>
            <a:off x="9182298" y="8703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1" tIns="45648" rIns="91291" bIns="45648">
            <a:spAutoFit/>
          </a:bodyPr>
          <a:lstStyle/>
          <a:p>
            <a:endParaRPr lang="en-US" sz="2400">
              <a:solidFill>
                <a:srgbClr val="000000"/>
              </a:solidFill>
              <a:effectLst/>
            </a:endParaRP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4000"/>
                    </a14:imgEffect>
                  </a14:imgLayer>
                </a14:imgProps>
              </a:ext>
            </a:extLst>
          </a:blip>
          <a:srcRect l="45692" t="13419" r="41975" b="67585"/>
          <a:stretch/>
        </p:blipFill>
        <p:spPr>
          <a:xfrm>
            <a:off x="7340912" y="44624"/>
            <a:ext cx="1695584" cy="1872208"/>
          </a:xfrm>
          <a:prstGeom prst="rect">
            <a:avLst/>
          </a:prstGeom>
        </p:spPr>
      </p:pic>
      <p:sp>
        <p:nvSpPr>
          <p:cNvPr id="73" name="Rectangle 72"/>
          <p:cNvSpPr/>
          <p:nvPr/>
        </p:nvSpPr>
        <p:spPr bwMode="auto">
          <a:xfrm>
            <a:off x="8244408" y="1700808"/>
            <a:ext cx="899592" cy="2160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81" name="Freeform 80"/>
          <p:cNvSpPr/>
          <p:nvPr/>
        </p:nvSpPr>
        <p:spPr>
          <a:xfrm>
            <a:off x="8748464" y="260648"/>
            <a:ext cx="72008" cy="975895"/>
          </a:xfrm>
          <a:custGeom>
            <a:avLst/>
            <a:gdLst>
              <a:gd name="connsiteX0" fmla="*/ 0 w 361047"/>
              <a:gd name="connsiteY0" fmla="*/ 975895 h 975895"/>
              <a:gd name="connsiteX1" fmla="*/ 360947 w 361047"/>
              <a:gd name="connsiteY1" fmla="*/ 467895 h 975895"/>
              <a:gd name="connsiteX2" fmla="*/ 40105 w 361047"/>
              <a:gd name="connsiteY2" fmla="*/ 0 h 975895"/>
              <a:gd name="connsiteX3" fmla="*/ 40105 w 361047"/>
              <a:gd name="connsiteY3" fmla="*/ 0 h 975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047" h="975895">
                <a:moveTo>
                  <a:pt x="0" y="975895"/>
                </a:moveTo>
                <a:cubicBezTo>
                  <a:pt x="177131" y="803219"/>
                  <a:pt x="354263" y="630544"/>
                  <a:pt x="360947" y="467895"/>
                </a:cubicBezTo>
                <a:cubicBezTo>
                  <a:pt x="367631" y="305246"/>
                  <a:pt x="40105" y="0"/>
                  <a:pt x="40105" y="0"/>
                </a:cubicBezTo>
                <a:lnTo>
                  <a:pt x="40105" y="0"/>
                </a:lnTo>
              </a:path>
            </a:pathLst>
          </a:custGeom>
          <a:ln>
            <a:solidFill>
              <a:schemeClr val="tx1"/>
            </a:solidFill>
            <a:tailEnd type="triangle" w="lg" len="lg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2979"/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59410" name="Arc 59409"/>
          <p:cNvSpPr/>
          <p:nvPr/>
        </p:nvSpPr>
        <p:spPr bwMode="auto">
          <a:xfrm>
            <a:off x="7668344" y="404664"/>
            <a:ext cx="864096" cy="1080120"/>
          </a:xfrm>
          <a:prstGeom prst="arc">
            <a:avLst>
              <a:gd name="adj1" fmla="val 14387217"/>
              <a:gd name="adj2" fmla="val 7334424"/>
            </a:avLst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03" name="Line 40"/>
          <p:cNvSpPr>
            <a:spLocks noChangeShapeType="1"/>
          </p:cNvSpPr>
          <p:nvPr/>
        </p:nvSpPr>
        <p:spPr bwMode="auto">
          <a:xfrm flipH="1">
            <a:off x="7740352" y="476672"/>
            <a:ext cx="144016" cy="7200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grpSp>
        <p:nvGrpSpPr>
          <p:cNvPr id="59418" name="Group 59417"/>
          <p:cNvGrpSpPr/>
          <p:nvPr/>
        </p:nvGrpSpPr>
        <p:grpSpPr>
          <a:xfrm>
            <a:off x="899592" y="2636912"/>
            <a:ext cx="6768752" cy="2037200"/>
            <a:chOff x="899592" y="2709219"/>
            <a:chExt cx="6768752" cy="2037200"/>
          </a:xfrm>
        </p:grpSpPr>
        <p:sp>
          <p:nvSpPr>
            <p:cNvPr id="70" name="Oval 36"/>
            <p:cNvSpPr>
              <a:spLocks noChangeArrowheads="1"/>
            </p:cNvSpPr>
            <p:nvPr/>
          </p:nvSpPr>
          <p:spPr bwMode="auto">
            <a:xfrm>
              <a:off x="899592" y="2709219"/>
              <a:ext cx="648072" cy="648072"/>
            </a:xfrm>
            <a:prstGeom prst="ellips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71" name="Line 40"/>
            <p:cNvSpPr>
              <a:spLocks noChangeShapeType="1"/>
            </p:cNvSpPr>
            <p:nvPr/>
          </p:nvSpPr>
          <p:spPr bwMode="auto">
            <a:xfrm flipH="1" flipV="1">
              <a:off x="1331640" y="3357290"/>
              <a:ext cx="216024" cy="71977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lg"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  <p:pic>
          <p:nvPicPr>
            <p:cNvPr id="59415" name="Picture 59414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3717032"/>
              <a:ext cx="6120680" cy="1029387"/>
            </a:xfrm>
            <a:prstGeom prst="rect">
              <a:avLst/>
            </a:prstGeom>
          </p:spPr>
        </p:pic>
      </p:grpSp>
      <p:sp>
        <p:nvSpPr>
          <p:cNvPr id="115" name="TextBox 114"/>
          <p:cNvSpPr txBox="1"/>
          <p:nvPr/>
        </p:nvSpPr>
        <p:spPr>
          <a:xfrm>
            <a:off x="251520" y="6413412"/>
            <a:ext cx="4032448" cy="399964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2000" dirty="0" smtClean="0">
                <a:effectLst/>
              </a:rPr>
              <a:t>Ricci et al., PRL 2008; </a:t>
            </a:r>
            <a:r>
              <a:rPr lang="en-US" sz="2000" dirty="0" err="1" smtClean="0">
                <a:effectLst/>
              </a:rPr>
              <a:t>PoP</a:t>
            </a:r>
            <a:r>
              <a:rPr lang="en-US" sz="2000" dirty="0" smtClean="0">
                <a:effectLst/>
              </a:rPr>
              <a:t> 2013</a:t>
            </a:r>
          </a:p>
        </p:txBody>
      </p:sp>
      <p:grpSp>
        <p:nvGrpSpPr>
          <p:cNvPr id="59422" name="Group 59421"/>
          <p:cNvGrpSpPr/>
          <p:nvPr/>
        </p:nvGrpSpPr>
        <p:grpSpPr>
          <a:xfrm>
            <a:off x="4211960" y="5445224"/>
            <a:ext cx="4536504" cy="1296144"/>
            <a:chOff x="4139952" y="5445224"/>
            <a:chExt cx="4536504" cy="1296144"/>
          </a:xfrm>
        </p:grpSpPr>
        <p:grpSp>
          <p:nvGrpSpPr>
            <p:cNvPr id="59419" name="Group 59418"/>
            <p:cNvGrpSpPr/>
            <p:nvPr/>
          </p:nvGrpSpPr>
          <p:grpSpPr>
            <a:xfrm>
              <a:off x="4139952" y="5445224"/>
              <a:ext cx="4536504" cy="1296144"/>
              <a:chOff x="4716016" y="5445224"/>
              <a:chExt cx="4536504" cy="1296144"/>
            </a:xfrm>
          </p:grpSpPr>
          <p:sp>
            <p:nvSpPr>
              <p:cNvPr id="55" name="Rectangle 66"/>
              <p:cNvSpPr>
                <a:spLocks noChangeArrowheads="1"/>
              </p:cNvSpPr>
              <p:nvPr/>
            </p:nvSpPr>
            <p:spPr bwMode="auto">
              <a:xfrm>
                <a:off x="5364088" y="5445224"/>
                <a:ext cx="3888432" cy="1296144"/>
              </a:xfrm>
              <a:prstGeom prst="rect">
                <a:avLst/>
              </a:prstGeom>
              <a:solidFill>
                <a:srgbClr val="FFE2DF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  <p:sp>
            <p:nvSpPr>
              <p:cNvPr id="65" name="AutoShape 59"/>
              <p:cNvSpPr>
                <a:spLocks noChangeArrowheads="1"/>
              </p:cNvSpPr>
              <p:nvPr/>
            </p:nvSpPr>
            <p:spPr bwMode="auto">
              <a:xfrm>
                <a:off x="4716016" y="6021288"/>
                <a:ext cx="504056" cy="216024"/>
              </a:xfrm>
              <a:prstGeom prst="rightArrow">
                <a:avLst>
                  <a:gd name="adj1" fmla="val 50000"/>
                  <a:gd name="adj2" fmla="val 55000"/>
                </a:avLst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p:grpSp>
        <p:pic>
          <p:nvPicPr>
            <p:cNvPr id="59421" name="Picture 59420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45248" y="5539060"/>
              <a:ext cx="3759200" cy="1130300"/>
            </a:xfrm>
            <a:prstGeom prst="rect">
              <a:avLst/>
            </a:prstGeom>
          </p:spPr>
        </p:pic>
      </p:grpSp>
      <p:sp>
        <p:nvSpPr>
          <p:cNvPr id="119" name="Line 40"/>
          <p:cNvSpPr>
            <a:spLocks noChangeShapeType="1"/>
          </p:cNvSpPr>
          <p:nvPr/>
        </p:nvSpPr>
        <p:spPr bwMode="auto">
          <a:xfrm flipH="1" flipV="1">
            <a:off x="7740352" y="1340768"/>
            <a:ext cx="144016" cy="7200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40" name="Line 11"/>
          <p:cNvSpPr>
            <a:spLocks noChangeShapeType="1"/>
          </p:cNvSpPr>
          <p:nvPr/>
        </p:nvSpPr>
        <p:spPr bwMode="auto">
          <a:xfrm>
            <a:off x="107504" y="836712"/>
            <a:ext cx="748883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4" name="Line 40"/>
          <p:cNvSpPr>
            <a:spLocks noChangeShapeType="1"/>
          </p:cNvSpPr>
          <p:nvPr/>
        </p:nvSpPr>
        <p:spPr bwMode="auto">
          <a:xfrm flipH="1" flipV="1">
            <a:off x="8028384" y="188640"/>
            <a:ext cx="0" cy="288032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5" name="Line 40"/>
          <p:cNvSpPr>
            <a:spLocks noChangeShapeType="1"/>
          </p:cNvSpPr>
          <p:nvPr/>
        </p:nvSpPr>
        <p:spPr bwMode="auto">
          <a:xfrm flipV="1">
            <a:off x="8244408" y="324272"/>
            <a:ext cx="216024" cy="296416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7" name="Line 40"/>
          <p:cNvSpPr>
            <a:spLocks noChangeShapeType="1"/>
          </p:cNvSpPr>
          <p:nvPr/>
        </p:nvSpPr>
        <p:spPr bwMode="auto">
          <a:xfrm flipV="1">
            <a:off x="8388424" y="908720"/>
            <a:ext cx="288032" cy="0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6" name="Line 40"/>
          <p:cNvSpPr>
            <a:spLocks noChangeShapeType="1"/>
          </p:cNvSpPr>
          <p:nvPr/>
        </p:nvSpPr>
        <p:spPr bwMode="auto">
          <a:xfrm flipH="1">
            <a:off x="8028384" y="1348853"/>
            <a:ext cx="16768" cy="351955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8" name="Line 40"/>
          <p:cNvSpPr>
            <a:spLocks noChangeShapeType="1"/>
          </p:cNvSpPr>
          <p:nvPr/>
        </p:nvSpPr>
        <p:spPr bwMode="auto">
          <a:xfrm>
            <a:off x="8244408" y="1268760"/>
            <a:ext cx="216024" cy="216024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01" y="2741777"/>
            <a:ext cx="2730331" cy="543207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2195662" y="1434191"/>
            <a:ext cx="2528517" cy="1922801"/>
            <a:chOff x="2195662" y="1434191"/>
            <a:chExt cx="2528517" cy="1922801"/>
          </a:xfrm>
        </p:grpSpPr>
        <p:grpSp>
          <p:nvGrpSpPr>
            <p:cNvPr id="59417" name="Group 59416"/>
            <p:cNvGrpSpPr/>
            <p:nvPr/>
          </p:nvGrpSpPr>
          <p:grpSpPr>
            <a:xfrm>
              <a:off x="2195662" y="1484784"/>
              <a:ext cx="1512242" cy="1872208"/>
              <a:chOff x="2195662" y="1532613"/>
              <a:chExt cx="1512242" cy="1872208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2195662" y="1772816"/>
                <a:ext cx="1080194" cy="461665"/>
              </a:xfrm>
              <a:prstGeom prst="rect">
                <a:avLst/>
              </a:prstGeom>
              <a:noFill/>
            </p:spPr>
            <p:txBody>
              <a:bodyPr wrap="none" lIns="91291" tIns="45648" rIns="91291" bIns="45648" rtlCol="0">
                <a:spAutoFit/>
              </a:bodyPr>
              <a:lstStyle/>
              <a:p>
                <a:r>
                  <a:rPr lang="en-US" sz="2400" dirty="0" err="1">
                    <a:solidFill>
                      <a:srgbClr val="0000FF"/>
                    </a:solidFill>
                    <a:effectLst/>
                  </a:rPr>
                  <a:t>Bohm’s</a:t>
                </a:r>
                <a:endParaRPr lang="en-US" sz="2400" dirty="0">
                  <a:solidFill>
                    <a:srgbClr val="0000FF"/>
                  </a:solidFill>
                  <a:effectLst/>
                </a:endParaRPr>
              </a:p>
            </p:txBody>
          </p:sp>
          <p:sp>
            <p:nvSpPr>
              <p:cNvPr id="67" name="Line 40"/>
              <p:cNvSpPr>
                <a:spLocks noChangeShapeType="1"/>
              </p:cNvSpPr>
              <p:nvPr/>
            </p:nvSpPr>
            <p:spPr bwMode="auto">
              <a:xfrm flipH="1">
                <a:off x="2915816" y="1532613"/>
                <a:ext cx="792088" cy="108012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Gill Sans" pitchFamily="-65" charset="0"/>
                </a:endParaRPr>
              </a:p>
            </p:txBody>
          </p:sp>
          <p:sp>
            <p:nvSpPr>
              <p:cNvPr id="69" name="Oval 36"/>
              <p:cNvSpPr>
                <a:spLocks noChangeArrowheads="1"/>
              </p:cNvSpPr>
              <p:nvPr/>
            </p:nvSpPr>
            <p:spPr bwMode="auto">
              <a:xfrm>
                <a:off x="2483768" y="2660562"/>
                <a:ext cx="720080" cy="744259"/>
              </a:xfrm>
              <a:prstGeom prst="ellips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</p:grpSp>
        <p:pic>
          <p:nvPicPr>
            <p:cNvPr id="17" name="Picture 16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9912" y="1434191"/>
              <a:ext cx="944267" cy="266617"/>
            </a:xfrm>
            <a:prstGeom prst="rect">
              <a:avLst/>
            </a:prstGeom>
          </p:spPr>
        </p:pic>
      </p:grpSp>
      <p:pic>
        <p:nvPicPr>
          <p:cNvPr id="39" name="Picture 38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613" y="1124744"/>
            <a:ext cx="437732" cy="504056"/>
          </a:xfrm>
          <a:prstGeom prst="rect">
            <a:avLst/>
          </a:prstGeom>
        </p:spPr>
      </p:pic>
      <p:pic>
        <p:nvPicPr>
          <p:cNvPr id="41" name="Picture 40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1541537"/>
            <a:ext cx="423720" cy="375295"/>
          </a:xfrm>
          <a:prstGeom prst="rect">
            <a:avLst/>
          </a:prstGeom>
        </p:spPr>
      </p:pic>
      <p:pic>
        <p:nvPicPr>
          <p:cNvPr id="42" name="Picture 41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472" y="936005"/>
            <a:ext cx="197188" cy="33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146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OL_geometry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26" y="1124744"/>
            <a:ext cx="5213070" cy="4131840"/>
          </a:xfrm>
          <a:prstGeom prst="rect">
            <a:avLst/>
          </a:prstGeom>
        </p:spPr>
      </p:pic>
      <p:sp>
        <p:nvSpPr>
          <p:cNvPr id="594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-128736"/>
            <a:ext cx="9144000" cy="53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SOL turbulent regimes</a:t>
            </a:r>
            <a:endParaRPr lang="en-US" sz="40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107504" y="620688"/>
            <a:ext cx="885698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55776" y="1537646"/>
            <a:ext cx="2189317" cy="523202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effectLst/>
                <a:latin typeface="Gill Sans"/>
                <a:cs typeface="Gill Sans"/>
              </a:rPr>
              <a:t>RESISTIVE BALLOONING MODE, with EM EFFECTS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98640" y="4365104"/>
            <a:ext cx="2029344" cy="307758"/>
          </a:xfrm>
          <a:prstGeom prst="rect">
            <a:avLst/>
          </a:prstGeom>
          <a:noFill/>
        </p:spPr>
        <p:txBody>
          <a:bodyPr wrap="none" lIns="91420" tIns="45711" rIns="91420" bIns="45711" rtlCol="0">
            <a:spAutoFit/>
          </a:bodyPr>
          <a:lstStyle/>
          <a:p>
            <a:r>
              <a:rPr lang="en-US" sz="1400" dirty="0" smtClean="0">
                <a:solidFill>
                  <a:srgbClr val="FFFFFF">
                    <a:lumMod val="95000"/>
                  </a:srgbClr>
                </a:solidFill>
                <a:effectLst/>
                <a:latin typeface="Gill Sans"/>
                <a:cs typeface="Gill Sans"/>
              </a:rPr>
              <a:t>INERTIAL DRIFT WAVES</a:t>
            </a:r>
            <a:endParaRPr lang="en-US" sz="1400" dirty="0">
              <a:solidFill>
                <a:srgbClr val="FFFFFF">
                  <a:lumMod val="95000"/>
                </a:srgbClr>
              </a:solidFill>
              <a:effectLst/>
              <a:latin typeface="Gill Sans"/>
              <a:cs typeface="Gill San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15616" y="2852936"/>
            <a:ext cx="1152128" cy="461647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n-US" sz="1200" dirty="0" smtClean="0">
                <a:solidFill>
                  <a:srgbClr val="FFFFFF">
                    <a:lumMod val="95000"/>
                  </a:srgbClr>
                </a:solidFill>
                <a:effectLst/>
                <a:latin typeface="Gill Sans"/>
                <a:cs typeface="Gill Sans"/>
              </a:rPr>
              <a:t>RESISTIVE DRIFT WAVES</a:t>
            </a:r>
            <a:endParaRPr lang="en-US" sz="1200" dirty="0">
              <a:solidFill>
                <a:srgbClr val="FFFFFF">
                  <a:lumMod val="95000"/>
                </a:srgbClr>
              </a:solidFill>
              <a:effectLst/>
              <a:latin typeface="Gill Sans"/>
              <a:cs typeface="Gill Sans"/>
            </a:endParaRPr>
          </a:p>
        </p:txBody>
      </p:sp>
      <p:grpSp>
        <p:nvGrpSpPr>
          <p:cNvPr id="59400" name="Group 59399"/>
          <p:cNvGrpSpPr/>
          <p:nvPr/>
        </p:nvGrpSpPr>
        <p:grpSpPr>
          <a:xfrm>
            <a:off x="179512" y="764704"/>
            <a:ext cx="8640960" cy="523075"/>
            <a:chOff x="179512" y="1124744"/>
            <a:chExt cx="8640960" cy="523075"/>
          </a:xfrm>
        </p:grpSpPr>
        <p:sp>
          <p:nvSpPr>
            <p:cNvPr id="22" name="TextBox 21"/>
            <p:cNvSpPr txBox="1"/>
            <p:nvPr/>
          </p:nvSpPr>
          <p:spPr>
            <a:xfrm>
              <a:off x="179512" y="1124744"/>
              <a:ext cx="8640960" cy="52307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lIns="91291" tIns="45648" rIns="91291" bIns="45648" rtlCol="0">
              <a:spAutoFit/>
            </a:bodyPr>
            <a:lstStyle/>
            <a:p>
              <a:r>
                <a:rPr lang="en-US" sz="2800" dirty="0" smtClean="0">
                  <a:solidFill>
                    <a:srgbClr val="000000"/>
                  </a:solidFill>
                  <a:effectLst/>
                </a:rPr>
                <a:t>Instability </a:t>
              </a:r>
              <a:r>
                <a:rPr lang="en-US" sz="2800" dirty="0">
                  <a:solidFill>
                    <a:srgbClr val="000000"/>
                  </a:solidFill>
                  <a:effectLst/>
                </a:rPr>
                <a:t>driving </a:t>
              </a:r>
              <a:r>
                <a:rPr lang="en-US" sz="2800" dirty="0" smtClean="0">
                  <a:solidFill>
                    <a:srgbClr val="000000"/>
                  </a:solidFill>
                  <a:effectLst/>
                </a:rPr>
                <a:t>turbulence depends mainly on </a:t>
              </a:r>
              <a:r>
                <a:rPr lang="en-US" sz="2800" i="1" dirty="0" smtClean="0">
                  <a:solidFill>
                    <a:srgbClr val="000000"/>
                  </a:solidFill>
                  <a:effectLst/>
                  <a:latin typeface="Times New Roman"/>
                  <a:cs typeface="Times New Roman"/>
                </a:rPr>
                <a:t>q</a:t>
              </a:r>
              <a:r>
                <a:rPr lang="en-US" sz="2800" dirty="0" smtClean="0">
                  <a:solidFill>
                    <a:srgbClr val="000000"/>
                  </a:solidFill>
                  <a:effectLst/>
                </a:rPr>
                <a:t>,  </a:t>
              </a:r>
              <a:r>
                <a:rPr lang="en-US" sz="1600" dirty="0" smtClean="0">
                  <a:solidFill>
                    <a:srgbClr val="000000"/>
                  </a:solidFill>
                  <a:effectLst/>
                </a:rPr>
                <a:t> </a:t>
              </a:r>
              <a:r>
                <a:rPr lang="en-US" sz="2800" dirty="0" smtClean="0">
                  <a:solidFill>
                    <a:srgbClr val="000000"/>
                  </a:solidFill>
                  <a:effectLst/>
                </a:rPr>
                <a:t>,  </a:t>
              </a:r>
              <a:r>
                <a:rPr lang="en-US" sz="2000" dirty="0" smtClean="0">
                  <a:solidFill>
                    <a:srgbClr val="000000"/>
                  </a:solidFill>
                  <a:effectLst/>
                </a:rPr>
                <a:t> </a:t>
              </a:r>
              <a:r>
                <a:rPr lang="en-US" sz="2800" dirty="0" smtClean="0">
                  <a:solidFill>
                    <a:srgbClr val="000000"/>
                  </a:solidFill>
                  <a:effectLst/>
                </a:rPr>
                <a:t>.</a:t>
              </a:r>
              <a:endParaRPr lang="en-US" sz="2800" dirty="0">
                <a:solidFill>
                  <a:srgbClr val="000000"/>
                </a:solidFill>
                <a:effectLst/>
              </a:endParaRPr>
            </a:p>
          </p:txBody>
        </p:sp>
        <p:pic>
          <p:nvPicPr>
            <p:cNvPr id="9" name="Picture 8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400" y="1268760"/>
              <a:ext cx="159084" cy="275745"/>
            </a:xfrm>
            <a:prstGeom prst="rect">
              <a:avLst/>
            </a:prstGeom>
          </p:spPr>
        </p:pic>
        <p:pic>
          <p:nvPicPr>
            <p:cNvPr id="10" name="Picture 9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4368" y="1340768"/>
              <a:ext cx="190589" cy="180000"/>
            </a:xfrm>
            <a:prstGeom prst="rect">
              <a:avLst/>
            </a:prstGeom>
          </p:spPr>
        </p:pic>
      </p:grpSp>
      <p:sp>
        <p:nvSpPr>
          <p:cNvPr id="18" name="Rectangle 17"/>
          <p:cNvSpPr/>
          <p:nvPr/>
        </p:nvSpPr>
        <p:spPr bwMode="auto">
          <a:xfrm>
            <a:off x="4233468" y="5058791"/>
            <a:ext cx="122508" cy="1692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462888" y="4957054"/>
            <a:ext cx="245015" cy="8464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defTabSz="912979"/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1520" y="6413412"/>
            <a:ext cx="4032448" cy="399964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2000" dirty="0" err="1" smtClean="0">
                <a:effectLst/>
              </a:rPr>
              <a:t>Mosetto</a:t>
            </a:r>
            <a:r>
              <a:rPr lang="en-US" sz="2000" dirty="0" smtClean="0">
                <a:effectLst/>
              </a:rPr>
              <a:t> et al., </a:t>
            </a:r>
            <a:r>
              <a:rPr lang="en-US" sz="2000" dirty="0" err="1" smtClean="0">
                <a:effectLst/>
              </a:rPr>
              <a:t>PoP</a:t>
            </a:r>
            <a:r>
              <a:rPr lang="en-US" sz="2000" dirty="0" smtClean="0">
                <a:effectLst/>
              </a:rPr>
              <a:t> 2013</a:t>
            </a:r>
          </a:p>
        </p:txBody>
      </p:sp>
    </p:spTree>
    <p:extLst>
      <p:ext uri="{BB962C8B-B14F-4D97-AF65-F5344CB8AC3E}">
        <p14:creationId xmlns:p14="http://schemas.microsoft.com/office/powerpoint/2010/main" val="3341675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OL_geometry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26" y="1124744"/>
            <a:ext cx="5213070" cy="4131840"/>
          </a:xfrm>
          <a:prstGeom prst="rect">
            <a:avLst/>
          </a:prstGeom>
        </p:spPr>
      </p:pic>
      <p:sp>
        <p:nvSpPr>
          <p:cNvPr id="594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-128736"/>
            <a:ext cx="9144000" cy="53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SOL turbulent regimes</a:t>
            </a:r>
            <a:endParaRPr lang="en-US" sz="40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107504" y="620688"/>
            <a:ext cx="885698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55776" y="1537646"/>
            <a:ext cx="2189317" cy="523202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effectLst/>
                <a:latin typeface="Gill Sans"/>
                <a:cs typeface="Gill Sans"/>
              </a:rPr>
              <a:t>RESISTIVE BALLOONING MODE, with EM EFFECTS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98640" y="4365104"/>
            <a:ext cx="2029344" cy="307758"/>
          </a:xfrm>
          <a:prstGeom prst="rect">
            <a:avLst/>
          </a:prstGeom>
          <a:noFill/>
        </p:spPr>
        <p:txBody>
          <a:bodyPr wrap="none" lIns="91420" tIns="45711" rIns="91420" bIns="45711" rtlCol="0">
            <a:spAutoFit/>
          </a:bodyPr>
          <a:lstStyle/>
          <a:p>
            <a:r>
              <a:rPr lang="en-US" sz="1400" dirty="0" smtClean="0">
                <a:solidFill>
                  <a:srgbClr val="FFFFFF">
                    <a:lumMod val="95000"/>
                  </a:srgbClr>
                </a:solidFill>
                <a:effectLst/>
                <a:latin typeface="Gill Sans"/>
                <a:cs typeface="Gill Sans"/>
              </a:rPr>
              <a:t>INERTIAL DRIFT WAVES</a:t>
            </a:r>
            <a:endParaRPr lang="en-US" sz="1400" dirty="0">
              <a:solidFill>
                <a:srgbClr val="FFFFFF">
                  <a:lumMod val="95000"/>
                </a:srgbClr>
              </a:solidFill>
              <a:effectLst/>
              <a:latin typeface="Gill Sans"/>
              <a:cs typeface="Gill San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15616" y="2852936"/>
            <a:ext cx="1152128" cy="461647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n-US" sz="1200" dirty="0" smtClean="0">
                <a:solidFill>
                  <a:srgbClr val="FFFFFF">
                    <a:lumMod val="95000"/>
                  </a:srgbClr>
                </a:solidFill>
                <a:effectLst/>
                <a:latin typeface="Gill Sans"/>
                <a:cs typeface="Gill Sans"/>
              </a:rPr>
              <a:t>RESISTIVE DRIFT WAVES</a:t>
            </a:r>
            <a:endParaRPr lang="en-US" sz="1200" dirty="0">
              <a:solidFill>
                <a:srgbClr val="FFFFFF">
                  <a:lumMod val="95000"/>
                </a:srgbClr>
              </a:solidFill>
              <a:effectLst/>
              <a:latin typeface="Gill Sans"/>
              <a:cs typeface="Gill Sans"/>
            </a:endParaRPr>
          </a:p>
        </p:txBody>
      </p:sp>
      <p:grpSp>
        <p:nvGrpSpPr>
          <p:cNvPr id="59400" name="Group 59399"/>
          <p:cNvGrpSpPr/>
          <p:nvPr/>
        </p:nvGrpSpPr>
        <p:grpSpPr>
          <a:xfrm>
            <a:off x="179512" y="764704"/>
            <a:ext cx="8640960" cy="523075"/>
            <a:chOff x="179512" y="1124744"/>
            <a:chExt cx="8640960" cy="523075"/>
          </a:xfrm>
        </p:grpSpPr>
        <p:sp>
          <p:nvSpPr>
            <p:cNvPr id="22" name="TextBox 21"/>
            <p:cNvSpPr txBox="1"/>
            <p:nvPr/>
          </p:nvSpPr>
          <p:spPr>
            <a:xfrm>
              <a:off x="179512" y="1124744"/>
              <a:ext cx="8640960" cy="52307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lIns="91291" tIns="45648" rIns="91291" bIns="45648" rtlCol="0">
              <a:spAutoFit/>
            </a:bodyPr>
            <a:lstStyle/>
            <a:p>
              <a:r>
                <a:rPr lang="en-US" sz="2800" dirty="0" smtClean="0">
                  <a:solidFill>
                    <a:srgbClr val="000000"/>
                  </a:solidFill>
                  <a:effectLst/>
                </a:rPr>
                <a:t>Instability </a:t>
              </a:r>
              <a:r>
                <a:rPr lang="en-US" sz="2800" dirty="0">
                  <a:solidFill>
                    <a:srgbClr val="000000"/>
                  </a:solidFill>
                  <a:effectLst/>
                </a:rPr>
                <a:t>driving </a:t>
              </a:r>
              <a:r>
                <a:rPr lang="en-US" sz="2800" dirty="0" smtClean="0">
                  <a:solidFill>
                    <a:srgbClr val="000000"/>
                  </a:solidFill>
                  <a:effectLst/>
                </a:rPr>
                <a:t>turbulence depends mainly on </a:t>
              </a:r>
              <a:r>
                <a:rPr lang="en-US" sz="2800" i="1" dirty="0" smtClean="0">
                  <a:solidFill>
                    <a:srgbClr val="000000"/>
                  </a:solidFill>
                  <a:effectLst/>
                  <a:latin typeface="Times New Roman"/>
                  <a:cs typeface="Times New Roman"/>
                </a:rPr>
                <a:t>q</a:t>
              </a:r>
              <a:r>
                <a:rPr lang="en-US" sz="2800" dirty="0" smtClean="0">
                  <a:solidFill>
                    <a:srgbClr val="000000"/>
                  </a:solidFill>
                  <a:effectLst/>
                </a:rPr>
                <a:t>,  </a:t>
              </a:r>
              <a:r>
                <a:rPr lang="en-US" sz="1600" dirty="0" smtClean="0">
                  <a:solidFill>
                    <a:srgbClr val="000000"/>
                  </a:solidFill>
                  <a:effectLst/>
                </a:rPr>
                <a:t> </a:t>
              </a:r>
              <a:r>
                <a:rPr lang="en-US" sz="2800" dirty="0" smtClean="0">
                  <a:solidFill>
                    <a:srgbClr val="000000"/>
                  </a:solidFill>
                  <a:effectLst/>
                </a:rPr>
                <a:t>,  </a:t>
              </a:r>
              <a:r>
                <a:rPr lang="en-US" sz="2000" dirty="0" smtClean="0">
                  <a:solidFill>
                    <a:srgbClr val="000000"/>
                  </a:solidFill>
                  <a:effectLst/>
                </a:rPr>
                <a:t> </a:t>
              </a:r>
              <a:r>
                <a:rPr lang="en-US" sz="2800" dirty="0" smtClean="0">
                  <a:solidFill>
                    <a:srgbClr val="000000"/>
                  </a:solidFill>
                  <a:effectLst/>
                </a:rPr>
                <a:t>.</a:t>
              </a:r>
              <a:endParaRPr lang="en-US" sz="2800" dirty="0">
                <a:solidFill>
                  <a:srgbClr val="000000"/>
                </a:solidFill>
                <a:effectLst/>
              </a:endParaRPr>
            </a:p>
          </p:txBody>
        </p:sp>
        <p:pic>
          <p:nvPicPr>
            <p:cNvPr id="9" name="Picture 8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400" y="1268760"/>
              <a:ext cx="159084" cy="275745"/>
            </a:xfrm>
            <a:prstGeom prst="rect">
              <a:avLst/>
            </a:prstGeom>
          </p:spPr>
        </p:pic>
        <p:pic>
          <p:nvPicPr>
            <p:cNvPr id="10" name="Picture 9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4368" y="1340768"/>
              <a:ext cx="190589" cy="180000"/>
            </a:xfrm>
            <a:prstGeom prst="rect">
              <a:avLst/>
            </a:prstGeom>
          </p:spPr>
        </p:pic>
      </p:grpSp>
      <p:grpSp>
        <p:nvGrpSpPr>
          <p:cNvPr id="25" name="Group 24"/>
          <p:cNvGrpSpPr/>
          <p:nvPr/>
        </p:nvGrpSpPr>
        <p:grpSpPr>
          <a:xfrm>
            <a:off x="3456384" y="2420888"/>
            <a:ext cx="4391472" cy="1080120"/>
            <a:chOff x="5724128" y="1484784"/>
            <a:chExt cx="4391472" cy="1080120"/>
          </a:xfrm>
        </p:grpSpPr>
        <p:sp>
          <p:nvSpPr>
            <p:cNvPr id="12" name="Oval 11"/>
            <p:cNvSpPr/>
            <p:nvPr/>
          </p:nvSpPr>
          <p:spPr bwMode="auto">
            <a:xfrm>
              <a:off x="5724128" y="1556792"/>
              <a:ext cx="1008112" cy="1008112"/>
            </a:xfrm>
            <a:prstGeom prst="ellipse">
              <a:avLst/>
            </a:prstGeom>
            <a:pattFill prst="wdUpDiag">
              <a:fgClr>
                <a:srgbClr val="FF0000"/>
              </a:fgClr>
              <a:bgClr>
                <a:srgbClr val="86FF46"/>
              </a:bgClr>
            </a:pattFill>
            <a:ln w="412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  <p:sp>
          <p:nvSpPr>
            <p:cNvPr id="26" name="Line 40"/>
            <p:cNvSpPr>
              <a:spLocks noChangeShapeType="1"/>
            </p:cNvSpPr>
            <p:nvPr/>
          </p:nvSpPr>
          <p:spPr bwMode="auto">
            <a:xfrm flipH="1">
              <a:off x="6732240" y="2060848"/>
              <a:ext cx="792088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lg"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487816" y="1484784"/>
              <a:ext cx="2627784" cy="1061811"/>
            </a:xfrm>
            <a:prstGeom prst="rect">
              <a:avLst/>
            </a:prstGeom>
            <a:noFill/>
          </p:spPr>
          <p:txBody>
            <a:bodyPr wrap="square" lIns="91420" tIns="45711" rIns="91420" bIns="45711" rtlCol="0">
              <a:spAutoFit/>
            </a:bodyPr>
            <a:lstStyle/>
            <a:p>
              <a:r>
                <a:rPr lang="en-US" sz="2100" dirty="0" smtClean="0">
                  <a:solidFill>
                    <a:srgbClr val="FF0000"/>
                  </a:solidFill>
                  <a:effectLst/>
                  <a:latin typeface="Gill Sans"/>
                  <a:cs typeface="Gill Sans"/>
                </a:rPr>
                <a:t>TYPICAL LIMITED SOL OPERATIONAL</a:t>
              </a:r>
            </a:p>
            <a:p>
              <a:r>
                <a:rPr lang="en-US" sz="2100" dirty="0" smtClean="0">
                  <a:solidFill>
                    <a:srgbClr val="FF0000"/>
                  </a:solidFill>
                  <a:effectLst/>
                  <a:latin typeface="Gill Sans"/>
                  <a:cs typeface="Gill Sans"/>
                </a:rPr>
                <a:t>PARAMETERS</a:t>
              </a:r>
            </a:p>
          </p:txBody>
        </p:sp>
      </p:grpSp>
      <p:sp>
        <p:nvSpPr>
          <p:cNvPr id="18" name="Rectangle 17"/>
          <p:cNvSpPr/>
          <p:nvPr/>
        </p:nvSpPr>
        <p:spPr bwMode="auto">
          <a:xfrm>
            <a:off x="4233468" y="5058791"/>
            <a:ext cx="122508" cy="1692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462888" y="4957054"/>
            <a:ext cx="245015" cy="8464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defTabSz="912979"/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1520" y="6413412"/>
            <a:ext cx="4032448" cy="399964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2000" dirty="0" err="1" smtClean="0">
                <a:effectLst/>
              </a:rPr>
              <a:t>Mosetto</a:t>
            </a:r>
            <a:r>
              <a:rPr lang="en-US" sz="2000" dirty="0" smtClean="0">
                <a:effectLst/>
              </a:rPr>
              <a:t> et al., </a:t>
            </a:r>
            <a:r>
              <a:rPr lang="en-US" sz="2000" dirty="0" err="1" smtClean="0">
                <a:effectLst/>
              </a:rPr>
              <a:t>PoP</a:t>
            </a:r>
            <a:r>
              <a:rPr lang="en-US" sz="2000" dirty="0" smtClean="0">
                <a:effectLst/>
              </a:rPr>
              <a:t> 2013</a:t>
            </a:r>
          </a:p>
        </p:txBody>
      </p:sp>
    </p:spTree>
    <p:extLst>
      <p:ext uri="{BB962C8B-B14F-4D97-AF65-F5344CB8AC3E}">
        <p14:creationId xmlns:p14="http://schemas.microsoft.com/office/powerpoint/2010/main" val="3341675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OL_geometry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26" y="1124744"/>
            <a:ext cx="5213070" cy="4131840"/>
          </a:xfrm>
          <a:prstGeom prst="rect">
            <a:avLst/>
          </a:prstGeom>
        </p:spPr>
      </p:pic>
      <p:sp>
        <p:nvSpPr>
          <p:cNvPr id="594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-128736"/>
            <a:ext cx="9144000" cy="53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SOL turbulent regimes</a:t>
            </a:r>
            <a:endParaRPr lang="en-US" sz="40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107504" y="620688"/>
            <a:ext cx="885698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55776" y="1537646"/>
            <a:ext cx="2189317" cy="523202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effectLst/>
                <a:latin typeface="Gill Sans"/>
                <a:cs typeface="Gill Sans"/>
              </a:rPr>
              <a:t>RESISTIVE BALLOONING MODE, with EM EFFECTS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98640" y="4365104"/>
            <a:ext cx="2029344" cy="307758"/>
          </a:xfrm>
          <a:prstGeom prst="rect">
            <a:avLst/>
          </a:prstGeom>
          <a:noFill/>
        </p:spPr>
        <p:txBody>
          <a:bodyPr wrap="none" lIns="91420" tIns="45711" rIns="91420" bIns="45711" rtlCol="0">
            <a:spAutoFit/>
          </a:bodyPr>
          <a:lstStyle/>
          <a:p>
            <a:r>
              <a:rPr lang="en-US" sz="1400" dirty="0" smtClean="0">
                <a:solidFill>
                  <a:srgbClr val="FFFFFF">
                    <a:lumMod val="95000"/>
                  </a:srgbClr>
                </a:solidFill>
                <a:effectLst/>
                <a:latin typeface="Gill Sans"/>
                <a:cs typeface="Gill Sans"/>
              </a:rPr>
              <a:t>INERTIAL DRIFT WAVES</a:t>
            </a:r>
            <a:endParaRPr lang="en-US" sz="1400" dirty="0">
              <a:solidFill>
                <a:srgbClr val="FFFFFF">
                  <a:lumMod val="95000"/>
                </a:srgbClr>
              </a:solidFill>
              <a:effectLst/>
              <a:latin typeface="Gill Sans"/>
              <a:cs typeface="Gill San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15616" y="2852936"/>
            <a:ext cx="1152128" cy="461647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n-US" sz="1200" dirty="0" smtClean="0">
                <a:solidFill>
                  <a:srgbClr val="FFFFFF">
                    <a:lumMod val="95000"/>
                  </a:srgbClr>
                </a:solidFill>
                <a:effectLst/>
                <a:latin typeface="Gill Sans"/>
                <a:cs typeface="Gill Sans"/>
              </a:rPr>
              <a:t>RESISTIVE DRIFT WAVES</a:t>
            </a:r>
            <a:endParaRPr lang="en-US" sz="1200" dirty="0">
              <a:solidFill>
                <a:srgbClr val="FFFFFF">
                  <a:lumMod val="95000"/>
                </a:srgbClr>
              </a:solidFill>
              <a:effectLst/>
              <a:latin typeface="Gill Sans"/>
              <a:cs typeface="Gill Sans"/>
            </a:endParaRPr>
          </a:p>
        </p:txBody>
      </p:sp>
      <p:grpSp>
        <p:nvGrpSpPr>
          <p:cNvPr id="59400" name="Group 59399"/>
          <p:cNvGrpSpPr/>
          <p:nvPr/>
        </p:nvGrpSpPr>
        <p:grpSpPr>
          <a:xfrm>
            <a:off x="179512" y="764704"/>
            <a:ext cx="8640960" cy="523075"/>
            <a:chOff x="179512" y="1124744"/>
            <a:chExt cx="8640960" cy="523075"/>
          </a:xfrm>
        </p:grpSpPr>
        <p:sp>
          <p:nvSpPr>
            <p:cNvPr id="22" name="TextBox 21"/>
            <p:cNvSpPr txBox="1"/>
            <p:nvPr/>
          </p:nvSpPr>
          <p:spPr>
            <a:xfrm>
              <a:off x="179512" y="1124744"/>
              <a:ext cx="8640960" cy="52307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lIns="91291" tIns="45648" rIns="91291" bIns="45648" rtlCol="0">
              <a:spAutoFit/>
            </a:bodyPr>
            <a:lstStyle/>
            <a:p>
              <a:r>
                <a:rPr lang="en-US" sz="2800" dirty="0" smtClean="0">
                  <a:solidFill>
                    <a:srgbClr val="000000"/>
                  </a:solidFill>
                  <a:effectLst/>
                </a:rPr>
                <a:t>Instability </a:t>
              </a:r>
              <a:r>
                <a:rPr lang="en-US" sz="2800" dirty="0">
                  <a:solidFill>
                    <a:srgbClr val="000000"/>
                  </a:solidFill>
                  <a:effectLst/>
                </a:rPr>
                <a:t>driving </a:t>
              </a:r>
              <a:r>
                <a:rPr lang="en-US" sz="2800" dirty="0" smtClean="0">
                  <a:solidFill>
                    <a:srgbClr val="000000"/>
                  </a:solidFill>
                  <a:effectLst/>
                </a:rPr>
                <a:t>turbulence depends mainly on </a:t>
              </a:r>
              <a:r>
                <a:rPr lang="en-US" sz="2800" i="1" dirty="0" smtClean="0">
                  <a:solidFill>
                    <a:srgbClr val="000000"/>
                  </a:solidFill>
                  <a:effectLst/>
                  <a:latin typeface="Times New Roman"/>
                  <a:cs typeface="Times New Roman"/>
                </a:rPr>
                <a:t>q</a:t>
              </a:r>
              <a:r>
                <a:rPr lang="en-US" sz="2800" dirty="0" smtClean="0">
                  <a:solidFill>
                    <a:srgbClr val="000000"/>
                  </a:solidFill>
                  <a:effectLst/>
                </a:rPr>
                <a:t>,  </a:t>
              </a:r>
              <a:r>
                <a:rPr lang="en-US" sz="1600" dirty="0" smtClean="0">
                  <a:solidFill>
                    <a:srgbClr val="000000"/>
                  </a:solidFill>
                  <a:effectLst/>
                </a:rPr>
                <a:t> </a:t>
              </a:r>
              <a:r>
                <a:rPr lang="en-US" sz="2800" dirty="0" smtClean="0">
                  <a:solidFill>
                    <a:srgbClr val="000000"/>
                  </a:solidFill>
                  <a:effectLst/>
                </a:rPr>
                <a:t>,  </a:t>
              </a:r>
              <a:r>
                <a:rPr lang="en-US" sz="2000" dirty="0" smtClean="0">
                  <a:solidFill>
                    <a:srgbClr val="000000"/>
                  </a:solidFill>
                  <a:effectLst/>
                </a:rPr>
                <a:t> </a:t>
              </a:r>
              <a:r>
                <a:rPr lang="en-US" sz="2800" dirty="0" smtClean="0">
                  <a:solidFill>
                    <a:srgbClr val="000000"/>
                  </a:solidFill>
                  <a:effectLst/>
                </a:rPr>
                <a:t>.</a:t>
              </a:r>
              <a:endParaRPr lang="en-US" sz="2800" dirty="0">
                <a:solidFill>
                  <a:srgbClr val="000000"/>
                </a:solidFill>
                <a:effectLst/>
              </a:endParaRPr>
            </a:p>
          </p:txBody>
        </p:sp>
        <p:pic>
          <p:nvPicPr>
            <p:cNvPr id="9" name="Picture 8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400" y="1268760"/>
              <a:ext cx="159084" cy="275745"/>
            </a:xfrm>
            <a:prstGeom prst="rect">
              <a:avLst/>
            </a:prstGeom>
          </p:spPr>
        </p:pic>
        <p:pic>
          <p:nvPicPr>
            <p:cNvPr id="10" name="Picture 9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4368" y="1340768"/>
              <a:ext cx="190589" cy="180000"/>
            </a:xfrm>
            <a:prstGeom prst="rect">
              <a:avLst/>
            </a:prstGeom>
          </p:spPr>
        </p:pic>
      </p:grpSp>
      <p:grpSp>
        <p:nvGrpSpPr>
          <p:cNvPr id="25" name="Group 24"/>
          <p:cNvGrpSpPr/>
          <p:nvPr/>
        </p:nvGrpSpPr>
        <p:grpSpPr>
          <a:xfrm>
            <a:off x="3456384" y="2420888"/>
            <a:ext cx="4391472" cy="1080120"/>
            <a:chOff x="5724128" y="1484784"/>
            <a:chExt cx="4391472" cy="1080120"/>
          </a:xfrm>
        </p:grpSpPr>
        <p:sp>
          <p:nvSpPr>
            <p:cNvPr id="12" name="Oval 11"/>
            <p:cNvSpPr/>
            <p:nvPr/>
          </p:nvSpPr>
          <p:spPr bwMode="auto">
            <a:xfrm>
              <a:off x="5724128" y="1556792"/>
              <a:ext cx="1008112" cy="1008112"/>
            </a:xfrm>
            <a:prstGeom prst="ellipse">
              <a:avLst/>
            </a:prstGeom>
            <a:pattFill prst="wdUpDiag">
              <a:fgClr>
                <a:srgbClr val="FF0000"/>
              </a:fgClr>
              <a:bgClr>
                <a:srgbClr val="86FF46"/>
              </a:bgClr>
            </a:pattFill>
            <a:ln w="412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  <p:sp>
          <p:nvSpPr>
            <p:cNvPr id="26" name="Line 40"/>
            <p:cNvSpPr>
              <a:spLocks noChangeShapeType="1"/>
            </p:cNvSpPr>
            <p:nvPr/>
          </p:nvSpPr>
          <p:spPr bwMode="auto">
            <a:xfrm flipH="1">
              <a:off x="6732240" y="2060848"/>
              <a:ext cx="792088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lg"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487816" y="1484784"/>
              <a:ext cx="2627784" cy="1061811"/>
            </a:xfrm>
            <a:prstGeom prst="rect">
              <a:avLst/>
            </a:prstGeom>
            <a:noFill/>
          </p:spPr>
          <p:txBody>
            <a:bodyPr wrap="square" lIns="91420" tIns="45711" rIns="91420" bIns="45711" rtlCol="0">
              <a:spAutoFit/>
            </a:bodyPr>
            <a:lstStyle/>
            <a:p>
              <a:r>
                <a:rPr lang="en-US" sz="2100" dirty="0" smtClean="0">
                  <a:solidFill>
                    <a:srgbClr val="FF0000"/>
                  </a:solidFill>
                  <a:effectLst/>
                  <a:latin typeface="Gill Sans"/>
                  <a:cs typeface="Gill Sans"/>
                </a:rPr>
                <a:t>TYPICAL LIMITED SOL OPERATIONAL</a:t>
              </a:r>
            </a:p>
            <a:p>
              <a:r>
                <a:rPr lang="en-US" sz="2100" dirty="0" smtClean="0">
                  <a:solidFill>
                    <a:srgbClr val="FF0000"/>
                  </a:solidFill>
                  <a:effectLst/>
                  <a:latin typeface="Gill Sans"/>
                  <a:cs typeface="Gill Sans"/>
                </a:rPr>
                <a:t>PARAMETERS</a:t>
              </a:r>
            </a:p>
          </p:txBody>
        </p:sp>
      </p:grpSp>
      <p:sp>
        <p:nvSpPr>
          <p:cNvPr id="18" name="Rectangle 17"/>
          <p:cNvSpPr/>
          <p:nvPr/>
        </p:nvSpPr>
        <p:spPr bwMode="auto">
          <a:xfrm>
            <a:off x="4233468" y="5058791"/>
            <a:ext cx="122508" cy="1692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462888" y="4957054"/>
            <a:ext cx="245015" cy="8464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defTabSz="912979"/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1520" y="6413412"/>
            <a:ext cx="4032448" cy="399964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2000" dirty="0" err="1" smtClean="0">
                <a:effectLst/>
              </a:rPr>
              <a:t>Mosetto</a:t>
            </a:r>
            <a:r>
              <a:rPr lang="en-US" sz="2000" dirty="0" smtClean="0">
                <a:effectLst/>
              </a:rPr>
              <a:t> et al., </a:t>
            </a:r>
            <a:r>
              <a:rPr lang="en-US" sz="2000" dirty="0" err="1" smtClean="0">
                <a:effectLst/>
              </a:rPr>
              <a:t>PoP</a:t>
            </a:r>
            <a:r>
              <a:rPr lang="en-US" sz="2000" dirty="0" smtClean="0">
                <a:effectLst/>
              </a:rPr>
              <a:t> 2013</a:t>
            </a: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897" y="5373216"/>
            <a:ext cx="3113335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675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OL_geometry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26" y="1124744"/>
            <a:ext cx="5213070" cy="4131840"/>
          </a:xfrm>
          <a:prstGeom prst="rect">
            <a:avLst/>
          </a:prstGeom>
        </p:spPr>
      </p:pic>
      <p:sp>
        <p:nvSpPr>
          <p:cNvPr id="594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-128736"/>
            <a:ext cx="9144000" cy="53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SOL turbulent regimes</a:t>
            </a:r>
            <a:endParaRPr lang="en-US" sz="40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107504" y="620688"/>
            <a:ext cx="885698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55776" y="1537646"/>
            <a:ext cx="2189317" cy="523202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effectLst/>
                <a:latin typeface="Gill Sans"/>
                <a:cs typeface="Gill Sans"/>
              </a:rPr>
              <a:t>RESISTIVE BALLOONING MODE, with EM EFFECTS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98640" y="4365104"/>
            <a:ext cx="2029344" cy="307758"/>
          </a:xfrm>
          <a:prstGeom prst="rect">
            <a:avLst/>
          </a:prstGeom>
          <a:noFill/>
        </p:spPr>
        <p:txBody>
          <a:bodyPr wrap="none" lIns="91420" tIns="45711" rIns="91420" bIns="45711" rtlCol="0">
            <a:spAutoFit/>
          </a:bodyPr>
          <a:lstStyle/>
          <a:p>
            <a:r>
              <a:rPr lang="en-US" sz="1400" dirty="0" smtClean="0">
                <a:solidFill>
                  <a:srgbClr val="FFFFFF">
                    <a:lumMod val="95000"/>
                  </a:srgbClr>
                </a:solidFill>
                <a:effectLst/>
                <a:latin typeface="Gill Sans"/>
                <a:cs typeface="Gill Sans"/>
              </a:rPr>
              <a:t>INERTIAL DRIFT WAVES</a:t>
            </a:r>
            <a:endParaRPr lang="en-US" sz="1400" dirty="0">
              <a:solidFill>
                <a:srgbClr val="FFFFFF">
                  <a:lumMod val="95000"/>
                </a:srgbClr>
              </a:solidFill>
              <a:effectLst/>
              <a:latin typeface="Gill Sans"/>
              <a:cs typeface="Gill San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15616" y="2852936"/>
            <a:ext cx="1152128" cy="461647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n-US" sz="1200" dirty="0" smtClean="0">
                <a:solidFill>
                  <a:srgbClr val="FFFFFF">
                    <a:lumMod val="95000"/>
                  </a:srgbClr>
                </a:solidFill>
                <a:effectLst/>
                <a:latin typeface="Gill Sans"/>
                <a:cs typeface="Gill Sans"/>
              </a:rPr>
              <a:t>RESISTIVE DRIFT WAVES</a:t>
            </a:r>
            <a:endParaRPr lang="en-US" sz="1200" dirty="0">
              <a:solidFill>
                <a:srgbClr val="FFFFFF">
                  <a:lumMod val="95000"/>
                </a:srgbClr>
              </a:solidFill>
              <a:effectLst/>
              <a:latin typeface="Gill Sans"/>
              <a:cs typeface="Gill Sans"/>
            </a:endParaRPr>
          </a:p>
        </p:txBody>
      </p:sp>
      <p:grpSp>
        <p:nvGrpSpPr>
          <p:cNvPr id="59400" name="Group 59399"/>
          <p:cNvGrpSpPr/>
          <p:nvPr/>
        </p:nvGrpSpPr>
        <p:grpSpPr>
          <a:xfrm>
            <a:off x="179512" y="764704"/>
            <a:ext cx="8640960" cy="523075"/>
            <a:chOff x="179512" y="1124744"/>
            <a:chExt cx="8640960" cy="523075"/>
          </a:xfrm>
        </p:grpSpPr>
        <p:sp>
          <p:nvSpPr>
            <p:cNvPr id="22" name="TextBox 21"/>
            <p:cNvSpPr txBox="1"/>
            <p:nvPr/>
          </p:nvSpPr>
          <p:spPr>
            <a:xfrm>
              <a:off x="179512" y="1124744"/>
              <a:ext cx="8640960" cy="52307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lIns="91291" tIns="45648" rIns="91291" bIns="45648" rtlCol="0">
              <a:spAutoFit/>
            </a:bodyPr>
            <a:lstStyle/>
            <a:p>
              <a:r>
                <a:rPr lang="en-US" sz="2800" dirty="0" smtClean="0">
                  <a:solidFill>
                    <a:srgbClr val="000000"/>
                  </a:solidFill>
                  <a:effectLst/>
                </a:rPr>
                <a:t>Instability </a:t>
              </a:r>
              <a:r>
                <a:rPr lang="en-US" sz="2800" dirty="0">
                  <a:solidFill>
                    <a:srgbClr val="000000"/>
                  </a:solidFill>
                  <a:effectLst/>
                </a:rPr>
                <a:t>driving </a:t>
              </a:r>
              <a:r>
                <a:rPr lang="en-US" sz="2800" dirty="0" smtClean="0">
                  <a:solidFill>
                    <a:srgbClr val="000000"/>
                  </a:solidFill>
                  <a:effectLst/>
                </a:rPr>
                <a:t>turbulence depends mainly on </a:t>
              </a:r>
              <a:r>
                <a:rPr lang="en-US" sz="2800" i="1" dirty="0" smtClean="0">
                  <a:solidFill>
                    <a:srgbClr val="000000"/>
                  </a:solidFill>
                  <a:effectLst/>
                  <a:latin typeface="Times New Roman"/>
                  <a:cs typeface="Times New Roman"/>
                </a:rPr>
                <a:t>q</a:t>
              </a:r>
              <a:r>
                <a:rPr lang="en-US" sz="2800" dirty="0" smtClean="0">
                  <a:solidFill>
                    <a:srgbClr val="000000"/>
                  </a:solidFill>
                  <a:effectLst/>
                </a:rPr>
                <a:t>,  </a:t>
              </a:r>
              <a:r>
                <a:rPr lang="en-US" sz="1600" dirty="0" smtClean="0">
                  <a:solidFill>
                    <a:srgbClr val="000000"/>
                  </a:solidFill>
                  <a:effectLst/>
                </a:rPr>
                <a:t> </a:t>
              </a:r>
              <a:r>
                <a:rPr lang="en-US" sz="2800" dirty="0" smtClean="0">
                  <a:solidFill>
                    <a:srgbClr val="000000"/>
                  </a:solidFill>
                  <a:effectLst/>
                </a:rPr>
                <a:t>,  </a:t>
              </a:r>
              <a:r>
                <a:rPr lang="en-US" sz="2000" dirty="0" smtClean="0">
                  <a:solidFill>
                    <a:srgbClr val="000000"/>
                  </a:solidFill>
                  <a:effectLst/>
                </a:rPr>
                <a:t> </a:t>
              </a:r>
              <a:r>
                <a:rPr lang="en-US" sz="2800" dirty="0" smtClean="0">
                  <a:solidFill>
                    <a:srgbClr val="000000"/>
                  </a:solidFill>
                  <a:effectLst/>
                </a:rPr>
                <a:t>.</a:t>
              </a:r>
              <a:endParaRPr lang="en-US" sz="2800" dirty="0">
                <a:solidFill>
                  <a:srgbClr val="000000"/>
                </a:solidFill>
                <a:effectLst/>
              </a:endParaRPr>
            </a:p>
          </p:txBody>
        </p:sp>
        <p:pic>
          <p:nvPicPr>
            <p:cNvPr id="9" name="Picture 8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2400" y="1268760"/>
              <a:ext cx="159084" cy="275745"/>
            </a:xfrm>
            <a:prstGeom prst="rect">
              <a:avLst/>
            </a:prstGeom>
          </p:spPr>
        </p:pic>
        <p:pic>
          <p:nvPicPr>
            <p:cNvPr id="10" name="Picture 9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4368" y="1340768"/>
              <a:ext cx="190589" cy="180000"/>
            </a:xfrm>
            <a:prstGeom prst="rect">
              <a:avLst/>
            </a:prstGeom>
          </p:spPr>
        </p:pic>
      </p:grpSp>
      <p:grpSp>
        <p:nvGrpSpPr>
          <p:cNvPr id="25" name="Group 24"/>
          <p:cNvGrpSpPr/>
          <p:nvPr/>
        </p:nvGrpSpPr>
        <p:grpSpPr>
          <a:xfrm>
            <a:off x="3456384" y="2420888"/>
            <a:ext cx="4391472" cy="1080120"/>
            <a:chOff x="5724128" y="1484784"/>
            <a:chExt cx="4391472" cy="1080120"/>
          </a:xfrm>
        </p:grpSpPr>
        <p:sp>
          <p:nvSpPr>
            <p:cNvPr id="12" name="Oval 11"/>
            <p:cNvSpPr/>
            <p:nvPr/>
          </p:nvSpPr>
          <p:spPr bwMode="auto">
            <a:xfrm>
              <a:off x="5724128" y="1556792"/>
              <a:ext cx="1008112" cy="1008112"/>
            </a:xfrm>
            <a:prstGeom prst="ellipse">
              <a:avLst/>
            </a:prstGeom>
            <a:pattFill prst="wdUpDiag">
              <a:fgClr>
                <a:srgbClr val="FF0000"/>
              </a:fgClr>
              <a:bgClr>
                <a:srgbClr val="86FF46"/>
              </a:bgClr>
            </a:pattFill>
            <a:ln w="412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  <p:sp>
          <p:nvSpPr>
            <p:cNvPr id="26" name="Line 40"/>
            <p:cNvSpPr>
              <a:spLocks noChangeShapeType="1"/>
            </p:cNvSpPr>
            <p:nvPr/>
          </p:nvSpPr>
          <p:spPr bwMode="auto">
            <a:xfrm flipH="1">
              <a:off x="6732240" y="2060848"/>
              <a:ext cx="792088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lg"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487816" y="1484784"/>
              <a:ext cx="2627784" cy="1061811"/>
            </a:xfrm>
            <a:prstGeom prst="rect">
              <a:avLst/>
            </a:prstGeom>
            <a:noFill/>
          </p:spPr>
          <p:txBody>
            <a:bodyPr wrap="square" lIns="91420" tIns="45711" rIns="91420" bIns="45711" rtlCol="0">
              <a:spAutoFit/>
            </a:bodyPr>
            <a:lstStyle/>
            <a:p>
              <a:r>
                <a:rPr lang="en-US" sz="2100" dirty="0" smtClean="0">
                  <a:solidFill>
                    <a:srgbClr val="FF0000"/>
                  </a:solidFill>
                  <a:effectLst/>
                  <a:latin typeface="Gill Sans"/>
                  <a:cs typeface="Gill Sans"/>
                </a:rPr>
                <a:t>TYPICAL LIMITED SOL OPERATIONAL</a:t>
              </a:r>
            </a:p>
            <a:p>
              <a:r>
                <a:rPr lang="en-US" sz="2100" dirty="0" smtClean="0">
                  <a:solidFill>
                    <a:srgbClr val="FF0000"/>
                  </a:solidFill>
                  <a:effectLst/>
                  <a:latin typeface="Gill Sans"/>
                  <a:cs typeface="Gill Sans"/>
                </a:rPr>
                <a:t>PARAMETERS</a:t>
              </a:r>
            </a:p>
          </p:txBody>
        </p:sp>
      </p:grpSp>
      <p:sp>
        <p:nvSpPr>
          <p:cNvPr id="18" name="Rectangle 17"/>
          <p:cNvSpPr/>
          <p:nvPr/>
        </p:nvSpPr>
        <p:spPr bwMode="auto">
          <a:xfrm>
            <a:off x="4233468" y="5058791"/>
            <a:ext cx="122508" cy="1692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462888" y="4957054"/>
            <a:ext cx="245015" cy="8464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defTabSz="912979"/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1520" y="6413412"/>
            <a:ext cx="4032448" cy="399964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2000" dirty="0" err="1" smtClean="0">
                <a:effectLst/>
              </a:rPr>
              <a:t>Mosetto</a:t>
            </a:r>
            <a:r>
              <a:rPr lang="en-US" sz="2000" dirty="0" smtClean="0">
                <a:effectLst/>
              </a:rPr>
              <a:t> et al., </a:t>
            </a:r>
            <a:r>
              <a:rPr lang="en-US" sz="2000" dirty="0" err="1" smtClean="0">
                <a:effectLst/>
              </a:rPr>
              <a:t>PoP</a:t>
            </a:r>
            <a:r>
              <a:rPr lang="en-US" sz="2000" dirty="0" smtClean="0">
                <a:effectLst/>
              </a:rPr>
              <a:t> 2013</a:t>
            </a: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897" y="5373216"/>
            <a:ext cx="3113335" cy="936104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364088" y="5085184"/>
            <a:ext cx="3639903" cy="1694662"/>
            <a:chOff x="5364088" y="5085184"/>
            <a:chExt cx="3639903" cy="1694662"/>
          </a:xfrm>
        </p:grpSpPr>
        <p:grpSp>
          <p:nvGrpSpPr>
            <p:cNvPr id="31" name="Group 30"/>
            <p:cNvGrpSpPr/>
            <p:nvPr/>
          </p:nvGrpSpPr>
          <p:grpSpPr>
            <a:xfrm>
              <a:off x="5364088" y="5877276"/>
              <a:ext cx="1872208" cy="631392"/>
              <a:chOff x="4179400" y="4416824"/>
              <a:chExt cx="2718769" cy="631898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4179400" y="4416824"/>
                <a:ext cx="2718769" cy="576521"/>
                <a:chOff x="4179400" y="4416824"/>
                <a:chExt cx="2718769" cy="576521"/>
              </a:xfrm>
            </p:grpSpPr>
            <p:sp>
              <p:nvSpPr>
                <p:cNvPr id="34" name="Oval 33"/>
                <p:cNvSpPr>
                  <a:spLocks noChangeArrowheads="1"/>
                </p:cNvSpPr>
                <p:nvPr/>
              </p:nvSpPr>
              <p:spPr bwMode="auto">
                <a:xfrm>
                  <a:off x="4179400" y="4416824"/>
                  <a:ext cx="608624" cy="445329"/>
                </a:xfrm>
                <a:prstGeom prst="ellips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  <a:effectLst/>
              </p:spPr>
              <p:txBody>
                <a:bodyPr wrap="none" lIns="91291" tIns="45648" rIns="91291" bIns="45648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</a:endParaRPr>
                </a:p>
              </p:txBody>
            </p:sp>
            <p:sp>
              <p:nvSpPr>
                <p:cNvPr id="35" name="Line 40"/>
                <p:cNvSpPr>
                  <a:spLocks noChangeShapeType="1"/>
                </p:cNvSpPr>
                <p:nvPr/>
              </p:nvSpPr>
              <p:spPr bwMode="auto">
                <a:xfrm flipH="1" flipV="1">
                  <a:off x="4788024" y="4726519"/>
                  <a:ext cx="2110145" cy="26682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lIns="91291" tIns="45648" rIns="91291" bIns="45648" anchor="ctr"/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Gill Sans" pitchFamily="-65" charset="0"/>
                  </a:endParaRPr>
                </a:p>
              </p:txBody>
            </p:sp>
          </p:grpSp>
          <p:sp>
            <p:nvSpPr>
              <p:cNvPr id="33" name="TextBox 32"/>
              <p:cNvSpPr txBox="1"/>
              <p:nvPr/>
            </p:nvSpPr>
            <p:spPr>
              <a:xfrm>
                <a:off x="5643353" y="4777154"/>
                <a:ext cx="492668" cy="2715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0000FF"/>
                    </a:solidFill>
                    <a:effectLst/>
                  </a:rPr>
                  <a:t>BM</a:t>
                </a:r>
                <a:endParaRPr lang="en-US" sz="3200" dirty="0">
                  <a:solidFill>
                    <a:srgbClr val="0000FF"/>
                  </a:solidFill>
                  <a:effectLst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5436097" y="5085184"/>
              <a:ext cx="3567894" cy="711630"/>
              <a:chOff x="5436097" y="5085184"/>
              <a:chExt cx="3567894" cy="711630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5436097" y="5085184"/>
                <a:ext cx="1584175" cy="711630"/>
                <a:chOff x="4172721" y="3696338"/>
                <a:chExt cx="2447423" cy="733766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4172721" y="4067577"/>
                  <a:ext cx="2447423" cy="362527"/>
                  <a:chOff x="4172721" y="4067577"/>
                  <a:chExt cx="2447423" cy="362527"/>
                </a:xfrm>
              </p:grpSpPr>
              <p:sp>
                <p:nvSpPr>
                  <p:cNvPr id="27" name="Oval 26"/>
                  <p:cNvSpPr>
                    <a:spLocks noChangeArrowheads="1"/>
                  </p:cNvSpPr>
                  <p:nvPr/>
                </p:nvSpPr>
                <p:spPr bwMode="auto">
                  <a:xfrm>
                    <a:off x="4172721" y="4067577"/>
                    <a:ext cx="615304" cy="362527"/>
                  </a:xfrm>
                  <a:prstGeom prst="ellipse">
                    <a:avLst/>
                  </a:prstGeom>
                  <a:noFill/>
                  <a:ln w="25400">
                    <a:solidFill>
                      <a:srgbClr val="0000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91291" tIns="45648" rIns="91291" bIns="45648" anchor="ctr"/>
                  <a:lstStyle/>
                  <a:p>
                    <a:pPr>
                      <a:defRPr/>
                    </a:pPr>
                    <a:endParaRPr lang="en-US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DDDDDD"/>
                        </a:outerShdw>
                      </a:effectLst>
                    </a:endParaRPr>
                  </a:p>
                </p:txBody>
              </p:sp>
              <p:sp>
                <p:nvSpPr>
                  <p:cNvPr id="28" name="Line 4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88022" y="4067577"/>
                    <a:ext cx="1832122" cy="154887"/>
                  </a:xfrm>
                  <a:prstGeom prst="line">
                    <a:avLst/>
                  </a:prstGeom>
                  <a:noFill/>
                  <a:ln w="28575">
                    <a:solidFill>
                      <a:srgbClr val="0000FF"/>
                    </a:solidFill>
                    <a:round/>
                    <a:headEnd/>
                    <a:tailEnd type="triangle" w="lg" len="lg"/>
                  </a:ln>
                  <a:effectLst/>
                </p:spPr>
                <p:txBody>
                  <a:bodyPr wrap="none" lIns="91291" tIns="45648" rIns="91291" bIns="45648" anchor="ctr"/>
                  <a:lstStyle/>
                  <a:p>
                    <a:pPr>
                      <a:defRPr/>
                    </a:pPr>
                    <a:endParaRPr lang="en-US">
                      <a:solidFill>
                        <a:srgbClr val="000000"/>
                      </a:solidFill>
                      <a:latin typeface="Gill Sans" pitchFamily="-65" charset="0"/>
                    </a:endParaRPr>
                  </a:p>
                </p:txBody>
              </p:sp>
            </p:grpSp>
            <p:sp>
              <p:nvSpPr>
                <p:cNvPr id="24" name="TextBox 23"/>
                <p:cNvSpPr txBox="1"/>
                <p:nvPr/>
              </p:nvSpPr>
              <p:spPr>
                <a:xfrm>
                  <a:off x="5428531" y="3696338"/>
                  <a:ext cx="524134" cy="2797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 smtClean="0">
                      <a:solidFill>
                        <a:srgbClr val="0000FF"/>
                      </a:solidFill>
                      <a:effectLst/>
                    </a:rPr>
                    <a:t>BM</a:t>
                  </a:r>
                  <a:endParaRPr lang="en-US" sz="3200" dirty="0">
                    <a:solidFill>
                      <a:srgbClr val="0000FF"/>
                    </a:solidFill>
                    <a:effectLst/>
                  </a:endParaRPr>
                </a:p>
              </p:txBody>
            </p:sp>
          </p:grpSp>
          <p:pic>
            <p:nvPicPr>
              <p:cNvPr id="2" name="Picture 1" descr="latex-image-1.pdf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92280" y="5085184"/>
                <a:ext cx="1911711" cy="711182"/>
              </a:xfrm>
              <a:prstGeom prst="rect">
                <a:avLst/>
              </a:prstGeom>
            </p:spPr>
          </p:pic>
        </p:grpSp>
        <p:pic>
          <p:nvPicPr>
            <p:cNvPr id="7" name="Picture 6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304" y="6021288"/>
              <a:ext cx="1670218" cy="7585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67824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"/>
            <a:ext cx="9144000" cy="53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Ballooning scaling, good agreement with experiments</a:t>
            </a:r>
            <a:endParaRPr lang="en-US" sz="32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>
            <a:off x="107504" y="620688"/>
            <a:ext cx="885698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764704"/>
            <a:ext cx="1414595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dirty="0">
                <a:solidFill>
                  <a:srgbClr val="000000"/>
                </a:solidFill>
                <a:effectLst/>
              </a:rPr>
              <a:t>I</a:t>
            </a:r>
            <a:r>
              <a:rPr lang="en-US" sz="2300" dirty="0" smtClean="0">
                <a:solidFill>
                  <a:srgbClr val="000000"/>
                </a:solidFill>
                <a:effectLst/>
              </a:rPr>
              <a:t>n SI units:</a:t>
            </a:r>
            <a:endParaRPr lang="en-US" sz="2300" dirty="0">
              <a:solidFill>
                <a:srgbClr val="000000"/>
              </a:solidFill>
              <a:effectLst/>
            </a:endParaRP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24744"/>
            <a:ext cx="8292671" cy="7920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496" y="6413412"/>
            <a:ext cx="4032448" cy="399964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2000" dirty="0" smtClean="0">
                <a:effectLst/>
              </a:rPr>
              <a:t>Halpern et al., NF 2013, NF 2014</a:t>
            </a:r>
          </a:p>
        </p:txBody>
      </p:sp>
    </p:spTree>
    <p:extLst>
      <p:ext uri="{BB962C8B-B14F-4D97-AF65-F5344CB8AC3E}">
        <p14:creationId xmlns:p14="http://schemas.microsoft.com/office/powerpoint/2010/main" val="2638417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"/>
            <a:ext cx="9144000" cy="53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Ballooning scaling, good agreement with experiments</a:t>
            </a:r>
            <a:endParaRPr lang="en-US" sz="32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>
            <a:off x="107504" y="620688"/>
            <a:ext cx="885698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764704"/>
            <a:ext cx="1414595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dirty="0">
                <a:solidFill>
                  <a:srgbClr val="000000"/>
                </a:solidFill>
                <a:effectLst/>
              </a:rPr>
              <a:t>I</a:t>
            </a:r>
            <a:r>
              <a:rPr lang="en-US" sz="2300" dirty="0" smtClean="0">
                <a:solidFill>
                  <a:srgbClr val="000000"/>
                </a:solidFill>
                <a:effectLst/>
              </a:rPr>
              <a:t>n SI units:</a:t>
            </a:r>
            <a:endParaRPr lang="en-US" sz="2300" dirty="0">
              <a:solidFill>
                <a:srgbClr val="000000"/>
              </a:solidFill>
              <a:effectLst/>
            </a:endParaRP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24744"/>
            <a:ext cx="8292671" cy="7920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496" y="6413412"/>
            <a:ext cx="4032448" cy="399964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2000" dirty="0" smtClean="0">
                <a:effectLst/>
              </a:rPr>
              <a:t>Halpern et al., NF 2013, NF 2014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79512" y="2132856"/>
            <a:ext cx="8424936" cy="4711890"/>
            <a:chOff x="179512" y="2132856"/>
            <a:chExt cx="8424936" cy="4711890"/>
          </a:xfrm>
        </p:grpSpPr>
        <p:sp>
          <p:nvSpPr>
            <p:cNvPr id="12" name="Rectangle 11"/>
            <p:cNvSpPr/>
            <p:nvPr/>
          </p:nvSpPr>
          <p:spPr bwMode="auto">
            <a:xfrm>
              <a:off x="4788024" y="6381328"/>
              <a:ext cx="2376264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79512" y="2132856"/>
              <a:ext cx="8424936" cy="4624172"/>
              <a:chOff x="179512" y="2132856"/>
              <a:chExt cx="8424936" cy="4624172"/>
            </a:xfrm>
          </p:grpSpPr>
          <p:pic>
            <p:nvPicPr>
              <p:cNvPr id="5" name="Picture 4" descr="Lp_experimental_4_no_ITER.eps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71800" y="2132856"/>
                <a:ext cx="5832648" cy="4624172"/>
              </a:xfrm>
              <a:prstGeom prst="rect">
                <a:avLst/>
              </a:prstGeom>
            </p:spPr>
          </p:pic>
          <p:sp>
            <p:nvSpPr>
              <p:cNvPr id="13" name="Rectangle 75"/>
              <p:cNvSpPr>
                <a:spLocks noChangeArrowheads="1"/>
              </p:cNvSpPr>
              <p:nvPr/>
            </p:nvSpPr>
            <p:spPr bwMode="auto">
              <a:xfrm>
                <a:off x="179512" y="3053523"/>
                <a:ext cx="2304256" cy="267741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xtLst/>
            </p:spPr>
            <p:txBody>
              <a:bodyPr wrap="square" lIns="91193" tIns="45599" rIns="91193" bIns="45599">
                <a:spAutoFit/>
              </a:bodyPr>
              <a:lstStyle/>
              <a:p>
                <a:pPr defTabSz="912127"/>
                <a:r>
                  <a:rPr lang="en-US" sz="2800" dirty="0" smtClean="0">
                    <a:effectLst/>
                  </a:rPr>
                  <a:t>Validation with</a:t>
                </a:r>
                <a:endParaRPr lang="en-US" sz="2800" dirty="0">
                  <a:effectLst/>
                </a:endParaRPr>
              </a:p>
              <a:p>
                <a:pPr defTabSz="912127"/>
                <a:r>
                  <a:rPr lang="en-US" sz="2800" dirty="0" smtClean="0">
                    <a:effectLst/>
                  </a:rPr>
                  <a:t>reciprocating probe</a:t>
                </a:r>
              </a:p>
              <a:p>
                <a:pPr defTabSz="912127"/>
                <a:r>
                  <a:rPr lang="en-US" sz="2800" dirty="0">
                    <a:effectLst/>
                  </a:rPr>
                  <a:t>m</a:t>
                </a:r>
                <a:r>
                  <a:rPr lang="en-US" sz="2800" dirty="0" smtClean="0">
                    <a:effectLst/>
                  </a:rPr>
                  <a:t>easurements</a:t>
                </a:r>
              </a:p>
              <a:p>
                <a:pPr defTabSz="912127"/>
                <a:r>
                  <a:rPr lang="en-US" sz="2800" dirty="0" smtClean="0">
                    <a:effectLst/>
                  </a:rPr>
                  <a:t>of </a:t>
                </a:r>
                <a:r>
                  <a:rPr lang="en-US" sz="2800" i="1" dirty="0" smtClean="0">
                    <a:effectLst/>
                    <a:latin typeface="Times New Roman"/>
                    <a:cs typeface="Times New Roman"/>
                  </a:rPr>
                  <a:t>n</a:t>
                </a:r>
                <a:r>
                  <a:rPr lang="en-US" sz="2800" dirty="0" smtClean="0">
                    <a:effectLst/>
                  </a:rPr>
                  <a:t> and </a:t>
                </a:r>
                <a:r>
                  <a:rPr lang="en-US" sz="2800" i="1" dirty="0" err="1" smtClean="0">
                    <a:effectLst/>
                    <a:latin typeface="Times New Roman"/>
                    <a:cs typeface="Times New Roman"/>
                  </a:rPr>
                  <a:t>T</a:t>
                </a:r>
                <a:r>
                  <a:rPr lang="en-US" sz="2800" i="1" baseline="-25000" dirty="0" err="1" smtClean="0">
                    <a:effectLst/>
                    <a:latin typeface="Times New Roman"/>
                    <a:cs typeface="Times New Roman"/>
                  </a:rPr>
                  <a:t>e</a:t>
                </a:r>
                <a:endParaRPr lang="en-US" sz="2800" i="1" baseline="-25000" dirty="0" smtClean="0">
                  <a:effectLst/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2" name="Rectangle 1"/>
            <p:cNvSpPr/>
            <p:nvPr/>
          </p:nvSpPr>
          <p:spPr bwMode="auto">
            <a:xfrm>
              <a:off x="2699792" y="2780928"/>
              <a:ext cx="432048" cy="266429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</a:endParaRPr>
            </a:p>
          </p:txBody>
        </p:sp>
        <p:pic>
          <p:nvPicPr>
            <p:cNvPr id="3" name="Picture 2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665523" y="3743189"/>
              <a:ext cx="2448272" cy="379732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 bwMode="auto">
            <a:xfrm>
              <a:off x="4788024" y="6381328"/>
              <a:ext cx="2592288" cy="46341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</a:endParaRPr>
            </a:p>
          </p:txBody>
        </p:sp>
        <p:pic>
          <p:nvPicPr>
            <p:cNvPr id="8" name="Picture 7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016" y="6345165"/>
              <a:ext cx="2798328" cy="3241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42931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"/>
            <a:ext cx="9144000" cy="53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5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SOL width – comparison with ITPA database</a:t>
            </a:r>
            <a:endParaRPr lang="en-US" sz="35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6512" y="6125960"/>
            <a:ext cx="9144000" cy="615408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r"/>
            <a:r>
              <a:rPr lang="en-US" sz="1700" dirty="0" smtClean="0">
                <a:effectLst/>
              </a:rPr>
              <a:t>[Experimental results: ITPA </a:t>
            </a:r>
            <a:r>
              <a:rPr lang="en-US" sz="1700" dirty="0" err="1" smtClean="0">
                <a:effectLst/>
              </a:rPr>
              <a:t>Divertor</a:t>
            </a:r>
            <a:r>
              <a:rPr lang="en-US" sz="1700" dirty="0" smtClean="0">
                <a:effectLst/>
              </a:rPr>
              <a:t> and SOL topical </a:t>
            </a:r>
            <a:r>
              <a:rPr lang="en-US" sz="1700" dirty="0">
                <a:effectLst/>
              </a:rPr>
              <a:t>group, PPCF to be submitted, </a:t>
            </a:r>
            <a:r>
              <a:rPr lang="en-US" sz="1700" dirty="0" smtClean="0">
                <a:effectLst/>
              </a:rPr>
              <a:t>data courtesy of R.A. Pitts/J. </a:t>
            </a:r>
            <a:r>
              <a:rPr lang="en-US" sz="1700" dirty="0" err="1" smtClean="0">
                <a:effectLst/>
              </a:rPr>
              <a:t>Horacek</a:t>
            </a:r>
            <a:r>
              <a:rPr lang="en-US" sz="1700" dirty="0" smtClean="0">
                <a:effectLst/>
              </a:rPr>
              <a:t>; comparison with theoretical model: Halpern et al, PPCF, to be submitted] </a:t>
            </a:r>
            <a:endParaRPr lang="en-US" sz="1700" dirty="0">
              <a:effectLst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427986" y="3933056"/>
            <a:ext cx="432048" cy="13681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defTabSz="912979"/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22" name="Line 11"/>
          <p:cNvSpPr>
            <a:spLocks noChangeShapeType="1"/>
          </p:cNvSpPr>
          <p:nvPr/>
        </p:nvSpPr>
        <p:spPr bwMode="auto">
          <a:xfrm>
            <a:off x="107504" y="620688"/>
            <a:ext cx="885698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2195736" y="5517232"/>
            <a:ext cx="2232248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21410" y="5174058"/>
            <a:ext cx="575568" cy="39781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5004048" y="4941168"/>
            <a:ext cx="576064" cy="86409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1124744"/>
            <a:ext cx="5440329" cy="396904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4427984" y="4077072"/>
            <a:ext cx="1296144" cy="50405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099574" y="2797986"/>
            <a:ext cx="2918213" cy="360039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5201504"/>
            <a:ext cx="3183510" cy="387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978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"/>
            <a:ext cx="9144000" cy="53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5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SOL width – comparison with ITPA database</a:t>
            </a:r>
            <a:endParaRPr lang="en-US" sz="35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6512" y="6125960"/>
            <a:ext cx="9144000" cy="615408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r"/>
            <a:r>
              <a:rPr lang="en-US" sz="1700" dirty="0" smtClean="0">
                <a:effectLst/>
              </a:rPr>
              <a:t>[Experimental results: ITPA </a:t>
            </a:r>
            <a:r>
              <a:rPr lang="en-US" sz="1700" dirty="0" err="1" smtClean="0">
                <a:effectLst/>
              </a:rPr>
              <a:t>Divertor</a:t>
            </a:r>
            <a:r>
              <a:rPr lang="en-US" sz="1700" dirty="0" smtClean="0">
                <a:effectLst/>
              </a:rPr>
              <a:t> and SOL topical </a:t>
            </a:r>
            <a:r>
              <a:rPr lang="en-US" sz="1700" dirty="0">
                <a:effectLst/>
              </a:rPr>
              <a:t>group, PPCF to be submitted, </a:t>
            </a:r>
            <a:r>
              <a:rPr lang="en-US" sz="1700" dirty="0" smtClean="0">
                <a:effectLst/>
              </a:rPr>
              <a:t>data courtesy of R.A. Pitts/J. </a:t>
            </a:r>
            <a:r>
              <a:rPr lang="en-US" sz="1700" dirty="0" err="1" smtClean="0">
                <a:effectLst/>
              </a:rPr>
              <a:t>Horacek</a:t>
            </a:r>
            <a:r>
              <a:rPr lang="en-US" sz="1700" dirty="0" smtClean="0">
                <a:effectLst/>
              </a:rPr>
              <a:t>; comparison with theoretical model: Halpern et al, PPCF, to be submitted] </a:t>
            </a:r>
            <a:endParaRPr lang="en-US" sz="1700" dirty="0">
              <a:effectLst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427986" y="3933056"/>
            <a:ext cx="432048" cy="13681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defTabSz="912979"/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22" name="Line 11"/>
          <p:cNvSpPr>
            <a:spLocks noChangeShapeType="1"/>
          </p:cNvSpPr>
          <p:nvPr/>
        </p:nvSpPr>
        <p:spPr bwMode="auto">
          <a:xfrm>
            <a:off x="107504" y="620688"/>
            <a:ext cx="885698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2195736" y="5517232"/>
            <a:ext cx="2232248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21410" y="5174058"/>
            <a:ext cx="575568" cy="39781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5004048" y="4941168"/>
            <a:ext cx="576064" cy="86409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1124744"/>
            <a:ext cx="5440329" cy="3969045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3419872" y="2734034"/>
            <a:ext cx="5832648" cy="1631070"/>
            <a:chOff x="-1944216" y="2806042"/>
            <a:chExt cx="5832648" cy="1631070"/>
          </a:xfrm>
        </p:grpSpPr>
        <p:sp>
          <p:nvSpPr>
            <p:cNvPr id="32" name="TextBox 31"/>
            <p:cNvSpPr txBox="1"/>
            <p:nvPr/>
          </p:nvSpPr>
          <p:spPr>
            <a:xfrm>
              <a:off x="936104" y="2806042"/>
              <a:ext cx="2952328" cy="1631070"/>
            </a:xfrm>
            <a:prstGeom prst="rect">
              <a:avLst/>
            </a:prstGeom>
            <a:noFill/>
          </p:spPr>
          <p:txBody>
            <a:bodyPr wrap="square" lIns="91291" tIns="45648" rIns="91291" bIns="45648" rtlCol="0">
              <a:spAutoFit/>
            </a:bodyPr>
            <a:lstStyle/>
            <a:p>
              <a:pPr algn="l"/>
              <a:r>
                <a:rPr lang="en-US" sz="2000" b="1" dirty="0">
                  <a:effectLst/>
                </a:rPr>
                <a:t>116 </a:t>
              </a:r>
              <a:r>
                <a:rPr lang="en-US" sz="2000" b="1" dirty="0" smtClean="0">
                  <a:effectLst/>
                </a:rPr>
                <a:t>discharges</a:t>
              </a:r>
            </a:p>
            <a:p>
              <a:pPr algn="l"/>
              <a:r>
                <a:rPr lang="en-US" sz="2000" b="1" dirty="0" smtClean="0">
                  <a:effectLst/>
                </a:rPr>
                <a:t>9 </a:t>
              </a:r>
              <a:r>
                <a:rPr lang="en-US" sz="2000" b="1" dirty="0" err="1" smtClean="0">
                  <a:effectLst/>
                </a:rPr>
                <a:t>tokamaks</a:t>
              </a:r>
              <a:r>
                <a:rPr lang="en-US" sz="2000" b="1" dirty="0" smtClean="0">
                  <a:effectLst/>
                </a:rPr>
                <a:t> </a:t>
              </a:r>
            </a:p>
            <a:p>
              <a:pPr algn="l"/>
              <a:r>
                <a:rPr lang="en-US" sz="2000" dirty="0" smtClean="0">
                  <a:effectLst/>
                </a:rPr>
                <a:t>(EAST,  TCV, Compass, HL-2A, DIII-D, TEXTOR, JET, Castor, </a:t>
              </a:r>
              <a:r>
                <a:rPr lang="en-US" sz="2000" dirty="0" err="1" smtClean="0">
                  <a:effectLst/>
                </a:rPr>
                <a:t>ToreSupra</a:t>
              </a:r>
              <a:r>
                <a:rPr lang="en-US" sz="2000" dirty="0" smtClean="0">
                  <a:effectLst/>
                </a:rPr>
                <a:t>)</a:t>
              </a:r>
            </a:p>
          </p:txBody>
        </p:sp>
        <p:sp>
          <p:nvSpPr>
            <p:cNvPr id="33" name="Line 40"/>
            <p:cNvSpPr>
              <a:spLocks noChangeShapeType="1"/>
            </p:cNvSpPr>
            <p:nvPr/>
          </p:nvSpPr>
          <p:spPr bwMode="auto">
            <a:xfrm flipH="1">
              <a:off x="-1944216" y="3284984"/>
              <a:ext cx="280831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</p:grpSp>
      <p:sp>
        <p:nvSpPr>
          <p:cNvPr id="5" name="Rectangle 4"/>
          <p:cNvSpPr/>
          <p:nvPr/>
        </p:nvSpPr>
        <p:spPr bwMode="auto">
          <a:xfrm>
            <a:off x="4427984" y="4077072"/>
            <a:ext cx="1296144" cy="50405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5201504"/>
            <a:ext cx="3183510" cy="387736"/>
          </a:xfrm>
          <a:prstGeom prst="rect">
            <a:avLst/>
          </a:prstGeom>
        </p:spPr>
      </p:pic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099574" y="2797986"/>
            <a:ext cx="2918213" cy="36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833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2656"/>
            <a:ext cx="7020272" cy="53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5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Recent measurements: 2 scale lengths</a:t>
            </a:r>
            <a:endParaRPr lang="en-US" sz="35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5373216"/>
            <a:ext cx="3384376" cy="615408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1700" dirty="0" err="1" smtClean="0">
                <a:effectLst/>
              </a:rPr>
              <a:t>Nespoli</a:t>
            </a:r>
            <a:r>
              <a:rPr lang="en-US" sz="1700" dirty="0" smtClean="0">
                <a:effectLst/>
              </a:rPr>
              <a:t> et al., JNM, submitted</a:t>
            </a:r>
          </a:p>
          <a:p>
            <a:pPr algn="l"/>
            <a:r>
              <a:rPr lang="en-US" sz="1700" dirty="0" err="1" smtClean="0">
                <a:effectLst/>
              </a:rPr>
              <a:t>Kocan</a:t>
            </a:r>
            <a:r>
              <a:rPr lang="en-US" sz="1700" dirty="0" smtClean="0">
                <a:effectLst/>
              </a:rPr>
              <a:t> et al., NF, submitted</a:t>
            </a:r>
            <a:endParaRPr lang="en-US" sz="1700" dirty="0">
              <a:effectLst/>
            </a:endParaRPr>
          </a:p>
        </p:txBody>
      </p:sp>
      <p:sp>
        <p:nvSpPr>
          <p:cNvPr id="22" name="Line 11"/>
          <p:cNvSpPr>
            <a:spLocks noChangeShapeType="1"/>
          </p:cNvSpPr>
          <p:nvPr/>
        </p:nvSpPr>
        <p:spPr bwMode="auto">
          <a:xfrm>
            <a:off x="107504" y="1268760"/>
            <a:ext cx="885698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7" name="Picture 6" descr="IRimage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2" t="7705" r="22955" b="9996"/>
          <a:stretch/>
        </p:blipFill>
        <p:spPr>
          <a:xfrm>
            <a:off x="611560" y="2060848"/>
            <a:ext cx="3168352" cy="309748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9552" y="1660884"/>
            <a:ext cx="3312368" cy="399964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2000" dirty="0" smtClean="0">
                <a:effectLst/>
              </a:rPr>
              <a:t>Infrared Measurement in TCV</a:t>
            </a:r>
            <a:endParaRPr lang="en-US" sz="2000" dirty="0">
              <a:effectLst/>
            </a:endParaRPr>
          </a:p>
        </p:txBody>
      </p:sp>
      <p:pic>
        <p:nvPicPr>
          <p:cNvPr id="10" name="Picture 9" descr="TCV_heated_tile_2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81" r="29559"/>
          <a:stretch/>
        </p:blipFill>
        <p:spPr>
          <a:xfrm>
            <a:off x="7020272" y="-27384"/>
            <a:ext cx="2109640" cy="240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081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44216" y="44624"/>
            <a:ext cx="7020272" cy="11247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ITER start up and ramp down will be limited</a:t>
            </a:r>
            <a:endParaRPr lang="en-US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" name="Line 11"/>
          <p:cNvSpPr>
            <a:spLocks noChangeShapeType="1"/>
          </p:cNvSpPr>
          <p:nvPr/>
        </p:nvSpPr>
        <p:spPr bwMode="auto">
          <a:xfrm>
            <a:off x="1979712" y="1628800"/>
            <a:ext cx="684076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algn="ctr" defTabSz="1006064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87824" y="2492896"/>
            <a:ext cx="4752528" cy="646331"/>
          </a:xfrm>
          <a:prstGeom prst="rect">
            <a:avLst/>
          </a:prstGeom>
          <a:solidFill>
            <a:schemeClr val="bg1">
              <a:lumMod val="50000"/>
              <a:alpha val="46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>
                <a:effectLst/>
              </a:rPr>
              <a:t>SOL </a:t>
            </a:r>
            <a:r>
              <a:rPr lang="en-US" sz="3600" dirty="0">
                <a:effectLst/>
              </a:rPr>
              <a:t>width</a:t>
            </a:r>
            <a:r>
              <a:rPr lang="en-US" sz="3600" dirty="0" smtClean="0">
                <a:effectLst/>
              </a:rPr>
              <a:t>? </a:t>
            </a:r>
            <a:endParaRPr lang="en-US" sz="3600" dirty="0">
              <a:effectLst/>
            </a:endParaRPr>
          </a:p>
        </p:txBody>
      </p:sp>
      <p:sp>
        <p:nvSpPr>
          <p:cNvPr id="95" name="Content Placeholder 8"/>
          <p:cNvSpPr>
            <a:spLocks noGrp="1"/>
          </p:cNvSpPr>
          <p:nvPr>
            <p:ph idx="1"/>
          </p:nvPr>
        </p:nvSpPr>
        <p:spPr>
          <a:xfrm>
            <a:off x="2051720" y="4365104"/>
            <a:ext cx="7488832" cy="2376264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800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F</a:t>
            </a:r>
            <a:r>
              <a:rPr lang="en-US" sz="28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irst-principles </a:t>
            </a:r>
            <a:r>
              <a:rPr lang="en-US" sz="2800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analytical </a:t>
            </a:r>
            <a:r>
              <a:rPr lang="en-US" sz="28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scaling of SOL </a:t>
            </a:r>
            <a:r>
              <a:rPr lang="en-US" sz="2800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width</a:t>
            </a:r>
            <a:endParaRPr lang="en-US" sz="2800" dirty="0" smtClean="0">
              <a:solidFill>
                <a:srgbClr val="0000FF"/>
              </a:solidFill>
              <a:latin typeface="Gill Sans" charset="0"/>
              <a:ea typeface="ＭＳ Ｐゴシック" charset="0"/>
              <a:cs typeface="Gill Sans" charset="0"/>
            </a:endParaRP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Theory </a:t>
            </a:r>
            <a:r>
              <a:rPr lang="en-US" sz="2800" dirty="0" err="1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vs</a:t>
            </a:r>
            <a:r>
              <a:rPr lang="en-US" sz="28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 </a:t>
            </a:r>
            <a:r>
              <a:rPr lang="en-US" sz="2800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e</a:t>
            </a:r>
            <a:r>
              <a:rPr lang="en-US" sz="28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xperimental observations</a:t>
            </a:r>
            <a:endParaRPr lang="en-US" sz="2800" dirty="0">
              <a:solidFill>
                <a:srgbClr val="0000FF"/>
              </a:solidFill>
              <a:latin typeface="Gill Sans" charset="0"/>
              <a:ea typeface="ＭＳ Ｐゴシック" charset="0"/>
              <a:cs typeface="Gill Sans" charset="0"/>
            </a:endParaRP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First-principles simulations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Predictions and implications </a:t>
            </a:r>
            <a:r>
              <a:rPr lang="en-US" sz="2800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for ITER</a:t>
            </a:r>
          </a:p>
          <a:p>
            <a:pPr marL="0" indent="0">
              <a:buNone/>
            </a:pPr>
            <a:endParaRPr lang="en-US" sz="2800" dirty="0">
              <a:latin typeface="Gill Sans" charset="0"/>
              <a:ea typeface="ＭＳ Ｐゴシック" charset="0"/>
              <a:cs typeface="Gill Sans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79512" y="84272"/>
            <a:ext cx="1584176" cy="6657096"/>
            <a:chOff x="179512" y="84272"/>
            <a:chExt cx="1584176" cy="6657096"/>
          </a:xfrm>
        </p:grpSpPr>
        <p:grpSp>
          <p:nvGrpSpPr>
            <p:cNvPr id="85" name="Group 84"/>
            <p:cNvGrpSpPr/>
            <p:nvPr/>
          </p:nvGrpSpPr>
          <p:grpSpPr>
            <a:xfrm>
              <a:off x="179512" y="84272"/>
              <a:ext cx="1584176" cy="6657096"/>
              <a:chOff x="7308304" y="116632"/>
              <a:chExt cx="1584176" cy="6657096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7308304" y="116632"/>
                <a:ext cx="1584176" cy="6624736"/>
                <a:chOff x="7092280" y="116632"/>
                <a:chExt cx="1584176" cy="6624736"/>
              </a:xfrm>
            </p:grpSpPr>
            <p:sp>
              <p:nvSpPr>
                <p:cNvPr id="6" name="Rectangle 5"/>
                <p:cNvSpPr/>
                <p:nvPr/>
              </p:nvSpPr>
              <p:spPr bwMode="auto">
                <a:xfrm>
                  <a:off x="7092280" y="188640"/>
                  <a:ext cx="1584176" cy="6552728"/>
                </a:xfrm>
                <a:prstGeom prst="rect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pic>
              <p:nvPicPr>
                <p:cNvPr id="7" name="Picture 6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18458" t="13419" r="69214" b="67226"/>
                <a:stretch/>
              </p:blipFill>
              <p:spPr>
                <a:xfrm>
                  <a:off x="7380312" y="260648"/>
                  <a:ext cx="1008112" cy="1134126"/>
                </a:xfrm>
                <a:prstGeom prst="rect">
                  <a:avLst/>
                </a:prstGeom>
              </p:spPr>
            </p:pic>
            <p:sp>
              <p:nvSpPr>
                <p:cNvPr id="14" name="Rectangle 13"/>
                <p:cNvSpPr/>
                <p:nvPr/>
              </p:nvSpPr>
              <p:spPr bwMode="auto">
                <a:xfrm>
                  <a:off x="7164288" y="33265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23" name="Rectangle 22"/>
                <p:cNvSpPr/>
                <p:nvPr/>
              </p:nvSpPr>
              <p:spPr bwMode="auto">
                <a:xfrm>
                  <a:off x="7164288" y="54868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24" name="Rectangle 23"/>
                <p:cNvSpPr/>
                <p:nvPr/>
              </p:nvSpPr>
              <p:spPr bwMode="auto">
                <a:xfrm>
                  <a:off x="7164288" y="76470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25" name="Rectangle 24"/>
                <p:cNvSpPr/>
                <p:nvPr/>
              </p:nvSpPr>
              <p:spPr bwMode="auto">
                <a:xfrm>
                  <a:off x="7164288" y="98072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26" name="Rectangle 25"/>
                <p:cNvSpPr/>
                <p:nvPr/>
              </p:nvSpPr>
              <p:spPr bwMode="auto">
                <a:xfrm>
                  <a:off x="7164288" y="119675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27" name="Rectangle 26"/>
                <p:cNvSpPr/>
                <p:nvPr/>
              </p:nvSpPr>
              <p:spPr bwMode="auto">
                <a:xfrm>
                  <a:off x="7164288" y="141277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28" name="Rectangle 27"/>
                <p:cNvSpPr/>
                <p:nvPr/>
              </p:nvSpPr>
              <p:spPr bwMode="auto">
                <a:xfrm>
                  <a:off x="7164288" y="162880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29" name="Rectangle 28"/>
                <p:cNvSpPr/>
                <p:nvPr/>
              </p:nvSpPr>
              <p:spPr bwMode="auto">
                <a:xfrm>
                  <a:off x="7164288" y="184482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0" name="Rectangle 29"/>
                <p:cNvSpPr/>
                <p:nvPr/>
              </p:nvSpPr>
              <p:spPr bwMode="auto">
                <a:xfrm>
                  <a:off x="7164288" y="206084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1" name="Rectangle 30"/>
                <p:cNvSpPr/>
                <p:nvPr/>
              </p:nvSpPr>
              <p:spPr bwMode="auto">
                <a:xfrm>
                  <a:off x="7164288" y="227687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2" name="Rectangle 31"/>
                <p:cNvSpPr/>
                <p:nvPr/>
              </p:nvSpPr>
              <p:spPr bwMode="auto">
                <a:xfrm>
                  <a:off x="7164288" y="249289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3" name="Rectangle 32"/>
                <p:cNvSpPr/>
                <p:nvPr/>
              </p:nvSpPr>
              <p:spPr bwMode="auto">
                <a:xfrm>
                  <a:off x="7164288" y="270892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4" name="Rectangle 33"/>
                <p:cNvSpPr/>
                <p:nvPr/>
              </p:nvSpPr>
              <p:spPr bwMode="auto">
                <a:xfrm>
                  <a:off x="7164288" y="292494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5" name="Rectangle 34"/>
                <p:cNvSpPr/>
                <p:nvPr/>
              </p:nvSpPr>
              <p:spPr bwMode="auto">
                <a:xfrm>
                  <a:off x="7164288" y="314096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6" name="Rectangle 35"/>
                <p:cNvSpPr/>
                <p:nvPr/>
              </p:nvSpPr>
              <p:spPr bwMode="auto">
                <a:xfrm>
                  <a:off x="7164288" y="335699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7" name="Rectangle 36"/>
                <p:cNvSpPr/>
                <p:nvPr/>
              </p:nvSpPr>
              <p:spPr bwMode="auto">
                <a:xfrm>
                  <a:off x="7164288" y="357301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8" name="Rectangle 37"/>
                <p:cNvSpPr/>
                <p:nvPr/>
              </p:nvSpPr>
              <p:spPr bwMode="auto">
                <a:xfrm>
                  <a:off x="7164288" y="378904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 bwMode="auto">
                <a:xfrm>
                  <a:off x="7164288" y="400506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0" name="Rectangle 39"/>
                <p:cNvSpPr/>
                <p:nvPr/>
              </p:nvSpPr>
              <p:spPr bwMode="auto">
                <a:xfrm>
                  <a:off x="7164288" y="422108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1" name="Rectangle 40"/>
                <p:cNvSpPr/>
                <p:nvPr/>
              </p:nvSpPr>
              <p:spPr bwMode="auto">
                <a:xfrm>
                  <a:off x="7164288" y="443711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2" name="Rectangle 41"/>
                <p:cNvSpPr/>
                <p:nvPr/>
              </p:nvSpPr>
              <p:spPr bwMode="auto">
                <a:xfrm>
                  <a:off x="7164288" y="465313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3" name="Rectangle 42"/>
                <p:cNvSpPr/>
                <p:nvPr/>
              </p:nvSpPr>
              <p:spPr bwMode="auto">
                <a:xfrm>
                  <a:off x="7164288" y="486916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4" name="Rectangle 43"/>
                <p:cNvSpPr/>
                <p:nvPr/>
              </p:nvSpPr>
              <p:spPr bwMode="auto">
                <a:xfrm>
                  <a:off x="7164288" y="508518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5" name="Rectangle 44"/>
                <p:cNvSpPr/>
                <p:nvPr/>
              </p:nvSpPr>
              <p:spPr bwMode="auto">
                <a:xfrm>
                  <a:off x="7164288" y="530120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6" name="Rectangle 45"/>
                <p:cNvSpPr/>
                <p:nvPr/>
              </p:nvSpPr>
              <p:spPr bwMode="auto">
                <a:xfrm>
                  <a:off x="7164288" y="551723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7" name="Rectangle 46"/>
                <p:cNvSpPr/>
                <p:nvPr/>
              </p:nvSpPr>
              <p:spPr bwMode="auto">
                <a:xfrm>
                  <a:off x="7164288" y="573325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 bwMode="auto">
                <a:xfrm>
                  <a:off x="7164288" y="594928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9" name="Rectangle 48"/>
                <p:cNvSpPr/>
                <p:nvPr/>
              </p:nvSpPr>
              <p:spPr bwMode="auto">
                <a:xfrm>
                  <a:off x="7164288" y="616530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0" name="Rectangle 49"/>
                <p:cNvSpPr/>
                <p:nvPr/>
              </p:nvSpPr>
              <p:spPr bwMode="auto">
                <a:xfrm>
                  <a:off x="7164288" y="638132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1" name="Rectangle 50"/>
                <p:cNvSpPr/>
                <p:nvPr/>
              </p:nvSpPr>
              <p:spPr bwMode="auto">
                <a:xfrm>
                  <a:off x="7164288" y="659735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2" name="Rectangle 51"/>
                <p:cNvSpPr/>
                <p:nvPr/>
              </p:nvSpPr>
              <p:spPr bwMode="auto">
                <a:xfrm>
                  <a:off x="7164288" y="11663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3" name="Rectangle 52"/>
                <p:cNvSpPr/>
                <p:nvPr/>
              </p:nvSpPr>
              <p:spPr bwMode="auto">
                <a:xfrm>
                  <a:off x="8460432" y="33265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4" name="Rectangle 53"/>
                <p:cNvSpPr/>
                <p:nvPr/>
              </p:nvSpPr>
              <p:spPr bwMode="auto">
                <a:xfrm>
                  <a:off x="8460432" y="54868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5" name="Rectangle 54"/>
                <p:cNvSpPr/>
                <p:nvPr/>
              </p:nvSpPr>
              <p:spPr bwMode="auto">
                <a:xfrm>
                  <a:off x="8460432" y="76470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6" name="Rectangle 55"/>
                <p:cNvSpPr/>
                <p:nvPr/>
              </p:nvSpPr>
              <p:spPr bwMode="auto">
                <a:xfrm>
                  <a:off x="8460432" y="98072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 bwMode="auto">
                <a:xfrm>
                  <a:off x="8460432" y="119675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8" name="Rectangle 57"/>
                <p:cNvSpPr/>
                <p:nvPr/>
              </p:nvSpPr>
              <p:spPr bwMode="auto">
                <a:xfrm>
                  <a:off x="8460432" y="141277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9" name="Rectangle 58"/>
                <p:cNvSpPr/>
                <p:nvPr/>
              </p:nvSpPr>
              <p:spPr bwMode="auto">
                <a:xfrm>
                  <a:off x="8460432" y="162880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0" name="Rectangle 59"/>
                <p:cNvSpPr/>
                <p:nvPr/>
              </p:nvSpPr>
              <p:spPr bwMode="auto">
                <a:xfrm>
                  <a:off x="8460432" y="184482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1" name="Rectangle 60"/>
                <p:cNvSpPr/>
                <p:nvPr/>
              </p:nvSpPr>
              <p:spPr bwMode="auto">
                <a:xfrm>
                  <a:off x="8460432" y="206084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2" name="Rectangle 61"/>
                <p:cNvSpPr/>
                <p:nvPr/>
              </p:nvSpPr>
              <p:spPr bwMode="auto">
                <a:xfrm>
                  <a:off x="8460432" y="227687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3" name="Rectangle 62"/>
                <p:cNvSpPr/>
                <p:nvPr/>
              </p:nvSpPr>
              <p:spPr bwMode="auto">
                <a:xfrm>
                  <a:off x="8460432" y="249289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 bwMode="auto">
                <a:xfrm>
                  <a:off x="8460432" y="270892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5" name="Rectangle 64"/>
                <p:cNvSpPr/>
                <p:nvPr/>
              </p:nvSpPr>
              <p:spPr bwMode="auto">
                <a:xfrm>
                  <a:off x="8460432" y="292494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6" name="Rectangle 65"/>
                <p:cNvSpPr/>
                <p:nvPr/>
              </p:nvSpPr>
              <p:spPr bwMode="auto">
                <a:xfrm>
                  <a:off x="8460432" y="314096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7" name="Rectangle 66"/>
                <p:cNvSpPr/>
                <p:nvPr/>
              </p:nvSpPr>
              <p:spPr bwMode="auto">
                <a:xfrm>
                  <a:off x="8460432" y="335699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8" name="Rectangle 67"/>
                <p:cNvSpPr/>
                <p:nvPr/>
              </p:nvSpPr>
              <p:spPr bwMode="auto">
                <a:xfrm>
                  <a:off x="8460432" y="357301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9" name="Rectangle 68"/>
                <p:cNvSpPr/>
                <p:nvPr/>
              </p:nvSpPr>
              <p:spPr bwMode="auto">
                <a:xfrm>
                  <a:off x="8460432" y="378904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0" name="Rectangle 69"/>
                <p:cNvSpPr/>
                <p:nvPr/>
              </p:nvSpPr>
              <p:spPr bwMode="auto">
                <a:xfrm>
                  <a:off x="8460432" y="400506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1" name="Rectangle 70"/>
                <p:cNvSpPr/>
                <p:nvPr/>
              </p:nvSpPr>
              <p:spPr bwMode="auto">
                <a:xfrm>
                  <a:off x="8460432" y="422108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2" name="Rectangle 71"/>
                <p:cNvSpPr/>
                <p:nvPr/>
              </p:nvSpPr>
              <p:spPr bwMode="auto">
                <a:xfrm>
                  <a:off x="8460432" y="443711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3" name="Rectangle 72"/>
                <p:cNvSpPr/>
                <p:nvPr/>
              </p:nvSpPr>
              <p:spPr bwMode="auto">
                <a:xfrm>
                  <a:off x="8460432" y="465313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4" name="Rectangle 73"/>
                <p:cNvSpPr/>
                <p:nvPr/>
              </p:nvSpPr>
              <p:spPr bwMode="auto">
                <a:xfrm>
                  <a:off x="8460432" y="486916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5" name="Rectangle 74"/>
                <p:cNvSpPr/>
                <p:nvPr/>
              </p:nvSpPr>
              <p:spPr bwMode="auto">
                <a:xfrm>
                  <a:off x="8460432" y="508518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6" name="Rectangle 75"/>
                <p:cNvSpPr/>
                <p:nvPr/>
              </p:nvSpPr>
              <p:spPr bwMode="auto">
                <a:xfrm>
                  <a:off x="8460432" y="530120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7" name="Rectangle 76"/>
                <p:cNvSpPr/>
                <p:nvPr/>
              </p:nvSpPr>
              <p:spPr bwMode="auto">
                <a:xfrm>
                  <a:off x="8460432" y="551723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8" name="Rectangle 77"/>
                <p:cNvSpPr/>
                <p:nvPr/>
              </p:nvSpPr>
              <p:spPr bwMode="auto">
                <a:xfrm>
                  <a:off x="8460432" y="573325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 bwMode="auto">
                <a:xfrm>
                  <a:off x="8460432" y="594928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 bwMode="auto">
                <a:xfrm>
                  <a:off x="8460432" y="616530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 bwMode="auto">
                <a:xfrm>
                  <a:off x="8460432" y="638132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 bwMode="auto">
                <a:xfrm>
                  <a:off x="8460432" y="659735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 bwMode="auto">
                <a:xfrm>
                  <a:off x="8460432" y="11663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</p:grpSp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3"/>
              <a:srcRect l="46567" t="13419" r="41100" b="67585"/>
              <a:stretch/>
            </p:blipFill>
            <p:spPr>
              <a:xfrm>
                <a:off x="7596000" y="1484784"/>
                <a:ext cx="1008112" cy="1113124"/>
              </a:xfrm>
              <a:prstGeom prst="rect">
                <a:avLst/>
              </a:prstGeom>
            </p:spPr>
          </p:pic>
          <p:sp>
            <p:nvSpPr>
              <p:cNvPr id="17" name="Rectangle 16"/>
              <p:cNvSpPr/>
              <p:nvPr/>
            </p:nvSpPr>
            <p:spPr bwMode="auto">
              <a:xfrm>
                <a:off x="8071992" y="1196752"/>
                <a:ext cx="468000" cy="1800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ill Sans" pitchFamily="-65" charset="0"/>
                </a:endParaRPr>
              </a:p>
            </p:txBody>
          </p:sp>
          <p:pic>
            <p:nvPicPr>
              <p:cNvPr id="87" name="Picture 86"/>
              <p:cNvPicPr>
                <a:picLocks noChangeAspect="1"/>
              </p:cNvPicPr>
              <p:nvPr/>
            </p:nvPicPr>
            <p:blipFill rotWithShape="1">
              <a:blip r:embed="rId3"/>
              <a:srcRect l="74277" t="13419" r="13390" b="67585"/>
              <a:stretch/>
            </p:blipFill>
            <p:spPr>
              <a:xfrm>
                <a:off x="7596336" y="2708920"/>
                <a:ext cx="1008112" cy="1113124"/>
              </a:xfrm>
              <a:prstGeom prst="rect">
                <a:avLst/>
              </a:prstGeom>
            </p:spPr>
          </p:pic>
          <p:pic>
            <p:nvPicPr>
              <p:cNvPr id="88" name="Picture 87"/>
              <p:cNvPicPr>
                <a:picLocks noChangeAspect="1"/>
              </p:cNvPicPr>
              <p:nvPr/>
            </p:nvPicPr>
            <p:blipFill rotWithShape="1">
              <a:blip r:embed="rId3"/>
              <a:srcRect l="32448" t="39235" r="55219" b="41769"/>
              <a:stretch/>
            </p:blipFill>
            <p:spPr>
              <a:xfrm>
                <a:off x="7596336" y="5157192"/>
                <a:ext cx="1008112" cy="1113124"/>
              </a:xfrm>
              <a:prstGeom prst="rect">
                <a:avLst/>
              </a:prstGeom>
            </p:spPr>
          </p:pic>
          <p:pic>
            <p:nvPicPr>
              <p:cNvPr id="89" name="Picture 88"/>
              <p:cNvPicPr>
                <a:picLocks noChangeAspect="1"/>
              </p:cNvPicPr>
              <p:nvPr/>
            </p:nvPicPr>
            <p:blipFill rotWithShape="1">
              <a:blip r:embed="rId3"/>
              <a:srcRect l="17924" t="39235" r="69743" b="41769"/>
              <a:stretch/>
            </p:blipFill>
            <p:spPr>
              <a:xfrm>
                <a:off x="7596336" y="3933056"/>
                <a:ext cx="1008112" cy="1113124"/>
              </a:xfrm>
              <a:prstGeom prst="rect">
                <a:avLst/>
              </a:prstGeom>
            </p:spPr>
          </p:pic>
          <p:pic>
            <p:nvPicPr>
              <p:cNvPr id="90" name="Picture 89"/>
              <p:cNvPicPr>
                <a:picLocks noChangeAspect="1"/>
              </p:cNvPicPr>
              <p:nvPr/>
            </p:nvPicPr>
            <p:blipFill rotWithShape="1">
              <a:blip r:embed="rId3"/>
              <a:srcRect l="60162" t="39235" r="27505" b="54068"/>
              <a:stretch/>
            </p:blipFill>
            <p:spPr>
              <a:xfrm>
                <a:off x="7596336" y="6381328"/>
                <a:ext cx="1008112" cy="392400"/>
              </a:xfrm>
              <a:prstGeom prst="rect">
                <a:avLst/>
              </a:prstGeom>
            </p:spPr>
          </p:pic>
        </p:grpSp>
        <p:sp>
          <p:nvSpPr>
            <p:cNvPr id="84" name="Rectangle 83"/>
            <p:cNvSpPr/>
            <p:nvPr/>
          </p:nvSpPr>
          <p:spPr bwMode="auto">
            <a:xfrm>
              <a:off x="936000" y="2383200"/>
              <a:ext cx="4896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</a:endParaRP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961200" y="3609040"/>
              <a:ext cx="4896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</a:endParaRPr>
            </a:p>
          </p:txBody>
        </p:sp>
        <p:sp>
          <p:nvSpPr>
            <p:cNvPr id="91" name="Rectangle 90"/>
            <p:cNvSpPr/>
            <p:nvPr/>
          </p:nvSpPr>
          <p:spPr bwMode="auto">
            <a:xfrm>
              <a:off x="986400" y="4824000"/>
              <a:ext cx="4896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</a:endParaRPr>
            </a:p>
          </p:txBody>
        </p:sp>
        <p:sp>
          <p:nvSpPr>
            <p:cNvPr id="92" name="Rectangle 91"/>
            <p:cNvSpPr/>
            <p:nvPr/>
          </p:nvSpPr>
          <p:spPr bwMode="auto">
            <a:xfrm>
              <a:off x="971600" y="6057312"/>
              <a:ext cx="4896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1062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2656"/>
            <a:ext cx="7020272" cy="53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5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Recent measurements: 2 scale lengths</a:t>
            </a:r>
            <a:endParaRPr lang="en-US" sz="35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5373216"/>
            <a:ext cx="3384376" cy="615408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1700" dirty="0" err="1" smtClean="0">
                <a:effectLst/>
              </a:rPr>
              <a:t>Nespoli</a:t>
            </a:r>
            <a:r>
              <a:rPr lang="en-US" sz="1700" dirty="0" smtClean="0">
                <a:effectLst/>
              </a:rPr>
              <a:t> et al., JNM, submitted</a:t>
            </a:r>
          </a:p>
          <a:p>
            <a:pPr algn="l"/>
            <a:r>
              <a:rPr lang="en-US" sz="1700" dirty="0" err="1" smtClean="0">
                <a:effectLst/>
              </a:rPr>
              <a:t>Kocan</a:t>
            </a:r>
            <a:r>
              <a:rPr lang="en-US" sz="1700" dirty="0" smtClean="0">
                <a:effectLst/>
              </a:rPr>
              <a:t> et al., NF, submitted</a:t>
            </a:r>
            <a:endParaRPr lang="en-US" sz="1700" dirty="0">
              <a:effectLst/>
            </a:endParaRPr>
          </a:p>
        </p:txBody>
      </p:sp>
      <p:sp>
        <p:nvSpPr>
          <p:cNvPr id="22" name="Line 11"/>
          <p:cNvSpPr>
            <a:spLocks noChangeShapeType="1"/>
          </p:cNvSpPr>
          <p:nvPr/>
        </p:nvSpPr>
        <p:spPr bwMode="auto">
          <a:xfrm>
            <a:off x="107504" y="1268760"/>
            <a:ext cx="885698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7" name="Picture 6" descr="IRimage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2" t="7705" r="22955" b="9996"/>
          <a:stretch/>
        </p:blipFill>
        <p:spPr>
          <a:xfrm>
            <a:off x="611560" y="2060848"/>
            <a:ext cx="3168352" cy="309748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9552" y="1660884"/>
            <a:ext cx="3312368" cy="399964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2000" dirty="0" smtClean="0">
                <a:effectLst/>
              </a:rPr>
              <a:t>Infrared Measurement in TCV</a:t>
            </a:r>
            <a:endParaRPr lang="en-US" sz="2000" dirty="0">
              <a:effectLst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355976" y="2060848"/>
            <a:ext cx="3744416" cy="3384376"/>
            <a:chOff x="4355976" y="2060848"/>
            <a:chExt cx="3744416" cy="3384376"/>
          </a:xfrm>
        </p:grpSpPr>
        <p:pic>
          <p:nvPicPr>
            <p:cNvPr id="2" name="Picture 1" descr="doublescaleTCV2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7984" y="2060848"/>
              <a:ext cx="3672408" cy="3196962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 bwMode="auto">
            <a:xfrm>
              <a:off x="6012160" y="5013176"/>
              <a:ext cx="1152128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291" tIns="45648" rIns="91291" bIns="45648" numCol="1" rtlCol="0" anchor="t" anchorCtr="0" compatLnSpc="1">
              <a:prstTxWarp prst="textNoShape">
                <a:avLst/>
              </a:prstTxWarp>
            </a:bodyPr>
            <a:lstStyle/>
            <a:p>
              <a:pPr defTabSz="912979"/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4355976" y="2996952"/>
              <a:ext cx="432048" cy="108012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291" tIns="45648" rIns="91291" bIns="45648" numCol="1" rtlCol="0" anchor="t" anchorCtr="0" compatLnSpc="1">
              <a:prstTxWarp prst="textNoShape">
                <a:avLst/>
              </a:prstTxWarp>
            </a:bodyPr>
            <a:lstStyle/>
            <a:p>
              <a:pPr defTabSz="912979"/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</p:grpSp>
      <p:pic>
        <p:nvPicPr>
          <p:cNvPr id="10" name="Picture 9" descr="TCV_heated_tile_2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81" r="29559"/>
          <a:stretch/>
        </p:blipFill>
        <p:spPr>
          <a:xfrm>
            <a:off x="7020272" y="-27384"/>
            <a:ext cx="2109640" cy="2405965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5013175"/>
            <a:ext cx="1512168" cy="291407"/>
          </a:xfrm>
          <a:prstGeom prst="rect">
            <a:avLst/>
          </a:prstGeom>
          <a:ln w="31750">
            <a:solidFill>
              <a:schemeClr val="bg1"/>
            </a:solidFill>
          </a:ln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739635" y="3254858"/>
            <a:ext cx="1646647" cy="413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206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2656"/>
            <a:ext cx="7020272" cy="53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5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Recent measurements: 2 scale lengths</a:t>
            </a:r>
            <a:endParaRPr lang="en-US" sz="35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5373216"/>
            <a:ext cx="3384376" cy="615408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1700" dirty="0" err="1" smtClean="0">
                <a:effectLst/>
              </a:rPr>
              <a:t>Nespoli</a:t>
            </a:r>
            <a:r>
              <a:rPr lang="en-US" sz="1700" dirty="0" smtClean="0">
                <a:effectLst/>
              </a:rPr>
              <a:t> et al., JNM, submitted</a:t>
            </a:r>
          </a:p>
          <a:p>
            <a:pPr algn="l"/>
            <a:r>
              <a:rPr lang="en-US" sz="1700" dirty="0" err="1" smtClean="0">
                <a:effectLst/>
              </a:rPr>
              <a:t>Kocan</a:t>
            </a:r>
            <a:r>
              <a:rPr lang="en-US" sz="1700" dirty="0" smtClean="0">
                <a:effectLst/>
              </a:rPr>
              <a:t> et al., NF, submitted</a:t>
            </a:r>
            <a:endParaRPr lang="en-US" sz="1700" dirty="0">
              <a:effectLst/>
            </a:endParaRPr>
          </a:p>
        </p:txBody>
      </p:sp>
      <p:sp>
        <p:nvSpPr>
          <p:cNvPr id="22" name="Line 11"/>
          <p:cNvSpPr>
            <a:spLocks noChangeShapeType="1"/>
          </p:cNvSpPr>
          <p:nvPr/>
        </p:nvSpPr>
        <p:spPr bwMode="auto">
          <a:xfrm>
            <a:off x="107504" y="1268760"/>
            <a:ext cx="885698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7" name="Picture 6" descr="IRimage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2" t="7706" r="22955" b="11946"/>
          <a:stretch/>
        </p:blipFill>
        <p:spPr>
          <a:xfrm>
            <a:off x="611560" y="2060848"/>
            <a:ext cx="3168352" cy="3024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23528" y="6095037"/>
            <a:ext cx="8568952" cy="646331"/>
          </a:xfrm>
          <a:prstGeom prst="rect">
            <a:avLst/>
          </a:prstGeom>
          <a:solidFill>
            <a:schemeClr val="bg1">
              <a:lumMod val="50000"/>
              <a:alpha val="46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>
                <a:effectLst/>
              </a:rPr>
              <a:t>Need nonlinear simulations… </a:t>
            </a:r>
            <a:endParaRPr lang="en-US" sz="3600" dirty="0"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1660884"/>
            <a:ext cx="3312368" cy="399964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2000" dirty="0" smtClean="0">
                <a:effectLst/>
              </a:rPr>
              <a:t>Infrared Measurement in TCV</a:t>
            </a:r>
            <a:endParaRPr lang="en-US" sz="2000" dirty="0">
              <a:effectLst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355976" y="2060848"/>
            <a:ext cx="3744416" cy="3384376"/>
            <a:chOff x="4355976" y="2060848"/>
            <a:chExt cx="3744416" cy="3384376"/>
          </a:xfrm>
        </p:grpSpPr>
        <p:pic>
          <p:nvPicPr>
            <p:cNvPr id="2" name="Picture 1" descr="doublescaleTCV2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7984" y="2060848"/>
              <a:ext cx="3672408" cy="3196962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 bwMode="auto">
            <a:xfrm>
              <a:off x="6012160" y="5013176"/>
              <a:ext cx="1152128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291" tIns="45648" rIns="91291" bIns="45648" numCol="1" rtlCol="0" anchor="t" anchorCtr="0" compatLnSpc="1">
              <a:prstTxWarp prst="textNoShape">
                <a:avLst/>
              </a:prstTxWarp>
            </a:bodyPr>
            <a:lstStyle/>
            <a:p>
              <a:pPr defTabSz="912979"/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  <p:pic>
          <p:nvPicPr>
            <p:cNvPr id="3" name="Picture 2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8144" y="5013175"/>
              <a:ext cx="1512168" cy="291407"/>
            </a:xfrm>
            <a:prstGeom prst="rect">
              <a:avLst/>
            </a:prstGeom>
            <a:ln w="31750">
              <a:solidFill>
                <a:schemeClr val="bg1"/>
              </a:solidFill>
            </a:ln>
          </p:spPr>
        </p:pic>
        <p:sp>
          <p:nvSpPr>
            <p:cNvPr id="18" name="Rectangle 17"/>
            <p:cNvSpPr/>
            <p:nvPr/>
          </p:nvSpPr>
          <p:spPr bwMode="auto">
            <a:xfrm>
              <a:off x="4355976" y="2996952"/>
              <a:ext cx="432048" cy="108012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291" tIns="45648" rIns="91291" bIns="45648" numCol="1" rtlCol="0" anchor="t" anchorCtr="0" compatLnSpc="1">
              <a:prstTxWarp prst="textNoShape">
                <a:avLst/>
              </a:prstTxWarp>
            </a:bodyPr>
            <a:lstStyle/>
            <a:p>
              <a:pPr defTabSz="912979"/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  <p:pic>
          <p:nvPicPr>
            <p:cNvPr id="5" name="Picture 4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3739635" y="3254858"/>
              <a:ext cx="1646647" cy="413961"/>
            </a:xfrm>
            <a:prstGeom prst="rect">
              <a:avLst/>
            </a:prstGeom>
          </p:spPr>
        </p:pic>
      </p:grpSp>
      <p:pic>
        <p:nvPicPr>
          <p:cNvPr id="10" name="Picture 9" descr="TCV_heated_tile_2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81" r="29559"/>
          <a:stretch/>
        </p:blipFill>
        <p:spPr>
          <a:xfrm>
            <a:off x="7020272" y="-27384"/>
            <a:ext cx="2109640" cy="240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206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548680"/>
          </a:xfrm>
        </p:spPr>
        <p:txBody>
          <a:bodyPr/>
          <a:lstStyle/>
          <a:p>
            <a:r>
              <a:rPr lang="en-US" sz="40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GBS code: a tool to simulate SOL plasmas</a:t>
            </a:r>
            <a:endParaRPr lang="en-US" sz="4000" dirty="0">
              <a:solidFill>
                <a:srgbClr val="0000FF"/>
              </a:solidFill>
              <a:latin typeface="Gill Sans" charset="0"/>
              <a:ea typeface="ＭＳ Ｐゴシック" charset="0"/>
              <a:cs typeface="Gill Sans" charset="0"/>
            </a:endParaRPr>
          </a:p>
        </p:txBody>
      </p:sp>
      <p:pic>
        <p:nvPicPr>
          <p:cNvPr id="4" name="Picture 3" descr="SOL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09" t="26203" r="34419" b="26942"/>
          <a:stretch/>
        </p:blipFill>
        <p:spPr>
          <a:xfrm>
            <a:off x="3314260" y="1988840"/>
            <a:ext cx="2678415" cy="3528392"/>
          </a:xfrm>
          <a:prstGeom prst="rect">
            <a:avLst/>
          </a:prstGeom>
        </p:spPr>
      </p:pic>
      <p:sp>
        <p:nvSpPr>
          <p:cNvPr id="14" name="Line 24"/>
          <p:cNvSpPr>
            <a:spLocks noChangeShapeType="1"/>
          </p:cNvSpPr>
          <p:nvPr/>
        </p:nvSpPr>
        <p:spPr bwMode="auto">
          <a:xfrm flipH="1">
            <a:off x="3707904" y="4797152"/>
            <a:ext cx="288032" cy="144016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17" name="Line 24"/>
          <p:cNvSpPr>
            <a:spLocks noChangeShapeType="1"/>
          </p:cNvSpPr>
          <p:nvPr/>
        </p:nvSpPr>
        <p:spPr bwMode="auto">
          <a:xfrm flipH="1">
            <a:off x="4178356" y="5013176"/>
            <a:ext cx="144016" cy="288032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18" name="Line 24"/>
          <p:cNvSpPr>
            <a:spLocks noChangeShapeType="1"/>
          </p:cNvSpPr>
          <p:nvPr/>
        </p:nvSpPr>
        <p:spPr bwMode="auto">
          <a:xfrm flipV="1">
            <a:off x="4932040" y="4437112"/>
            <a:ext cx="288032" cy="72008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19" name="Line 24"/>
          <p:cNvSpPr>
            <a:spLocks noChangeShapeType="1"/>
          </p:cNvSpPr>
          <p:nvPr/>
        </p:nvSpPr>
        <p:spPr bwMode="auto">
          <a:xfrm>
            <a:off x="4826428" y="4869160"/>
            <a:ext cx="288032" cy="144016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0" name="Line 24"/>
          <p:cNvSpPr>
            <a:spLocks noChangeShapeType="1"/>
          </p:cNvSpPr>
          <p:nvPr/>
        </p:nvSpPr>
        <p:spPr bwMode="auto">
          <a:xfrm flipH="1" flipV="1">
            <a:off x="3923928" y="4005064"/>
            <a:ext cx="216024" cy="216024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1" name="Line 24"/>
          <p:cNvSpPr>
            <a:spLocks noChangeShapeType="1"/>
          </p:cNvSpPr>
          <p:nvPr/>
        </p:nvSpPr>
        <p:spPr bwMode="auto">
          <a:xfrm>
            <a:off x="4610404" y="5013176"/>
            <a:ext cx="144016" cy="288032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2" name="Line 24"/>
          <p:cNvSpPr>
            <a:spLocks noChangeShapeType="1"/>
          </p:cNvSpPr>
          <p:nvPr/>
        </p:nvSpPr>
        <p:spPr bwMode="auto">
          <a:xfrm flipV="1">
            <a:off x="4538396" y="3789040"/>
            <a:ext cx="105612" cy="288032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3" name="Line 24"/>
          <p:cNvSpPr>
            <a:spLocks noChangeShapeType="1"/>
          </p:cNvSpPr>
          <p:nvPr/>
        </p:nvSpPr>
        <p:spPr bwMode="auto">
          <a:xfrm flipV="1">
            <a:off x="4788024" y="4005064"/>
            <a:ext cx="207640" cy="216024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7" name="Donut 26"/>
          <p:cNvSpPr/>
          <p:nvPr/>
        </p:nvSpPr>
        <p:spPr bwMode="auto">
          <a:xfrm>
            <a:off x="3923928" y="4005064"/>
            <a:ext cx="1080120" cy="1080120"/>
          </a:xfrm>
          <a:prstGeom prst="donut">
            <a:avLst>
              <a:gd name="adj" fmla="val 7018"/>
            </a:avLst>
          </a:prstGeom>
          <a:solidFill>
            <a:srgbClr val="FF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939952" y="2381979"/>
            <a:ext cx="5080320" cy="3999349"/>
            <a:chOff x="-74916" y="1517883"/>
            <a:chExt cx="5080320" cy="3999349"/>
          </a:xfrm>
        </p:grpSpPr>
        <p:sp>
          <p:nvSpPr>
            <p:cNvPr id="8" name="Line 24"/>
            <p:cNvSpPr>
              <a:spLocks noChangeShapeType="1"/>
            </p:cNvSpPr>
            <p:nvPr/>
          </p:nvSpPr>
          <p:spPr bwMode="auto">
            <a:xfrm flipH="1">
              <a:off x="3243608" y="1772816"/>
              <a:ext cx="537660" cy="360040"/>
            </a:xfrm>
            <a:prstGeom prst="line">
              <a:avLst/>
            </a:prstGeom>
            <a:noFill/>
            <a:ln w="47625">
              <a:solidFill>
                <a:srgbClr val="00008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Gill Sans" pitchFamily="-65" charset="0"/>
                <a:ea typeface="+mn-ea"/>
                <a:cs typeface="+mn-cs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-74916" y="2204864"/>
              <a:ext cx="1262540" cy="1200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800000"/>
                  </a:solidFill>
                  <a:effectLst/>
                </a:rPr>
                <a:t>Losses at the limiter</a:t>
              </a:r>
            </a:p>
          </p:txBody>
        </p:sp>
        <p:sp>
          <p:nvSpPr>
            <p:cNvPr id="11" name="Line 24"/>
            <p:cNvSpPr>
              <a:spLocks noChangeShapeType="1"/>
            </p:cNvSpPr>
            <p:nvPr/>
          </p:nvSpPr>
          <p:spPr bwMode="auto">
            <a:xfrm>
              <a:off x="971600" y="2852936"/>
              <a:ext cx="759840" cy="432048"/>
            </a:xfrm>
            <a:prstGeom prst="line">
              <a:avLst/>
            </a:prstGeom>
            <a:noFill/>
            <a:ln w="47625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Gill Sans" pitchFamily="-65" charset="0"/>
                <a:ea typeface="+mn-ea"/>
                <a:cs typeface="+mn-c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6852" y="4365104"/>
              <a:ext cx="1800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FF8000"/>
                  </a:solidFill>
                  <a:effectLst/>
                </a:rPr>
                <a:t>Radial transport</a:t>
              </a:r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 flipV="1">
              <a:off x="1405004" y="4149080"/>
              <a:ext cx="648072" cy="648072"/>
            </a:xfrm>
            <a:prstGeom prst="line">
              <a:avLst/>
            </a:prstGeom>
            <a:noFill/>
            <a:ln w="47625">
              <a:solidFill>
                <a:srgbClr val="FF8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Gill Sans" pitchFamily="-65" charset="0"/>
                <a:ea typeface="+mn-ea"/>
                <a:cs typeface="+mn-cs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34536" y="1517883"/>
              <a:ext cx="118283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004080"/>
                  </a:solidFill>
                  <a:effectLst/>
                </a:rPr>
                <a:t>Flow</a:t>
              </a:r>
            </a:p>
            <a:p>
              <a:r>
                <a:rPr lang="en-US" sz="2400" dirty="0">
                  <a:solidFill>
                    <a:srgbClr val="004080"/>
                  </a:solidFill>
                  <a:effectLst/>
                </a:rPr>
                <a:t> along B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701148" y="4316904"/>
              <a:ext cx="2304256" cy="1200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FF66FF"/>
                  </a:solidFill>
                  <a:effectLst/>
                </a:rPr>
                <a:t>Plasma outflowing from the core</a:t>
              </a:r>
            </a:p>
          </p:txBody>
        </p:sp>
        <p:sp>
          <p:nvSpPr>
            <p:cNvPr id="44" name="Line 24"/>
            <p:cNvSpPr>
              <a:spLocks noChangeShapeType="1"/>
            </p:cNvSpPr>
            <p:nvPr/>
          </p:nvSpPr>
          <p:spPr bwMode="auto">
            <a:xfrm flipH="1" flipV="1">
              <a:off x="2773156" y="4149080"/>
              <a:ext cx="576064" cy="432048"/>
            </a:xfrm>
            <a:prstGeom prst="line">
              <a:avLst/>
            </a:prstGeom>
            <a:noFill/>
            <a:ln w="47625">
              <a:solidFill>
                <a:srgbClr val="FF66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Gill Sans" pitchFamily="-65" charset="0"/>
                <a:ea typeface="+mn-ea"/>
                <a:cs typeface="+mn-cs"/>
              </a:endParaRPr>
            </a:p>
          </p:txBody>
        </p:sp>
      </p:grpSp>
      <p:sp>
        <p:nvSpPr>
          <p:cNvPr id="37" name="Line 11"/>
          <p:cNvSpPr>
            <a:spLocks noChangeShapeType="1"/>
          </p:cNvSpPr>
          <p:nvPr/>
        </p:nvSpPr>
        <p:spPr bwMode="auto">
          <a:xfrm>
            <a:off x="107504" y="620688"/>
            <a:ext cx="892899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algn="ctr" defTabSz="1006064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7504" y="764704"/>
            <a:ext cx="8928992" cy="9541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effectLst/>
              </a:rPr>
              <a:t>3D drift-reduced </a:t>
            </a:r>
            <a:r>
              <a:rPr lang="en-US" sz="2800" dirty="0" err="1" smtClean="0">
                <a:effectLst/>
              </a:rPr>
              <a:t>Braginskii</a:t>
            </a:r>
            <a:r>
              <a:rPr lang="en-US" sz="2800" dirty="0" smtClean="0">
                <a:effectLst/>
              </a:rPr>
              <a:t> equations, </a:t>
            </a:r>
          </a:p>
          <a:p>
            <a:r>
              <a:rPr lang="en-US" sz="2800" dirty="0" smtClean="0">
                <a:effectLst/>
              </a:rPr>
              <a:t>no separation between equilibrium and fluctuating quantities</a:t>
            </a:r>
            <a:endParaRPr lang="en-US" sz="2800" dirty="0">
              <a:effectLst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7504" y="6426104"/>
            <a:ext cx="7272808" cy="399964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2000" dirty="0" smtClean="0">
                <a:effectLst/>
              </a:rPr>
              <a:t>Ricci et al., PPCF 2012; </a:t>
            </a:r>
            <a:r>
              <a:rPr lang="en-US" sz="2000" dirty="0" err="1" smtClean="0">
                <a:effectLst/>
              </a:rPr>
              <a:t>Loizu</a:t>
            </a:r>
            <a:r>
              <a:rPr lang="en-US" sz="2000" dirty="0" smtClean="0">
                <a:effectLst/>
              </a:rPr>
              <a:t> et al., </a:t>
            </a:r>
            <a:r>
              <a:rPr lang="en-US" sz="2000" dirty="0" err="1" smtClean="0">
                <a:effectLst/>
              </a:rPr>
              <a:t>PoP</a:t>
            </a:r>
            <a:r>
              <a:rPr lang="en-US" sz="2000" dirty="0" smtClean="0">
                <a:effectLst/>
              </a:rPr>
              <a:t> 2012; Riva et al, </a:t>
            </a:r>
            <a:r>
              <a:rPr lang="en-US" sz="2000" dirty="0" err="1" smtClean="0">
                <a:effectLst/>
              </a:rPr>
              <a:t>PoP</a:t>
            </a:r>
            <a:r>
              <a:rPr lang="en-US" sz="2000" dirty="0" smtClean="0">
                <a:effectLst/>
              </a:rPr>
              <a:t> 2014</a:t>
            </a:r>
            <a:endParaRPr lang="en-US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89892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Line 11"/>
          <p:cNvSpPr>
            <a:spLocks noChangeShapeType="1"/>
          </p:cNvSpPr>
          <p:nvPr/>
        </p:nvSpPr>
        <p:spPr bwMode="auto">
          <a:xfrm>
            <a:off x="107504" y="620688"/>
            <a:ext cx="885698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22" name="Picture 21" descr="SOL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09" t="26203" r="34419" b="26942"/>
          <a:stretch/>
        </p:blipFill>
        <p:spPr>
          <a:xfrm>
            <a:off x="651320" y="980728"/>
            <a:ext cx="2678415" cy="3528392"/>
          </a:xfrm>
          <a:prstGeom prst="rect">
            <a:avLst/>
          </a:prstGeom>
        </p:spPr>
      </p:pic>
      <p:sp>
        <p:nvSpPr>
          <p:cNvPr id="23" name="Line 24"/>
          <p:cNvSpPr>
            <a:spLocks noChangeShapeType="1"/>
          </p:cNvSpPr>
          <p:nvPr/>
        </p:nvSpPr>
        <p:spPr bwMode="auto">
          <a:xfrm flipH="1">
            <a:off x="1044964" y="3789040"/>
            <a:ext cx="288032" cy="144016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4" name="Line 24"/>
          <p:cNvSpPr>
            <a:spLocks noChangeShapeType="1"/>
          </p:cNvSpPr>
          <p:nvPr/>
        </p:nvSpPr>
        <p:spPr bwMode="auto">
          <a:xfrm flipH="1">
            <a:off x="1515416" y="4005064"/>
            <a:ext cx="144016" cy="288032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5" name="Line 24"/>
          <p:cNvSpPr>
            <a:spLocks noChangeShapeType="1"/>
          </p:cNvSpPr>
          <p:nvPr/>
        </p:nvSpPr>
        <p:spPr bwMode="auto">
          <a:xfrm flipV="1">
            <a:off x="2269100" y="3429000"/>
            <a:ext cx="288032" cy="72008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>
            <a:off x="2163488" y="3861048"/>
            <a:ext cx="288032" cy="144016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7" name="Line 24"/>
          <p:cNvSpPr>
            <a:spLocks noChangeShapeType="1"/>
          </p:cNvSpPr>
          <p:nvPr/>
        </p:nvSpPr>
        <p:spPr bwMode="auto">
          <a:xfrm flipH="1" flipV="1">
            <a:off x="1260988" y="2996952"/>
            <a:ext cx="216024" cy="216024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8" name="Line 24"/>
          <p:cNvSpPr>
            <a:spLocks noChangeShapeType="1"/>
          </p:cNvSpPr>
          <p:nvPr/>
        </p:nvSpPr>
        <p:spPr bwMode="auto">
          <a:xfrm>
            <a:off x="1947464" y="4005064"/>
            <a:ext cx="144016" cy="288032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9" name="Line 24"/>
          <p:cNvSpPr>
            <a:spLocks noChangeShapeType="1"/>
          </p:cNvSpPr>
          <p:nvPr/>
        </p:nvSpPr>
        <p:spPr bwMode="auto">
          <a:xfrm flipV="1">
            <a:off x="1875456" y="2780928"/>
            <a:ext cx="105612" cy="288032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30" name="Line 24"/>
          <p:cNvSpPr>
            <a:spLocks noChangeShapeType="1"/>
          </p:cNvSpPr>
          <p:nvPr/>
        </p:nvSpPr>
        <p:spPr bwMode="auto">
          <a:xfrm flipV="1">
            <a:off x="2125084" y="2996952"/>
            <a:ext cx="207640" cy="216024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31" name="Donut 30"/>
          <p:cNvSpPr/>
          <p:nvPr/>
        </p:nvSpPr>
        <p:spPr bwMode="auto">
          <a:xfrm>
            <a:off x="1260988" y="2996952"/>
            <a:ext cx="1080120" cy="1080120"/>
          </a:xfrm>
          <a:prstGeom prst="donut">
            <a:avLst>
              <a:gd name="adj" fmla="val 7018"/>
            </a:avLst>
          </a:prstGeom>
          <a:solidFill>
            <a:srgbClr val="FF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467544" y="1268760"/>
            <a:ext cx="2520280" cy="2160240"/>
            <a:chOff x="1115616" y="1412776"/>
            <a:chExt cx="2520280" cy="2160240"/>
          </a:xfrm>
        </p:grpSpPr>
        <p:cxnSp>
          <p:nvCxnSpPr>
            <p:cNvPr id="33" name="Straight Connector 32"/>
            <p:cNvCxnSpPr/>
            <p:nvPr/>
          </p:nvCxnSpPr>
          <p:spPr bwMode="auto">
            <a:xfrm flipV="1">
              <a:off x="1115616" y="1412776"/>
              <a:ext cx="2520280" cy="72008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 flipV="1">
              <a:off x="1115616" y="2132856"/>
              <a:ext cx="0" cy="144016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3635896" y="1412776"/>
              <a:ext cx="0" cy="86409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V="1">
              <a:off x="1115616" y="3429000"/>
              <a:ext cx="504056" cy="14401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00FF"/>
                </a:solidFill>
              </a:rPr>
              <a:t>GBS code: a tool to simulate SOL plasmas</a:t>
            </a:r>
            <a:endParaRPr lang="en-US" sz="4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812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5157192"/>
            <a:ext cx="1905000" cy="1409700"/>
          </a:xfrm>
          <a:prstGeom prst="rect">
            <a:avLst/>
          </a:prstGeom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844826"/>
            <a:ext cx="49276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8100392" y="1988840"/>
            <a:ext cx="864096" cy="307777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000000"/>
                </a:solidFill>
                <a:effectLst/>
              </a:rPr>
              <a:t>ISTTOK</a:t>
            </a:r>
            <a:endParaRPr lang="en-US" sz="1400" dirty="0">
              <a:solidFill>
                <a:srgbClr val="000000"/>
              </a:solidFill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55776" y="6525344"/>
            <a:ext cx="720080" cy="307758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000000"/>
                </a:solidFill>
                <a:effectLst/>
              </a:rPr>
              <a:t>C-Mod</a:t>
            </a:r>
            <a:endParaRPr lang="en-US" sz="1400" dirty="0">
              <a:solidFill>
                <a:srgbClr val="000000"/>
              </a:solidFill>
              <a:effectLst/>
            </a:endParaRPr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>
            <a:off x="107504" y="620688"/>
            <a:ext cx="885698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19" name="Trapezoid 18"/>
          <p:cNvSpPr/>
          <p:nvPr/>
        </p:nvSpPr>
        <p:spPr bwMode="auto">
          <a:xfrm rot="5400000">
            <a:off x="3779911" y="4077072"/>
            <a:ext cx="216024" cy="360040"/>
          </a:xfrm>
          <a:prstGeom prst="trapezoid">
            <a:avLst/>
          </a:prstGeom>
          <a:solidFill>
            <a:srgbClr val="B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solidFill>
                <a:srgbClr val="000000"/>
              </a:solidFill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0" name="Trapezoid 19"/>
          <p:cNvSpPr/>
          <p:nvPr/>
        </p:nvSpPr>
        <p:spPr bwMode="auto">
          <a:xfrm rot="5400000">
            <a:off x="4860032" y="4149080"/>
            <a:ext cx="216024" cy="360040"/>
          </a:xfrm>
          <a:prstGeom prst="trapezoid">
            <a:avLst/>
          </a:prstGeom>
          <a:solidFill>
            <a:srgbClr val="B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solidFill>
                <a:srgbClr val="000000"/>
              </a:solidFill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22" name="Picture 21" descr="SOL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09" t="26203" r="34419" b="26942"/>
          <a:stretch/>
        </p:blipFill>
        <p:spPr>
          <a:xfrm>
            <a:off x="651320" y="980728"/>
            <a:ext cx="2678415" cy="3528392"/>
          </a:xfrm>
          <a:prstGeom prst="rect">
            <a:avLst/>
          </a:prstGeom>
        </p:spPr>
      </p:pic>
      <p:sp>
        <p:nvSpPr>
          <p:cNvPr id="23" name="Line 24"/>
          <p:cNvSpPr>
            <a:spLocks noChangeShapeType="1"/>
          </p:cNvSpPr>
          <p:nvPr/>
        </p:nvSpPr>
        <p:spPr bwMode="auto">
          <a:xfrm flipH="1">
            <a:off x="1044964" y="3789040"/>
            <a:ext cx="288032" cy="144016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4" name="Line 24"/>
          <p:cNvSpPr>
            <a:spLocks noChangeShapeType="1"/>
          </p:cNvSpPr>
          <p:nvPr/>
        </p:nvSpPr>
        <p:spPr bwMode="auto">
          <a:xfrm flipH="1">
            <a:off x="1515416" y="4005064"/>
            <a:ext cx="144016" cy="288032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5" name="Line 24"/>
          <p:cNvSpPr>
            <a:spLocks noChangeShapeType="1"/>
          </p:cNvSpPr>
          <p:nvPr/>
        </p:nvSpPr>
        <p:spPr bwMode="auto">
          <a:xfrm flipV="1">
            <a:off x="2269100" y="3429000"/>
            <a:ext cx="288032" cy="72008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>
            <a:off x="2163488" y="3861048"/>
            <a:ext cx="288032" cy="144016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7" name="Line 24"/>
          <p:cNvSpPr>
            <a:spLocks noChangeShapeType="1"/>
          </p:cNvSpPr>
          <p:nvPr/>
        </p:nvSpPr>
        <p:spPr bwMode="auto">
          <a:xfrm flipH="1" flipV="1">
            <a:off x="1260988" y="2996952"/>
            <a:ext cx="216024" cy="216024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8" name="Line 24"/>
          <p:cNvSpPr>
            <a:spLocks noChangeShapeType="1"/>
          </p:cNvSpPr>
          <p:nvPr/>
        </p:nvSpPr>
        <p:spPr bwMode="auto">
          <a:xfrm>
            <a:off x="1947464" y="4005064"/>
            <a:ext cx="144016" cy="288032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9" name="Line 24"/>
          <p:cNvSpPr>
            <a:spLocks noChangeShapeType="1"/>
          </p:cNvSpPr>
          <p:nvPr/>
        </p:nvSpPr>
        <p:spPr bwMode="auto">
          <a:xfrm flipV="1">
            <a:off x="1875456" y="2780928"/>
            <a:ext cx="105612" cy="288032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30" name="Line 24"/>
          <p:cNvSpPr>
            <a:spLocks noChangeShapeType="1"/>
          </p:cNvSpPr>
          <p:nvPr/>
        </p:nvSpPr>
        <p:spPr bwMode="auto">
          <a:xfrm flipV="1">
            <a:off x="2125084" y="2996952"/>
            <a:ext cx="207640" cy="216024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31" name="Donut 30"/>
          <p:cNvSpPr/>
          <p:nvPr/>
        </p:nvSpPr>
        <p:spPr bwMode="auto">
          <a:xfrm>
            <a:off x="1260988" y="2996952"/>
            <a:ext cx="1080120" cy="1080120"/>
          </a:xfrm>
          <a:prstGeom prst="donut">
            <a:avLst>
              <a:gd name="adj" fmla="val 7018"/>
            </a:avLst>
          </a:prstGeom>
          <a:solidFill>
            <a:srgbClr val="FF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467544" y="1268760"/>
            <a:ext cx="2520280" cy="2160240"/>
            <a:chOff x="1115616" y="1412776"/>
            <a:chExt cx="2520280" cy="2160240"/>
          </a:xfrm>
        </p:grpSpPr>
        <p:cxnSp>
          <p:nvCxnSpPr>
            <p:cNvPr id="33" name="Straight Connector 32"/>
            <p:cNvCxnSpPr/>
            <p:nvPr/>
          </p:nvCxnSpPr>
          <p:spPr bwMode="auto">
            <a:xfrm flipV="1">
              <a:off x="1115616" y="1412776"/>
              <a:ext cx="2520280" cy="72008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 flipV="1">
              <a:off x="1115616" y="2132856"/>
              <a:ext cx="0" cy="144016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3635896" y="1412776"/>
              <a:ext cx="0" cy="86409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V="1">
              <a:off x="1115616" y="3429000"/>
              <a:ext cx="504056" cy="14401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00FF"/>
                </a:solidFill>
              </a:rPr>
              <a:t>GBS code: a tool to simulate SOL plasmas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388424" y="6525344"/>
            <a:ext cx="720080" cy="307777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pPr algn="r"/>
            <a:r>
              <a:rPr lang="en-US" sz="1400" dirty="0">
                <a:solidFill>
                  <a:srgbClr val="000000"/>
                </a:solidFill>
                <a:effectLst/>
              </a:rPr>
              <a:t>TCV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9694" y="5373216"/>
            <a:ext cx="1288810" cy="11967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2280" y="930580"/>
            <a:ext cx="1656184" cy="1104123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 bwMode="auto">
          <a:xfrm>
            <a:off x="5292080" y="3645024"/>
            <a:ext cx="1296144" cy="1224136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37" name="Picture 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58" t="37802" r="38334" b="38943"/>
          <a:stretch/>
        </p:blipFill>
        <p:spPr bwMode="auto">
          <a:xfrm rot="10800000">
            <a:off x="5364088" y="3758400"/>
            <a:ext cx="1148400" cy="11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5" name="Line 24"/>
          <p:cNvSpPr>
            <a:spLocks noChangeShapeType="1"/>
          </p:cNvSpPr>
          <p:nvPr/>
        </p:nvSpPr>
        <p:spPr bwMode="auto">
          <a:xfrm flipH="1">
            <a:off x="6228184" y="2060849"/>
            <a:ext cx="1656184" cy="1728192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lIns="91420" tIns="45711" rIns="91420" bIns="45711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40" name="Line 24"/>
          <p:cNvSpPr>
            <a:spLocks noChangeShapeType="1"/>
          </p:cNvSpPr>
          <p:nvPr/>
        </p:nvSpPr>
        <p:spPr bwMode="auto">
          <a:xfrm flipV="1">
            <a:off x="3563888" y="5517232"/>
            <a:ext cx="504056" cy="432048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lIns="91420" tIns="45711" rIns="91420" bIns="45711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41" name="Line 24"/>
          <p:cNvSpPr>
            <a:spLocks noChangeShapeType="1"/>
          </p:cNvSpPr>
          <p:nvPr/>
        </p:nvSpPr>
        <p:spPr bwMode="auto">
          <a:xfrm flipH="1" flipV="1">
            <a:off x="6588224" y="5229200"/>
            <a:ext cx="1152128" cy="648072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lIns="91420" tIns="45711" rIns="91420" bIns="45711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6372200" y="4222800"/>
            <a:ext cx="108000" cy="1440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5940152" y="4293096"/>
            <a:ext cx="2952328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3507" y="4418870"/>
            <a:ext cx="684997" cy="37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6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5157192"/>
            <a:ext cx="1905000" cy="1409700"/>
          </a:xfrm>
          <a:prstGeom prst="rect">
            <a:avLst/>
          </a:prstGeom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844826"/>
            <a:ext cx="49276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8100392" y="1988840"/>
            <a:ext cx="864096" cy="307777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000000"/>
                </a:solidFill>
                <a:effectLst/>
              </a:rPr>
              <a:t>ISTTOK</a:t>
            </a:r>
            <a:endParaRPr lang="en-US" sz="1400" dirty="0">
              <a:solidFill>
                <a:srgbClr val="000000"/>
              </a:solidFill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55776" y="6525344"/>
            <a:ext cx="720080" cy="307758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000000"/>
                </a:solidFill>
                <a:effectLst/>
              </a:rPr>
              <a:t>C-Mod</a:t>
            </a:r>
            <a:endParaRPr lang="en-US" sz="1400" dirty="0">
              <a:solidFill>
                <a:srgbClr val="000000"/>
              </a:solidFill>
              <a:effectLst/>
            </a:endParaRPr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>
            <a:off x="107504" y="620688"/>
            <a:ext cx="885698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19" name="Trapezoid 18"/>
          <p:cNvSpPr/>
          <p:nvPr/>
        </p:nvSpPr>
        <p:spPr bwMode="auto">
          <a:xfrm rot="5400000">
            <a:off x="3779911" y="4077072"/>
            <a:ext cx="216024" cy="360040"/>
          </a:xfrm>
          <a:prstGeom prst="trapezoid">
            <a:avLst/>
          </a:prstGeom>
          <a:solidFill>
            <a:srgbClr val="B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solidFill>
                <a:srgbClr val="000000"/>
              </a:solidFill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0" name="Trapezoid 19"/>
          <p:cNvSpPr/>
          <p:nvPr/>
        </p:nvSpPr>
        <p:spPr bwMode="auto">
          <a:xfrm rot="5400000">
            <a:off x="4860032" y="4149080"/>
            <a:ext cx="216024" cy="360040"/>
          </a:xfrm>
          <a:prstGeom prst="trapezoid">
            <a:avLst/>
          </a:prstGeom>
          <a:solidFill>
            <a:srgbClr val="B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solidFill>
                <a:srgbClr val="000000"/>
              </a:solidFill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22" name="Picture 21" descr="SOL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09" t="26203" r="34419" b="26942"/>
          <a:stretch/>
        </p:blipFill>
        <p:spPr>
          <a:xfrm>
            <a:off x="651320" y="980728"/>
            <a:ext cx="2678415" cy="3528392"/>
          </a:xfrm>
          <a:prstGeom prst="rect">
            <a:avLst/>
          </a:prstGeom>
        </p:spPr>
      </p:pic>
      <p:sp>
        <p:nvSpPr>
          <p:cNvPr id="23" name="Line 24"/>
          <p:cNvSpPr>
            <a:spLocks noChangeShapeType="1"/>
          </p:cNvSpPr>
          <p:nvPr/>
        </p:nvSpPr>
        <p:spPr bwMode="auto">
          <a:xfrm flipH="1">
            <a:off x="1044964" y="3789040"/>
            <a:ext cx="288032" cy="144016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4" name="Line 24"/>
          <p:cNvSpPr>
            <a:spLocks noChangeShapeType="1"/>
          </p:cNvSpPr>
          <p:nvPr/>
        </p:nvSpPr>
        <p:spPr bwMode="auto">
          <a:xfrm flipH="1">
            <a:off x="1515416" y="4005064"/>
            <a:ext cx="144016" cy="288032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5" name="Line 24"/>
          <p:cNvSpPr>
            <a:spLocks noChangeShapeType="1"/>
          </p:cNvSpPr>
          <p:nvPr/>
        </p:nvSpPr>
        <p:spPr bwMode="auto">
          <a:xfrm flipV="1">
            <a:off x="2269100" y="3429000"/>
            <a:ext cx="288032" cy="72008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>
            <a:off x="2163488" y="3861048"/>
            <a:ext cx="288032" cy="144016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7" name="Line 24"/>
          <p:cNvSpPr>
            <a:spLocks noChangeShapeType="1"/>
          </p:cNvSpPr>
          <p:nvPr/>
        </p:nvSpPr>
        <p:spPr bwMode="auto">
          <a:xfrm flipH="1" flipV="1">
            <a:off x="1260988" y="2996952"/>
            <a:ext cx="216024" cy="216024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8" name="Line 24"/>
          <p:cNvSpPr>
            <a:spLocks noChangeShapeType="1"/>
          </p:cNvSpPr>
          <p:nvPr/>
        </p:nvSpPr>
        <p:spPr bwMode="auto">
          <a:xfrm>
            <a:off x="1947464" y="4005064"/>
            <a:ext cx="144016" cy="288032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29" name="Line 24"/>
          <p:cNvSpPr>
            <a:spLocks noChangeShapeType="1"/>
          </p:cNvSpPr>
          <p:nvPr/>
        </p:nvSpPr>
        <p:spPr bwMode="auto">
          <a:xfrm flipV="1">
            <a:off x="1875456" y="2780928"/>
            <a:ext cx="105612" cy="288032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30" name="Line 24"/>
          <p:cNvSpPr>
            <a:spLocks noChangeShapeType="1"/>
          </p:cNvSpPr>
          <p:nvPr/>
        </p:nvSpPr>
        <p:spPr bwMode="auto">
          <a:xfrm flipV="1">
            <a:off x="2125084" y="2996952"/>
            <a:ext cx="207640" cy="216024"/>
          </a:xfrm>
          <a:prstGeom prst="line">
            <a:avLst/>
          </a:prstGeom>
          <a:noFill/>
          <a:ln w="47625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31" name="Donut 30"/>
          <p:cNvSpPr/>
          <p:nvPr/>
        </p:nvSpPr>
        <p:spPr bwMode="auto">
          <a:xfrm>
            <a:off x="1260988" y="2996952"/>
            <a:ext cx="1080120" cy="1080120"/>
          </a:xfrm>
          <a:prstGeom prst="donut">
            <a:avLst>
              <a:gd name="adj" fmla="val 7018"/>
            </a:avLst>
          </a:prstGeom>
          <a:solidFill>
            <a:srgbClr val="FF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467544" y="1268760"/>
            <a:ext cx="2520280" cy="2160240"/>
            <a:chOff x="1115616" y="1412776"/>
            <a:chExt cx="2520280" cy="2160240"/>
          </a:xfrm>
        </p:grpSpPr>
        <p:cxnSp>
          <p:nvCxnSpPr>
            <p:cNvPr id="33" name="Straight Connector 32"/>
            <p:cNvCxnSpPr/>
            <p:nvPr/>
          </p:nvCxnSpPr>
          <p:spPr bwMode="auto">
            <a:xfrm flipV="1">
              <a:off x="1115616" y="1412776"/>
              <a:ext cx="2520280" cy="72008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 flipV="1">
              <a:off x="1115616" y="2132856"/>
              <a:ext cx="0" cy="144016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3635896" y="1412776"/>
              <a:ext cx="0" cy="86409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V="1">
              <a:off x="1115616" y="3429000"/>
              <a:ext cx="504056" cy="14401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00FF"/>
                </a:solidFill>
              </a:rPr>
              <a:t>GBS code: a tool to simulate SOL plasmas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388424" y="6525344"/>
            <a:ext cx="720080" cy="307777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pPr algn="r"/>
            <a:r>
              <a:rPr lang="en-US" sz="1400" dirty="0">
                <a:solidFill>
                  <a:srgbClr val="000000"/>
                </a:solidFill>
                <a:effectLst/>
              </a:rPr>
              <a:t>TCV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9694" y="5373216"/>
            <a:ext cx="1288810" cy="11967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2280" y="930580"/>
            <a:ext cx="1656184" cy="1104123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 bwMode="auto">
          <a:xfrm>
            <a:off x="5292080" y="3645024"/>
            <a:ext cx="1296144" cy="1224136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37" name="Picture 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58" t="37802" r="38334" b="38943"/>
          <a:stretch/>
        </p:blipFill>
        <p:spPr bwMode="auto">
          <a:xfrm rot="10800000">
            <a:off x="5364088" y="3758400"/>
            <a:ext cx="1148400" cy="11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5" name="Line 24"/>
          <p:cNvSpPr>
            <a:spLocks noChangeShapeType="1"/>
          </p:cNvSpPr>
          <p:nvPr/>
        </p:nvSpPr>
        <p:spPr bwMode="auto">
          <a:xfrm flipH="1">
            <a:off x="6228184" y="2060849"/>
            <a:ext cx="1656184" cy="1728192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lIns="91420" tIns="45711" rIns="91420" bIns="45711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40" name="Line 24"/>
          <p:cNvSpPr>
            <a:spLocks noChangeShapeType="1"/>
          </p:cNvSpPr>
          <p:nvPr/>
        </p:nvSpPr>
        <p:spPr bwMode="auto">
          <a:xfrm flipV="1">
            <a:off x="3563888" y="5517232"/>
            <a:ext cx="504056" cy="432048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lIns="91420" tIns="45711" rIns="91420" bIns="45711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41" name="Line 24"/>
          <p:cNvSpPr>
            <a:spLocks noChangeShapeType="1"/>
          </p:cNvSpPr>
          <p:nvPr/>
        </p:nvSpPr>
        <p:spPr bwMode="auto">
          <a:xfrm flipH="1" flipV="1">
            <a:off x="6588224" y="5229200"/>
            <a:ext cx="1152128" cy="648072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lIns="91420" tIns="45711" rIns="91420" bIns="45711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6372200" y="4222800"/>
            <a:ext cx="108000" cy="1440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5940152" y="4293096"/>
            <a:ext cx="2952328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3507" y="4418870"/>
            <a:ext cx="684997" cy="378282"/>
          </a:xfrm>
          <a:prstGeom prst="rect">
            <a:avLst/>
          </a:prstGeom>
        </p:spPr>
      </p:pic>
      <p:sp>
        <p:nvSpPr>
          <p:cNvPr id="39" name="Oval 36"/>
          <p:cNvSpPr>
            <a:spLocks noChangeArrowheads="1"/>
          </p:cNvSpPr>
          <p:nvPr/>
        </p:nvSpPr>
        <p:spPr bwMode="auto">
          <a:xfrm>
            <a:off x="1331640" y="4941168"/>
            <a:ext cx="2520280" cy="1916832"/>
          </a:xfrm>
          <a:prstGeom prst="ellips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4279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itle 1"/>
          <p:cNvSpPr>
            <a:spLocks noGrp="1"/>
          </p:cNvSpPr>
          <p:nvPr>
            <p:ph type="title"/>
          </p:nvPr>
        </p:nvSpPr>
        <p:spPr>
          <a:xfrm>
            <a:off x="2843808" y="44624"/>
            <a:ext cx="4248472" cy="1224136"/>
          </a:xfrm>
        </p:spPr>
        <p:txBody>
          <a:bodyPr/>
          <a:lstStyle/>
          <a:p>
            <a:pPr algn="r"/>
            <a:r>
              <a:rPr lang="en-US" sz="40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Gas puff imaging </a:t>
            </a:r>
            <a:r>
              <a:rPr lang="en-US" sz="40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diagnostic</a:t>
            </a:r>
            <a:endParaRPr lang="en-US" sz="4000" dirty="0">
              <a:solidFill>
                <a:srgbClr val="0000FF"/>
              </a:solidFill>
              <a:latin typeface="Gill Sans" charset="0"/>
              <a:ea typeface="ＭＳ Ｐゴシック" charset="0"/>
              <a:cs typeface="Gill Sans" charset="0"/>
            </a:endParaRPr>
          </a:p>
        </p:txBody>
      </p:sp>
      <p:sp>
        <p:nvSpPr>
          <p:cNvPr id="37" name="Line 11"/>
          <p:cNvSpPr>
            <a:spLocks noChangeShapeType="1"/>
          </p:cNvSpPr>
          <p:nvPr/>
        </p:nvSpPr>
        <p:spPr bwMode="auto">
          <a:xfrm>
            <a:off x="1763688" y="1412776"/>
            <a:ext cx="54006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algn="ctr" defTabSz="1006064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052" y="9728"/>
            <a:ext cx="2729843" cy="25105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4" y="2060848"/>
            <a:ext cx="1359215" cy="13480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1960" y="3140968"/>
            <a:ext cx="1414278" cy="13407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7401" y="3681760"/>
            <a:ext cx="3346599" cy="3176240"/>
          </a:xfrm>
          <a:prstGeom prst="rect">
            <a:avLst/>
          </a:prstGeom>
        </p:spPr>
      </p:pic>
      <p:sp>
        <p:nvSpPr>
          <p:cNvPr id="16" name="Rectangle 75"/>
          <p:cNvSpPr>
            <a:spLocks noChangeArrowheads="1"/>
          </p:cNvSpPr>
          <p:nvPr/>
        </p:nvSpPr>
        <p:spPr bwMode="auto">
          <a:xfrm>
            <a:off x="323528" y="5949280"/>
            <a:ext cx="4536504" cy="707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93" tIns="45599" rIns="91193" bIns="45599">
            <a:spAutoFit/>
          </a:bodyPr>
          <a:lstStyle/>
          <a:p>
            <a:pPr algn="l" defTabSz="912127"/>
            <a:r>
              <a:rPr lang="en-US" sz="2000" dirty="0" smtClean="0">
                <a:effectLst/>
              </a:rPr>
              <a:t>Experimental results provided by J. Terry, S. </a:t>
            </a:r>
            <a:r>
              <a:rPr lang="en-US" sz="2000" dirty="0" err="1" smtClean="0">
                <a:effectLst/>
              </a:rPr>
              <a:t>Zweben</a:t>
            </a:r>
            <a:r>
              <a:rPr lang="en-US" sz="2000" dirty="0" smtClean="0">
                <a:effectLst/>
              </a:rPr>
              <a:t>, B. </a:t>
            </a:r>
            <a:r>
              <a:rPr lang="en-US" sz="2000" dirty="0" err="1" smtClean="0">
                <a:effectLst/>
              </a:rPr>
              <a:t>LaBombard</a:t>
            </a:r>
            <a:r>
              <a:rPr lang="en-US" sz="2000" dirty="0" smtClean="0">
                <a:effectLst/>
              </a:rPr>
              <a:t>, and M. </a:t>
            </a:r>
            <a:r>
              <a:rPr lang="en-US" sz="2000" dirty="0" err="1" smtClean="0">
                <a:effectLst/>
              </a:rPr>
              <a:t>Podestà</a:t>
            </a:r>
            <a:r>
              <a:rPr lang="en-US" sz="2000" dirty="0" smtClean="0">
                <a:effectLst/>
              </a:rPr>
              <a:t>. </a:t>
            </a:r>
            <a:endParaRPr lang="en-US" sz="2800" dirty="0">
              <a:solidFill>
                <a:srgbClr val="0000FF"/>
              </a:solidFill>
              <a:effectLst/>
            </a:endParaRPr>
          </a:p>
        </p:txBody>
      </p:sp>
      <p:sp>
        <p:nvSpPr>
          <p:cNvPr id="17" name="Trapezoid 16"/>
          <p:cNvSpPr/>
          <p:nvPr/>
        </p:nvSpPr>
        <p:spPr bwMode="auto">
          <a:xfrm rot="5400000">
            <a:off x="107504" y="1196752"/>
            <a:ext cx="144016" cy="144016"/>
          </a:xfrm>
          <a:prstGeom prst="trapezoid">
            <a:avLst/>
          </a:prstGeom>
          <a:solidFill>
            <a:srgbClr val="B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8" name="Trapezoid 17"/>
          <p:cNvSpPr/>
          <p:nvPr/>
        </p:nvSpPr>
        <p:spPr bwMode="auto">
          <a:xfrm rot="5400000">
            <a:off x="5969113" y="5128231"/>
            <a:ext cx="216024" cy="273946"/>
          </a:xfrm>
          <a:prstGeom prst="trapezoid">
            <a:avLst/>
          </a:prstGeom>
          <a:solidFill>
            <a:srgbClr val="B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9" name="Trapezoid 18"/>
          <p:cNvSpPr/>
          <p:nvPr/>
        </p:nvSpPr>
        <p:spPr bwMode="auto">
          <a:xfrm rot="5400000">
            <a:off x="4211960" y="3789040"/>
            <a:ext cx="144016" cy="144016"/>
          </a:xfrm>
          <a:prstGeom prst="trapezoid">
            <a:avLst/>
          </a:prstGeom>
          <a:solidFill>
            <a:srgbClr val="B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1" name="Trapezoid 20"/>
          <p:cNvSpPr/>
          <p:nvPr/>
        </p:nvSpPr>
        <p:spPr bwMode="auto">
          <a:xfrm rot="5400000" flipH="1">
            <a:off x="2627784" y="2708920"/>
            <a:ext cx="144016" cy="144016"/>
          </a:xfrm>
          <a:prstGeom prst="trapezoid">
            <a:avLst/>
          </a:prstGeom>
          <a:solidFill>
            <a:srgbClr val="B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280770" y="0"/>
            <a:ext cx="1872208" cy="1944215"/>
            <a:chOff x="0" y="2085945"/>
            <a:chExt cx="2808288" cy="3215504"/>
          </a:xfrm>
        </p:grpSpPr>
        <p:pic>
          <p:nvPicPr>
            <p:cNvPr id="25" name="Picture 161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0" y="2085945"/>
              <a:ext cx="2808288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6" name="Group 174"/>
            <p:cNvGrpSpPr>
              <a:grpSpLocks/>
            </p:cNvGrpSpPr>
            <p:nvPr/>
          </p:nvGrpSpPr>
          <p:grpSpPr bwMode="auto">
            <a:xfrm>
              <a:off x="2055813" y="3576638"/>
              <a:ext cx="230187" cy="385762"/>
              <a:chOff x="1370012" y="3348335"/>
              <a:chExt cx="230191" cy="385465"/>
            </a:xfrm>
          </p:grpSpPr>
          <p:cxnSp>
            <p:nvCxnSpPr>
              <p:cNvPr id="30" name="Straight Connector 150"/>
              <p:cNvCxnSpPr>
                <a:cxnSpLocks noChangeShapeType="1"/>
              </p:cNvCxnSpPr>
              <p:nvPr/>
            </p:nvCxnSpPr>
            <p:spPr bwMode="auto">
              <a:xfrm>
                <a:off x="1371600" y="3348335"/>
                <a:ext cx="228600" cy="446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31" name="Straight Connector 151"/>
              <p:cNvCxnSpPr>
                <a:cxnSpLocks noChangeShapeType="1"/>
              </p:cNvCxnSpPr>
              <p:nvPr/>
            </p:nvCxnSpPr>
            <p:spPr bwMode="auto">
              <a:xfrm>
                <a:off x="1371600" y="3653135"/>
                <a:ext cx="228600" cy="8066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32" name="Straight Connector 153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1218406" y="3499941"/>
                <a:ext cx="304800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33" name="Straight Connector 157"/>
              <p:cNvCxnSpPr>
                <a:cxnSpLocks noChangeShapeType="1"/>
              </p:cNvCxnSpPr>
              <p:nvPr/>
            </p:nvCxnSpPr>
            <p:spPr bwMode="auto">
              <a:xfrm rot="16200000" flipV="1">
                <a:off x="1409703" y="3543300"/>
                <a:ext cx="380999" cy="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pic>
          <p:nvPicPr>
            <p:cNvPr id="27" name="Picture 179"/>
            <p:cNvPicPr>
              <a:picLocks noChangeAspect="1"/>
            </p:cNvPicPr>
            <p:nvPr/>
          </p:nvPicPr>
          <p:blipFill>
            <a:blip r:embed="rId7"/>
            <a:srcRect l="5907" t="10020" r="7088" b="7158"/>
            <a:stretch>
              <a:fillRect/>
            </a:stretch>
          </p:blipFill>
          <p:spPr bwMode="auto">
            <a:xfrm rot="18638786">
              <a:off x="699854" y="4729949"/>
              <a:ext cx="639762" cy="503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8" name="Straight Connector 181"/>
            <p:cNvCxnSpPr>
              <a:cxnSpLocks noChangeShapeType="1"/>
              <a:endCxn id="27" idx="3"/>
            </p:cNvCxnSpPr>
            <p:nvPr/>
          </p:nvCxnSpPr>
          <p:spPr bwMode="auto">
            <a:xfrm flipH="1">
              <a:off x="1228102" y="3733800"/>
              <a:ext cx="829298" cy="10050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9" name="Straight Connector 183"/>
            <p:cNvCxnSpPr>
              <a:cxnSpLocks noChangeShapeType="1"/>
              <a:endCxn id="27" idx="3"/>
            </p:cNvCxnSpPr>
            <p:nvPr/>
          </p:nvCxnSpPr>
          <p:spPr bwMode="auto">
            <a:xfrm flipH="1">
              <a:off x="1228102" y="3810000"/>
              <a:ext cx="1057898" cy="9288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</p:grp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052736"/>
            <a:ext cx="579884" cy="376416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725144"/>
            <a:ext cx="949461" cy="358130"/>
          </a:xfrm>
          <a:prstGeom prst="rect">
            <a:avLst/>
          </a:prstGeom>
        </p:spPr>
      </p:pic>
      <p:sp>
        <p:nvSpPr>
          <p:cNvPr id="34" name="Rectangle 75"/>
          <p:cNvSpPr>
            <a:spLocks noChangeArrowheads="1"/>
          </p:cNvSpPr>
          <p:nvPr/>
        </p:nvSpPr>
        <p:spPr bwMode="auto">
          <a:xfrm>
            <a:off x="6732240" y="5169630"/>
            <a:ext cx="1584176" cy="830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93" tIns="45599" rIns="91193" bIns="45599">
            <a:spAutoFit/>
          </a:bodyPr>
          <a:lstStyle/>
          <a:p>
            <a:pPr defTabSz="912127"/>
            <a:r>
              <a:rPr lang="en-US" sz="2400" dirty="0" smtClean="0">
                <a:effectLst/>
              </a:rPr>
              <a:t>Synthetic diagnostic</a:t>
            </a:r>
            <a:endParaRPr lang="en-US" sz="3200" dirty="0">
              <a:solidFill>
                <a:srgbClr val="0000FF"/>
              </a:solidFill>
              <a:effectLst/>
            </a:endParaRPr>
          </a:p>
        </p:txBody>
      </p:sp>
      <p:sp>
        <p:nvSpPr>
          <p:cNvPr id="35" name="Rectangle 75"/>
          <p:cNvSpPr>
            <a:spLocks noChangeArrowheads="1"/>
          </p:cNvSpPr>
          <p:nvPr/>
        </p:nvSpPr>
        <p:spPr bwMode="auto">
          <a:xfrm>
            <a:off x="2123728" y="1700808"/>
            <a:ext cx="1584176" cy="461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93" tIns="45599" rIns="91193" bIns="45599">
            <a:spAutoFit/>
          </a:bodyPr>
          <a:lstStyle/>
          <a:p>
            <a:pPr defTabSz="912127"/>
            <a:r>
              <a:rPr lang="en-US" sz="2400" dirty="0" smtClean="0">
                <a:solidFill>
                  <a:srgbClr val="FF00FF"/>
                </a:solidFill>
                <a:effectLst/>
              </a:rPr>
              <a:t>Emission</a:t>
            </a:r>
            <a:endParaRPr lang="en-US" sz="2800" dirty="0">
              <a:solidFill>
                <a:srgbClr val="FF00FF"/>
              </a:solidFill>
              <a:effectLst/>
            </a:endParaRPr>
          </a:p>
        </p:txBody>
      </p:sp>
      <p:sp>
        <p:nvSpPr>
          <p:cNvPr id="36" name="Rectangle 75"/>
          <p:cNvSpPr>
            <a:spLocks noChangeArrowheads="1"/>
          </p:cNvSpPr>
          <p:nvPr/>
        </p:nvSpPr>
        <p:spPr bwMode="auto">
          <a:xfrm>
            <a:off x="3707904" y="2679548"/>
            <a:ext cx="2160240" cy="461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93" tIns="45599" rIns="91193" bIns="45599">
            <a:spAutoFit/>
          </a:bodyPr>
          <a:lstStyle/>
          <a:p>
            <a:pPr defTabSz="912127"/>
            <a:r>
              <a:rPr lang="en-US" sz="2400" dirty="0" smtClean="0">
                <a:solidFill>
                  <a:srgbClr val="FF00FF"/>
                </a:solidFill>
                <a:effectLst/>
              </a:rPr>
              <a:t>Photodiode</a:t>
            </a:r>
            <a:endParaRPr lang="en-US" sz="3200" dirty="0">
              <a:solidFill>
                <a:srgbClr val="FF00FF"/>
              </a:solidFill>
              <a:effectLst/>
            </a:endParaRPr>
          </a:p>
        </p:txBody>
      </p:sp>
      <p:sp>
        <p:nvSpPr>
          <p:cNvPr id="38" name="Rectangle 75"/>
          <p:cNvSpPr>
            <a:spLocks noChangeArrowheads="1"/>
          </p:cNvSpPr>
          <p:nvPr/>
        </p:nvSpPr>
        <p:spPr bwMode="auto">
          <a:xfrm>
            <a:off x="5436096" y="3573016"/>
            <a:ext cx="1584176" cy="461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93" tIns="45599" rIns="91193" bIns="45599">
            <a:spAutoFit/>
          </a:bodyPr>
          <a:lstStyle/>
          <a:p>
            <a:pPr defTabSz="912127"/>
            <a:r>
              <a:rPr lang="en-US" sz="2400" dirty="0" smtClean="0">
                <a:solidFill>
                  <a:srgbClr val="FF00FF"/>
                </a:solidFill>
                <a:effectLst/>
              </a:rPr>
              <a:t>Geometry</a:t>
            </a:r>
            <a:endParaRPr lang="en-US" sz="3200" dirty="0">
              <a:solidFill>
                <a:srgbClr val="FF00FF"/>
              </a:solidFill>
              <a:effectLst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2267744" y="2132856"/>
            <a:ext cx="360040" cy="216024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>
            <a:off x="3923928" y="3140968"/>
            <a:ext cx="360040" cy="216024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>
            <a:off x="5652120" y="4221088"/>
            <a:ext cx="360040" cy="216024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280263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268760"/>
            <a:ext cx="5159172" cy="4896544"/>
          </a:xfrm>
          <a:prstGeom prst="rect">
            <a:avLst/>
          </a:prstGeom>
        </p:spPr>
      </p:pic>
      <p:sp>
        <p:nvSpPr>
          <p:cNvPr id="4915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/>
          <a:lstStyle/>
          <a:p>
            <a:r>
              <a:rPr lang="en-US" sz="39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C-Mod fluctuation properties well captured</a:t>
            </a:r>
            <a:endParaRPr lang="en-US" sz="3900" dirty="0">
              <a:solidFill>
                <a:srgbClr val="0000FF"/>
              </a:solidFill>
              <a:latin typeface="Gill Sans" charset="0"/>
              <a:ea typeface="ＭＳ Ｐゴシック" charset="0"/>
              <a:cs typeface="Gill Sans" charset="0"/>
            </a:endParaRPr>
          </a:p>
        </p:txBody>
      </p:sp>
      <p:sp>
        <p:nvSpPr>
          <p:cNvPr id="37" name="Line 11"/>
          <p:cNvSpPr>
            <a:spLocks noChangeShapeType="1"/>
          </p:cNvSpPr>
          <p:nvPr/>
        </p:nvSpPr>
        <p:spPr bwMode="auto">
          <a:xfrm>
            <a:off x="107504" y="692696"/>
            <a:ext cx="892899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algn="ctr" defTabSz="1006064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10" name="Rectangle 75"/>
          <p:cNvSpPr>
            <a:spLocks noChangeArrowheads="1"/>
          </p:cNvSpPr>
          <p:nvPr/>
        </p:nvSpPr>
        <p:spPr bwMode="auto">
          <a:xfrm>
            <a:off x="827584" y="2996952"/>
            <a:ext cx="3528392" cy="181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93" tIns="45599" rIns="91193" bIns="45599">
            <a:spAutoFit/>
          </a:bodyPr>
          <a:lstStyle/>
          <a:p>
            <a:pPr defTabSz="912127"/>
            <a:r>
              <a:rPr lang="en-US" sz="2800" dirty="0" err="1" smtClean="0">
                <a:effectLst/>
              </a:rPr>
              <a:t>Alcator</a:t>
            </a:r>
            <a:r>
              <a:rPr lang="en-US" sz="2800" dirty="0" smtClean="0">
                <a:effectLst/>
              </a:rPr>
              <a:t> C-Mod, </a:t>
            </a:r>
          </a:p>
          <a:p>
            <a:pPr defTabSz="912127"/>
            <a:r>
              <a:rPr lang="en-US" sz="2800" dirty="0" smtClean="0">
                <a:effectLst/>
              </a:rPr>
              <a:t>B= 2.7 and 3.8 T, q=2.7,…</a:t>
            </a:r>
          </a:p>
          <a:p>
            <a:pPr defTabSz="912127"/>
            <a:r>
              <a:rPr lang="en-US" sz="2800" dirty="0" smtClean="0">
                <a:solidFill>
                  <a:srgbClr val="0000FF"/>
                </a:solidFill>
                <a:effectLst/>
              </a:rPr>
              <a:t> </a:t>
            </a:r>
            <a:endParaRPr lang="en-US" sz="2800" dirty="0">
              <a:solidFill>
                <a:srgbClr val="0000FF"/>
              </a:solidFill>
              <a:effectLst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-2" b="12636"/>
          <a:stretch/>
        </p:blipFill>
        <p:spPr>
          <a:xfrm>
            <a:off x="5148064" y="1063912"/>
            <a:ext cx="3960440" cy="4737600"/>
          </a:xfrm>
          <a:prstGeom prst="rect">
            <a:avLst/>
          </a:prstGeom>
        </p:spPr>
      </p:pic>
      <p:sp>
        <p:nvSpPr>
          <p:cNvPr id="16" name="Trapezoid 15"/>
          <p:cNvSpPr/>
          <p:nvPr/>
        </p:nvSpPr>
        <p:spPr bwMode="auto">
          <a:xfrm rot="5400000">
            <a:off x="252981" y="3499547"/>
            <a:ext cx="357118" cy="360040"/>
          </a:xfrm>
          <a:prstGeom prst="trapezoid">
            <a:avLst/>
          </a:prstGeom>
          <a:solidFill>
            <a:srgbClr val="B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t="31698" b="-2068"/>
          <a:stretch/>
        </p:blipFill>
        <p:spPr>
          <a:xfrm>
            <a:off x="5148064" y="2780928"/>
            <a:ext cx="3960440" cy="3600400"/>
          </a:xfrm>
          <a:prstGeom prst="rect">
            <a:avLst/>
          </a:prstGeom>
        </p:spPr>
      </p:pic>
      <p:sp>
        <p:nvSpPr>
          <p:cNvPr id="13" name="Rectangle 75"/>
          <p:cNvSpPr>
            <a:spLocks noChangeArrowheads="1"/>
          </p:cNvSpPr>
          <p:nvPr/>
        </p:nvSpPr>
        <p:spPr bwMode="auto">
          <a:xfrm>
            <a:off x="107504" y="6381328"/>
            <a:ext cx="4536504" cy="399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93" tIns="45599" rIns="91193" bIns="45599">
            <a:spAutoFit/>
          </a:bodyPr>
          <a:lstStyle/>
          <a:p>
            <a:pPr algn="l" defTabSz="912127"/>
            <a:r>
              <a:rPr lang="en-US" sz="2000" dirty="0" smtClean="0">
                <a:effectLst/>
              </a:rPr>
              <a:t>Halpern et al, PPCF, submitted </a:t>
            </a:r>
            <a:endParaRPr lang="en-US" sz="2800" dirty="0">
              <a:solidFill>
                <a:srgbClr val="0000F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49307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/>
          <a:lstStyle/>
          <a:p>
            <a:r>
              <a:rPr lang="en-US" sz="40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C-Mod simulations: pressure profile</a:t>
            </a:r>
            <a:endParaRPr lang="en-US" sz="4000" dirty="0">
              <a:solidFill>
                <a:srgbClr val="0000FF"/>
              </a:solidFill>
              <a:latin typeface="Gill Sans" charset="0"/>
              <a:ea typeface="ＭＳ Ｐゴシック" charset="0"/>
              <a:cs typeface="Gill Sans" charset="0"/>
            </a:endParaRPr>
          </a:p>
        </p:txBody>
      </p:sp>
      <p:sp>
        <p:nvSpPr>
          <p:cNvPr id="37" name="Line 11"/>
          <p:cNvSpPr>
            <a:spLocks noChangeShapeType="1"/>
          </p:cNvSpPr>
          <p:nvPr/>
        </p:nvSpPr>
        <p:spPr bwMode="auto">
          <a:xfrm>
            <a:off x="107504" y="692696"/>
            <a:ext cx="892899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algn="ctr" defTabSz="1006064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pic>
        <p:nvPicPr>
          <p:cNvPr id="13" name="Picture 12" descr="fluctuation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6792"/>
            <a:ext cx="2718048" cy="4077072"/>
          </a:xfrm>
          <a:prstGeom prst="rect">
            <a:avLst/>
          </a:prstGeom>
        </p:spPr>
      </p:pic>
      <p:pic>
        <p:nvPicPr>
          <p:cNvPr id="14" name="Picture 13" descr="pe_CMO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5112568" cy="5235762"/>
          </a:xfrm>
          <a:prstGeom prst="rect">
            <a:avLst/>
          </a:prstGeom>
        </p:spPr>
      </p:pic>
      <p:sp>
        <p:nvSpPr>
          <p:cNvPr id="15" name="Trapezoid 14"/>
          <p:cNvSpPr/>
          <p:nvPr/>
        </p:nvSpPr>
        <p:spPr bwMode="auto">
          <a:xfrm rot="5400000">
            <a:off x="379249" y="3517295"/>
            <a:ext cx="357118" cy="468560"/>
          </a:xfrm>
          <a:prstGeom prst="trapezoid">
            <a:avLst/>
          </a:prstGeom>
          <a:solidFill>
            <a:srgbClr val="B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7629" y="2204864"/>
            <a:ext cx="3792883" cy="3168352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947868"/>
            <a:ext cx="1170951" cy="281332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369" y="2132856"/>
            <a:ext cx="310767" cy="310767"/>
          </a:xfrm>
          <a:prstGeom prst="rect">
            <a:avLst/>
          </a:prstGeom>
        </p:spPr>
      </p:pic>
      <p:sp>
        <p:nvSpPr>
          <p:cNvPr id="12" name="Rectangle 75"/>
          <p:cNvSpPr>
            <a:spLocks noChangeArrowheads="1"/>
          </p:cNvSpPr>
          <p:nvPr/>
        </p:nvSpPr>
        <p:spPr bwMode="auto">
          <a:xfrm>
            <a:off x="1187624" y="2924944"/>
            <a:ext cx="3528392" cy="181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93" tIns="45599" rIns="91193" bIns="45599">
            <a:spAutoFit/>
          </a:bodyPr>
          <a:lstStyle/>
          <a:p>
            <a:pPr defTabSz="912127"/>
            <a:r>
              <a:rPr lang="en-US" sz="2800" dirty="0" err="1" smtClean="0">
                <a:effectLst/>
              </a:rPr>
              <a:t>Alcator</a:t>
            </a:r>
            <a:r>
              <a:rPr lang="en-US" sz="2800" dirty="0" smtClean="0">
                <a:effectLst/>
              </a:rPr>
              <a:t> C-Mod, </a:t>
            </a:r>
          </a:p>
          <a:p>
            <a:pPr defTabSz="912127"/>
            <a:r>
              <a:rPr lang="en-US" sz="2800" dirty="0" smtClean="0">
                <a:effectLst/>
              </a:rPr>
              <a:t>B= 2.7 and 3.8 T, q=2.7,…</a:t>
            </a:r>
          </a:p>
          <a:p>
            <a:pPr defTabSz="912127"/>
            <a:r>
              <a:rPr lang="en-US" sz="2800" dirty="0" smtClean="0">
                <a:solidFill>
                  <a:srgbClr val="0000FF"/>
                </a:solidFill>
                <a:effectLst/>
              </a:rPr>
              <a:t> </a:t>
            </a:r>
            <a:endParaRPr lang="en-US" sz="2800" dirty="0">
              <a:solidFill>
                <a:srgbClr val="0000F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95263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/>
          <a:lstStyle/>
          <a:p>
            <a:r>
              <a:rPr lang="en-US" sz="40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C-Mod simulations: pressure profile</a:t>
            </a:r>
            <a:endParaRPr lang="en-US" sz="4000" dirty="0">
              <a:solidFill>
                <a:srgbClr val="0000FF"/>
              </a:solidFill>
              <a:latin typeface="Gill Sans" charset="0"/>
              <a:ea typeface="ＭＳ Ｐゴシック" charset="0"/>
              <a:cs typeface="Gill Sans" charset="0"/>
            </a:endParaRPr>
          </a:p>
        </p:txBody>
      </p:sp>
      <p:sp>
        <p:nvSpPr>
          <p:cNvPr id="37" name="Line 11"/>
          <p:cNvSpPr>
            <a:spLocks noChangeShapeType="1"/>
          </p:cNvSpPr>
          <p:nvPr/>
        </p:nvSpPr>
        <p:spPr bwMode="auto">
          <a:xfrm>
            <a:off x="107504" y="692696"/>
            <a:ext cx="892899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algn="ctr" defTabSz="1006064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pic>
        <p:nvPicPr>
          <p:cNvPr id="13" name="Picture 12" descr="fluctuation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6792"/>
            <a:ext cx="2718048" cy="4077072"/>
          </a:xfrm>
          <a:prstGeom prst="rect">
            <a:avLst/>
          </a:prstGeom>
        </p:spPr>
      </p:pic>
      <p:pic>
        <p:nvPicPr>
          <p:cNvPr id="14" name="Picture 13" descr="pe_CMO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5112568" cy="5235762"/>
          </a:xfrm>
          <a:prstGeom prst="rect">
            <a:avLst/>
          </a:prstGeom>
        </p:spPr>
      </p:pic>
      <p:sp>
        <p:nvSpPr>
          <p:cNvPr id="15" name="Trapezoid 14"/>
          <p:cNvSpPr/>
          <p:nvPr/>
        </p:nvSpPr>
        <p:spPr bwMode="auto">
          <a:xfrm rot="5400000">
            <a:off x="379249" y="3517295"/>
            <a:ext cx="357118" cy="468560"/>
          </a:xfrm>
          <a:prstGeom prst="trapezoid">
            <a:avLst/>
          </a:prstGeom>
          <a:solidFill>
            <a:srgbClr val="B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947868"/>
            <a:ext cx="1170951" cy="281332"/>
          </a:xfrm>
          <a:prstGeom prst="rect">
            <a:avLst/>
          </a:prstGeom>
        </p:spPr>
      </p:pic>
      <p:sp>
        <p:nvSpPr>
          <p:cNvPr id="12" name="Rectangle 75"/>
          <p:cNvSpPr>
            <a:spLocks noChangeArrowheads="1"/>
          </p:cNvSpPr>
          <p:nvPr/>
        </p:nvSpPr>
        <p:spPr bwMode="auto">
          <a:xfrm>
            <a:off x="1187624" y="2924944"/>
            <a:ext cx="3528392" cy="181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93" tIns="45599" rIns="91193" bIns="45599">
            <a:spAutoFit/>
          </a:bodyPr>
          <a:lstStyle/>
          <a:p>
            <a:pPr defTabSz="912127"/>
            <a:r>
              <a:rPr lang="en-US" sz="2800" dirty="0" err="1" smtClean="0">
                <a:effectLst/>
              </a:rPr>
              <a:t>Alcator</a:t>
            </a:r>
            <a:r>
              <a:rPr lang="en-US" sz="2800" dirty="0" smtClean="0">
                <a:effectLst/>
              </a:rPr>
              <a:t> C-Mod, </a:t>
            </a:r>
          </a:p>
          <a:p>
            <a:pPr defTabSz="912127"/>
            <a:r>
              <a:rPr lang="en-US" sz="2800" dirty="0" smtClean="0">
                <a:effectLst/>
              </a:rPr>
              <a:t>B= 2.7 and 3.8 T, q=2.7,…</a:t>
            </a:r>
          </a:p>
          <a:p>
            <a:pPr defTabSz="912127"/>
            <a:r>
              <a:rPr lang="en-US" sz="2800" dirty="0" smtClean="0">
                <a:solidFill>
                  <a:srgbClr val="0000FF"/>
                </a:solidFill>
                <a:effectLst/>
              </a:rPr>
              <a:t> </a:t>
            </a:r>
            <a:endParaRPr lang="en-US" sz="2800" dirty="0">
              <a:solidFill>
                <a:srgbClr val="0000FF"/>
              </a:solidFill>
              <a:effectLst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6096" y="2205166"/>
            <a:ext cx="3631880" cy="302403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444208" y="2492896"/>
            <a:ext cx="2304256" cy="369314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effectLst/>
                <a:latin typeface="Gill Sans"/>
                <a:cs typeface="Gill Sans"/>
              </a:rPr>
              <a:t>EXPONENTIAL FIT</a:t>
            </a:r>
          </a:p>
        </p:txBody>
      </p:sp>
      <p:sp>
        <p:nvSpPr>
          <p:cNvPr id="19" name="Line 40"/>
          <p:cNvSpPr>
            <a:spLocks noChangeShapeType="1"/>
          </p:cNvSpPr>
          <p:nvPr/>
        </p:nvSpPr>
        <p:spPr bwMode="auto">
          <a:xfrm flipH="1">
            <a:off x="6377367" y="2852936"/>
            <a:ext cx="426881" cy="59290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369" y="2132856"/>
            <a:ext cx="310767" cy="31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192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31" name="Rectangle 37"/>
          <p:cNvSpPr>
            <a:spLocks noChangeArrowheads="1"/>
          </p:cNvSpPr>
          <p:nvPr/>
        </p:nvSpPr>
        <p:spPr bwMode="auto">
          <a:xfrm>
            <a:off x="2485554" y="4551213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1" tIns="45648" rIns="91291" bIns="45648">
            <a:spAutoFit/>
          </a:bodyPr>
          <a:lstStyle/>
          <a:p>
            <a:endParaRPr lang="en-US" sz="2400">
              <a:solidFill>
                <a:srgbClr val="000000"/>
              </a:solidFill>
              <a:effectLst/>
            </a:endParaRPr>
          </a:p>
        </p:txBody>
      </p:sp>
      <p:sp>
        <p:nvSpPr>
          <p:cNvPr id="594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504" y="116632"/>
            <a:ext cx="7452320" cy="57606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SOL width – first principles estimate  </a:t>
            </a:r>
            <a:endParaRPr lang="en-US" sz="36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51920" y="3428701"/>
            <a:ext cx="1728192" cy="12961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60" name="Rectangle 37"/>
          <p:cNvSpPr>
            <a:spLocks noChangeArrowheads="1"/>
          </p:cNvSpPr>
          <p:nvPr/>
        </p:nvSpPr>
        <p:spPr bwMode="auto">
          <a:xfrm>
            <a:off x="9182298" y="8703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1" tIns="45648" rIns="91291" bIns="45648">
            <a:spAutoFit/>
          </a:bodyPr>
          <a:lstStyle/>
          <a:p>
            <a:endParaRPr lang="en-US" sz="2400">
              <a:solidFill>
                <a:srgbClr val="000000"/>
              </a:solidFill>
              <a:effectLst/>
            </a:endParaRP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4000"/>
                    </a14:imgEffect>
                  </a14:imgLayer>
                </a14:imgProps>
              </a:ext>
            </a:extLst>
          </a:blip>
          <a:srcRect l="45692" t="13419" r="41975" b="67585"/>
          <a:stretch/>
        </p:blipFill>
        <p:spPr>
          <a:xfrm>
            <a:off x="7340912" y="44624"/>
            <a:ext cx="1695584" cy="1872208"/>
          </a:xfrm>
          <a:prstGeom prst="rect">
            <a:avLst/>
          </a:prstGeom>
        </p:spPr>
      </p:pic>
      <p:sp>
        <p:nvSpPr>
          <p:cNvPr id="73" name="Rectangle 72"/>
          <p:cNvSpPr/>
          <p:nvPr/>
        </p:nvSpPr>
        <p:spPr bwMode="auto">
          <a:xfrm>
            <a:off x="8244408" y="1700808"/>
            <a:ext cx="899592" cy="2160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59410" name="Arc 59409"/>
          <p:cNvSpPr/>
          <p:nvPr/>
        </p:nvSpPr>
        <p:spPr bwMode="auto">
          <a:xfrm>
            <a:off x="7668344" y="404664"/>
            <a:ext cx="864096" cy="1080120"/>
          </a:xfrm>
          <a:prstGeom prst="arc">
            <a:avLst>
              <a:gd name="adj1" fmla="val 14387217"/>
              <a:gd name="adj2" fmla="val 7334424"/>
            </a:avLst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03" name="Line 40"/>
          <p:cNvSpPr>
            <a:spLocks noChangeShapeType="1"/>
          </p:cNvSpPr>
          <p:nvPr/>
        </p:nvSpPr>
        <p:spPr bwMode="auto">
          <a:xfrm flipH="1">
            <a:off x="7740352" y="476672"/>
            <a:ext cx="144016" cy="7200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51520" y="6413412"/>
            <a:ext cx="4032448" cy="399964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2000" dirty="0" smtClean="0">
                <a:effectLst/>
              </a:rPr>
              <a:t>Ricci et al., PRL 2008; </a:t>
            </a:r>
            <a:r>
              <a:rPr lang="en-US" sz="2000" dirty="0" err="1" smtClean="0">
                <a:effectLst/>
              </a:rPr>
              <a:t>PoP</a:t>
            </a:r>
            <a:r>
              <a:rPr lang="en-US" sz="2000" dirty="0" smtClean="0">
                <a:effectLst/>
              </a:rPr>
              <a:t> 2013</a:t>
            </a:r>
          </a:p>
        </p:txBody>
      </p:sp>
      <p:sp>
        <p:nvSpPr>
          <p:cNvPr id="119" name="Line 40"/>
          <p:cNvSpPr>
            <a:spLocks noChangeShapeType="1"/>
          </p:cNvSpPr>
          <p:nvPr/>
        </p:nvSpPr>
        <p:spPr bwMode="auto">
          <a:xfrm flipH="1" flipV="1">
            <a:off x="7740352" y="1340768"/>
            <a:ext cx="144016" cy="7200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1541537"/>
            <a:ext cx="423720" cy="375295"/>
          </a:xfrm>
          <a:prstGeom prst="rect">
            <a:avLst/>
          </a:prstGeom>
        </p:spPr>
      </p:pic>
      <p:sp>
        <p:nvSpPr>
          <p:cNvPr id="40" name="Line 11"/>
          <p:cNvSpPr>
            <a:spLocks noChangeShapeType="1"/>
          </p:cNvSpPr>
          <p:nvPr/>
        </p:nvSpPr>
        <p:spPr bwMode="auto">
          <a:xfrm>
            <a:off x="107504" y="836712"/>
            <a:ext cx="748883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4" name="Line 40"/>
          <p:cNvSpPr>
            <a:spLocks noChangeShapeType="1"/>
          </p:cNvSpPr>
          <p:nvPr/>
        </p:nvSpPr>
        <p:spPr bwMode="auto">
          <a:xfrm flipH="1" flipV="1">
            <a:off x="8028384" y="188640"/>
            <a:ext cx="0" cy="288032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5" name="Line 40"/>
          <p:cNvSpPr>
            <a:spLocks noChangeShapeType="1"/>
          </p:cNvSpPr>
          <p:nvPr/>
        </p:nvSpPr>
        <p:spPr bwMode="auto">
          <a:xfrm flipV="1">
            <a:off x="8244408" y="324272"/>
            <a:ext cx="216024" cy="296416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7" name="Line 40"/>
          <p:cNvSpPr>
            <a:spLocks noChangeShapeType="1"/>
          </p:cNvSpPr>
          <p:nvPr/>
        </p:nvSpPr>
        <p:spPr bwMode="auto">
          <a:xfrm flipV="1">
            <a:off x="8388424" y="908720"/>
            <a:ext cx="288032" cy="0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6" name="Line 40"/>
          <p:cNvSpPr>
            <a:spLocks noChangeShapeType="1"/>
          </p:cNvSpPr>
          <p:nvPr/>
        </p:nvSpPr>
        <p:spPr bwMode="auto">
          <a:xfrm flipH="1">
            <a:off x="8028384" y="1348853"/>
            <a:ext cx="16768" cy="351955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8" name="Line 40"/>
          <p:cNvSpPr>
            <a:spLocks noChangeShapeType="1"/>
          </p:cNvSpPr>
          <p:nvPr/>
        </p:nvSpPr>
        <p:spPr bwMode="auto">
          <a:xfrm>
            <a:off x="8244408" y="1268760"/>
            <a:ext cx="216024" cy="216024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613" y="1124744"/>
            <a:ext cx="437732" cy="504056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01" y="2741777"/>
            <a:ext cx="2730331" cy="54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455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/>
          <a:lstStyle/>
          <a:p>
            <a:r>
              <a:rPr lang="en-US" sz="3900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A</a:t>
            </a:r>
            <a:r>
              <a:rPr lang="en-US" sz="39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greement between theory and simulations</a:t>
            </a:r>
            <a:endParaRPr lang="en-US" sz="3900" dirty="0">
              <a:solidFill>
                <a:srgbClr val="0000FF"/>
              </a:solidFill>
              <a:latin typeface="Gill Sans" charset="0"/>
              <a:ea typeface="ＭＳ Ｐゴシック" charset="0"/>
              <a:cs typeface="Gill Sans" charset="0"/>
            </a:endParaRPr>
          </a:p>
        </p:txBody>
      </p:sp>
      <p:sp>
        <p:nvSpPr>
          <p:cNvPr id="37" name="Line 11"/>
          <p:cNvSpPr>
            <a:spLocks noChangeShapeType="1"/>
          </p:cNvSpPr>
          <p:nvPr/>
        </p:nvSpPr>
        <p:spPr bwMode="auto">
          <a:xfrm>
            <a:off x="107504" y="692696"/>
            <a:ext cx="892899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algn="ctr" defTabSz="1006064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pic>
        <p:nvPicPr>
          <p:cNvPr id="13" name="Picture 12" descr="fluctuation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6792"/>
            <a:ext cx="2718048" cy="4077072"/>
          </a:xfrm>
          <a:prstGeom prst="rect">
            <a:avLst/>
          </a:prstGeom>
        </p:spPr>
      </p:pic>
      <p:pic>
        <p:nvPicPr>
          <p:cNvPr id="14" name="Picture 13" descr="pe_CMO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5112568" cy="5235762"/>
          </a:xfrm>
          <a:prstGeom prst="rect">
            <a:avLst/>
          </a:prstGeom>
        </p:spPr>
      </p:pic>
      <p:sp>
        <p:nvSpPr>
          <p:cNvPr id="15" name="Trapezoid 14"/>
          <p:cNvSpPr/>
          <p:nvPr/>
        </p:nvSpPr>
        <p:spPr bwMode="auto">
          <a:xfrm rot="5400000">
            <a:off x="379249" y="3517295"/>
            <a:ext cx="357118" cy="468560"/>
          </a:xfrm>
          <a:prstGeom prst="trapezoid">
            <a:avLst/>
          </a:prstGeom>
          <a:solidFill>
            <a:srgbClr val="B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947868"/>
            <a:ext cx="1170951" cy="281332"/>
          </a:xfrm>
          <a:prstGeom prst="rect">
            <a:avLst/>
          </a:prstGeom>
        </p:spPr>
      </p:pic>
      <p:sp>
        <p:nvSpPr>
          <p:cNvPr id="12" name="Rectangle 75"/>
          <p:cNvSpPr>
            <a:spLocks noChangeArrowheads="1"/>
          </p:cNvSpPr>
          <p:nvPr/>
        </p:nvSpPr>
        <p:spPr bwMode="auto">
          <a:xfrm>
            <a:off x="1187624" y="2924944"/>
            <a:ext cx="3528392" cy="181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93" tIns="45599" rIns="91193" bIns="45599">
            <a:spAutoFit/>
          </a:bodyPr>
          <a:lstStyle/>
          <a:p>
            <a:pPr defTabSz="912127"/>
            <a:r>
              <a:rPr lang="en-US" sz="2800" dirty="0" err="1" smtClean="0">
                <a:effectLst/>
              </a:rPr>
              <a:t>Alcator</a:t>
            </a:r>
            <a:r>
              <a:rPr lang="en-US" sz="2800" dirty="0" smtClean="0">
                <a:effectLst/>
              </a:rPr>
              <a:t> C-Mod, </a:t>
            </a:r>
          </a:p>
          <a:p>
            <a:pPr defTabSz="912127"/>
            <a:r>
              <a:rPr lang="en-US" sz="2800" dirty="0" smtClean="0">
                <a:effectLst/>
              </a:rPr>
              <a:t>B= 2.7 and 3.8 T, q=2.7,…</a:t>
            </a:r>
          </a:p>
          <a:p>
            <a:pPr defTabSz="912127"/>
            <a:r>
              <a:rPr lang="en-US" sz="2800" dirty="0" smtClean="0">
                <a:solidFill>
                  <a:srgbClr val="0000FF"/>
                </a:solidFill>
                <a:effectLst/>
              </a:rPr>
              <a:t> </a:t>
            </a:r>
            <a:endParaRPr lang="en-US" sz="2800" dirty="0">
              <a:solidFill>
                <a:srgbClr val="0000FF"/>
              </a:solidFill>
              <a:effectLst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6096" y="2205166"/>
            <a:ext cx="3631880" cy="302403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444208" y="2492896"/>
            <a:ext cx="2304256" cy="369314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effectLst/>
                <a:latin typeface="Gill Sans"/>
                <a:cs typeface="Gill Sans"/>
              </a:rPr>
              <a:t>EXPONENTIAL FIT</a:t>
            </a:r>
          </a:p>
        </p:txBody>
      </p:sp>
      <p:sp>
        <p:nvSpPr>
          <p:cNvPr id="19" name="Line 40"/>
          <p:cNvSpPr>
            <a:spLocks noChangeShapeType="1"/>
          </p:cNvSpPr>
          <p:nvPr/>
        </p:nvSpPr>
        <p:spPr bwMode="auto">
          <a:xfrm flipH="1">
            <a:off x="6377367" y="2852936"/>
            <a:ext cx="426881" cy="59290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369" y="2132856"/>
            <a:ext cx="310767" cy="31076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 bwMode="auto">
          <a:xfrm>
            <a:off x="107504" y="980728"/>
            <a:ext cx="8928992" cy="576064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95736" y="2132856"/>
            <a:ext cx="4968552" cy="3845715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 bwMode="auto">
          <a:xfrm>
            <a:off x="3131840" y="5661248"/>
            <a:ext cx="3528392" cy="57606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22" name="Picture 21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01320" y="3758720"/>
            <a:ext cx="1572807" cy="36004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51520" y="6413412"/>
            <a:ext cx="4032448" cy="399964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2000" dirty="0" smtClean="0">
                <a:effectLst/>
              </a:rPr>
              <a:t>Halpern et al., NF 2013, NF 2014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827584" y="836712"/>
            <a:ext cx="7128792" cy="5040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7504" y="764704"/>
            <a:ext cx="8928992" cy="584630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r>
              <a:rPr lang="en-US" sz="3200" dirty="0" smtClean="0">
                <a:effectLst/>
              </a:rPr>
              <a:t>By considering one scale length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1259632" y="3068960"/>
            <a:ext cx="1008112" cy="172819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49460" y="3538908"/>
            <a:ext cx="2660504" cy="432047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5733255"/>
            <a:ext cx="3024336" cy="37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140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/>
          <a:lstStyle/>
          <a:p>
            <a:r>
              <a:rPr lang="en-US" sz="40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C-Mod simulations: pressure profile</a:t>
            </a:r>
            <a:endParaRPr lang="en-US" sz="4000" dirty="0">
              <a:solidFill>
                <a:srgbClr val="0000FF"/>
              </a:solidFill>
              <a:latin typeface="Gill Sans" charset="0"/>
              <a:ea typeface="ＭＳ Ｐゴシック" charset="0"/>
              <a:cs typeface="Gill Sans" charset="0"/>
            </a:endParaRPr>
          </a:p>
        </p:txBody>
      </p:sp>
      <p:sp>
        <p:nvSpPr>
          <p:cNvPr id="37" name="Line 11"/>
          <p:cNvSpPr>
            <a:spLocks noChangeShapeType="1"/>
          </p:cNvSpPr>
          <p:nvPr/>
        </p:nvSpPr>
        <p:spPr bwMode="auto">
          <a:xfrm>
            <a:off x="107504" y="692696"/>
            <a:ext cx="892899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algn="ctr" defTabSz="1006064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pic>
        <p:nvPicPr>
          <p:cNvPr id="13" name="Picture 12" descr="fluctuation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6792"/>
            <a:ext cx="2718048" cy="4077072"/>
          </a:xfrm>
          <a:prstGeom prst="rect">
            <a:avLst/>
          </a:prstGeom>
        </p:spPr>
      </p:pic>
      <p:pic>
        <p:nvPicPr>
          <p:cNvPr id="14" name="Picture 13" descr="pe_CMO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5112568" cy="5235762"/>
          </a:xfrm>
          <a:prstGeom prst="rect">
            <a:avLst/>
          </a:prstGeom>
        </p:spPr>
      </p:pic>
      <p:sp>
        <p:nvSpPr>
          <p:cNvPr id="15" name="Trapezoid 14"/>
          <p:cNvSpPr/>
          <p:nvPr/>
        </p:nvSpPr>
        <p:spPr bwMode="auto">
          <a:xfrm rot="5400000">
            <a:off x="379249" y="3517295"/>
            <a:ext cx="357118" cy="468560"/>
          </a:xfrm>
          <a:prstGeom prst="trapezoid">
            <a:avLst/>
          </a:prstGeom>
          <a:solidFill>
            <a:srgbClr val="B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7629" y="2204864"/>
            <a:ext cx="3792883" cy="3168352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947868"/>
            <a:ext cx="1170951" cy="281332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369" y="2132856"/>
            <a:ext cx="310767" cy="310767"/>
          </a:xfrm>
          <a:prstGeom prst="rect">
            <a:avLst/>
          </a:prstGeom>
        </p:spPr>
      </p:pic>
      <p:sp>
        <p:nvSpPr>
          <p:cNvPr id="12" name="Rectangle 75"/>
          <p:cNvSpPr>
            <a:spLocks noChangeArrowheads="1"/>
          </p:cNvSpPr>
          <p:nvPr/>
        </p:nvSpPr>
        <p:spPr bwMode="auto">
          <a:xfrm>
            <a:off x="1187624" y="2924944"/>
            <a:ext cx="3528392" cy="181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93" tIns="45599" rIns="91193" bIns="45599">
            <a:spAutoFit/>
          </a:bodyPr>
          <a:lstStyle/>
          <a:p>
            <a:pPr defTabSz="912127"/>
            <a:r>
              <a:rPr lang="en-US" sz="2800" dirty="0" err="1" smtClean="0">
                <a:effectLst/>
              </a:rPr>
              <a:t>Alcator</a:t>
            </a:r>
            <a:r>
              <a:rPr lang="en-US" sz="2800" dirty="0" smtClean="0">
                <a:effectLst/>
              </a:rPr>
              <a:t> C-Mod, </a:t>
            </a:r>
          </a:p>
          <a:p>
            <a:pPr defTabSz="912127"/>
            <a:r>
              <a:rPr lang="en-US" sz="2800" dirty="0" smtClean="0">
                <a:effectLst/>
              </a:rPr>
              <a:t>B= 2.7 and 3.8 T, q=2.7,…</a:t>
            </a:r>
          </a:p>
          <a:p>
            <a:pPr defTabSz="912127"/>
            <a:r>
              <a:rPr lang="en-US" sz="2800" dirty="0" smtClean="0">
                <a:solidFill>
                  <a:srgbClr val="0000FF"/>
                </a:solidFill>
                <a:effectLst/>
              </a:rPr>
              <a:t> </a:t>
            </a:r>
            <a:endParaRPr lang="en-US" sz="2800" dirty="0">
              <a:solidFill>
                <a:srgbClr val="0000F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44763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/>
          <a:lstStyle/>
          <a:p>
            <a:r>
              <a:rPr lang="en-US" sz="3900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C-Mod simulations: 2 pressure scale </a:t>
            </a:r>
            <a:r>
              <a:rPr lang="en-US" sz="39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lengths</a:t>
            </a:r>
            <a:endParaRPr lang="en-US" sz="3900" dirty="0">
              <a:solidFill>
                <a:srgbClr val="0000FF"/>
              </a:solidFill>
              <a:latin typeface="Gill Sans" charset="0"/>
              <a:ea typeface="ＭＳ Ｐゴシック" charset="0"/>
              <a:cs typeface="Gill Sans" charset="0"/>
            </a:endParaRPr>
          </a:p>
        </p:txBody>
      </p:sp>
      <p:sp>
        <p:nvSpPr>
          <p:cNvPr id="37" name="Line 11"/>
          <p:cNvSpPr>
            <a:spLocks noChangeShapeType="1"/>
          </p:cNvSpPr>
          <p:nvPr/>
        </p:nvSpPr>
        <p:spPr bwMode="auto">
          <a:xfrm>
            <a:off x="107504" y="692696"/>
            <a:ext cx="892899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algn="ctr" defTabSz="1006064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pic>
        <p:nvPicPr>
          <p:cNvPr id="13" name="Picture 12" descr="fluctuation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6792"/>
            <a:ext cx="2718048" cy="4077072"/>
          </a:xfrm>
          <a:prstGeom prst="rect">
            <a:avLst/>
          </a:prstGeom>
        </p:spPr>
      </p:pic>
      <p:pic>
        <p:nvPicPr>
          <p:cNvPr id="14" name="Picture 13" descr="pe_CMO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5112568" cy="5235762"/>
          </a:xfrm>
          <a:prstGeom prst="rect">
            <a:avLst/>
          </a:prstGeom>
        </p:spPr>
      </p:pic>
      <p:sp>
        <p:nvSpPr>
          <p:cNvPr id="15" name="Trapezoid 14"/>
          <p:cNvSpPr/>
          <p:nvPr/>
        </p:nvSpPr>
        <p:spPr bwMode="auto">
          <a:xfrm rot="5400000">
            <a:off x="379249" y="3517295"/>
            <a:ext cx="357118" cy="468560"/>
          </a:xfrm>
          <a:prstGeom prst="trapezoid">
            <a:avLst/>
          </a:prstGeom>
          <a:solidFill>
            <a:srgbClr val="B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0013" y="2204864"/>
            <a:ext cx="3611731" cy="2952328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947868"/>
            <a:ext cx="1170951" cy="2813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88224" y="2051574"/>
            <a:ext cx="2304256" cy="369314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effectLst/>
                <a:latin typeface="Gill Sans"/>
                <a:cs typeface="Gill Sans"/>
              </a:rPr>
              <a:t>2-EXPONENTIAL FIT</a:t>
            </a:r>
          </a:p>
        </p:txBody>
      </p:sp>
      <p:sp>
        <p:nvSpPr>
          <p:cNvPr id="16" name="Line 40"/>
          <p:cNvSpPr>
            <a:spLocks noChangeShapeType="1"/>
          </p:cNvSpPr>
          <p:nvPr/>
        </p:nvSpPr>
        <p:spPr bwMode="auto">
          <a:xfrm flipH="1">
            <a:off x="6372200" y="2404045"/>
            <a:ext cx="432048" cy="880939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369" y="2132856"/>
            <a:ext cx="310767" cy="310767"/>
          </a:xfrm>
          <a:prstGeom prst="rect">
            <a:avLst/>
          </a:prstGeom>
        </p:spPr>
      </p:pic>
      <p:sp>
        <p:nvSpPr>
          <p:cNvPr id="19" name="Rectangle 75"/>
          <p:cNvSpPr>
            <a:spLocks noChangeArrowheads="1"/>
          </p:cNvSpPr>
          <p:nvPr/>
        </p:nvSpPr>
        <p:spPr bwMode="auto">
          <a:xfrm>
            <a:off x="1187624" y="2924944"/>
            <a:ext cx="3528392" cy="181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93" tIns="45599" rIns="91193" bIns="45599">
            <a:spAutoFit/>
          </a:bodyPr>
          <a:lstStyle/>
          <a:p>
            <a:pPr defTabSz="912127"/>
            <a:r>
              <a:rPr lang="en-US" sz="2800" dirty="0" err="1" smtClean="0">
                <a:effectLst/>
              </a:rPr>
              <a:t>Alcator</a:t>
            </a:r>
            <a:r>
              <a:rPr lang="en-US" sz="2800" dirty="0" smtClean="0">
                <a:effectLst/>
              </a:rPr>
              <a:t> C-Mod, </a:t>
            </a:r>
          </a:p>
          <a:p>
            <a:pPr defTabSz="912127"/>
            <a:r>
              <a:rPr lang="en-US" sz="2800" dirty="0" smtClean="0">
                <a:effectLst/>
              </a:rPr>
              <a:t>B= 2.7 and 3.8 T, q=2.7,…</a:t>
            </a:r>
          </a:p>
          <a:p>
            <a:pPr defTabSz="912127"/>
            <a:r>
              <a:rPr lang="en-US" sz="2800" dirty="0" smtClean="0">
                <a:solidFill>
                  <a:srgbClr val="0000FF"/>
                </a:solidFill>
                <a:effectLst/>
              </a:rPr>
              <a:t> </a:t>
            </a:r>
            <a:endParaRPr lang="en-US" sz="2800" dirty="0">
              <a:solidFill>
                <a:srgbClr val="0000F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98762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/>
          <a:lstStyle/>
          <a:p>
            <a:r>
              <a:rPr lang="en-US" sz="3900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C-Mod simulations: 2 pressure scale </a:t>
            </a:r>
            <a:r>
              <a:rPr lang="en-US" sz="39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lengths</a:t>
            </a:r>
            <a:endParaRPr lang="en-US" sz="3900" dirty="0">
              <a:solidFill>
                <a:srgbClr val="0000FF"/>
              </a:solidFill>
              <a:latin typeface="Gill Sans" charset="0"/>
              <a:ea typeface="ＭＳ Ｐゴシック" charset="0"/>
              <a:cs typeface="Gill Sans" charset="0"/>
            </a:endParaRPr>
          </a:p>
        </p:txBody>
      </p:sp>
      <p:sp>
        <p:nvSpPr>
          <p:cNvPr id="37" name="Line 11"/>
          <p:cNvSpPr>
            <a:spLocks noChangeShapeType="1"/>
          </p:cNvSpPr>
          <p:nvPr/>
        </p:nvSpPr>
        <p:spPr bwMode="auto">
          <a:xfrm>
            <a:off x="107504" y="692696"/>
            <a:ext cx="892899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algn="ctr" defTabSz="1006064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pic>
        <p:nvPicPr>
          <p:cNvPr id="13" name="Picture 12" descr="fluctuation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6792"/>
            <a:ext cx="2718048" cy="4077072"/>
          </a:xfrm>
          <a:prstGeom prst="rect">
            <a:avLst/>
          </a:prstGeom>
        </p:spPr>
      </p:pic>
      <p:pic>
        <p:nvPicPr>
          <p:cNvPr id="14" name="Picture 13" descr="pe_CMO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5112568" cy="5235762"/>
          </a:xfrm>
          <a:prstGeom prst="rect">
            <a:avLst/>
          </a:prstGeom>
        </p:spPr>
      </p:pic>
      <p:sp>
        <p:nvSpPr>
          <p:cNvPr id="15" name="Trapezoid 14"/>
          <p:cNvSpPr/>
          <p:nvPr/>
        </p:nvSpPr>
        <p:spPr bwMode="auto">
          <a:xfrm rot="5400000">
            <a:off x="379249" y="3517295"/>
            <a:ext cx="357118" cy="468560"/>
          </a:xfrm>
          <a:prstGeom prst="trapezoid">
            <a:avLst/>
          </a:prstGeom>
          <a:solidFill>
            <a:srgbClr val="B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0013" y="2204864"/>
            <a:ext cx="3611731" cy="2952328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947868"/>
            <a:ext cx="1170951" cy="281332"/>
          </a:xfrm>
          <a:prstGeom prst="rect">
            <a:avLst/>
          </a:prstGeom>
        </p:spPr>
      </p:pic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779252"/>
            <a:ext cx="1440160" cy="281596"/>
          </a:xfrm>
          <a:prstGeom prst="rect">
            <a:avLst/>
          </a:prstGeom>
        </p:spPr>
      </p:pic>
      <p:sp>
        <p:nvSpPr>
          <p:cNvPr id="16" name="Line 40"/>
          <p:cNvSpPr>
            <a:spLocks noChangeShapeType="1"/>
          </p:cNvSpPr>
          <p:nvPr/>
        </p:nvSpPr>
        <p:spPr bwMode="auto">
          <a:xfrm flipH="1">
            <a:off x="6372200" y="2060849"/>
            <a:ext cx="360040" cy="1224136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708920"/>
            <a:ext cx="1296144" cy="298454"/>
          </a:xfrm>
          <a:prstGeom prst="rect">
            <a:avLst/>
          </a:prstGeom>
        </p:spPr>
      </p:pic>
      <p:sp>
        <p:nvSpPr>
          <p:cNvPr id="17" name="Line 40"/>
          <p:cNvSpPr>
            <a:spLocks noChangeShapeType="1"/>
          </p:cNvSpPr>
          <p:nvPr/>
        </p:nvSpPr>
        <p:spPr bwMode="auto">
          <a:xfrm>
            <a:off x="7884368" y="3068960"/>
            <a:ext cx="216024" cy="1296144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369" y="2132856"/>
            <a:ext cx="310767" cy="310767"/>
          </a:xfrm>
          <a:prstGeom prst="rect">
            <a:avLst/>
          </a:prstGeom>
        </p:spPr>
      </p:pic>
      <p:sp>
        <p:nvSpPr>
          <p:cNvPr id="21" name="Rectangle 75"/>
          <p:cNvSpPr>
            <a:spLocks noChangeArrowheads="1"/>
          </p:cNvSpPr>
          <p:nvPr/>
        </p:nvSpPr>
        <p:spPr bwMode="auto">
          <a:xfrm>
            <a:off x="1187624" y="2924944"/>
            <a:ext cx="3528392" cy="181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93" tIns="45599" rIns="91193" bIns="45599">
            <a:spAutoFit/>
          </a:bodyPr>
          <a:lstStyle/>
          <a:p>
            <a:pPr defTabSz="912127"/>
            <a:r>
              <a:rPr lang="en-US" sz="2800" dirty="0" err="1" smtClean="0">
                <a:effectLst/>
              </a:rPr>
              <a:t>Alcator</a:t>
            </a:r>
            <a:r>
              <a:rPr lang="en-US" sz="2800" dirty="0" smtClean="0">
                <a:effectLst/>
              </a:rPr>
              <a:t> C-Mod, </a:t>
            </a:r>
          </a:p>
          <a:p>
            <a:pPr defTabSz="912127"/>
            <a:r>
              <a:rPr lang="en-US" sz="2800" dirty="0" smtClean="0">
                <a:effectLst/>
              </a:rPr>
              <a:t>B= 2.7 and 3.8 T, q=2.7,…</a:t>
            </a:r>
          </a:p>
          <a:p>
            <a:pPr defTabSz="912127"/>
            <a:r>
              <a:rPr lang="en-US" sz="2800" dirty="0" smtClean="0">
                <a:solidFill>
                  <a:srgbClr val="0000FF"/>
                </a:solidFill>
                <a:effectLst/>
              </a:rPr>
              <a:t> </a:t>
            </a:r>
            <a:endParaRPr lang="en-US" sz="2800" dirty="0">
              <a:solidFill>
                <a:srgbClr val="0000F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02359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pe_CMO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5112568" cy="5235762"/>
          </a:xfrm>
          <a:prstGeom prst="rect">
            <a:avLst/>
          </a:prstGeom>
        </p:spPr>
      </p:pic>
      <p:sp>
        <p:nvSpPr>
          <p:cNvPr id="49155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9036496" cy="548680"/>
          </a:xfrm>
        </p:spPr>
        <p:txBody>
          <a:bodyPr/>
          <a:lstStyle/>
          <a:p>
            <a:r>
              <a:rPr lang="en-US" sz="34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Different turbulent properties in near and far SOL</a:t>
            </a:r>
            <a:endParaRPr lang="en-US" sz="3400" dirty="0">
              <a:solidFill>
                <a:srgbClr val="0000FF"/>
              </a:solidFill>
              <a:latin typeface="Gill Sans" charset="0"/>
              <a:ea typeface="ＭＳ Ｐゴシック" charset="0"/>
              <a:cs typeface="Gill Sans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5148064" y="3501008"/>
            <a:ext cx="3995936" cy="2016224"/>
            <a:chOff x="5256584" y="260648"/>
            <a:chExt cx="3995936" cy="2016224"/>
          </a:xfrm>
        </p:grpSpPr>
        <p:grpSp>
          <p:nvGrpSpPr>
            <p:cNvPr id="60" name="Group 59"/>
            <p:cNvGrpSpPr/>
            <p:nvPr/>
          </p:nvGrpSpPr>
          <p:grpSpPr>
            <a:xfrm>
              <a:off x="5256584" y="260648"/>
              <a:ext cx="3995936" cy="2016224"/>
              <a:chOff x="5184576" y="260648"/>
              <a:chExt cx="3995936" cy="2016224"/>
            </a:xfrm>
          </p:grpSpPr>
          <p:grpSp>
            <p:nvGrpSpPr>
              <p:cNvPr id="67" name="Group 66"/>
              <p:cNvGrpSpPr/>
              <p:nvPr/>
            </p:nvGrpSpPr>
            <p:grpSpPr>
              <a:xfrm>
                <a:off x="5184576" y="260648"/>
                <a:ext cx="3995936" cy="2016224"/>
                <a:chOff x="5184576" y="260648"/>
                <a:chExt cx="3995936" cy="2016224"/>
              </a:xfrm>
            </p:grpSpPr>
            <p:pic>
              <p:nvPicPr>
                <p:cNvPr id="68" name="Picture 67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665198" y="980728"/>
                  <a:ext cx="3325462" cy="1296144"/>
                </a:xfrm>
                <a:prstGeom prst="rect">
                  <a:avLst/>
                </a:prstGeom>
              </p:spPr>
            </p:pic>
            <p:sp>
              <p:nvSpPr>
                <p:cNvPr id="69" name="Line 24"/>
                <p:cNvSpPr>
                  <a:spLocks noChangeShapeType="1"/>
                </p:cNvSpPr>
                <p:nvPr/>
              </p:nvSpPr>
              <p:spPr bwMode="auto">
                <a:xfrm flipH="1" flipV="1">
                  <a:off x="5184576" y="620688"/>
                  <a:ext cx="720080" cy="360040"/>
                </a:xfrm>
                <a:prstGeom prst="line">
                  <a:avLst/>
                </a:prstGeom>
                <a:noFill/>
                <a:ln w="476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Gill Sans" pitchFamily="-65" charset="0"/>
                    <a:ea typeface="+mn-ea"/>
                    <a:cs typeface="+mn-cs"/>
                  </a:endParaRPr>
                </a:p>
              </p:txBody>
            </p:sp>
            <p:pic>
              <p:nvPicPr>
                <p:cNvPr id="71" name="Picture 70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812360" y="260648"/>
                  <a:ext cx="1368152" cy="1081928"/>
                </a:xfrm>
                <a:prstGeom prst="rect">
                  <a:avLst/>
                </a:prstGeom>
              </p:spPr>
            </p:pic>
          </p:grpSp>
          <p:pic>
            <p:nvPicPr>
              <p:cNvPr id="63" name="Picture 62" descr="latex-image-1.pdf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69271" y="2073861"/>
                <a:ext cx="101506" cy="203011"/>
              </a:xfrm>
              <a:prstGeom prst="rect">
                <a:avLst/>
              </a:prstGeom>
            </p:spPr>
          </p:pic>
          <p:pic>
            <p:nvPicPr>
              <p:cNvPr id="64" name="Picture 63" descr="latex-image-1.pdf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08304" y="260648"/>
                <a:ext cx="509683" cy="172190"/>
              </a:xfrm>
              <a:prstGeom prst="rect">
                <a:avLst/>
              </a:prstGeom>
            </p:spPr>
          </p:pic>
        </p:grpSp>
        <p:pic>
          <p:nvPicPr>
            <p:cNvPr id="61" name="Picture 60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0377" y="1369782"/>
              <a:ext cx="325759" cy="187010"/>
            </a:xfrm>
            <a:prstGeom prst="rect">
              <a:avLst/>
            </a:prstGeom>
          </p:spPr>
        </p:pic>
      </p:grpSp>
      <p:grpSp>
        <p:nvGrpSpPr>
          <p:cNvPr id="72" name="Group 71"/>
          <p:cNvGrpSpPr/>
          <p:nvPr/>
        </p:nvGrpSpPr>
        <p:grpSpPr>
          <a:xfrm>
            <a:off x="5076055" y="980728"/>
            <a:ext cx="3700444" cy="2003211"/>
            <a:chOff x="4860032" y="4653136"/>
            <a:chExt cx="3754537" cy="2003211"/>
          </a:xfrm>
        </p:grpSpPr>
        <p:grpSp>
          <p:nvGrpSpPr>
            <p:cNvPr id="73" name="Group 72"/>
            <p:cNvGrpSpPr/>
            <p:nvPr/>
          </p:nvGrpSpPr>
          <p:grpSpPr>
            <a:xfrm>
              <a:off x="4860032" y="4653136"/>
              <a:ext cx="3754537" cy="2003211"/>
              <a:chOff x="3995936" y="2492896"/>
              <a:chExt cx="3754537" cy="2003211"/>
            </a:xfrm>
          </p:grpSpPr>
          <p:grpSp>
            <p:nvGrpSpPr>
              <p:cNvPr id="80" name="Group 79"/>
              <p:cNvGrpSpPr/>
              <p:nvPr/>
            </p:nvGrpSpPr>
            <p:grpSpPr>
              <a:xfrm>
                <a:off x="3995936" y="2492896"/>
                <a:ext cx="3716024" cy="1787326"/>
                <a:chOff x="3923928" y="2492896"/>
                <a:chExt cx="3716024" cy="1787326"/>
              </a:xfrm>
            </p:grpSpPr>
            <p:pic>
              <p:nvPicPr>
                <p:cNvPr id="81" name="Picture 80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289231" y="3068960"/>
                  <a:ext cx="3350721" cy="1211262"/>
                </a:xfrm>
                <a:prstGeom prst="rect">
                  <a:avLst/>
                </a:prstGeom>
              </p:spPr>
            </p:pic>
            <p:sp>
              <p:nvSpPr>
                <p:cNvPr id="82" name="Line 24"/>
                <p:cNvSpPr>
                  <a:spLocks noChangeShapeType="1"/>
                </p:cNvSpPr>
                <p:nvPr/>
              </p:nvSpPr>
              <p:spPr bwMode="auto">
                <a:xfrm flipH="1">
                  <a:off x="3923928" y="3717032"/>
                  <a:ext cx="365301" cy="216024"/>
                </a:xfrm>
                <a:prstGeom prst="line">
                  <a:avLst/>
                </a:prstGeom>
                <a:noFill/>
                <a:ln w="476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Gill Sans" pitchFamily="-65" charset="0"/>
                    <a:ea typeface="+mn-ea"/>
                    <a:cs typeface="+mn-cs"/>
                  </a:endParaRPr>
                </a:p>
              </p:txBody>
            </p:sp>
            <p:pic>
              <p:nvPicPr>
                <p:cNvPr id="83" name="Picture 82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228184" y="2492896"/>
                  <a:ext cx="1350092" cy="1087884"/>
                </a:xfrm>
                <a:prstGeom prst="rect">
                  <a:avLst/>
                </a:prstGeom>
              </p:spPr>
            </p:pic>
          </p:grpSp>
          <p:pic>
            <p:nvPicPr>
              <p:cNvPr id="77" name="Picture 76" descr="latex-image-1.pdf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48967" y="4293096"/>
                <a:ext cx="101506" cy="203011"/>
              </a:xfrm>
              <a:prstGeom prst="rect">
                <a:avLst/>
              </a:prstGeom>
            </p:spPr>
          </p:pic>
          <p:pic>
            <p:nvPicPr>
              <p:cNvPr id="78" name="Picture 77" descr="latex-image-1.pdf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136" y="2564904"/>
                <a:ext cx="509683" cy="172190"/>
              </a:xfrm>
              <a:prstGeom prst="rect">
                <a:avLst/>
              </a:prstGeom>
            </p:spPr>
          </p:pic>
        </p:grpSp>
        <p:pic>
          <p:nvPicPr>
            <p:cNvPr id="75" name="Picture 74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3093" y="5373216"/>
              <a:ext cx="325759" cy="216024"/>
            </a:xfrm>
            <a:prstGeom prst="rect">
              <a:avLst/>
            </a:prstGeom>
          </p:spPr>
        </p:pic>
      </p:grpSp>
      <p:sp>
        <p:nvSpPr>
          <p:cNvPr id="37" name="Line 11"/>
          <p:cNvSpPr>
            <a:spLocks noChangeShapeType="1"/>
          </p:cNvSpPr>
          <p:nvPr/>
        </p:nvSpPr>
        <p:spPr bwMode="auto">
          <a:xfrm>
            <a:off x="107504" y="692696"/>
            <a:ext cx="892899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algn="ctr" defTabSz="1006064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47" name="Trapezoid 46"/>
          <p:cNvSpPr/>
          <p:nvPr/>
        </p:nvSpPr>
        <p:spPr bwMode="auto">
          <a:xfrm rot="5400000">
            <a:off x="379249" y="3517295"/>
            <a:ext cx="357118" cy="468560"/>
          </a:xfrm>
          <a:prstGeom prst="trapezoid">
            <a:avLst/>
          </a:prstGeom>
          <a:solidFill>
            <a:srgbClr val="B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51" name="Rectangle 75"/>
          <p:cNvSpPr>
            <a:spLocks noChangeArrowheads="1"/>
          </p:cNvSpPr>
          <p:nvPr/>
        </p:nvSpPr>
        <p:spPr bwMode="auto">
          <a:xfrm>
            <a:off x="1187624" y="2924944"/>
            <a:ext cx="3528392" cy="181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93" tIns="45599" rIns="91193" bIns="45599">
            <a:spAutoFit/>
          </a:bodyPr>
          <a:lstStyle/>
          <a:p>
            <a:pPr defTabSz="912127"/>
            <a:r>
              <a:rPr lang="en-US" sz="2800" dirty="0" err="1" smtClean="0">
                <a:effectLst/>
              </a:rPr>
              <a:t>Alcator</a:t>
            </a:r>
            <a:r>
              <a:rPr lang="en-US" sz="2800" dirty="0" smtClean="0">
                <a:effectLst/>
              </a:rPr>
              <a:t> C-Mod, </a:t>
            </a:r>
          </a:p>
          <a:p>
            <a:pPr defTabSz="912127"/>
            <a:r>
              <a:rPr lang="en-US" sz="2800" dirty="0" smtClean="0">
                <a:effectLst/>
              </a:rPr>
              <a:t>B= 2.7 and 3.8 T, q=2.7,…</a:t>
            </a:r>
          </a:p>
          <a:p>
            <a:pPr defTabSz="912127"/>
            <a:r>
              <a:rPr lang="en-US" sz="2800" dirty="0" smtClean="0">
                <a:solidFill>
                  <a:srgbClr val="0000FF"/>
                </a:solidFill>
                <a:effectLst/>
              </a:rPr>
              <a:t> </a:t>
            </a:r>
            <a:endParaRPr lang="en-US" sz="2800" dirty="0">
              <a:solidFill>
                <a:srgbClr val="0000F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70272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pe_CMO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5112568" cy="5235762"/>
          </a:xfrm>
          <a:prstGeom prst="rect">
            <a:avLst/>
          </a:prstGeom>
        </p:spPr>
      </p:pic>
      <p:sp>
        <p:nvSpPr>
          <p:cNvPr id="49155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9036496" cy="548680"/>
          </a:xfrm>
        </p:spPr>
        <p:txBody>
          <a:bodyPr/>
          <a:lstStyle/>
          <a:p>
            <a:r>
              <a:rPr lang="en-US" sz="34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Different turbulent properties in near and far SOL</a:t>
            </a:r>
            <a:endParaRPr lang="en-US" sz="3400" dirty="0">
              <a:solidFill>
                <a:srgbClr val="0000FF"/>
              </a:solidFill>
              <a:latin typeface="Gill Sans" charset="0"/>
              <a:ea typeface="ＭＳ Ｐゴシック" charset="0"/>
              <a:cs typeface="Gill Sans" charset="0"/>
            </a:endParaRPr>
          </a:p>
        </p:txBody>
      </p:sp>
      <p:sp>
        <p:nvSpPr>
          <p:cNvPr id="69" name="Line 24"/>
          <p:cNvSpPr>
            <a:spLocks noChangeShapeType="1"/>
          </p:cNvSpPr>
          <p:nvPr/>
        </p:nvSpPr>
        <p:spPr bwMode="auto">
          <a:xfrm flipH="1" flipV="1">
            <a:off x="5148064" y="3861048"/>
            <a:ext cx="720080" cy="360040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82" name="Line 24"/>
          <p:cNvSpPr>
            <a:spLocks noChangeShapeType="1"/>
          </p:cNvSpPr>
          <p:nvPr/>
        </p:nvSpPr>
        <p:spPr bwMode="auto">
          <a:xfrm flipH="1">
            <a:off x="5076055" y="2204864"/>
            <a:ext cx="360038" cy="216024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37" name="Line 11"/>
          <p:cNvSpPr>
            <a:spLocks noChangeShapeType="1"/>
          </p:cNvSpPr>
          <p:nvPr/>
        </p:nvSpPr>
        <p:spPr bwMode="auto">
          <a:xfrm>
            <a:off x="107504" y="692696"/>
            <a:ext cx="892899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algn="ctr" defTabSz="1006064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47" name="Trapezoid 46"/>
          <p:cNvSpPr/>
          <p:nvPr/>
        </p:nvSpPr>
        <p:spPr bwMode="auto">
          <a:xfrm rot="5400000">
            <a:off x="379249" y="3517295"/>
            <a:ext cx="357118" cy="468560"/>
          </a:xfrm>
          <a:prstGeom prst="trapezoid">
            <a:avLst/>
          </a:prstGeom>
          <a:solidFill>
            <a:srgbClr val="B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51" name="Rectangle 75"/>
          <p:cNvSpPr>
            <a:spLocks noChangeArrowheads="1"/>
          </p:cNvSpPr>
          <p:nvPr/>
        </p:nvSpPr>
        <p:spPr bwMode="auto">
          <a:xfrm>
            <a:off x="1187624" y="2924944"/>
            <a:ext cx="3528392" cy="181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93" tIns="45599" rIns="91193" bIns="45599">
            <a:spAutoFit/>
          </a:bodyPr>
          <a:lstStyle/>
          <a:p>
            <a:pPr defTabSz="912127"/>
            <a:r>
              <a:rPr lang="en-US" sz="2800" dirty="0" err="1" smtClean="0">
                <a:effectLst/>
              </a:rPr>
              <a:t>Alcator</a:t>
            </a:r>
            <a:r>
              <a:rPr lang="en-US" sz="2800" dirty="0" smtClean="0">
                <a:effectLst/>
              </a:rPr>
              <a:t> C-Mod, </a:t>
            </a:r>
          </a:p>
          <a:p>
            <a:pPr defTabSz="912127"/>
            <a:r>
              <a:rPr lang="en-US" sz="2800" dirty="0" smtClean="0">
                <a:effectLst/>
              </a:rPr>
              <a:t>B= 2.7 and 3.8 T, q=2.7,…</a:t>
            </a:r>
          </a:p>
          <a:p>
            <a:pPr defTabSz="912127"/>
            <a:r>
              <a:rPr lang="en-US" sz="2800" dirty="0" smtClean="0">
                <a:solidFill>
                  <a:srgbClr val="0000FF"/>
                </a:solidFill>
                <a:effectLst/>
              </a:rPr>
              <a:t> </a:t>
            </a:r>
            <a:endParaRPr lang="en-US" sz="2800" dirty="0">
              <a:solidFill>
                <a:srgbClr val="0000FF"/>
              </a:solidFill>
              <a:effectLst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3284984"/>
            <a:ext cx="2810191" cy="23762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4" y="836712"/>
            <a:ext cx="2880320" cy="227061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7092280" y="5445224"/>
            <a:ext cx="936104" cy="216024"/>
          </a:xfrm>
          <a:prstGeom prst="rect">
            <a:avLst/>
          </a:prstGeom>
          <a:solidFill>
            <a:schemeClr val="bg1"/>
          </a:solidFill>
          <a:ln w="666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437543"/>
            <a:ext cx="504056" cy="29571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6012160" y="3645024"/>
            <a:ext cx="216024" cy="1296144"/>
          </a:xfrm>
          <a:prstGeom prst="rect">
            <a:avLst/>
          </a:prstGeom>
          <a:solidFill>
            <a:schemeClr val="bg1"/>
          </a:solidFill>
          <a:ln w="666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807508" y="4275170"/>
            <a:ext cx="553322" cy="28803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auto">
          <a:xfrm>
            <a:off x="6588224" y="2924944"/>
            <a:ext cx="1080120" cy="360040"/>
          </a:xfrm>
          <a:prstGeom prst="rect">
            <a:avLst/>
          </a:prstGeom>
          <a:solidFill>
            <a:schemeClr val="bg1"/>
          </a:solidFill>
          <a:ln w="1333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508104" y="1268760"/>
            <a:ext cx="288032" cy="936104"/>
          </a:xfrm>
          <a:prstGeom prst="rect">
            <a:avLst/>
          </a:prstGeom>
          <a:solidFill>
            <a:schemeClr val="bg1"/>
          </a:solidFill>
          <a:ln w="666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508104" y="2132856"/>
            <a:ext cx="216024" cy="648072"/>
          </a:xfrm>
          <a:prstGeom prst="rect">
            <a:avLst/>
          </a:prstGeom>
          <a:solidFill>
            <a:schemeClr val="bg1"/>
          </a:solidFill>
          <a:ln w="666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303452" y="1617429"/>
            <a:ext cx="553322" cy="288031"/>
          </a:xfrm>
          <a:prstGeom prst="rect">
            <a:avLst/>
          </a:prstGeom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924944"/>
            <a:ext cx="504056" cy="295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501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pe_CMO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5112568" cy="5235762"/>
          </a:xfrm>
          <a:prstGeom prst="rect">
            <a:avLst/>
          </a:prstGeom>
        </p:spPr>
      </p:pic>
      <p:sp>
        <p:nvSpPr>
          <p:cNvPr id="49155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9036496" cy="548680"/>
          </a:xfrm>
        </p:spPr>
        <p:txBody>
          <a:bodyPr/>
          <a:lstStyle/>
          <a:p>
            <a:r>
              <a:rPr lang="en-US" sz="34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Different turbulent properties in near and far SOL</a:t>
            </a:r>
            <a:endParaRPr lang="en-US" sz="3400" dirty="0">
              <a:solidFill>
                <a:srgbClr val="0000FF"/>
              </a:solidFill>
              <a:latin typeface="Gill Sans" charset="0"/>
              <a:ea typeface="ＭＳ Ｐゴシック" charset="0"/>
              <a:cs typeface="Gill Sans" charset="0"/>
            </a:endParaRPr>
          </a:p>
        </p:txBody>
      </p:sp>
      <p:sp>
        <p:nvSpPr>
          <p:cNvPr id="69" name="Line 24"/>
          <p:cNvSpPr>
            <a:spLocks noChangeShapeType="1"/>
          </p:cNvSpPr>
          <p:nvPr/>
        </p:nvSpPr>
        <p:spPr bwMode="auto">
          <a:xfrm flipH="1" flipV="1">
            <a:off x="5148064" y="3861048"/>
            <a:ext cx="720080" cy="360040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82" name="Line 24"/>
          <p:cNvSpPr>
            <a:spLocks noChangeShapeType="1"/>
          </p:cNvSpPr>
          <p:nvPr/>
        </p:nvSpPr>
        <p:spPr bwMode="auto">
          <a:xfrm flipH="1">
            <a:off x="5076055" y="2204864"/>
            <a:ext cx="360038" cy="216024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37" name="Line 11"/>
          <p:cNvSpPr>
            <a:spLocks noChangeShapeType="1"/>
          </p:cNvSpPr>
          <p:nvPr/>
        </p:nvSpPr>
        <p:spPr bwMode="auto">
          <a:xfrm>
            <a:off x="107504" y="692696"/>
            <a:ext cx="892899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algn="ctr" defTabSz="1006064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47" name="Trapezoid 46"/>
          <p:cNvSpPr/>
          <p:nvPr/>
        </p:nvSpPr>
        <p:spPr bwMode="auto">
          <a:xfrm rot="5400000">
            <a:off x="379249" y="3517295"/>
            <a:ext cx="357118" cy="468560"/>
          </a:xfrm>
          <a:prstGeom prst="trapezoid">
            <a:avLst/>
          </a:prstGeom>
          <a:solidFill>
            <a:srgbClr val="B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51" name="Rectangle 75"/>
          <p:cNvSpPr>
            <a:spLocks noChangeArrowheads="1"/>
          </p:cNvSpPr>
          <p:nvPr/>
        </p:nvSpPr>
        <p:spPr bwMode="auto">
          <a:xfrm>
            <a:off x="1187624" y="2924944"/>
            <a:ext cx="3528392" cy="181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93" tIns="45599" rIns="91193" bIns="45599">
            <a:spAutoFit/>
          </a:bodyPr>
          <a:lstStyle/>
          <a:p>
            <a:pPr defTabSz="912127"/>
            <a:r>
              <a:rPr lang="en-US" sz="2800" dirty="0" err="1" smtClean="0">
                <a:effectLst/>
              </a:rPr>
              <a:t>Alcator</a:t>
            </a:r>
            <a:r>
              <a:rPr lang="en-US" sz="2800" dirty="0" smtClean="0">
                <a:effectLst/>
              </a:rPr>
              <a:t> C-Mod, </a:t>
            </a:r>
          </a:p>
          <a:p>
            <a:pPr defTabSz="912127"/>
            <a:r>
              <a:rPr lang="en-US" sz="2800" dirty="0" smtClean="0">
                <a:effectLst/>
              </a:rPr>
              <a:t>B= 2.7 and 3.8 T, q=2.7,…</a:t>
            </a:r>
          </a:p>
          <a:p>
            <a:pPr defTabSz="912127"/>
            <a:r>
              <a:rPr lang="en-US" sz="2800" dirty="0" smtClean="0">
                <a:solidFill>
                  <a:srgbClr val="0000FF"/>
                </a:solidFill>
                <a:effectLst/>
              </a:rPr>
              <a:t> </a:t>
            </a:r>
            <a:endParaRPr lang="en-US" sz="2800" dirty="0">
              <a:solidFill>
                <a:srgbClr val="0000FF"/>
              </a:solidFill>
              <a:effectLst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3284984"/>
            <a:ext cx="2810191" cy="23762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4" y="836712"/>
            <a:ext cx="2880320" cy="227061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7092280" y="5445224"/>
            <a:ext cx="936104" cy="216024"/>
          </a:xfrm>
          <a:prstGeom prst="rect">
            <a:avLst/>
          </a:prstGeom>
          <a:solidFill>
            <a:schemeClr val="bg1"/>
          </a:solidFill>
          <a:ln w="666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437543"/>
            <a:ext cx="504056" cy="29571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6012160" y="3645024"/>
            <a:ext cx="216024" cy="1296144"/>
          </a:xfrm>
          <a:prstGeom prst="rect">
            <a:avLst/>
          </a:prstGeom>
          <a:solidFill>
            <a:schemeClr val="bg1"/>
          </a:solidFill>
          <a:ln w="666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807508" y="4275170"/>
            <a:ext cx="553322" cy="28803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auto">
          <a:xfrm>
            <a:off x="6588224" y="2924944"/>
            <a:ext cx="1080120" cy="360040"/>
          </a:xfrm>
          <a:prstGeom prst="rect">
            <a:avLst/>
          </a:prstGeom>
          <a:solidFill>
            <a:schemeClr val="bg1"/>
          </a:solidFill>
          <a:ln w="1333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508104" y="1268760"/>
            <a:ext cx="288032" cy="936104"/>
          </a:xfrm>
          <a:prstGeom prst="rect">
            <a:avLst/>
          </a:prstGeom>
          <a:solidFill>
            <a:schemeClr val="bg1"/>
          </a:solidFill>
          <a:ln w="666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508104" y="2132856"/>
            <a:ext cx="216024" cy="648072"/>
          </a:xfrm>
          <a:prstGeom prst="rect">
            <a:avLst/>
          </a:prstGeom>
          <a:solidFill>
            <a:schemeClr val="bg1"/>
          </a:solidFill>
          <a:ln w="666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303452" y="1617429"/>
            <a:ext cx="553322" cy="288031"/>
          </a:xfrm>
          <a:prstGeom prst="rect">
            <a:avLst/>
          </a:prstGeom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924944"/>
            <a:ext cx="504056" cy="29571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300192" y="1412776"/>
            <a:ext cx="1728192" cy="646331"/>
          </a:xfrm>
          <a:prstGeom prst="rect">
            <a:avLst/>
          </a:prstGeom>
          <a:solidFill>
            <a:schemeClr val="bg1">
              <a:alpha val="5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BALLOONING MODE</a:t>
            </a:r>
            <a:endParaRPr lang="en-US" dirty="0">
              <a:effectLst/>
              <a:latin typeface="Times New Roman"/>
              <a:cs typeface="Times New Roman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60232" y="4077072"/>
            <a:ext cx="1728192" cy="646331"/>
          </a:xfrm>
          <a:prstGeom prst="rect">
            <a:avLst/>
          </a:prstGeom>
          <a:solidFill>
            <a:schemeClr val="bg1">
              <a:alpha val="5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DRIFT </a:t>
            </a:r>
          </a:p>
          <a:p>
            <a:r>
              <a:rPr lang="en-US" dirty="0" smtClean="0">
                <a:effectLst/>
              </a:rPr>
              <a:t>WAVES</a:t>
            </a:r>
          </a:p>
        </p:txBody>
      </p:sp>
    </p:spTree>
    <p:extLst>
      <p:ext uri="{BB962C8B-B14F-4D97-AF65-F5344CB8AC3E}">
        <p14:creationId xmlns:p14="http://schemas.microsoft.com/office/powerpoint/2010/main" val="1605479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pe_CMO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5112568" cy="5235762"/>
          </a:xfrm>
          <a:prstGeom prst="rect">
            <a:avLst/>
          </a:prstGeom>
        </p:spPr>
      </p:pic>
      <p:sp>
        <p:nvSpPr>
          <p:cNvPr id="49155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9036496" cy="548680"/>
          </a:xfrm>
        </p:spPr>
        <p:txBody>
          <a:bodyPr/>
          <a:lstStyle/>
          <a:p>
            <a:r>
              <a:rPr lang="en-US" sz="34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Different turbulent properties in near and far SOL</a:t>
            </a:r>
            <a:endParaRPr lang="en-US" sz="3400" dirty="0">
              <a:solidFill>
                <a:srgbClr val="0000FF"/>
              </a:solidFill>
              <a:latin typeface="Gill Sans" charset="0"/>
              <a:ea typeface="ＭＳ Ｐゴシック" charset="0"/>
              <a:cs typeface="Gill Sans" charset="0"/>
            </a:endParaRPr>
          </a:p>
        </p:txBody>
      </p:sp>
      <p:sp>
        <p:nvSpPr>
          <p:cNvPr id="69" name="Line 24"/>
          <p:cNvSpPr>
            <a:spLocks noChangeShapeType="1"/>
          </p:cNvSpPr>
          <p:nvPr/>
        </p:nvSpPr>
        <p:spPr bwMode="auto">
          <a:xfrm flipH="1" flipV="1">
            <a:off x="5148064" y="3861048"/>
            <a:ext cx="720080" cy="360040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82" name="Line 24"/>
          <p:cNvSpPr>
            <a:spLocks noChangeShapeType="1"/>
          </p:cNvSpPr>
          <p:nvPr/>
        </p:nvSpPr>
        <p:spPr bwMode="auto">
          <a:xfrm flipH="1">
            <a:off x="5076055" y="2204864"/>
            <a:ext cx="360038" cy="216024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" pitchFamily="-65" charset="0"/>
              <a:ea typeface="+mn-ea"/>
              <a:cs typeface="+mn-cs"/>
            </a:endParaRPr>
          </a:p>
        </p:txBody>
      </p:sp>
      <p:sp>
        <p:nvSpPr>
          <p:cNvPr id="37" name="Line 11"/>
          <p:cNvSpPr>
            <a:spLocks noChangeShapeType="1"/>
          </p:cNvSpPr>
          <p:nvPr/>
        </p:nvSpPr>
        <p:spPr bwMode="auto">
          <a:xfrm>
            <a:off x="107504" y="692696"/>
            <a:ext cx="892899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algn="ctr" defTabSz="1006064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47" name="Trapezoid 46"/>
          <p:cNvSpPr/>
          <p:nvPr/>
        </p:nvSpPr>
        <p:spPr bwMode="auto">
          <a:xfrm rot="5400000">
            <a:off x="379249" y="3517295"/>
            <a:ext cx="357118" cy="468560"/>
          </a:xfrm>
          <a:prstGeom prst="trapezoid">
            <a:avLst/>
          </a:prstGeom>
          <a:solidFill>
            <a:srgbClr val="B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491880" y="5787261"/>
            <a:ext cx="5544616" cy="95410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sz="2800" dirty="0" smtClean="0">
                <a:effectLst/>
              </a:rPr>
              <a:t>2014 C-Mod campaign and other </a:t>
            </a:r>
            <a:r>
              <a:rPr lang="en-US" sz="2800" dirty="0" err="1" smtClean="0">
                <a:effectLst/>
              </a:rPr>
              <a:t>tokamaks</a:t>
            </a:r>
            <a:r>
              <a:rPr lang="en-US" sz="2800" dirty="0" smtClean="0">
                <a:effectLst/>
              </a:rPr>
              <a:t> will allow further progress</a:t>
            </a:r>
            <a:endParaRPr lang="en-US" sz="2800" dirty="0"/>
          </a:p>
        </p:txBody>
      </p:sp>
      <p:sp>
        <p:nvSpPr>
          <p:cNvPr id="51" name="Rectangle 75"/>
          <p:cNvSpPr>
            <a:spLocks noChangeArrowheads="1"/>
          </p:cNvSpPr>
          <p:nvPr/>
        </p:nvSpPr>
        <p:spPr bwMode="auto">
          <a:xfrm>
            <a:off x="1187624" y="2924944"/>
            <a:ext cx="3528392" cy="181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93" tIns="45599" rIns="91193" bIns="45599">
            <a:spAutoFit/>
          </a:bodyPr>
          <a:lstStyle/>
          <a:p>
            <a:pPr defTabSz="912127"/>
            <a:r>
              <a:rPr lang="en-US" sz="2800" dirty="0" err="1" smtClean="0">
                <a:effectLst/>
              </a:rPr>
              <a:t>Alcator</a:t>
            </a:r>
            <a:r>
              <a:rPr lang="en-US" sz="2800" dirty="0" smtClean="0">
                <a:effectLst/>
              </a:rPr>
              <a:t> C-Mod, </a:t>
            </a:r>
          </a:p>
          <a:p>
            <a:pPr defTabSz="912127"/>
            <a:r>
              <a:rPr lang="en-US" sz="2800" dirty="0" smtClean="0">
                <a:effectLst/>
              </a:rPr>
              <a:t>B= 2.7 and 3.8 T, q=2.7,…</a:t>
            </a:r>
          </a:p>
          <a:p>
            <a:pPr defTabSz="912127"/>
            <a:r>
              <a:rPr lang="en-US" sz="2800" dirty="0" smtClean="0">
                <a:solidFill>
                  <a:srgbClr val="0000FF"/>
                </a:solidFill>
                <a:effectLst/>
              </a:rPr>
              <a:t> </a:t>
            </a:r>
            <a:endParaRPr lang="en-US" sz="2800" dirty="0">
              <a:solidFill>
                <a:srgbClr val="0000FF"/>
              </a:solidFill>
              <a:effectLst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3284984"/>
            <a:ext cx="2810191" cy="23762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4" y="836712"/>
            <a:ext cx="2880320" cy="227061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7092280" y="5445224"/>
            <a:ext cx="936104" cy="216024"/>
          </a:xfrm>
          <a:prstGeom prst="rect">
            <a:avLst/>
          </a:prstGeom>
          <a:solidFill>
            <a:schemeClr val="bg1"/>
          </a:solidFill>
          <a:ln w="666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437543"/>
            <a:ext cx="504056" cy="29571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6012160" y="3645024"/>
            <a:ext cx="216024" cy="1296144"/>
          </a:xfrm>
          <a:prstGeom prst="rect">
            <a:avLst/>
          </a:prstGeom>
          <a:solidFill>
            <a:schemeClr val="bg1"/>
          </a:solidFill>
          <a:ln w="666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807508" y="4275170"/>
            <a:ext cx="553322" cy="28803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auto">
          <a:xfrm>
            <a:off x="6588224" y="2924944"/>
            <a:ext cx="1080120" cy="360040"/>
          </a:xfrm>
          <a:prstGeom prst="rect">
            <a:avLst/>
          </a:prstGeom>
          <a:solidFill>
            <a:schemeClr val="bg1"/>
          </a:solidFill>
          <a:ln w="1333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508104" y="1268760"/>
            <a:ext cx="288032" cy="936104"/>
          </a:xfrm>
          <a:prstGeom prst="rect">
            <a:avLst/>
          </a:prstGeom>
          <a:solidFill>
            <a:schemeClr val="bg1"/>
          </a:solidFill>
          <a:ln w="666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508104" y="2132856"/>
            <a:ext cx="216024" cy="648072"/>
          </a:xfrm>
          <a:prstGeom prst="rect">
            <a:avLst/>
          </a:prstGeom>
          <a:solidFill>
            <a:schemeClr val="bg1"/>
          </a:solidFill>
          <a:ln w="666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303452" y="1617429"/>
            <a:ext cx="553322" cy="288031"/>
          </a:xfrm>
          <a:prstGeom prst="rect">
            <a:avLst/>
          </a:prstGeom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924944"/>
            <a:ext cx="504056" cy="29571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300192" y="1412776"/>
            <a:ext cx="1728192" cy="646331"/>
          </a:xfrm>
          <a:prstGeom prst="rect">
            <a:avLst/>
          </a:prstGeom>
          <a:solidFill>
            <a:schemeClr val="bg1">
              <a:alpha val="5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BALLOONING MODE</a:t>
            </a:r>
            <a:endParaRPr lang="en-US" dirty="0">
              <a:effectLst/>
              <a:latin typeface="Times New Roman"/>
              <a:cs typeface="Times New Roman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60232" y="4077072"/>
            <a:ext cx="1728192" cy="646331"/>
          </a:xfrm>
          <a:prstGeom prst="rect">
            <a:avLst/>
          </a:prstGeom>
          <a:solidFill>
            <a:schemeClr val="bg1">
              <a:alpha val="5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DRIFT </a:t>
            </a:r>
          </a:p>
          <a:p>
            <a:r>
              <a:rPr lang="en-US" dirty="0" smtClean="0">
                <a:effectLst/>
              </a:rPr>
              <a:t>WAVES</a:t>
            </a:r>
          </a:p>
        </p:txBody>
      </p:sp>
    </p:spTree>
    <p:extLst>
      <p:ext uri="{BB962C8B-B14F-4D97-AF65-F5344CB8AC3E}">
        <p14:creationId xmlns:p14="http://schemas.microsoft.com/office/powerpoint/2010/main" val="3510427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"/>
            <a:ext cx="9144000" cy="53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3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Predictions and </a:t>
            </a:r>
            <a:r>
              <a:rPr lang="en-US" sz="3300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i</a:t>
            </a:r>
            <a:r>
              <a:rPr lang="en-US" sz="33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mplications for ITER</a:t>
            </a:r>
            <a:endParaRPr lang="en-US" sz="33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>
            <a:off x="107504" y="620688"/>
            <a:ext cx="885698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3620" y="750476"/>
            <a:ext cx="4138297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dirty="0" smtClean="0">
                <a:solidFill>
                  <a:srgbClr val="000000"/>
                </a:solidFill>
                <a:effectLst/>
              </a:rPr>
              <a:t>The ballooning scaling, in SI units:</a:t>
            </a:r>
            <a:endParaRPr lang="en-US" sz="2300" dirty="0">
              <a:solidFill>
                <a:srgbClr val="000000"/>
              </a:solidFill>
              <a:effectLst/>
            </a:endParaRP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96752"/>
            <a:ext cx="8292671" cy="792088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323528" y="2636912"/>
            <a:ext cx="5040560" cy="3960440"/>
            <a:chOff x="827584" y="2132856"/>
            <a:chExt cx="5688632" cy="4509994"/>
          </a:xfrm>
        </p:grpSpPr>
        <p:pic>
          <p:nvPicPr>
            <p:cNvPr id="15" name="Picture 14" descr="Lp_experimental_4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584" y="2132856"/>
              <a:ext cx="5688632" cy="4509994"/>
            </a:xfrm>
            <a:prstGeom prst="rect">
              <a:avLst/>
            </a:prstGeom>
          </p:spPr>
        </p:pic>
        <p:sp>
          <p:nvSpPr>
            <p:cNvPr id="2" name="Oval 1"/>
            <p:cNvSpPr/>
            <p:nvPr/>
          </p:nvSpPr>
          <p:spPr bwMode="auto">
            <a:xfrm>
              <a:off x="3995936" y="3861048"/>
              <a:ext cx="216024" cy="216024"/>
            </a:xfrm>
            <a:prstGeom prst="ellipse">
              <a:avLst/>
            </a:prstGeom>
            <a:solidFill>
              <a:srgbClr val="8000FF"/>
            </a:solidFill>
            <a:ln w="9525" cap="flat" cmpd="sng" algn="ctr">
              <a:solidFill>
                <a:srgbClr val="8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</a:endParaRPr>
            </a:p>
          </p:txBody>
        </p:sp>
        <p:sp>
          <p:nvSpPr>
            <p:cNvPr id="8" name="Oval 7"/>
            <p:cNvSpPr/>
            <p:nvPr/>
          </p:nvSpPr>
          <p:spPr bwMode="auto">
            <a:xfrm>
              <a:off x="4572000" y="3429000"/>
              <a:ext cx="216024" cy="216024"/>
            </a:xfrm>
            <a:prstGeom prst="ellipse">
              <a:avLst/>
            </a:prstGeom>
            <a:solidFill>
              <a:srgbClr val="8000FF"/>
            </a:solidFill>
            <a:ln w="9525" cap="flat" cmpd="sng" algn="ctr">
              <a:solidFill>
                <a:srgbClr val="8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</a:endParaRP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5148064" y="2954914"/>
              <a:ext cx="216024" cy="216024"/>
            </a:xfrm>
            <a:prstGeom prst="ellipse">
              <a:avLst/>
            </a:prstGeom>
            <a:solidFill>
              <a:srgbClr val="8000FF"/>
            </a:solidFill>
            <a:ln w="9525" cap="flat" cmpd="sng" algn="ctr">
              <a:solidFill>
                <a:srgbClr val="8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5756362" y="2492896"/>
              <a:ext cx="216024" cy="216024"/>
            </a:xfrm>
            <a:prstGeom prst="ellipse">
              <a:avLst/>
            </a:prstGeom>
            <a:solidFill>
              <a:srgbClr val="8000FF"/>
            </a:solidFill>
            <a:ln w="9525" cap="flat" cmpd="sng" algn="ctr">
              <a:solidFill>
                <a:srgbClr val="8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5652120" y="3486487"/>
            <a:ext cx="3384376" cy="2246769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effectLst/>
              </a:rPr>
              <a:t>One scale length fit of several centimeters</a:t>
            </a:r>
            <a:r>
              <a:rPr lang="en-US" sz="2800" dirty="0">
                <a:effectLst/>
              </a:rPr>
              <a:t>;</a:t>
            </a:r>
            <a:r>
              <a:rPr lang="en-US" sz="2800" dirty="0" smtClean="0">
                <a:effectLst/>
              </a:rPr>
              <a:t> further analysis needed for narrow feature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23528" y="3140968"/>
            <a:ext cx="360040" cy="237626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935610" y="4136710"/>
            <a:ext cx="2639659" cy="409416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auto">
          <a:xfrm>
            <a:off x="2123728" y="6237312"/>
            <a:ext cx="2016224" cy="5272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55314"/>
            <a:ext cx="2952328" cy="34203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4211960" y="4581128"/>
            <a:ext cx="1152128" cy="79208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3928" y="4365104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ITER PREDICTION, </a:t>
            </a:r>
          </a:p>
          <a:p>
            <a:r>
              <a:rPr lang="en-US" i="1" dirty="0" smtClean="0">
                <a:effectLst/>
                <a:latin typeface="Times New Roman"/>
                <a:cs typeface="Times New Roman"/>
              </a:rPr>
              <a:t>q 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= 5 – 8</a:t>
            </a:r>
            <a:endParaRPr lang="en-US" dirty="0">
              <a:effectLst/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39463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1835696" y="6453336"/>
            <a:ext cx="72008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57348" name="Content Placeholder 8"/>
          <p:cNvSpPr>
            <a:spLocks noGrp="1"/>
          </p:cNvSpPr>
          <p:nvPr>
            <p:ph idx="1"/>
          </p:nvPr>
        </p:nvSpPr>
        <p:spPr>
          <a:xfrm>
            <a:off x="1800200" y="980728"/>
            <a:ext cx="7236296" cy="3744416"/>
          </a:xfrm>
        </p:spPr>
        <p:txBody>
          <a:bodyPr/>
          <a:lstStyle/>
          <a:p>
            <a:r>
              <a:rPr lang="en-US" sz="2800" dirty="0" smtClean="0">
                <a:latin typeface="Gill Sans" charset="0"/>
                <a:ea typeface="ＭＳ Ｐゴシック" charset="0"/>
                <a:cs typeface="Gill Sans" charset="0"/>
              </a:rPr>
              <a:t>Use of a first-principles approach</a:t>
            </a:r>
          </a:p>
          <a:p>
            <a:r>
              <a:rPr lang="en-US" sz="2800" dirty="0" smtClean="0">
                <a:latin typeface="Gill Sans" charset="0"/>
                <a:ea typeface="ＭＳ Ｐゴシック" charset="0"/>
                <a:cs typeface="Gill Sans" charset="0"/>
              </a:rPr>
              <a:t>Analytical scaling derived, good agreement with </a:t>
            </a:r>
            <a:r>
              <a:rPr lang="en-US" sz="2800" dirty="0">
                <a:latin typeface="Gill Sans" charset="0"/>
                <a:ea typeface="ＭＳ Ｐゴシック" charset="0"/>
                <a:cs typeface="Gill Sans" charset="0"/>
              </a:rPr>
              <a:t>one scale length </a:t>
            </a:r>
            <a:r>
              <a:rPr lang="en-US" sz="2800" dirty="0" smtClean="0">
                <a:latin typeface="Gill Sans" charset="0"/>
                <a:ea typeface="ＭＳ Ｐゴシック" charset="0"/>
                <a:cs typeface="Gill Sans" charset="0"/>
              </a:rPr>
              <a:t>fit of experiments and simulations</a:t>
            </a:r>
          </a:p>
          <a:p>
            <a:r>
              <a:rPr lang="en-US" sz="2800" dirty="0" smtClean="0">
                <a:latin typeface="Gill Sans" charset="0"/>
                <a:ea typeface="ＭＳ Ｐゴシック" charset="0"/>
                <a:cs typeface="Gill Sans" charset="0"/>
              </a:rPr>
              <a:t>Narrow feature recovered in simulations</a:t>
            </a:r>
          </a:p>
          <a:p>
            <a:r>
              <a:rPr lang="en-US" sz="2800" dirty="0" smtClean="0">
                <a:latin typeface="Gill Sans" charset="0"/>
                <a:ea typeface="ＭＳ Ｐゴシック" charset="0"/>
                <a:cs typeface="Gill Sans" charset="0"/>
              </a:rPr>
              <a:t>ITER prediction </a:t>
            </a:r>
            <a:r>
              <a:rPr lang="en-US" sz="2800" dirty="0">
                <a:latin typeface="Gill Sans" charset="0"/>
                <a:ea typeface="ＭＳ Ｐゴシック" charset="0"/>
                <a:cs typeface="Gill Sans" charset="0"/>
              </a:rPr>
              <a:t>– one scale length </a:t>
            </a:r>
            <a:r>
              <a:rPr lang="en-US" sz="2800" dirty="0" smtClean="0">
                <a:latin typeface="Gill Sans" charset="0"/>
                <a:ea typeface="ＭＳ Ｐゴシック" charset="0"/>
                <a:cs typeface="Gill Sans" charset="0"/>
              </a:rPr>
              <a:t>fit of several centimeters; further analysis needed for narrow feature</a:t>
            </a:r>
          </a:p>
          <a:p>
            <a:endParaRPr lang="en-US" sz="2800" dirty="0" smtClean="0">
              <a:latin typeface="Gill Sans" charset="0"/>
              <a:ea typeface="ＭＳ Ｐゴシック" charset="0"/>
              <a:cs typeface="Gill Sans" charset="0"/>
            </a:endParaRPr>
          </a:p>
        </p:txBody>
      </p:sp>
      <p:pic>
        <p:nvPicPr>
          <p:cNvPr id="6" name="Picture 5" descr="epfl_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6426200"/>
            <a:ext cx="1524000" cy="431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8307" y="6120680"/>
            <a:ext cx="649502" cy="692696"/>
          </a:xfrm>
          <a:prstGeom prst="rect">
            <a:avLst/>
          </a:prstGeom>
        </p:spPr>
      </p:pic>
      <p:sp>
        <p:nvSpPr>
          <p:cNvPr id="10" name="Rectangle 75"/>
          <p:cNvSpPr>
            <a:spLocks noChangeArrowheads="1"/>
          </p:cNvSpPr>
          <p:nvPr/>
        </p:nvSpPr>
        <p:spPr bwMode="auto">
          <a:xfrm>
            <a:off x="1176839" y="5877272"/>
            <a:ext cx="7355601" cy="52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93" tIns="45599" rIns="91193" bIns="45599">
            <a:spAutoFit/>
          </a:bodyPr>
          <a:lstStyle/>
          <a:p>
            <a:pPr algn="r" defTabSz="912127"/>
            <a:r>
              <a:rPr lang="en-US" sz="2800" dirty="0" err="1" smtClean="0">
                <a:solidFill>
                  <a:srgbClr val="0000FF"/>
                </a:solidFill>
                <a:effectLst/>
              </a:rPr>
              <a:t>crpp.epfl.ch</a:t>
            </a:r>
            <a:r>
              <a:rPr lang="en-US" sz="2800" dirty="0">
                <a:solidFill>
                  <a:srgbClr val="0000FF"/>
                </a:solidFill>
                <a:effectLst/>
              </a:rPr>
              <a:t>/</a:t>
            </a:r>
            <a:r>
              <a:rPr lang="en-US" sz="2800" dirty="0" err="1">
                <a:solidFill>
                  <a:srgbClr val="0000FF"/>
                </a:solidFill>
                <a:effectLst/>
              </a:rPr>
              <a:t>research_theory_plasma_edge</a:t>
            </a:r>
            <a:endParaRPr lang="en-US" sz="3600" dirty="0">
              <a:solidFill>
                <a:srgbClr val="0000FF"/>
              </a:solidFill>
              <a:effectLst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9512" y="84272"/>
            <a:ext cx="1584176" cy="6657096"/>
            <a:chOff x="179512" y="84272"/>
            <a:chExt cx="1584176" cy="6657096"/>
          </a:xfrm>
        </p:grpSpPr>
        <p:grpSp>
          <p:nvGrpSpPr>
            <p:cNvPr id="11" name="Group 10"/>
            <p:cNvGrpSpPr/>
            <p:nvPr/>
          </p:nvGrpSpPr>
          <p:grpSpPr>
            <a:xfrm>
              <a:off x="179512" y="84272"/>
              <a:ext cx="1584176" cy="6657096"/>
              <a:chOff x="7308304" y="116632"/>
              <a:chExt cx="1584176" cy="6657096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7308304" y="116632"/>
                <a:ext cx="1584176" cy="6624736"/>
                <a:chOff x="7092280" y="116632"/>
                <a:chExt cx="1584176" cy="6624736"/>
              </a:xfrm>
            </p:grpSpPr>
            <p:sp>
              <p:nvSpPr>
                <p:cNvPr id="23" name="Rectangle 22"/>
                <p:cNvSpPr/>
                <p:nvPr/>
              </p:nvSpPr>
              <p:spPr bwMode="auto">
                <a:xfrm>
                  <a:off x="7092280" y="188640"/>
                  <a:ext cx="1584176" cy="6552728"/>
                </a:xfrm>
                <a:prstGeom prst="rect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pic>
              <p:nvPicPr>
                <p:cNvPr id="24" name="Picture 23"/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18458" t="13419" r="69214" b="67226"/>
                <a:stretch/>
              </p:blipFill>
              <p:spPr>
                <a:xfrm>
                  <a:off x="7380312" y="260648"/>
                  <a:ext cx="1008112" cy="1134126"/>
                </a:xfrm>
                <a:prstGeom prst="rect">
                  <a:avLst/>
                </a:prstGeom>
              </p:spPr>
            </p:pic>
            <p:sp>
              <p:nvSpPr>
                <p:cNvPr id="25" name="Rectangle 24"/>
                <p:cNvSpPr/>
                <p:nvPr/>
              </p:nvSpPr>
              <p:spPr bwMode="auto">
                <a:xfrm>
                  <a:off x="7164288" y="33265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26" name="Rectangle 25"/>
                <p:cNvSpPr/>
                <p:nvPr/>
              </p:nvSpPr>
              <p:spPr bwMode="auto">
                <a:xfrm>
                  <a:off x="7164288" y="54868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27" name="Rectangle 26"/>
                <p:cNvSpPr/>
                <p:nvPr/>
              </p:nvSpPr>
              <p:spPr bwMode="auto">
                <a:xfrm>
                  <a:off x="7164288" y="76470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28" name="Rectangle 27"/>
                <p:cNvSpPr/>
                <p:nvPr/>
              </p:nvSpPr>
              <p:spPr bwMode="auto">
                <a:xfrm>
                  <a:off x="7164288" y="98072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29" name="Rectangle 28"/>
                <p:cNvSpPr/>
                <p:nvPr/>
              </p:nvSpPr>
              <p:spPr bwMode="auto">
                <a:xfrm>
                  <a:off x="7164288" y="119675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0" name="Rectangle 29"/>
                <p:cNvSpPr/>
                <p:nvPr/>
              </p:nvSpPr>
              <p:spPr bwMode="auto">
                <a:xfrm>
                  <a:off x="7164288" y="141277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1" name="Rectangle 30"/>
                <p:cNvSpPr/>
                <p:nvPr/>
              </p:nvSpPr>
              <p:spPr bwMode="auto">
                <a:xfrm>
                  <a:off x="7164288" y="162880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2" name="Rectangle 31"/>
                <p:cNvSpPr/>
                <p:nvPr/>
              </p:nvSpPr>
              <p:spPr bwMode="auto">
                <a:xfrm>
                  <a:off x="7164288" y="184482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3" name="Rectangle 32"/>
                <p:cNvSpPr/>
                <p:nvPr/>
              </p:nvSpPr>
              <p:spPr bwMode="auto">
                <a:xfrm>
                  <a:off x="7164288" y="206084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4" name="Rectangle 33"/>
                <p:cNvSpPr/>
                <p:nvPr/>
              </p:nvSpPr>
              <p:spPr bwMode="auto">
                <a:xfrm>
                  <a:off x="7164288" y="227687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5" name="Rectangle 34"/>
                <p:cNvSpPr/>
                <p:nvPr/>
              </p:nvSpPr>
              <p:spPr bwMode="auto">
                <a:xfrm>
                  <a:off x="7164288" y="249289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6" name="Rectangle 35"/>
                <p:cNvSpPr/>
                <p:nvPr/>
              </p:nvSpPr>
              <p:spPr bwMode="auto">
                <a:xfrm>
                  <a:off x="7164288" y="270892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7" name="Rectangle 36"/>
                <p:cNvSpPr/>
                <p:nvPr/>
              </p:nvSpPr>
              <p:spPr bwMode="auto">
                <a:xfrm>
                  <a:off x="7164288" y="292494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8" name="Rectangle 37"/>
                <p:cNvSpPr/>
                <p:nvPr/>
              </p:nvSpPr>
              <p:spPr bwMode="auto">
                <a:xfrm>
                  <a:off x="7164288" y="314096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 bwMode="auto">
                <a:xfrm>
                  <a:off x="7164288" y="335699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0" name="Rectangle 39"/>
                <p:cNvSpPr/>
                <p:nvPr/>
              </p:nvSpPr>
              <p:spPr bwMode="auto">
                <a:xfrm>
                  <a:off x="7164288" y="357301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1" name="Rectangle 40"/>
                <p:cNvSpPr/>
                <p:nvPr/>
              </p:nvSpPr>
              <p:spPr bwMode="auto">
                <a:xfrm>
                  <a:off x="7164288" y="378904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2" name="Rectangle 41"/>
                <p:cNvSpPr/>
                <p:nvPr/>
              </p:nvSpPr>
              <p:spPr bwMode="auto">
                <a:xfrm>
                  <a:off x="7164288" y="400506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3" name="Rectangle 42"/>
                <p:cNvSpPr/>
                <p:nvPr/>
              </p:nvSpPr>
              <p:spPr bwMode="auto">
                <a:xfrm>
                  <a:off x="7164288" y="422108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4" name="Rectangle 43"/>
                <p:cNvSpPr/>
                <p:nvPr/>
              </p:nvSpPr>
              <p:spPr bwMode="auto">
                <a:xfrm>
                  <a:off x="7164288" y="443711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5" name="Rectangle 44"/>
                <p:cNvSpPr/>
                <p:nvPr/>
              </p:nvSpPr>
              <p:spPr bwMode="auto">
                <a:xfrm>
                  <a:off x="7164288" y="465313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6" name="Rectangle 45"/>
                <p:cNvSpPr/>
                <p:nvPr/>
              </p:nvSpPr>
              <p:spPr bwMode="auto">
                <a:xfrm>
                  <a:off x="7164288" y="486916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7" name="Rectangle 46"/>
                <p:cNvSpPr/>
                <p:nvPr/>
              </p:nvSpPr>
              <p:spPr bwMode="auto">
                <a:xfrm>
                  <a:off x="7164288" y="508518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 bwMode="auto">
                <a:xfrm>
                  <a:off x="7164288" y="530120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49" name="Rectangle 48"/>
                <p:cNvSpPr/>
                <p:nvPr/>
              </p:nvSpPr>
              <p:spPr bwMode="auto">
                <a:xfrm>
                  <a:off x="7164288" y="551723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0" name="Rectangle 49"/>
                <p:cNvSpPr/>
                <p:nvPr/>
              </p:nvSpPr>
              <p:spPr bwMode="auto">
                <a:xfrm>
                  <a:off x="7164288" y="573325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1" name="Rectangle 50"/>
                <p:cNvSpPr/>
                <p:nvPr/>
              </p:nvSpPr>
              <p:spPr bwMode="auto">
                <a:xfrm>
                  <a:off x="7164288" y="594928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2" name="Rectangle 51"/>
                <p:cNvSpPr/>
                <p:nvPr/>
              </p:nvSpPr>
              <p:spPr bwMode="auto">
                <a:xfrm>
                  <a:off x="7164288" y="616530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3" name="Rectangle 52"/>
                <p:cNvSpPr/>
                <p:nvPr/>
              </p:nvSpPr>
              <p:spPr bwMode="auto">
                <a:xfrm>
                  <a:off x="7164288" y="638132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4" name="Rectangle 53"/>
                <p:cNvSpPr/>
                <p:nvPr/>
              </p:nvSpPr>
              <p:spPr bwMode="auto">
                <a:xfrm>
                  <a:off x="7164288" y="659735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5" name="Rectangle 54"/>
                <p:cNvSpPr/>
                <p:nvPr/>
              </p:nvSpPr>
              <p:spPr bwMode="auto">
                <a:xfrm>
                  <a:off x="7164288" y="11663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6" name="Rectangle 55"/>
                <p:cNvSpPr/>
                <p:nvPr/>
              </p:nvSpPr>
              <p:spPr bwMode="auto">
                <a:xfrm>
                  <a:off x="8460432" y="33265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 bwMode="auto">
                <a:xfrm>
                  <a:off x="8460432" y="54868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8" name="Rectangle 57"/>
                <p:cNvSpPr/>
                <p:nvPr/>
              </p:nvSpPr>
              <p:spPr bwMode="auto">
                <a:xfrm>
                  <a:off x="8460432" y="76470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59" name="Rectangle 58"/>
                <p:cNvSpPr/>
                <p:nvPr/>
              </p:nvSpPr>
              <p:spPr bwMode="auto">
                <a:xfrm>
                  <a:off x="8460432" y="98072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0" name="Rectangle 59"/>
                <p:cNvSpPr/>
                <p:nvPr/>
              </p:nvSpPr>
              <p:spPr bwMode="auto">
                <a:xfrm>
                  <a:off x="8460432" y="119675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1" name="Rectangle 60"/>
                <p:cNvSpPr/>
                <p:nvPr/>
              </p:nvSpPr>
              <p:spPr bwMode="auto">
                <a:xfrm>
                  <a:off x="8460432" y="141277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2" name="Rectangle 61"/>
                <p:cNvSpPr/>
                <p:nvPr/>
              </p:nvSpPr>
              <p:spPr bwMode="auto">
                <a:xfrm>
                  <a:off x="8460432" y="162880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3" name="Rectangle 62"/>
                <p:cNvSpPr/>
                <p:nvPr/>
              </p:nvSpPr>
              <p:spPr bwMode="auto">
                <a:xfrm>
                  <a:off x="8460432" y="184482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 bwMode="auto">
                <a:xfrm>
                  <a:off x="8460432" y="206084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5" name="Rectangle 64"/>
                <p:cNvSpPr/>
                <p:nvPr/>
              </p:nvSpPr>
              <p:spPr bwMode="auto">
                <a:xfrm>
                  <a:off x="8460432" y="227687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6" name="Rectangle 65"/>
                <p:cNvSpPr/>
                <p:nvPr/>
              </p:nvSpPr>
              <p:spPr bwMode="auto">
                <a:xfrm>
                  <a:off x="8460432" y="249289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7" name="Rectangle 66"/>
                <p:cNvSpPr/>
                <p:nvPr/>
              </p:nvSpPr>
              <p:spPr bwMode="auto">
                <a:xfrm>
                  <a:off x="8460432" y="270892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8" name="Rectangle 67"/>
                <p:cNvSpPr/>
                <p:nvPr/>
              </p:nvSpPr>
              <p:spPr bwMode="auto">
                <a:xfrm>
                  <a:off x="8460432" y="292494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69" name="Rectangle 68"/>
                <p:cNvSpPr/>
                <p:nvPr/>
              </p:nvSpPr>
              <p:spPr bwMode="auto">
                <a:xfrm>
                  <a:off x="8460432" y="314096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0" name="Rectangle 69"/>
                <p:cNvSpPr/>
                <p:nvPr/>
              </p:nvSpPr>
              <p:spPr bwMode="auto">
                <a:xfrm>
                  <a:off x="8460432" y="335699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1" name="Rectangle 70"/>
                <p:cNvSpPr/>
                <p:nvPr/>
              </p:nvSpPr>
              <p:spPr bwMode="auto">
                <a:xfrm>
                  <a:off x="8460432" y="357301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2" name="Rectangle 71"/>
                <p:cNvSpPr/>
                <p:nvPr/>
              </p:nvSpPr>
              <p:spPr bwMode="auto">
                <a:xfrm>
                  <a:off x="8460432" y="378904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3" name="Rectangle 72"/>
                <p:cNvSpPr/>
                <p:nvPr/>
              </p:nvSpPr>
              <p:spPr bwMode="auto">
                <a:xfrm>
                  <a:off x="8460432" y="400506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4" name="Rectangle 73"/>
                <p:cNvSpPr/>
                <p:nvPr/>
              </p:nvSpPr>
              <p:spPr bwMode="auto">
                <a:xfrm>
                  <a:off x="8460432" y="422108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5" name="Rectangle 74"/>
                <p:cNvSpPr/>
                <p:nvPr/>
              </p:nvSpPr>
              <p:spPr bwMode="auto">
                <a:xfrm>
                  <a:off x="8460432" y="443711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6" name="Rectangle 75"/>
                <p:cNvSpPr/>
                <p:nvPr/>
              </p:nvSpPr>
              <p:spPr bwMode="auto">
                <a:xfrm>
                  <a:off x="8460432" y="465313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7" name="Rectangle 76"/>
                <p:cNvSpPr/>
                <p:nvPr/>
              </p:nvSpPr>
              <p:spPr bwMode="auto">
                <a:xfrm>
                  <a:off x="8460432" y="486916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8" name="Rectangle 77"/>
                <p:cNvSpPr/>
                <p:nvPr/>
              </p:nvSpPr>
              <p:spPr bwMode="auto">
                <a:xfrm>
                  <a:off x="8460432" y="508518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 bwMode="auto">
                <a:xfrm>
                  <a:off x="8460432" y="530120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 bwMode="auto">
                <a:xfrm>
                  <a:off x="8460432" y="551723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 bwMode="auto">
                <a:xfrm>
                  <a:off x="8460432" y="5733256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 bwMode="auto">
                <a:xfrm>
                  <a:off x="8460432" y="594928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 bwMode="auto">
                <a:xfrm>
                  <a:off x="8460432" y="6165304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84" name="Rectangle 83"/>
                <p:cNvSpPr/>
                <p:nvPr/>
              </p:nvSpPr>
              <p:spPr bwMode="auto">
                <a:xfrm>
                  <a:off x="8460432" y="6381328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 bwMode="auto">
                <a:xfrm>
                  <a:off x="8460432" y="659735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 bwMode="auto">
                <a:xfrm>
                  <a:off x="8460432" y="116632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</a:endParaRPr>
                </a:p>
              </p:txBody>
            </p:sp>
          </p:grpSp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4"/>
              <a:srcRect l="46567" t="13419" r="41100" b="67585"/>
              <a:stretch/>
            </p:blipFill>
            <p:spPr>
              <a:xfrm>
                <a:off x="7596000" y="1484784"/>
                <a:ext cx="1008112" cy="1113124"/>
              </a:xfrm>
              <a:prstGeom prst="rect">
                <a:avLst/>
              </a:prstGeom>
            </p:spPr>
          </p:pic>
          <p:sp>
            <p:nvSpPr>
              <p:cNvPr id="18" name="Rectangle 17"/>
              <p:cNvSpPr/>
              <p:nvPr/>
            </p:nvSpPr>
            <p:spPr bwMode="auto">
              <a:xfrm>
                <a:off x="8071992" y="1196752"/>
                <a:ext cx="468000" cy="1800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ill Sans" pitchFamily="-65" charset="0"/>
                </a:endParaRPr>
              </a:p>
            </p:txBody>
          </p:sp>
          <p:pic>
            <p:nvPicPr>
              <p:cNvPr id="19" name="Picture 18"/>
              <p:cNvPicPr>
                <a:picLocks noChangeAspect="1"/>
              </p:cNvPicPr>
              <p:nvPr/>
            </p:nvPicPr>
            <p:blipFill rotWithShape="1">
              <a:blip r:embed="rId4"/>
              <a:srcRect l="74277" t="13419" r="13390" b="67585"/>
              <a:stretch/>
            </p:blipFill>
            <p:spPr>
              <a:xfrm>
                <a:off x="7596336" y="2708920"/>
                <a:ext cx="1008112" cy="1113124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4"/>
              <a:srcRect l="32448" t="39235" r="55219" b="41769"/>
              <a:stretch/>
            </p:blipFill>
            <p:spPr>
              <a:xfrm>
                <a:off x="7596336" y="5157192"/>
                <a:ext cx="1008112" cy="1113124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4"/>
              <a:srcRect l="17924" t="39235" r="69743" b="41769"/>
              <a:stretch/>
            </p:blipFill>
            <p:spPr>
              <a:xfrm>
                <a:off x="7596336" y="3933056"/>
                <a:ext cx="1008112" cy="1113124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 rotWithShape="1">
              <a:blip r:embed="rId4"/>
              <a:srcRect l="60162" t="39235" r="27505" b="54068"/>
              <a:stretch/>
            </p:blipFill>
            <p:spPr>
              <a:xfrm>
                <a:off x="7596336" y="6381328"/>
                <a:ext cx="1008112" cy="392400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 bwMode="auto">
            <a:xfrm>
              <a:off x="936000" y="2383200"/>
              <a:ext cx="4896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961200" y="3609040"/>
              <a:ext cx="4896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986400" y="4824000"/>
              <a:ext cx="4896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971600" y="6057312"/>
              <a:ext cx="4896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</a:endParaRPr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2987824" y="188640"/>
            <a:ext cx="4752528" cy="646331"/>
          </a:xfrm>
          <a:prstGeom prst="rect">
            <a:avLst/>
          </a:prstGeom>
          <a:solidFill>
            <a:schemeClr val="bg1">
              <a:lumMod val="50000"/>
              <a:alpha val="46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>
                <a:effectLst/>
              </a:rPr>
              <a:t>SOL </a:t>
            </a:r>
            <a:r>
              <a:rPr lang="en-US" sz="3600" dirty="0">
                <a:effectLst/>
              </a:rPr>
              <a:t>width</a:t>
            </a:r>
            <a:r>
              <a:rPr lang="en-US" sz="3600" dirty="0" smtClean="0">
                <a:effectLst/>
              </a:rPr>
              <a:t>? </a:t>
            </a:r>
            <a:endParaRPr lang="en-US" sz="3600" dirty="0">
              <a:effectLst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123728" y="4851157"/>
            <a:ext cx="6552728" cy="954107"/>
          </a:xfrm>
          <a:prstGeom prst="rect">
            <a:avLst/>
          </a:prstGeom>
          <a:solidFill>
            <a:schemeClr val="bg1">
              <a:lumMod val="50000"/>
              <a:alpha val="46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effectLst/>
              </a:rPr>
              <a:t>Tools ready to investigate more </a:t>
            </a:r>
          </a:p>
          <a:p>
            <a:r>
              <a:rPr lang="en-US" sz="2800" dirty="0" smtClean="0">
                <a:effectLst/>
              </a:rPr>
              <a:t>advanced </a:t>
            </a:r>
            <a:r>
              <a:rPr lang="en-US" sz="2800" dirty="0" smtClean="0">
                <a:effectLst/>
              </a:rPr>
              <a:t>SOL configurations</a:t>
            </a:r>
            <a:endParaRPr lang="en-US" sz="2800" dirty="0">
              <a:effectLst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31" name="Rectangle 37"/>
          <p:cNvSpPr>
            <a:spLocks noChangeArrowheads="1"/>
          </p:cNvSpPr>
          <p:nvPr/>
        </p:nvSpPr>
        <p:spPr bwMode="auto">
          <a:xfrm>
            <a:off x="2485554" y="4551213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1" tIns="45648" rIns="91291" bIns="45648">
            <a:spAutoFit/>
          </a:bodyPr>
          <a:lstStyle/>
          <a:p>
            <a:endParaRPr lang="en-US" sz="2400">
              <a:solidFill>
                <a:srgbClr val="000000"/>
              </a:solidFill>
              <a:effectLst/>
            </a:endParaRPr>
          </a:p>
        </p:txBody>
      </p:sp>
      <p:sp>
        <p:nvSpPr>
          <p:cNvPr id="594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504" y="116632"/>
            <a:ext cx="7452320" cy="57606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SOL width – first principles estimate  </a:t>
            </a:r>
            <a:endParaRPr lang="en-US" sz="36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0" name="Rectangle 37"/>
          <p:cNvSpPr>
            <a:spLocks noChangeArrowheads="1"/>
          </p:cNvSpPr>
          <p:nvPr/>
        </p:nvSpPr>
        <p:spPr bwMode="auto">
          <a:xfrm>
            <a:off x="9182298" y="8703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1" tIns="45648" rIns="91291" bIns="45648">
            <a:spAutoFit/>
          </a:bodyPr>
          <a:lstStyle/>
          <a:p>
            <a:endParaRPr lang="en-US" sz="2400">
              <a:solidFill>
                <a:srgbClr val="000000"/>
              </a:solidFill>
              <a:effectLst/>
            </a:endParaRP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4000"/>
                    </a14:imgEffect>
                  </a14:imgLayer>
                </a14:imgProps>
              </a:ext>
            </a:extLst>
          </a:blip>
          <a:srcRect l="45692" t="13419" r="41975" b="67585"/>
          <a:stretch/>
        </p:blipFill>
        <p:spPr>
          <a:xfrm>
            <a:off x="7340912" y="44624"/>
            <a:ext cx="1695584" cy="1872208"/>
          </a:xfrm>
          <a:prstGeom prst="rect">
            <a:avLst/>
          </a:prstGeom>
        </p:spPr>
      </p:pic>
      <p:sp>
        <p:nvSpPr>
          <p:cNvPr id="73" name="Rectangle 72"/>
          <p:cNvSpPr/>
          <p:nvPr/>
        </p:nvSpPr>
        <p:spPr bwMode="auto">
          <a:xfrm>
            <a:off x="8244408" y="1700808"/>
            <a:ext cx="899592" cy="2160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59410" name="Arc 59409"/>
          <p:cNvSpPr/>
          <p:nvPr/>
        </p:nvSpPr>
        <p:spPr bwMode="auto">
          <a:xfrm>
            <a:off x="7668344" y="404664"/>
            <a:ext cx="864096" cy="1080120"/>
          </a:xfrm>
          <a:prstGeom prst="arc">
            <a:avLst>
              <a:gd name="adj1" fmla="val 14387217"/>
              <a:gd name="adj2" fmla="val 7334424"/>
            </a:avLst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03" name="Line 40"/>
          <p:cNvSpPr>
            <a:spLocks noChangeShapeType="1"/>
          </p:cNvSpPr>
          <p:nvPr/>
        </p:nvSpPr>
        <p:spPr bwMode="auto">
          <a:xfrm flipH="1">
            <a:off x="7740352" y="476672"/>
            <a:ext cx="144016" cy="7200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51520" y="6413412"/>
            <a:ext cx="4032448" cy="399964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2000" dirty="0" smtClean="0">
                <a:effectLst/>
              </a:rPr>
              <a:t>Ricci et al., PRL 2008; </a:t>
            </a:r>
            <a:r>
              <a:rPr lang="en-US" sz="2000" dirty="0" err="1" smtClean="0">
                <a:effectLst/>
              </a:rPr>
              <a:t>PoP</a:t>
            </a:r>
            <a:r>
              <a:rPr lang="en-US" sz="2000" dirty="0" smtClean="0">
                <a:effectLst/>
              </a:rPr>
              <a:t> 2013</a:t>
            </a:r>
          </a:p>
        </p:txBody>
      </p:sp>
      <p:sp>
        <p:nvSpPr>
          <p:cNvPr id="119" name="Line 40"/>
          <p:cNvSpPr>
            <a:spLocks noChangeShapeType="1"/>
          </p:cNvSpPr>
          <p:nvPr/>
        </p:nvSpPr>
        <p:spPr bwMode="auto">
          <a:xfrm flipH="1" flipV="1">
            <a:off x="7740352" y="1340768"/>
            <a:ext cx="144016" cy="7200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40" name="Line 11"/>
          <p:cNvSpPr>
            <a:spLocks noChangeShapeType="1"/>
          </p:cNvSpPr>
          <p:nvPr/>
        </p:nvSpPr>
        <p:spPr bwMode="auto">
          <a:xfrm>
            <a:off x="107504" y="836712"/>
            <a:ext cx="748883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4" name="Line 40"/>
          <p:cNvSpPr>
            <a:spLocks noChangeShapeType="1"/>
          </p:cNvSpPr>
          <p:nvPr/>
        </p:nvSpPr>
        <p:spPr bwMode="auto">
          <a:xfrm flipH="1" flipV="1">
            <a:off x="8028384" y="188640"/>
            <a:ext cx="0" cy="288032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5" name="Line 40"/>
          <p:cNvSpPr>
            <a:spLocks noChangeShapeType="1"/>
          </p:cNvSpPr>
          <p:nvPr/>
        </p:nvSpPr>
        <p:spPr bwMode="auto">
          <a:xfrm flipV="1">
            <a:off x="8244408" y="324272"/>
            <a:ext cx="216024" cy="296416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7" name="Line 40"/>
          <p:cNvSpPr>
            <a:spLocks noChangeShapeType="1"/>
          </p:cNvSpPr>
          <p:nvPr/>
        </p:nvSpPr>
        <p:spPr bwMode="auto">
          <a:xfrm flipV="1">
            <a:off x="8388424" y="908720"/>
            <a:ext cx="288032" cy="0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6" name="Line 40"/>
          <p:cNvSpPr>
            <a:spLocks noChangeShapeType="1"/>
          </p:cNvSpPr>
          <p:nvPr/>
        </p:nvSpPr>
        <p:spPr bwMode="auto">
          <a:xfrm flipH="1">
            <a:off x="8028384" y="1348853"/>
            <a:ext cx="16768" cy="351955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8" name="Line 40"/>
          <p:cNvSpPr>
            <a:spLocks noChangeShapeType="1"/>
          </p:cNvSpPr>
          <p:nvPr/>
        </p:nvSpPr>
        <p:spPr bwMode="auto">
          <a:xfrm>
            <a:off x="8244408" y="1268760"/>
            <a:ext cx="216024" cy="216024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01" y="2741777"/>
            <a:ext cx="2730331" cy="543207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2195662" y="1434191"/>
            <a:ext cx="2528517" cy="1922801"/>
            <a:chOff x="2195662" y="1434191"/>
            <a:chExt cx="2528517" cy="1922801"/>
          </a:xfrm>
        </p:grpSpPr>
        <p:grpSp>
          <p:nvGrpSpPr>
            <p:cNvPr id="59417" name="Group 59416"/>
            <p:cNvGrpSpPr/>
            <p:nvPr/>
          </p:nvGrpSpPr>
          <p:grpSpPr>
            <a:xfrm>
              <a:off x="2195662" y="1484784"/>
              <a:ext cx="1512242" cy="1872208"/>
              <a:chOff x="2195662" y="1532613"/>
              <a:chExt cx="1512242" cy="1872208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2195662" y="1772816"/>
                <a:ext cx="1080194" cy="461665"/>
              </a:xfrm>
              <a:prstGeom prst="rect">
                <a:avLst/>
              </a:prstGeom>
              <a:noFill/>
            </p:spPr>
            <p:txBody>
              <a:bodyPr wrap="none" lIns="91291" tIns="45648" rIns="91291" bIns="45648" rtlCol="0">
                <a:spAutoFit/>
              </a:bodyPr>
              <a:lstStyle/>
              <a:p>
                <a:r>
                  <a:rPr lang="en-US" sz="2400" dirty="0" err="1">
                    <a:solidFill>
                      <a:srgbClr val="0000FF"/>
                    </a:solidFill>
                    <a:effectLst/>
                  </a:rPr>
                  <a:t>Bohm’s</a:t>
                </a:r>
                <a:endParaRPr lang="en-US" sz="2400" dirty="0">
                  <a:solidFill>
                    <a:srgbClr val="0000FF"/>
                  </a:solidFill>
                  <a:effectLst/>
                </a:endParaRPr>
              </a:p>
            </p:txBody>
          </p:sp>
          <p:sp>
            <p:nvSpPr>
              <p:cNvPr id="67" name="Line 40"/>
              <p:cNvSpPr>
                <a:spLocks noChangeShapeType="1"/>
              </p:cNvSpPr>
              <p:nvPr/>
            </p:nvSpPr>
            <p:spPr bwMode="auto">
              <a:xfrm flipH="1">
                <a:off x="2915816" y="1532613"/>
                <a:ext cx="792088" cy="108012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Gill Sans" pitchFamily="-65" charset="0"/>
                </a:endParaRPr>
              </a:p>
            </p:txBody>
          </p:sp>
          <p:sp>
            <p:nvSpPr>
              <p:cNvPr id="69" name="Oval 36"/>
              <p:cNvSpPr>
                <a:spLocks noChangeArrowheads="1"/>
              </p:cNvSpPr>
              <p:nvPr/>
            </p:nvSpPr>
            <p:spPr bwMode="auto">
              <a:xfrm>
                <a:off x="2483768" y="2660562"/>
                <a:ext cx="720080" cy="744259"/>
              </a:xfrm>
              <a:prstGeom prst="ellips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</p:grpSp>
        <p:pic>
          <p:nvPicPr>
            <p:cNvPr id="17" name="Picture 16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9912" y="1434191"/>
              <a:ext cx="944267" cy="266617"/>
            </a:xfrm>
            <a:prstGeom prst="rect">
              <a:avLst/>
            </a:prstGeom>
          </p:spPr>
        </p:pic>
      </p:grpSp>
      <p:pic>
        <p:nvPicPr>
          <p:cNvPr id="26" name="Picture 25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613" y="1124744"/>
            <a:ext cx="437732" cy="504056"/>
          </a:xfrm>
          <a:prstGeom prst="rect">
            <a:avLst/>
          </a:prstGeom>
        </p:spPr>
      </p:pic>
      <p:pic>
        <p:nvPicPr>
          <p:cNvPr id="27" name="Picture 26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1541537"/>
            <a:ext cx="423720" cy="37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146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4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The GBS code, a tool to simulate SOL turbulence  </a:t>
            </a:r>
            <a:endParaRPr lang="en-US" sz="34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0726" name="Group 42"/>
          <p:cNvGrpSpPr>
            <a:grpSpLocks/>
          </p:cNvGrpSpPr>
          <p:nvPr/>
        </p:nvGrpSpPr>
        <p:grpSpPr bwMode="auto">
          <a:xfrm>
            <a:off x="107504" y="836712"/>
            <a:ext cx="8964487" cy="1121152"/>
            <a:chOff x="0" y="1219200"/>
            <a:chExt cx="8964259" cy="1121152"/>
          </a:xfrm>
        </p:grpSpPr>
        <p:sp>
          <p:nvSpPr>
            <p:cNvPr id="30743" name="Rectangle 43"/>
            <p:cNvSpPr>
              <a:spLocks noChangeArrowheads="1"/>
            </p:cNvSpPr>
            <p:nvPr/>
          </p:nvSpPr>
          <p:spPr bwMode="auto">
            <a:xfrm>
              <a:off x="3860950" y="1503040"/>
              <a:ext cx="211556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400" i="1" dirty="0" err="1">
                  <a:solidFill>
                    <a:srgbClr val="0000FF"/>
                  </a:solidFill>
                  <a:effectLst/>
                  <a:latin typeface="Lucida Grande" charset="0"/>
                  <a:cs typeface="Lucida Grande" charset="0"/>
                </a:rPr>
                <a:t>ρ</a:t>
              </a:r>
              <a:r>
                <a:rPr lang="en-US" sz="2400" i="1" baseline="-25000" dirty="0" err="1">
                  <a:solidFill>
                    <a:srgbClr val="0000FF"/>
                  </a:solidFill>
                  <a:effectLst/>
                  <a:latin typeface="Lucida Grande" charset="0"/>
                  <a:cs typeface="Lucida Grande" charset="0"/>
                </a:rPr>
                <a:t>i</a:t>
              </a:r>
              <a:r>
                <a:rPr lang="en-US" sz="2400" i="1" dirty="0">
                  <a:solidFill>
                    <a:srgbClr val="0000FF"/>
                  </a:solidFill>
                  <a:effectLst/>
                  <a:ea typeface="Lucida Grande" charset="0"/>
                  <a:cs typeface="Lucida Grande" charset="0"/>
                </a:rPr>
                <a:t>&lt;&lt;L</a:t>
              </a:r>
              <a:r>
                <a:rPr lang="en-US" sz="2400" dirty="0">
                  <a:solidFill>
                    <a:srgbClr val="0000FF"/>
                  </a:solidFill>
                  <a:effectLst/>
                  <a:ea typeface="Lucida Grande" charset="0"/>
                  <a:cs typeface="Lucida Grande" charset="0"/>
                </a:rPr>
                <a:t>, </a:t>
              </a:r>
              <a:r>
                <a:rPr lang="en-US" sz="2400" dirty="0" err="1" smtClean="0">
                  <a:solidFill>
                    <a:srgbClr val="0000FF"/>
                  </a:solidFill>
                  <a:effectLst/>
                  <a:latin typeface="Lucida Grande" charset="0"/>
                  <a:cs typeface="Lucida Grande" charset="0"/>
                </a:rPr>
                <a:t>ω</a:t>
              </a:r>
              <a:r>
                <a:rPr lang="en-US" sz="2400" dirty="0">
                  <a:solidFill>
                    <a:srgbClr val="0000FF"/>
                  </a:solidFill>
                  <a:effectLst/>
                  <a:ea typeface="Lucida Grande" charset="0"/>
                  <a:cs typeface="Lucida Grande" charset="0"/>
                </a:rPr>
                <a:t>&lt;&lt;</a:t>
              </a:r>
              <a:r>
                <a:rPr lang="en-US" sz="2400" dirty="0" err="1">
                  <a:solidFill>
                    <a:srgbClr val="0000FF"/>
                  </a:solidFill>
                  <a:effectLst/>
                  <a:latin typeface="Lucida Grande" charset="0"/>
                  <a:cs typeface="Lucida Grande" charset="0"/>
                </a:rPr>
                <a:t>Ω</a:t>
              </a:r>
              <a:r>
                <a:rPr lang="en-US" sz="2400" baseline="-25000" dirty="0" err="1">
                  <a:solidFill>
                    <a:srgbClr val="0000FF"/>
                  </a:solidFill>
                  <a:effectLst/>
                  <a:ea typeface="Lucida Grande" charset="0"/>
                  <a:cs typeface="Lucida Grande" charset="0"/>
                </a:rPr>
                <a:t>ci</a:t>
              </a:r>
              <a:endParaRPr lang="en-US" sz="2400" baseline="-25000" dirty="0">
                <a:solidFill>
                  <a:srgbClr val="0000FF"/>
                </a:solidFill>
                <a:effectLst/>
                <a:ea typeface="Lucida Grande" charset="0"/>
                <a:cs typeface="Lucida Grande" charset="0"/>
              </a:endParaRPr>
            </a:p>
          </p:txBody>
        </p:sp>
        <p:sp>
          <p:nvSpPr>
            <p:cNvPr id="30744" name="Rectangle 6"/>
            <p:cNvSpPr>
              <a:spLocks noChangeArrowheads="1"/>
            </p:cNvSpPr>
            <p:nvPr/>
          </p:nvSpPr>
          <p:spPr bwMode="auto">
            <a:xfrm>
              <a:off x="2133601" y="1447800"/>
              <a:ext cx="1676399" cy="8925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600">
                  <a:solidFill>
                    <a:srgbClr val="0000FF"/>
                  </a:solidFill>
                  <a:effectLst/>
                </a:rPr>
                <a:t>Braginskii model</a:t>
              </a:r>
            </a:p>
          </p:txBody>
        </p:sp>
        <p:sp>
          <p:nvSpPr>
            <p:cNvPr id="30745" name="Rectangle 7"/>
            <p:cNvSpPr>
              <a:spLocks noChangeArrowheads="1"/>
            </p:cNvSpPr>
            <p:nvPr/>
          </p:nvSpPr>
          <p:spPr bwMode="auto">
            <a:xfrm>
              <a:off x="5976512" y="1431032"/>
              <a:ext cx="2987747" cy="8925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600" dirty="0" smtClean="0">
                  <a:solidFill>
                    <a:srgbClr val="0000FF"/>
                  </a:solidFill>
                  <a:effectLst/>
                </a:rPr>
                <a:t>Drift</a:t>
              </a:r>
              <a:r>
                <a:rPr lang="en-US" sz="2600" dirty="0">
                  <a:solidFill>
                    <a:srgbClr val="0000FF"/>
                  </a:solidFill>
                  <a:effectLst/>
                </a:rPr>
                <a:t>-reduced </a:t>
              </a:r>
              <a:r>
                <a:rPr lang="en-US" sz="2600" dirty="0" err="1" smtClean="0">
                  <a:solidFill>
                    <a:srgbClr val="0000FF"/>
                  </a:solidFill>
                  <a:effectLst/>
                </a:rPr>
                <a:t>Braginskii</a:t>
              </a:r>
              <a:r>
                <a:rPr lang="en-US" sz="2600" dirty="0" smtClean="0">
                  <a:solidFill>
                    <a:srgbClr val="0000FF"/>
                  </a:solidFill>
                  <a:effectLst/>
                </a:rPr>
                <a:t> </a:t>
              </a:r>
              <a:r>
                <a:rPr lang="en-US" sz="2600" dirty="0">
                  <a:solidFill>
                    <a:srgbClr val="0000FF"/>
                  </a:solidFill>
                  <a:effectLst/>
                </a:rPr>
                <a:t>equations</a:t>
              </a:r>
            </a:p>
          </p:txBody>
        </p:sp>
        <p:sp>
          <p:nvSpPr>
            <p:cNvPr id="37" name="Line 8"/>
            <p:cNvSpPr>
              <a:spLocks noChangeShapeType="1"/>
            </p:cNvSpPr>
            <p:nvPr/>
          </p:nvSpPr>
          <p:spPr bwMode="auto">
            <a:xfrm>
              <a:off x="228594" y="2057400"/>
              <a:ext cx="1828753" cy="0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Gill Sans" pitchFamily="-65" charset="0"/>
                <a:ea typeface="+mn-ea"/>
                <a:cs typeface="+mn-cs"/>
              </a:endParaRPr>
            </a:p>
          </p:txBody>
        </p:sp>
        <p:sp>
          <p:nvSpPr>
            <p:cNvPr id="30747" name="Rectangle 43"/>
            <p:cNvSpPr>
              <a:spLocks noChangeArrowheads="1"/>
            </p:cNvSpPr>
            <p:nvPr/>
          </p:nvSpPr>
          <p:spPr bwMode="auto">
            <a:xfrm>
              <a:off x="0" y="1219200"/>
              <a:ext cx="203660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400">
                  <a:solidFill>
                    <a:srgbClr val="0000FF"/>
                  </a:solidFill>
                  <a:effectLst/>
                  <a:sym typeface="Symbol" charset="0"/>
                </a:rPr>
                <a:t>Collisional</a:t>
              </a:r>
            </a:p>
            <a:p>
              <a:r>
                <a:rPr lang="en-US" sz="2400">
                  <a:solidFill>
                    <a:srgbClr val="0000FF"/>
                  </a:solidFill>
                  <a:effectLst/>
                  <a:sym typeface="Symbol" charset="0"/>
                </a:rPr>
                <a:t>Plasma</a:t>
              </a:r>
              <a:endParaRPr lang="en-US" sz="2400">
                <a:solidFill>
                  <a:srgbClr val="0000FF"/>
                </a:solidFill>
                <a:effectLst/>
              </a:endParaRPr>
            </a:p>
          </p:txBody>
        </p:sp>
        <p:sp>
          <p:nvSpPr>
            <p:cNvPr id="41" name="Line 8"/>
            <p:cNvSpPr>
              <a:spLocks noChangeShapeType="1"/>
            </p:cNvSpPr>
            <p:nvPr/>
          </p:nvSpPr>
          <p:spPr bwMode="auto">
            <a:xfrm>
              <a:off x="3888333" y="2057400"/>
              <a:ext cx="2014213" cy="25896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Gill Sans" pitchFamily="-65" charset="0"/>
                <a:ea typeface="+mn-ea"/>
                <a:cs typeface="+mn-cs"/>
              </a:endParaRPr>
            </a:p>
          </p:txBody>
        </p:sp>
      </p:grp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71756" y="3913892"/>
            <a:ext cx="6361336" cy="1642720"/>
            <a:chOff x="71549" y="4986680"/>
            <a:chExt cx="6360822" cy="1642720"/>
          </a:xfrm>
        </p:grpSpPr>
        <p:sp>
          <p:nvSpPr>
            <p:cNvPr id="30729" name="Rectangle 42"/>
            <p:cNvSpPr>
              <a:spLocks noChangeArrowheads="1"/>
            </p:cNvSpPr>
            <p:nvPr/>
          </p:nvSpPr>
          <p:spPr bwMode="auto">
            <a:xfrm>
              <a:off x="71549" y="4986680"/>
              <a:ext cx="636082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i="1" dirty="0" err="1">
                  <a:effectLst/>
                </a:rPr>
                <a:t>T</a:t>
              </a:r>
              <a:r>
                <a:rPr lang="en-US" sz="2800" i="1" baseline="-25000" dirty="0" err="1">
                  <a:effectLst/>
                </a:rPr>
                <a:t>e</a:t>
              </a:r>
              <a:r>
                <a:rPr lang="en-US" sz="2800" dirty="0">
                  <a:effectLst/>
                </a:rPr>
                <a:t>, </a:t>
              </a:r>
              <a:r>
                <a:rPr lang="en-US" sz="2800" i="1" dirty="0" smtClean="0">
                  <a:effectLst/>
                </a:rPr>
                <a:t>T</a:t>
              </a:r>
              <a:r>
                <a:rPr lang="en-US" sz="2800" i="1" baseline="-25000" dirty="0" smtClean="0">
                  <a:effectLst/>
                </a:rPr>
                <a:t>i </a:t>
              </a:r>
              <a:r>
                <a:rPr lang="en-US" sz="2800" i="1" dirty="0" smtClean="0">
                  <a:effectLst/>
                </a:rPr>
                <a:t>,</a:t>
              </a:r>
              <a:r>
                <a:rPr lang="en-US" sz="2800" dirty="0" err="1" smtClean="0">
                  <a:effectLst/>
                </a:rPr>
                <a:t>Ω</a:t>
              </a:r>
              <a:r>
                <a:rPr lang="en-US" sz="2800" dirty="0" smtClean="0">
                  <a:effectLst/>
                </a:rPr>
                <a:t> </a:t>
              </a:r>
              <a:r>
                <a:rPr lang="en-US" sz="2800" dirty="0">
                  <a:effectLst/>
                </a:rPr>
                <a:t>(</a:t>
              </a:r>
              <a:r>
                <a:rPr lang="en-US" sz="2800" dirty="0" err="1">
                  <a:effectLst/>
                </a:rPr>
                <a:t>vorticity</a:t>
              </a:r>
              <a:r>
                <a:rPr lang="en-US" sz="2800" dirty="0">
                  <a:effectLst/>
                </a:rPr>
                <a:t>)        similar </a:t>
              </a:r>
              <a:r>
                <a:rPr lang="en-US" sz="2800" dirty="0" smtClean="0">
                  <a:effectLst/>
                </a:rPr>
                <a:t>equations</a:t>
              </a:r>
              <a:endParaRPr lang="en-US" sz="2800" dirty="0">
                <a:effectLst/>
              </a:endParaRPr>
            </a:p>
          </p:txBody>
        </p:sp>
        <p:sp>
          <p:nvSpPr>
            <p:cNvPr id="30730" name="Rectangle 42"/>
            <p:cNvSpPr>
              <a:spLocks noChangeArrowheads="1"/>
            </p:cNvSpPr>
            <p:nvPr/>
          </p:nvSpPr>
          <p:spPr bwMode="auto">
            <a:xfrm>
              <a:off x="228600" y="5562744"/>
              <a:ext cx="59587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800" i="1" dirty="0">
                  <a:solidFill>
                    <a:srgbClr val="000000"/>
                  </a:solidFill>
                  <a:effectLst/>
                </a:rPr>
                <a:t>V</a:t>
              </a:r>
              <a:r>
                <a:rPr lang="en-US" sz="2800" baseline="-25000" dirty="0">
                  <a:solidFill>
                    <a:srgbClr val="000000"/>
                  </a:solidFill>
                  <a:effectLst/>
                </a:rPr>
                <a:t>||e</a:t>
              </a:r>
              <a:r>
                <a:rPr lang="en-US" sz="2800" dirty="0">
                  <a:solidFill>
                    <a:srgbClr val="000000"/>
                  </a:solidFill>
                  <a:effectLst/>
                </a:rPr>
                <a:t>, </a:t>
              </a:r>
              <a:r>
                <a:rPr lang="en-US" sz="2800" i="1" dirty="0">
                  <a:solidFill>
                    <a:srgbClr val="000000"/>
                  </a:solidFill>
                  <a:effectLst/>
                </a:rPr>
                <a:t>V</a:t>
              </a:r>
              <a:r>
                <a:rPr lang="en-US" sz="2800" baseline="-25000" dirty="0">
                  <a:solidFill>
                    <a:srgbClr val="000000"/>
                  </a:solidFill>
                  <a:effectLst/>
                </a:rPr>
                <a:t>||</a:t>
              </a:r>
              <a:r>
                <a:rPr lang="en-US" sz="2800" baseline="-25000" dirty="0" err="1">
                  <a:solidFill>
                    <a:srgbClr val="000000"/>
                  </a:solidFill>
                  <a:effectLst/>
                </a:rPr>
                <a:t>i</a:t>
              </a:r>
              <a:r>
                <a:rPr lang="en-US" sz="2800" baseline="-25000" dirty="0">
                  <a:solidFill>
                    <a:srgbClr val="000000"/>
                  </a:solidFill>
                  <a:effectLst/>
                </a:rPr>
                <a:t>             </a:t>
              </a:r>
              <a:r>
                <a:rPr lang="en-US" sz="2800" dirty="0">
                  <a:solidFill>
                    <a:srgbClr val="000000"/>
                  </a:solidFill>
                  <a:effectLst/>
                </a:rPr>
                <a:t>parallel momentum balance</a:t>
              </a:r>
              <a:endParaRPr lang="en-US" sz="2800" baseline="-25000" dirty="0">
                <a:solidFill>
                  <a:srgbClr val="000000"/>
                </a:solidFill>
                <a:effectLst/>
              </a:endParaRPr>
            </a:p>
          </p:txBody>
        </p:sp>
        <p:graphicFrame>
          <p:nvGraphicFramePr>
            <p:cNvPr id="30722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18998210"/>
                </p:ext>
              </p:extLst>
            </p:nvPr>
          </p:nvGraphicFramePr>
          <p:xfrm>
            <a:off x="304882" y="6146800"/>
            <a:ext cx="1295318" cy="482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997" name="Equation" r:id="rId4" imgW="558800" imgH="203200" progId="Equation.3">
                    <p:embed/>
                  </p:oleObj>
                </mc:Choice>
                <mc:Fallback>
                  <p:oleObj name="Equation" r:id="rId4" imgW="558800" imgH="203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4882" y="6146800"/>
                          <a:ext cx="1295318" cy="482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Right Arrow 43"/>
            <p:cNvSpPr/>
            <p:nvPr/>
          </p:nvSpPr>
          <p:spPr bwMode="auto">
            <a:xfrm>
              <a:off x="3102044" y="5181600"/>
              <a:ext cx="533357" cy="228600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Gill Sans" pitchFamily="-65" charset="0"/>
                <a:ea typeface="+mn-ea"/>
                <a:cs typeface="+mn-cs"/>
              </a:endParaRPr>
            </a:p>
          </p:txBody>
        </p:sp>
        <p:sp>
          <p:nvSpPr>
            <p:cNvPr id="45" name="Right Arrow 44"/>
            <p:cNvSpPr/>
            <p:nvPr/>
          </p:nvSpPr>
          <p:spPr bwMode="auto">
            <a:xfrm>
              <a:off x="1445994" y="5785356"/>
              <a:ext cx="533357" cy="228600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Gill Sans" pitchFamily="-65" charset="0"/>
                <a:ea typeface="+mn-ea"/>
                <a:cs typeface="+mn-cs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5496" y="5787261"/>
            <a:ext cx="7128792" cy="9541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effectLst/>
              </a:rPr>
              <a:t>Solved in 3D, dynamics resulting from: plasma outflow, turbulent transport, and parallel losses</a:t>
            </a:r>
            <a:endParaRPr lang="en-US" sz="2800" dirty="0">
              <a:effectLst/>
            </a:endParaRPr>
          </a:p>
        </p:txBody>
      </p:sp>
      <p:grpSp>
        <p:nvGrpSpPr>
          <p:cNvPr id="3" name="Group 41"/>
          <p:cNvGrpSpPr>
            <a:grpSpLocks/>
          </p:cNvGrpSpPr>
          <p:nvPr/>
        </p:nvGrpSpPr>
        <p:grpSpPr bwMode="auto">
          <a:xfrm>
            <a:off x="791072" y="2060846"/>
            <a:ext cx="8389440" cy="1728191"/>
            <a:chOff x="1191816" y="4820288"/>
            <a:chExt cx="8389440" cy="1728954"/>
          </a:xfrm>
        </p:grpSpPr>
        <p:sp>
          <p:nvSpPr>
            <p:cNvPr id="66" name="Rectangle 31"/>
            <p:cNvSpPr>
              <a:spLocks noChangeArrowheads="1"/>
            </p:cNvSpPr>
            <p:nvPr/>
          </p:nvSpPr>
          <p:spPr bwMode="auto">
            <a:xfrm>
              <a:off x="2992016" y="5612725"/>
              <a:ext cx="3096344" cy="838570"/>
            </a:xfrm>
            <a:prstGeom prst="rect">
              <a:avLst/>
            </a:prstGeom>
            <a:solidFill>
              <a:srgbClr val="008000">
                <a:alpha val="5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  <a:ea typeface="+mn-ea"/>
                <a:cs typeface="+mn-cs"/>
              </a:endParaRPr>
            </a:p>
          </p:txBody>
        </p:sp>
        <p:sp>
          <p:nvSpPr>
            <p:cNvPr id="68" name="Rectangle 29"/>
            <p:cNvSpPr>
              <a:spLocks noChangeArrowheads="1"/>
            </p:cNvSpPr>
            <p:nvPr/>
          </p:nvSpPr>
          <p:spPr bwMode="auto">
            <a:xfrm>
              <a:off x="8464624" y="5863587"/>
              <a:ext cx="364876" cy="541577"/>
            </a:xfrm>
            <a:prstGeom prst="rect">
              <a:avLst/>
            </a:prstGeom>
            <a:solidFill>
              <a:srgbClr val="FF00FF">
                <a:alpha val="62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  <a:ea typeface="+mn-ea"/>
                <a:cs typeface="+mn-cs"/>
              </a:endParaRPr>
            </a:p>
          </p:txBody>
        </p:sp>
        <p:sp>
          <p:nvSpPr>
            <p:cNvPr id="69" name="Rectangle 28"/>
            <p:cNvSpPr>
              <a:spLocks noChangeArrowheads="1"/>
            </p:cNvSpPr>
            <p:nvPr/>
          </p:nvSpPr>
          <p:spPr bwMode="auto">
            <a:xfrm>
              <a:off x="1551856" y="5570039"/>
              <a:ext cx="1008112" cy="979203"/>
            </a:xfrm>
            <a:prstGeom prst="rect">
              <a:avLst/>
            </a:prstGeom>
            <a:solidFill>
              <a:srgbClr val="FF6600">
                <a:alpha val="62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  <a:ea typeface="+mn-ea"/>
                <a:cs typeface="+mn-cs"/>
              </a:endParaRPr>
            </a:p>
          </p:txBody>
        </p:sp>
        <p:sp>
          <p:nvSpPr>
            <p:cNvPr id="71" name="Rectangle 10"/>
            <p:cNvSpPr>
              <a:spLocks noChangeArrowheads="1"/>
            </p:cNvSpPr>
            <p:nvPr/>
          </p:nvSpPr>
          <p:spPr bwMode="auto">
            <a:xfrm>
              <a:off x="6160368" y="5070255"/>
              <a:ext cx="2114550" cy="830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dirty="0">
                  <a:solidFill>
                    <a:srgbClr val="004080"/>
                  </a:solidFill>
                  <a:effectLst/>
                </a:rPr>
                <a:t>Parallel dynamics</a:t>
              </a:r>
              <a:endPara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76" name="Rectangle 11"/>
            <p:cNvSpPr>
              <a:spLocks noChangeArrowheads="1"/>
            </p:cNvSpPr>
            <p:nvPr/>
          </p:nvSpPr>
          <p:spPr bwMode="auto">
            <a:xfrm>
              <a:off x="3064024" y="5180486"/>
              <a:ext cx="2990850" cy="457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dirty="0">
                  <a:solidFill>
                    <a:srgbClr val="008040"/>
                  </a:solidFill>
                  <a:effectLst/>
                </a:rPr>
                <a:t>Magnetic curvature</a:t>
              </a:r>
              <a:endParaRPr lang="en-US" sz="2400" dirty="0">
                <a:solidFill>
                  <a:srgbClr val="008040"/>
                </a:solidFill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30739" name="Rectangle 20"/>
            <p:cNvSpPr>
              <a:spLocks noChangeArrowheads="1"/>
            </p:cNvSpPr>
            <p:nvPr/>
          </p:nvSpPr>
          <p:spPr bwMode="auto">
            <a:xfrm>
              <a:off x="7997080" y="5069523"/>
              <a:ext cx="1584176" cy="831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2400" dirty="0" smtClean="0">
                  <a:solidFill>
                    <a:srgbClr val="FF00FF"/>
                  </a:solidFill>
                  <a:effectLst/>
                </a:rPr>
                <a:t>Outflow from core</a:t>
              </a:r>
            </a:p>
          </p:txBody>
        </p:sp>
        <p:sp>
          <p:nvSpPr>
            <p:cNvPr id="79" name="Rectangle 78"/>
            <p:cNvSpPr>
              <a:spLocks noChangeArrowheads="1"/>
            </p:cNvSpPr>
            <p:nvPr/>
          </p:nvSpPr>
          <p:spPr bwMode="auto">
            <a:xfrm>
              <a:off x="1191816" y="4820288"/>
              <a:ext cx="1641475" cy="831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dirty="0" smtClean="0">
                  <a:solidFill>
                    <a:srgbClr val="FF8000"/>
                  </a:solidFill>
                  <a:effectLst/>
                </a:rPr>
                <a:t>E×B</a:t>
              </a:r>
            </a:p>
            <a:p>
              <a:r>
                <a:rPr lang="en-US" sz="2400" dirty="0" smtClean="0">
                  <a:solidFill>
                    <a:srgbClr val="FF8000"/>
                  </a:solidFill>
                  <a:effectLst/>
                </a:rPr>
                <a:t>Convection</a:t>
              </a:r>
              <a:endParaRPr lang="en-US" sz="2400" dirty="0">
                <a:solidFill>
                  <a:srgbClr val="FF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80" name="Rectangle 32"/>
            <p:cNvSpPr>
              <a:spLocks noChangeArrowheads="1"/>
            </p:cNvSpPr>
            <p:nvPr/>
          </p:nvSpPr>
          <p:spPr bwMode="auto">
            <a:xfrm>
              <a:off x="6376392" y="5828845"/>
              <a:ext cx="1800200" cy="648358"/>
            </a:xfrm>
            <a:prstGeom prst="rect">
              <a:avLst/>
            </a:prstGeom>
            <a:solidFill>
              <a:srgbClr val="003366">
                <a:alpha val="5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  <a:ea typeface="+mn-ea"/>
                <a:cs typeface="+mn-cs"/>
              </a:endParaRPr>
            </a:p>
          </p:txBody>
        </p:sp>
      </p:grpSp>
      <p:pic>
        <p:nvPicPr>
          <p:cNvPr id="47" name="Picture 4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852936"/>
            <a:ext cx="8244408" cy="936104"/>
          </a:xfrm>
          <a:prstGeom prst="rect">
            <a:avLst/>
          </a:prstGeom>
        </p:spPr>
      </p:pic>
      <p:sp>
        <p:nvSpPr>
          <p:cNvPr id="28" name="Line 11"/>
          <p:cNvSpPr>
            <a:spLocks noChangeShapeType="1"/>
          </p:cNvSpPr>
          <p:nvPr/>
        </p:nvSpPr>
        <p:spPr bwMode="auto">
          <a:xfrm>
            <a:off x="179512" y="620688"/>
            <a:ext cx="885698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143" tIns="50074" rIns="100143" bIns="50074"/>
          <a:lstStyle/>
          <a:p>
            <a:pPr defTabSz="100148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308304" y="4149080"/>
            <a:ext cx="1944216" cy="2664296"/>
            <a:chOff x="1226028" y="908720"/>
            <a:chExt cx="2678415" cy="3528392"/>
          </a:xfrm>
        </p:grpSpPr>
        <p:pic>
          <p:nvPicPr>
            <p:cNvPr id="31" name="Picture 30" descr="SOL.png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909" t="26203" r="34419" b="26942"/>
            <a:stretch/>
          </p:blipFill>
          <p:spPr>
            <a:xfrm>
              <a:off x="1226028" y="908720"/>
              <a:ext cx="2678415" cy="3528392"/>
            </a:xfrm>
            <a:prstGeom prst="rect">
              <a:avLst/>
            </a:prstGeom>
          </p:spPr>
        </p:pic>
        <p:sp>
          <p:nvSpPr>
            <p:cNvPr id="32" name="Line 24"/>
            <p:cNvSpPr>
              <a:spLocks noChangeShapeType="1"/>
            </p:cNvSpPr>
            <p:nvPr/>
          </p:nvSpPr>
          <p:spPr bwMode="auto">
            <a:xfrm flipH="1">
              <a:off x="1619672" y="3717032"/>
              <a:ext cx="288032" cy="144016"/>
            </a:xfrm>
            <a:prstGeom prst="line">
              <a:avLst/>
            </a:prstGeom>
            <a:noFill/>
            <a:ln w="47625">
              <a:solidFill>
                <a:srgbClr val="FF8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Gill Sans" pitchFamily="-65" charset="0"/>
                <a:ea typeface="+mn-ea"/>
                <a:cs typeface="+mn-cs"/>
              </a:endParaRPr>
            </a:p>
          </p:txBody>
        </p:sp>
        <p:sp>
          <p:nvSpPr>
            <p:cNvPr id="33" name="Line 24"/>
            <p:cNvSpPr>
              <a:spLocks noChangeShapeType="1"/>
            </p:cNvSpPr>
            <p:nvPr/>
          </p:nvSpPr>
          <p:spPr bwMode="auto">
            <a:xfrm flipH="1">
              <a:off x="2090124" y="3933056"/>
              <a:ext cx="144016" cy="288032"/>
            </a:xfrm>
            <a:prstGeom prst="line">
              <a:avLst/>
            </a:prstGeom>
            <a:noFill/>
            <a:ln w="47625">
              <a:solidFill>
                <a:srgbClr val="FF8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Gill Sans" pitchFamily="-65" charset="0"/>
                <a:ea typeface="+mn-ea"/>
                <a:cs typeface="+mn-cs"/>
              </a:endParaRPr>
            </a:p>
          </p:txBody>
        </p:sp>
        <p:sp>
          <p:nvSpPr>
            <p:cNvPr id="34" name="Line 24"/>
            <p:cNvSpPr>
              <a:spLocks noChangeShapeType="1"/>
            </p:cNvSpPr>
            <p:nvPr/>
          </p:nvSpPr>
          <p:spPr bwMode="auto">
            <a:xfrm flipV="1">
              <a:off x="2843808" y="3356992"/>
              <a:ext cx="288032" cy="72008"/>
            </a:xfrm>
            <a:prstGeom prst="line">
              <a:avLst/>
            </a:prstGeom>
            <a:noFill/>
            <a:ln w="47625">
              <a:solidFill>
                <a:srgbClr val="FF8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Gill Sans" pitchFamily="-65" charset="0"/>
                <a:ea typeface="+mn-ea"/>
                <a:cs typeface="+mn-cs"/>
              </a:endParaRPr>
            </a:p>
          </p:txBody>
        </p:sp>
        <p:sp>
          <p:nvSpPr>
            <p:cNvPr id="35" name="Line 24"/>
            <p:cNvSpPr>
              <a:spLocks noChangeShapeType="1"/>
            </p:cNvSpPr>
            <p:nvPr/>
          </p:nvSpPr>
          <p:spPr bwMode="auto">
            <a:xfrm>
              <a:off x="2738196" y="3789040"/>
              <a:ext cx="288032" cy="144016"/>
            </a:xfrm>
            <a:prstGeom prst="line">
              <a:avLst/>
            </a:prstGeom>
            <a:noFill/>
            <a:ln w="47625">
              <a:solidFill>
                <a:srgbClr val="FF8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Gill Sans" pitchFamily="-65" charset="0"/>
                <a:ea typeface="+mn-ea"/>
                <a:cs typeface="+mn-cs"/>
              </a:endParaRPr>
            </a:p>
          </p:txBody>
        </p:sp>
        <p:sp>
          <p:nvSpPr>
            <p:cNvPr id="36" name="Line 24"/>
            <p:cNvSpPr>
              <a:spLocks noChangeShapeType="1"/>
            </p:cNvSpPr>
            <p:nvPr/>
          </p:nvSpPr>
          <p:spPr bwMode="auto">
            <a:xfrm flipH="1" flipV="1">
              <a:off x="1835696" y="2924944"/>
              <a:ext cx="216024" cy="216024"/>
            </a:xfrm>
            <a:prstGeom prst="line">
              <a:avLst/>
            </a:prstGeom>
            <a:noFill/>
            <a:ln w="47625">
              <a:solidFill>
                <a:srgbClr val="FF8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Gill Sans" pitchFamily="-65" charset="0"/>
                <a:ea typeface="+mn-ea"/>
                <a:cs typeface="+mn-cs"/>
              </a:endParaRPr>
            </a:p>
          </p:txBody>
        </p:sp>
        <p:sp>
          <p:nvSpPr>
            <p:cNvPr id="38" name="Line 24"/>
            <p:cNvSpPr>
              <a:spLocks noChangeShapeType="1"/>
            </p:cNvSpPr>
            <p:nvPr/>
          </p:nvSpPr>
          <p:spPr bwMode="auto">
            <a:xfrm>
              <a:off x="2522172" y="3933056"/>
              <a:ext cx="144016" cy="288032"/>
            </a:xfrm>
            <a:prstGeom prst="line">
              <a:avLst/>
            </a:prstGeom>
            <a:noFill/>
            <a:ln w="47625">
              <a:solidFill>
                <a:srgbClr val="FF8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Gill Sans" pitchFamily="-65" charset="0"/>
                <a:ea typeface="+mn-ea"/>
                <a:cs typeface="+mn-cs"/>
              </a:endParaRPr>
            </a:p>
          </p:txBody>
        </p:sp>
        <p:sp>
          <p:nvSpPr>
            <p:cNvPr id="39" name="Line 24"/>
            <p:cNvSpPr>
              <a:spLocks noChangeShapeType="1"/>
            </p:cNvSpPr>
            <p:nvPr/>
          </p:nvSpPr>
          <p:spPr bwMode="auto">
            <a:xfrm flipV="1">
              <a:off x="2450164" y="2708920"/>
              <a:ext cx="105612" cy="288032"/>
            </a:xfrm>
            <a:prstGeom prst="line">
              <a:avLst/>
            </a:prstGeom>
            <a:noFill/>
            <a:ln w="47625">
              <a:solidFill>
                <a:srgbClr val="FF8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Gill Sans" pitchFamily="-65" charset="0"/>
                <a:ea typeface="+mn-ea"/>
                <a:cs typeface="+mn-cs"/>
              </a:endParaRPr>
            </a:p>
          </p:txBody>
        </p:sp>
        <p:sp>
          <p:nvSpPr>
            <p:cNvPr id="40" name="Line 24"/>
            <p:cNvSpPr>
              <a:spLocks noChangeShapeType="1"/>
            </p:cNvSpPr>
            <p:nvPr/>
          </p:nvSpPr>
          <p:spPr bwMode="auto">
            <a:xfrm flipV="1">
              <a:off x="2699792" y="2924944"/>
              <a:ext cx="207640" cy="216024"/>
            </a:xfrm>
            <a:prstGeom prst="line">
              <a:avLst/>
            </a:prstGeom>
            <a:noFill/>
            <a:ln w="47625">
              <a:solidFill>
                <a:srgbClr val="FF8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Gill Sans" pitchFamily="-65" charset="0"/>
                <a:ea typeface="+mn-ea"/>
                <a:cs typeface="+mn-cs"/>
              </a:endParaRPr>
            </a:p>
          </p:txBody>
        </p:sp>
        <p:sp>
          <p:nvSpPr>
            <p:cNvPr id="42" name="Donut 41"/>
            <p:cNvSpPr/>
            <p:nvPr/>
          </p:nvSpPr>
          <p:spPr bwMode="auto">
            <a:xfrm>
              <a:off x="1835696" y="2924944"/>
              <a:ext cx="1080120" cy="1080120"/>
            </a:xfrm>
            <a:prstGeom prst="donut">
              <a:avLst>
                <a:gd name="adj" fmla="val 7018"/>
              </a:avLst>
            </a:prstGeom>
            <a:solidFill>
              <a:srgbClr val="FF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 defTabSz="912979" eaLnBrk="0" hangingPunct="0"/>
              <a:endParaRPr lang="en-US" sz="2400">
                <a:effectLst/>
                <a:latin typeface="Palatino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aphicFrame>
        <p:nvGraphicFramePr>
          <p:cNvPr id="4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879713"/>
              </p:ext>
            </p:extLst>
          </p:nvPr>
        </p:nvGraphicFramePr>
        <p:xfrm>
          <a:off x="1763688" y="5046315"/>
          <a:ext cx="1325562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98" name="Equation" r:id="rId8" imgW="571500" imgH="228600" progId="Equation.3">
                  <p:embed/>
                </p:oleObj>
              </mc:Choice>
              <mc:Fallback>
                <p:oleObj name="Equation" r:id="rId8" imgW="5715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5046315"/>
                        <a:ext cx="1325562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Rectangle 42"/>
          <p:cNvSpPr>
            <a:spLocks noChangeArrowheads="1"/>
          </p:cNvSpPr>
          <p:nvPr/>
        </p:nvSpPr>
        <p:spPr bwMode="auto">
          <a:xfrm>
            <a:off x="1547664" y="5066020"/>
            <a:ext cx="59592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2800" i="1" dirty="0" smtClean="0">
                <a:solidFill>
                  <a:srgbClr val="000000"/>
                </a:solidFill>
                <a:effectLst/>
              </a:rPr>
              <a:t>,</a:t>
            </a:r>
            <a:endParaRPr lang="en-US" sz="2800" baseline="-2500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53186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 descr="pe_CMOD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" t="-22693" r="30284" b="50229"/>
          <a:stretch/>
        </p:blipFill>
        <p:spPr>
          <a:xfrm>
            <a:off x="5580112" y="3052800"/>
            <a:ext cx="3564000" cy="3794400"/>
          </a:xfrm>
          <a:prstGeom prst="rect">
            <a:avLst/>
          </a:prstGeom>
        </p:spPr>
      </p:pic>
      <p:sp>
        <p:nvSpPr>
          <p:cNvPr id="3072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4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The GBS code, a tool to simulate SOL turbulence  </a:t>
            </a:r>
            <a:endParaRPr lang="en-US" sz="34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0726" name="Group 42"/>
          <p:cNvGrpSpPr>
            <a:grpSpLocks/>
          </p:cNvGrpSpPr>
          <p:nvPr/>
        </p:nvGrpSpPr>
        <p:grpSpPr bwMode="auto">
          <a:xfrm>
            <a:off x="107504" y="836712"/>
            <a:ext cx="8964487" cy="1121152"/>
            <a:chOff x="0" y="1219200"/>
            <a:chExt cx="8964259" cy="1121152"/>
          </a:xfrm>
        </p:grpSpPr>
        <p:sp>
          <p:nvSpPr>
            <p:cNvPr id="30743" name="Rectangle 43"/>
            <p:cNvSpPr>
              <a:spLocks noChangeArrowheads="1"/>
            </p:cNvSpPr>
            <p:nvPr/>
          </p:nvSpPr>
          <p:spPr bwMode="auto">
            <a:xfrm>
              <a:off x="3860950" y="1503040"/>
              <a:ext cx="211556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400" i="1" dirty="0" err="1">
                  <a:solidFill>
                    <a:srgbClr val="0000FF"/>
                  </a:solidFill>
                  <a:effectLst/>
                  <a:latin typeface="Lucida Grande" charset="0"/>
                  <a:cs typeface="Lucida Grande" charset="0"/>
                </a:rPr>
                <a:t>ρ</a:t>
              </a:r>
              <a:r>
                <a:rPr lang="en-US" sz="2400" i="1" baseline="-25000" dirty="0" err="1">
                  <a:solidFill>
                    <a:srgbClr val="0000FF"/>
                  </a:solidFill>
                  <a:effectLst/>
                  <a:latin typeface="Lucida Grande" charset="0"/>
                  <a:cs typeface="Lucida Grande" charset="0"/>
                </a:rPr>
                <a:t>i</a:t>
              </a:r>
              <a:r>
                <a:rPr lang="en-US" sz="2400" i="1" dirty="0">
                  <a:solidFill>
                    <a:srgbClr val="0000FF"/>
                  </a:solidFill>
                  <a:effectLst/>
                  <a:ea typeface="Lucida Grande" charset="0"/>
                  <a:cs typeface="Lucida Grande" charset="0"/>
                </a:rPr>
                <a:t>&lt;&lt;L</a:t>
              </a:r>
              <a:r>
                <a:rPr lang="en-US" sz="2400" dirty="0">
                  <a:solidFill>
                    <a:srgbClr val="0000FF"/>
                  </a:solidFill>
                  <a:effectLst/>
                  <a:ea typeface="Lucida Grande" charset="0"/>
                  <a:cs typeface="Lucida Grande" charset="0"/>
                </a:rPr>
                <a:t>, </a:t>
              </a:r>
              <a:r>
                <a:rPr lang="en-US" sz="2400" dirty="0" err="1" smtClean="0">
                  <a:solidFill>
                    <a:srgbClr val="0000FF"/>
                  </a:solidFill>
                  <a:effectLst/>
                  <a:latin typeface="Lucida Grande" charset="0"/>
                  <a:cs typeface="Lucida Grande" charset="0"/>
                </a:rPr>
                <a:t>ω</a:t>
              </a:r>
              <a:r>
                <a:rPr lang="en-US" sz="2400" dirty="0">
                  <a:solidFill>
                    <a:srgbClr val="0000FF"/>
                  </a:solidFill>
                  <a:effectLst/>
                  <a:ea typeface="Lucida Grande" charset="0"/>
                  <a:cs typeface="Lucida Grande" charset="0"/>
                </a:rPr>
                <a:t>&lt;&lt;</a:t>
              </a:r>
              <a:r>
                <a:rPr lang="en-US" sz="2400" dirty="0" err="1">
                  <a:solidFill>
                    <a:srgbClr val="0000FF"/>
                  </a:solidFill>
                  <a:effectLst/>
                  <a:latin typeface="Lucida Grande" charset="0"/>
                  <a:cs typeface="Lucida Grande" charset="0"/>
                </a:rPr>
                <a:t>Ω</a:t>
              </a:r>
              <a:r>
                <a:rPr lang="en-US" sz="2400" baseline="-25000" dirty="0" err="1">
                  <a:solidFill>
                    <a:srgbClr val="0000FF"/>
                  </a:solidFill>
                  <a:effectLst/>
                  <a:ea typeface="Lucida Grande" charset="0"/>
                  <a:cs typeface="Lucida Grande" charset="0"/>
                </a:rPr>
                <a:t>ci</a:t>
              </a:r>
              <a:endParaRPr lang="en-US" sz="2400" baseline="-25000" dirty="0">
                <a:solidFill>
                  <a:srgbClr val="0000FF"/>
                </a:solidFill>
                <a:effectLst/>
                <a:ea typeface="Lucida Grande" charset="0"/>
                <a:cs typeface="Lucida Grande" charset="0"/>
              </a:endParaRPr>
            </a:p>
          </p:txBody>
        </p:sp>
        <p:sp>
          <p:nvSpPr>
            <p:cNvPr id="30744" name="Rectangle 6"/>
            <p:cNvSpPr>
              <a:spLocks noChangeArrowheads="1"/>
            </p:cNvSpPr>
            <p:nvPr/>
          </p:nvSpPr>
          <p:spPr bwMode="auto">
            <a:xfrm>
              <a:off x="2133601" y="1447800"/>
              <a:ext cx="1676399" cy="8925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600">
                  <a:solidFill>
                    <a:srgbClr val="0000FF"/>
                  </a:solidFill>
                  <a:effectLst/>
                </a:rPr>
                <a:t>Braginskii model</a:t>
              </a:r>
            </a:p>
          </p:txBody>
        </p:sp>
        <p:sp>
          <p:nvSpPr>
            <p:cNvPr id="30745" name="Rectangle 7"/>
            <p:cNvSpPr>
              <a:spLocks noChangeArrowheads="1"/>
            </p:cNvSpPr>
            <p:nvPr/>
          </p:nvSpPr>
          <p:spPr bwMode="auto">
            <a:xfrm>
              <a:off x="5976512" y="1431032"/>
              <a:ext cx="2987747" cy="8925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600" dirty="0" smtClean="0">
                  <a:solidFill>
                    <a:srgbClr val="0000FF"/>
                  </a:solidFill>
                  <a:effectLst/>
                </a:rPr>
                <a:t>Drift</a:t>
              </a:r>
              <a:r>
                <a:rPr lang="en-US" sz="2600" dirty="0">
                  <a:solidFill>
                    <a:srgbClr val="0000FF"/>
                  </a:solidFill>
                  <a:effectLst/>
                </a:rPr>
                <a:t>-reduced </a:t>
              </a:r>
              <a:r>
                <a:rPr lang="en-US" sz="2600" dirty="0" err="1" smtClean="0">
                  <a:solidFill>
                    <a:srgbClr val="0000FF"/>
                  </a:solidFill>
                  <a:effectLst/>
                </a:rPr>
                <a:t>Braginskii</a:t>
              </a:r>
              <a:r>
                <a:rPr lang="en-US" sz="2600" dirty="0" smtClean="0">
                  <a:solidFill>
                    <a:srgbClr val="0000FF"/>
                  </a:solidFill>
                  <a:effectLst/>
                </a:rPr>
                <a:t> </a:t>
              </a:r>
              <a:r>
                <a:rPr lang="en-US" sz="2600" dirty="0">
                  <a:solidFill>
                    <a:srgbClr val="0000FF"/>
                  </a:solidFill>
                  <a:effectLst/>
                </a:rPr>
                <a:t>equations</a:t>
              </a:r>
            </a:p>
          </p:txBody>
        </p:sp>
        <p:sp>
          <p:nvSpPr>
            <p:cNvPr id="37" name="Line 8"/>
            <p:cNvSpPr>
              <a:spLocks noChangeShapeType="1"/>
            </p:cNvSpPr>
            <p:nvPr/>
          </p:nvSpPr>
          <p:spPr bwMode="auto">
            <a:xfrm>
              <a:off x="228594" y="2057400"/>
              <a:ext cx="1828753" cy="0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Gill Sans" pitchFamily="-65" charset="0"/>
                <a:ea typeface="+mn-ea"/>
                <a:cs typeface="+mn-cs"/>
              </a:endParaRPr>
            </a:p>
          </p:txBody>
        </p:sp>
        <p:sp>
          <p:nvSpPr>
            <p:cNvPr id="30747" name="Rectangle 43"/>
            <p:cNvSpPr>
              <a:spLocks noChangeArrowheads="1"/>
            </p:cNvSpPr>
            <p:nvPr/>
          </p:nvSpPr>
          <p:spPr bwMode="auto">
            <a:xfrm>
              <a:off x="0" y="1219200"/>
              <a:ext cx="203660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400">
                  <a:solidFill>
                    <a:srgbClr val="0000FF"/>
                  </a:solidFill>
                  <a:effectLst/>
                  <a:sym typeface="Symbol" charset="0"/>
                </a:rPr>
                <a:t>Collisional</a:t>
              </a:r>
            </a:p>
            <a:p>
              <a:r>
                <a:rPr lang="en-US" sz="2400">
                  <a:solidFill>
                    <a:srgbClr val="0000FF"/>
                  </a:solidFill>
                  <a:effectLst/>
                  <a:sym typeface="Symbol" charset="0"/>
                </a:rPr>
                <a:t>Plasma</a:t>
              </a:r>
              <a:endParaRPr lang="en-US" sz="2400">
                <a:solidFill>
                  <a:srgbClr val="0000FF"/>
                </a:solidFill>
                <a:effectLst/>
              </a:endParaRPr>
            </a:p>
          </p:txBody>
        </p:sp>
        <p:sp>
          <p:nvSpPr>
            <p:cNvPr id="41" name="Line 8"/>
            <p:cNvSpPr>
              <a:spLocks noChangeShapeType="1"/>
            </p:cNvSpPr>
            <p:nvPr/>
          </p:nvSpPr>
          <p:spPr bwMode="auto">
            <a:xfrm>
              <a:off x="3888333" y="2057400"/>
              <a:ext cx="2014213" cy="25896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Gill Sans" pitchFamily="-65" charset="0"/>
                <a:ea typeface="+mn-ea"/>
                <a:cs typeface="+mn-cs"/>
              </a:endParaRPr>
            </a:p>
          </p:txBody>
        </p:sp>
      </p:grp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71756" y="3913892"/>
            <a:ext cx="6361336" cy="1642720"/>
            <a:chOff x="71549" y="4986680"/>
            <a:chExt cx="6360822" cy="1642720"/>
          </a:xfrm>
        </p:grpSpPr>
        <p:sp>
          <p:nvSpPr>
            <p:cNvPr id="30729" name="Rectangle 42"/>
            <p:cNvSpPr>
              <a:spLocks noChangeArrowheads="1"/>
            </p:cNvSpPr>
            <p:nvPr/>
          </p:nvSpPr>
          <p:spPr bwMode="auto">
            <a:xfrm>
              <a:off x="71549" y="4986680"/>
              <a:ext cx="636082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i="1" dirty="0" err="1">
                  <a:effectLst/>
                </a:rPr>
                <a:t>T</a:t>
              </a:r>
              <a:r>
                <a:rPr lang="en-US" sz="2800" i="1" baseline="-25000" dirty="0" err="1">
                  <a:effectLst/>
                </a:rPr>
                <a:t>e</a:t>
              </a:r>
              <a:r>
                <a:rPr lang="en-US" sz="2800" dirty="0">
                  <a:effectLst/>
                </a:rPr>
                <a:t>, </a:t>
              </a:r>
              <a:r>
                <a:rPr lang="en-US" sz="2800" i="1" dirty="0" smtClean="0">
                  <a:effectLst/>
                </a:rPr>
                <a:t>T</a:t>
              </a:r>
              <a:r>
                <a:rPr lang="en-US" sz="2800" i="1" baseline="-25000" dirty="0" smtClean="0">
                  <a:effectLst/>
                </a:rPr>
                <a:t>i </a:t>
              </a:r>
              <a:r>
                <a:rPr lang="en-US" sz="2800" i="1" dirty="0" smtClean="0">
                  <a:effectLst/>
                </a:rPr>
                <a:t>,</a:t>
              </a:r>
              <a:r>
                <a:rPr lang="en-US" sz="2800" dirty="0" err="1" smtClean="0">
                  <a:effectLst/>
                </a:rPr>
                <a:t>Ω</a:t>
              </a:r>
              <a:r>
                <a:rPr lang="en-US" sz="2800" dirty="0" smtClean="0">
                  <a:effectLst/>
                </a:rPr>
                <a:t> </a:t>
              </a:r>
              <a:r>
                <a:rPr lang="en-US" sz="2800" dirty="0">
                  <a:effectLst/>
                </a:rPr>
                <a:t>(</a:t>
              </a:r>
              <a:r>
                <a:rPr lang="en-US" sz="2800" dirty="0" err="1">
                  <a:effectLst/>
                </a:rPr>
                <a:t>vorticity</a:t>
              </a:r>
              <a:r>
                <a:rPr lang="en-US" sz="2800" dirty="0">
                  <a:effectLst/>
                </a:rPr>
                <a:t>)        similar </a:t>
              </a:r>
              <a:r>
                <a:rPr lang="en-US" sz="2800" dirty="0" smtClean="0">
                  <a:effectLst/>
                </a:rPr>
                <a:t>equations</a:t>
              </a:r>
              <a:endParaRPr lang="en-US" sz="2800" dirty="0">
                <a:effectLst/>
              </a:endParaRPr>
            </a:p>
          </p:txBody>
        </p:sp>
        <p:sp>
          <p:nvSpPr>
            <p:cNvPr id="30730" name="Rectangle 42"/>
            <p:cNvSpPr>
              <a:spLocks noChangeArrowheads="1"/>
            </p:cNvSpPr>
            <p:nvPr/>
          </p:nvSpPr>
          <p:spPr bwMode="auto">
            <a:xfrm>
              <a:off x="228600" y="5562744"/>
              <a:ext cx="59587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800" i="1" dirty="0">
                  <a:solidFill>
                    <a:srgbClr val="000000"/>
                  </a:solidFill>
                  <a:effectLst/>
                </a:rPr>
                <a:t>V</a:t>
              </a:r>
              <a:r>
                <a:rPr lang="en-US" sz="2800" baseline="-25000" dirty="0">
                  <a:solidFill>
                    <a:srgbClr val="000000"/>
                  </a:solidFill>
                  <a:effectLst/>
                </a:rPr>
                <a:t>||e</a:t>
              </a:r>
              <a:r>
                <a:rPr lang="en-US" sz="2800" dirty="0">
                  <a:solidFill>
                    <a:srgbClr val="000000"/>
                  </a:solidFill>
                  <a:effectLst/>
                </a:rPr>
                <a:t>, </a:t>
              </a:r>
              <a:r>
                <a:rPr lang="en-US" sz="2800" i="1" dirty="0">
                  <a:solidFill>
                    <a:srgbClr val="000000"/>
                  </a:solidFill>
                  <a:effectLst/>
                </a:rPr>
                <a:t>V</a:t>
              </a:r>
              <a:r>
                <a:rPr lang="en-US" sz="2800" baseline="-25000" dirty="0">
                  <a:solidFill>
                    <a:srgbClr val="000000"/>
                  </a:solidFill>
                  <a:effectLst/>
                </a:rPr>
                <a:t>||</a:t>
              </a:r>
              <a:r>
                <a:rPr lang="en-US" sz="2800" baseline="-25000" dirty="0" err="1">
                  <a:solidFill>
                    <a:srgbClr val="000000"/>
                  </a:solidFill>
                  <a:effectLst/>
                </a:rPr>
                <a:t>i</a:t>
              </a:r>
              <a:r>
                <a:rPr lang="en-US" sz="2800" baseline="-25000" dirty="0">
                  <a:solidFill>
                    <a:srgbClr val="000000"/>
                  </a:solidFill>
                  <a:effectLst/>
                </a:rPr>
                <a:t>             </a:t>
              </a:r>
              <a:r>
                <a:rPr lang="en-US" sz="2800" dirty="0">
                  <a:solidFill>
                    <a:srgbClr val="000000"/>
                  </a:solidFill>
                  <a:effectLst/>
                </a:rPr>
                <a:t>parallel momentum balance</a:t>
              </a:r>
              <a:endParaRPr lang="en-US" sz="2800" baseline="-25000" dirty="0">
                <a:solidFill>
                  <a:srgbClr val="000000"/>
                </a:solidFill>
                <a:effectLst/>
              </a:endParaRPr>
            </a:p>
          </p:txBody>
        </p:sp>
        <p:graphicFrame>
          <p:nvGraphicFramePr>
            <p:cNvPr id="30722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86608966"/>
                </p:ext>
              </p:extLst>
            </p:nvPr>
          </p:nvGraphicFramePr>
          <p:xfrm>
            <a:off x="304882" y="6146800"/>
            <a:ext cx="1295318" cy="482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021" name="Equation" r:id="rId5" imgW="558800" imgH="203200" progId="Equation.3">
                    <p:embed/>
                  </p:oleObj>
                </mc:Choice>
                <mc:Fallback>
                  <p:oleObj name="Equation" r:id="rId5" imgW="558800" imgH="203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4882" y="6146800"/>
                          <a:ext cx="1295318" cy="482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Right Arrow 43"/>
            <p:cNvSpPr/>
            <p:nvPr/>
          </p:nvSpPr>
          <p:spPr bwMode="auto">
            <a:xfrm>
              <a:off x="3102044" y="5181600"/>
              <a:ext cx="533357" cy="228600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Gill Sans" pitchFamily="-65" charset="0"/>
                <a:ea typeface="+mn-ea"/>
                <a:cs typeface="+mn-cs"/>
              </a:endParaRPr>
            </a:p>
          </p:txBody>
        </p:sp>
        <p:sp>
          <p:nvSpPr>
            <p:cNvPr id="45" name="Right Arrow 44"/>
            <p:cNvSpPr/>
            <p:nvPr/>
          </p:nvSpPr>
          <p:spPr bwMode="auto">
            <a:xfrm>
              <a:off x="1445994" y="5785356"/>
              <a:ext cx="533357" cy="228600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Gill Sans" pitchFamily="-65" charset="0"/>
                <a:ea typeface="+mn-ea"/>
                <a:cs typeface="+mn-cs"/>
              </a:endParaRPr>
            </a:p>
          </p:txBody>
        </p:sp>
      </p:grpSp>
      <p:grpSp>
        <p:nvGrpSpPr>
          <p:cNvPr id="3" name="Group 41"/>
          <p:cNvGrpSpPr>
            <a:grpSpLocks/>
          </p:cNvGrpSpPr>
          <p:nvPr/>
        </p:nvGrpSpPr>
        <p:grpSpPr bwMode="auto">
          <a:xfrm>
            <a:off x="791072" y="2060846"/>
            <a:ext cx="8389440" cy="1728191"/>
            <a:chOff x="1191816" y="4820288"/>
            <a:chExt cx="8389440" cy="1728954"/>
          </a:xfrm>
        </p:grpSpPr>
        <p:sp>
          <p:nvSpPr>
            <p:cNvPr id="66" name="Rectangle 31"/>
            <p:cNvSpPr>
              <a:spLocks noChangeArrowheads="1"/>
            </p:cNvSpPr>
            <p:nvPr/>
          </p:nvSpPr>
          <p:spPr bwMode="auto">
            <a:xfrm>
              <a:off x="2992016" y="5612725"/>
              <a:ext cx="3096344" cy="838570"/>
            </a:xfrm>
            <a:prstGeom prst="rect">
              <a:avLst/>
            </a:prstGeom>
            <a:solidFill>
              <a:srgbClr val="008000">
                <a:alpha val="5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  <a:ea typeface="+mn-ea"/>
                <a:cs typeface="+mn-cs"/>
              </a:endParaRPr>
            </a:p>
          </p:txBody>
        </p:sp>
        <p:sp>
          <p:nvSpPr>
            <p:cNvPr id="68" name="Rectangle 29"/>
            <p:cNvSpPr>
              <a:spLocks noChangeArrowheads="1"/>
            </p:cNvSpPr>
            <p:nvPr/>
          </p:nvSpPr>
          <p:spPr bwMode="auto">
            <a:xfrm>
              <a:off x="8464624" y="5863587"/>
              <a:ext cx="364876" cy="541577"/>
            </a:xfrm>
            <a:prstGeom prst="rect">
              <a:avLst/>
            </a:prstGeom>
            <a:solidFill>
              <a:srgbClr val="FF00FF">
                <a:alpha val="62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  <a:ea typeface="+mn-ea"/>
                <a:cs typeface="+mn-cs"/>
              </a:endParaRPr>
            </a:p>
          </p:txBody>
        </p:sp>
        <p:sp>
          <p:nvSpPr>
            <p:cNvPr id="69" name="Rectangle 28"/>
            <p:cNvSpPr>
              <a:spLocks noChangeArrowheads="1"/>
            </p:cNvSpPr>
            <p:nvPr/>
          </p:nvSpPr>
          <p:spPr bwMode="auto">
            <a:xfrm>
              <a:off x="1551856" y="5570039"/>
              <a:ext cx="1008112" cy="979203"/>
            </a:xfrm>
            <a:prstGeom prst="rect">
              <a:avLst/>
            </a:prstGeom>
            <a:solidFill>
              <a:srgbClr val="FF6600">
                <a:alpha val="62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  <a:ea typeface="+mn-ea"/>
                <a:cs typeface="+mn-cs"/>
              </a:endParaRPr>
            </a:p>
          </p:txBody>
        </p:sp>
        <p:sp>
          <p:nvSpPr>
            <p:cNvPr id="71" name="Rectangle 10"/>
            <p:cNvSpPr>
              <a:spLocks noChangeArrowheads="1"/>
            </p:cNvSpPr>
            <p:nvPr/>
          </p:nvSpPr>
          <p:spPr bwMode="auto">
            <a:xfrm>
              <a:off x="6160368" y="5070255"/>
              <a:ext cx="2114550" cy="830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dirty="0">
                  <a:solidFill>
                    <a:srgbClr val="004080"/>
                  </a:solidFill>
                  <a:effectLst/>
                </a:rPr>
                <a:t>Parallel dynamics</a:t>
              </a:r>
              <a:endPara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76" name="Rectangle 11"/>
            <p:cNvSpPr>
              <a:spLocks noChangeArrowheads="1"/>
            </p:cNvSpPr>
            <p:nvPr/>
          </p:nvSpPr>
          <p:spPr bwMode="auto">
            <a:xfrm>
              <a:off x="3064024" y="5180486"/>
              <a:ext cx="2990850" cy="457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dirty="0">
                  <a:solidFill>
                    <a:srgbClr val="008040"/>
                  </a:solidFill>
                  <a:effectLst/>
                </a:rPr>
                <a:t>Magnetic curvature</a:t>
              </a:r>
              <a:endParaRPr lang="en-US" sz="2400" dirty="0">
                <a:solidFill>
                  <a:srgbClr val="008040"/>
                </a:solidFill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30739" name="Rectangle 20"/>
            <p:cNvSpPr>
              <a:spLocks noChangeArrowheads="1"/>
            </p:cNvSpPr>
            <p:nvPr/>
          </p:nvSpPr>
          <p:spPr bwMode="auto">
            <a:xfrm>
              <a:off x="7997080" y="5069523"/>
              <a:ext cx="1584176" cy="831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2400" dirty="0" smtClean="0">
                  <a:solidFill>
                    <a:srgbClr val="FF00FF"/>
                  </a:solidFill>
                  <a:effectLst/>
                </a:rPr>
                <a:t>Outflow from core</a:t>
              </a:r>
            </a:p>
          </p:txBody>
        </p:sp>
        <p:sp>
          <p:nvSpPr>
            <p:cNvPr id="79" name="Rectangle 78"/>
            <p:cNvSpPr>
              <a:spLocks noChangeArrowheads="1"/>
            </p:cNvSpPr>
            <p:nvPr/>
          </p:nvSpPr>
          <p:spPr bwMode="auto">
            <a:xfrm>
              <a:off x="1191816" y="4820288"/>
              <a:ext cx="1641475" cy="831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dirty="0" smtClean="0">
                  <a:solidFill>
                    <a:srgbClr val="FF8000"/>
                  </a:solidFill>
                  <a:effectLst/>
                </a:rPr>
                <a:t>E×B</a:t>
              </a:r>
            </a:p>
            <a:p>
              <a:r>
                <a:rPr lang="en-US" sz="2400" dirty="0" smtClean="0">
                  <a:solidFill>
                    <a:srgbClr val="FF8000"/>
                  </a:solidFill>
                  <a:effectLst/>
                </a:rPr>
                <a:t>Convection</a:t>
              </a:r>
              <a:endParaRPr lang="en-US" sz="2400" dirty="0">
                <a:solidFill>
                  <a:srgbClr val="FF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80" name="Rectangle 32"/>
            <p:cNvSpPr>
              <a:spLocks noChangeArrowheads="1"/>
            </p:cNvSpPr>
            <p:nvPr/>
          </p:nvSpPr>
          <p:spPr bwMode="auto">
            <a:xfrm>
              <a:off x="6376392" y="5828845"/>
              <a:ext cx="1800200" cy="648358"/>
            </a:xfrm>
            <a:prstGeom prst="rect">
              <a:avLst/>
            </a:prstGeom>
            <a:solidFill>
              <a:srgbClr val="003366">
                <a:alpha val="5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  <a:ea typeface="+mn-ea"/>
                <a:cs typeface="+mn-cs"/>
              </a:endParaRPr>
            </a:p>
          </p:txBody>
        </p:sp>
      </p:grpSp>
      <p:pic>
        <p:nvPicPr>
          <p:cNvPr id="47" name="Picture 46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852936"/>
            <a:ext cx="8244408" cy="936104"/>
          </a:xfrm>
          <a:prstGeom prst="rect">
            <a:avLst/>
          </a:prstGeom>
        </p:spPr>
      </p:pic>
      <p:sp>
        <p:nvSpPr>
          <p:cNvPr id="28" name="Line 11"/>
          <p:cNvSpPr>
            <a:spLocks noChangeShapeType="1"/>
          </p:cNvSpPr>
          <p:nvPr/>
        </p:nvSpPr>
        <p:spPr bwMode="auto">
          <a:xfrm>
            <a:off x="179512" y="620688"/>
            <a:ext cx="885698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143" tIns="50074" rIns="100143" bIns="50074"/>
          <a:lstStyle/>
          <a:p>
            <a:pPr defTabSz="100148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graphicFrame>
        <p:nvGraphicFramePr>
          <p:cNvPr id="4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1667959"/>
              </p:ext>
            </p:extLst>
          </p:nvPr>
        </p:nvGraphicFramePr>
        <p:xfrm>
          <a:off x="1763688" y="5046315"/>
          <a:ext cx="1325562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22" name="Equation" r:id="rId8" imgW="571500" imgH="228600" progId="Equation.3">
                  <p:embed/>
                </p:oleObj>
              </mc:Choice>
              <mc:Fallback>
                <p:oleObj name="Equation" r:id="rId8" imgW="5715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5046315"/>
                        <a:ext cx="1325562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Rectangle 42"/>
          <p:cNvSpPr>
            <a:spLocks noChangeArrowheads="1"/>
          </p:cNvSpPr>
          <p:nvPr/>
        </p:nvSpPr>
        <p:spPr bwMode="auto">
          <a:xfrm>
            <a:off x="1547664" y="5066020"/>
            <a:ext cx="59592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2800" i="1" dirty="0" smtClean="0">
                <a:solidFill>
                  <a:srgbClr val="000000"/>
                </a:solidFill>
                <a:effectLst/>
              </a:rPr>
              <a:t>,</a:t>
            </a:r>
            <a:endParaRPr lang="en-US" sz="2800" baseline="-25000" dirty="0">
              <a:solidFill>
                <a:srgbClr val="000000"/>
              </a:solidFill>
              <a:effectLst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07504" y="5733256"/>
            <a:ext cx="8955997" cy="95396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lIns="91291" tIns="45648" rIns="91291" bIns="45648" rtlCol="0">
            <a:spAutoFit/>
          </a:bodyPr>
          <a:lstStyle/>
          <a:p>
            <a:r>
              <a:rPr lang="en-US" sz="2800" dirty="0" smtClean="0">
                <a:effectLst/>
              </a:rPr>
              <a:t>Simulations contain physics of ballooning modes, drift waves, </a:t>
            </a:r>
          </a:p>
          <a:p>
            <a:r>
              <a:rPr lang="en-US" sz="2800" dirty="0" smtClean="0">
                <a:effectLst/>
              </a:rPr>
              <a:t>Kelvin-Helmholtz, blobs, parallel flows, sheath losses… </a:t>
            </a:r>
            <a:endParaRPr lang="en-US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35899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44624"/>
            <a:ext cx="9144000" cy="53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4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RBM estimate works with ITPA database</a:t>
            </a:r>
            <a:endParaRPr lang="en-US" sz="34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107504" y="692696"/>
            <a:ext cx="885698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30688" y="4365104"/>
            <a:ext cx="2029344" cy="307758"/>
          </a:xfrm>
          <a:prstGeom prst="rect">
            <a:avLst/>
          </a:prstGeom>
          <a:noFill/>
        </p:spPr>
        <p:txBody>
          <a:bodyPr wrap="none" lIns="91420" tIns="45711" rIns="91420" bIns="45711" rtlCol="0">
            <a:spAutoFit/>
          </a:bodyPr>
          <a:lstStyle/>
          <a:p>
            <a:r>
              <a:rPr lang="en-US" sz="1400" dirty="0" smtClean="0">
                <a:solidFill>
                  <a:srgbClr val="FFFFFF">
                    <a:lumMod val="95000"/>
                  </a:srgbClr>
                </a:solidFill>
                <a:effectLst/>
                <a:latin typeface="Gill Sans"/>
                <a:cs typeface="Gill Sans"/>
              </a:rPr>
              <a:t>INERTIAL DRIFT WAVES</a:t>
            </a:r>
            <a:endParaRPr lang="en-US" sz="1400" dirty="0">
              <a:solidFill>
                <a:srgbClr val="FFFFFF">
                  <a:lumMod val="95000"/>
                </a:srgbClr>
              </a:solidFill>
              <a:effectLst/>
              <a:latin typeface="Gill Sans"/>
              <a:cs typeface="Gill San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47664" y="2852936"/>
            <a:ext cx="1152128" cy="461647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n-US" sz="1200" dirty="0" smtClean="0">
                <a:solidFill>
                  <a:srgbClr val="FFFFFF">
                    <a:lumMod val="95000"/>
                  </a:srgbClr>
                </a:solidFill>
                <a:effectLst/>
                <a:latin typeface="Gill Sans"/>
                <a:cs typeface="Gill Sans"/>
              </a:rPr>
              <a:t>RESISTIVE DRIFT WAVES</a:t>
            </a:r>
            <a:endParaRPr lang="en-US" sz="1200" dirty="0">
              <a:solidFill>
                <a:srgbClr val="FFFFFF">
                  <a:lumMod val="95000"/>
                </a:srgbClr>
              </a:solidFill>
              <a:effectLst/>
              <a:latin typeface="Gill Sans"/>
              <a:cs typeface="Gill Sans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665516" y="5058791"/>
            <a:ext cx="122508" cy="1692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894936" y="4957054"/>
            <a:ext cx="245015" cy="8464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defTabSz="912979"/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1268760"/>
            <a:ext cx="6336704" cy="4537898"/>
          </a:xfrm>
          <a:prstGeom prst="rect">
            <a:avLst/>
          </a:prstGeom>
        </p:spPr>
      </p:pic>
      <p:sp>
        <p:nvSpPr>
          <p:cNvPr id="38" name="Rectangle 75"/>
          <p:cNvSpPr>
            <a:spLocks noChangeArrowheads="1"/>
          </p:cNvSpPr>
          <p:nvPr/>
        </p:nvSpPr>
        <p:spPr bwMode="auto">
          <a:xfrm>
            <a:off x="3491880" y="5858352"/>
            <a:ext cx="3528392" cy="52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93" tIns="45599" rIns="91193" bIns="45599">
            <a:spAutoFit/>
          </a:bodyPr>
          <a:lstStyle/>
          <a:p>
            <a:pPr defTabSz="912127"/>
            <a:r>
              <a:rPr lang="en-US" sz="2800" i="1" dirty="0" err="1" smtClean="0">
                <a:effectLst/>
                <a:latin typeface="Times New Roman"/>
                <a:cs typeface="Times New Roman"/>
              </a:rPr>
              <a:t>L</a:t>
            </a:r>
            <a:r>
              <a:rPr lang="en-US" sz="2800" i="1" baseline="-25000" dirty="0" err="1" smtClean="0">
                <a:effectLst/>
                <a:latin typeface="Times New Roman"/>
                <a:cs typeface="Times New Roman"/>
              </a:rPr>
              <a:t>p</a:t>
            </a:r>
            <a:r>
              <a:rPr lang="en-US" sz="2800" dirty="0" smtClean="0">
                <a:effectLst/>
              </a:rPr>
              <a:t> (RBM scaling)</a:t>
            </a:r>
            <a:endParaRPr lang="en-US" sz="2800" dirty="0">
              <a:solidFill>
                <a:srgbClr val="0000FF"/>
              </a:solidFill>
              <a:effectLst/>
            </a:endParaRPr>
          </a:p>
        </p:txBody>
      </p:sp>
      <p:sp>
        <p:nvSpPr>
          <p:cNvPr id="39" name="Rectangle 75"/>
          <p:cNvSpPr>
            <a:spLocks noChangeArrowheads="1"/>
          </p:cNvSpPr>
          <p:nvPr/>
        </p:nvSpPr>
        <p:spPr bwMode="auto">
          <a:xfrm rot="16200000">
            <a:off x="-406012" y="3203516"/>
            <a:ext cx="3528392" cy="52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93" tIns="45599" rIns="91193" bIns="45599">
            <a:spAutoFit/>
          </a:bodyPr>
          <a:lstStyle/>
          <a:p>
            <a:pPr defTabSz="912127"/>
            <a:r>
              <a:rPr lang="en-US" sz="2800" i="1" dirty="0" err="1" smtClean="0">
                <a:effectLst/>
                <a:latin typeface="Times New Roman"/>
                <a:cs typeface="Times New Roman"/>
              </a:rPr>
              <a:t>L</a:t>
            </a:r>
            <a:r>
              <a:rPr lang="en-US" sz="2800" i="1" baseline="-25000" dirty="0" err="1" smtClean="0">
                <a:effectLst/>
                <a:latin typeface="Times New Roman"/>
                <a:cs typeface="Times New Roman"/>
              </a:rPr>
              <a:t>p</a:t>
            </a:r>
            <a:r>
              <a:rPr lang="en-US" sz="2800" dirty="0" smtClean="0">
                <a:effectLst/>
              </a:rPr>
              <a:t> (Full</a:t>
            </a: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GR theory)</a:t>
            </a:r>
            <a:endParaRPr lang="en-US" sz="2800" dirty="0">
              <a:solidFill>
                <a:srgbClr val="0000F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58100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35496" y="-56728"/>
            <a:ext cx="8567936" cy="53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5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Limited SOL transport increases with     and  </a:t>
            </a:r>
            <a:endParaRPr lang="en-US" sz="35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>
            <a:off x="107504" y="620688"/>
            <a:ext cx="885698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2060848"/>
            <a:ext cx="5966060" cy="4186131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2276872"/>
            <a:ext cx="216024" cy="245482"/>
          </a:xfrm>
          <a:prstGeom prst="rect">
            <a:avLst/>
          </a:prstGeom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266586"/>
            <a:ext cx="144016" cy="226310"/>
          </a:xfrm>
          <a:prstGeom prst="rect">
            <a:avLst/>
          </a:prstGeom>
        </p:spPr>
      </p:pic>
      <p:pic>
        <p:nvPicPr>
          <p:cNvPr id="23" name="Picture 2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6165304"/>
            <a:ext cx="156592" cy="147892"/>
          </a:xfrm>
          <a:prstGeom prst="rect">
            <a:avLst/>
          </a:prstGeom>
        </p:spPr>
      </p:pic>
      <p:sp>
        <p:nvSpPr>
          <p:cNvPr id="19" name="Oval 18"/>
          <p:cNvSpPr>
            <a:spLocks noChangeArrowheads="1"/>
          </p:cNvSpPr>
          <p:nvPr/>
        </p:nvSpPr>
        <p:spPr bwMode="auto">
          <a:xfrm>
            <a:off x="1691680" y="764704"/>
            <a:ext cx="3528392" cy="1008112"/>
          </a:xfrm>
          <a:prstGeom prst="ellips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5004048" y="1988840"/>
            <a:ext cx="28803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421" y="90301"/>
            <a:ext cx="266700" cy="419100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260772"/>
            <a:ext cx="228600" cy="215900"/>
          </a:xfrm>
          <a:prstGeom prst="rect">
            <a:avLst/>
          </a:prstGeom>
        </p:spPr>
      </p:pic>
      <p:sp>
        <p:nvSpPr>
          <p:cNvPr id="45" name="Line 40"/>
          <p:cNvSpPr>
            <a:spLocks noChangeShapeType="1"/>
          </p:cNvSpPr>
          <p:nvPr/>
        </p:nvSpPr>
        <p:spPr bwMode="auto">
          <a:xfrm flipH="1">
            <a:off x="2771800" y="6093296"/>
            <a:ext cx="792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46" name="Line 40"/>
          <p:cNvSpPr>
            <a:spLocks noChangeShapeType="1"/>
          </p:cNvSpPr>
          <p:nvPr/>
        </p:nvSpPr>
        <p:spPr bwMode="auto">
          <a:xfrm flipH="1" flipV="1">
            <a:off x="2483768" y="1988840"/>
            <a:ext cx="8384" cy="80047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34" name="Picture 33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52736"/>
            <a:ext cx="4752528" cy="39458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 bwMode="auto">
          <a:xfrm>
            <a:off x="2339752" y="3645024"/>
            <a:ext cx="288032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985375" y="3866711"/>
            <a:ext cx="792088" cy="20469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(it is not possible to run GBS with yz4 and no filtering...)</a:t>
            </a:r>
          </a:p>
        </p:txBody>
      </p:sp>
    </p:spTree>
    <p:extLst>
      <p:ext uri="{BB962C8B-B14F-4D97-AF65-F5344CB8AC3E}">
        <p14:creationId xmlns:p14="http://schemas.microsoft.com/office/powerpoint/2010/main" val="680344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Line 11"/>
          <p:cNvSpPr>
            <a:spLocks noChangeShapeType="1"/>
          </p:cNvSpPr>
          <p:nvPr/>
        </p:nvSpPr>
        <p:spPr bwMode="auto">
          <a:xfrm>
            <a:off x="107504" y="692696"/>
            <a:ext cx="885698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167" y="7938"/>
            <a:ext cx="9144000" cy="198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100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GBS </a:t>
            </a:r>
            <a:r>
              <a:rPr lang="en-US" sz="31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code: a tool to simulate SOL-like plasmas</a:t>
            </a:r>
            <a:endParaRPr lang="en-US" sz="31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89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5" y="3861048"/>
            <a:ext cx="1296144" cy="971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653136"/>
            <a:ext cx="134386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1" name="TextBox 33"/>
          <p:cNvSpPr txBox="1">
            <a:spLocks noChangeArrowheads="1"/>
          </p:cNvSpPr>
          <p:nvPr/>
        </p:nvSpPr>
        <p:spPr bwMode="auto">
          <a:xfrm>
            <a:off x="-36512" y="3501008"/>
            <a:ext cx="1728192" cy="369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0000"/>
                </a:solidFill>
                <a:effectLst/>
              </a:rPr>
              <a:t>LAPD, </a:t>
            </a:r>
            <a:r>
              <a:rPr lang="en-US" sz="1800" dirty="0" smtClean="0">
                <a:solidFill>
                  <a:srgbClr val="000000"/>
                </a:solidFill>
                <a:effectLst/>
              </a:rPr>
              <a:t>UCLA</a:t>
            </a:r>
            <a:endParaRPr lang="en-US" sz="1800" dirty="0">
              <a:solidFill>
                <a:srgbClr val="000000"/>
              </a:solidFill>
              <a:effectLst/>
            </a:endParaRPr>
          </a:p>
        </p:txBody>
      </p:sp>
      <p:sp>
        <p:nvSpPr>
          <p:cNvPr id="38922" name="TextBox 35"/>
          <p:cNvSpPr txBox="1">
            <a:spLocks noChangeArrowheads="1"/>
          </p:cNvSpPr>
          <p:nvPr/>
        </p:nvSpPr>
        <p:spPr bwMode="auto">
          <a:xfrm>
            <a:off x="1159346" y="5661248"/>
            <a:ext cx="14684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1" tIns="45648" rIns="91291" bIns="4564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err="1">
                <a:solidFill>
                  <a:srgbClr val="000000"/>
                </a:solidFill>
                <a:effectLst/>
              </a:rPr>
              <a:t>HelCat</a:t>
            </a:r>
            <a:r>
              <a:rPr lang="en-US" sz="1800" dirty="0">
                <a:solidFill>
                  <a:srgbClr val="000000"/>
                </a:solidFill>
                <a:effectLst/>
              </a:rPr>
              <a:t>, UNM</a:t>
            </a:r>
          </a:p>
        </p:txBody>
      </p:sp>
      <p:sp>
        <p:nvSpPr>
          <p:cNvPr id="38925" name="TextBox 34"/>
          <p:cNvSpPr txBox="1">
            <a:spLocks noChangeArrowheads="1"/>
          </p:cNvSpPr>
          <p:nvPr/>
        </p:nvSpPr>
        <p:spPr bwMode="auto">
          <a:xfrm>
            <a:off x="3851920" y="5949280"/>
            <a:ext cx="17256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1" tIns="45648" rIns="91291" bIns="4564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err="1">
                <a:solidFill>
                  <a:srgbClr val="000000"/>
                </a:solidFill>
                <a:effectLst/>
              </a:rPr>
              <a:t>Helimak</a:t>
            </a:r>
            <a:r>
              <a:rPr lang="en-US" sz="1800" dirty="0">
                <a:solidFill>
                  <a:srgbClr val="000000"/>
                </a:solidFill>
                <a:effectLst/>
              </a:rPr>
              <a:t>, </a:t>
            </a:r>
            <a:r>
              <a:rPr lang="en-US" sz="1800" dirty="0" err="1">
                <a:solidFill>
                  <a:srgbClr val="000000"/>
                </a:solidFill>
                <a:effectLst/>
              </a:rPr>
              <a:t>UTexas</a:t>
            </a:r>
            <a:endParaRPr lang="en-US" sz="1800" dirty="0">
              <a:solidFill>
                <a:srgbClr val="000000"/>
              </a:solidFill>
              <a:effectLst/>
            </a:endParaRPr>
          </a:p>
        </p:txBody>
      </p:sp>
      <p:pic>
        <p:nvPicPr>
          <p:cNvPr id="38927" name="vpari32.mov">
            <a:hlinkClick r:id="" action="ppaction://media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" y="5373216"/>
            <a:ext cx="1248598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140967"/>
            <a:ext cx="1728192" cy="1301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3d_II.mov" descr="/Users/ricci/Documents/Research/CRPP/Paper_3dGlobal/movie/3d_N2S1nu001_D1_nz32/3d_II.mo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92" t="18542" r="22971" b="20056"/>
          <a:stretch/>
        </p:blipFill>
        <p:spPr bwMode="auto">
          <a:xfrm>
            <a:off x="2731744" y="4398745"/>
            <a:ext cx="747356" cy="686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LAPD.mov" descr="/Users/ricci/Documents/conference/ICNSP2009/movies/LAPD/LAPD.mov">
            <a:hlinkClick r:id="" action="ppaction://media"/>
          </p:cNvPr>
          <p:cNvPicPr>
            <a:picLocks noChangeAspect="1" noChangeArrowheads="1"/>
          </p:cNvPicPr>
          <p:nvPr>
            <a:vide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3" t="20330" r="7764" b="23185"/>
          <a:stretch/>
        </p:blipFill>
        <p:spPr bwMode="auto">
          <a:xfrm>
            <a:off x="32028" y="4941168"/>
            <a:ext cx="814444" cy="653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509120"/>
            <a:ext cx="1080120" cy="1401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6" name="bias.mov">
            <a:hlinkClick r:id="" action="ppaction://media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5" t="54051" r="62357" b="6841"/>
          <a:stretch>
            <a:fillRect/>
          </a:stretch>
        </p:blipFill>
        <p:spPr bwMode="auto">
          <a:xfrm>
            <a:off x="3155702" y="5157192"/>
            <a:ext cx="752195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2" descr="edg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268760"/>
            <a:ext cx="1019823" cy="166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0" name="TextBox 8"/>
          <p:cNvSpPr txBox="1">
            <a:spLocks noChangeArrowheads="1"/>
          </p:cNvSpPr>
          <p:nvPr/>
        </p:nvSpPr>
        <p:spPr bwMode="auto">
          <a:xfrm>
            <a:off x="6732240" y="2852936"/>
            <a:ext cx="1016286" cy="646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1" tIns="45648" rIns="91291" bIns="4564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 dirty="0" smtClean="0">
                <a:solidFill>
                  <a:srgbClr val="000000"/>
                </a:solidFill>
                <a:effectLst/>
              </a:rPr>
              <a:t>Diverted</a:t>
            </a:r>
            <a:endParaRPr lang="en-US" sz="1800" dirty="0">
              <a:solidFill>
                <a:srgbClr val="000000"/>
              </a:solidFill>
              <a:effectLst/>
            </a:endParaRPr>
          </a:p>
          <a:p>
            <a:pPr eaLnBrk="1" hangingPunct="1"/>
            <a:r>
              <a:rPr lang="en-US" sz="1800" dirty="0">
                <a:solidFill>
                  <a:srgbClr val="000000"/>
                </a:solidFill>
                <a:effectLst/>
              </a:rPr>
              <a:t>SOL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7757120" y="1124744"/>
            <a:ext cx="72008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defTabSz="912979"/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7884368" y="1124744"/>
            <a:ext cx="72008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defTabSz="912979"/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788024" y="1628800"/>
            <a:ext cx="1591690" cy="223224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4788024" y="1772816"/>
            <a:ext cx="64807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2400">
              <a:solidFill>
                <a:srgbClr val="000000"/>
              </a:solidFill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7956376" y="1124744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defTabSz="912979"/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7812360" y="1124744"/>
            <a:ext cx="72008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defTabSz="912979"/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36" name="Trapezoid 35"/>
          <p:cNvSpPr/>
          <p:nvPr/>
        </p:nvSpPr>
        <p:spPr bwMode="auto">
          <a:xfrm rot="5400000">
            <a:off x="4842284" y="3230724"/>
            <a:ext cx="144016" cy="252536"/>
          </a:xfrm>
          <a:prstGeom prst="trapezoid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algn="l" defTabSz="912979" eaLnBrk="0" hangingPunct="0"/>
            <a:endParaRPr lang="en-US" sz="2400">
              <a:solidFill>
                <a:srgbClr val="000000"/>
              </a:solidFill>
              <a:effectLst/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0" name="TextBox 34"/>
          <p:cNvSpPr txBox="1">
            <a:spLocks noChangeArrowheads="1"/>
          </p:cNvSpPr>
          <p:nvPr/>
        </p:nvSpPr>
        <p:spPr bwMode="auto">
          <a:xfrm>
            <a:off x="2339752" y="2780928"/>
            <a:ext cx="1800200" cy="369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0000"/>
                </a:solidFill>
                <a:effectLst/>
              </a:rPr>
              <a:t>TORPEX</a:t>
            </a:r>
            <a:r>
              <a:rPr lang="en-US" sz="1800" dirty="0" smtClean="0">
                <a:solidFill>
                  <a:srgbClr val="000000"/>
                </a:solidFill>
                <a:effectLst/>
              </a:rPr>
              <a:t>, CRPP</a:t>
            </a:r>
            <a:endParaRPr lang="en-US" sz="1800" dirty="0">
              <a:solidFill>
                <a:srgbClr val="000000"/>
              </a:solidFill>
              <a:effectLst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812360" y="1052736"/>
            <a:ext cx="1317101" cy="964080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 bwMode="auto">
          <a:xfrm rot="20135567">
            <a:off x="-66841" y="2717284"/>
            <a:ext cx="9483661" cy="427591"/>
          </a:xfrm>
          <a:prstGeom prst="rightArrow">
            <a:avLst>
              <a:gd name="adj1" fmla="val 17485"/>
              <a:gd name="adj2" fmla="val 45633"/>
            </a:avLst>
          </a:prstGeom>
          <a:gradFill flip="none" rotWithShape="1">
            <a:gsLst>
              <a:gs pos="68000">
                <a:srgbClr val="FF0000"/>
              </a:gs>
              <a:gs pos="79000">
                <a:srgbClr val="FFFFFF"/>
              </a:gs>
            </a:gsLst>
            <a:lin ang="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defTabSz="912979"/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37" name="TextBox 34"/>
          <p:cNvSpPr txBox="1">
            <a:spLocks noChangeArrowheads="1"/>
          </p:cNvSpPr>
          <p:nvPr/>
        </p:nvSpPr>
        <p:spPr bwMode="auto">
          <a:xfrm>
            <a:off x="8017702" y="1916832"/>
            <a:ext cx="1162810" cy="646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1" tIns="45648" rIns="91291" bIns="4564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 dirty="0" err="1" smtClean="0">
                <a:solidFill>
                  <a:srgbClr val="000000"/>
                </a:solidFill>
                <a:effectLst/>
              </a:rPr>
              <a:t>Stellarator</a:t>
            </a:r>
            <a:endParaRPr lang="en-US" sz="1800" dirty="0" smtClean="0">
              <a:solidFill>
                <a:srgbClr val="000000"/>
              </a:solidFill>
              <a:effectLst/>
            </a:endParaRPr>
          </a:p>
          <a:p>
            <a:pPr algn="l" eaLnBrk="1" hangingPunct="1"/>
            <a:r>
              <a:rPr lang="en-US" sz="1800" dirty="0" smtClean="0">
                <a:solidFill>
                  <a:srgbClr val="000000"/>
                </a:solidFill>
                <a:effectLst/>
              </a:rPr>
              <a:t>SOL</a:t>
            </a:r>
            <a:endParaRPr lang="en-US" sz="1800" dirty="0">
              <a:solidFill>
                <a:srgbClr val="000000"/>
              </a:solidFill>
              <a:effectLst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7452320" y="1340768"/>
            <a:ext cx="7200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defTabSz="912979"/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4716016" y="2276872"/>
            <a:ext cx="360040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defTabSz="912979"/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4499992" y="2420888"/>
            <a:ext cx="576064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91" tIns="45648" rIns="91291" bIns="45648" numCol="1" rtlCol="0" anchor="t" anchorCtr="0" compatLnSpc="1">
            <a:prstTxWarp prst="textNoShape">
              <a:avLst/>
            </a:prstTxWarp>
          </a:bodyPr>
          <a:lstStyle/>
          <a:p>
            <a:pPr defTabSz="912979"/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35" name="TextBox 8"/>
          <p:cNvSpPr txBox="1">
            <a:spLocks noChangeArrowheads="1"/>
          </p:cNvSpPr>
          <p:nvPr/>
        </p:nvSpPr>
        <p:spPr bwMode="auto">
          <a:xfrm>
            <a:off x="4572000" y="1990727"/>
            <a:ext cx="881822" cy="646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1" tIns="45648" rIns="91291" bIns="4564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800" dirty="0" smtClean="0">
                <a:solidFill>
                  <a:srgbClr val="000000"/>
                </a:solidFill>
                <a:effectLst/>
              </a:rPr>
              <a:t>Limited</a:t>
            </a:r>
            <a:endParaRPr lang="en-US" sz="1800" dirty="0">
              <a:solidFill>
                <a:srgbClr val="000000"/>
              </a:solidFill>
              <a:effectLst/>
            </a:endParaRPr>
          </a:p>
          <a:p>
            <a:pPr algn="r" eaLnBrk="1" hangingPunct="1"/>
            <a:r>
              <a:rPr lang="en-US" sz="1800" dirty="0">
                <a:solidFill>
                  <a:srgbClr val="000000"/>
                </a:solidFill>
                <a:effectLst/>
              </a:rPr>
              <a:t>SOL</a:t>
            </a:r>
          </a:p>
        </p:txBody>
      </p:sp>
      <p:sp>
        <p:nvSpPr>
          <p:cNvPr id="71" name="Oval 70"/>
          <p:cNvSpPr/>
          <p:nvPr/>
        </p:nvSpPr>
        <p:spPr bwMode="auto">
          <a:xfrm>
            <a:off x="4355976" y="1412776"/>
            <a:ext cx="2232248" cy="2664296"/>
          </a:xfrm>
          <a:prstGeom prst="ellipse">
            <a:avLst/>
          </a:prstGeom>
          <a:noFill/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0" tIns="45711" rIns="91420" bIns="45711" numCol="1" spcCol="0" rtlCol="0" anchor="t" anchorCtr="0" compatLnSpc="1">
            <a:prstTxWarp prst="textNoShape">
              <a:avLst/>
            </a:prstTxWarp>
          </a:bodyPr>
          <a:lstStyle/>
          <a:p>
            <a:pPr defTabSz="914210"/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444208" y="5765340"/>
            <a:ext cx="2520280" cy="399964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2000" dirty="0" smtClean="0">
                <a:effectLst/>
              </a:rPr>
              <a:t>Ricci et al, PPCF 2012</a:t>
            </a:r>
            <a:endParaRPr lang="en-US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39204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31" name="Rectangle 37"/>
          <p:cNvSpPr>
            <a:spLocks noChangeArrowheads="1"/>
          </p:cNvSpPr>
          <p:nvPr/>
        </p:nvSpPr>
        <p:spPr bwMode="auto">
          <a:xfrm>
            <a:off x="2485554" y="4551213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1" tIns="45648" rIns="91291" bIns="45648">
            <a:spAutoFit/>
          </a:bodyPr>
          <a:lstStyle/>
          <a:p>
            <a:endParaRPr lang="en-US" sz="2400">
              <a:solidFill>
                <a:srgbClr val="000000"/>
              </a:solidFill>
              <a:effectLst/>
            </a:endParaRPr>
          </a:p>
        </p:txBody>
      </p:sp>
      <p:sp>
        <p:nvSpPr>
          <p:cNvPr id="594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504" y="116632"/>
            <a:ext cx="7452320" cy="57606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SOL width – first principles estimate  </a:t>
            </a:r>
            <a:endParaRPr lang="en-US" sz="36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51920" y="3428701"/>
            <a:ext cx="1728192" cy="12961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60" name="Rectangle 37"/>
          <p:cNvSpPr>
            <a:spLocks noChangeArrowheads="1"/>
          </p:cNvSpPr>
          <p:nvPr/>
        </p:nvSpPr>
        <p:spPr bwMode="auto">
          <a:xfrm>
            <a:off x="9182298" y="8703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1" tIns="45648" rIns="91291" bIns="45648">
            <a:spAutoFit/>
          </a:bodyPr>
          <a:lstStyle/>
          <a:p>
            <a:endParaRPr lang="en-US" sz="2400">
              <a:solidFill>
                <a:srgbClr val="000000"/>
              </a:solidFill>
              <a:effectLst/>
            </a:endParaRP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4000"/>
                    </a14:imgEffect>
                  </a14:imgLayer>
                </a14:imgProps>
              </a:ext>
            </a:extLst>
          </a:blip>
          <a:srcRect l="45692" t="13419" r="41975" b="67585"/>
          <a:stretch/>
        </p:blipFill>
        <p:spPr>
          <a:xfrm>
            <a:off x="7340912" y="44624"/>
            <a:ext cx="1695584" cy="1872208"/>
          </a:xfrm>
          <a:prstGeom prst="rect">
            <a:avLst/>
          </a:prstGeom>
        </p:spPr>
      </p:pic>
      <p:sp>
        <p:nvSpPr>
          <p:cNvPr id="73" name="Rectangle 72"/>
          <p:cNvSpPr/>
          <p:nvPr/>
        </p:nvSpPr>
        <p:spPr bwMode="auto">
          <a:xfrm>
            <a:off x="8244408" y="1700808"/>
            <a:ext cx="899592" cy="2160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8748464" y="260648"/>
            <a:ext cx="269196" cy="1008112"/>
            <a:chOff x="8748464" y="260648"/>
            <a:chExt cx="269196" cy="1008112"/>
          </a:xfrm>
        </p:grpSpPr>
        <p:sp>
          <p:nvSpPr>
            <p:cNvPr id="81" name="Freeform 80"/>
            <p:cNvSpPr/>
            <p:nvPr/>
          </p:nvSpPr>
          <p:spPr>
            <a:xfrm>
              <a:off x="8748464" y="260648"/>
              <a:ext cx="72008" cy="975895"/>
            </a:xfrm>
            <a:custGeom>
              <a:avLst/>
              <a:gdLst>
                <a:gd name="connsiteX0" fmla="*/ 0 w 361047"/>
                <a:gd name="connsiteY0" fmla="*/ 975895 h 975895"/>
                <a:gd name="connsiteX1" fmla="*/ 360947 w 361047"/>
                <a:gd name="connsiteY1" fmla="*/ 467895 h 975895"/>
                <a:gd name="connsiteX2" fmla="*/ 40105 w 361047"/>
                <a:gd name="connsiteY2" fmla="*/ 0 h 975895"/>
                <a:gd name="connsiteX3" fmla="*/ 40105 w 361047"/>
                <a:gd name="connsiteY3" fmla="*/ 0 h 975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1047" h="975895">
                  <a:moveTo>
                    <a:pt x="0" y="975895"/>
                  </a:moveTo>
                  <a:cubicBezTo>
                    <a:pt x="177131" y="803219"/>
                    <a:pt x="354263" y="630544"/>
                    <a:pt x="360947" y="467895"/>
                  </a:cubicBezTo>
                  <a:cubicBezTo>
                    <a:pt x="367631" y="305246"/>
                    <a:pt x="40105" y="0"/>
                    <a:pt x="40105" y="0"/>
                  </a:cubicBezTo>
                  <a:lnTo>
                    <a:pt x="40105" y="0"/>
                  </a:lnTo>
                </a:path>
              </a:pathLst>
            </a:custGeom>
            <a:ln>
              <a:solidFill>
                <a:schemeClr val="tx1"/>
              </a:solidFill>
              <a:tailEnd type="triangle" w="lg" len="lg"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2979"/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  <p:pic>
          <p:nvPicPr>
            <p:cNvPr id="82" name="Picture 81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20472" y="936005"/>
              <a:ext cx="197188" cy="332755"/>
            </a:xfrm>
            <a:prstGeom prst="rect">
              <a:avLst/>
            </a:prstGeom>
          </p:spPr>
        </p:pic>
      </p:grpSp>
      <p:sp>
        <p:nvSpPr>
          <p:cNvPr id="59410" name="Arc 59409"/>
          <p:cNvSpPr/>
          <p:nvPr/>
        </p:nvSpPr>
        <p:spPr bwMode="auto">
          <a:xfrm>
            <a:off x="7668344" y="404664"/>
            <a:ext cx="864096" cy="1080120"/>
          </a:xfrm>
          <a:prstGeom prst="arc">
            <a:avLst>
              <a:gd name="adj1" fmla="val 14387217"/>
              <a:gd name="adj2" fmla="val 7334424"/>
            </a:avLst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03" name="Line 40"/>
          <p:cNvSpPr>
            <a:spLocks noChangeShapeType="1"/>
          </p:cNvSpPr>
          <p:nvPr/>
        </p:nvSpPr>
        <p:spPr bwMode="auto">
          <a:xfrm flipH="1">
            <a:off x="7740352" y="476672"/>
            <a:ext cx="144016" cy="7200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grpSp>
        <p:nvGrpSpPr>
          <p:cNvPr id="59418" name="Group 59417"/>
          <p:cNvGrpSpPr/>
          <p:nvPr/>
        </p:nvGrpSpPr>
        <p:grpSpPr>
          <a:xfrm>
            <a:off x="899592" y="2636912"/>
            <a:ext cx="6768752" cy="2037200"/>
            <a:chOff x="899592" y="2709219"/>
            <a:chExt cx="6768752" cy="2037200"/>
          </a:xfrm>
        </p:grpSpPr>
        <p:sp>
          <p:nvSpPr>
            <p:cNvPr id="70" name="Oval 36"/>
            <p:cNvSpPr>
              <a:spLocks noChangeArrowheads="1"/>
            </p:cNvSpPr>
            <p:nvPr/>
          </p:nvSpPr>
          <p:spPr bwMode="auto">
            <a:xfrm>
              <a:off x="899592" y="2709219"/>
              <a:ext cx="648072" cy="648072"/>
            </a:xfrm>
            <a:prstGeom prst="ellips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71" name="Line 40"/>
            <p:cNvSpPr>
              <a:spLocks noChangeShapeType="1"/>
            </p:cNvSpPr>
            <p:nvPr/>
          </p:nvSpPr>
          <p:spPr bwMode="auto">
            <a:xfrm flipH="1" flipV="1">
              <a:off x="1331640" y="3357290"/>
              <a:ext cx="216024" cy="71977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lg"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  <p:pic>
          <p:nvPicPr>
            <p:cNvPr id="59415" name="Picture 59414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3717032"/>
              <a:ext cx="6120680" cy="1029387"/>
            </a:xfrm>
            <a:prstGeom prst="rect">
              <a:avLst/>
            </a:prstGeom>
          </p:spPr>
        </p:pic>
      </p:grpSp>
      <p:sp>
        <p:nvSpPr>
          <p:cNvPr id="115" name="TextBox 114"/>
          <p:cNvSpPr txBox="1"/>
          <p:nvPr/>
        </p:nvSpPr>
        <p:spPr>
          <a:xfrm>
            <a:off x="251520" y="6413412"/>
            <a:ext cx="4032448" cy="399964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2000" dirty="0" smtClean="0">
                <a:effectLst/>
              </a:rPr>
              <a:t>Ricci et al., PRL 2008; </a:t>
            </a:r>
            <a:r>
              <a:rPr lang="en-US" sz="2000" dirty="0" err="1" smtClean="0">
                <a:effectLst/>
              </a:rPr>
              <a:t>PoP</a:t>
            </a:r>
            <a:r>
              <a:rPr lang="en-US" sz="2000" dirty="0" smtClean="0">
                <a:effectLst/>
              </a:rPr>
              <a:t> 2013</a:t>
            </a:r>
          </a:p>
        </p:txBody>
      </p:sp>
      <p:sp>
        <p:nvSpPr>
          <p:cNvPr id="119" name="Line 40"/>
          <p:cNvSpPr>
            <a:spLocks noChangeShapeType="1"/>
          </p:cNvSpPr>
          <p:nvPr/>
        </p:nvSpPr>
        <p:spPr bwMode="auto">
          <a:xfrm flipH="1" flipV="1">
            <a:off x="7740352" y="1340768"/>
            <a:ext cx="144016" cy="7200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40" name="Line 11"/>
          <p:cNvSpPr>
            <a:spLocks noChangeShapeType="1"/>
          </p:cNvSpPr>
          <p:nvPr/>
        </p:nvSpPr>
        <p:spPr bwMode="auto">
          <a:xfrm>
            <a:off x="107504" y="836712"/>
            <a:ext cx="748883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4" name="Line 40"/>
          <p:cNvSpPr>
            <a:spLocks noChangeShapeType="1"/>
          </p:cNvSpPr>
          <p:nvPr/>
        </p:nvSpPr>
        <p:spPr bwMode="auto">
          <a:xfrm flipH="1" flipV="1">
            <a:off x="8028384" y="188640"/>
            <a:ext cx="0" cy="288032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5" name="Line 40"/>
          <p:cNvSpPr>
            <a:spLocks noChangeShapeType="1"/>
          </p:cNvSpPr>
          <p:nvPr/>
        </p:nvSpPr>
        <p:spPr bwMode="auto">
          <a:xfrm flipV="1">
            <a:off x="8244408" y="324272"/>
            <a:ext cx="216024" cy="296416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7" name="Line 40"/>
          <p:cNvSpPr>
            <a:spLocks noChangeShapeType="1"/>
          </p:cNvSpPr>
          <p:nvPr/>
        </p:nvSpPr>
        <p:spPr bwMode="auto">
          <a:xfrm flipV="1">
            <a:off x="8388424" y="908720"/>
            <a:ext cx="288032" cy="0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6" name="Line 40"/>
          <p:cNvSpPr>
            <a:spLocks noChangeShapeType="1"/>
          </p:cNvSpPr>
          <p:nvPr/>
        </p:nvSpPr>
        <p:spPr bwMode="auto">
          <a:xfrm flipH="1">
            <a:off x="8028384" y="1348853"/>
            <a:ext cx="16768" cy="351955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8" name="Line 40"/>
          <p:cNvSpPr>
            <a:spLocks noChangeShapeType="1"/>
          </p:cNvSpPr>
          <p:nvPr/>
        </p:nvSpPr>
        <p:spPr bwMode="auto">
          <a:xfrm>
            <a:off x="8244408" y="1268760"/>
            <a:ext cx="216024" cy="216024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01" y="2741777"/>
            <a:ext cx="2730331" cy="543207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2195662" y="1434191"/>
            <a:ext cx="2528517" cy="1922801"/>
            <a:chOff x="2195662" y="1434191"/>
            <a:chExt cx="2528517" cy="1922801"/>
          </a:xfrm>
        </p:grpSpPr>
        <p:grpSp>
          <p:nvGrpSpPr>
            <p:cNvPr id="59417" name="Group 59416"/>
            <p:cNvGrpSpPr/>
            <p:nvPr/>
          </p:nvGrpSpPr>
          <p:grpSpPr>
            <a:xfrm>
              <a:off x="2195662" y="1484784"/>
              <a:ext cx="1512242" cy="1872208"/>
              <a:chOff x="2195662" y="1532613"/>
              <a:chExt cx="1512242" cy="1872208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2195662" y="1772816"/>
                <a:ext cx="1080194" cy="461665"/>
              </a:xfrm>
              <a:prstGeom prst="rect">
                <a:avLst/>
              </a:prstGeom>
              <a:noFill/>
            </p:spPr>
            <p:txBody>
              <a:bodyPr wrap="none" lIns="91291" tIns="45648" rIns="91291" bIns="45648" rtlCol="0">
                <a:spAutoFit/>
              </a:bodyPr>
              <a:lstStyle/>
              <a:p>
                <a:r>
                  <a:rPr lang="en-US" sz="2400" dirty="0" err="1">
                    <a:solidFill>
                      <a:srgbClr val="0000FF"/>
                    </a:solidFill>
                    <a:effectLst/>
                  </a:rPr>
                  <a:t>Bohm’s</a:t>
                </a:r>
                <a:endParaRPr lang="en-US" sz="2400" dirty="0">
                  <a:solidFill>
                    <a:srgbClr val="0000FF"/>
                  </a:solidFill>
                  <a:effectLst/>
                </a:endParaRPr>
              </a:p>
            </p:txBody>
          </p:sp>
          <p:sp>
            <p:nvSpPr>
              <p:cNvPr id="67" name="Line 40"/>
              <p:cNvSpPr>
                <a:spLocks noChangeShapeType="1"/>
              </p:cNvSpPr>
              <p:nvPr/>
            </p:nvSpPr>
            <p:spPr bwMode="auto">
              <a:xfrm flipH="1">
                <a:off x="2915816" y="1532613"/>
                <a:ext cx="792088" cy="108012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Gill Sans" pitchFamily="-65" charset="0"/>
                </a:endParaRPr>
              </a:p>
            </p:txBody>
          </p:sp>
          <p:sp>
            <p:nvSpPr>
              <p:cNvPr id="69" name="Oval 36"/>
              <p:cNvSpPr>
                <a:spLocks noChangeArrowheads="1"/>
              </p:cNvSpPr>
              <p:nvPr/>
            </p:nvSpPr>
            <p:spPr bwMode="auto">
              <a:xfrm>
                <a:off x="2483768" y="2660562"/>
                <a:ext cx="720080" cy="744259"/>
              </a:xfrm>
              <a:prstGeom prst="ellips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</p:grpSp>
        <p:pic>
          <p:nvPicPr>
            <p:cNvPr id="17" name="Picture 16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9912" y="1434191"/>
              <a:ext cx="944267" cy="266617"/>
            </a:xfrm>
            <a:prstGeom prst="rect">
              <a:avLst/>
            </a:prstGeom>
          </p:spPr>
        </p:pic>
      </p:grpSp>
      <p:pic>
        <p:nvPicPr>
          <p:cNvPr id="34" name="Picture 33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613" y="1124744"/>
            <a:ext cx="437732" cy="504056"/>
          </a:xfrm>
          <a:prstGeom prst="rect">
            <a:avLst/>
          </a:prstGeom>
        </p:spPr>
      </p:pic>
      <p:pic>
        <p:nvPicPr>
          <p:cNvPr id="35" name="Picture 34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1541537"/>
            <a:ext cx="423720" cy="37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146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31" name="Rectangle 37"/>
          <p:cNvSpPr>
            <a:spLocks noChangeArrowheads="1"/>
          </p:cNvSpPr>
          <p:nvPr/>
        </p:nvSpPr>
        <p:spPr bwMode="auto">
          <a:xfrm>
            <a:off x="2485554" y="4551213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1" tIns="45648" rIns="91291" bIns="45648">
            <a:spAutoFit/>
          </a:bodyPr>
          <a:lstStyle/>
          <a:p>
            <a:endParaRPr lang="en-US" sz="2400">
              <a:solidFill>
                <a:srgbClr val="000000"/>
              </a:solidFill>
              <a:effectLst/>
            </a:endParaRPr>
          </a:p>
        </p:txBody>
      </p:sp>
      <p:sp>
        <p:nvSpPr>
          <p:cNvPr id="594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504" y="116632"/>
            <a:ext cx="7452320" cy="57606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SOL width – first principles estimate  </a:t>
            </a:r>
            <a:endParaRPr lang="en-US" sz="36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51920" y="3428701"/>
            <a:ext cx="1728192" cy="12961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60" name="Rectangle 37"/>
          <p:cNvSpPr>
            <a:spLocks noChangeArrowheads="1"/>
          </p:cNvSpPr>
          <p:nvPr/>
        </p:nvSpPr>
        <p:spPr bwMode="auto">
          <a:xfrm>
            <a:off x="9182298" y="8703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1" tIns="45648" rIns="91291" bIns="45648">
            <a:spAutoFit/>
          </a:bodyPr>
          <a:lstStyle/>
          <a:p>
            <a:endParaRPr lang="en-US" sz="2400">
              <a:solidFill>
                <a:srgbClr val="000000"/>
              </a:solidFill>
              <a:effectLst/>
            </a:endParaRP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4000"/>
                    </a14:imgEffect>
                  </a14:imgLayer>
                </a14:imgProps>
              </a:ext>
            </a:extLst>
          </a:blip>
          <a:srcRect l="45692" t="13419" r="41975" b="67585"/>
          <a:stretch/>
        </p:blipFill>
        <p:spPr>
          <a:xfrm>
            <a:off x="7340912" y="44624"/>
            <a:ext cx="1695584" cy="1872208"/>
          </a:xfrm>
          <a:prstGeom prst="rect">
            <a:avLst/>
          </a:prstGeom>
        </p:spPr>
      </p:pic>
      <p:sp>
        <p:nvSpPr>
          <p:cNvPr id="73" name="Rectangle 72"/>
          <p:cNvSpPr/>
          <p:nvPr/>
        </p:nvSpPr>
        <p:spPr bwMode="auto">
          <a:xfrm>
            <a:off x="8244408" y="1700808"/>
            <a:ext cx="899592" cy="2160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81" name="Freeform 80"/>
          <p:cNvSpPr/>
          <p:nvPr/>
        </p:nvSpPr>
        <p:spPr>
          <a:xfrm>
            <a:off x="8748464" y="260648"/>
            <a:ext cx="72008" cy="975895"/>
          </a:xfrm>
          <a:custGeom>
            <a:avLst/>
            <a:gdLst>
              <a:gd name="connsiteX0" fmla="*/ 0 w 361047"/>
              <a:gd name="connsiteY0" fmla="*/ 975895 h 975895"/>
              <a:gd name="connsiteX1" fmla="*/ 360947 w 361047"/>
              <a:gd name="connsiteY1" fmla="*/ 467895 h 975895"/>
              <a:gd name="connsiteX2" fmla="*/ 40105 w 361047"/>
              <a:gd name="connsiteY2" fmla="*/ 0 h 975895"/>
              <a:gd name="connsiteX3" fmla="*/ 40105 w 361047"/>
              <a:gd name="connsiteY3" fmla="*/ 0 h 975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047" h="975895">
                <a:moveTo>
                  <a:pt x="0" y="975895"/>
                </a:moveTo>
                <a:cubicBezTo>
                  <a:pt x="177131" y="803219"/>
                  <a:pt x="354263" y="630544"/>
                  <a:pt x="360947" y="467895"/>
                </a:cubicBezTo>
                <a:cubicBezTo>
                  <a:pt x="367631" y="305246"/>
                  <a:pt x="40105" y="0"/>
                  <a:pt x="40105" y="0"/>
                </a:cubicBezTo>
                <a:lnTo>
                  <a:pt x="40105" y="0"/>
                </a:lnTo>
              </a:path>
            </a:pathLst>
          </a:custGeom>
          <a:ln>
            <a:solidFill>
              <a:schemeClr val="tx1"/>
            </a:solidFill>
            <a:tailEnd type="triangle" w="lg" len="lg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2979"/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59410" name="Arc 59409"/>
          <p:cNvSpPr/>
          <p:nvPr/>
        </p:nvSpPr>
        <p:spPr bwMode="auto">
          <a:xfrm>
            <a:off x="7668344" y="404664"/>
            <a:ext cx="864096" cy="1080120"/>
          </a:xfrm>
          <a:prstGeom prst="arc">
            <a:avLst>
              <a:gd name="adj1" fmla="val 14387217"/>
              <a:gd name="adj2" fmla="val 7334424"/>
            </a:avLst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03" name="Line 40"/>
          <p:cNvSpPr>
            <a:spLocks noChangeShapeType="1"/>
          </p:cNvSpPr>
          <p:nvPr/>
        </p:nvSpPr>
        <p:spPr bwMode="auto">
          <a:xfrm flipH="1">
            <a:off x="7740352" y="476672"/>
            <a:ext cx="144016" cy="7200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grpSp>
        <p:nvGrpSpPr>
          <p:cNvPr id="59414" name="Group 59413"/>
          <p:cNvGrpSpPr/>
          <p:nvPr/>
        </p:nvGrpSpPr>
        <p:grpSpPr>
          <a:xfrm>
            <a:off x="2843808" y="3903439"/>
            <a:ext cx="3600400" cy="2117849"/>
            <a:chOff x="2771800" y="3975447"/>
            <a:chExt cx="3600400" cy="2117849"/>
          </a:xfrm>
        </p:grpSpPr>
        <p:grpSp>
          <p:nvGrpSpPr>
            <p:cNvPr id="7" name="Group 6"/>
            <p:cNvGrpSpPr/>
            <p:nvPr/>
          </p:nvGrpSpPr>
          <p:grpSpPr>
            <a:xfrm>
              <a:off x="2771800" y="3975447"/>
              <a:ext cx="3600400" cy="1397623"/>
              <a:chOff x="2267744" y="3429000"/>
              <a:chExt cx="3600400" cy="1397623"/>
            </a:xfrm>
          </p:grpSpPr>
          <p:sp>
            <p:nvSpPr>
              <p:cNvPr id="68" name="TextBox 67"/>
              <p:cNvSpPr txBox="1"/>
              <p:nvPr/>
            </p:nvSpPr>
            <p:spPr>
              <a:xfrm>
                <a:off x="2267744" y="4365104"/>
                <a:ext cx="3600400" cy="461519"/>
              </a:xfrm>
              <a:prstGeom prst="rect">
                <a:avLst/>
              </a:prstGeom>
              <a:noFill/>
            </p:spPr>
            <p:txBody>
              <a:bodyPr wrap="square" lIns="91291" tIns="45648" rIns="91291" bIns="45648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0000FF"/>
                    </a:solidFill>
                    <a:effectLst/>
                    <a:latin typeface="Gill Sans"/>
                    <a:cs typeface="Gill Sans"/>
                  </a:rPr>
                  <a:t>Removal of driving gradient</a:t>
                </a:r>
                <a:endParaRPr lang="en-US" sz="2400" dirty="0">
                  <a:solidFill>
                    <a:srgbClr val="0000FF"/>
                  </a:solidFill>
                  <a:effectLst/>
                  <a:latin typeface="Gill Sans"/>
                  <a:cs typeface="Gill Sans"/>
                </a:endParaRPr>
              </a:p>
            </p:txBody>
          </p:sp>
          <p:sp>
            <p:nvSpPr>
              <p:cNvPr id="102" name="Line 40"/>
              <p:cNvSpPr>
                <a:spLocks noChangeShapeType="1"/>
              </p:cNvSpPr>
              <p:nvPr/>
            </p:nvSpPr>
            <p:spPr bwMode="auto">
              <a:xfrm flipH="1" flipV="1">
                <a:off x="4139952" y="3962673"/>
                <a:ext cx="0" cy="50405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Gill Sans" pitchFamily="-65" charset="0"/>
                </a:endParaRPr>
              </a:p>
            </p:txBody>
          </p:sp>
          <p:sp>
            <p:nvSpPr>
              <p:cNvPr id="107" name="Oval 36"/>
              <p:cNvSpPr>
                <a:spLocks noChangeArrowheads="1"/>
              </p:cNvSpPr>
              <p:nvPr/>
            </p:nvSpPr>
            <p:spPr bwMode="auto">
              <a:xfrm>
                <a:off x="3923928" y="3429000"/>
                <a:ext cx="360040" cy="504056"/>
              </a:xfrm>
              <a:prstGeom prst="ellips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</p:grpSp>
        <p:pic>
          <p:nvPicPr>
            <p:cNvPr id="18" name="Picture 17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7655" y="5377877"/>
              <a:ext cx="1254305" cy="715419"/>
            </a:xfrm>
            <a:prstGeom prst="rect">
              <a:avLst/>
            </a:prstGeom>
          </p:spPr>
        </p:pic>
        <p:pic>
          <p:nvPicPr>
            <p:cNvPr id="25" name="Picture 24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67447" y="5424636"/>
              <a:ext cx="1188729" cy="668660"/>
            </a:xfrm>
            <a:prstGeom prst="rect">
              <a:avLst/>
            </a:prstGeom>
          </p:spPr>
        </p:pic>
        <p:sp>
          <p:nvSpPr>
            <p:cNvPr id="106" name="Line 40"/>
            <p:cNvSpPr>
              <a:spLocks noChangeShapeType="1"/>
            </p:cNvSpPr>
            <p:nvPr/>
          </p:nvSpPr>
          <p:spPr bwMode="auto">
            <a:xfrm flipV="1">
              <a:off x="4355976" y="5733256"/>
              <a:ext cx="43204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lg"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</p:grpSp>
      <p:grpSp>
        <p:nvGrpSpPr>
          <p:cNvPr id="59418" name="Group 59417"/>
          <p:cNvGrpSpPr/>
          <p:nvPr/>
        </p:nvGrpSpPr>
        <p:grpSpPr>
          <a:xfrm>
            <a:off x="899592" y="2636912"/>
            <a:ext cx="6768752" cy="2037200"/>
            <a:chOff x="899592" y="2709219"/>
            <a:chExt cx="6768752" cy="2037200"/>
          </a:xfrm>
        </p:grpSpPr>
        <p:sp>
          <p:nvSpPr>
            <p:cNvPr id="70" name="Oval 36"/>
            <p:cNvSpPr>
              <a:spLocks noChangeArrowheads="1"/>
            </p:cNvSpPr>
            <p:nvPr/>
          </p:nvSpPr>
          <p:spPr bwMode="auto">
            <a:xfrm>
              <a:off x="899592" y="2709219"/>
              <a:ext cx="648072" cy="648072"/>
            </a:xfrm>
            <a:prstGeom prst="ellips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71" name="Line 40"/>
            <p:cNvSpPr>
              <a:spLocks noChangeShapeType="1"/>
            </p:cNvSpPr>
            <p:nvPr/>
          </p:nvSpPr>
          <p:spPr bwMode="auto">
            <a:xfrm flipH="1" flipV="1">
              <a:off x="1331640" y="3357290"/>
              <a:ext cx="216024" cy="71977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lg"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  <p:pic>
          <p:nvPicPr>
            <p:cNvPr id="59415" name="Picture 59414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3717032"/>
              <a:ext cx="6120680" cy="1029387"/>
            </a:xfrm>
            <a:prstGeom prst="rect">
              <a:avLst/>
            </a:prstGeom>
          </p:spPr>
        </p:pic>
      </p:grpSp>
      <p:sp>
        <p:nvSpPr>
          <p:cNvPr id="115" name="TextBox 114"/>
          <p:cNvSpPr txBox="1"/>
          <p:nvPr/>
        </p:nvSpPr>
        <p:spPr>
          <a:xfrm>
            <a:off x="251520" y="6413412"/>
            <a:ext cx="4032448" cy="399964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2000" dirty="0" smtClean="0">
                <a:effectLst/>
              </a:rPr>
              <a:t>Ricci et al., PRL 2008; </a:t>
            </a:r>
            <a:r>
              <a:rPr lang="en-US" sz="2000" dirty="0" err="1" smtClean="0">
                <a:effectLst/>
              </a:rPr>
              <a:t>PoP</a:t>
            </a:r>
            <a:r>
              <a:rPr lang="en-US" sz="2000" dirty="0" smtClean="0">
                <a:effectLst/>
              </a:rPr>
              <a:t> 2013</a:t>
            </a:r>
          </a:p>
        </p:txBody>
      </p:sp>
      <p:sp>
        <p:nvSpPr>
          <p:cNvPr id="119" name="Line 40"/>
          <p:cNvSpPr>
            <a:spLocks noChangeShapeType="1"/>
          </p:cNvSpPr>
          <p:nvPr/>
        </p:nvSpPr>
        <p:spPr bwMode="auto">
          <a:xfrm flipH="1" flipV="1">
            <a:off x="7740352" y="1340768"/>
            <a:ext cx="144016" cy="7200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40" name="Line 11"/>
          <p:cNvSpPr>
            <a:spLocks noChangeShapeType="1"/>
          </p:cNvSpPr>
          <p:nvPr/>
        </p:nvSpPr>
        <p:spPr bwMode="auto">
          <a:xfrm>
            <a:off x="107504" y="836712"/>
            <a:ext cx="748883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4" name="Line 40"/>
          <p:cNvSpPr>
            <a:spLocks noChangeShapeType="1"/>
          </p:cNvSpPr>
          <p:nvPr/>
        </p:nvSpPr>
        <p:spPr bwMode="auto">
          <a:xfrm flipH="1" flipV="1">
            <a:off x="8028384" y="188640"/>
            <a:ext cx="0" cy="288032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5" name="Line 40"/>
          <p:cNvSpPr>
            <a:spLocks noChangeShapeType="1"/>
          </p:cNvSpPr>
          <p:nvPr/>
        </p:nvSpPr>
        <p:spPr bwMode="auto">
          <a:xfrm flipV="1">
            <a:off x="8244408" y="324272"/>
            <a:ext cx="216024" cy="296416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7" name="Line 40"/>
          <p:cNvSpPr>
            <a:spLocks noChangeShapeType="1"/>
          </p:cNvSpPr>
          <p:nvPr/>
        </p:nvSpPr>
        <p:spPr bwMode="auto">
          <a:xfrm flipV="1">
            <a:off x="8388424" y="908720"/>
            <a:ext cx="288032" cy="0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6" name="Line 40"/>
          <p:cNvSpPr>
            <a:spLocks noChangeShapeType="1"/>
          </p:cNvSpPr>
          <p:nvPr/>
        </p:nvSpPr>
        <p:spPr bwMode="auto">
          <a:xfrm flipH="1">
            <a:off x="8028384" y="1348853"/>
            <a:ext cx="16768" cy="351955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8" name="Line 40"/>
          <p:cNvSpPr>
            <a:spLocks noChangeShapeType="1"/>
          </p:cNvSpPr>
          <p:nvPr/>
        </p:nvSpPr>
        <p:spPr bwMode="auto">
          <a:xfrm>
            <a:off x="8244408" y="1268760"/>
            <a:ext cx="216024" cy="216024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707904" y="2492896"/>
            <a:ext cx="2654194" cy="2233148"/>
            <a:chOff x="3707904" y="2492896"/>
            <a:chExt cx="2654194" cy="2233148"/>
          </a:xfrm>
        </p:grpSpPr>
        <p:grpSp>
          <p:nvGrpSpPr>
            <p:cNvPr id="6" name="Group 5"/>
            <p:cNvGrpSpPr/>
            <p:nvPr/>
          </p:nvGrpSpPr>
          <p:grpSpPr>
            <a:xfrm>
              <a:off x="4716016" y="3140669"/>
              <a:ext cx="662767" cy="1585375"/>
              <a:chOff x="3938623" y="3139769"/>
              <a:chExt cx="662767" cy="1585375"/>
            </a:xfrm>
          </p:grpSpPr>
          <p:sp>
            <p:nvSpPr>
              <p:cNvPr id="357412" name="Oval 36"/>
              <p:cNvSpPr>
                <a:spLocks noChangeArrowheads="1"/>
              </p:cNvSpPr>
              <p:nvPr/>
            </p:nvSpPr>
            <p:spPr bwMode="auto">
              <a:xfrm>
                <a:off x="3938623" y="3573016"/>
                <a:ext cx="662767" cy="1152128"/>
              </a:xfrm>
              <a:prstGeom prst="ellips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  <p:sp>
            <p:nvSpPr>
              <p:cNvPr id="111" name="Line 40"/>
              <p:cNvSpPr>
                <a:spLocks noChangeShapeType="1"/>
              </p:cNvSpPr>
              <p:nvPr/>
            </p:nvSpPr>
            <p:spPr bwMode="auto">
              <a:xfrm>
                <a:off x="4298663" y="3139769"/>
                <a:ext cx="0" cy="433247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Gill Sans" pitchFamily="-65" charset="0"/>
                </a:endParaRPr>
              </a:p>
            </p:txBody>
          </p:sp>
        </p:grpSp>
        <p:pic>
          <p:nvPicPr>
            <p:cNvPr id="5" name="Picture 4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7904" y="2492896"/>
              <a:ext cx="2654194" cy="592385"/>
            </a:xfrm>
            <a:prstGeom prst="rect">
              <a:avLst/>
            </a:prstGeom>
          </p:spPr>
        </p:pic>
      </p:grpSp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01" y="2741777"/>
            <a:ext cx="2730331" cy="543207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2195662" y="1434191"/>
            <a:ext cx="2528517" cy="1922801"/>
            <a:chOff x="2195662" y="1434191"/>
            <a:chExt cx="2528517" cy="1922801"/>
          </a:xfrm>
        </p:grpSpPr>
        <p:grpSp>
          <p:nvGrpSpPr>
            <p:cNvPr id="59417" name="Group 59416"/>
            <p:cNvGrpSpPr/>
            <p:nvPr/>
          </p:nvGrpSpPr>
          <p:grpSpPr>
            <a:xfrm>
              <a:off x="2195662" y="1484784"/>
              <a:ext cx="1512242" cy="1872208"/>
              <a:chOff x="2195662" y="1532613"/>
              <a:chExt cx="1512242" cy="1872208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2195662" y="1772816"/>
                <a:ext cx="1080194" cy="461665"/>
              </a:xfrm>
              <a:prstGeom prst="rect">
                <a:avLst/>
              </a:prstGeom>
              <a:noFill/>
            </p:spPr>
            <p:txBody>
              <a:bodyPr wrap="none" lIns="91291" tIns="45648" rIns="91291" bIns="45648" rtlCol="0">
                <a:spAutoFit/>
              </a:bodyPr>
              <a:lstStyle/>
              <a:p>
                <a:r>
                  <a:rPr lang="en-US" sz="2400" dirty="0" err="1">
                    <a:solidFill>
                      <a:srgbClr val="0000FF"/>
                    </a:solidFill>
                    <a:effectLst/>
                  </a:rPr>
                  <a:t>Bohm’s</a:t>
                </a:r>
                <a:endParaRPr lang="en-US" sz="2400" dirty="0">
                  <a:solidFill>
                    <a:srgbClr val="0000FF"/>
                  </a:solidFill>
                  <a:effectLst/>
                </a:endParaRPr>
              </a:p>
            </p:txBody>
          </p:sp>
          <p:sp>
            <p:nvSpPr>
              <p:cNvPr id="67" name="Line 40"/>
              <p:cNvSpPr>
                <a:spLocks noChangeShapeType="1"/>
              </p:cNvSpPr>
              <p:nvPr/>
            </p:nvSpPr>
            <p:spPr bwMode="auto">
              <a:xfrm flipH="1">
                <a:off x="2915816" y="1532613"/>
                <a:ext cx="792088" cy="108012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Gill Sans" pitchFamily="-65" charset="0"/>
                </a:endParaRPr>
              </a:p>
            </p:txBody>
          </p:sp>
          <p:sp>
            <p:nvSpPr>
              <p:cNvPr id="69" name="Oval 36"/>
              <p:cNvSpPr>
                <a:spLocks noChangeArrowheads="1"/>
              </p:cNvSpPr>
              <p:nvPr/>
            </p:nvSpPr>
            <p:spPr bwMode="auto">
              <a:xfrm>
                <a:off x="2483768" y="2660562"/>
                <a:ext cx="720080" cy="744259"/>
              </a:xfrm>
              <a:prstGeom prst="ellips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</p:grpSp>
        <p:pic>
          <p:nvPicPr>
            <p:cNvPr id="17" name="Picture 16" descr="latex-image-1.pd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9912" y="1434191"/>
              <a:ext cx="944267" cy="266617"/>
            </a:xfrm>
            <a:prstGeom prst="rect">
              <a:avLst/>
            </a:prstGeom>
          </p:spPr>
        </p:pic>
      </p:grpSp>
      <p:pic>
        <p:nvPicPr>
          <p:cNvPr id="47" name="Picture 46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613" y="1124744"/>
            <a:ext cx="437732" cy="504056"/>
          </a:xfrm>
          <a:prstGeom prst="rect">
            <a:avLst/>
          </a:prstGeom>
        </p:spPr>
      </p:pic>
      <p:pic>
        <p:nvPicPr>
          <p:cNvPr id="48" name="Picture 47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1541537"/>
            <a:ext cx="423720" cy="375295"/>
          </a:xfrm>
          <a:prstGeom prst="rect">
            <a:avLst/>
          </a:prstGeom>
        </p:spPr>
      </p:pic>
      <p:pic>
        <p:nvPicPr>
          <p:cNvPr id="49" name="Picture 48" descr="latex-image-1.pd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472" y="936005"/>
            <a:ext cx="197188" cy="33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456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31" name="Rectangle 37"/>
          <p:cNvSpPr>
            <a:spLocks noChangeArrowheads="1"/>
          </p:cNvSpPr>
          <p:nvPr/>
        </p:nvSpPr>
        <p:spPr bwMode="auto">
          <a:xfrm>
            <a:off x="2485554" y="4551213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1" tIns="45648" rIns="91291" bIns="45648">
            <a:spAutoFit/>
          </a:bodyPr>
          <a:lstStyle/>
          <a:p>
            <a:endParaRPr lang="en-US" sz="2400">
              <a:solidFill>
                <a:srgbClr val="000000"/>
              </a:solidFill>
              <a:effectLst/>
            </a:endParaRPr>
          </a:p>
        </p:txBody>
      </p:sp>
      <p:sp>
        <p:nvSpPr>
          <p:cNvPr id="594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504" y="116632"/>
            <a:ext cx="7452320" cy="57606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SOL width – first principles estimate  </a:t>
            </a:r>
            <a:endParaRPr lang="en-US" sz="36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51920" y="3428701"/>
            <a:ext cx="1728192" cy="12961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60" name="Rectangle 37"/>
          <p:cNvSpPr>
            <a:spLocks noChangeArrowheads="1"/>
          </p:cNvSpPr>
          <p:nvPr/>
        </p:nvSpPr>
        <p:spPr bwMode="auto">
          <a:xfrm>
            <a:off x="9182298" y="8703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1" tIns="45648" rIns="91291" bIns="45648">
            <a:spAutoFit/>
          </a:bodyPr>
          <a:lstStyle/>
          <a:p>
            <a:endParaRPr lang="en-US" sz="2400">
              <a:solidFill>
                <a:srgbClr val="000000"/>
              </a:solidFill>
              <a:effectLst/>
            </a:endParaRP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4000"/>
                    </a14:imgEffect>
                  </a14:imgLayer>
                </a14:imgProps>
              </a:ext>
            </a:extLst>
          </a:blip>
          <a:srcRect l="45692" t="13419" r="41975" b="67585"/>
          <a:stretch/>
        </p:blipFill>
        <p:spPr>
          <a:xfrm>
            <a:off x="7340912" y="44624"/>
            <a:ext cx="1695584" cy="1872208"/>
          </a:xfrm>
          <a:prstGeom prst="rect">
            <a:avLst/>
          </a:prstGeom>
        </p:spPr>
      </p:pic>
      <p:sp>
        <p:nvSpPr>
          <p:cNvPr id="73" name="Rectangle 72"/>
          <p:cNvSpPr/>
          <p:nvPr/>
        </p:nvSpPr>
        <p:spPr bwMode="auto">
          <a:xfrm>
            <a:off x="8244408" y="1700808"/>
            <a:ext cx="899592" cy="2160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81" name="Freeform 80"/>
          <p:cNvSpPr/>
          <p:nvPr/>
        </p:nvSpPr>
        <p:spPr>
          <a:xfrm>
            <a:off x="8748464" y="260648"/>
            <a:ext cx="72008" cy="975895"/>
          </a:xfrm>
          <a:custGeom>
            <a:avLst/>
            <a:gdLst>
              <a:gd name="connsiteX0" fmla="*/ 0 w 361047"/>
              <a:gd name="connsiteY0" fmla="*/ 975895 h 975895"/>
              <a:gd name="connsiteX1" fmla="*/ 360947 w 361047"/>
              <a:gd name="connsiteY1" fmla="*/ 467895 h 975895"/>
              <a:gd name="connsiteX2" fmla="*/ 40105 w 361047"/>
              <a:gd name="connsiteY2" fmla="*/ 0 h 975895"/>
              <a:gd name="connsiteX3" fmla="*/ 40105 w 361047"/>
              <a:gd name="connsiteY3" fmla="*/ 0 h 975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047" h="975895">
                <a:moveTo>
                  <a:pt x="0" y="975895"/>
                </a:moveTo>
                <a:cubicBezTo>
                  <a:pt x="177131" y="803219"/>
                  <a:pt x="354263" y="630544"/>
                  <a:pt x="360947" y="467895"/>
                </a:cubicBezTo>
                <a:cubicBezTo>
                  <a:pt x="367631" y="305246"/>
                  <a:pt x="40105" y="0"/>
                  <a:pt x="40105" y="0"/>
                </a:cubicBezTo>
                <a:lnTo>
                  <a:pt x="40105" y="0"/>
                </a:lnTo>
              </a:path>
            </a:pathLst>
          </a:custGeom>
          <a:ln>
            <a:solidFill>
              <a:schemeClr val="tx1"/>
            </a:solidFill>
            <a:tailEnd type="triangle" w="lg" len="lg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2979"/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59410" name="Arc 59409"/>
          <p:cNvSpPr/>
          <p:nvPr/>
        </p:nvSpPr>
        <p:spPr bwMode="auto">
          <a:xfrm>
            <a:off x="7668344" y="404664"/>
            <a:ext cx="864096" cy="1080120"/>
          </a:xfrm>
          <a:prstGeom prst="arc">
            <a:avLst>
              <a:gd name="adj1" fmla="val 14387217"/>
              <a:gd name="adj2" fmla="val 7334424"/>
            </a:avLst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03" name="Line 40"/>
          <p:cNvSpPr>
            <a:spLocks noChangeShapeType="1"/>
          </p:cNvSpPr>
          <p:nvPr/>
        </p:nvSpPr>
        <p:spPr bwMode="auto">
          <a:xfrm flipH="1">
            <a:off x="7740352" y="476672"/>
            <a:ext cx="144016" cy="7200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grpSp>
        <p:nvGrpSpPr>
          <p:cNvPr id="59418" name="Group 59417"/>
          <p:cNvGrpSpPr/>
          <p:nvPr/>
        </p:nvGrpSpPr>
        <p:grpSpPr>
          <a:xfrm>
            <a:off x="899592" y="2636912"/>
            <a:ext cx="6768752" cy="2037200"/>
            <a:chOff x="899592" y="2709219"/>
            <a:chExt cx="6768752" cy="2037200"/>
          </a:xfrm>
        </p:grpSpPr>
        <p:sp>
          <p:nvSpPr>
            <p:cNvPr id="70" name="Oval 36"/>
            <p:cNvSpPr>
              <a:spLocks noChangeArrowheads="1"/>
            </p:cNvSpPr>
            <p:nvPr/>
          </p:nvSpPr>
          <p:spPr bwMode="auto">
            <a:xfrm>
              <a:off x="899592" y="2709219"/>
              <a:ext cx="648072" cy="648072"/>
            </a:xfrm>
            <a:prstGeom prst="ellips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71" name="Line 40"/>
            <p:cNvSpPr>
              <a:spLocks noChangeShapeType="1"/>
            </p:cNvSpPr>
            <p:nvPr/>
          </p:nvSpPr>
          <p:spPr bwMode="auto">
            <a:xfrm flipH="1" flipV="1">
              <a:off x="1331640" y="3357290"/>
              <a:ext cx="216024" cy="71977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lg"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  <p:pic>
          <p:nvPicPr>
            <p:cNvPr id="59415" name="Picture 59414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3717032"/>
              <a:ext cx="6120680" cy="1029387"/>
            </a:xfrm>
            <a:prstGeom prst="rect">
              <a:avLst/>
            </a:prstGeom>
          </p:spPr>
        </p:pic>
      </p:grpSp>
      <p:sp>
        <p:nvSpPr>
          <p:cNvPr id="115" name="TextBox 114"/>
          <p:cNvSpPr txBox="1"/>
          <p:nvPr/>
        </p:nvSpPr>
        <p:spPr>
          <a:xfrm>
            <a:off x="251520" y="6413412"/>
            <a:ext cx="4032448" cy="399964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2000" dirty="0" smtClean="0">
                <a:effectLst/>
              </a:rPr>
              <a:t>Ricci et al., PRL 2008; </a:t>
            </a:r>
            <a:r>
              <a:rPr lang="en-US" sz="2000" dirty="0" err="1" smtClean="0">
                <a:effectLst/>
              </a:rPr>
              <a:t>PoP</a:t>
            </a:r>
            <a:r>
              <a:rPr lang="en-US" sz="2000" dirty="0" smtClean="0">
                <a:effectLst/>
              </a:rPr>
              <a:t> 2013</a:t>
            </a:r>
          </a:p>
        </p:txBody>
      </p:sp>
      <p:sp>
        <p:nvSpPr>
          <p:cNvPr id="119" name="Line 40"/>
          <p:cNvSpPr>
            <a:spLocks noChangeShapeType="1"/>
          </p:cNvSpPr>
          <p:nvPr/>
        </p:nvSpPr>
        <p:spPr bwMode="auto">
          <a:xfrm flipH="1" flipV="1">
            <a:off x="7740352" y="1340768"/>
            <a:ext cx="144016" cy="7200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40" name="Line 11"/>
          <p:cNvSpPr>
            <a:spLocks noChangeShapeType="1"/>
          </p:cNvSpPr>
          <p:nvPr/>
        </p:nvSpPr>
        <p:spPr bwMode="auto">
          <a:xfrm>
            <a:off x="107504" y="836712"/>
            <a:ext cx="748883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4" name="Line 40"/>
          <p:cNvSpPr>
            <a:spLocks noChangeShapeType="1"/>
          </p:cNvSpPr>
          <p:nvPr/>
        </p:nvSpPr>
        <p:spPr bwMode="auto">
          <a:xfrm flipH="1" flipV="1">
            <a:off x="8028384" y="188640"/>
            <a:ext cx="0" cy="288032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5" name="Line 40"/>
          <p:cNvSpPr>
            <a:spLocks noChangeShapeType="1"/>
          </p:cNvSpPr>
          <p:nvPr/>
        </p:nvSpPr>
        <p:spPr bwMode="auto">
          <a:xfrm flipV="1">
            <a:off x="8244408" y="324272"/>
            <a:ext cx="216024" cy="296416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7" name="Line 40"/>
          <p:cNvSpPr>
            <a:spLocks noChangeShapeType="1"/>
          </p:cNvSpPr>
          <p:nvPr/>
        </p:nvSpPr>
        <p:spPr bwMode="auto">
          <a:xfrm flipV="1">
            <a:off x="8388424" y="908720"/>
            <a:ext cx="288032" cy="0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6" name="Line 40"/>
          <p:cNvSpPr>
            <a:spLocks noChangeShapeType="1"/>
          </p:cNvSpPr>
          <p:nvPr/>
        </p:nvSpPr>
        <p:spPr bwMode="auto">
          <a:xfrm flipH="1">
            <a:off x="8028384" y="1348853"/>
            <a:ext cx="16768" cy="351955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8" name="Line 40"/>
          <p:cNvSpPr>
            <a:spLocks noChangeShapeType="1"/>
          </p:cNvSpPr>
          <p:nvPr/>
        </p:nvSpPr>
        <p:spPr bwMode="auto">
          <a:xfrm>
            <a:off x="8244408" y="1268760"/>
            <a:ext cx="216024" cy="216024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01" y="2741777"/>
            <a:ext cx="2730331" cy="543207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2195662" y="1434191"/>
            <a:ext cx="2528517" cy="1922801"/>
            <a:chOff x="2195662" y="1434191"/>
            <a:chExt cx="2528517" cy="1922801"/>
          </a:xfrm>
        </p:grpSpPr>
        <p:grpSp>
          <p:nvGrpSpPr>
            <p:cNvPr id="59417" name="Group 59416"/>
            <p:cNvGrpSpPr/>
            <p:nvPr/>
          </p:nvGrpSpPr>
          <p:grpSpPr>
            <a:xfrm>
              <a:off x="2195662" y="1484784"/>
              <a:ext cx="1512242" cy="1872208"/>
              <a:chOff x="2195662" y="1532613"/>
              <a:chExt cx="1512242" cy="1872208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2195662" y="1772816"/>
                <a:ext cx="1080194" cy="461665"/>
              </a:xfrm>
              <a:prstGeom prst="rect">
                <a:avLst/>
              </a:prstGeom>
              <a:noFill/>
            </p:spPr>
            <p:txBody>
              <a:bodyPr wrap="none" lIns="91291" tIns="45648" rIns="91291" bIns="45648" rtlCol="0">
                <a:spAutoFit/>
              </a:bodyPr>
              <a:lstStyle/>
              <a:p>
                <a:r>
                  <a:rPr lang="en-US" sz="2400" dirty="0" err="1">
                    <a:solidFill>
                      <a:srgbClr val="0000FF"/>
                    </a:solidFill>
                    <a:effectLst/>
                  </a:rPr>
                  <a:t>Bohm’s</a:t>
                </a:r>
                <a:endParaRPr lang="en-US" sz="2400" dirty="0">
                  <a:solidFill>
                    <a:srgbClr val="0000FF"/>
                  </a:solidFill>
                  <a:effectLst/>
                </a:endParaRPr>
              </a:p>
            </p:txBody>
          </p:sp>
          <p:sp>
            <p:nvSpPr>
              <p:cNvPr id="67" name="Line 40"/>
              <p:cNvSpPr>
                <a:spLocks noChangeShapeType="1"/>
              </p:cNvSpPr>
              <p:nvPr/>
            </p:nvSpPr>
            <p:spPr bwMode="auto">
              <a:xfrm flipH="1">
                <a:off x="2915816" y="1532613"/>
                <a:ext cx="792088" cy="108012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Gill Sans" pitchFamily="-65" charset="0"/>
                </a:endParaRPr>
              </a:p>
            </p:txBody>
          </p:sp>
          <p:sp>
            <p:nvSpPr>
              <p:cNvPr id="69" name="Oval 36"/>
              <p:cNvSpPr>
                <a:spLocks noChangeArrowheads="1"/>
              </p:cNvSpPr>
              <p:nvPr/>
            </p:nvSpPr>
            <p:spPr bwMode="auto">
              <a:xfrm>
                <a:off x="2483768" y="2660562"/>
                <a:ext cx="720080" cy="744259"/>
              </a:xfrm>
              <a:prstGeom prst="ellips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</p:grpSp>
        <p:pic>
          <p:nvPicPr>
            <p:cNvPr id="17" name="Picture 16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9912" y="1434191"/>
              <a:ext cx="944267" cy="266617"/>
            </a:xfrm>
            <a:prstGeom prst="rect">
              <a:avLst/>
            </a:prstGeom>
          </p:spPr>
        </p:pic>
      </p:grpSp>
      <p:pic>
        <p:nvPicPr>
          <p:cNvPr id="34" name="Picture 33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613" y="1124744"/>
            <a:ext cx="437732" cy="504056"/>
          </a:xfrm>
          <a:prstGeom prst="rect">
            <a:avLst/>
          </a:prstGeom>
        </p:spPr>
      </p:pic>
      <p:pic>
        <p:nvPicPr>
          <p:cNvPr id="35" name="Picture 34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1541537"/>
            <a:ext cx="423720" cy="375295"/>
          </a:xfrm>
          <a:prstGeom prst="rect">
            <a:avLst/>
          </a:prstGeom>
        </p:spPr>
      </p:pic>
      <p:pic>
        <p:nvPicPr>
          <p:cNvPr id="36" name="Picture 35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472" y="936005"/>
            <a:ext cx="197188" cy="33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460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31" name="Rectangle 37"/>
          <p:cNvSpPr>
            <a:spLocks noChangeArrowheads="1"/>
          </p:cNvSpPr>
          <p:nvPr/>
        </p:nvSpPr>
        <p:spPr bwMode="auto">
          <a:xfrm>
            <a:off x="2485554" y="4551213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1" tIns="45648" rIns="91291" bIns="45648">
            <a:spAutoFit/>
          </a:bodyPr>
          <a:lstStyle/>
          <a:p>
            <a:endParaRPr lang="en-US" sz="2400">
              <a:solidFill>
                <a:srgbClr val="000000"/>
              </a:solidFill>
              <a:effectLst/>
            </a:endParaRPr>
          </a:p>
        </p:txBody>
      </p:sp>
      <p:sp>
        <p:nvSpPr>
          <p:cNvPr id="594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504" y="116632"/>
            <a:ext cx="7452320" cy="57606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SOL width – first principles estimate  </a:t>
            </a:r>
            <a:endParaRPr lang="en-US" sz="36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51920" y="3428701"/>
            <a:ext cx="1728192" cy="12961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60" name="Rectangle 37"/>
          <p:cNvSpPr>
            <a:spLocks noChangeArrowheads="1"/>
          </p:cNvSpPr>
          <p:nvPr/>
        </p:nvSpPr>
        <p:spPr bwMode="auto">
          <a:xfrm>
            <a:off x="9182298" y="8703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1" tIns="45648" rIns="91291" bIns="45648">
            <a:spAutoFit/>
          </a:bodyPr>
          <a:lstStyle/>
          <a:p>
            <a:endParaRPr lang="en-US" sz="2400">
              <a:solidFill>
                <a:srgbClr val="000000"/>
              </a:solidFill>
              <a:effectLst/>
            </a:endParaRP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4000"/>
                    </a14:imgEffect>
                  </a14:imgLayer>
                </a14:imgProps>
              </a:ext>
            </a:extLst>
          </a:blip>
          <a:srcRect l="45692" t="13419" r="41975" b="67585"/>
          <a:stretch/>
        </p:blipFill>
        <p:spPr>
          <a:xfrm>
            <a:off x="7340912" y="44624"/>
            <a:ext cx="1695584" cy="1872208"/>
          </a:xfrm>
          <a:prstGeom prst="rect">
            <a:avLst/>
          </a:prstGeom>
        </p:spPr>
      </p:pic>
      <p:sp>
        <p:nvSpPr>
          <p:cNvPr id="73" name="Rectangle 72"/>
          <p:cNvSpPr/>
          <p:nvPr/>
        </p:nvSpPr>
        <p:spPr bwMode="auto">
          <a:xfrm>
            <a:off x="8244408" y="1700808"/>
            <a:ext cx="899592" cy="2160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81" name="Freeform 80"/>
          <p:cNvSpPr/>
          <p:nvPr/>
        </p:nvSpPr>
        <p:spPr>
          <a:xfrm>
            <a:off x="8748464" y="260648"/>
            <a:ext cx="72008" cy="975895"/>
          </a:xfrm>
          <a:custGeom>
            <a:avLst/>
            <a:gdLst>
              <a:gd name="connsiteX0" fmla="*/ 0 w 361047"/>
              <a:gd name="connsiteY0" fmla="*/ 975895 h 975895"/>
              <a:gd name="connsiteX1" fmla="*/ 360947 w 361047"/>
              <a:gd name="connsiteY1" fmla="*/ 467895 h 975895"/>
              <a:gd name="connsiteX2" fmla="*/ 40105 w 361047"/>
              <a:gd name="connsiteY2" fmla="*/ 0 h 975895"/>
              <a:gd name="connsiteX3" fmla="*/ 40105 w 361047"/>
              <a:gd name="connsiteY3" fmla="*/ 0 h 975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047" h="975895">
                <a:moveTo>
                  <a:pt x="0" y="975895"/>
                </a:moveTo>
                <a:cubicBezTo>
                  <a:pt x="177131" y="803219"/>
                  <a:pt x="354263" y="630544"/>
                  <a:pt x="360947" y="467895"/>
                </a:cubicBezTo>
                <a:cubicBezTo>
                  <a:pt x="367631" y="305246"/>
                  <a:pt x="40105" y="0"/>
                  <a:pt x="40105" y="0"/>
                </a:cubicBezTo>
                <a:lnTo>
                  <a:pt x="40105" y="0"/>
                </a:lnTo>
              </a:path>
            </a:pathLst>
          </a:custGeom>
          <a:ln>
            <a:solidFill>
              <a:schemeClr val="tx1"/>
            </a:solidFill>
            <a:tailEnd type="triangle" w="lg" len="lg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2979"/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59410" name="Arc 59409"/>
          <p:cNvSpPr/>
          <p:nvPr/>
        </p:nvSpPr>
        <p:spPr bwMode="auto">
          <a:xfrm>
            <a:off x="7668344" y="404664"/>
            <a:ext cx="864096" cy="1080120"/>
          </a:xfrm>
          <a:prstGeom prst="arc">
            <a:avLst>
              <a:gd name="adj1" fmla="val 14387217"/>
              <a:gd name="adj2" fmla="val 7334424"/>
            </a:avLst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03" name="Line 40"/>
          <p:cNvSpPr>
            <a:spLocks noChangeShapeType="1"/>
          </p:cNvSpPr>
          <p:nvPr/>
        </p:nvSpPr>
        <p:spPr bwMode="auto">
          <a:xfrm flipH="1">
            <a:off x="7740352" y="476672"/>
            <a:ext cx="144016" cy="7200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grpSp>
        <p:nvGrpSpPr>
          <p:cNvPr id="59418" name="Group 59417"/>
          <p:cNvGrpSpPr/>
          <p:nvPr/>
        </p:nvGrpSpPr>
        <p:grpSpPr>
          <a:xfrm>
            <a:off x="899592" y="2636912"/>
            <a:ext cx="6768752" cy="2037200"/>
            <a:chOff x="899592" y="2709219"/>
            <a:chExt cx="6768752" cy="2037200"/>
          </a:xfrm>
        </p:grpSpPr>
        <p:sp>
          <p:nvSpPr>
            <p:cNvPr id="70" name="Oval 36"/>
            <p:cNvSpPr>
              <a:spLocks noChangeArrowheads="1"/>
            </p:cNvSpPr>
            <p:nvPr/>
          </p:nvSpPr>
          <p:spPr bwMode="auto">
            <a:xfrm>
              <a:off x="899592" y="2709219"/>
              <a:ext cx="648072" cy="648072"/>
            </a:xfrm>
            <a:prstGeom prst="ellips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71" name="Line 40"/>
            <p:cNvSpPr>
              <a:spLocks noChangeShapeType="1"/>
            </p:cNvSpPr>
            <p:nvPr/>
          </p:nvSpPr>
          <p:spPr bwMode="auto">
            <a:xfrm flipH="1" flipV="1">
              <a:off x="1331640" y="3357290"/>
              <a:ext cx="216024" cy="71977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lg"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  <p:pic>
          <p:nvPicPr>
            <p:cNvPr id="59415" name="Picture 59414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3717032"/>
              <a:ext cx="6120680" cy="1029387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6372200" y="4149080"/>
            <a:ext cx="2232248" cy="1584176"/>
            <a:chOff x="6701688" y="4005064"/>
            <a:chExt cx="2232248" cy="1584176"/>
          </a:xfrm>
        </p:grpSpPr>
        <p:sp>
          <p:nvSpPr>
            <p:cNvPr id="108" name="Oval 36"/>
            <p:cNvSpPr>
              <a:spLocks noChangeArrowheads="1"/>
            </p:cNvSpPr>
            <p:nvPr/>
          </p:nvSpPr>
          <p:spPr bwMode="auto">
            <a:xfrm>
              <a:off x="6701688" y="4005064"/>
              <a:ext cx="576064" cy="576064"/>
            </a:xfrm>
            <a:prstGeom prst="ellips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112" name="Line 40"/>
            <p:cNvSpPr>
              <a:spLocks noChangeShapeType="1"/>
            </p:cNvSpPr>
            <p:nvPr/>
          </p:nvSpPr>
          <p:spPr bwMode="auto">
            <a:xfrm flipH="1" flipV="1">
              <a:off x="6989720" y="4581128"/>
              <a:ext cx="0" cy="50405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lg"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  <p:pic>
          <p:nvPicPr>
            <p:cNvPr id="33" name="Picture 32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2280" y="5013176"/>
              <a:ext cx="1841656" cy="576064"/>
            </a:xfrm>
            <a:prstGeom prst="rect">
              <a:avLst/>
            </a:prstGeom>
          </p:spPr>
        </p:pic>
      </p:grpSp>
      <p:sp>
        <p:nvSpPr>
          <p:cNvPr id="115" name="TextBox 114"/>
          <p:cNvSpPr txBox="1"/>
          <p:nvPr/>
        </p:nvSpPr>
        <p:spPr>
          <a:xfrm>
            <a:off x="251520" y="6413412"/>
            <a:ext cx="4032448" cy="399964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2000" dirty="0" smtClean="0">
                <a:effectLst/>
              </a:rPr>
              <a:t>Ricci et al., PRL 2008; </a:t>
            </a:r>
            <a:r>
              <a:rPr lang="en-US" sz="2000" dirty="0" err="1" smtClean="0">
                <a:effectLst/>
              </a:rPr>
              <a:t>PoP</a:t>
            </a:r>
            <a:r>
              <a:rPr lang="en-US" sz="2000" dirty="0" smtClean="0">
                <a:effectLst/>
              </a:rPr>
              <a:t> 2013</a:t>
            </a:r>
          </a:p>
        </p:txBody>
      </p:sp>
      <p:sp>
        <p:nvSpPr>
          <p:cNvPr id="119" name="Line 40"/>
          <p:cNvSpPr>
            <a:spLocks noChangeShapeType="1"/>
          </p:cNvSpPr>
          <p:nvPr/>
        </p:nvSpPr>
        <p:spPr bwMode="auto">
          <a:xfrm flipH="1" flipV="1">
            <a:off x="7740352" y="1340768"/>
            <a:ext cx="144016" cy="7200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40" name="Line 11"/>
          <p:cNvSpPr>
            <a:spLocks noChangeShapeType="1"/>
          </p:cNvSpPr>
          <p:nvPr/>
        </p:nvSpPr>
        <p:spPr bwMode="auto">
          <a:xfrm>
            <a:off x="107504" y="836712"/>
            <a:ext cx="748883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4" name="Line 40"/>
          <p:cNvSpPr>
            <a:spLocks noChangeShapeType="1"/>
          </p:cNvSpPr>
          <p:nvPr/>
        </p:nvSpPr>
        <p:spPr bwMode="auto">
          <a:xfrm flipH="1" flipV="1">
            <a:off x="8028384" y="188640"/>
            <a:ext cx="0" cy="288032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5" name="Line 40"/>
          <p:cNvSpPr>
            <a:spLocks noChangeShapeType="1"/>
          </p:cNvSpPr>
          <p:nvPr/>
        </p:nvSpPr>
        <p:spPr bwMode="auto">
          <a:xfrm flipV="1">
            <a:off x="8244408" y="324272"/>
            <a:ext cx="216024" cy="296416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7" name="Line 40"/>
          <p:cNvSpPr>
            <a:spLocks noChangeShapeType="1"/>
          </p:cNvSpPr>
          <p:nvPr/>
        </p:nvSpPr>
        <p:spPr bwMode="auto">
          <a:xfrm flipV="1">
            <a:off x="8388424" y="908720"/>
            <a:ext cx="288032" cy="0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6" name="Line 40"/>
          <p:cNvSpPr>
            <a:spLocks noChangeShapeType="1"/>
          </p:cNvSpPr>
          <p:nvPr/>
        </p:nvSpPr>
        <p:spPr bwMode="auto">
          <a:xfrm flipH="1">
            <a:off x="8028384" y="1348853"/>
            <a:ext cx="16768" cy="351955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8" name="Line 40"/>
          <p:cNvSpPr>
            <a:spLocks noChangeShapeType="1"/>
          </p:cNvSpPr>
          <p:nvPr/>
        </p:nvSpPr>
        <p:spPr bwMode="auto">
          <a:xfrm>
            <a:off x="8244408" y="1268760"/>
            <a:ext cx="216024" cy="216024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01" y="2741777"/>
            <a:ext cx="2730331" cy="543207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2195662" y="1434191"/>
            <a:ext cx="2528517" cy="1922801"/>
            <a:chOff x="2195662" y="1434191"/>
            <a:chExt cx="2528517" cy="1922801"/>
          </a:xfrm>
        </p:grpSpPr>
        <p:grpSp>
          <p:nvGrpSpPr>
            <p:cNvPr id="59417" name="Group 59416"/>
            <p:cNvGrpSpPr/>
            <p:nvPr/>
          </p:nvGrpSpPr>
          <p:grpSpPr>
            <a:xfrm>
              <a:off x="2195662" y="1484784"/>
              <a:ext cx="1512242" cy="1872208"/>
              <a:chOff x="2195662" y="1532613"/>
              <a:chExt cx="1512242" cy="1872208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2195662" y="1772816"/>
                <a:ext cx="1080194" cy="461665"/>
              </a:xfrm>
              <a:prstGeom prst="rect">
                <a:avLst/>
              </a:prstGeom>
              <a:noFill/>
            </p:spPr>
            <p:txBody>
              <a:bodyPr wrap="none" lIns="91291" tIns="45648" rIns="91291" bIns="45648" rtlCol="0">
                <a:spAutoFit/>
              </a:bodyPr>
              <a:lstStyle/>
              <a:p>
                <a:r>
                  <a:rPr lang="en-US" sz="2400" dirty="0" err="1">
                    <a:solidFill>
                      <a:srgbClr val="0000FF"/>
                    </a:solidFill>
                    <a:effectLst/>
                  </a:rPr>
                  <a:t>Bohm’s</a:t>
                </a:r>
                <a:endParaRPr lang="en-US" sz="2400" dirty="0">
                  <a:solidFill>
                    <a:srgbClr val="0000FF"/>
                  </a:solidFill>
                  <a:effectLst/>
                </a:endParaRPr>
              </a:p>
            </p:txBody>
          </p:sp>
          <p:sp>
            <p:nvSpPr>
              <p:cNvPr id="67" name="Line 40"/>
              <p:cNvSpPr>
                <a:spLocks noChangeShapeType="1"/>
              </p:cNvSpPr>
              <p:nvPr/>
            </p:nvSpPr>
            <p:spPr bwMode="auto">
              <a:xfrm flipH="1">
                <a:off x="2915816" y="1532613"/>
                <a:ext cx="792088" cy="108012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Gill Sans" pitchFamily="-65" charset="0"/>
                </a:endParaRPr>
              </a:p>
            </p:txBody>
          </p:sp>
          <p:sp>
            <p:nvSpPr>
              <p:cNvPr id="69" name="Oval 36"/>
              <p:cNvSpPr>
                <a:spLocks noChangeArrowheads="1"/>
              </p:cNvSpPr>
              <p:nvPr/>
            </p:nvSpPr>
            <p:spPr bwMode="auto">
              <a:xfrm>
                <a:off x="2483768" y="2660562"/>
                <a:ext cx="720080" cy="744259"/>
              </a:xfrm>
              <a:prstGeom prst="ellips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</p:grpSp>
        <p:pic>
          <p:nvPicPr>
            <p:cNvPr id="17" name="Picture 16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9912" y="1434191"/>
              <a:ext cx="944267" cy="266617"/>
            </a:xfrm>
            <a:prstGeom prst="rect">
              <a:avLst/>
            </a:prstGeom>
          </p:spPr>
        </p:pic>
      </p:grpSp>
      <p:sp>
        <p:nvSpPr>
          <p:cNvPr id="58" name="TextBox 57"/>
          <p:cNvSpPr txBox="1"/>
          <p:nvPr/>
        </p:nvSpPr>
        <p:spPr>
          <a:xfrm>
            <a:off x="3707904" y="5199583"/>
            <a:ext cx="3096344" cy="461665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2400" dirty="0">
                <a:solidFill>
                  <a:srgbClr val="0000FF"/>
                </a:solidFill>
                <a:effectLst/>
                <a:latin typeface="Gill Sans"/>
                <a:cs typeface="Gill Sans"/>
              </a:rPr>
              <a:t>Nonlocal linear theory,</a:t>
            </a:r>
          </a:p>
        </p:txBody>
      </p:sp>
      <p:pic>
        <p:nvPicPr>
          <p:cNvPr id="39" name="Picture 38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613" y="1124744"/>
            <a:ext cx="437732" cy="504056"/>
          </a:xfrm>
          <a:prstGeom prst="rect">
            <a:avLst/>
          </a:prstGeom>
        </p:spPr>
      </p:pic>
      <p:pic>
        <p:nvPicPr>
          <p:cNvPr id="41" name="Picture 40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1541537"/>
            <a:ext cx="423720" cy="375295"/>
          </a:xfrm>
          <a:prstGeom prst="rect">
            <a:avLst/>
          </a:prstGeom>
        </p:spPr>
      </p:pic>
      <p:pic>
        <p:nvPicPr>
          <p:cNvPr id="42" name="Picture 41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472" y="936005"/>
            <a:ext cx="197188" cy="33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456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31" name="Rectangle 37"/>
          <p:cNvSpPr>
            <a:spLocks noChangeArrowheads="1"/>
          </p:cNvSpPr>
          <p:nvPr/>
        </p:nvSpPr>
        <p:spPr bwMode="auto">
          <a:xfrm>
            <a:off x="2485554" y="4551213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1" tIns="45648" rIns="91291" bIns="45648">
            <a:spAutoFit/>
          </a:bodyPr>
          <a:lstStyle/>
          <a:p>
            <a:endParaRPr lang="en-US" sz="2400">
              <a:solidFill>
                <a:srgbClr val="000000"/>
              </a:solidFill>
              <a:effectLst/>
            </a:endParaRPr>
          </a:p>
        </p:txBody>
      </p:sp>
      <p:sp>
        <p:nvSpPr>
          <p:cNvPr id="594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504" y="116632"/>
            <a:ext cx="7452320" cy="57606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91" tIns="45648" rIns="91291" bIns="4564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SOL width – first principles estimate  </a:t>
            </a:r>
            <a:endParaRPr lang="en-US" sz="36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51920" y="3428701"/>
            <a:ext cx="1728192" cy="12961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60" name="Rectangle 37"/>
          <p:cNvSpPr>
            <a:spLocks noChangeArrowheads="1"/>
          </p:cNvSpPr>
          <p:nvPr/>
        </p:nvSpPr>
        <p:spPr bwMode="auto">
          <a:xfrm>
            <a:off x="9182298" y="8703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1" tIns="45648" rIns="91291" bIns="45648">
            <a:spAutoFit/>
          </a:bodyPr>
          <a:lstStyle/>
          <a:p>
            <a:endParaRPr lang="en-US" sz="2400">
              <a:solidFill>
                <a:srgbClr val="000000"/>
              </a:solidFill>
              <a:effectLst/>
            </a:endParaRP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4000"/>
                    </a14:imgEffect>
                  </a14:imgLayer>
                </a14:imgProps>
              </a:ext>
            </a:extLst>
          </a:blip>
          <a:srcRect l="45692" t="13419" r="41975" b="67585"/>
          <a:stretch/>
        </p:blipFill>
        <p:spPr>
          <a:xfrm>
            <a:off x="7340912" y="44624"/>
            <a:ext cx="1695584" cy="1872208"/>
          </a:xfrm>
          <a:prstGeom prst="rect">
            <a:avLst/>
          </a:prstGeom>
        </p:spPr>
      </p:pic>
      <p:sp>
        <p:nvSpPr>
          <p:cNvPr id="73" name="Rectangle 72"/>
          <p:cNvSpPr/>
          <p:nvPr/>
        </p:nvSpPr>
        <p:spPr bwMode="auto">
          <a:xfrm>
            <a:off x="8244408" y="1700808"/>
            <a:ext cx="899592" cy="2160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81" name="Freeform 80"/>
          <p:cNvSpPr/>
          <p:nvPr/>
        </p:nvSpPr>
        <p:spPr>
          <a:xfrm>
            <a:off x="8748464" y="260648"/>
            <a:ext cx="72008" cy="975895"/>
          </a:xfrm>
          <a:custGeom>
            <a:avLst/>
            <a:gdLst>
              <a:gd name="connsiteX0" fmla="*/ 0 w 361047"/>
              <a:gd name="connsiteY0" fmla="*/ 975895 h 975895"/>
              <a:gd name="connsiteX1" fmla="*/ 360947 w 361047"/>
              <a:gd name="connsiteY1" fmla="*/ 467895 h 975895"/>
              <a:gd name="connsiteX2" fmla="*/ 40105 w 361047"/>
              <a:gd name="connsiteY2" fmla="*/ 0 h 975895"/>
              <a:gd name="connsiteX3" fmla="*/ 40105 w 361047"/>
              <a:gd name="connsiteY3" fmla="*/ 0 h 975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047" h="975895">
                <a:moveTo>
                  <a:pt x="0" y="975895"/>
                </a:moveTo>
                <a:cubicBezTo>
                  <a:pt x="177131" y="803219"/>
                  <a:pt x="354263" y="630544"/>
                  <a:pt x="360947" y="467895"/>
                </a:cubicBezTo>
                <a:cubicBezTo>
                  <a:pt x="367631" y="305246"/>
                  <a:pt x="40105" y="0"/>
                  <a:pt x="40105" y="0"/>
                </a:cubicBezTo>
                <a:lnTo>
                  <a:pt x="40105" y="0"/>
                </a:lnTo>
              </a:path>
            </a:pathLst>
          </a:custGeom>
          <a:ln>
            <a:solidFill>
              <a:schemeClr val="tx1"/>
            </a:solidFill>
            <a:tailEnd type="triangle" w="lg" len="lg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2979"/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59410" name="Arc 59409"/>
          <p:cNvSpPr/>
          <p:nvPr/>
        </p:nvSpPr>
        <p:spPr bwMode="auto">
          <a:xfrm>
            <a:off x="7668344" y="404664"/>
            <a:ext cx="864096" cy="1080120"/>
          </a:xfrm>
          <a:prstGeom prst="arc">
            <a:avLst>
              <a:gd name="adj1" fmla="val 14387217"/>
              <a:gd name="adj2" fmla="val 7334424"/>
            </a:avLst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03" name="Line 40"/>
          <p:cNvSpPr>
            <a:spLocks noChangeShapeType="1"/>
          </p:cNvSpPr>
          <p:nvPr/>
        </p:nvSpPr>
        <p:spPr bwMode="auto">
          <a:xfrm flipH="1">
            <a:off x="7740352" y="476672"/>
            <a:ext cx="144016" cy="7200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grpSp>
        <p:nvGrpSpPr>
          <p:cNvPr id="59418" name="Group 59417"/>
          <p:cNvGrpSpPr/>
          <p:nvPr/>
        </p:nvGrpSpPr>
        <p:grpSpPr>
          <a:xfrm>
            <a:off x="899592" y="2636912"/>
            <a:ext cx="6768752" cy="2037200"/>
            <a:chOff x="899592" y="2709219"/>
            <a:chExt cx="6768752" cy="2037200"/>
          </a:xfrm>
        </p:grpSpPr>
        <p:sp>
          <p:nvSpPr>
            <p:cNvPr id="70" name="Oval 36"/>
            <p:cNvSpPr>
              <a:spLocks noChangeArrowheads="1"/>
            </p:cNvSpPr>
            <p:nvPr/>
          </p:nvSpPr>
          <p:spPr bwMode="auto">
            <a:xfrm>
              <a:off x="899592" y="2709219"/>
              <a:ext cx="648072" cy="648072"/>
            </a:xfrm>
            <a:prstGeom prst="ellips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71" name="Line 40"/>
            <p:cNvSpPr>
              <a:spLocks noChangeShapeType="1"/>
            </p:cNvSpPr>
            <p:nvPr/>
          </p:nvSpPr>
          <p:spPr bwMode="auto">
            <a:xfrm flipH="1" flipV="1">
              <a:off x="1331640" y="3357290"/>
              <a:ext cx="216024" cy="71977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lg"/>
            </a:ln>
            <a:effectLst/>
          </p:spPr>
          <p:txBody>
            <a:bodyPr wrap="none" lIns="91291" tIns="45648" rIns="91291" bIns="45648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Gill Sans" pitchFamily="-65" charset="0"/>
              </a:endParaRPr>
            </a:p>
          </p:txBody>
        </p:sp>
        <p:pic>
          <p:nvPicPr>
            <p:cNvPr id="59415" name="Picture 59414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3717032"/>
              <a:ext cx="6120680" cy="1029387"/>
            </a:xfrm>
            <a:prstGeom prst="rect">
              <a:avLst/>
            </a:prstGeom>
          </p:spPr>
        </p:pic>
      </p:grpSp>
      <p:sp>
        <p:nvSpPr>
          <p:cNvPr id="115" name="TextBox 114"/>
          <p:cNvSpPr txBox="1"/>
          <p:nvPr/>
        </p:nvSpPr>
        <p:spPr>
          <a:xfrm>
            <a:off x="251520" y="6413412"/>
            <a:ext cx="4032448" cy="399964"/>
          </a:xfrm>
          <a:prstGeom prst="rect">
            <a:avLst/>
          </a:prstGeom>
          <a:noFill/>
        </p:spPr>
        <p:txBody>
          <a:bodyPr wrap="square" lIns="91291" tIns="45648" rIns="91291" bIns="45648" rtlCol="0">
            <a:spAutoFit/>
          </a:bodyPr>
          <a:lstStyle/>
          <a:p>
            <a:pPr algn="l"/>
            <a:r>
              <a:rPr lang="en-US" sz="2000" dirty="0" smtClean="0">
                <a:effectLst/>
              </a:rPr>
              <a:t>Ricci et al., PRL 2008; </a:t>
            </a:r>
            <a:r>
              <a:rPr lang="en-US" sz="2000" dirty="0" err="1" smtClean="0">
                <a:effectLst/>
              </a:rPr>
              <a:t>PoP</a:t>
            </a:r>
            <a:r>
              <a:rPr lang="en-US" sz="2000" dirty="0" smtClean="0">
                <a:effectLst/>
              </a:rPr>
              <a:t> 2013</a:t>
            </a:r>
          </a:p>
        </p:txBody>
      </p:sp>
      <p:sp>
        <p:nvSpPr>
          <p:cNvPr id="119" name="Line 40"/>
          <p:cNvSpPr>
            <a:spLocks noChangeShapeType="1"/>
          </p:cNvSpPr>
          <p:nvPr/>
        </p:nvSpPr>
        <p:spPr bwMode="auto">
          <a:xfrm flipH="1" flipV="1">
            <a:off x="7740352" y="1340768"/>
            <a:ext cx="144016" cy="7200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40" name="Line 11"/>
          <p:cNvSpPr>
            <a:spLocks noChangeShapeType="1"/>
          </p:cNvSpPr>
          <p:nvPr/>
        </p:nvSpPr>
        <p:spPr bwMode="auto">
          <a:xfrm>
            <a:off x="107504" y="836712"/>
            <a:ext cx="748883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587" tIns="50296" rIns="100587" bIns="50296"/>
          <a:lstStyle/>
          <a:p>
            <a:pPr defTabSz="1006064"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4" name="Line 40"/>
          <p:cNvSpPr>
            <a:spLocks noChangeShapeType="1"/>
          </p:cNvSpPr>
          <p:nvPr/>
        </p:nvSpPr>
        <p:spPr bwMode="auto">
          <a:xfrm flipH="1" flipV="1">
            <a:off x="8028384" y="188640"/>
            <a:ext cx="0" cy="288032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5" name="Line 40"/>
          <p:cNvSpPr>
            <a:spLocks noChangeShapeType="1"/>
          </p:cNvSpPr>
          <p:nvPr/>
        </p:nvSpPr>
        <p:spPr bwMode="auto">
          <a:xfrm flipV="1">
            <a:off x="8244408" y="324272"/>
            <a:ext cx="216024" cy="296416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7" name="Line 40"/>
          <p:cNvSpPr>
            <a:spLocks noChangeShapeType="1"/>
          </p:cNvSpPr>
          <p:nvPr/>
        </p:nvSpPr>
        <p:spPr bwMode="auto">
          <a:xfrm flipV="1">
            <a:off x="8388424" y="908720"/>
            <a:ext cx="288032" cy="0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6" name="Line 40"/>
          <p:cNvSpPr>
            <a:spLocks noChangeShapeType="1"/>
          </p:cNvSpPr>
          <p:nvPr/>
        </p:nvSpPr>
        <p:spPr bwMode="auto">
          <a:xfrm flipH="1">
            <a:off x="8028384" y="1348853"/>
            <a:ext cx="16768" cy="351955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sp>
        <p:nvSpPr>
          <p:cNvPr id="78" name="Line 40"/>
          <p:cNvSpPr>
            <a:spLocks noChangeShapeType="1"/>
          </p:cNvSpPr>
          <p:nvPr/>
        </p:nvSpPr>
        <p:spPr bwMode="auto">
          <a:xfrm>
            <a:off x="8244408" y="1268760"/>
            <a:ext cx="216024" cy="216024"/>
          </a:xfrm>
          <a:prstGeom prst="line">
            <a:avLst/>
          </a:prstGeom>
          <a:noFill/>
          <a:ln w="28575">
            <a:solidFill>
              <a:srgbClr val="FF0080"/>
            </a:solidFill>
            <a:round/>
            <a:headEnd/>
            <a:tailEnd type="triangle" w="lg" len="lg"/>
          </a:ln>
          <a:effectLst/>
        </p:spPr>
        <p:txBody>
          <a:bodyPr wrap="none" lIns="91291" tIns="45648" rIns="91291" bIns="45648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Gill Sans" pitchFamily="-65" charset="0"/>
            </a:endParaRPr>
          </a:p>
        </p:txBody>
      </p:sp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01" y="2741777"/>
            <a:ext cx="2730331" cy="543207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2195662" y="1434191"/>
            <a:ext cx="2528517" cy="1922801"/>
            <a:chOff x="2195662" y="1434191"/>
            <a:chExt cx="2528517" cy="1922801"/>
          </a:xfrm>
        </p:grpSpPr>
        <p:grpSp>
          <p:nvGrpSpPr>
            <p:cNvPr id="59417" name="Group 59416"/>
            <p:cNvGrpSpPr/>
            <p:nvPr/>
          </p:nvGrpSpPr>
          <p:grpSpPr>
            <a:xfrm>
              <a:off x="2195662" y="1484784"/>
              <a:ext cx="1512242" cy="1872208"/>
              <a:chOff x="2195662" y="1532613"/>
              <a:chExt cx="1512242" cy="1872208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2195662" y="1772816"/>
                <a:ext cx="1080194" cy="461665"/>
              </a:xfrm>
              <a:prstGeom prst="rect">
                <a:avLst/>
              </a:prstGeom>
              <a:noFill/>
            </p:spPr>
            <p:txBody>
              <a:bodyPr wrap="none" lIns="91291" tIns="45648" rIns="91291" bIns="45648" rtlCol="0">
                <a:spAutoFit/>
              </a:bodyPr>
              <a:lstStyle/>
              <a:p>
                <a:r>
                  <a:rPr lang="en-US" sz="2400" dirty="0" err="1">
                    <a:solidFill>
                      <a:srgbClr val="0000FF"/>
                    </a:solidFill>
                    <a:effectLst/>
                  </a:rPr>
                  <a:t>Bohm’s</a:t>
                </a:r>
                <a:endParaRPr lang="en-US" sz="2400" dirty="0">
                  <a:solidFill>
                    <a:srgbClr val="0000FF"/>
                  </a:solidFill>
                  <a:effectLst/>
                </a:endParaRPr>
              </a:p>
            </p:txBody>
          </p:sp>
          <p:sp>
            <p:nvSpPr>
              <p:cNvPr id="67" name="Line 40"/>
              <p:cNvSpPr>
                <a:spLocks noChangeShapeType="1"/>
              </p:cNvSpPr>
              <p:nvPr/>
            </p:nvSpPr>
            <p:spPr bwMode="auto">
              <a:xfrm flipH="1">
                <a:off x="2915816" y="1532613"/>
                <a:ext cx="792088" cy="108012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Gill Sans" pitchFamily="-65" charset="0"/>
                </a:endParaRPr>
              </a:p>
            </p:txBody>
          </p:sp>
          <p:sp>
            <p:nvSpPr>
              <p:cNvPr id="69" name="Oval 36"/>
              <p:cNvSpPr>
                <a:spLocks noChangeArrowheads="1"/>
              </p:cNvSpPr>
              <p:nvPr/>
            </p:nvSpPr>
            <p:spPr bwMode="auto">
              <a:xfrm>
                <a:off x="2483768" y="2660562"/>
                <a:ext cx="720080" cy="744259"/>
              </a:xfrm>
              <a:prstGeom prst="ellips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lIns="91291" tIns="45648" rIns="91291" bIns="45648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</p:grpSp>
        <p:pic>
          <p:nvPicPr>
            <p:cNvPr id="17" name="Picture 16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9912" y="1434191"/>
              <a:ext cx="944267" cy="266617"/>
            </a:xfrm>
            <a:prstGeom prst="rect">
              <a:avLst/>
            </a:prstGeom>
          </p:spPr>
        </p:pic>
      </p:grpSp>
      <p:pic>
        <p:nvPicPr>
          <p:cNvPr id="34" name="Picture 33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613" y="1124744"/>
            <a:ext cx="437732" cy="504056"/>
          </a:xfrm>
          <a:prstGeom prst="rect">
            <a:avLst/>
          </a:prstGeom>
        </p:spPr>
      </p:pic>
      <p:pic>
        <p:nvPicPr>
          <p:cNvPr id="35" name="Picture 34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1541537"/>
            <a:ext cx="423720" cy="375295"/>
          </a:xfrm>
          <a:prstGeom prst="rect">
            <a:avLst/>
          </a:prstGeom>
        </p:spPr>
      </p:pic>
      <p:pic>
        <p:nvPicPr>
          <p:cNvPr id="36" name="Picture 35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472" y="936005"/>
            <a:ext cx="197188" cy="33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146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Gill Sans"/>
        <a:ea typeface=""/>
        <a:cs typeface=""/>
      </a:majorFont>
      <a:minorFont>
        <a:latin typeface="Gil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ill Sans" pitchFamily="-65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Palatino"/>
        <a:ea typeface="ＭＳ Ｐゴシック"/>
        <a:cs typeface="ＭＳ Ｐゴシック"/>
      </a:majorFont>
      <a:minorFont>
        <a:latin typeface="Palatino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Gill Sans"/>
        <a:ea typeface=""/>
        <a:cs typeface=""/>
      </a:majorFont>
      <a:minorFont>
        <a:latin typeface="Gil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ill Sans" pitchFamily="-65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Gill Sans"/>
        <a:ea typeface=""/>
        <a:cs typeface=""/>
      </a:majorFont>
      <a:minorFont>
        <a:latin typeface="Gil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ill Sans" pitchFamily="-65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172930</TotalTime>
  <Words>1551</Words>
  <Application>Microsoft Macintosh PowerPoint</Application>
  <PresentationFormat>On-screen Show (4:3)</PresentationFormat>
  <Paragraphs>277</Paragraphs>
  <Slides>44</Slides>
  <Notes>30</Notes>
  <HiddenSlides>0</HiddenSlides>
  <MMClips>2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9" baseType="lpstr">
      <vt:lpstr>Custom Design</vt:lpstr>
      <vt:lpstr>Blank Presentation</vt:lpstr>
      <vt:lpstr>1_Custom Design</vt:lpstr>
      <vt:lpstr>3_Custom Design</vt:lpstr>
      <vt:lpstr>Equation</vt:lpstr>
      <vt:lpstr>First-principles theory-based scaling of the SOL width in limited tokamak plasmas, experimental validation, and implications for the ITER start-up</vt:lpstr>
      <vt:lpstr>ITER start up and ramp down will be limited</vt:lpstr>
      <vt:lpstr>SOL width – first principles estimate  </vt:lpstr>
      <vt:lpstr>SOL width – first principles estimate  </vt:lpstr>
      <vt:lpstr>SOL width – first principles estimate  </vt:lpstr>
      <vt:lpstr>SOL width – first principles estimate  </vt:lpstr>
      <vt:lpstr>SOL width – first principles estimate  </vt:lpstr>
      <vt:lpstr>SOL width – first principles estimate  </vt:lpstr>
      <vt:lpstr>SOL width – first principles estimate  </vt:lpstr>
      <vt:lpstr>SOL width – first principles estimate  </vt:lpstr>
      <vt:lpstr>SOL turbulent regimes</vt:lpstr>
      <vt:lpstr>SOL turbulent regimes</vt:lpstr>
      <vt:lpstr>SOL turbulent regimes</vt:lpstr>
      <vt:lpstr>SOL turbulent regimes</vt:lpstr>
      <vt:lpstr>Ballooning scaling, good agreement with experiments</vt:lpstr>
      <vt:lpstr>Ballooning scaling, good agreement with experiments</vt:lpstr>
      <vt:lpstr>SOL width – comparison with ITPA database</vt:lpstr>
      <vt:lpstr>SOL width – comparison with ITPA database</vt:lpstr>
      <vt:lpstr>Recent measurements: 2 scale lengths</vt:lpstr>
      <vt:lpstr>Recent measurements: 2 scale lengths</vt:lpstr>
      <vt:lpstr>Recent measurements: 2 scale lengths</vt:lpstr>
      <vt:lpstr>GBS code: a tool to simulate SOL plasmas</vt:lpstr>
      <vt:lpstr>GBS code: a tool to simulate SOL plasmas</vt:lpstr>
      <vt:lpstr>GBS code: a tool to simulate SOL plasmas</vt:lpstr>
      <vt:lpstr>GBS code: a tool to simulate SOL plasmas</vt:lpstr>
      <vt:lpstr>Gas puff imaging diagnostic</vt:lpstr>
      <vt:lpstr>C-Mod fluctuation properties well captured</vt:lpstr>
      <vt:lpstr>C-Mod simulations: pressure profile</vt:lpstr>
      <vt:lpstr>C-Mod simulations: pressure profile</vt:lpstr>
      <vt:lpstr>Agreement between theory and simulations</vt:lpstr>
      <vt:lpstr>C-Mod simulations: pressure profile</vt:lpstr>
      <vt:lpstr>C-Mod simulations: 2 pressure scale lengths</vt:lpstr>
      <vt:lpstr>C-Mod simulations: 2 pressure scale lengths</vt:lpstr>
      <vt:lpstr>Different turbulent properties in near and far SOL</vt:lpstr>
      <vt:lpstr>Different turbulent properties in near and far SOL</vt:lpstr>
      <vt:lpstr>Different turbulent properties in near and far SOL</vt:lpstr>
      <vt:lpstr>Different turbulent properties in near and far SOL</vt:lpstr>
      <vt:lpstr>Predictions and implications for ITER</vt:lpstr>
      <vt:lpstr>PowerPoint Presentation</vt:lpstr>
      <vt:lpstr>The GBS code, a tool to simulate SOL turbulence  </vt:lpstr>
      <vt:lpstr>The GBS code, a tool to simulate SOL turbulence  </vt:lpstr>
      <vt:lpstr>RBM estimate works with ITPA database</vt:lpstr>
      <vt:lpstr>Limited SOL transport increases with     and  </vt:lpstr>
      <vt:lpstr>GBS code: a tool to simulate SOL-like plasmas</vt:lpstr>
    </vt:vector>
  </TitlesOfParts>
  <Company>Office 2004 Test Drive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Magnetic reconnection and turbulent transport in astrophysical and laboratory plasmas </dc:title>
  <dc:creator>Office 2004 Test Drive User</dc:creator>
  <cp:lastModifiedBy>Paolo Ricci</cp:lastModifiedBy>
  <cp:revision>1407</cp:revision>
  <cp:lastPrinted>2014-10-15T03:55:43Z</cp:lastPrinted>
  <dcterms:created xsi:type="dcterms:W3CDTF">2010-07-27T08:51:44Z</dcterms:created>
  <dcterms:modified xsi:type="dcterms:W3CDTF">2014-10-15T04:43:15Z</dcterms:modified>
</cp:coreProperties>
</file>