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1" r:id="rId3"/>
    <p:sldId id="257" r:id="rId4"/>
    <p:sldId id="260" r:id="rId5"/>
    <p:sldId id="262" r:id="rId6"/>
    <p:sldId id="263" r:id="rId7"/>
    <p:sldId id="264" r:id="rId8"/>
    <p:sldId id="281" r:id="rId9"/>
    <p:sldId id="282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9" r:id="rId22"/>
    <p:sldId id="280" r:id="rId23"/>
    <p:sldId id="284" r:id="rId24"/>
    <p:sldId id="283" r:id="rId25"/>
    <p:sldId id="278" r:id="rId26"/>
    <p:sldId id="277" r:id="rId27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3AEB4-0B17-4689-99AD-EBD1010411DC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EE80E-4031-4091-B7CF-2F28189B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3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C8F64-E4FF-4C50-A929-25788B5D649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CF603-4858-449A-AE3A-BD06DB046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9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2AD89-3B3C-4B86-B517-404FF9E359EE}" type="datetime1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37ED-A434-485A-B6BC-9E40E6ED0A6C}" type="datetime1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227E-1DA3-4C99-B775-D2E6A24D5074}" type="datetime1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ED84D-00AC-41EF-93A4-2687B395210B}" type="datetime1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13F5-EA34-43DE-AAF7-B5757A35212D}" type="datetime1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DCE1D-A8DE-44D9-8964-5C33CE5FFCB1}" type="datetime1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C77E9-6B2C-47E8-91BE-731D075F6C2B}" type="datetime1">
              <a:rPr lang="en-US" smtClean="0"/>
              <a:t>10/17/2012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766F-712E-4DFE-BA2F-0EF1505344A3}" type="datetime1">
              <a:rPr lang="en-US" smtClean="0"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C30B-9D19-4713-97E7-006088A6D3B8}" type="datetime1">
              <a:rPr lang="en-US" smtClean="0"/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B0025-CDCE-457E-B597-ABD1BBFFA593}" type="datetime1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A4F3-0746-41D9-954A-64B325AE935C}" type="datetime1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C51E2-485C-49BA-B635-F52E3D1E7784}" type="datetime1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Reza Shokri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esearch.nokia.com/page/11367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12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image" Target="../media/image25.png"/><Relationship Id="rId10" Type="http://schemas.openxmlformats.org/officeDocument/2006/relationships/image" Target="../media/image230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19200"/>
            <a:ext cx="9144000" cy="24384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Protecting Location Privacy</a:t>
            </a:r>
            <a:r>
              <a:rPr lang="en-US" b="1" dirty="0" smtClean="0"/>
              <a:t>:</a:t>
            </a:r>
            <a:br>
              <a:rPr lang="en-US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4000" b="1" dirty="0"/>
              <a:t>Optimal Strategy against Localization Attacks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83000"/>
            <a:ext cx="9144000" cy="17526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Reza </a:t>
            </a:r>
            <a:r>
              <a:rPr lang="en-US" sz="2800" b="1" dirty="0" smtClean="0">
                <a:solidFill>
                  <a:schemeClr val="tx1"/>
                </a:solidFill>
              </a:rPr>
              <a:t>Shokri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400" dirty="0" smtClean="0">
                <a:solidFill>
                  <a:schemeClr val="tx1"/>
                </a:solidFill>
              </a:rPr>
              <a:t>George Theodorakopoulos, </a:t>
            </a:r>
            <a:r>
              <a:rPr lang="en-US" sz="2400" dirty="0">
                <a:solidFill>
                  <a:schemeClr val="tx1"/>
                </a:solidFill>
              </a:rPr>
              <a:t>Carmela </a:t>
            </a:r>
            <a:r>
              <a:rPr lang="en-US" sz="2400" dirty="0" smtClean="0">
                <a:solidFill>
                  <a:schemeClr val="tx1"/>
                </a:solidFill>
              </a:rPr>
              <a:t>Troncoso, </a:t>
            </a:r>
          </a:p>
          <a:p>
            <a:r>
              <a:rPr lang="fr-CH" sz="2400" dirty="0" smtClean="0">
                <a:solidFill>
                  <a:schemeClr val="tx1"/>
                </a:solidFill>
              </a:rPr>
              <a:t>Jean-Pierre Hubaux, Jean-Yves </a:t>
            </a:r>
            <a:r>
              <a:rPr lang="fr-CH" sz="2400" dirty="0">
                <a:solidFill>
                  <a:schemeClr val="tx1"/>
                </a:solidFill>
              </a:rPr>
              <a:t>Le </a:t>
            </a:r>
            <a:r>
              <a:rPr lang="fr-CH" sz="2400" dirty="0" smtClean="0">
                <a:solidFill>
                  <a:schemeClr val="tx1"/>
                </a:solidFill>
              </a:rPr>
              <a:t>Boudec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5143500"/>
            <a:ext cx="9144000" cy="10033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EPFL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Cardiff University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U. Leuven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407835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</a:rPr>
              <a:t>19</a:t>
            </a:r>
            <a:r>
              <a:rPr lang="en-US" sz="1600" baseline="30000" dirty="0">
                <a:solidFill>
                  <a:srgbClr val="0070C0"/>
                </a:solidFill>
              </a:rPr>
              <a:t>th</a:t>
            </a:r>
            <a:r>
              <a:rPr lang="en-US" sz="1600" dirty="0">
                <a:solidFill>
                  <a:srgbClr val="0070C0"/>
                </a:solidFill>
              </a:rPr>
              <a:t> ACM Conference on Computer and Communications </a:t>
            </a:r>
            <a:r>
              <a:rPr lang="en-US" sz="1600" dirty="0" smtClean="0">
                <a:solidFill>
                  <a:srgbClr val="0070C0"/>
                </a:solidFill>
              </a:rPr>
              <a:t>Security (CCS), October 2012 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75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Assumptions</a:t>
            </a: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7868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LBS: Sporadic Location Exposure</a:t>
            </a:r>
          </a:p>
          <a:p>
            <a:pPr lvl="1"/>
            <a:r>
              <a:rPr lang="en-US" dirty="0" smtClean="0"/>
              <a:t>Location check-in, search for nearby services, …</a:t>
            </a:r>
          </a:p>
          <a:p>
            <a:r>
              <a:rPr lang="en-US" dirty="0" smtClean="0"/>
              <a:t>Adversary</a:t>
            </a:r>
            <a:r>
              <a:rPr lang="en-US" dirty="0"/>
              <a:t>: Service </a:t>
            </a:r>
            <a:r>
              <a:rPr lang="en-US" dirty="0" smtClean="0"/>
              <a:t>provider</a:t>
            </a:r>
          </a:p>
          <a:p>
            <a:pPr lvl="1"/>
            <a:r>
              <a:rPr lang="en-US" dirty="0" smtClean="0"/>
              <a:t>Or any entity who eavesdrops on the users’ LBS accesses</a:t>
            </a:r>
          </a:p>
          <a:p>
            <a:r>
              <a:rPr lang="en-US" dirty="0" smtClean="0"/>
              <a:t>Attack: Localization </a:t>
            </a:r>
          </a:p>
          <a:p>
            <a:pPr lvl="1"/>
            <a:r>
              <a:rPr lang="en-US" dirty="0" smtClean="0"/>
              <a:t>What is the user’s location when accessing LBS?</a:t>
            </a:r>
          </a:p>
          <a:p>
            <a:r>
              <a:rPr lang="en-US" dirty="0" smtClean="0"/>
              <a:t>Protection: User-centric </a:t>
            </a:r>
            <a:r>
              <a:rPr lang="en-US" dirty="0"/>
              <a:t>o</a:t>
            </a:r>
            <a:r>
              <a:rPr lang="en-US" dirty="0" smtClean="0"/>
              <a:t>bfuscation mechanism</a:t>
            </a:r>
          </a:p>
          <a:p>
            <a:pPr lvl="1"/>
            <a:r>
              <a:rPr lang="en-US" dirty="0" smtClean="0"/>
              <a:t>So</a:t>
            </a:r>
            <a:r>
              <a:rPr lang="en-US" dirty="0"/>
              <a:t>, we focus on a single user</a:t>
            </a:r>
          </a:p>
          <a:p>
            <a:r>
              <a:rPr lang="en-US" dirty="0" smtClean="0"/>
              <a:t>Privacy Metric: </a:t>
            </a:r>
          </a:p>
          <a:p>
            <a:pPr lvl="1"/>
            <a:r>
              <a:rPr lang="en-US" dirty="0" smtClean="0"/>
              <a:t>Adversary’s expected error in estimating the user’s true location, given the user’s profile and her observed location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4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Adversary Knowledge:</a:t>
            </a:r>
            <a:br>
              <a:rPr lang="en-US" dirty="0" smtClean="0"/>
            </a:br>
            <a:r>
              <a:rPr lang="en-US" dirty="0" smtClean="0"/>
              <a:t>User’s “</a:t>
            </a:r>
            <a:r>
              <a:rPr lang="en-US" i="1" dirty="0" smtClean="0"/>
              <a:t>Location Access Profile”</a:t>
            </a:r>
            <a:endParaRPr lang="en-US" i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893556"/>
            <a:ext cx="4400550" cy="3442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89201" y="1790700"/>
                <a:ext cx="5222240" cy="94456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Probability of being at location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</m:oMath>
                </a14:m>
                <a:r>
                  <a:rPr lang="en-US" sz="2400" dirty="0" smtClean="0"/>
                  <a:t> when accessing the LBS</a:t>
                </a:r>
                <a:endParaRPr lang="en-US" sz="2400" dirty="0"/>
              </a:p>
            </p:txBody>
          </p:sp>
        </mc:Choice>
        <mc:Fallback xmlns="">
          <p:sp>
            <p:nvSpPr>
              <p:cNvPr id="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89201" y="1790700"/>
                <a:ext cx="5222240" cy="944563"/>
              </a:xfrm>
              <a:blipFill rotWithShape="1">
                <a:blip r:embed="rId3"/>
                <a:stretch>
                  <a:fillRect l="-1750" t="-5161" b="-1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28" y="1957684"/>
            <a:ext cx="938272" cy="580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181100" y="1778000"/>
            <a:ext cx="6667500" cy="939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2720" y="6407316"/>
            <a:ext cx="716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source: Location traces collected by </a:t>
            </a:r>
            <a:r>
              <a:rPr lang="en-US" sz="1400" b="1" dirty="0" smtClean="0"/>
              <a:t>Nokia</a:t>
            </a:r>
            <a:r>
              <a:rPr lang="en-US" sz="1400" dirty="0" smtClean="0"/>
              <a:t> Lausanne (</a:t>
            </a:r>
            <a:r>
              <a:rPr lang="fr-CH" sz="1400" b="1" dirty="0">
                <a:hlinkClick r:id="rId5" tooltip="Lausanne Data Collection Campaign"/>
              </a:rPr>
              <a:t>Lausanne Data Collection </a:t>
            </a:r>
            <a:r>
              <a:rPr lang="fr-CH" sz="1400" b="1" dirty="0" err="1" smtClean="0">
                <a:hlinkClick r:id="rId5" tooltip="Lausanne Data Collection Campaign"/>
              </a:rPr>
              <a:t>Campaign</a:t>
            </a:r>
            <a:r>
              <a:rPr lang="en-US" sz="1400" dirty="0" smtClean="0"/>
              <a:t>)</a:t>
            </a:r>
            <a:endParaRPr lang="fr-CH" sz="1400" b="1" dirty="0"/>
          </a:p>
        </p:txBody>
      </p:sp>
    </p:spTree>
    <p:extLst>
      <p:ext uri="{BB962C8B-B14F-4D97-AF65-F5344CB8AC3E}">
        <p14:creationId xmlns:p14="http://schemas.microsoft.com/office/powerpoint/2010/main" val="271970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93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Location Obfuscation Mechanism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1909538"/>
            <a:ext cx="1331595" cy="600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473960" y="1735036"/>
                <a:ext cx="5930410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spcBef>
                    <a:spcPct val="20000"/>
                  </a:spcBef>
                </a:pPr>
                <a:r>
                  <a:rPr lang="en-US" sz="2800" dirty="0" smtClean="0">
                    <a:solidFill>
                      <a:prstClr val="black"/>
                    </a:solidFill>
                  </a:rPr>
                  <a:t>Probability of replacing location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</a:t>
                </a:r>
                <a:r>
                  <a:rPr lang="en-US" sz="2800" dirty="0" smtClean="0">
                    <a:solidFill>
                      <a:prstClr val="black"/>
                    </a:solidFill>
                  </a:rPr>
                  <a:t>with </a:t>
                </a:r>
                <a:r>
                  <a:rPr lang="en-US" sz="2800" dirty="0" err="1" smtClean="0">
                    <a:solidFill>
                      <a:prstClr val="black"/>
                    </a:solidFill>
                  </a:rPr>
                  <a:t>pseudolocation</a:t>
                </a:r>
                <a:r>
                  <a:rPr lang="en-US" sz="28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en-US" sz="2800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′</m:t>
                    </m:r>
                  </m:oMath>
                </a14:m>
                <a:endParaRPr lang="en-US" sz="28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3960" y="1735036"/>
                <a:ext cx="5930410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2158" t="-5769" r="-103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0" y="335382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3200" i="1" dirty="0" smtClean="0">
                <a:solidFill>
                  <a:prstClr val="black"/>
                </a:solidFill>
              </a:rPr>
              <a:t>Consequence: “</a:t>
            </a:r>
            <a:r>
              <a:rPr lang="en-US" sz="3200" i="1" dirty="0" smtClean="0">
                <a:solidFill>
                  <a:srgbClr val="0070C0"/>
                </a:solidFill>
              </a:rPr>
              <a:t>Service Quality Loss</a:t>
            </a:r>
            <a:r>
              <a:rPr lang="en-US" sz="3200" i="1" dirty="0" smtClean="0">
                <a:solidFill>
                  <a:prstClr val="black"/>
                </a:solidFill>
              </a:rPr>
              <a:t>”</a:t>
            </a:r>
            <a:endParaRPr lang="en-US" sz="3200" i="1" dirty="0">
              <a:solidFill>
                <a:srgbClr val="FF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6" y="4203700"/>
            <a:ext cx="7923505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77900" y="1714500"/>
            <a:ext cx="7282180" cy="990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595597" y="5258425"/>
                <a:ext cx="209354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quality loss due to replacing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sz="2000" dirty="0" smtClean="0"/>
                  <a:t>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</a:rPr>
                      <m:t>𝑟</m:t>
                    </m:r>
                    <m:r>
                      <a:rPr lang="en-US" sz="2000" b="0" i="1" dirty="0" smtClean="0">
                        <a:latin typeface="Cambria Math"/>
                      </a:rPr>
                      <m:t>′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5597" y="5258425"/>
                <a:ext cx="2093546" cy="707886"/>
              </a:xfrm>
              <a:prstGeom prst="rect">
                <a:avLst/>
              </a:prstGeom>
              <a:blipFill rotWithShape="1">
                <a:blip r:embed="rId5"/>
                <a:stretch>
                  <a:fillRect l="-3207" t="-4310" r="-4373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6858000" y="4445000"/>
            <a:ext cx="1568741" cy="6604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9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Inference Attack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47" y="1790838"/>
            <a:ext cx="1452651" cy="67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419837" y="1650708"/>
                <a:ext cx="596216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Probability of estimating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US" sz="2800" dirty="0" smtClean="0"/>
                  <a:t> as the user’s actual location, if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𝑟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′</m:t>
                    </m:r>
                  </m:oMath>
                </a14:m>
                <a:r>
                  <a:rPr lang="en-US" sz="2800" dirty="0" smtClean="0"/>
                  <a:t> is observed</a:t>
                </a:r>
                <a:endParaRPr lang="en-US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837" y="1650708"/>
                <a:ext cx="5962163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2147" t="-5769" r="-1636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758483" y="1582615"/>
            <a:ext cx="7623517" cy="11224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35382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3200" i="1" dirty="0" smtClean="0">
                <a:solidFill>
                  <a:prstClr val="black"/>
                </a:solidFill>
              </a:rPr>
              <a:t>Estimation Error: “</a:t>
            </a:r>
            <a:r>
              <a:rPr lang="en-US" sz="3200" i="1" dirty="0" smtClean="0">
                <a:solidFill>
                  <a:srgbClr val="00B050"/>
                </a:solidFill>
              </a:rPr>
              <a:t>Location Privacy</a:t>
            </a:r>
            <a:r>
              <a:rPr lang="en-US" sz="3200" i="1" dirty="0" smtClean="0">
                <a:solidFill>
                  <a:prstClr val="black"/>
                </a:solidFill>
              </a:rPr>
              <a:t>”</a:t>
            </a:r>
            <a:endParaRPr lang="en-US" sz="3200" i="1" dirty="0">
              <a:solidFill>
                <a:srgbClr val="FF000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2" y="4188644"/>
            <a:ext cx="8731236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7666892" y="4383454"/>
            <a:ext cx="1270726" cy="6604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806605" y="5258425"/>
                <a:ext cx="223188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Privacy gain due to estimating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sz="2000" dirty="0" smtClean="0"/>
                  <a:t> as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0" i="1" dirty="0" smtClean="0">
                            <a:latin typeface="Cambria Math"/>
                          </a:rPr>
                          <m:t>𝑟</m:t>
                        </m:r>
                      </m:e>
                    </m:acc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6605" y="5258425"/>
                <a:ext cx="2231880" cy="707886"/>
              </a:xfrm>
              <a:prstGeom prst="rect">
                <a:avLst/>
              </a:prstGeom>
              <a:blipFill rotWithShape="1">
                <a:blip r:embed="rId5"/>
                <a:stretch>
                  <a:fillRect l="-3005" t="-4310" r="-546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7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7800" y="1384299"/>
                <a:ext cx="8813800" cy="5356221"/>
              </a:xfrm>
            </p:spPr>
            <p:txBody>
              <a:bodyPr>
                <a:noAutofit/>
              </a:bodyPr>
              <a:lstStyle/>
              <a:p>
                <a:r>
                  <a:rPr lang="en-US" dirty="0" smtClean="0"/>
                  <a:t>Given, the user’s profile         known to adversary</a:t>
                </a:r>
                <a:endParaRPr lang="en-US" sz="360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Find obfuscation function               that  </a:t>
                </a:r>
              </a:p>
              <a:p>
                <a:pPr lvl="1"/>
                <a:r>
                  <a:rPr lang="en-US" dirty="0" smtClean="0"/>
                  <a:t>Maximizes privacy, according to distortion</a:t>
                </a:r>
              </a:p>
              <a:p>
                <a:pPr lvl="1"/>
                <a:r>
                  <a:rPr lang="en-US" dirty="0" smtClean="0"/>
                  <a:t>Respects a maximum tolerable service quality loss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Adversary observes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</a:rPr>
                      <m:t>′</m:t>
                    </m:r>
                  </m:oMath>
                </a14:m>
                <a:r>
                  <a:rPr lang="en-US" dirty="0" smtClean="0"/>
                  <a:t>, and finds optimal              to minimize the user’s privacy who uses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7800" y="1384299"/>
                <a:ext cx="8813800" cy="5356221"/>
              </a:xfrm>
              <a:blipFill rotWithShape="1">
                <a:blip r:embed="rId2"/>
                <a:stretch>
                  <a:fillRect l="-1521" t="-1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" y="4137021"/>
            <a:ext cx="3721100" cy="672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1433226"/>
            <a:ext cx="803921" cy="497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2" y="2563491"/>
            <a:ext cx="1222375" cy="551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275" y="3088263"/>
            <a:ext cx="1127125" cy="49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880" y="5708148"/>
            <a:ext cx="1222375" cy="551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692" y="5201635"/>
            <a:ext cx="1224207" cy="567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355600" y="2413000"/>
            <a:ext cx="8534400" cy="256540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55600" y="5127621"/>
            <a:ext cx="8534400" cy="15113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55600" y="1391316"/>
            <a:ext cx="8534400" cy="69148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4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Zero-sum </a:t>
            </a:r>
            <a:r>
              <a:rPr lang="en-US" dirty="0">
                <a:solidFill>
                  <a:srgbClr val="0070C0"/>
                </a:solidFill>
              </a:rPr>
              <a:t>Bayesian </a:t>
            </a:r>
            <a:r>
              <a:rPr lang="en-US" dirty="0" err="1" smtClean="0">
                <a:solidFill>
                  <a:srgbClr val="0070C0"/>
                </a:solidFill>
              </a:rPr>
              <a:t>Stackelberg</a:t>
            </a:r>
            <a:r>
              <a:rPr lang="en-US" dirty="0" smtClean="0">
                <a:solidFill>
                  <a:srgbClr val="0070C0"/>
                </a:solidFill>
              </a:rPr>
              <a:t> Game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240" y="2257425"/>
            <a:ext cx="8592186" cy="83022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     </a:t>
            </a:r>
            <a:r>
              <a:rPr lang="en-US" b="1" dirty="0" smtClean="0">
                <a:solidFill>
                  <a:srgbClr val="FF0000"/>
                </a:solidFill>
              </a:rPr>
              <a:t>User</a:t>
            </a:r>
            <a:r>
              <a:rPr lang="en-US" dirty="0" smtClean="0"/>
              <a:t>          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Adversary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(leader)                                                              (follower)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391534" y="2667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Game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317853" y="2887596"/>
            <a:ext cx="8416573" cy="1003159"/>
            <a:chOff x="317853" y="2887596"/>
            <a:chExt cx="8416573" cy="1003159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687" y="3209302"/>
              <a:ext cx="1489075" cy="6715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317853" y="3253752"/>
                  <a:ext cx="482247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𝑟</m:t>
                        </m:r>
                      </m:oMath>
                    </m:oMathPara>
                  </a14:m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7853" y="3253752"/>
                  <a:ext cx="482247" cy="58477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4216832" y="3254545"/>
                  <a:ext cx="57900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/>
                          </a:rPr>
                          <m:t>𝑟</m:t>
                        </m:r>
                        <m:r>
                          <a:rPr lang="en-US" sz="3200" b="0" i="1" smtClean="0">
                            <a:latin typeface="Cambria Math"/>
                          </a:rPr>
                          <m:t>′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6832" y="3254545"/>
                  <a:ext cx="579005" cy="58477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3778" y="3209303"/>
              <a:ext cx="1469048" cy="6814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8252178" y="3256922"/>
                  <a:ext cx="482248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2178" y="3256922"/>
                  <a:ext cx="482248" cy="58477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Arrow Connector 12"/>
            <p:cNvCxnSpPr>
              <a:stCxn id="8" idx="3"/>
              <a:endCxn id="7" idx="1"/>
            </p:cNvCxnSpPr>
            <p:nvPr/>
          </p:nvCxnSpPr>
          <p:spPr>
            <a:xfrm flipV="1">
              <a:off x="800100" y="3545074"/>
              <a:ext cx="763587" cy="1066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7" idx="3"/>
              <a:endCxn id="9" idx="1"/>
            </p:cNvCxnSpPr>
            <p:nvPr/>
          </p:nvCxnSpPr>
          <p:spPr>
            <a:xfrm>
              <a:off x="3052762" y="3545074"/>
              <a:ext cx="1164070" cy="1859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9" idx="3"/>
              <a:endCxn id="10" idx="1"/>
            </p:cNvCxnSpPr>
            <p:nvPr/>
          </p:nvCxnSpPr>
          <p:spPr>
            <a:xfrm>
              <a:off x="4795837" y="3546933"/>
              <a:ext cx="1097941" cy="3096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0" idx="3"/>
              <a:endCxn id="11" idx="1"/>
            </p:cNvCxnSpPr>
            <p:nvPr/>
          </p:nvCxnSpPr>
          <p:spPr>
            <a:xfrm flipV="1">
              <a:off x="7362826" y="3549310"/>
              <a:ext cx="889352" cy="719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698841" y="2887596"/>
              <a:ext cx="15130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accent3">
                      <a:lumMod val="75000"/>
                    </a:schemeClr>
                  </a:solidFill>
                </a:rPr>
                <a:t>LBS message</a:t>
              </a:r>
              <a:endParaRPr lang="en-US" sz="20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91534" y="5139791"/>
                <a:ext cx="335983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2060"/>
                    </a:solidFill>
                  </a:rPr>
                  <a:t>Chooses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/>
                      </a:rPr>
                      <m:t>𝒇</m:t>
                    </m:r>
                  </m:oMath>
                </a14:m>
                <a:r>
                  <a:rPr lang="en-US" sz="2400" b="1" dirty="0" smtClean="0">
                    <a:solidFill>
                      <a:srgbClr val="002060"/>
                    </a:solidFill>
                  </a:rPr>
                  <a:t> to </a:t>
                </a:r>
                <a:r>
                  <a:rPr lang="en-US" sz="2400" b="1" dirty="0" smtClean="0">
                    <a:solidFill>
                      <a:srgbClr val="FF0000"/>
                    </a:solidFill>
                  </a:rPr>
                  <a:t>maximize </a:t>
                </a:r>
                <a:r>
                  <a:rPr lang="en-US" sz="2400" b="1" dirty="0" smtClean="0">
                    <a:solidFill>
                      <a:srgbClr val="002060"/>
                    </a:solidFill>
                  </a:rPr>
                  <a:t>it</a:t>
                </a:r>
                <a:endParaRPr lang="en-US" sz="24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34" y="5139791"/>
                <a:ext cx="3359831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2722" t="-10526" r="-181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562243" y="5128434"/>
                <a:ext cx="33306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2060"/>
                    </a:solidFill>
                  </a:rPr>
                  <a:t>Chooses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/>
                      </a:rPr>
                      <m:t>𝒉</m:t>
                    </m:r>
                  </m:oMath>
                </a14:m>
                <a:r>
                  <a:rPr lang="en-US" sz="2400" b="1" dirty="0" smtClean="0">
                    <a:solidFill>
                      <a:srgbClr val="002060"/>
                    </a:solidFill>
                  </a:rPr>
                  <a:t> to </a:t>
                </a:r>
                <a:r>
                  <a:rPr lang="en-US" sz="2400" b="1" dirty="0" smtClean="0">
                    <a:solidFill>
                      <a:srgbClr val="FF0000"/>
                    </a:solidFill>
                  </a:rPr>
                  <a:t>minimize</a:t>
                </a:r>
                <a:r>
                  <a:rPr lang="en-US" sz="2400" b="1" dirty="0" smtClean="0">
                    <a:solidFill>
                      <a:srgbClr val="002060"/>
                    </a:solidFill>
                  </a:rPr>
                  <a:t> it</a:t>
                </a:r>
                <a:endParaRPr lang="en-US" sz="24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243" y="5128434"/>
                <a:ext cx="3330655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2742" t="-10526" r="-1828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617374" y="1625084"/>
                <a:ext cx="789222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dirty="0" smtClean="0"/>
                  <a:t>User accesses LBS from location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𝑟</m:t>
                    </m:r>
                    <m:r>
                      <a:rPr lang="en-US" sz="2400" i="1">
                        <a:latin typeface="Cambria Math"/>
                      </a:rPr>
                      <m:t> ~ </m:t>
                    </m:r>
                    <m:r>
                      <a:rPr lang="en-US" sz="2400" i="1">
                        <a:latin typeface="Cambria Math"/>
                      </a:rPr>
                      <m:t>𝜓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sz="2400" dirty="0" smtClean="0"/>
                  <a:t> known to adversary</a:t>
                </a: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74" y="1625084"/>
                <a:ext cx="7892225" cy="461665"/>
              </a:xfrm>
              <a:prstGeom prst="rect">
                <a:avLst/>
              </a:prstGeom>
              <a:blipFill rotWithShape="1">
                <a:blip r:embed="rId10"/>
                <a:stretch>
                  <a:fillRect l="-695" t="-10667" r="-772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889" y="5768051"/>
            <a:ext cx="6542894" cy="89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1" name="Straight Arrow Connector 40"/>
          <p:cNvCxnSpPr>
            <a:endCxn id="37" idx="0"/>
          </p:cNvCxnSpPr>
          <p:nvPr/>
        </p:nvCxnSpPr>
        <p:spPr>
          <a:xfrm>
            <a:off x="4506334" y="5080809"/>
            <a:ext cx="2" cy="68724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3111210" y="4110335"/>
            <a:ext cx="2883418" cy="850431"/>
            <a:chOff x="3111210" y="4110335"/>
            <a:chExt cx="2883418" cy="850431"/>
          </a:xfrm>
        </p:grpSpPr>
        <p:sp>
          <p:nvSpPr>
            <p:cNvPr id="29" name="TextBox 28"/>
            <p:cNvSpPr txBox="1"/>
            <p:nvPr/>
          </p:nvSpPr>
          <p:spPr>
            <a:xfrm>
              <a:off x="3111210" y="4110335"/>
              <a:ext cx="2883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</a:rPr>
                <a:t>user gain / </a:t>
              </a:r>
              <a:r>
                <a:rPr lang="en-US" sz="2000" b="1" dirty="0">
                  <a:solidFill>
                    <a:srgbClr val="0070C0"/>
                  </a:solidFill>
                </a:rPr>
                <a:t>adversary 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loss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759" y="4470023"/>
              <a:ext cx="1127125" cy="4907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6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/>
      <p:bldP spid="3" grpId="0" uiExpand="1" build="p"/>
      <p:bldP spid="20" grpId="0" uiExpand="1"/>
      <p:bldP spid="32" grpId="0" uiExpand="1"/>
      <p:bldP spid="33" grpId="0" uiExpand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Strategy for the User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68" y="1332910"/>
            <a:ext cx="4764662" cy="87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736" y="1481165"/>
            <a:ext cx="2833170" cy="707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50675"/>
          <a:stretch/>
        </p:blipFill>
        <p:spPr bwMode="auto">
          <a:xfrm>
            <a:off x="1504103" y="1500215"/>
            <a:ext cx="4010025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-1226"/>
          <a:stretch/>
        </p:blipFill>
        <p:spPr bwMode="auto">
          <a:xfrm>
            <a:off x="1494577" y="2201165"/>
            <a:ext cx="4010025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28" y="2324705"/>
            <a:ext cx="1276350" cy="376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99228" y="3093655"/>
            <a:ext cx="7873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28" y="3190881"/>
            <a:ext cx="5624655" cy="3564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285758" y="2220215"/>
            <a:ext cx="2295468" cy="956800"/>
            <a:chOff x="3184086" y="3485128"/>
            <a:chExt cx="3618673" cy="9568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3481491" y="3485128"/>
                  <a:ext cx="3023858" cy="956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User’s conditional </a:t>
                  </a:r>
                </a:p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expected privacy</a:t>
                  </a:r>
                </a:p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given </a:t>
                  </a:r>
                  <a14:m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a14:m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1491" y="3485128"/>
                  <a:ext cx="3023858" cy="95680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2540" t="-3185" r="-1905" b="-57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Connector 5"/>
            <p:cNvCxnSpPr/>
            <p:nvPr/>
          </p:nvCxnSpPr>
          <p:spPr>
            <a:xfrm>
              <a:off x="3184086" y="3485128"/>
              <a:ext cx="3618673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3566055" y="2220215"/>
            <a:ext cx="5437579" cy="404534"/>
            <a:chOff x="3566055" y="2220215"/>
            <a:chExt cx="5437579" cy="4045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3566055" y="2255417"/>
                  <a:ext cx="54375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7030A0"/>
                      </a:solidFill>
                    </a:rPr>
                    <a:t>Posterior probability, given observed </a:t>
                  </a:r>
                  <a:r>
                    <a:rPr lang="en-US" dirty="0" err="1" smtClean="0">
                      <a:solidFill>
                        <a:srgbClr val="7030A0"/>
                      </a:solidFill>
                    </a:rPr>
                    <a:t>pseudolocation</a:t>
                  </a:r>
                  <a:r>
                    <a:rPr lang="en-US" dirty="0" smtClean="0">
                      <a:solidFill>
                        <a:srgbClr val="7030A0"/>
                      </a:solidFill>
                    </a:rPr>
                    <a:t>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′</m:t>
                      </m:r>
                    </m:oMath>
                  </a14:m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6055" y="2255417"/>
                  <a:ext cx="5437579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1009"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Connector 17"/>
            <p:cNvCxnSpPr/>
            <p:nvPr/>
          </p:nvCxnSpPr>
          <p:spPr>
            <a:xfrm>
              <a:off x="3647008" y="2220215"/>
              <a:ext cx="1087552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411064" y="3041769"/>
            <a:ext cx="5483409" cy="369332"/>
            <a:chOff x="2348462" y="3485128"/>
            <a:chExt cx="5282297" cy="3693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2356107" y="3485128"/>
                  <a:ext cx="527465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User maximizes it by choosing the optimal obfuscation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𝑓</m:t>
                      </m:r>
                    </m:oMath>
                  </a14:m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6107" y="3485128"/>
                  <a:ext cx="5274652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557"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Connector 29"/>
            <p:cNvCxnSpPr/>
            <p:nvPr/>
          </p:nvCxnSpPr>
          <p:spPr>
            <a:xfrm>
              <a:off x="2348462" y="3485128"/>
              <a:ext cx="5282297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2634623" y="3185415"/>
            <a:ext cx="2999075" cy="717451"/>
            <a:chOff x="3075354" y="3485128"/>
            <a:chExt cx="3803298" cy="7174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3075354" y="3556248"/>
                  <a:ext cx="380329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Adversary chooses </a:t>
                  </a:r>
                  <a14:m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a14:m>
                  <a:r>
                    <a:rPr lang="en-US" dirty="0" smtClean="0">
                      <a:solidFill>
                        <a:srgbClr val="7030A0"/>
                      </a:solidFill>
                    </a:rPr>
                    <a:t> to</a:t>
                  </a:r>
                </a:p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minimize user’s privacy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5354" y="3556248"/>
                  <a:ext cx="3803298" cy="646331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4717" b="-14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Connector 32"/>
            <p:cNvCxnSpPr/>
            <p:nvPr/>
          </p:nvCxnSpPr>
          <p:spPr>
            <a:xfrm>
              <a:off x="3184086" y="3485128"/>
              <a:ext cx="361867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5827644" y="1511529"/>
            <a:ext cx="2228639" cy="1355017"/>
            <a:chOff x="3184086" y="3485128"/>
            <a:chExt cx="3513321" cy="13550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3289438" y="3485128"/>
                  <a:ext cx="3407969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User’s unconditional </a:t>
                  </a:r>
                </a:p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expected privacy</a:t>
                  </a:r>
                </a:p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(averaged over all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′</m:t>
                      </m:r>
                    </m:oMath>
                  </a14:m>
                  <a:r>
                    <a:rPr lang="en-US" dirty="0" smtClean="0">
                      <a:solidFill>
                        <a:srgbClr val="7030A0"/>
                      </a:solidFill>
                    </a:rPr>
                    <a:t>)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89438" y="3485128"/>
                  <a:ext cx="3407969" cy="92333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1972" t="-3311" r="-1690" b="-993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Connector 35"/>
            <p:cNvCxnSpPr/>
            <p:nvPr/>
          </p:nvCxnSpPr>
          <p:spPr>
            <a:xfrm>
              <a:off x="3184086" y="3485128"/>
              <a:ext cx="0" cy="1355017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4433492" y="5742554"/>
            <a:ext cx="1988784" cy="923330"/>
            <a:chOff x="3184086" y="3485128"/>
            <a:chExt cx="4202657" cy="923330"/>
          </a:xfrm>
        </p:grpSpPr>
        <p:sp>
          <p:nvSpPr>
            <p:cNvPr id="43" name="TextBox 42"/>
            <p:cNvSpPr txBox="1"/>
            <p:nvPr/>
          </p:nvSpPr>
          <p:spPr>
            <a:xfrm>
              <a:off x="3289439" y="3600738"/>
              <a:ext cx="40973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Proper probability </a:t>
              </a:r>
              <a:endParaRPr lang="en-US" dirty="0" smtClean="0"/>
            </a:p>
            <a:p>
              <a:r>
                <a:rPr lang="en-US" dirty="0" smtClean="0"/>
                <a:t>distribution</a:t>
              </a:r>
              <a:endParaRPr lang="en-US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184086" y="3485128"/>
              <a:ext cx="0" cy="92333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6200315" y="4861263"/>
            <a:ext cx="2377415" cy="646331"/>
            <a:chOff x="3184086" y="3600738"/>
            <a:chExt cx="5023919" cy="646331"/>
          </a:xfrm>
        </p:grpSpPr>
        <p:sp>
          <p:nvSpPr>
            <p:cNvPr id="47" name="TextBox 46"/>
            <p:cNvSpPr txBox="1"/>
            <p:nvPr/>
          </p:nvSpPr>
          <p:spPr>
            <a:xfrm>
              <a:off x="3289439" y="3600738"/>
              <a:ext cx="49185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Respect service quality</a:t>
              </a:r>
            </a:p>
            <a:p>
              <a:r>
                <a:rPr lang="en-US" dirty="0" smtClean="0"/>
                <a:t>constraint </a:t>
              </a:r>
              <a:endParaRPr lang="en-US" dirty="0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3184086" y="3639214"/>
              <a:ext cx="0" cy="607855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6200315" y="2218919"/>
            <a:ext cx="533331" cy="2552778"/>
            <a:chOff x="6200315" y="2218919"/>
            <a:chExt cx="533331" cy="2552778"/>
          </a:xfrm>
        </p:grpSpPr>
        <p:cxnSp>
          <p:nvCxnSpPr>
            <p:cNvPr id="41" name="Straight Connector 40"/>
            <p:cNvCxnSpPr/>
            <p:nvPr/>
          </p:nvCxnSpPr>
          <p:spPr>
            <a:xfrm flipV="1">
              <a:off x="6200315" y="3226435"/>
              <a:ext cx="0" cy="1545262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6200315" y="2218919"/>
              <a:ext cx="0" cy="738246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2" name="Curved Left Arrow 51"/>
            <p:cNvSpPr/>
            <p:nvPr/>
          </p:nvSpPr>
          <p:spPr>
            <a:xfrm>
              <a:off x="6250170" y="2570080"/>
              <a:ext cx="483476" cy="1682042"/>
            </a:xfrm>
            <a:prstGeom prst="curvedLeftArrow">
              <a:avLst>
                <a:gd name="adj1" fmla="val 16164"/>
                <a:gd name="adj2" fmla="val 74104"/>
                <a:gd name="adj3" fmla="val 31522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7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Strategy for the Adversary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702128"/>
            <a:ext cx="6921500" cy="3773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4200" y="6217920"/>
            <a:ext cx="5655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This is the dual of the previous optimization problem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849033" y="3850640"/>
            <a:ext cx="3077863" cy="1049099"/>
            <a:chOff x="3184086" y="3600738"/>
            <a:chExt cx="6504110" cy="646331"/>
          </a:xfrm>
        </p:grpSpPr>
        <p:sp>
          <p:nvSpPr>
            <p:cNvPr id="9" name="TextBox 8"/>
            <p:cNvSpPr txBox="1"/>
            <p:nvPr/>
          </p:nvSpPr>
          <p:spPr>
            <a:xfrm>
              <a:off x="3289439" y="3600738"/>
              <a:ext cx="6398757" cy="398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 smtClean="0"/>
            </a:p>
            <a:p>
              <a:r>
                <a:rPr lang="en-US" dirty="0">
                  <a:solidFill>
                    <a:srgbClr val="7030A0"/>
                  </a:solidFill>
                </a:rPr>
                <a:t>Proper probability distribution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184086" y="3639214"/>
              <a:ext cx="0" cy="607855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3829880" y="5045776"/>
            <a:ext cx="5047728" cy="646331"/>
            <a:chOff x="3829880" y="5045776"/>
            <a:chExt cx="5047728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3829880" y="5045776"/>
              <a:ext cx="50477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rgbClr val="7030A0"/>
                  </a:solidFill>
                </a:rPr>
                <a:t>Shadow price </a:t>
              </a:r>
              <a:r>
                <a:rPr lang="en-US" dirty="0" smtClean="0">
                  <a:solidFill>
                    <a:srgbClr val="7030A0"/>
                  </a:solidFill>
                </a:rPr>
                <a:t>of the service quality constraint .</a:t>
              </a:r>
            </a:p>
            <a:p>
              <a:pPr algn="ctr"/>
              <a:r>
                <a:rPr lang="en-US" dirty="0" smtClean="0">
                  <a:solidFill>
                    <a:srgbClr val="7030A0"/>
                  </a:solidFill>
                </a:rPr>
                <a:t>(exchange rate between service quality and privacy)</a:t>
              </a:r>
              <a:endParaRPr lang="en-US" dirty="0">
                <a:solidFill>
                  <a:srgbClr val="7030A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829880" y="5106736"/>
              <a:ext cx="0" cy="491424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5082713" y="1691966"/>
            <a:ext cx="3288562" cy="1897132"/>
            <a:chOff x="5082713" y="1691966"/>
            <a:chExt cx="3288562" cy="1897132"/>
          </a:xfrm>
        </p:grpSpPr>
        <p:grpSp>
          <p:nvGrpSpPr>
            <p:cNvPr id="14" name="Group 13"/>
            <p:cNvGrpSpPr/>
            <p:nvPr/>
          </p:nvGrpSpPr>
          <p:grpSpPr>
            <a:xfrm>
              <a:off x="5082713" y="1691966"/>
              <a:ext cx="3288562" cy="1213791"/>
              <a:chOff x="3184086" y="3600738"/>
              <a:chExt cx="6949357" cy="747795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3289439" y="3600738"/>
                <a:ext cx="6844004" cy="682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200" dirty="0" smtClean="0">
                  <a:solidFill>
                    <a:srgbClr val="7030A0"/>
                  </a:solidFill>
                </a:endParaRPr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Minimizing the user’s maximum </a:t>
                </a:r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privacy under the service quality</a:t>
                </a:r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constraint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3184086" y="3639214"/>
                <a:ext cx="0" cy="709319"/>
              </a:xfrm>
              <a:prstGeom prst="line">
                <a:avLst/>
              </a:prstGeom>
              <a:ln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/>
            <p:cNvCxnSpPr/>
            <p:nvPr/>
          </p:nvCxnSpPr>
          <p:spPr>
            <a:xfrm>
              <a:off x="5082713" y="2915920"/>
              <a:ext cx="2473787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546340" y="2915920"/>
              <a:ext cx="0" cy="673178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1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Evaluation: Obfuscation Function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077200" cy="4525963"/>
              </a:xfrm>
            </p:spPr>
            <p:txBody>
              <a:bodyPr/>
              <a:lstStyle/>
              <a:p>
                <a:r>
                  <a:rPr lang="en-US" dirty="0" smtClean="0"/>
                  <a:t>Optimal</a:t>
                </a:r>
              </a:p>
              <a:p>
                <a:pPr lvl="1"/>
                <a:r>
                  <a:rPr lang="en-US" dirty="0" smtClean="0"/>
                  <a:t>Solve the linear optimization problem            (using </a:t>
                </a:r>
                <a:r>
                  <a:rPr lang="en-US" dirty="0" err="1" smtClean="0"/>
                  <a:t>Matlab</a:t>
                </a:r>
                <a:r>
                  <a:rPr lang="en-US" dirty="0" smtClean="0"/>
                  <a:t> LP solver)</a:t>
                </a:r>
              </a:p>
              <a:p>
                <a:r>
                  <a:rPr lang="en-US" dirty="0" smtClean="0"/>
                  <a:t>Basic </a:t>
                </a:r>
              </a:p>
              <a:p>
                <a:pPr lvl="1"/>
                <a:r>
                  <a:rPr lang="en-US" dirty="0" smtClean="0"/>
                  <a:t>Hide location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 among the k-1 </a:t>
                </a:r>
                <a:r>
                  <a:rPr lang="en-US" dirty="0"/>
                  <a:t>nearest </a:t>
                </a:r>
                <a:r>
                  <a:rPr lang="en-US" dirty="0" smtClean="0"/>
                  <a:t>locations (with positive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𝜓</m:t>
                    </m:r>
                  </m:oMath>
                </a14:m>
                <a:r>
                  <a:rPr lang="en-US" dirty="0" smtClean="0"/>
                  <a:t> probability)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077200" cy="4525963"/>
              </a:xfrm>
              <a:blipFill rotWithShape="1">
                <a:blip r:embed="rId2"/>
                <a:stretch>
                  <a:fillRect l="-166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22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300" dirty="0" smtClean="0"/>
              <a:t>Output Visualization </a:t>
            </a:r>
            <a:r>
              <a:rPr lang="en-US" dirty="0" smtClean="0"/>
              <a:t>of </a:t>
            </a:r>
            <a:br>
              <a:rPr lang="en-US" dirty="0" smtClean="0"/>
            </a:br>
            <a:r>
              <a:rPr lang="en-US" dirty="0" smtClean="0"/>
              <a:t>Obfuscation Mechanisms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797" y="2072698"/>
            <a:ext cx="6043721" cy="2573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" y="2109613"/>
            <a:ext cx="2969477" cy="2537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838960" y="3556000"/>
            <a:ext cx="16256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96640" y="1767840"/>
            <a:ext cx="5151120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60918" y="4895334"/>
            <a:ext cx="3012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Optimal Obfuscation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72977" y="4895334"/>
            <a:ext cx="3001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Basic Obfuscation</a:t>
            </a:r>
          </a:p>
          <a:p>
            <a:pPr algn="ctr"/>
            <a:r>
              <a:rPr lang="en-US" sz="2400" dirty="0" smtClean="0"/>
              <a:t>(k = 7)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6072977" y="1584960"/>
            <a:ext cx="0" cy="43789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60917" y="1584960"/>
            <a:ext cx="0" cy="43789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87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Location-based Services</a:t>
            </a:r>
            <a:endParaRPr lang="en-US" dirty="0"/>
          </a:p>
        </p:txBody>
      </p:sp>
      <p:pic>
        <p:nvPicPr>
          <p:cNvPr id="3074" name="Picture 2" descr="http://www.buzzon.biz/wp-content/uploads/2010/09/geo-location-300x2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2725042"/>
            <a:ext cx="2857500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0850" y="1701164"/>
            <a:ext cx="3505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Sharing Location with </a:t>
            </a:r>
            <a:r>
              <a:rPr lang="en-US" sz="3200" b="1" dirty="0" smtClean="0"/>
              <a:t>Friends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57751" y="1676400"/>
            <a:ext cx="3505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Sharing Location with </a:t>
            </a:r>
            <a:r>
              <a:rPr lang="en-US" sz="3200" b="1" dirty="0" smtClean="0"/>
              <a:t>Businesses</a:t>
            </a:r>
            <a:endParaRPr lang="en-US" sz="3200" b="1" dirty="0"/>
          </a:p>
        </p:txBody>
      </p:sp>
      <p:pic>
        <p:nvPicPr>
          <p:cNvPr id="3076" name="Picture 4" descr="http://www.andrewpatrick.ca/wp-content/uploads/369936_washington_dc_on_the_map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971798"/>
            <a:ext cx="28575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17551" y="5518834"/>
            <a:ext cx="3371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Uploading location, tagging documents, photos, messages, …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32400" y="5509736"/>
            <a:ext cx="2977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Asking for near-by services, finding near-by friends, …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6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Evaluation: Localization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22640" cy="4525963"/>
          </a:xfrm>
        </p:spPr>
        <p:txBody>
          <a:bodyPr/>
          <a:lstStyle/>
          <a:p>
            <a:r>
              <a:rPr lang="en-US" dirty="0" smtClean="0"/>
              <a:t>Optimal attack against optimal obfuscation</a:t>
            </a:r>
          </a:p>
          <a:p>
            <a:pPr lvl="1"/>
            <a:r>
              <a:rPr lang="en-US" dirty="0" smtClean="0"/>
              <a:t>Given the service quality constraint</a:t>
            </a:r>
          </a:p>
          <a:p>
            <a:r>
              <a:rPr lang="en-US" dirty="0" smtClean="0"/>
              <a:t>Bayesian attack </a:t>
            </a:r>
            <a:r>
              <a:rPr lang="en-US" dirty="0"/>
              <a:t>against any </a:t>
            </a:r>
            <a:r>
              <a:rPr lang="en-US" dirty="0" smtClean="0"/>
              <a:t>obfuscation</a:t>
            </a:r>
          </a:p>
          <a:p>
            <a:endParaRPr lang="en-US" sz="4800" dirty="0"/>
          </a:p>
          <a:p>
            <a:r>
              <a:rPr lang="en-US" dirty="0" smtClean="0"/>
              <a:t>Optimal attack against any obfuscation</a:t>
            </a:r>
          </a:p>
          <a:p>
            <a:pPr lvl="1"/>
            <a:r>
              <a:rPr lang="en-US" dirty="0" smtClean="0"/>
              <a:t>Regardless of any service quality constraint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360" y="3334684"/>
            <a:ext cx="4581019" cy="82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320" y="5205003"/>
            <a:ext cx="6583141" cy="163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4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vs. non-Optimal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440" y="1371599"/>
            <a:ext cx="6091567" cy="4734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6309360"/>
            <a:ext cx="8320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Service quality threshold is set to the service quality loss incurred by basic obfuscation.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99920" y="5736828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k</a:t>
            </a:r>
            <a:r>
              <a:rPr lang="en-US" dirty="0" smtClean="0">
                <a:solidFill>
                  <a:srgbClr val="7030A0"/>
                </a:solidFill>
              </a:rPr>
              <a:t>=1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24240" y="5777468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k</a:t>
            </a:r>
            <a:r>
              <a:rPr lang="en-US" dirty="0" smtClean="0">
                <a:solidFill>
                  <a:srgbClr val="7030A0"/>
                </a:solidFill>
              </a:rPr>
              <a:t>=30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59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579880"/>
            <a:ext cx="8422640" cy="473964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800" dirty="0"/>
              <a:t>(Location) Privacy is an undisputable issue, with more people uploading their location more regularly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Privacy (similar to any security property) is </a:t>
            </a:r>
            <a:r>
              <a:rPr lang="en-US" sz="2800" dirty="0" smtClean="0"/>
              <a:t>adversarial-dependent. Disregarding adversary’s strategy and knowledge </a:t>
            </a:r>
            <a:r>
              <a:rPr lang="en-US" sz="2800" dirty="0"/>
              <a:t>limits the privacy </a:t>
            </a:r>
            <a:r>
              <a:rPr lang="en-US" sz="2800" dirty="0" smtClean="0"/>
              <a:t>protection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Our game </a:t>
            </a:r>
            <a:r>
              <a:rPr lang="en-US" sz="2800" dirty="0"/>
              <a:t>theoretic analysis helps solving optimal attack and optimal defense </a:t>
            </a:r>
            <a:r>
              <a:rPr lang="en-US" sz="2800" dirty="0" smtClean="0"/>
              <a:t>simultaneously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Given the service quality constraint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Our methodology can </a:t>
            </a:r>
            <a:r>
              <a:rPr lang="en-US" sz="2800" dirty="0"/>
              <a:t>be applied in other privacy </a:t>
            </a:r>
            <a:r>
              <a:rPr lang="en-US" sz="2800" dirty="0" smtClean="0"/>
              <a:t>domains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0" y="145140"/>
            <a:ext cx="9037864" cy="6529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03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5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Attack &amp; Optimal Defense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0" y="1682117"/>
            <a:ext cx="9123660" cy="4642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600960" y="5069840"/>
            <a:ext cx="89408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93280" y="5069840"/>
            <a:ext cx="8839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947920" y="2113280"/>
            <a:ext cx="0" cy="11836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96240" y="2113280"/>
            <a:ext cx="0" cy="11836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320" y="6339840"/>
            <a:ext cx="8304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Service quality threshold is set to the service quality loss incurred by basic obfuscation.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5" y="274638"/>
            <a:ext cx="8772525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“Optimal Strategies”</a:t>
            </a:r>
            <a:br>
              <a:rPr lang="en-US" sz="3600" dirty="0" smtClean="0"/>
            </a:br>
            <a:r>
              <a:rPr lang="en-US" sz="3600" dirty="0" smtClean="0"/>
              <a:t>Tradeoff between Privacy and Service Quality</a:t>
            </a:r>
            <a:endParaRPr lang="en-US" sz="3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633851"/>
            <a:ext cx="9115425" cy="483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3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Facebook Location-Tagging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7315200" cy="4358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5943600"/>
            <a:ext cx="922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Source: WHERE </a:t>
            </a:r>
            <a:r>
              <a:rPr lang="en-US" sz="1600" dirty="0"/>
              <a:t>2012, Josh Williams, "New Lines on the </a:t>
            </a:r>
            <a:r>
              <a:rPr lang="en-US" sz="1600" dirty="0" smtClean="0"/>
              <a:t>Horizon“, </a:t>
            </a:r>
            <a:r>
              <a:rPr lang="en-US" sz="1600" dirty="0"/>
              <a:t>Justin Moore, "Ignite - Facebook's Data</a:t>
            </a:r>
            <a:r>
              <a:rPr lang="en-US" sz="1600" dirty="0" smtClean="0"/>
              <a:t>"</a:t>
            </a:r>
            <a:endParaRPr lang="en-US" sz="1600" dirty="0"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78398" y="1727200"/>
            <a:ext cx="32067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&gt;600M </a:t>
            </a:r>
            <a:r>
              <a:rPr lang="en-US" sz="2800" b="1" dirty="0">
                <a:solidFill>
                  <a:schemeClr val="bg1"/>
                </a:solidFill>
              </a:rPr>
              <a:t>mobile users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5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i="1" dirty="0" smtClean="0"/>
              <a:t>Check-ins at Facebook, one-day</a:t>
            </a:r>
            <a:endParaRPr lang="en-US" sz="4000" i="1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00775"/>
            <a:ext cx="8935294" cy="48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5943600"/>
            <a:ext cx="922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Source: Where </a:t>
            </a:r>
            <a:r>
              <a:rPr lang="en-US" sz="1600" dirty="0">
                <a:solidFill>
                  <a:schemeClr val="bg1"/>
                </a:solidFill>
              </a:rPr>
              <a:t>2012, Josh Williams, "New Lines on the </a:t>
            </a:r>
            <a:r>
              <a:rPr lang="en-US" sz="1600" dirty="0" smtClean="0">
                <a:solidFill>
                  <a:schemeClr val="bg1"/>
                </a:solidFill>
              </a:rPr>
              <a:t>Horizon“, </a:t>
            </a:r>
            <a:r>
              <a:rPr lang="en-US" sz="1600" dirty="0">
                <a:solidFill>
                  <a:schemeClr val="bg1"/>
                </a:solidFill>
              </a:rPr>
              <a:t>Justin Moore, "Ignite - Facebook's Data</a:t>
            </a:r>
            <a:r>
              <a:rPr lang="en-US" sz="1600" dirty="0" smtClean="0">
                <a:solidFill>
                  <a:schemeClr val="bg1"/>
                </a:solidFill>
              </a:rPr>
              <a:t>"</a:t>
            </a:r>
            <a:endParaRPr lang="en-US" sz="160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0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_Pictur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0"/>
            <a:ext cx="5959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581150" y="5962651"/>
            <a:ext cx="5959475" cy="646331"/>
          </a:xfrm>
          <a:prstGeom prst="rect">
            <a:avLst/>
          </a:prstGeom>
          <a:solidFill>
            <a:schemeClr val="bg1">
              <a:alpha val="76862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dirty="0">
                <a:latin typeface="Calibri" pitchFamily="34" charset="0"/>
              </a:rPr>
              <a:t>The contextual information attached to a trace tells much about our habits, interests, activities, and relationships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81150" y="1978025"/>
            <a:ext cx="5959475" cy="954107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dirty="0">
                <a:latin typeface="Calibri" pitchFamily="34" charset="0"/>
              </a:rPr>
              <a:t>A location trace is not only a set of positions on a map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Threat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5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Location-Privacy Protection Mechanisms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Anonymization</a:t>
            </a:r>
            <a:r>
              <a:rPr lang="en-US" dirty="0" smtClean="0"/>
              <a:t> </a:t>
            </a:r>
            <a:r>
              <a:rPr lang="en-US" sz="2400" dirty="0" smtClean="0"/>
              <a:t>(removing the user’s identity)</a:t>
            </a:r>
            <a:endParaRPr lang="en-US" dirty="0" smtClean="0"/>
          </a:p>
          <a:p>
            <a:pPr lvl="1"/>
            <a:r>
              <a:rPr lang="en-US" dirty="0" smtClean="0"/>
              <a:t>It has been shown inadequate, as a single defense</a:t>
            </a:r>
          </a:p>
          <a:p>
            <a:pPr lvl="1"/>
            <a:r>
              <a:rPr lang="en-US" dirty="0" smtClean="0"/>
              <a:t>The traces can be de-</a:t>
            </a:r>
            <a:r>
              <a:rPr lang="en-US" dirty="0" err="1" smtClean="0"/>
              <a:t>anonymized</a:t>
            </a:r>
            <a:r>
              <a:rPr lang="en-US" dirty="0" smtClean="0"/>
              <a:t>, given an adversary with some knowledge on the users</a:t>
            </a:r>
          </a:p>
          <a:p>
            <a:r>
              <a:rPr lang="en-US" b="1" dirty="0"/>
              <a:t>Obfuscation</a:t>
            </a:r>
            <a:r>
              <a:rPr lang="en-US" dirty="0"/>
              <a:t> </a:t>
            </a:r>
            <a:r>
              <a:rPr lang="en-US" sz="2400" dirty="0"/>
              <a:t>(reporting a fake location)</a:t>
            </a:r>
          </a:p>
          <a:p>
            <a:pPr lvl="1"/>
            <a:r>
              <a:rPr lang="en-US" dirty="0"/>
              <a:t>Service Quality?</a:t>
            </a:r>
          </a:p>
          <a:p>
            <a:pPr lvl="1"/>
            <a:r>
              <a:rPr lang="en-US" dirty="0" smtClean="0"/>
              <a:t>Users </a:t>
            </a:r>
            <a:r>
              <a:rPr lang="en-US" dirty="0"/>
              <a:t>share their locations to receive some </a:t>
            </a:r>
            <a:r>
              <a:rPr lang="en-US" dirty="0" smtClean="0"/>
              <a:t>services back. </a:t>
            </a:r>
            <a:r>
              <a:rPr lang="en-US" dirty="0"/>
              <a:t>Obfuscation degrades the service quality in favor of location </a:t>
            </a:r>
            <a:r>
              <a:rPr lang="en-US" dirty="0" smtClean="0"/>
              <a:t>privacy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2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Designing a Protection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7868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Challenges</a:t>
            </a:r>
          </a:p>
          <a:p>
            <a:pPr lvl="1"/>
            <a:r>
              <a:rPr lang="en-US" dirty="0" smtClean="0"/>
              <a:t>Respect users’ required service quality </a:t>
            </a:r>
          </a:p>
          <a:p>
            <a:pPr lvl="1"/>
            <a:r>
              <a:rPr lang="en-US" dirty="0" smtClean="0"/>
              <a:t>User-based protection</a:t>
            </a:r>
          </a:p>
          <a:p>
            <a:pPr lvl="1"/>
            <a:r>
              <a:rPr lang="en-US" dirty="0" smtClean="0"/>
              <a:t>Real-time protection</a:t>
            </a:r>
          </a:p>
          <a:p>
            <a:r>
              <a:rPr lang="es-ES" b="1" dirty="0" err="1"/>
              <a:t>Common</a:t>
            </a:r>
            <a:r>
              <a:rPr lang="es-ES" b="1" dirty="0"/>
              <a:t> </a:t>
            </a:r>
            <a:r>
              <a:rPr lang="es-ES" b="1" dirty="0" err="1" smtClean="0"/>
              <a:t>Pitfall</a:t>
            </a:r>
            <a:endParaRPr lang="es-ES" b="1" dirty="0" smtClean="0"/>
          </a:p>
          <a:p>
            <a:pPr lvl="1"/>
            <a:r>
              <a:rPr lang="es-ES_tradnl" dirty="0" err="1" smtClean="0"/>
              <a:t>Ignor</a:t>
            </a:r>
            <a:r>
              <a:rPr lang="es-ES_tradnl" dirty="0" smtClean="0"/>
              <a:t> </a:t>
            </a:r>
            <a:r>
              <a:rPr lang="es-ES_tradnl" dirty="0" err="1" smtClean="0"/>
              <a:t>adversary</a:t>
            </a:r>
            <a:r>
              <a:rPr lang="es-ES_tradnl" dirty="0" smtClean="0"/>
              <a:t> </a:t>
            </a:r>
            <a:r>
              <a:rPr lang="es-ES_tradnl" dirty="0" err="1" smtClean="0"/>
              <a:t>knowledge</a:t>
            </a:r>
            <a:endParaRPr lang="es-ES_tradnl" dirty="0"/>
          </a:p>
          <a:p>
            <a:pPr lvl="2"/>
            <a:r>
              <a:rPr lang="es-ES" dirty="0" err="1" smtClean="0"/>
              <a:t>Adversary</a:t>
            </a:r>
            <a:r>
              <a:rPr lang="es-ES" dirty="0" smtClean="0"/>
              <a:t> </a:t>
            </a:r>
            <a:r>
              <a:rPr lang="es-ES" dirty="0"/>
              <a:t>can </a:t>
            </a:r>
            <a:r>
              <a:rPr lang="es-ES" dirty="0" err="1"/>
              <a:t>invert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obfuscation</a:t>
            </a:r>
            <a:r>
              <a:rPr lang="es-ES" dirty="0"/>
              <a:t> </a:t>
            </a:r>
            <a:r>
              <a:rPr lang="es-ES" dirty="0" err="1" smtClean="0"/>
              <a:t>mechanism</a:t>
            </a:r>
            <a:endParaRPr lang="es-ES" dirty="0"/>
          </a:p>
          <a:p>
            <a:pPr lvl="1"/>
            <a:r>
              <a:rPr lang="es-ES" dirty="0" err="1" smtClean="0"/>
              <a:t>Disregard</a:t>
            </a:r>
            <a:r>
              <a:rPr lang="es-ES" dirty="0" smtClean="0"/>
              <a:t> </a:t>
            </a:r>
            <a:r>
              <a:rPr lang="es-ES" dirty="0" err="1" smtClean="0"/>
              <a:t>optimal</a:t>
            </a:r>
            <a:r>
              <a:rPr lang="es-ES" dirty="0" smtClean="0"/>
              <a:t> </a:t>
            </a:r>
            <a:r>
              <a:rPr lang="es-ES" dirty="0" err="1" smtClean="0"/>
              <a:t>attack</a:t>
            </a:r>
            <a:endParaRPr lang="es-ES" dirty="0"/>
          </a:p>
          <a:p>
            <a:pPr lvl="2"/>
            <a:r>
              <a:rPr lang="es-ES" dirty="0" err="1" smtClean="0"/>
              <a:t>Given</a:t>
            </a:r>
            <a:r>
              <a:rPr lang="es-ES" dirty="0" smtClean="0"/>
              <a:t> a </a:t>
            </a:r>
            <a:r>
              <a:rPr lang="es-ES" dirty="0" err="1" smtClean="0"/>
              <a:t>protection</a:t>
            </a:r>
            <a:r>
              <a:rPr lang="es-ES" dirty="0" smtClean="0"/>
              <a:t> </a:t>
            </a:r>
            <a:r>
              <a:rPr lang="es-ES" dirty="0" err="1" smtClean="0"/>
              <a:t>mechanism</a:t>
            </a:r>
            <a:r>
              <a:rPr lang="es-ES" dirty="0" smtClean="0"/>
              <a:t>, </a:t>
            </a:r>
            <a:r>
              <a:rPr lang="es-ES" dirty="0" err="1" smtClean="0"/>
              <a:t>attacker</a:t>
            </a:r>
            <a:r>
              <a:rPr lang="es-ES" dirty="0" smtClean="0"/>
              <a:t> </a:t>
            </a:r>
            <a:r>
              <a:rPr lang="es-ES" dirty="0" err="1" smtClean="0"/>
              <a:t>designs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attack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minimize</a:t>
            </a:r>
            <a:r>
              <a:rPr lang="es-ES" dirty="0" smtClean="0"/>
              <a:t> </a:t>
            </a:r>
            <a:r>
              <a:rPr lang="es-ES" dirty="0" err="1" smtClean="0"/>
              <a:t>his</a:t>
            </a:r>
            <a:r>
              <a:rPr lang="es-ES" dirty="0" smtClean="0"/>
              <a:t> </a:t>
            </a:r>
            <a:r>
              <a:rPr lang="es-ES" dirty="0" err="1" smtClean="0"/>
              <a:t>estimation</a:t>
            </a:r>
            <a:r>
              <a:rPr lang="es-ES" dirty="0" smtClean="0"/>
              <a:t> error in </a:t>
            </a:r>
            <a:r>
              <a:rPr lang="es-ES" dirty="0" err="1" smtClean="0"/>
              <a:t>his</a:t>
            </a:r>
            <a:r>
              <a:rPr lang="es-ES" dirty="0" smtClean="0"/>
              <a:t> </a:t>
            </a:r>
            <a:r>
              <a:rPr lang="es-ES" dirty="0" err="1" smtClean="0"/>
              <a:t>inference</a:t>
            </a:r>
            <a:r>
              <a:rPr lang="es-ES" dirty="0" smtClean="0"/>
              <a:t> </a:t>
            </a:r>
            <a:r>
              <a:rPr lang="es-ES" dirty="0" err="1" smtClean="0"/>
              <a:t>attack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3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Objective:</a:t>
            </a:r>
            <a:br>
              <a:rPr lang="en-US" dirty="0" smtClean="0"/>
            </a:br>
            <a:r>
              <a:rPr lang="en-US" dirty="0" smtClean="0"/>
              <a:t>Design Optimal Protection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0560"/>
            <a:ext cx="8229600" cy="41856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3600" dirty="0" smtClean="0"/>
          </a:p>
          <a:p>
            <a:pPr marL="0" indent="0" algn="just">
              <a:buNone/>
            </a:pPr>
            <a:r>
              <a:rPr lang="en-US" sz="3600" dirty="0" smtClean="0"/>
              <a:t>A defense mechanism that</a:t>
            </a:r>
          </a:p>
          <a:p>
            <a:pPr algn="just"/>
            <a:r>
              <a:rPr lang="en-US" sz="3000" b="1" dirty="0" smtClean="0"/>
              <a:t>anticipates</a:t>
            </a:r>
            <a:r>
              <a:rPr lang="en-US" sz="3000" dirty="0" smtClean="0"/>
              <a:t> </a:t>
            </a:r>
            <a:r>
              <a:rPr lang="en-US" sz="3000" dirty="0"/>
              <a:t>the attacks that </a:t>
            </a:r>
            <a:r>
              <a:rPr lang="en-US" sz="3000" dirty="0" smtClean="0"/>
              <a:t>can happen </a:t>
            </a:r>
            <a:r>
              <a:rPr lang="en-US" sz="3000" dirty="0"/>
              <a:t>against it, </a:t>
            </a:r>
            <a:endParaRPr lang="en-US" sz="3000" dirty="0" smtClean="0"/>
          </a:p>
          <a:p>
            <a:pPr algn="just"/>
            <a:r>
              <a:rPr lang="en-US" sz="3000" dirty="0" smtClean="0"/>
              <a:t>and </a:t>
            </a:r>
            <a:r>
              <a:rPr lang="en-US" sz="3000" b="1" dirty="0"/>
              <a:t>maximizes</a:t>
            </a:r>
            <a:r>
              <a:rPr lang="en-US" sz="3000" dirty="0"/>
              <a:t> the </a:t>
            </a:r>
            <a:r>
              <a:rPr lang="en-US" sz="3000" dirty="0" smtClean="0"/>
              <a:t>users’ location privacy </a:t>
            </a:r>
            <a:r>
              <a:rPr lang="en-US" sz="3000" dirty="0"/>
              <a:t>against the </a:t>
            </a:r>
            <a:r>
              <a:rPr lang="en-US" sz="3000" dirty="0" smtClean="0"/>
              <a:t>most effective attack,</a:t>
            </a:r>
          </a:p>
          <a:p>
            <a:pPr algn="just"/>
            <a:r>
              <a:rPr lang="en-US" sz="3000" dirty="0"/>
              <a:t>a</a:t>
            </a:r>
            <a:r>
              <a:rPr lang="en-US" sz="3000" dirty="0" smtClean="0"/>
              <a:t>nd respects the users’ </a:t>
            </a:r>
            <a:r>
              <a:rPr lang="en-US" sz="3000" b="1" dirty="0" smtClean="0"/>
              <a:t>service quality </a:t>
            </a:r>
            <a:r>
              <a:rPr lang="en-US" sz="3000" dirty="0" smtClean="0"/>
              <a:t>constraint.</a:t>
            </a: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9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Assumptions</a:t>
            </a:r>
          </a:p>
          <a:p>
            <a:endParaRPr lang="en-US" sz="1200" dirty="0" smtClean="0"/>
          </a:p>
          <a:p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User’s Profile</a:t>
            </a:r>
          </a:p>
          <a:p>
            <a:pPr lvl="1"/>
            <a:r>
              <a:rPr lang="en-US" dirty="0" smtClean="0"/>
              <a:t>Protection Mechanism</a:t>
            </a:r>
          </a:p>
          <a:p>
            <a:pPr lvl="1"/>
            <a:r>
              <a:rPr lang="en-US" dirty="0" smtClean="0"/>
              <a:t>Inference Attack</a:t>
            </a:r>
          </a:p>
          <a:p>
            <a:endParaRPr lang="en-US" sz="1200" dirty="0" smtClean="0"/>
          </a:p>
          <a:p>
            <a:r>
              <a:rPr lang="en-US" dirty="0" smtClean="0"/>
              <a:t>Problem Statement 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dirty="0" smtClean="0"/>
              <a:t>Solution: Optimal strategy for user and adversary</a:t>
            </a:r>
          </a:p>
          <a:p>
            <a:endParaRPr lang="en-US" sz="1200" dirty="0" smtClean="0"/>
          </a:p>
          <a:p>
            <a:r>
              <a:rPr lang="en-US" dirty="0" smtClean="0"/>
              <a:t>Evaluation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9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1820</TotalTime>
  <Words>906</Words>
  <Application>Microsoft Office PowerPoint</Application>
  <PresentationFormat>On-screen Show (4:3)</PresentationFormat>
  <Paragraphs>178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Protecting Location Privacy:  Optimal Strategy against Localization Attacks </vt:lpstr>
      <vt:lpstr>Location-based Services</vt:lpstr>
      <vt:lpstr>Example: Facebook Location-Tagging</vt:lpstr>
      <vt:lpstr>Check-ins at Facebook, one-day</vt:lpstr>
      <vt:lpstr>Threat</vt:lpstr>
      <vt:lpstr>Location-Privacy Protection Mechanisms</vt:lpstr>
      <vt:lpstr>Designing a Protection Mechanism</vt:lpstr>
      <vt:lpstr>Our Objective: Design Optimal Protection Strategy</vt:lpstr>
      <vt:lpstr>Outline</vt:lpstr>
      <vt:lpstr>Assumptions</vt:lpstr>
      <vt:lpstr>Adversary Knowledge: User’s “Location Access Profile”</vt:lpstr>
      <vt:lpstr>Location Obfuscation Mechanism</vt:lpstr>
      <vt:lpstr>Location Inference Attack</vt:lpstr>
      <vt:lpstr>Problem Statement</vt:lpstr>
      <vt:lpstr>Zero-sum Bayesian Stackelberg Game</vt:lpstr>
      <vt:lpstr>Optimal Strategy for the User</vt:lpstr>
      <vt:lpstr>Optimal Strategy for the Adversary</vt:lpstr>
      <vt:lpstr>Evaluation: Obfuscation Function</vt:lpstr>
      <vt:lpstr>Output Visualization of  Obfuscation Mechanisms</vt:lpstr>
      <vt:lpstr>Evaluation: Localization Attack</vt:lpstr>
      <vt:lpstr>Optimal vs. non-Optimal</vt:lpstr>
      <vt:lpstr>Conclusion</vt:lpstr>
      <vt:lpstr>PowerPoint Presentation</vt:lpstr>
      <vt:lpstr>PowerPoint Presentation</vt:lpstr>
      <vt:lpstr>Optimal Attack &amp; Optimal Defense</vt:lpstr>
      <vt:lpstr>“Optimal Strategies” Tradeoff between Privacy and Service Quality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Protecting Location Privacy:  Optimal Strategy against Localization Attacks </dc:title>
  <dc:creator>Shokri Reza</dc:creator>
  <cp:lastModifiedBy>RS</cp:lastModifiedBy>
  <cp:revision>108</cp:revision>
  <cp:lastPrinted>2012-10-09T08:55:42Z</cp:lastPrinted>
  <dcterms:created xsi:type="dcterms:W3CDTF">2006-08-16T00:00:00Z</dcterms:created>
  <dcterms:modified xsi:type="dcterms:W3CDTF">2012-10-17T18:08:08Z</dcterms:modified>
</cp:coreProperties>
</file>