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5"/>
  </p:notesMasterIdLst>
  <p:sldIdLst>
    <p:sldId id="256" r:id="rId2"/>
    <p:sldId id="307" r:id="rId3"/>
    <p:sldId id="258" r:id="rId4"/>
    <p:sldId id="301" r:id="rId5"/>
    <p:sldId id="303" r:id="rId6"/>
    <p:sldId id="302" r:id="rId7"/>
    <p:sldId id="284" r:id="rId8"/>
    <p:sldId id="259" r:id="rId9"/>
    <p:sldId id="260" r:id="rId10"/>
    <p:sldId id="261" r:id="rId11"/>
    <p:sldId id="262" r:id="rId12"/>
    <p:sldId id="263" r:id="rId13"/>
    <p:sldId id="264" r:id="rId14"/>
    <p:sldId id="278" r:id="rId15"/>
    <p:sldId id="277" r:id="rId16"/>
    <p:sldId id="281" r:id="rId17"/>
    <p:sldId id="304" r:id="rId18"/>
    <p:sldId id="266" r:id="rId19"/>
    <p:sldId id="267" r:id="rId20"/>
    <p:sldId id="279" r:id="rId21"/>
    <p:sldId id="268" r:id="rId22"/>
    <p:sldId id="272" r:id="rId23"/>
    <p:sldId id="273" r:id="rId24"/>
    <p:sldId id="269" r:id="rId25"/>
    <p:sldId id="289" r:id="rId26"/>
    <p:sldId id="274" r:id="rId27"/>
    <p:sldId id="290" r:id="rId28"/>
    <p:sldId id="291" r:id="rId29"/>
    <p:sldId id="285" r:id="rId30"/>
    <p:sldId id="286" r:id="rId31"/>
    <p:sldId id="292" r:id="rId32"/>
    <p:sldId id="293" r:id="rId33"/>
    <p:sldId id="294" r:id="rId34"/>
    <p:sldId id="295" r:id="rId35"/>
    <p:sldId id="305" r:id="rId36"/>
    <p:sldId id="306" r:id="rId37"/>
    <p:sldId id="287" r:id="rId38"/>
    <p:sldId id="300" r:id="rId39"/>
    <p:sldId id="296" r:id="rId40"/>
    <p:sldId id="270" r:id="rId41"/>
    <p:sldId id="288" r:id="rId42"/>
    <p:sldId id="297" r:id="rId43"/>
    <p:sldId id="282" r:id="rId4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  <a:srgbClr val="FFDDDE"/>
    <a:srgbClr val="FF7C80"/>
    <a:srgbClr val="0F6FC6"/>
    <a:srgbClr val="A5C849"/>
    <a:srgbClr val="A5C549"/>
    <a:srgbClr val="F0A2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473F5-2656-4433-B0CF-0EB900DDFA0B}" type="datetimeFigureOut">
              <a:rPr lang="fr-CH" smtClean="0"/>
              <a:pPr/>
              <a:t>14.04.2011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8A1F0-79E6-470D-BD8A-8A56C3D5C97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3DA324-4BC8-4150-A521-00DDB2CE7649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B374FD-ABF1-4637-919E-8C5877748103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B374FD-ABF1-4637-919E-8C5877748103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B374FD-ABF1-4637-919E-8C5877748103}" type="slidenum">
              <a:rPr lang="en-US" smtClean="0">
                <a:cs typeface="Arial" charset="0"/>
              </a:rPr>
              <a:pPr/>
              <a:t>16</a:t>
            </a:fld>
            <a:endParaRPr lang="en-US" smtClean="0">
              <a:cs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8F4650-1CC3-4503-BCC4-8AB6F8C3BC22}" type="slidenum">
              <a:rPr lang="en-US" smtClean="0">
                <a:cs typeface="Arial" charset="0"/>
              </a:rPr>
              <a:pPr/>
              <a:t>18</a:t>
            </a:fld>
            <a:endParaRPr lang="en-US" smtClean="0">
              <a:cs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E1A6BA-81B0-4DB8-8BDB-D5B49F4156B3}" type="slidenum">
              <a:rPr lang="en-US" smtClean="0">
                <a:cs typeface="Arial" charset="0"/>
              </a:rPr>
              <a:pPr/>
              <a:t>19</a:t>
            </a:fld>
            <a:endParaRPr lang="en-US" smtClean="0">
              <a:cs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E1A6BA-81B0-4DB8-8BDB-D5B49F4156B3}" type="slidenum">
              <a:rPr lang="en-US" smtClean="0">
                <a:cs typeface="Arial" charset="0"/>
              </a:rPr>
              <a:pPr/>
              <a:t>20</a:t>
            </a:fld>
            <a:endParaRPr lang="en-US" smtClean="0">
              <a:cs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r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0787" y="529878"/>
            <a:ext cx="7805589" cy="450850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392045" y="803275"/>
            <a:ext cx="4193447" cy="56499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37865" y="803275"/>
            <a:ext cx="4195033" cy="56499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latin typeface="+mn-lt"/>
              </a:rPr>
              <a:t> </a:t>
            </a:r>
            <a:fld id="{92EC983C-39CE-4D3B-9A5F-22CE7242EC54}" type="slidenum">
              <a:rPr lang="en-US">
                <a:latin typeface="+mn-lt"/>
              </a:rPr>
              <a:pPr>
                <a:defRPr/>
              </a:pPr>
              <a:t>‹N°›</a:t>
            </a:fld>
            <a:r>
              <a:rPr lang="en-US"/>
              <a:t> 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87352" y="44624"/>
            <a:ext cx="5225008" cy="288925"/>
          </a:xfrm>
        </p:spPr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86800" cy="8382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27" name="Espace réservé du conten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9" name="Connecteur droit 8"/>
          <p:cNvSpPr>
            <a:spLocks noChangeShapeType="1"/>
          </p:cNvSpPr>
          <p:nvPr userDrawn="1"/>
        </p:nvSpPr>
        <p:spPr bwMode="auto">
          <a:xfrm>
            <a:off x="514350" y="1194371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11" name="Connecteur droit 10"/>
          <p:cNvSpPr>
            <a:spLocks noChangeShapeType="1"/>
          </p:cNvSpPr>
          <p:nvPr userDrawn="1"/>
        </p:nvSpPr>
        <p:spPr bwMode="auto">
          <a:xfrm>
            <a:off x="514350" y="105273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r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8" name="Espace réservé du contenu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10" name="Connecteur droit 9"/>
          <p:cNvSpPr>
            <a:spLocks noChangeShapeType="1"/>
          </p:cNvSpPr>
          <p:nvPr userDrawn="1"/>
        </p:nvSpPr>
        <p:spPr bwMode="auto">
          <a:xfrm>
            <a:off x="514350" y="105273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6525384"/>
            <a:ext cx="9144000" cy="36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A5C849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fr-CH" baseline="0" dirty="0">
              <a:solidFill>
                <a:schemeClr val="tx1"/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04800" y="1628800"/>
            <a:ext cx="8686800" cy="445132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3"/>
          </p:nvPr>
        </p:nvSpPr>
        <p:spPr>
          <a:xfrm>
            <a:off x="1259632" y="6524451"/>
            <a:ext cx="5544616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Dr. </a:t>
            </a:r>
            <a:r>
              <a:rPr lang="en-US" dirty="0" err="1" smtClean="0"/>
              <a:t>Hervé</a:t>
            </a:r>
            <a:r>
              <a:rPr lang="en-US" dirty="0" smtClean="0"/>
              <a:t> </a:t>
            </a:r>
            <a:r>
              <a:rPr lang="en-US" dirty="0" err="1" smtClean="0"/>
              <a:t>Lissek</a:t>
            </a:r>
            <a:r>
              <a:rPr lang="en-US" dirty="0" smtClean="0"/>
              <a:t> - EPFL - Passive and Active Acoustic </a:t>
            </a:r>
            <a:r>
              <a:rPr lang="en-US" dirty="0" err="1" smtClean="0"/>
              <a:t>metamaterials</a:t>
            </a: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229600" y="65689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b="1">
                <a:solidFill>
                  <a:schemeClr val="bg1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titre 9"/>
          <p:cNvSpPr>
            <a:spLocks noGrp="1"/>
          </p:cNvSpPr>
          <p:nvPr>
            <p:ph type="title"/>
          </p:nvPr>
        </p:nvSpPr>
        <p:spPr>
          <a:xfrm>
            <a:off x="323528" y="718592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pic>
        <p:nvPicPr>
          <p:cNvPr id="13" name="Image 12" descr="EPFL_LOG_QUADRI_Red copie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0313" y="6525344"/>
            <a:ext cx="745263" cy="360000"/>
          </a:xfrm>
          <a:prstGeom prst="rect">
            <a:avLst/>
          </a:prstGeom>
        </p:spPr>
      </p:pic>
      <p:pic>
        <p:nvPicPr>
          <p:cNvPr id="17410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991" y="44624"/>
            <a:ext cx="2046737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27784" y="5189"/>
            <a:ext cx="4248472" cy="39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92162" y="28427"/>
            <a:ext cx="1719220" cy="448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5.png"/><Relationship Id="rId2" Type="http://schemas.openxmlformats.org/officeDocument/2006/relationships/video" Target="file:///F:\Presentations\110414_Workshop%20ECL_Caliop\12-milieu_discret1_positif.avi" TargetMode="External"/><Relationship Id="rId1" Type="http://schemas.openxmlformats.org/officeDocument/2006/relationships/video" Target="file:///F:\Presentations\110414_Workshop%20ECL_Caliop\13-milieu_discret2_negatif.avi" TargetMode="Externa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Presentations\110414_Workshop%20ECL_Caliop\film_40cellules_L0.08_900Hz.avi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45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8.png"/><Relationship Id="rId2" Type="http://schemas.openxmlformats.org/officeDocument/2006/relationships/video" Target="file:///F:\Presentations\110414_Workshop%20ECL_Caliop\22-CRLH_X_6b_RADs_10cells_ae5p54_cont_1030Hz.avi" TargetMode="External"/><Relationship Id="rId1" Type="http://schemas.openxmlformats.org/officeDocument/2006/relationships/video" Target="file:///F:\Presentations\110414_Workshop%20ECL_Caliop\21-CRLH_X_6b_RADs_10cells_ae5p54_cont_930Hz.avi" TargetMode="Externa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notesSlide" Target="../notesSlides/notesSlid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29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0.png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Passive/Active </a:t>
            </a:r>
            <a:br>
              <a:rPr lang="fr-CH" dirty="0" smtClean="0"/>
            </a:b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Dr. Hervé </a:t>
            </a:r>
            <a:r>
              <a:rPr lang="fr-CH" dirty="0" err="1" smtClean="0"/>
              <a:t>Lissek</a:t>
            </a:r>
            <a:r>
              <a:rPr lang="fr-CH" dirty="0" smtClean="0"/>
              <a:t> </a:t>
            </a:r>
          </a:p>
          <a:p>
            <a:r>
              <a:rPr lang="fr-CH" dirty="0" smtClean="0"/>
              <a:t>EPFL - Laboratoire d’</a:t>
            </a:r>
            <a:r>
              <a:rPr lang="fr-CH" dirty="0" err="1" smtClean="0"/>
              <a:t>ElectroMagnétisme</a:t>
            </a:r>
            <a:r>
              <a:rPr lang="fr-CH" dirty="0" smtClean="0"/>
              <a:t> et d’Acoustique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Dual TL-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err="1" smtClean="0"/>
              <a:t>series</a:t>
            </a:r>
            <a:r>
              <a:rPr lang="fr-CH" dirty="0" smtClean="0"/>
              <a:t> </a:t>
            </a:r>
            <a:r>
              <a:rPr lang="fr-CH" dirty="0" err="1" smtClean="0"/>
              <a:t>compliances</a:t>
            </a:r>
            <a:endParaRPr lang="fr-CH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idx="1"/>
          </p:nvPr>
        </p:nvSpPr>
        <p:spPr>
          <a:xfrm>
            <a:off x="304800" y="1698178"/>
            <a:ext cx="8686800" cy="2162870"/>
          </a:xfrm>
        </p:spPr>
        <p:txBody>
          <a:bodyPr>
            <a:normAutofit fontScale="92500" lnSpcReduction="20000"/>
          </a:bodyPr>
          <a:lstStyle/>
          <a:p>
            <a:r>
              <a:rPr lang="fr-CH" dirty="0" smtClean="0"/>
              <a:t>Validation</a:t>
            </a:r>
          </a:p>
          <a:p>
            <a:pPr lvl="2">
              <a:buClr>
                <a:schemeClr val="accent2"/>
              </a:buClr>
              <a:buSzPct val="80000"/>
            </a:pPr>
            <a:r>
              <a:rPr lang="en-US" dirty="0" err="1" smtClean="0"/>
              <a:t>Kapton</a:t>
            </a:r>
            <a:r>
              <a:rPr lang="en-US" dirty="0" smtClean="0"/>
              <a:t>® FPC membrane, </a:t>
            </a:r>
            <a:r>
              <a:rPr lang="en-US" i="1" dirty="0" smtClean="0">
                <a:latin typeface="Times New Roman" pitchFamily="18" charset="0"/>
              </a:rPr>
              <a:t>h</a:t>
            </a:r>
            <a:r>
              <a:rPr lang="en-US" dirty="0" smtClean="0"/>
              <a:t> = 125 </a:t>
            </a:r>
            <a:r>
              <a:rPr lang="en-US" dirty="0" smtClean="0">
                <a:sym typeface="Symbol" pitchFamily="18" charset="2"/>
              </a:rPr>
              <a:t></a:t>
            </a:r>
            <a:r>
              <a:rPr lang="en-US" dirty="0" smtClean="0"/>
              <a:t>m, 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/>
              <a:t> = 9.06 mm</a:t>
            </a:r>
          </a:p>
          <a:p>
            <a:pPr lvl="2">
              <a:buClr>
                <a:schemeClr val="accent2"/>
              </a:buClr>
              <a:buSzPct val="80000"/>
            </a:pPr>
            <a:r>
              <a:rPr lang="en-US" dirty="0" smtClean="0"/>
              <a:t>simulations with COMSOL MULTIPHYSICS (Application mode: “Stress-Strain with Acoustic Interaction”)</a:t>
            </a:r>
          </a:p>
          <a:p>
            <a:pPr lvl="2">
              <a:buClr>
                <a:schemeClr val="accent2"/>
              </a:buClr>
              <a:buSzPct val="80000"/>
            </a:pPr>
            <a:r>
              <a:rPr lang="en-US" dirty="0" smtClean="0"/>
              <a:t>Computing reflection and transmission coefficients under plane waves </a:t>
            </a:r>
            <a:r>
              <a:rPr lang="en-US" dirty="0" smtClean="0">
                <a:sym typeface="Symbol" pitchFamily="18" charset="2"/>
              </a:rPr>
              <a:t> series equivalent impedance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Z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am</a:t>
            </a:r>
            <a:r>
              <a:rPr lang="en-US" dirty="0" smtClean="0">
                <a:sym typeface="Symbol" pitchFamily="18" charset="2"/>
              </a:rPr>
              <a:t>:</a:t>
            </a:r>
          </a:p>
          <a:p>
            <a:pPr lvl="2"/>
            <a:endParaRPr lang="fr-CH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  <p:pic>
        <p:nvPicPr>
          <p:cNvPr id="24" name="Picture 4" descr="Dessin_Schema_membrane_pipe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37771" y="3528417"/>
            <a:ext cx="232251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Dessin_Schema_membrane_pip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6466" y="5013176"/>
            <a:ext cx="21399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Plaque_M2_Impedance_AC_v2_style3x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573016"/>
            <a:ext cx="38164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Line 26"/>
          <p:cNvSpPr>
            <a:spLocks noChangeShapeType="1"/>
          </p:cNvSpPr>
          <p:nvPr/>
        </p:nvSpPr>
        <p:spPr bwMode="auto">
          <a:xfrm flipH="1">
            <a:off x="2053321" y="5624539"/>
            <a:ext cx="848349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fr-CH"/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2771800" y="5445224"/>
            <a:ext cx="19441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  <a:sym typeface="Symbol" pitchFamily="18" charset="2"/>
              </a:rPr>
              <a:t>Dominated by </a:t>
            </a:r>
            <a:r>
              <a:rPr lang="en-US" sz="1600" i="1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C</a:t>
            </a:r>
            <a:r>
              <a:rPr lang="en-US" sz="1600" baseline="-25000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am</a:t>
            </a: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13" name="Rectangle 12"/>
          <p:cNvSpPr/>
          <p:nvPr/>
        </p:nvSpPr>
        <p:spPr>
          <a:xfrm>
            <a:off x="7452320" y="5301208"/>
            <a:ext cx="504056" cy="576064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1259632" y="4581128"/>
            <a:ext cx="1656184" cy="158417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6" name="ZoneTexte 15"/>
          <p:cNvSpPr txBox="1"/>
          <p:nvPr/>
        </p:nvSpPr>
        <p:spPr>
          <a:xfrm rot="16200000">
            <a:off x="464698" y="4828726"/>
            <a:ext cx="1116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CH" sz="1000" b="1" dirty="0" err="1" smtClean="0">
                <a:latin typeface="Times New Roman" pitchFamily="18" charset="0"/>
                <a:cs typeface="Times New Roman" pitchFamily="18" charset="0"/>
              </a:rPr>
              <a:t>Imaginary</a:t>
            </a:r>
            <a:r>
              <a:rPr lang="fr-CH" sz="1000" b="1" dirty="0" smtClean="0">
                <a:latin typeface="Times New Roman" pitchFamily="18" charset="0"/>
                <a:cs typeface="Times New Roman" pitchFamily="18" charset="0"/>
              </a:rPr>
              <a:t> part)</a:t>
            </a:r>
            <a:endParaRPr lang="fr-CH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32240" y="5301208"/>
            <a:ext cx="576064" cy="576064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Rectangle 17"/>
          <p:cNvSpPr/>
          <p:nvPr/>
        </p:nvSpPr>
        <p:spPr>
          <a:xfrm>
            <a:off x="2915816" y="3789040"/>
            <a:ext cx="1296144" cy="792088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 flipH="1">
            <a:off x="3637411" y="4482563"/>
            <a:ext cx="848349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fr-CH">
              <a:solidFill>
                <a:srgbClr val="002060"/>
              </a:solidFill>
            </a:endParaRP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4355976" y="4293096"/>
            <a:ext cx="19441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Dominated by </a:t>
            </a:r>
            <a:r>
              <a:rPr lang="en-US" sz="1600" i="1" dirty="0" err="1" smtClean="0">
                <a:solidFill>
                  <a:srgbClr val="00206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1600" baseline="-25000" dirty="0" err="1" smtClean="0">
                <a:solidFill>
                  <a:srgbClr val="002060"/>
                </a:solidFill>
                <a:latin typeface="Times New Roman" pitchFamily="18" charset="0"/>
                <a:sym typeface="Symbol" pitchFamily="18" charset="2"/>
              </a:rPr>
              <a:t>am</a:t>
            </a:r>
            <a:endParaRPr lang="en-US" sz="1600" baseline="-25000" dirty="0">
              <a:solidFill>
                <a:srgbClr val="002060"/>
              </a:solidFill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13" grpId="0" animBg="1"/>
      <p:bldP spid="14" grpId="0" animBg="1"/>
      <p:bldP spid="17" grpId="0" animBg="1"/>
      <p:bldP spid="18" grpId="0" animBg="1"/>
      <p:bldP spid="19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Dual TL-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Shunt masses</a:t>
            </a:r>
            <a:endParaRPr lang="fr-CH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idx="1"/>
          </p:nvPr>
        </p:nvSpPr>
        <p:spPr>
          <a:xfrm>
            <a:off x="304800" y="1698178"/>
            <a:ext cx="8686800" cy="1514798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How to </a:t>
            </a:r>
            <a:r>
              <a:rPr lang="fr-CH" dirty="0" err="1" smtClean="0"/>
              <a:t>implement</a:t>
            </a:r>
            <a:r>
              <a:rPr lang="fr-CH" dirty="0" smtClean="0"/>
              <a:t> </a:t>
            </a:r>
            <a:r>
              <a:rPr lang="fr-CH" dirty="0" err="1" smtClean="0"/>
              <a:t>such</a:t>
            </a:r>
            <a:r>
              <a:rPr lang="fr-CH" dirty="0" smtClean="0"/>
              <a:t> </a:t>
            </a:r>
            <a:r>
              <a:rPr lang="fr-CH" dirty="0" err="1" smtClean="0"/>
              <a:t>elements</a:t>
            </a:r>
            <a:r>
              <a:rPr lang="fr-CH" dirty="0" smtClean="0"/>
              <a:t>?</a:t>
            </a:r>
          </a:p>
          <a:p>
            <a:pPr lvl="1"/>
            <a:r>
              <a:rPr lang="en-US" dirty="0" smtClean="0"/>
              <a:t>Shunt masses can be achieved with small open ducts (“stubs”).</a:t>
            </a:r>
            <a:endParaRPr lang="fr-CH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944563" y="5756746"/>
            <a:ext cx="2135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ym typeface="Symbol" pitchFamily="18" charset="2"/>
              </a:rPr>
              <a:t>Open radial stub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3200400" y="5444009"/>
            <a:ext cx="3048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ym typeface="Symbol" pitchFamily="18" charset="2"/>
              </a:rPr>
              <a:t>Equivalent acoustic circuit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107504" y="6093296"/>
            <a:ext cx="90364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sym typeface="Symbol" pitchFamily="18" charset="2"/>
              </a:rPr>
              <a:t>Radial duct theory  exact expression of </a:t>
            </a:r>
            <a:r>
              <a:rPr lang="en-US" sz="1600" i="1" dirty="0" err="1" smtClean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Y</a:t>
            </a:r>
            <a:r>
              <a:rPr lang="en-US" sz="1600" baseline="-25000" dirty="0" err="1" smtClean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at</a:t>
            </a:r>
            <a:r>
              <a:rPr lang="en-US" sz="1600" dirty="0" smtClean="0">
                <a:solidFill>
                  <a:srgbClr val="3333CC"/>
                </a:solidFill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3333CC"/>
                </a:solidFill>
                <a:sym typeface="Symbol" pitchFamily="18" charset="2"/>
              </a:rPr>
              <a:t> </a:t>
            </a:r>
            <a:r>
              <a:rPr lang="en-US" sz="1600" dirty="0" smtClean="0">
                <a:solidFill>
                  <a:srgbClr val="3333CC"/>
                </a:solidFill>
                <a:sym typeface="Symbol" pitchFamily="18" charset="2"/>
              </a:rPr>
              <a:t>mass-compliance approximation (</a:t>
            </a:r>
            <a:r>
              <a:rPr lang="en-US" sz="1600" i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1600" baseline="-25000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at</a:t>
            </a:r>
            <a:r>
              <a:rPr lang="en-US" sz="1600" dirty="0">
                <a:solidFill>
                  <a:srgbClr val="3333CC"/>
                </a:solidFill>
                <a:sym typeface="Symbol" pitchFamily="18" charset="2"/>
              </a:rPr>
              <a:t>, </a:t>
            </a:r>
            <a:r>
              <a:rPr lang="en-US" sz="1600" i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C</a:t>
            </a:r>
            <a:r>
              <a:rPr lang="en-US" sz="1600" baseline="-25000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at</a:t>
            </a:r>
            <a:r>
              <a:rPr lang="en-US" sz="1600" dirty="0">
                <a:solidFill>
                  <a:srgbClr val="3333CC"/>
                </a:solidFill>
                <a:sym typeface="Symbol" pitchFamily="18" charset="2"/>
              </a:rPr>
              <a:t>)…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6324600" y="4402609"/>
            <a:ext cx="2689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i="1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1600" baseline="-25000" dirty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at</a:t>
            </a:r>
            <a:r>
              <a:rPr lang="en-US" sz="1600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sym typeface="Symbol" pitchFamily="18" charset="2"/>
              </a:rPr>
              <a:t>can be approx. by</a:t>
            </a:r>
            <a:endParaRPr lang="en-US" sz="1600" dirty="0">
              <a:solidFill>
                <a:srgbClr val="FF0000"/>
              </a:solidFill>
              <a:sym typeface="Symbol" pitchFamily="18" charset="2"/>
            </a:endParaRPr>
          </a:p>
        </p:txBody>
      </p:sp>
      <p:pic>
        <p:nvPicPr>
          <p:cNvPr id="28" name="Picture 24" descr="Dessin_Schema_stub_pipe_ecran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1713" y="3321521"/>
            <a:ext cx="226377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5" descr="Dessin_Schema_stub_pipe_ecra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56013" y="3972396"/>
            <a:ext cx="20177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2446338" y="3005609"/>
            <a:ext cx="60140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CC0000"/>
                </a:solidFill>
                <a:sym typeface="Symbol" pitchFamily="18" charset="2"/>
              </a:rPr>
              <a:t> </a:t>
            </a:r>
            <a:r>
              <a:rPr lang="en-US" sz="1600" i="1" dirty="0">
                <a:solidFill>
                  <a:srgbClr val="CC0000"/>
                </a:solidFill>
                <a:sym typeface="Symbol" pitchFamily="18" charset="2"/>
              </a:rPr>
              <a:t>p</a:t>
            </a:r>
            <a:r>
              <a:rPr lang="en-US" sz="1600" dirty="0">
                <a:solidFill>
                  <a:srgbClr val="CC0000"/>
                </a:solidFill>
                <a:sym typeface="Symbol" pitchFamily="18" charset="2"/>
              </a:rPr>
              <a:t> = 0  </a:t>
            </a:r>
            <a:r>
              <a:rPr lang="en-US" sz="1600" dirty="0" smtClean="0">
                <a:solidFill>
                  <a:srgbClr val="CC0000"/>
                </a:solidFill>
                <a:sym typeface="Symbol" pitchFamily="18" charset="2"/>
              </a:rPr>
              <a:t>small “shunt” duct</a:t>
            </a:r>
            <a:r>
              <a:rPr lang="en-US" sz="1600" dirty="0">
                <a:solidFill>
                  <a:srgbClr val="CC0000"/>
                </a:solidFill>
                <a:sym typeface="Symbol" pitchFamily="18" charset="2"/>
              </a:rPr>
              <a:t/>
            </a:r>
            <a:br>
              <a:rPr lang="en-US" sz="1600" dirty="0">
                <a:solidFill>
                  <a:srgbClr val="CC0000"/>
                </a:solidFill>
                <a:sym typeface="Symbol" pitchFamily="18" charset="2"/>
              </a:rPr>
            </a:br>
            <a:r>
              <a:rPr lang="en-US" sz="1600" dirty="0">
                <a:solidFill>
                  <a:srgbClr val="CC0000"/>
                </a:solidFill>
                <a:sym typeface="Symbol" pitchFamily="18" charset="2"/>
              </a:rPr>
              <a:t>              </a:t>
            </a:r>
            <a:r>
              <a:rPr lang="en-US" sz="1600" dirty="0" smtClean="0">
                <a:solidFill>
                  <a:srgbClr val="CC0000"/>
                </a:solidFill>
                <a:sym typeface="Symbol" pitchFamily="18" charset="2"/>
              </a:rPr>
              <a:t>shunt acoustic mass </a:t>
            </a:r>
            <a:r>
              <a:rPr lang="en-US" sz="1600" i="1" dirty="0" smtClean="0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1600" baseline="-25000" dirty="0" smtClean="0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at</a:t>
            </a:r>
            <a:r>
              <a:rPr lang="en-US" sz="1600" dirty="0" smtClean="0">
                <a:solidFill>
                  <a:srgbClr val="CC0000"/>
                </a:solidFill>
                <a:sym typeface="Symbol" pitchFamily="18" charset="2"/>
              </a:rPr>
              <a:t> (+ parasitic </a:t>
            </a:r>
            <a:r>
              <a:rPr lang="en-US" sz="1600" i="1" dirty="0" smtClean="0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C</a:t>
            </a:r>
            <a:r>
              <a:rPr lang="en-US" sz="1600" baseline="-25000" dirty="0" smtClean="0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at</a:t>
            </a:r>
            <a:r>
              <a:rPr lang="en-US" sz="1600" dirty="0" smtClean="0">
                <a:solidFill>
                  <a:srgbClr val="CC0000"/>
                </a:solidFill>
                <a:sym typeface="Symbol" pitchFamily="18" charset="2"/>
              </a:rPr>
              <a:t>)</a:t>
            </a:r>
            <a:endParaRPr lang="en-US" sz="1600" dirty="0">
              <a:solidFill>
                <a:srgbClr val="CC0000"/>
              </a:solidFill>
              <a:sym typeface="Symbol" pitchFamily="18" charset="2"/>
            </a:endParaRPr>
          </a:p>
        </p:txBody>
      </p:sp>
      <p:sp>
        <p:nvSpPr>
          <p:cNvPr id="31" name="Oval 27"/>
          <p:cNvSpPr>
            <a:spLocks noChangeArrowheads="1"/>
          </p:cNvSpPr>
          <p:nvPr/>
        </p:nvSpPr>
        <p:spPr bwMode="auto">
          <a:xfrm>
            <a:off x="1812925" y="3575521"/>
            <a:ext cx="379413" cy="219075"/>
          </a:xfrm>
          <a:prstGeom prst="ellips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 flipH="1">
            <a:off x="2003425" y="3219921"/>
            <a:ext cx="482600" cy="47625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graphicFrame>
        <p:nvGraphicFramePr>
          <p:cNvPr id="33" name="Object 29"/>
          <p:cNvGraphicFramePr>
            <a:graphicFrameLocks noChangeAspect="1"/>
          </p:cNvGraphicFramePr>
          <p:nvPr/>
        </p:nvGraphicFramePr>
        <p:xfrm>
          <a:off x="6694488" y="4826471"/>
          <a:ext cx="1911350" cy="627063"/>
        </p:xfrm>
        <a:graphic>
          <a:graphicData uri="http://schemas.openxmlformats.org/presentationml/2006/ole">
            <p:oleObj spid="_x0000_s5129" name="Equation" r:id="rId5" imgW="1130300" imgH="368300" progId="Equation.DSMT4">
              <p:embed/>
            </p:oleObj>
          </a:graphicData>
        </a:graphic>
      </p:graphicFrame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18" name="Rectangle 17"/>
          <p:cNvSpPr/>
          <p:nvPr/>
        </p:nvSpPr>
        <p:spPr>
          <a:xfrm>
            <a:off x="4716016" y="4365104"/>
            <a:ext cx="504056" cy="79208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Dual TL-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Shunt masses</a:t>
            </a:r>
            <a:endParaRPr lang="fr-CH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idx="1"/>
          </p:nvPr>
        </p:nvSpPr>
        <p:spPr>
          <a:xfrm>
            <a:off x="304800" y="1626171"/>
            <a:ext cx="8686800" cy="2162869"/>
          </a:xfrm>
        </p:spPr>
        <p:txBody>
          <a:bodyPr>
            <a:normAutofit fontScale="92500"/>
          </a:bodyPr>
          <a:lstStyle/>
          <a:p>
            <a:r>
              <a:rPr lang="fr-CH" dirty="0" smtClean="0"/>
              <a:t>Validation</a:t>
            </a:r>
          </a:p>
          <a:p>
            <a:pPr lvl="2">
              <a:buClr>
                <a:schemeClr val="accent2"/>
              </a:buClr>
              <a:buSzPct val="80000"/>
            </a:pPr>
            <a:r>
              <a:rPr lang="en-US" dirty="0" smtClean="0"/>
              <a:t>Open radial duct with </a:t>
            </a:r>
            <a:r>
              <a:rPr lang="en-US" i="1" dirty="0" smtClean="0">
                <a:latin typeface="Times New Roman" pitchFamily="18" charset="0"/>
              </a:rPr>
              <a:t>b</a:t>
            </a:r>
            <a:r>
              <a:rPr lang="en-US" dirty="0" smtClean="0"/>
              <a:t> = 1 mm and 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/>
              <a:t> = 9.06 mm</a:t>
            </a:r>
          </a:p>
          <a:p>
            <a:pPr lvl="2">
              <a:buClr>
                <a:schemeClr val="accent2"/>
              </a:buClr>
              <a:buSzPct val="80000"/>
            </a:pPr>
            <a:r>
              <a:rPr lang="en-US" dirty="0" smtClean="0"/>
              <a:t>Simulations with COMSOL MULTIPHYSICS</a:t>
            </a:r>
          </a:p>
          <a:p>
            <a:pPr lvl="2">
              <a:buClr>
                <a:schemeClr val="accent2"/>
              </a:buClr>
              <a:buSzPct val="80000"/>
            </a:pPr>
            <a:r>
              <a:rPr lang="en-US" dirty="0" smtClean="0"/>
              <a:t>Computing reflection and transmission coefficients under plane waves </a:t>
            </a:r>
            <a:r>
              <a:rPr lang="en-US" dirty="0" smtClean="0">
                <a:sym typeface="Symbol" pitchFamily="18" charset="2"/>
              </a:rPr>
              <a:t> extraction of shunt impedance </a:t>
            </a:r>
            <a:r>
              <a:rPr lang="en-US" i="1" dirty="0" err="1" smtClean="0">
                <a:latin typeface="Times New Roman" pitchFamily="18" charset="0"/>
                <a:sym typeface="Symbol" pitchFamily="18" charset="2"/>
              </a:rPr>
              <a:t>Z</a:t>
            </a:r>
            <a:r>
              <a:rPr lang="en-US" baseline="-25000" dirty="0" err="1" smtClean="0">
                <a:latin typeface="Times New Roman" pitchFamily="18" charset="0"/>
                <a:sym typeface="Symbol" pitchFamily="18" charset="2"/>
              </a:rPr>
              <a:t>at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= 1/</a:t>
            </a:r>
            <a:r>
              <a:rPr lang="en-US" i="1" dirty="0" err="1" smtClean="0">
                <a:latin typeface="Times New Roman" pitchFamily="18" charset="0"/>
                <a:sym typeface="Symbol" pitchFamily="18" charset="2"/>
              </a:rPr>
              <a:t>Y</a:t>
            </a:r>
            <a:r>
              <a:rPr lang="en-US" baseline="-25000" dirty="0" err="1" smtClean="0">
                <a:latin typeface="Times New Roman" pitchFamily="18" charset="0"/>
                <a:sym typeface="Symbol" pitchFamily="18" charset="2"/>
              </a:rPr>
              <a:t>at</a:t>
            </a:r>
            <a:r>
              <a:rPr lang="en-US" dirty="0" smtClean="0">
                <a:sym typeface="Symbol" pitchFamily="18" charset="2"/>
              </a:rPr>
              <a:t>:</a:t>
            </a:r>
          </a:p>
          <a:p>
            <a:pPr lvl="2"/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  <p:pic>
        <p:nvPicPr>
          <p:cNvPr id="10" name="Picture 9" descr="Dessin_Schema_stub_pipe_ecran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3573016"/>
            <a:ext cx="1549152" cy="1665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Dessin_Schema_stub_pipe_ecran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5301208"/>
            <a:ext cx="20177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Radial_stub_RS6_Impedance_style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708" y="3528392"/>
            <a:ext cx="3924341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13" name="Rectangle 12"/>
          <p:cNvSpPr/>
          <p:nvPr/>
        </p:nvSpPr>
        <p:spPr>
          <a:xfrm>
            <a:off x="6732240" y="5733256"/>
            <a:ext cx="504056" cy="79208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1259632" y="3789040"/>
            <a:ext cx="3024336" cy="2448272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TL – Model and Design</a:t>
            </a:r>
          </a:p>
        </p:txBody>
      </p:sp>
      <p:sp>
        <p:nvSpPr>
          <p:cNvPr id="28674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98D426D7-22BD-46A5-91AB-F14B8372BE04}" type="slidenum">
              <a:rPr lang="en-US" smtClean="0"/>
              <a:pPr/>
              <a:t>13</a:t>
            </a:fld>
            <a:r>
              <a:rPr lang="en-US" smtClean="0"/>
              <a:t> </a:t>
            </a:r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/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344428" y="1268760"/>
            <a:ext cx="8683704" cy="3411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/>
                </a:solidFill>
              </a:rPr>
              <a:t>Structure </a:t>
            </a:r>
            <a:r>
              <a:rPr lang="en-US" b="1" dirty="0" err="1" smtClean="0">
                <a:solidFill>
                  <a:schemeClr val="accent2"/>
                </a:solidFill>
              </a:rPr>
              <a:t>proposée</a:t>
            </a:r>
            <a:r>
              <a:rPr lang="en-US" b="1" dirty="0" smtClean="0">
                <a:solidFill>
                  <a:schemeClr val="accent2"/>
                </a:solidFill>
              </a:rPr>
              <a:t>:</a:t>
            </a:r>
            <a:endParaRPr lang="en-US" sz="1600" b="1" dirty="0"/>
          </a:p>
        </p:txBody>
      </p:sp>
      <p:pic>
        <p:nvPicPr>
          <p:cNvPr id="29701" name="Picture 4" descr="Figure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1596349"/>
            <a:ext cx="4269999" cy="380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66644" y="5589240"/>
            <a:ext cx="34572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i="1" dirty="0">
                <a:solidFill>
                  <a:srgbClr val="3333CC"/>
                </a:solidFill>
                <a:sym typeface="Symbol" pitchFamily="18" charset="2"/>
              </a:rPr>
              <a:t>d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> = 34 mm = </a:t>
            </a:r>
            <a:r>
              <a:rPr lang="en-US" sz="1600" b="1" i="1" dirty="0">
                <a:solidFill>
                  <a:srgbClr val="3333CC"/>
                </a:solidFill>
                <a:sym typeface="Symbol" pitchFamily="18" charset="2"/>
              </a:rPr>
              <a:t>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>/10 </a:t>
            </a: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@ 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>1 kHz</a:t>
            </a:r>
            <a:br>
              <a:rPr lang="en-US" sz="1600" b="1" dirty="0">
                <a:solidFill>
                  <a:srgbClr val="3333CC"/>
                </a:solidFill>
                <a:sym typeface="Symbol" pitchFamily="18" charset="2"/>
              </a:rPr>
            </a:b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> </a:t>
            </a:r>
            <a:r>
              <a:rPr lang="en-US" sz="1600" b="1" dirty="0" err="1" smtClean="0">
                <a:solidFill>
                  <a:srgbClr val="3333CC"/>
                </a:solidFill>
                <a:sym typeface="Symbol" pitchFamily="18" charset="2"/>
              </a:rPr>
              <a:t>subwavelength</a:t>
            </a: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 unit-cell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/>
            </a:r>
            <a:br>
              <a:rPr lang="en-US" sz="1600" b="1" dirty="0">
                <a:solidFill>
                  <a:srgbClr val="3333CC"/>
                </a:solidFill>
                <a:sym typeface="Symbol" pitchFamily="18" charset="2"/>
              </a:rPr>
            </a:b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> </a:t>
            </a: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effective medium characteristics</a:t>
            </a:r>
            <a:endParaRPr lang="en-US" sz="1600" b="1" dirty="0">
              <a:solidFill>
                <a:srgbClr val="3333CC"/>
              </a:solidFill>
              <a:sym typeface="Symbol" pitchFamily="18" charset="2"/>
            </a:endParaRPr>
          </a:p>
        </p:txBody>
      </p:sp>
      <p:pic>
        <p:nvPicPr>
          <p:cNvPr id="29703" name="Picture 7" descr="Schema_CRLH_m4_Pi_h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0534" y="3580110"/>
            <a:ext cx="3306188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Schema_CRLH_m2_Pi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7826" y="5229200"/>
            <a:ext cx="2933191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734643" y="963935"/>
            <a:ext cx="2572890" cy="2105025"/>
            <a:chOff x="3543" y="555"/>
            <a:chExt cx="1621" cy="1326"/>
          </a:xfrm>
        </p:grpSpPr>
        <p:pic>
          <p:nvPicPr>
            <p:cNvPr id="29712" name="Picture 5" descr="Dessin_CRLH_ecran"/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648" y="555"/>
              <a:ext cx="1516" cy="1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13" name="Line 9"/>
            <p:cNvSpPr>
              <a:spLocks noChangeShapeType="1"/>
            </p:cNvSpPr>
            <p:nvPr/>
          </p:nvSpPr>
          <p:spPr bwMode="auto">
            <a:xfrm>
              <a:off x="3789" y="604"/>
              <a:ext cx="0" cy="104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9714" name="Line 10"/>
            <p:cNvSpPr>
              <a:spLocks noChangeShapeType="1"/>
            </p:cNvSpPr>
            <p:nvPr/>
          </p:nvSpPr>
          <p:spPr bwMode="auto">
            <a:xfrm>
              <a:off x="4338" y="616"/>
              <a:ext cx="0" cy="104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29715" name="AutoShape 11"/>
            <p:cNvSpPr>
              <a:spLocks/>
            </p:cNvSpPr>
            <p:nvPr/>
          </p:nvSpPr>
          <p:spPr bwMode="auto">
            <a:xfrm rot="5400000">
              <a:off x="4017" y="1423"/>
              <a:ext cx="93" cy="549"/>
            </a:xfrm>
            <a:prstGeom prst="rightBrace">
              <a:avLst>
                <a:gd name="adj1" fmla="val 49194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29716" name="Text Box 12"/>
            <p:cNvSpPr txBox="1">
              <a:spLocks noChangeArrowheads="1"/>
            </p:cNvSpPr>
            <p:nvPr/>
          </p:nvSpPr>
          <p:spPr bwMode="auto">
            <a:xfrm>
              <a:off x="3543" y="1708"/>
              <a:ext cx="11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>
                  <a:solidFill>
                    <a:srgbClr val="CC0000"/>
                  </a:solidFill>
                </a:rPr>
                <a:t>Symmetric unit-cell</a:t>
              </a:r>
              <a:endParaRPr lang="en-US" sz="1200" b="1" dirty="0">
                <a:solidFill>
                  <a:srgbClr val="CC0000"/>
                </a:solidFill>
              </a:endParaRPr>
            </a:p>
          </p:txBody>
        </p:sp>
      </p:grpSp>
      <p:sp>
        <p:nvSpPr>
          <p:cNvPr id="29706" name="Text Box 13"/>
          <p:cNvSpPr txBox="1">
            <a:spLocks noChangeArrowheads="1"/>
          </p:cNvSpPr>
          <p:nvPr/>
        </p:nvSpPr>
        <p:spPr bwMode="auto">
          <a:xfrm>
            <a:off x="6094942" y="3370386"/>
            <a:ext cx="1823721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solidFill>
                  <a:srgbClr val="CC0000"/>
                </a:solidFill>
              </a:rPr>
              <a:t>“detailed model”</a:t>
            </a:r>
            <a:endParaRPr lang="en-US" sz="1200" b="1" dirty="0">
              <a:solidFill>
                <a:srgbClr val="CC0000"/>
              </a:solidFill>
            </a:endParaRPr>
          </a:p>
        </p:txBody>
      </p:sp>
      <p:sp>
        <p:nvSpPr>
          <p:cNvPr id="29707" name="Text Box 14"/>
          <p:cNvSpPr txBox="1">
            <a:spLocks noChangeArrowheads="1"/>
          </p:cNvSpPr>
          <p:nvPr/>
        </p:nvSpPr>
        <p:spPr bwMode="auto">
          <a:xfrm>
            <a:off x="5796136" y="5024209"/>
            <a:ext cx="23607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solidFill>
                  <a:srgbClr val="CC0000"/>
                </a:solidFill>
              </a:rPr>
              <a:t>“lumped-elements model”</a:t>
            </a:r>
            <a:endParaRPr lang="en-US" sz="1200" b="1" dirty="0">
              <a:solidFill>
                <a:srgbClr val="CC0000"/>
              </a:solidFill>
            </a:endParaRPr>
          </a:p>
        </p:txBody>
      </p:sp>
      <p:sp>
        <p:nvSpPr>
          <p:cNvPr id="29708" name="AutoShape 15"/>
          <p:cNvSpPr>
            <a:spLocks noChangeArrowheads="1"/>
          </p:cNvSpPr>
          <p:nvPr/>
        </p:nvSpPr>
        <p:spPr bwMode="auto">
          <a:xfrm>
            <a:off x="6818716" y="3113087"/>
            <a:ext cx="369824" cy="31591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29709" name="AutoShape 17"/>
          <p:cNvSpPr>
            <a:spLocks noChangeArrowheads="1"/>
          </p:cNvSpPr>
          <p:nvPr/>
        </p:nvSpPr>
        <p:spPr bwMode="auto">
          <a:xfrm>
            <a:off x="6817129" y="4797152"/>
            <a:ext cx="369823" cy="31591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duAL</a:t>
            </a:r>
            <a:r>
              <a:rPr lang="en-US" dirty="0" smtClean="0"/>
              <a:t> TL – Performances (1/2)</a:t>
            </a:r>
          </a:p>
        </p:txBody>
      </p:sp>
      <p:sp>
        <p:nvSpPr>
          <p:cNvPr id="5124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C5FB7BC4-DAE7-4912-88F2-2EF18FE7B7F8}" type="slidenum">
              <a:rPr lang="en-US" smtClean="0"/>
              <a:pPr/>
              <a:t>14</a:t>
            </a:fld>
            <a:r>
              <a:rPr lang="en-US" smtClean="0"/>
              <a:t> </a:t>
            </a:r>
          </a:p>
        </p:txBody>
      </p:sp>
      <p:sp>
        <p:nvSpPr>
          <p:cNvPr id="32" name="Espace réservé du pied de page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/>
          </a:p>
        </p:txBody>
      </p:sp>
      <p:sp>
        <p:nvSpPr>
          <p:cNvPr id="5128" name="Rectangle 3"/>
          <p:cNvSpPr>
            <a:spLocks noChangeArrowheads="1"/>
          </p:cNvSpPr>
          <p:nvPr/>
        </p:nvSpPr>
        <p:spPr bwMode="auto">
          <a:xfrm>
            <a:off x="5400600" y="4941168"/>
            <a:ext cx="36358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b="1" dirty="0" smtClean="0"/>
              <a:t>Bloch parameters =</a:t>
            </a:r>
          </a:p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b="1" dirty="0" smtClean="0"/>
              <a:t>scattering parameters of a TL equivalent to the periodic structure</a:t>
            </a:r>
            <a:endParaRPr lang="en-US" sz="1600" b="1" dirty="0"/>
          </a:p>
        </p:txBody>
      </p:sp>
      <p:pic>
        <p:nvPicPr>
          <p:cNvPr id="5129" name="Picture 18" descr="CRLH_6_24s_gB_x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6964" y="1833563"/>
            <a:ext cx="414106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9" descr="CRLH_6_24s_ZB_x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17226" y="1760538"/>
            <a:ext cx="418868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Text Box 20"/>
          <p:cNvSpPr txBox="1">
            <a:spLocks noChangeArrowheads="1"/>
          </p:cNvSpPr>
          <p:nvPr/>
        </p:nvSpPr>
        <p:spPr bwMode="auto">
          <a:xfrm>
            <a:off x="1026935" y="1290639"/>
            <a:ext cx="3190321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dispersion diagram </a:t>
            </a:r>
            <a:r>
              <a:rPr lang="en-US" sz="1600" b="1" i="1" dirty="0" err="1" smtClean="0">
                <a:solidFill>
                  <a:srgbClr val="3333CC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1" baseline="-25000" dirty="0" err="1" smtClean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B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/>
            </a:r>
            <a:br>
              <a:rPr lang="en-US" sz="1600" b="1" dirty="0">
                <a:solidFill>
                  <a:srgbClr val="3333CC"/>
                </a:solidFill>
                <a:sym typeface="Symbol" pitchFamily="18" charset="2"/>
              </a:rPr>
            </a:b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(refraction index: </a:t>
            </a:r>
            <a:r>
              <a:rPr lang="en-US" sz="1600" b="1" i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1600" b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US" sz="1600" b="1" i="1" dirty="0" err="1">
                <a:solidFill>
                  <a:srgbClr val="3333CC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1" baseline="-25000" dirty="0" err="1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B</a:t>
            </a:r>
            <a:r>
              <a:rPr lang="en-US" sz="1600" b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/</a:t>
            </a:r>
            <a:r>
              <a:rPr lang="en-US" sz="1600" b="1" i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k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>)</a:t>
            </a:r>
          </a:p>
        </p:txBody>
      </p:sp>
      <p:sp>
        <p:nvSpPr>
          <p:cNvPr id="5132" name="Text Box 21"/>
          <p:cNvSpPr txBox="1">
            <a:spLocks noChangeArrowheads="1"/>
          </p:cNvSpPr>
          <p:nvPr/>
        </p:nvSpPr>
        <p:spPr bwMode="auto">
          <a:xfrm>
            <a:off x="5431482" y="1452563"/>
            <a:ext cx="3190321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Bloch impedance </a:t>
            </a:r>
            <a:r>
              <a:rPr lang="en-US" sz="1600" b="1" i="1" dirty="0" smtClean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Z</a:t>
            </a:r>
            <a:r>
              <a:rPr lang="en-US" sz="1600" b="1" baseline="-25000" dirty="0" smtClean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B</a:t>
            </a:r>
            <a:endParaRPr lang="en-US" sz="1600" b="1" dirty="0">
              <a:solidFill>
                <a:srgbClr val="3333CC"/>
              </a:solidFill>
              <a:sym typeface="Symbol" pitchFamily="18" charset="2"/>
            </a:endParaRPr>
          </a:p>
        </p:txBody>
      </p:sp>
      <p:sp>
        <p:nvSpPr>
          <p:cNvPr id="1009687" name="Rectangle 23"/>
          <p:cNvSpPr>
            <a:spLocks noChangeArrowheads="1"/>
          </p:cNvSpPr>
          <p:nvPr/>
        </p:nvSpPr>
        <p:spPr bwMode="auto">
          <a:xfrm>
            <a:off x="1228511" y="2124076"/>
            <a:ext cx="1142802" cy="2562225"/>
          </a:xfrm>
          <a:prstGeom prst="rect">
            <a:avLst/>
          </a:prstGeom>
          <a:solidFill>
            <a:srgbClr val="FFCC99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88" name="Rectangle 24"/>
          <p:cNvSpPr>
            <a:spLocks noChangeArrowheads="1"/>
          </p:cNvSpPr>
          <p:nvPr/>
        </p:nvSpPr>
        <p:spPr bwMode="auto">
          <a:xfrm>
            <a:off x="2376075" y="2124076"/>
            <a:ext cx="1904669" cy="2562225"/>
          </a:xfrm>
          <a:prstGeom prst="rect">
            <a:avLst/>
          </a:prstGeom>
          <a:solidFill>
            <a:srgbClr val="6699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89" name="AutoShape 25"/>
          <p:cNvSpPr>
            <a:spLocks noChangeArrowheads="1"/>
          </p:cNvSpPr>
          <p:nvPr/>
        </p:nvSpPr>
        <p:spPr bwMode="auto">
          <a:xfrm>
            <a:off x="1233274" y="2338389"/>
            <a:ext cx="1133278" cy="128587"/>
          </a:xfrm>
          <a:prstGeom prst="leftRightArrow">
            <a:avLst>
              <a:gd name="adj1" fmla="val 30861"/>
              <a:gd name="adj2" fmla="val 143200"/>
            </a:avLst>
          </a:prstGeom>
          <a:solidFill>
            <a:srgbClr val="FF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90" name="Text Box 26"/>
          <p:cNvSpPr txBox="1">
            <a:spLocks noChangeArrowheads="1"/>
          </p:cNvSpPr>
          <p:nvPr/>
        </p:nvSpPr>
        <p:spPr bwMode="auto">
          <a:xfrm>
            <a:off x="1128517" y="2395539"/>
            <a:ext cx="135231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i="1">
                <a:solidFill>
                  <a:srgbClr val="CC0000"/>
                </a:solidFill>
                <a:latin typeface="Times New Roman" pitchFamily="18" charset="0"/>
              </a:rPr>
              <a:t>n</a:t>
            </a:r>
            <a:r>
              <a:rPr lang="en-US" sz="1100">
                <a:solidFill>
                  <a:srgbClr val="CC0000"/>
                </a:solidFill>
              </a:rPr>
              <a:t> &lt; 0 band (backward waves)</a:t>
            </a:r>
          </a:p>
          <a:p>
            <a:pPr algn="ctr">
              <a:spcBef>
                <a:spcPct val="50000"/>
              </a:spcBef>
            </a:pPr>
            <a:r>
              <a:rPr lang="en-US" sz="1100">
                <a:solidFill>
                  <a:srgbClr val="CC0000"/>
                </a:solidFill>
                <a:sym typeface="Symbol" pitchFamily="18" charset="2"/>
              </a:rPr>
              <a:t> </a:t>
            </a:r>
            <a:r>
              <a:rPr lang="en-US" sz="1100">
                <a:solidFill>
                  <a:srgbClr val="CC0000"/>
                </a:solidFill>
              </a:rPr>
              <a:t>1 octave !!</a:t>
            </a:r>
          </a:p>
        </p:txBody>
      </p:sp>
      <p:sp>
        <p:nvSpPr>
          <p:cNvPr id="1009691" name="AutoShape 27"/>
          <p:cNvSpPr>
            <a:spLocks noChangeArrowheads="1"/>
          </p:cNvSpPr>
          <p:nvPr/>
        </p:nvSpPr>
        <p:spPr bwMode="auto">
          <a:xfrm>
            <a:off x="2376076" y="2338389"/>
            <a:ext cx="1914193" cy="128587"/>
          </a:xfrm>
          <a:prstGeom prst="leftRightArrow">
            <a:avLst>
              <a:gd name="adj1" fmla="val 30861"/>
              <a:gd name="adj2" fmla="val 241876"/>
            </a:avLst>
          </a:prstGeom>
          <a:solidFill>
            <a:srgbClr val="3333CC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92" name="Text Box 28"/>
          <p:cNvSpPr txBox="1">
            <a:spLocks noChangeArrowheads="1"/>
          </p:cNvSpPr>
          <p:nvPr/>
        </p:nvSpPr>
        <p:spPr bwMode="auto">
          <a:xfrm>
            <a:off x="2723678" y="2395539"/>
            <a:ext cx="124279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i="1">
                <a:solidFill>
                  <a:srgbClr val="000066"/>
                </a:solidFill>
                <a:latin typeface="Times New Roman" pitchFamily="18" charset="0"/>
              </a:rPr>
              <a:t>n</a:t>
            </a:r>
            <a:r>
              <a:rPr lang="en-US" sz="1100">
                <a:solidFill>
                  <a:srgbClr val="000066"/>
                </a:solidFill>
              </a:rPr>
              <a:t> &gt; 0 band (forward waves)</a:t>
            </a:r>
          </a:p>
        </p:txBody>
      </p:sp>
      <p:pic>
        <p:nvPicPr>
          <p:cNvPr id="5149" name="Picture 47" descr="CRLH_6_24s_ZB_x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18901" y="3881439"/>
            <a:ext cx="1182483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29"/>
          <p:cNvGraphicFramePr>
            <a:graphicFrameLocks noChangeAspect="1"/>
          </p:cNvGraphicFramePr>
          <p:nvPr/>
        </p:nvGraphicFramePr>
        <p:xfrm>
          <a:off x="334905" y="5061002"/>
          <a:ext cx="3234763" cy="814387"/>
        </p:xfrm>
        <a:graphic>
          <a:graphicData uri="http://schemas.openxmlformats.org/presentationml/2006/ole">
            <p:oleObj spid="_x0000_s35844" name="Equation" r:id="rId7" imgW="1574640" imgH="393480" progId="Equation.DSMT4">
              <p:embed/>
            </p:oleObj>
          </a:graphicData>
        </a:graphic>
      </p:graphicFrame>
      <p:graphicFrame>
        <p:nvGraphicFramePr>
          <p:cNvPr id="5150" name="Object 30"/>
          <p:cNvGraphicFramePr>
            <a:graphicFrameLocks noChangeAspect="1"/>
          </p:cNvGraphicFramePr>
          <p:nvPr/>
        </p:nvGraphicFramePr>
        <p:xfrm>
          <a:off x="3628395" y="4998368"/>
          <a:ext cx="1836419" cy="950912"/>
        </p:xfrm>
        <a:graphic>
          <a:graphicData uri="http://schemas.openxmlformats.org/presentationml/2006/ole">
            <p:oleObj spid="_x0000_s35845" name="Equation" r:id="rId8" imgW="863280" imgH="444240" progId="Equation.DSMT4">
              <p:embed/>
            </p:oleObj>
          </a:graphicData>
        </a:graphic>
      </p:graphicFrame>
      <p:sp>
        <p:nvSpPr>
          <p:cNvPr id="30" name="Rectangle 29"/>
          <p:cNvSpPr/>
          <p:nvPr/>
        </p:nvSpPr>
        <p:spPr>
          <a:xfrm>
            <a:off x="144016" y="6165304"/>
            <a:ext cx="87484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 smtClean="0"/>
              <a:t>Bongard</a:t>
            </a:r>
            <a:r>
              <a:rPr lang="en-US" sz="1000" b="1" dirty="0" smtClean="0"/>
              <a:t> F., </a:t>
            </a:r>
            <a:r>
              <a:rPr lang="en-US" sz="1000" b="1" i="1" dirty="0" smtClean="0"/>
              <a:t>Contribution to characterization techniques for practical </a:t>
            </a:r>
            <a:r>
              <a:rPr lang="en-US" sz="1000" b="1" i="1" dirty="0" err="1" smtClean="0"/>
              <a:t>metamaterials</a:t>
            </a:r>
            <a:r>
              <a:rPr lang="en-US" sz="1000" b="1" i="1" dirty="0" smtClean="0"/>
              <a:t> and microwave applications., </a:t>
            </a:r>
            <a:r>
              <a:rPr lang="en-US" sz="1000" b="1" dirty="0" smtClean="0"/>
              <a:t>PhD Dissertation </a:t>
            </a:r>
            <a:r>
              <a:rPr lang="fr-CH" sz="1000" b="1" dirty="0" smtClean="0"/>
              <a:t>n° 4407 </a:t>
            </a:r>
            <a:r>
              <a:rPr lang="en-US" sz="1000" b="1" dirty="0" smtClean="0"/>
              <a:t>, EPFL, 2009</a:t>
            </a:r>
            <a:endParaRPr lang="fr-CH" sz="1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09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00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009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009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100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009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9687" grpId="0" animBg="1"/>
      <p:bldP spid="1009688" grpId="0" animBg="1"/>
      <p:bldP spid="1009689" grpId="0" animBg="1"/>
      <p:bldP spid="1009690" grpId="0"/>
      <p:bldP spid="1009691" grpId="0" animBg="1"/>
      <p:bldP spid="10096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duAL</a:t>
            </a:r>
            <a:r>
              <a:rPr lang="en-US" dirty="0" smtClean="0"/>
              <a:t> TL – Performances (1/2)</a:t>
            </a:r>
          </a:p>
        </p:txBody>
      </p:sp>
      <p:sp>
        <p:nvSpPr>
          <p:cNvPr id="5124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C5FB7BC4-DAE7-4912-88F2-2EF18FE7B7F8}" type="slidenum">
              <a:rPr lang="en-US" smtClean="0"/>
              <a:pPr/>
              <a:t>15</a:t>
            </a:fld>
            <a:r>
              <a:rPr lang="en-US" smtClean="0"/>
              <a:t> </a:t>
            </a:r>
          </a:p>
        </p:txBody>
      </p:sp>
      <p:sp>
        <p:nvSpPr>
          <p:cNvPr id="32" name="Espace réservé du pied de page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/>
          </a:p>
        </p:txBody>
      </p:sp>
      <p:pic>
        <p:nvPicPr>
          <p:cNvPr id="5129" name="Picture 18" descr="CRLH_6_24s_gB_x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6964" y="1833563"/>
            <a:ext cx="414106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9" descr="CRLH_6_24s_ZB_x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17226" y="1760538"/>
            <a:ext cx="418868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9687" name="Rectangle 23"/>
          <p:cNvSpPr>
            <a:spLocks noChangeArrowheads="1"/>
          </p:cNvSpPr>
          <p:nvPr/>
        </p:nvSpPr>
        <p:spPr bwMode="auto">
          <a:xfrm>
            <a:off x="1228511" y="2124076"/>
            <a:ext cx="1142802" cy="2562225"/>
          </a:xfrm>
          <a:prstGeom prst="rect">
            <a:avLst/>
          </a:prstGeom>
          <a:solidFill>
            <a:srgbClr val="FFCC99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88" name="Rectangle 24"/>
          <p:cNvSpPr>
            <a:spLocks noChangeArrowheads="1"/>
          </p:cNvSpPr>
          <p:nvPr/>
        </p:nvSpPr>
        <p:spPr bwMode="auto">
          <a:xfrm>
            <a:off x="2376075" y="2124076"/>
            <a:ext cx="1904669" cy="2562225"/>
          </a:xfrm>
          <a:prstGeom prst="rect">
            <a:avLst/>
          </a:prstGeom>
          <a:solidFill>
            <a:srgbClr val="6699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89" name="AutoShape 25"/>
          <p:cNvSpPr>
            <a:spLocks noChangeArrowheads="1"/>
          </p:cNvSpPr>
          <p:nvPr/>
        </p:nvSpPr>
        <p:spPr bwMode="auto">
          <a:xfrm>
            <a:off x="1233274" y="2338389"/>
            <a:ext cx="1133278" cy="128587"/>
          </a:xfrm>
          <a:prstGeom prst="leftRightArrow">
            <a:avLst>
              <a:gd name="adj1" fmla="val 30861"/>
              <a:gd name="adj2" fmla="val 143200"/>
            </a:avLst>
          </a:prstGeom>
          <a:solidFill>
            <a:srgbClr val="FF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90" name="Text Box 26"/>
          <p:cNvSpPr txBox="1">
            <a:spLocks noChangeArrowheads="1"/>
          </p:cNvSpPr>
          <p:nvPr/>
        </p:nvSpPr>
        <p:spPr bwMode="auto">
          <a:xfrm>
            <a:off x="1128517" y="2395539"/>
            <a:ext cx="135231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i="1">
                <a:solidFill>
                  <a:srgbClr val="CC0000"/>
                </a:solidFill>
                <a:latin typeface="Times New Roman" pitchFamily="18" charset="0"/>
              </a:rPr>
              <a:t>n</a:t>
            </a:r>
            <a:r>
              <a:rPr lang="en-US" sz="1100">
                <a:solidFill>
                  <a:srgbClr val="CC0000"/>
                </a:solidFill>
              </a:rPr>
              <a:t> &lt; 0 band (backward waves)</a:t>
            </a:r>
          </a:p>
          <a:p>
            <a:pPr algn="ctr">
              <a:spcBef>
                <a:spcPct val="50000"/>
              </a:spcBef>
            </a:pPr>
            <a:r>
              <a:rPr lang="en-US" sz="1100">
                <a:solidFill>
                  <a:srgbClr val="CC0000"/>
                </a:solidFill>
                <a:sym typeface="Symbol" pitchFamily="18" charset="2"/>
              </a:rPr>
              <a:t> </a:t>
            </a:r>
            <a:r>
              <a:rPr lang="en-US" sz="1100">
                <a:solidFill>
                  <a:srgbClr val="CC0000"/>
                </a:solidFill>
              </a:rPr>
              <a:t>1 octave !!</a:t>
            </a:r>
          </a:p>
        </p:txBody>
      </p:sp>
      <p:sp>
        <p:nvSpPr>
          <p:cNvPr id="1009691" name="AutoShape 27"/>
          <p:cNvSpPr>
            <a:spLocks noChangeArrowheads="1"/>
          </p:cNvSpPr>
          <p:nvPr/>
        </p:nvSpPr>
        <p:spPr bwMode="auto">
          <a:xfrm>
            <a:off x="2376076" y="2338389"/>
            <a:ext cx="1914193" cy="128587"/>
          </a:xfrm>
          <a:prstGeom prst="leftRightArrow">
            <a:avLst>
              <a:gd name="adj1" fmla="val 30861"/>
              <a:gd name="adj2" fmla="val 241876"/>
            </a:avLst>
          </a:prstGeom>
          <a:solidFill>
            <a:srgbClr val="3333CC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92" name="Text Box 28"/>
          <p:cNvSpPr txBox="1">
            <a:spLocks noChangeArrowheads="1"/>
          </p:cNvSpPr>
          <p:nvPr/>
        </p:nvSpPr>
        <p:spPr bwMode="auto">
          <a:xfrm>
            <a:off x="2723678" y="2395539"/>
            <a:ext cx="124279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i="1">
                <a:solidFill>
                  <a:srgbClr val="000066"/>
                </a:solidFill>
                <a:latin typeface="Times New Roman" pitchFamily="18" charset="0"/>
              </a:rPr>
              <a:t>n</a:t>
            </a:r>
            <a:r>
              <a:rPr lang="en-US" sz="1100">
                <a:solidFill>
                  <a:srgbClr val="000066"/>
                </a:solidFill>
              </a:rPr>
              <a:t> &gt; 0 band (forward waves)</a:t>
            </a:r>
          </a:p>
        </p:txBody>
      </p:sp>
      <p:sp>
        <p:nvSpPr>
          <p:cNvPr id="1009693" name="Oval 29"/>
          <p:cNvSpPr>
            <a:spLocks noChangeArrowheads="1"/>
          </p:cNvSpPr>
          <p:nvPr/>
        </p:nvSpPr>
        <p:spPr bwMode="auto">
          <a:xfrm>
            <a:off x="2180846" y="3238500"/>
            <a:ext cx="361887" cy="323850"/>
          </a:xfrm>
          <a:prstGeom prst="ellipse">
            <a:avLst/>
          </a:prstGeom>
          <a:noFill/>
          <a:ln w="1905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94" name="Line 30"/>
          <p:cNvSpPr>
            <a:spLocks noChangeShapeType="1"/>
          </p:cNvSpPr>
          <p:nvPr/>
        </p:nvSpPr>
        <p:spPr bwMode="auto">
          <a:xfrm flipV="1">
            <a:off x="1331640" y="3543300"/>
            <a:ext cx="925393" cy="1469876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fr-CH"/>
          </a:p>
        </p:txBody>
      </p:sp>
      <p:sp>
        <p:nvSpPr>
          <p:cNvPr id="1009695" name="Text Box 31"/>
          <p:cNvSpPr txBox="1">
            <a:spLocks noChangeArrowheads="1"/>
          </p:cNvSpPr>
          <p:nvPr/>
        </p:nvSpPr>
        <p:spPr bwMode="auto">
          <a:xfrm>
            <a:off x="611560" y="5046217"/>
            <a:ext cx="4082082" cy="119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400" i="1" dirty="0">
                <a:solidFill>
                  <a:srgbClr val="006600"/>
                </a:solidFill>
                <a:latin typeface="Times New Roman" pitchFamily="18" charset="0"/>
              </a:rPr>
              <a:t>n</a:t>
            </a:r>
            <a:r>
              <a:rPr lang="en-US" sz="1400" dirty="0">
                <a:solidFill>
                  <a:srgbClr val="006600"/>
                </a:solidFill>
              </a:rPr>
              <a:t> = </a:t>
            </a:r>
            <a:r>
              <a:rPr lang="en-US" sz="1400" dirty="0" smtClean="0">
                <a:solidFill>
                  <a:srgbClr val="006600"/>
                </a:solidFill>
              </a:rPr>
              <a:t>0 @ </a:t>
            </a:r>
            <a:r>
              <a:rPr lang="en-US" sz="1400" i="1" dirty="0" smtClean="0">
                <a:solidFill>
                  <a:srgbClr val="006600"/>
                </a:solidFill>
                <a:latin typeface="Times New Roman" pitchFamily="18" charset="0"/>
              </a:rPr>
              <a:t>f</a:t>
            </a:r>
            <a:r>
              <a:rPr lang="en-US" sz="1400" baseline="-25000" dirty="0" smtClean="0">
                <a:solidFill>
                  <a:srgbClr val="006600"/>
                </a:solidFill>
                <a:latin typeface="Times New Roman" pitchFamily="18" charset="0"/>
              </a:rPr>
              <a:t>0</a:t>
            </a:r>
            <a:r>
              <a:rPr lang="en-US" sz="1400" dirty="0" smtClean="0">
                <a:solidFill>
                  <a:srgbClr val="006600"/>
                </a:solidFill>
              </a:rPr>
              <a:t> </a:t>
            </a:r>
            <a:r>
              <a:rPr lang="en-US" sz="1400" dirty="0">
                <a:solidFill>
                  <a:srgbClr val="006600"/>
                </a:solidFill>
              </a:rPr>
              <a:t>= 1 kHz : </a:t>
            </a:r>
            <a:r>
              <a:rPr lang="en-US" sz="1400" dirty="0" smtClean="0">
                <a:solidFill>
                  <a:srgbClr val="006600"/>
                </a:solidFill>
              </a:rPr>
              <a:t>transition frequency</a:t>
            </a:r>
            <a:endParaRPr lang="en-US" sz="1400" dirty="0">
              <a:solidFill>
                <a:srgbClr val="006600"/>
              </a:solidFill>
            </a:endParaRPr>
          </a:p>
          <a:p>
            <a:pPr>
              <a:spcBef>
                <a:spcPct val="10000"/>
              </a:spcBef>
            </a:pPr>
            <a:r>
              <a:rPr lang="en-US" sz="1400" dirty="0" smtClean="0">
                <a:solidFill>
                  <a:srgbClr val="006600"/>
                </a:solidFill>
              </a:rPr>
              <a:t>No band gap </a:t>
            </a:r>
            <a:r>
              <a:rPr lang="en-US" sz="1400" dirty="0" smtClean="0">
                <a:solidFill>
                  <a:srgbClr val="006600"/>
                </a:solidFill>
                <a:sym typeface="Symbol" pitchFamily="18" charset="2"/>
              </a:rPr>
              <a:t> “matched conditions” </a:t>
            </a:r>
            <a:r>
              <a:rPr lang="en-US" sz="1400" dirty="0">
                <a:solidFill>
                  <a:srgbClr val="006600"/>
                </a:solidFill>
                <a:sym typeface="Symbol" pitchFamily="18" charset="2"/>
              </a:rPr>
              <a:t>!</a:t>
            </a:r>
            <a:br>
              <a:rPr lang="en-US" sz="1400" dirty="0">
                <a:solidFill>
                  <a:srgbClr val="006600"/>
                </a:solidFill>
                <a:sym typeface="Symbol" pitchFamily="18" charset="2"/>
              </a:rPr>
            </a:br>
            <a:r>
              <a:rPr lang="en-US" sz="1400" dirty="0">
                <a:solidFill>
                  <a:srgbClr val="006600"/>
                </a:solidFill>
                <a:sym typeface="Symbol" pitchFamily="18" charset="2"/>
              </a:rPr>
              <a:t/>
            </a:r>
            <a:br>
              <a:rPr lang="en-US" sz="1400" dirty="0">
                <a:solidFill>
                  <a:srgbClr val="006600"/>
                </a:solidFill>
                <a:sym typeface="Symbol" pitchFamily="18" charset="2"/>
              </a:rPr>
            </a:br>
            <a:r>
              <a:rPr lang="en-US" sz="1400" dirty="0" smtClean="0">
                <a:solidFill>
                  <a:srgbClr val="006600"/>
                </a:solidFill>
                <a:sym typeface="Symbol" pitchFamily="18" charset="2"/>
              </a:rPr>
              <a:t>It is possible to match the resonance frequencies of the series and shunt branches</a:t>
            </a:r>
            <a:endParaRPr lang="en-US" sz="1400" dirty="0">
              <a:solidFill>
                <a:srgbClr val="006600"/>
              </a:solidFill>
              <a:sym typeface="Symbol" pitchFamily="18" charset="2"/>
            </a:endParaRPr>
          </a:p>
        </p:txBody>
      </p:sp>
      <p:pic>
        <p:nvPicPr>
          <p:cNvPr id="1009696" name="Picture 32" descr="Schema_CRLH_m2_P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49368" y="5219278"/>
            <a:ext cx="2569716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9697" name="Oval 33"/>
          <p:cNvSpPr>
            <a:spLocks noChangeArrowheads="1"/>
          </p:cNvSpPr>
          <p:nvPr/>
        </p:nvSpPr>
        <p:spPr bwMode="auto">
          <a:xfrm>
            <a:off x="5894952" y="3686175"/>
            <a:ext cx="2390360" cy="52387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98" name="Text Box 34"/>
          <p:cNvSpPr txBox="1">
            <a:spLocks noChangeArrowheads="1"/>
          </p:cNvSpPr>
          <p:nvPr/>
        </p:nvSpPr>
        <p:spPr bwMode="auto">
          <a:xfrm>
            <a:off x="6087006" y="4152901"/>
            <a:ext cx="20364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Smooth impedance</a:t>
            </a:r>
            <a:br>
              <a:rPr lang="en-US" sz="1400"/>
            </a:br>
            <a:r>
              <a:rPr lang="en-US" sz="1400">
                <a:sym typeface="Symbol" pitchFamily="18" charset="2"/>
              </a:rPr>
              <a:t> wideband matching</a:t>
            </a:r>
          </a:p>
        </p:txBody>
      </p:sp>
      <p:sp>
        <p:nvSpPr>
          <p:cNvPr id="1009699" name="Oval 35"/>
          <p:cNvSpPr>
            <a:spLocks noChangeArrowheads="1"/>
          </p:cNvSpPr>
          <p:nvPr/>
        </p:nvSpPr>
        <p:spPr bwMode="auto">
          <a:xfrm>
            <a:off x="6192189" y="5229200"/>
            <a:ext cx="1115818" cy="523875"/>
          </a:xfrm>
          <a:prstGeom prst="ellipse">
            <a:avLst/>
          </a:prstGeom>
          <a:noFill/>
          <a:ln w="1905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700" name="Oval 36"/>
          <p:cNvSpPr>
            <a:spLocks noChangeArrowheads="1"/>
          </p:cNvSpPr>
          <p:nvPr/>
        </p:nvSpPr>
        <p:spPr bwMode="auto">
          <a:xfrm>
            <a:off x="7258804" y="5487268"/>
            <a:ext cx="742821" cy="719137"/>
          </a:xfrm>
          <a:prstGeom prst="ellipse">
            <a:avLst/>
          </a:prstGeom>
          <a:noFill/>
          <a:ln w="1905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1009701" name="Object 37"/>
          <p:cNvGraphicFramePr>
            <a:graphicFrameLocks noChangeAspect="1"/>
          </p:cNvGraphicFramePr>
          <p:nvPr/>
        </p:nvGraphicFramePr>
        <p:xfrm>
          <a:off x="6846125" y="4985618"/>
          <a:ext cx="1079313" cy="280987"/>
        </p:xfrm>
        <a:graphic>
          <a:graphicData uri="http://schemas.openxmlformats.org/presentationml/2006/ole">
            <p:oleObj spid="_x0000_s34818" name="Equation" r:id="rId7" imgW="838080" imgH="215640" progId="Equation.DSMT4">
              <p:embed/>
            </p:oleObj>
          </a:graphicData>
        </a:graphic>
      </p:graphicFrame>
      <p:graphicFrame>
        <p:nvGraphicFramePr>
          <p:cNvPr id="1009702" name="Object 38"/>
          <p:cNvGraphicFramePr>
            <a:graphicFrameLocks noChangeAspect="1"/>
          </p:cNvGraphicFramePr>
          <p:nvPr/>
        </p:nvGraphicFramePr>
        <p:xfrm>
          <a:off x="8011149" y="5423768"/>
          <a:ext cx="1025347" cy="528637"/>
        </p:xfrm>
        <a:graphic>
          <a:graphicData uri="http://schemas.openxmlformats.org/presentationml/2006/ole">
            <p:oleObj spid="_x0000_s34819" name="Equation" r:id="rId8" imgW="799920" imgH="406080" progId="Equation.DSMT4">
              <p:embed/>
            </p:oleObj>
          </a:graphicData>
        </a:graphic>
      </p:graphicFrame>
      <p:sp>
        <p:nvSpPr>
          <p:cNvPr id="1009706" name="Freeform 42"/>
          <p:cNvSpPr>
            <a:spLocks/>
          </p:cNvSpPr>
          <p:nvPr/>
        </p:nvSpPr>
        <p:spPr bwMode="auto">
          <a:xfrm>
            <a:off x="8034957" y="5109442"/>
            <a:ext cx="390457" cy="341312"/>
          </a:xfrm>
          <a:custGeom>
            <a:avLst/>
            <a:gdLst>
              <a:gd name="T0" fmla="*/ 23698806 w 393"/>
              <a:gd name="T1" fmla="*/ 20161221 h 215"/>
              <a:gd name="T2" fmla="*/ 44435387 w 393"/>
              <a:gd name="T3" fmla="*/ 20161221 h 215"/>
              <a:gd name="T4" fmla="*/ 293271390 w 393"/>
              <a:gd name="T5" fmla="*/ 148688215 h 215"/>
              <a:gd name="T6" fmla="*/ 388065591 w 393"/>
              <a:gd name="T7" fmla="*/ 541832051 h 215"/>
              <a:gd name="T8" fmla="*/ 0 60000 65536"/>
              <a:gd name="T9" fmla="*/ 0 60000 65536"/>
              <a:gd name="T10" fmla="*/ 0 60000 65536"/>
              <a:gd name="T11" fmla="*/ 0 60000 65536"/>
              <a:gd name="T12" fmla="*/ 0 w 393"/>
              <a:gd name="T13" fmla="*/ 0 h 215"/>
              <a:gd name="T14" fmla="*/ 393 w 393"/>
              <a:gd name="T15" fmla="*/ 215 h 2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3" h="215">
                <a:moveTo>
                  <a:pt x="24" y="8"/>
                </a:moveTo>
                <a:cubicBezTo>
                  <a:pt x="12" y="4"/>
                  <a:pt x="0" y="0"/>
                  <a:pt x="45" y="8"/>
                </a:cubicBezTo>
                <a:cubicBezTo>
                  <a:pt x="90" y="16"/>
                  <a:pt x="239" y="24"/>
                  <a:pt x="297" y="59"/>
                </a:cubicBezTo>
                <a:cubicBezTo>
                  <a:pt x="355" y="94"/>
                  <a:pt x="374" y="154"/>
                  <a:pt x="393" y="21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1009709" name="Text Box 45"/>
          <p:cNvSpPr txBox="1">
            <a:spLocks noChangeArrowheads="1"/>
          </p:cNvSpPr>
          <p:nvPr/>
        </p:nvSpPr>
        <p:spPr bwMode="auto">
          <a:xfrm>
            <a:off x="8263517" y="4988792"/>
            <a:ext cx="341254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Times New Roman" pitchFamily="18" charset="0"/>
              </a:rPr>
              <a:t>=</a:t>
            </a:r>
            <a:endParaRPr lang="en-US" sz="1600" b="1">
              <a:latin typeface="Times New Roman" pitchFamily="18" charset="0"/>
              <a:sym typeface="Symbol" pitchFamily="18" charset="2"/>
            </a:endParaRPr>
          </a:p>
        </p:txBody>
      </p:sp>
      <p:pic>
        <p:nvPicPr>
          <p:cNvPr id="5149" name="Picture 47" descr="CRLH_6_24s_ZB_x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18901" y="3881439"/>
            <a:ext cx="1182483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 Box 20"/>
          <p:cNvSpPr txBox="1">
            <a:spLocks noChangeArrowheads="1"/>
          </p:cNvSpPr>
          <p:nvPr/>
        </p:nvSpPr>
        <p:spPr bwMode="auto">
          <a:xfrm>
            <a:off x="1026935" y="1290639"/>
            <a:ext cx="3190321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dispersion diagram </a:t>
            </a:r>
            <a:r>
              <a:rPr lang="en-US" sz="1600" b="1" i="1" dirty="0" err="1" smtClean="0">
                <a:solidFill>
                  <a:srgbClr val="3333CC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1" baseline="-25000" dirty="0" err="1" smtClean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B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/>
            </a:r>
            <a:br>
              <a:rPr lang="en-US" sz="1600" b="1" dirty="0">
                <a:solidFill>
                  <a:srgbClr val="3333CC"/>
                </a:solidFill>
                <a:sym typeface="Symbol" pitchFamily="18" charset="2"/>
              </a:rPr>
            </a:b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(refraction index: </a:t>
            </a:r>
            <a:r>
              <a:rPr lang="en-US" sz="1600" b="1" i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1600" b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US" sz="1600" b="1" i="1" dirty="0" err="1">
                <a:solidFill>
                  <a:srgbClr val="3333CC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1" baseline="-25000" dirty="0" err="1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B</a:t>
            </a:r>
            <a:r>
              <a:rPr lang="en-US" sz="1600" b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/</a:t>
            </a:r>
            <a:r>
              <a:rPr lang="en-US" sz="1600" b="1" i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k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>)</a:t>
            </a: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5431482" y="1452563"/>
            <a:ext cx="3190321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Bloch impedance </a:t>
            </a:r>
            <a:r>
              <a:rPr lang="en-US" sz="1600" b="1" i="1" dirty="0" smtClean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Z</a:t>
            </a:r>
            <a:r>
              <a:rPr lang="en-US" sz="1600" b="1" baseline="-25000" dirty="0" smtClean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B</a:t>
            </a:r>
            <a:endParaRPr lang="en-US" sz="1600" b="1" dirty="0">
              <a:solidFill>
                <a:srgbClr val="3333CC"/>
              </a:solidFill>
              <a:sym typeface="Symbol" pitchFamily="18" charset="2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44016" y="6165304"/>
            <a:ext cx="87484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 smtClean="0"/>
              <a:t>Bongard</a:t>
            </a:r>
            <a:r>
              <a:rPr lang="en-US" sz="1000" b="1" dirty="0" smtClean="0"/>
              <a:t> F., </a:t>
            </a:r>
            <a:r>
              <a:rPr lang="en-US" sz="1000" b="1" i="1" dirty="0" smtClean="0"/>
              <a:t>Contribution to characterization techniques for practical </a:t>
            </a:r>
            <a:r>
              <a:rPr lang="en-US" sz="1000" b="1" i="1" dirty="0" err="1" smtClean="0"/>
              <a:t>metamaterials</a:t>
            </a:r>
            <a:r>
              <a:rPr lang="en-US" sz="1000" b="1" i="1" dirty="0" smtClean="0"/>
              <a:t> and microwave applications., </a:t>
            </a:r>
            <a:r>
              <a:rPr lang="en-US" sz="1000" b="1" dirty="0" smtClean="0"/>
              <a:t>PhD Dissertation </a:t>
            </a:r>
            <a:r>
              <a:rPr lang="fr-CH" sz="1000" b="1" dirty="0" smtClean="0"/>
              <a:t>n° 4407 </a:t>
            </a:r>
            <a:r>
              <a:rPr lang="en-US" sz="1000" b="1" dirty="0" smtClean="0"/>
              <a:t>, EPFL, 2009</a:t>
            </a:r>
            <a:endParaRPr lang="fr-CH" sz="1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0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0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9697" grpId="0" animBg="1"/>
      <p:bldP spid="1009698" grpId="0"/>
      <p:bldP spid="1009699" grpId="0" animBg="1"/>
      <p:bldP spid="1009700" grpId="0" animBg="1"/>
      <p:bldP spid="1009706" grpId="0" animBg="1"/>
      <p:bldP spid="100970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13-milieu_discret2_negatif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436096" y="3789040"/>
            <a:ext cx="2880000" cy="216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9" name="12-milieu_discret1_positif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5508104" y="1412776"/>
            <a:ext cx="2880000" cy="21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09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duAL</a:t>
            </a:r>
            <a:r>
              <a:rPr lang="en-US" dirty="0" smtClean="0"/>
              <a:t> TL – Performances (1/2)</a:t>
            </a:r>
          </a:p>
        </p:txBody>
      </p:sp>
      <p:sp>
        <p:nvSpPr>
          <p:cNvPr id="5124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C5FB7BC4-DAE7-4912-88F2-2EF18FE7B7F8}" type="slidenum">
              <a:rPr lang="en-US" smtClean="0"/>
              <a:pPr/>
              <a:t>16</a:t>
            </a:fld>
            <a:r>
              <a:rPr lang="en-US" smtClean="0"/>
              <a:t> </a:t>
            </a:r>
          </a:p>
        </p:txBody>
      </p:sp>
      <p:sp>
        <p:nvSpPr>
          <p:cNvPr id="32" name="Espace réservé du pied de page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/>
          </a:p>
        </p:txBody>
      </p:sp>
      <p:pic>
        <p:nvPicPr>
          <p:cNvPr id="5129" name="Picture 18" descr="CRLH_6_24s_gB_x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6964" y="1833563"/>
            <a:ext cx="414106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9687" name="Rectangle 23"/>
          <p:cNvSpPr>
            <a:spLocks noChangeArrowheads="1"/>
          </p:cNvSpPr>
          <p:nvPr/>
        </p:nvSpPr>
        <p:spPr bwMode="auto">
          <a:xfrm>
            <a:off x="1228511" y="2124076"/>
            <a:ext cx="1142802" cy="2562225"/>
          </a:xfrm>
          <a:prstGeom prst="rect">
            <a:avLst/>
          </a:prstGeom>
          <a:solidFill>
            <a:srgbClr val="FFCC99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88" name="Rectangle 24"/>
          <p:cNvSpPr>
            <a:spLocks noChangeArrowheads="1"/>
          </p:cNvSpPr>
          <p:nvPr/>
        </p:nvSpPr>
        <p:spPr bwMode="auto">
          <a:xfrm>
            <a:off x="2376075" y="2124076"/>
            <a:ext cx="1904669" cy="2562225"/>
          </a:xfrm>
          <a:prstGeom prst="rect">
            <a:avLst/>
          </a:prstGeom>
          <a:solidFill>
            <a:srgbClr val="6699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89" name="AutoShape 25"/>
          <p:cNvSpPr>
            <a:spLocks noChangeArrowheads="1"/>
          </p:cNvSpPr>
          <p:nvPr/>
        </p:nvSpPr>
        <p:spPr bwMode="auto">
          <a:xfrm>
            <a:off x="1233274" y="2338389"/>
            <a:ext cx="1133278" cy="128587"/>
          </a:xfrm>
          <a:prstGeom prst="leftRightArrow">
            <a:avLst>
              <a:gd name="adj1" fmla="val 30861"/>
              <a:gd name="adj2" fmla="val 143200"/>
            </a:avLst>
          </a:prstGeom>
          <a:solidFill>
            <a:srgbClr val="FF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90" name="Text Box 26"/>
          <p:cNvSpPr txBox="1">
            <a:spLocks noChangeArrowheads="1"/>
          </p:cNvSpPr>
          <p:nvPr/>
        </p:nvSpPr>
        <p:spPr bwMode="auto">
          <a:xfrm>
            <a:off x="1128517" y="2395539"/>
            <a:ext cx="1352315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i="1">
                <a:solidFill>
                  <a:srgbClr val="CC0000"/>
                </a:solidFill>
                <a:latin typeface="Times New Roman" pitchFamily="18" charset="0"/>
              </a:rPr>
              <a:t>n</a:t>
            </a:r>
            <a:r>
              <a:rPr lang="en-US" sz="1100">
                <a:solidFill>
                  <a:srgbClr val="CC0000"/>
                </a:solidFill>
              </a:rPr>
              <a:t> &lt; 0 band (backward waves)</a:t>
            </a:r>
          </a:p>
          <a:p>
            <a:pPr algn="ctr">
              <a:spcBef>
                <a:spcPct val="50000"/>
              </a:spcBef>
            </a:pPr>
            <a:r>
              <a:rPr lang="en-US" sz="1100">
                <a:solidFill>
                  <a:srgbClr val="CC0000"/>
                </a:solidFill>
                <a:sym typeface="Symbol" pitchFamily="18" charset="2"/>
              </a:rPr>
              <a:t> </a:t>
            </a:r>
            <a:r>
              <a:rPr lang="en-US" sz="1100">
                <a:solidFill>
                  <a:srgbClr val="CC0000"/>
                </a:solidFill>
              </a:rPr>
              <a:t>1 octave !!</a:t>
            </a:r>
          </a:p>
        </p:txBody>
      </p:sp>
      <p:sp>
        <p:nvSpPr>
          <p:cNvPr id="1009691" name="AutoShape 27"/>
          <p:cNvSpPr>
            <a:spLocks noChangeArrowheads="1"/>
          </p:cNvSpPr>
          <p:nvPr/>
        </p:nvSpPr>
        <p:spPr bwMode="auto">
          <a:xfrm>
            <a:off x="2376076" y="2338389"/>
            <a:ext cx="1914193" cy="128587"/>
          </a:xfrm>
          <a:prstGeom prst="leftRightArrow">
            <a:avLst>
              <a:gd name="adj1" fmla="val 30861"/>
              <a:gd name="adj2" fmla="val 241876"/>
            </a:avLst>
          </a:prstGeom>
          <a:solidFill>
            <a:srgbClr val="3333CC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09692" name="Text Box 28"/>
          <p:cNvSpPr txBox="1">
            <a:spLocks noChangeArrowheads="1"/>
          </p:cNvSpPr>
          <p:nvPr/>
        </p:nvSpPr>
        <p:spPr bwMode="auto">
          <a:xfrm>
            <a:off x="2723678" y="2395539"/>
            <a:ext cx="124279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i="1">
                <a:solidFill>
                  <a:srgbClr val="000066"/>
                </a:solidFill>
                <a:latin typeface="Times New Roman" pitchFamily="18" charset="0"/>
              </a:rPr>
              <a:t>n</a:t>
            </a:r>
            <a:r>
              <a:rPr lang="en-US" sz="1100">
                <a:solidFill>
                  <a:srgbClr val="000066"/>
                </a:solidFill>
              </a:rPr>
              <a:t> &gt; 0 band (forward waves)</a:t>
            </a:r>
          </a:p>
        </p:txBody>
      </p:sp>
      <p:pic>
        <p:nvPicPr>
          <p:cNvPr id="5149" name="Picture 47" descr="CRLH_6_24s_ZB_x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018901" y="3881439"/>
            <a:ext cx="1182483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 Box 20"/>
          <p:cNvSpPr txBox="1">
            <a:spLocks noChangeArrowheads="1"/>
          </p:cNvSpPr>
          <p:nvPr/>
        </p:nvSpPr>
        <p:spPr bwMode="auto">
          <a:xfrm>
            <a:off x="1026935" y="1290639"/>
            <a:ext cx="3190321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dispersion diagram </a:t>
            </a:r>
            <a:r>
              <a:rPr lang="en-US" sz="1600" b="1" i="1" dirty="0" err="1" smtClean="0">
                <a:solidFill>
                  <a:srgbClr val="3333CC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1" baseline="-25000" dirty="0" err="1" smtClean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B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/>
            </a:r>
            <a:br>
              <a:rPr lang="en-US" sz="1600" b="1" dirty="0">
                <a:solidFill>
                  <a:srgbClr val="3333CC"/>
                </a:solidFill>
                <a:sym typeface="Symbol" pitchFamily="18" charset="2"/>
              </a:rPr>
            </a:br>
            <a:r>
              <a:rPr lang="en-US" sz="1600" b="1" dirty="0" smtClean="0">
                <a:solidFill>
                  <a:srgbClr val="3333CC"/>
                </a:solidFill>
                <a:sym typeface="Symbol" pitchFamily="18" charset="2"/>
              </a:rPr>
              <a:t>(refraction index: </a:t>
            </a:r>
            <a:r>
              <a:rPr lang="en-US" sz="1600" b="1" i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1600" b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 = </a:t>
            </a:r>
            <a:r>
              <a:rPr lang="en-US" sz="1600" b="1" i="1" dirty="0" err="1">
                <a:solidFill>
                  <a:srgbClr val="3333CC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1" baseline="-25000" dirty="0" err="1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B</a:t>
            </a:r>
            <a:r>
              <a:rPr lang="en-US" sz="1600" b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/</a:t>
            </a:r>
            <a:r>
              <a:rPr lang="en-US" sz="1600" b="1" i="1" dirty="0">
                <a:solidFill>
                  <a:srgbClr val="3333CC"/>
                </a:solidFill>
                <a:latin typeface="Times New Roman" pitchFamily="18" charset="0"/>
                <a:sym typeface="Symbol" pitchFamily="18" charset="2"/>
              </a:rPr>
              <a:t>k</a:t>
            </a:r>
            <a:r>
              <a:rPr lang="en-US" sz="1600" b="1" dirty="0">
                <a:solidFill>
                  <a:srgbClr val="3333CC"/>
                </a:solidFill>
                <a:sym typeface="Symbol" pitchFamily="18" charset="2"/>
              </a:rPr>
              <a:t>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44016" y="6165304"/>
            <a:ext cx="87484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 smtClean="0"/>
              <a:t>Bongard</a:t>
            </a:r>
            <a:r>
              <a:rPr lang="en-US" sz="1000" b="1" dirty="0" smtClean="0"/>
              <a:t> F., </a:t>
            </a:r>
            <a:r>
              <a:rPr lang="en-US" sz="1000" b="1" i="1" dirty="0" smtClean="0"/>
              <a:t>Contribution to characterization techniques for practical </a:t>
            </a:r>
            <a:r>
              <a:rPr lang="en-US" sz="1000" b="1" i="1" dirty="0" err="1" smtClean="0"/>
              <a:t>metamaterials</a:t>
            </a:r>
            <a:r>
              <a:rPr lang="en-US" sz="1000" b="1" i="1" dirty="0" smtClean="0"/>
              <a:t> and microwave applications., </a:t>
            </a:r>
            <a:r>
              <a:rPr lang="en-US" sz="1000" b="1" dirty="0" smtClean="0"/>
              <a:t>PhD Dissertation </a:t>
            </a:r>
            <a:r>
              <a:rPr lang="fr-CH" sz="1000" b="1" dirty="0" smtClean="0"/>
              <a:t>n° 4407 </a:t>
            </a:r>
            <a:r>
              <a:rPr lang="en-US" sz="1000" b="1" dirty="0" smtClean="0"/>
              <a:t>, EPFL, 2009</a:t>
            </a:r>
            <a:endParaRPr lang="fr-CH" sz="1000" b="1" dirty="0"/>
          </a:p>
        </p:txBody>
      </p:sp>
      <p:cxnSp>
        <p:nvCxnSpPr>
          <p:cNvPr id="31" name="Connecteur droit avec flèche 30"/>
          <p:cNvCxnSpPr/>
          <p:nvPr/>
        </p:nvCxnSpPr>
        <p:spPr>
          <a:xfrm flipV="1">
            <a:off x="2699792" y="2492896"/>
            <a:ext cx="3384376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>
            <a:off x="2051720" y="3573016"/>
            <a:ext cx="3816424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Example</a:t>
            </a:r>
            <a:r>
              <a:rPr lang="fr-CH" dirty="0" smtClean="0"/>
              <a:t> of </a:t>
            </a:r>
            <a:r>
              <a:rPr lang="fr-CH" dirty="0" err="1" smtClean="0"/>
              <a:t>mismatched</a:t>
            </a:r>
            <a:r>
              <a:rPr lang="fr-CH" dirty="0" smtClean="0"/>
              <a:t> </a:t>
            </a:r>
            <a:r>
              <a:rPr lang="fr-CH" dirty="0" err="1" smtClean="0"/>
              <a:t>resonators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8" name="film_40cellules_L0.08_900Hz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73732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duAL</a:t>
            </a:r>
            <a:r>
              <a:rPr lang="en-US" dirty="0" smtClean="0"/>
              <a:t> TL – Performances (2/2)</a:t>
            </a:r>
          </a:p>
        </p:txBody>
      </p:sp>
      <p:sp>
        <p:nvSpPr>
          <p:cNvPr id="29698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5DB6AF0F-B153-46DC-8021-FD8FA7C30A2B}" type="slidenum">
              <a:rPr lang="en-US" smtClean="0"/>
              <a:pPr/>
              <a:t>18</a:t>
            </a:fld>
            <a:r>
              <a:rPr lang="en-US" smtClean="0"/>
              <a:t> </a:t>
            </a:r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/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344428" y="1286395"/>
            <a:ext cx="8683704" cy="358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</a:pPr>
            <a:r>
              <a:rPr lang="en-US" b="1" dirty="0" smtClean="0"/>
              <a:t>10 cells structure :scattering parameters</a:t>
            </a:r>
            <a:endParaRPr lang="en-US" sz="1600" b="1" dirty="0"/>
          </a:p>
        </p:txBody>
      </p:sp>
      <p:pic>
        <p:nvPicPr>
          <p:cNvPr id="6150" name="Picture 19" descr="CRLH_6_24s_ae5p54_S_x3_color"/>
          <p:cNvPicPr>
            <a:picLocks noChangeAspect="1" noChangeArrowheads="1"/>
          </p:cNvPicPr>
          <p:nvPr/>
        </p:nvPicPr>
        <p:blipFill>
          <a:blip r:embed="rId4" cstate="screen"/>
          <a:srcRect t="2049" b="4128"/>
          <a:stretch>
            <a:fillRect/>
          </a:stretch>
        </p:blipFill>
        <p:spPr bwMode="auto">
          <a:xfrm>
            <a:off x="2110670" y="1844824"/>
            <a:ext cx="476558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80" name="Text Box 20"/>
          <p:cNvSpPr txBox="1">
            <a:spLocks noChangeArrowheads="1"/>
          </p:cNvSpPr>
          <p:nvPr/>
        </p:nvSpPr>
        <p:spPr bwMode="auto">
          <a:xfrm>
            <a:off x="2965855" y="2281312"/>
            <a:ext cx="3190321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i="1" dirty="0">
                <a:solidFill>
                  <a:srgbClr val="3333CC"/>
                </a:solidFill>
                <a:sym typeface="Symbol" pitchFamily="18" charset="2"/>
              </a:rPr>
              <a:t>wideband -10 dB matching </a:t>
            </a:r>
            <a:endParaRPr lang="en-US" sz="1200" b="1" dirty="0">
              <a:solidFill>
                <a:srgbClr val="3333CC"/>
              </a:solidFill>
              <a:sym typeface="Symbol" pitchFamily="18" charset="2"/>
            </a:endParaRPr>
          </a:p>
        </p:txBody>
      </p:sp>
      <p:pic>
        <p:nvPicPr>
          <p:cNvPr id="6152" name="Picture 21" descr="CRLH_6_24s_ZB_x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3756" y="3772024"/>
            <a:ext cx="1314628" cy="66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82" name="AutoShape 22"/>
          <p:cNvSpPr>
            <a:spLocks noChangeArrowheads="1"/>
          </p:cNvSpPr>
          <p:nvPr/>
        </p:nvSpPr>
        <p:spPr bwMode="auto">
          <a:xfrm>
            <a:off x="3312120" y="2517849"/>
            <a:ext cx="2340000" cy="119063"/>
          </a:xfrm>
          <a:prstGeom prst="leftRightArrow">
            <a:avLst>
              <a:gd name="adj1" fmla="val 30861"/>
              <a:gd name="adj2" fmla="val 351765"/>
            </a:avLst>
          </a:prstGeom>
          <a:solidFill>
            <a:srgbClr val="3333CC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13783" name="Oval 23"/>
          <p:cNvSpPr>
            <a:spLocks noChangeArrowheads="1"/>
          </p:cNvSpPr>
          <p:nvPr/>
        </p:nvSpPr>
        <p:spPr bwMode="auto">
          <a:xfrm>
            <a:off x="4067944" y="5157192"/>
            <a:ext cx="361887" cy="323850"/>
          </a:xfrm>
          <a:prstGeom prst="ellipse">
            <a:avLst/>
          </a:prstGeom>
          <a:noFill/>
          <a:ln w="1905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013784" name="Line 24"/>
          <p:cNvSpPr>
            <a:spLocks noChangeShapeType="1"/>
          </p:cNvSpPr>
          <p:nvPr/>
        </p:nvSpPr>
        <p:spPr bwMode="auto">
          <a:xfrm flipH="1" flipV="1">
            <a:off x="4269029" y="5376069"/>
            <a:ext cx="2679235" cy="357187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fr-CH"/>
          </a:p>
        </p:txBody>
      </p:sp>
      <p:sp>
        <p:nvSpPr>
          <p:cNvPr id="1013785" name="Text Box 25"/>
          <p:cNvSpPr txBox="1">
            <a:spLocks noChangeArrowheads="1"/>
          </p:cNvSpPr>
          <p:nvPr/>
        </p:nvSpPr>
        <p:spPr bwMode="auto">
          <a:xfrm>
            <a:off x="6876256" y="5572472"/>
            <a:ext cx="214275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400" b="1" dirty="0">
                <a:solidFill>
                  <a:srgbClr val="006600"/>
                </a:solidFill>
              </a:rPr>
              <a:t>0° transmission phase</a:t>
            </a:r>
            <a:endParaRPr lang="en-US" sz="1400" b="1" dirty="0">
              <a:solidFill>
                <a:srgbClr val="006600"/>
              </a:solidFill>
              <a:sym typeface="Symbol" pitchFamily="18" charset="2"/>
            </a:endParaRPr>
          </a:p>
        </p:txBody>
      </p:sp>
      <p:sp>
        <p:nvSpPr>
          <p:cNvPr id="6157" name="Text Box 26"/>
          <p:cNvSpPr txBox="1">
            <a:spLocks noChangeArrowheads="1"/>
          </p:cNvSpPr>
          <p:nvPr/>
        </p:nvSpPr>
        <p:spPr bwMode="auto">
          <a:xfrm>
            <a:off x="6699675" y="2037854"/>
            <a:ext cx="198403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>
                <a:latin typeface="Symbol" pitchFamily="18" charset="2"/>
              </a:rPr>
              <a:t>r</a:t>
            </a:r>
            <a:r>
              <a:rPr lang="en-US" sz="1400"/>
              <a:t> : Reflection coeff.</a:t>
            </a:r>
          </a:p>
          <a:p>
            <a:r>
              <a:rPr lang="en-US" sz="1400" i="1">
                <a:latin typeface="Symbol" pitchFamily="18" charset="2"/>
              </a:rPr>
              <a:t>t</a:t>
            </a:r>
            <a:r>
              <a:rPr lang="en-US" sz="1400"/>
              <a:t> : Transmission coeff.</a:t>
            </a:r>
            <a:endParaRPr lang="en-US" sz="1200">
              <a:sym typeface="Symbol" pitchFamily="18" charset="2"/>
            </a:endParaRPr>
          </a:p>
        </p:txBody>
      </p:sp>
      <p:graphicFrame>
        <p:nvGraphicFramePr>
          <p:cNvPr id="6146" name="Object 29"/>
          <p:cNvGraphicFramePr>
            <a:graphicFrameLocks noChangeAspect="1"/>
          </p:cNvGraphicFramePr>
          <p:nvPr/>
        </p:nvGraphicFramePr>
        <p:xfrm>
          <a:off x="6645710" y="1290142"/>
          <a:ext cx="2128467" cy="652463"/>
        </p:xfrm>
        <a:graphic>
          <a:graphicData uri="http://schemas.openxmlformats.org/presentationml/2006/ole">
            <p:oleObj spid="_x0000_s7170" name="Equation" r:id="rId6" imgW="1295280" imgH="393480" progId="Equation.DSMT4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13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13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13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13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13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0" grpId="0"/>
      <p:bldP spid="1013782" grpId="0" animBg="1"/>
      <p:bldP spid="1013783" grpId="0" animBg="1"/>
      <p:bldP spid="1013784" grpId="0" animBg="1"/>
      <p:bldP spid="10137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8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TL – Radiation properties (1/2)</a:t>
            </a:r>
          </a:p>
        </p:txBody>
      </p:sp>
      <p:sp>
        <p:nvSpPr>
          <p:cNvPr id="6147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E6ACB72B-D501-4F96-9A2A-3074448B61E9}" type="slidenum">
              <a:rPr lang="en-US" smtClean="0"/>
              <a:pPr/>
              <a:t>19</a:t>
            </a:fld>
            <a:r>
              <a:rPr lang="en-US" smtClean="0"/>
              <a:t> </a:t>
            </a: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/>
          </a:p>
        </p:txBody>
      </p:sp>
      <p:sp>
        <p:nvSpPr>
          <p:cNvPr id="7172" name="Text Box 26"/>
          <p:cNvSpPr txBox="1">
            <a:spLocks noChangeArrowheads="1"/>
          </p:cNvSpPr>
          <p:nvPr/>
        </p:nvSpPr>
        <p:spPr bwMode="auto">
          <a:xfrm>
            <a:off x="5345772" y="1906588"/>
            <a:ext cx="363315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600" dirty="0" smtClean="0"/>
              <a:t>“Efficiency” </a:t>
            </a:r>
            <a:r>
              <a:rPr lang="en-US" sz="1600" dirty="0"/>
              <a:t>: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(</a:t>
            </a:r>
            <a:r>
              <a:rPr lang="en-US" sz="1600" i="1" dirty="0">
                <a:sym typeface="Symbol" pitchFamily="18" charset="2"/>
              </a:rPr>
              <a:t></a:t>
            </a:r>
            <a:r>
              <a:rPr lang="en-US" sz="1600" dirty="0"/>
              <a:t> = 1 </a:t>
            </a:r>
            <a:r>
              <a:rPr lang="en-US" sz="1600" dirty="0" smtClean="0"/>
              <a:t>for lossless structure)</a:t>
            </a:r>
            <a:endParaRPr lang="en-US" sz="1600" dirty="0">
              <a:sym typeface="Symbol" pitchFamily="18" charset="2"/>
            </a:endParaRPr>
          </a:p>
        </p:txBody>
      </p:sp>
      <p:pic>
        <p:nvPicPr>
          <p:cNvPr id="7175" name="Picture 12" descr="CRLH_6_s_eta_x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0605" y="1343719"/>
            <a:ext cx="4087102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3" descr="CRLH_6_24s_gB_x3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379" y="3632201"/>
            <a:ext cx="3941079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Rectangle 14"/>
          <p:cNvSpPr>
            <a:spLocks noChangeArrowheads="1"/>
          </p:cNvSpPr>
          <p:nvPr/>
        </p:nvSpPr>
        <p:spPr bwMode="auto">
          <a:xfrm>
            <a:off x="2204655" y="1466851"/>
            <a:ext cx="933288" cy="1743075"/>
          </a:xfrm>
          <a:prstGeom prst="rect">
            <a:avLst/>
          </a:prstGeom>
          <a:solidFill>
            <a:srgbClr val="66FF33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78" name="Rectangle 15"/>
          <p:cNvSpPr>
            <a:spLocks noChangeArrowheads="1"/>
          </p:cNvSpPr>
          <p:nvPr/>
        </p:nvSpPr>
        <p:spPr bwMode="auto">
          <a:xfrm>
            <a:off x="2195132" y="3914775"/>
            <a:ext cx="928526" cy="2438400"/>
          </a:xfrm>
          <a:prstGeom prst="rect">
            <a:avLst/>
          </a:prstGeom>
          <a:solidFill>
            <a:srgbClr val="66FF33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79" name="Line 16"/>
          <p:cNvSpPr>
            <a:spLocks noChangeShapeType="1"/>
          </p:cNvSpPr>
          <p:nvPr/>
        </p:nvSpPr>
        <p:spPr bwMode="auto">
          <a:xfrm flipV="1">
            <a:off x="1152325" y="4710113"/>
            <a:ext cx="3376027" cy="290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7180" name="Line 17"/>
          <p:cNvSpPr>
            <a:spLocks noChangeShapeType="1"/>
          </p:cNvSpPr>
          <p:nvPr/>
        </p:nvSpPr>
        <p:spPr bwMode="auto">
          <a:xfrm>
            <a:off x="1161848" y="5238751"/>
            <a:ext cx="3366503" cy="290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7181" name="Oval 18"/>
          <p:cNvSpPr>
            <a:spLocks noChangeArrowheads="1"/>
          </p:cNvSpPr>
          <p:nvPr/>
        </p:nvSpPr>
        <p:spPr bwMode="auto">
          <a:xfrm>
            <a:off x="3080803" y="4786313"/>
            <a:ext cx="88885" cy="88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82" name="Oval 19"/>
          <p:cNvSpPr>
            <a:spLocks noChangeArrowheads="1"/>
          </p:cNvSpPr>
          <p:nvPr/>
        </p:nvSpPr>
        <p:spPr bwMode="auto">
          <a:xfrm>
            <a:off x="2147515" y="5286375"/>
            <a:ext cx="88885" cy="88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83" name="AutoShape 20"/>
          <p:cNvSpPr>
            <a:spLocks noChangeArrowheads="1"/>
          </p:cNvSpPr>
          <p:nvPr/>
        </p:nvSpPr>
        <p:spPr bwMode="auto">
          <a:xfrm>
            <a:off x="2199893" y="1690689"/>
            <a:ext cx="947573" cy="128587"/>
          </a:xfrm>
          <a:prstGeom prst="leftRightArrow">
            <a:avLst>
              <a:gd name="adj1" fmla="val 30861"/>
              <a:gd name="adj2" fmla="val 119735"/>
            </a:avLst>
          </a:prstGeom>
          <a:solidFill>
            <a:srgbClr val="00CC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84" name="Text Box 21"/>
          <p:cNvSpPr txBox="1">
            <a:spLocks noChangeArrowheads="1"/>
          </p:cNvSpPr>
          <p:nvPr/>
        </p:nvSpPr>
        <p:spPr bwMode="auto">
          <a:xfrm>
            <a:off x="2095136" y="1757364"/>
            <a:ext cx="1176134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 i="1">
                <a:solidFill>
                  <a:srgbClr val="008000"/>
                </a:solidFill>
              </a:rPr>
              <a:t>fast-wave radiation band</a:t>
            </a:r>
          </a:p>
        </p:txBody>
      </p:sp>
      <p:sp>
        <p:nvSpPr>
          <p:cNvPr id="7185" name="AutoShape 22"/>
          <p:cNvSpPr>
            <a:spLocks noChangeArrowheads="1"/>
          </p:cNvSpPr>
          <p:nvPr/>
        </p:nvSpPr>
        <p:spPr bwMode="auto">
          <a:xfrm>
            <a:off x="2187195" y="4035425"/>
            <a:ext cx="947573" cy="128588"/>
          </a:xfrm>
          <a:prstGeom prst="leftRightArrow">
            <a:avLst>
              <a:gd name="adj1" fmla="val 30861"/>
              <a:gd name="adj2" fmla="val 119734"/>
            </a:avLst>
          </a:prstGeom>
          <a:solidFill>
            <a:srgbClr val="00CC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86" name="Text Box 23"/>
          <p:cNvSpPr txBox="1">
            <a:spLocks noChangeArrowheads="1"/>
          </p:cNvSpPr>
          <p:nvPr/>
        </p:nvSpPr>
        <p:spPr bwMode="auto">
          <a:xfrm>
            <a:off x="2082438" y="4102101"/>
            <a:ext cx="1176134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 i="1">
                <a:solidFill>
                  <a:srgbClr val="008000"/>
                </a:solidFill>
              </a:rPr>
              <a:t>fast-wave radiation band</a:t>
            </a:r>
          </a:p>
        </p:txBody>
      </p:sp>
      <p:graphicFrame>
        <p:nvGraphicFramePr>
          <p:cNvPr id="7170" name="Object 24"/>
          <p:cNvGraphicFramePr>
            <a:graphicFrameLocks noChangeAspect="1"/>
          </p:cNvGraphicFramePr>
          <p:nvPr/>
        </p:nvGraphicFramePr>
        <p:xfrm>
          <a:off x="6701262" y="1825625"/>
          <a:ext cx="1414217" cy="471488"/>
        </p:xfrm>
        <a:graphic>
          <a:graphicData uri="http://schemas.openxmlformats.org/presentationml/2006/ole">
            <p:oleObj spid="_x0000_s8194" name="Equation" r:id="rId6" imgW="710891" imgH="241195" progId="Equation.DSMT4">
              <p:embed/>
            </p:oleObj>
          </a:graphicData>
        </a:graphic>
      </p:graphicFrame>
      <p:sp>
        <p:nvSpPr>
          <p:cNvPr id="7187" name="AutoShape 27"/>
          <p:cNvSpPr>
            <a:spLocks noChangeArrowheads="1"/>
          </p:cNvSpPr>
          <p:nvPr/>
        </p:nvSpPr>
        <p:spPr bwMode="auto">
          <a:xfrm>
            <a:off x="4653742" y="1952625"/>
            <a:ext cx="695204" cy="228600"/>
          </a:xfrm>
          <a:prstGeom prst="leftArrow">
            <a:avLst>
              <a:gd name="adj1" fmla="val 50000"/>
              <a:gd name="adj2" fmla="val 760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pic>
        <p:nvPicPr>
          <p:cNvPr id="7188" name="Picture 28" descr="Figure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87045" y="3292476"/>
            <a:ext cx="3274443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4644008" y="1484785"/>
            <a:ext cx="44999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</a:pPr>
            <a:r>
              <a:rPr lang="en-US" b="1" dirty="0" smtClean="0"/>
              <a:t>Radiation of open stubs</a:t>
            </a:r>
            <a:endParaRPr lang="en-US" sz="1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4451325"/>
          </a:xfrm>
        </p:spPr>
        <p:txBody>
          <a:bodyPr>
            <a:normAutofit fontScale="77500" lnSpcReduction="20000"/>
          </a:bodyPr>
          <a:lstStyle/>
          <a:p>
            <a:r>
              <a:rPr lang="fr-CH" dirty="0" err="1" smtClean="0">
                <a:sym typeface="Wingdings" pitchFamily="2" charset="2"/>
              </a:rPr>
              <a:t>Acoustic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Metamaterials</a:t>
            </a:r>
            <a:endParaRPr lang="fr-CH" dirty="0" smtClean="0">
              <a:sym typeface="Wingdings" pitchFamily="2" charset="2"/>
            </a:endParaRPr>
          </a:p>
          <a:p>
            <a:pPr lvl="1"/>
            <a:r>
              <a:rPr lang="fr-CH" dirty="0" err="1" smtClean="0">
                <a:sym typeface="Wingdings" pitchFamily="2" charset="2"/>
              </a:rPr>
              <a:t>increasing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research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topic</a:t>
            </a:r>
            <a:r>
              <a:rPr lang="fr-CH" dirty="0" smtClean="0">
                <a:sym typeface="Wingdings" pitchFamily="2" charset="2"/>
              </a:rPr>
              <a:t> in the </a:t>
            </a:r>
            <a:r>
              <a:rPr lang="fr-CH" dirty="0" err="1" smtClean="0">
                <a:sym typeface="Wingdings" pitchFamily="2" charset="2"/>
              </a:rPr>
              <a:t>Physical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Acoustics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community</a:t>
            </a:r>
            <a:endParaRPr lang="fr-CH" dirty="0" smtClean="0">
              <a:sym typeface="Wingdings" pitchFamily="2" charset="2"/>
            </a:endParaRPr>
          </a:p>
          <a:p>
            <a:pPr lvl="1"/>
            <a:r>
              <a:rPr lang="fr-CH" dirty="0" smtClean="0">
                <a:sym typeface="Wingdings" pitchFamily="2" charset="2"/>
              </a:rPr>
              <a:t>design accessible </a:t>
            </a:r>
            <a:r>
              <a:rPr lang="fr-CH" dirty="0" err="1" smtClean="0">
                <a:sym typeface="Wingdings" pitchFamily="2" charset="2"/>
              </a:rPr>
              <a:t>through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straightforward</a:t>
            </a:r>
            <a:r>
              <a:rPr lang="fr-CH" dirty="0" smtClean="0">
                <a:sym typeface="Wingdings" pitchFamily="2" charset="2"/>
              </a:rPr>
              <a:t> concepts (</a:t>
            </a:r>
            <a:r>
              <a:rPr lang="fr-CH" dirty="0" err="1" smtClean="0">
                <a:sym typeface="Wingdings" pitchFamily="2" charset="2"/>
              </a:rPr>
              <a:t>electroacoustic</a:t>
            </a:r>
            <a:r>
              <a:rPr lang="fr-CH" dirty="0" smtClean="0">
                <a:sym typeface="Wingdings" pitchFamily="2" charset="2"/>
              </a:rPr>
              <a:t> analogies)</a:t>
            </a:r>
          </a:p>
          <a:p>
            <a:endParaRPr lang="fr-CH" dirty="0" smtClean="0"/>
          </a:p>
          <a:p>
            <a:r>
              <a:rPr lang="fr-CH" dirty="0" err="1" smtClean="0"/>
              <a:t>Ongoing</a:t>
            </a:r>
            <a:r>
              <a:rPr lang="fr-CH" dirty="0" smtClean="0"/>
              <a:t> </a:t>
            </a:r>
            <a:r>
              <a:rPr lang="fr-CH" dirty="0" err="1" smtClean="0"/>
              <a:t>research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smtClean="0"/>
              <a:t> LEMA-EPFL</a:t>
            </a:r>
            <a:endParaRPr lang="fr-CH" dirty="0" smtClean="0"/>
          </a:p>
          <a:p>
            <a:pPr lvl="1"/>
            <a:r>
              <a:rPr lang="fr-CH" dirty="0" smtClean="0"/>
              <a:t>Dual Transmission-Line 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acoustic</a:t>
            </a:r>
            <a:r>
              <a:rPr lang="fr-CH" dirty="0" smtClean="0"/>
              <a:t>/</a:t>
            </a:r>
            <a:r>
              <a:rPr lang="fr-CH" dirty="0" err="1" smtClean="0"/>
              <a:t>mechanical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endParaRPr lang="fr-CH" dirty="0" smtClean="0"/>
          </a:p>
          <a:p>
            <a:pPr lvl="2"/>
            <a:r>
              <a:rPr lang="fr-CH" dirty="0" err="1" smtClean="0">
                <a:sym typeface="Wingdings" pitchFamily="2" charset="2"/>
              </a:rPr>
              <a:t>Theoretical</a:t>
            </a:r>
            <a:r>
              <a:rPr lang="fr-CH" dirty="0" smtClean="0">
                <a:sym typeface="Wingdings" pitchFamily="2" charset="2"/>
              </a:rPr>
              <a:t>/</a:t>
            </a:r>
            <a:r>
              <a:rPr lang="fr-CH" dirty="0" err="1" smtClean="0">
                <a:sym typeface="Wingdings" pitchFamily="2" charset="2"/>
              </a:rPr>
              <a:t>Experimental</a:t>
            </a:r>
            <a:r>
              <a:rPr lang="fr-CH" dirty="0" smtClean="0">
                <a:sym typeface="Wingdings" pitchFamily="2" charset="2"/>
              </a:rPr>
              <a:t> validation of 1D prototype</a:t>
            </a:r>
          </a:p>
          <a:p>
            <a:pPr lvl="2"/>
            <a:r>
              <a:rPr lang="fr-CH" dirty="0" err="1" smtClean="0">
                <a:sym typeface="Wingdings" pitchFamily="2" charset="2"/>
              </a:rPr>
              <a:t>Theoretical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assessement</a:t>
            </a:r>
            <a:r>
              <a:rPr lang="fr-CH" dirty="0" smtClean="0">
                <a:sym typeface="Wingdings" pitchFamily="2" charset="2"/>
              </a:rPr>
              <a:t> of 2D configurations</a:t>
            </a:r>
          </a:p>
          <a:p>
            <a:pPr lvl="2"/>
            <a:endParaRPr lang="fr-CH" dirty="0" smtClean="0">
              <a:sym typeface="Wingdings" pitchFamily="2" charset="2"/>
            </a:endParaRPr>
          </a:p>
          <a:p>
            <a:pPr lvl="1"/>
            <a:r>
              <a:rPr lang="fr-CH" dirty="0" err="1" smtClean="0">
                <a:sym typeface="Wingdings" pitchFamily="2" charset="2"/>
              </a:rPr>
              <a:t>Electroacoustic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absorbers</a:t>
            </a:r>
            <a:r>
              <a:rPr lang="fr-CH" dirty="0" smtClean="0">
                <a:sym typeface="Wingdings" pitchFamily="2" charset="2"/>
              </a:rPr>
              <a:t>: </a:t>
            </a:r>
          </a:p>
          <a:p>
            <a:pPr lvl="2"/>
            <a:r>
              <a:rPr lang="fr-CH" dirty="0" smtClean="0">
                <a:sym typeface="Wingdings" pitchFamily="2" charset="2"/>
              </a:rPr>
              <a:t>Shunt a </a:t>
            </a:r>
            <a:r>
              <a:rPr lang="fr-CH" dirty="0" err="1" smtClean="0">
                <a:sym typeface="Wingdings" pitchFamily="2" charset="2"/>
              </a:rPr>
              <a:t>loudspeaker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with</a:t>
            </a:r>
            <a:r>
              <a:rPr lang="fr-CH" dirty="0" smtClean="0">
                <a:sym typeface="Wingdings" pitchFamily="2" charset="2"/>
              </a:rPr>
              <a:t> active </a:t>
            </a:r>
            <a:r>
              <a:rPr lang="fr-CH" dirty="0" err="1" smtClean="0">
                <a:sym typeface="Wingdings" pitchFamily="2" charset="2"/>
              </a:rPr>
              <a:t>electric</a:t>
            </a:r>
            <a:r>
              <a:rPr lang="fr-CH" dirty="0" smtClean="0">
                <a:sym typeface="Wingdings" pitchFamily="2" charset="2"/>
              </a:rPr>
              <a:t> networks = active control of </a:t>
            </a:r>
            <a:r>
              <a:rPr lang="fr-CH" dirty="0" err="1" smtClean="0">
                <a:sym typeface="Wingdings" pitchFamily="2" charset="2"/>
              </a:rPr>
              <a:t>acoustic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impedance</a:t>
            </a:r>
            <a:endParaRPr lang="fr-CH" dirty="0" smtClean="0">
              <a:sym typeface="Wingdings" pitchFamily="2" charset="2"/>
            </a:endParaRPr>
          </a:p>
          <a:p>
            <a:pPr lvl="2">
              <a:buNone/>
            </a:pPr>
            <a:endParaRPr lang="fr-CH" dirty="0" smtClean="0">
              <a:sym typeface="Wingdings" pitchFamily="2" charset="2"/>
            </a:endParaRPr>
          </a:p>
          <a:p>
            <a:pPr lvl="1"/>
            <a:endParaRPr lang="fr-CH" dirty="0" smtClean="0">
              <a:sym typeface="Wingdings" pitchFamily="2" charset="2"/>
            </a:endParaRPr>
          </a:p>
          <a:p>
            <a:endParaRPr lang="fr-CH" dirty="0" smtClean="0"/>
          </a:p>
          <a:p>
            <a:endParaRPr lang="fr-CH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6" name="Rectangle 5"/>
          <p:cNvSpPr/>
          <p:nvPr/>
        </p:nvSpPr>
        <p:spPr>
          <a:xfrm>
            <a:off x="179512" y="5919083"/>
            <a:ext cx="82089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+mj-lt"/>
                <a:cs typeface="Times New Roman" pitchFamily="18" charset="0"/>
              </a:rPr>
              <a:t>Bongard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F.,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Lissek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H.,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Mosig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J.R., 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Acoustic transmission line </a:t>
            </a:r>
            <a:r>
              <a:rPr lang="en-US" sz="1000" b="1" i="1" dirty="0" err="1" smtClean="0">
                <a:latin typeface="+mj-lt"/>
                <a:cs typeface="Times New Roman" pitchFamily="18" charset="0"/>
              </a:rPr>
              <a:t>metamaterial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with negative/zero/positive refractive index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PRB 82(9),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september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2010</a:t>
            </a:r>
            <a:endParaRPr lang="en-US" sz="10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6093296"/>
            <a:ext cx="82089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+mj-lt"/>
                <a:cs typeface="Times New Roman" pitchFamily="18" charset="0"/>
              </a:rPr>
              <a:t>Gouraud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B., </a:t>
            </a:r>
            <a:r>
              <a:rPr lang="en-US" sz="1000" b="1" i="1" dirty="0" err="1" smtClean="0">
                <a:latin typeface="+mj-lt"/>
                <a:cs typeface="Times New Roman" pitchFamily="18" charset="0"/>
              </a:rPr>
              <a:t>Métamatériaux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</a:t>
            </a:r>
            <a:r>
              <a:rPr lang="en-US" sz="1000" b="1" i="1" dirty="0" err="1" smtClean="0">
                <a:latin typeface="+mj-lt"/>
                <a:cs typeface="Times New Roman" pitchFamily="18" charset="0"/>
              </a:rPr>
              <a:t>acoustiques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type </a:t>
            </a:r>
            <a:r>
              <a:rPr lang="en-US" sz="1000" b="1" i="1" dirty="0" err="1" smtClean="0">
                <a:latin typeface="+mj-lt"/>
                <a:cs typeface="Times New Roman" pitchFamily="18" charset="0"/>
              </a:rPr>
              <a:t>ligne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de transmission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Rapport de stage long de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recherche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FIP-M1, ENS,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juillet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2010</a:t>
            </a:r>
            <a:endParaRPr lang="en-US" sz="10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6279123"/>
            <a:ext cx="88569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+mj-lt"/>
                <a:cs typeface="Times New Roman" pitchFamily="18" charset="0"/>
              </a:rPr>
              <a:t>Lissek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H.,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Boulandet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R.,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Fleury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R., </a:t>
            </a:r>
            <a:r>
              <a:rPr lang="en-US" sz="1000" b="1" i="1" dirty="0" err="1" smtClean="0">
                <a:latin typeface="+mj-lt"/>
                <a:cs typeface="Times New Roman" pitchFamily="18" charset="0"/>
              </a:rPr>
              <a:t>Electroacoustic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absorbers: bridging the gap between shunt loudspeakers and active sound absorption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JASA 129(5), 2011</a:t>
            </a:r>
            <a:endParaRPr lang="en-US" sz="1000" b="1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21-CRLH_X_6b_RADs_10cells_ae5p54_cont_930Hz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652120" y="3933056"/>
            <a:ext cx="3240000" cy="24300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3" name="22-CRLH_X_6b_RADs_10cells_ae5p54_cont_1030Hz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5652480" y="1287032"/>
            <a:ext cx="3240000" cy="243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0158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TL – Radiation properties (2/2)</a:t>
            </a:r>
          </a:p>
        </p:txBody>
      </p:sp>
      <p:sp>
        <p:nvSpPr>
          <p:cNvPr id="6147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 </a:t>
            </a:r>
            <a:fld id="{E6ACB72B-D501-4F96-9A2A-3074448B61E9}" type="slidenum">
              <a:rPr lang="en-US" smtClean="0"/>
              <a:pPr/>
              <a:t>20</a:t>
            </a:fld>
            <a:r>
              <a:rPr lang="en-US" smtClean="0"/>
              <a:t> </a:t>
            </a: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/>
          </a:p>
        </p:txBody>
      </p:sp>
      <p:pic>
        <p:nvPicPr>
          <p:cNvPr id="7175" name="Picture 12" descr="CRLH_6_s_eta_x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0605" y="1343719"/>
            <a:ext cx="4087102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3" descr="CRLH_6_24s_gB_x3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8379" y="3632201"/>
            <a:ext cx="3941079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Rectangle 14"/>
          <p:cNvSpPr>
            <a:spLocks noChangeArrowheads="1"/>
          </p:cNvSpPr>
          <p:nvPr/>
        </p:nvSpPr>
        <p:spPr bwMode="auto">
          <a:xfrm>
            <a:off x="2204655" y="1466851"/>
            <a:ext cx="933288" cy="1743075"/>
          </a:xfrm>
          <a:prstGeom prst="rect">
            <a:avLst/>
          </a:prstGeom>
          <a:solidFill>
            <a:srgbClr val="66FF33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78" name="Rectangle 15"/>
          <p:cNvSpPr>
            <a:spLocks noChangeArrowheads="1"/>
          </p:cNvSpPr>
          <p:nvPr/>
        </p:nvSpPr>
        <p:spPr bwMode="auto">
          <a:xfrm>
            <a:off x="2195132" y="3914775"/>
            <a:ext cx="928526" cy="2438400"/>
          </a:xfrm>
          <a:prstGeom prst="rect">
            <a:avLst/>
          </a:prstGeom>
          <a:solidFill>
            <a:srgbClr val="66FF33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79" name="Line 16"/>
          <p:cNvSpPr>
            <a:spLocks noChangeShapeType="1"/>
          </p:cNvSpPr>
          <p:nvPr/>
        </p:nvSpPr>
        <p:spPr bwMode="auto">
          <a:xfrm flipV="1">
            <a:off x="1152325" y="4710113"/>
            <a:ext cx="3376027" cy="290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7180" name="Line 17"/>
          <p:cNvSpPr>
            <a:spLocks noChangeShapeType="1"/>
          </p:cNvSpPr>
          <p:nvPr/>
        </p:nvSpPr>
        <p:spPr bwMode="auto">
          <a:xfrm>
            <a:off x="1161848" y="5238751"/>
            <a:ext cx="3366503" cy="290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7181" name="Oval 18"/>
          <p:cNvSpPr>
            <a:spLocks noChangeArrowheads="1"/>
          </p:cNvSpPr>
          <p:nvPr/>
        </p:nvSpPr>
        <p:spPr bwMode="auto">
          <a:xfrm>
            <a:off x="3080803" y="4786313"/>
            <a:ext cx="88885" cy="88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82" name="Oval 19"/>
          <p:cNvSpPr>
            <a:spLocks noChangeArrowheads="1"/>
          </p:cNvSpPr>
          <p:nvPr/>
        </p:nvSpPr>
        <p:spPr bwMode="auto">
          <a:xfrm>
            <a:off x="2147515" y="5286375"/>
            <a:ext cx="88885" cy="88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83" name="AutoShape 20"/>
          <p:cNvSpPr>
            <a:spLocks noChangeArrowheads="1"/>
          </p:cNvSpPr>
          <p:nvPr/>
        </p:nvSpPr>
        <p:spPr bwMode="auto">
          <a:xfrm>
            <a:off x="2199893" y="1690689"/>
            <a:ext cx="947573" cy="128587"/>
          </a:xfrm>
          <a:prstGeom prst="leftRightArrow">
            <a:avLst>
              <a:gd name="adj1" fmla="val 30861"/>
              <a:gd name="adj2" fmla="val 119735"/>
            </a:avLst>
          </a:prstGeom>
          <a:solidFill>
            <a:srgbClr val="00CC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84" name="Text Box 21"/>
          <p:cNvSpPr txBox="1">
            <a:spLocks noChangeArrowheads="1"/>
          </p:cNvSpPr>
          <p:nvPr/>
        </p:nvSpPr>
        <p:spPr bwMode="auto">
          <a:xfrm>
            <a:off x="2095136" y="1757364"/>
            <a:ext cx="1176134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 i="1">
                <a:solidFill>
                  <a:srgbClr val="008000"/>
                </a:solidFill>
              </a:rPr>
              <a:t>fast-wave radiation band</a:t>
            </a:r>
          </a:p>
        </p:txBody>
      </p:sp>
      <p:sp>
        <p:nvSpPr>
          <p:cNvPr id="7185" name="AutoShape 22"/>
          <p:cNvSpPr>
            <a:spLocks noChangeArrowheads="1"/>
          </p:cNvSpPr>
          <p:nvPr/>
        </p:nvSpPr>
        <p:spPr bwMode="auto">
          <a:xfrm>
            <a:off x="2187195" y="4035425"/>
            <a:ext cx="947573" cy="128588"/>
          </a:xfrm>
          <a:prstGeom prst="leftRightArrow">
            <a:avLst>
              <a:gd name="adj1" fmla="val 30861"/>
              <a:gd name="adj2" fmla="val 119734"/>
            </a:avLst>
          </a:prstGeom>
          <a:solidFill>
            <a:srgbClr val="00CC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7186" name="Text Box 23"/>
          <p:cNvSpPr txBox="1">
            <a:spLocks noChangeArrowheads="1"/>
          </p:cNvSpPr>
          <p:nvPr/>
        </p:nvSpPr>
        <p:spPr bwMode="auto">
          <a:xfrm>
            <a:off x="2082438" y="4102101"/>
            <a:ext cx="1176134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b="1" i="1">
                <a:solidFill>
                  <a:srgbClr val="008000"/>
                </a:solidFill>
              </a:rPr>
              <a:t>fast-wave radiation band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4716016" y="5661248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 New Roman" pitchFamily="18" charset="0"/>
                <a:cs typeface="Times New Roman" pitchFamily="18" charset="0"/>
              </a:rPr>
              <a:t>930 Hz</a:t>
            </a:r>
            <a:endParaRPr lang="fr-CH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4716016" y="335699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 New Roman" pitchFamily="18" charset="0"/>
                <a:cs typeface="Times New Roman" pitchFamily="18" charset="0"/>
              </a:rPr>
              <a:t>1030 Hz</a:t>
            </a:r>
            <a:endParaRPr lang="fr-CH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Connecteur droit avec flèche 29"/>
          <p:cNvCxnSpPr>
            <a:endCxn id="28" idx="2"/>
          </p:cNvCxnSpPr>
          <p:nvPr/>
        </p:nvCxnSpPr>
        <p:spPr>
          <a:xfrm flipV="1">
            <a:off x="2699792" y="3726324"/>
            <a:ext cx="2502896" cy="12868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2339752" y="5229200"/>
            <a:ext cx="2808312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endParaRPr lang="fr-CH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304800" y="1628801"/>
            <a:ext cx="8686800" cy="2520279"/>
          </a:xfrm>
        </p:spPr>
        <p:txBody>
          <a:bodyPr>
            <a:normAutofit fontScale="92500"/>
          </a:bodyPr>
          <a:lstStyle/>
          <a:p>
            <a:r>
              <a:rPr lang="fr-CH" dirty="0" smtClean="0"/>
              <a:t>1D dual TL prototype</a:t>
            </a:r>
          </a:p>
          <a:p>
            <a:pPr lvl="1"/>
            <a:r>
              <a:rPr lang="fr-CH" dirty="0" err="1" smtClean="0"/>
              <a:t>Rectangular</a:t>
            </a:r>
            <a:r>
              <a:rPr lang="fr-CH" dirty="0" smtClean="0"/>
              <a:t> </a:t>
            </a:r>
            <a:r>
              <a:rPr lang="fr-CH" dirty="0" err="1" smtClean="0"/>
              <a:t>waveguide</a:t>
            </a:r>
            <a:r>
              <a:rPr lang="fr-CH" dirty="0" smtClean="0"/>
              <a:t>: section 23mm x 23mm</a:t>
            </a:r>
          </a:p>
          <a:p>
            <a:pPr lvl="1"/>
            <a:r>
              <a:rPr lang="fr-CH" dirty="0" smtClean="0"/>
              <a:t>Membranes = 50</a:t>
            </a:r>
            <a:r>
              <a:rPr lang="fr-CH" dirty="0" smtClean="0">
                <a:latin typeface="Symbol" pitchFamily="18" charset="2"/>
              </a:rPr>
              <a:t>m</a:t>
            </a:r>
            <a:r>
              <a:rPr lang="fr-CH" dirty="0" smtClean="0"/>
              <a:t>m Bronze-</a:t>
            </a:r>
            <a:r>
              <a:rPr lang="fr-CH" dirty="0" err="1" smtClean="0"/>
              <a:t>Beryllium</a:t>
            </a:r>
            <a:r>
              <a:rPr lang="fr-CH" dirty="0" smtClean="0"/>
              <a:t> plates </a:t>
            </a:r>
            <a:r>
              <a:rPr lang="fr-CH" dirty="0" err="1" smtClean="0"/>
              <a:t>clamped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</a:t>
            </a:r>
            <a:r>
              <a:rPr lang="fr-CH" dirty="0" err="1" smtClean="0"/>
              <a:t>two</a:t>
            </a:r>
            <a:r>
              <a:rPr lang="fr-CH" dirty="0" smtClean="0"/>
              <a:t> adjacent </a:t>
            </a:r>
            <a:r>
              <a:rPr lang="fr-CH" dirty="0" err="1" smtClean="0"/>
              <a:t>cells</a:t>
            </a:r>
            <a:endParaRPr lang="fr-CH" dirty="0" smtClean="0"/>
          </a:p>
          <a:p>
            <a:pPr lvl="1"/>
            <a:r>
              <a:rPr lang="fr-CH" dirty="0" smtClean="0"/>
              <a:t>Stubs = </a:t>
            </a:r>
            <a:r>
              <a:rPr lang="fr-CH" dirty="0" err="1" smtClean="0"/>
              <a:t>cylindrical</a:t>
            </a:r>
            <a:r>
              <a:rPr lang="fr-CH" dirty="0" smtClean="0"/>
              <a:t> </a:t>
            </a:r>
            <a:r>
              <a:rPr lang="fr-CH" dirty="0" err="1" smtClean="0"/>
              <a:t>ducts</a:t>
            </a:r>
            <a:r>
              <a:rPr lang="fr-CH" dirty="0" smtClean="0"/>
              <a:t> (radius 4mm, </a:t>
            </a:r>
            <a:r>
              <a:rPr lang="fr-CH" dirty="0" err="1" smtClean="0"/>
              <a:t>length</a:t>
            </a:r>
            <a:r>
              <a:rPr lang="fr-CH" dirty="0" smtClean="0"/>
              <a:t> 20mm)</a:t>
            </a:r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221088"/>
            <a:ext cx="377955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4221088"/>
            <a:ext cx="2759667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endParaRPr lang="fr-CH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Characterization</a:t>
            </a:r>
            <a:r>
              <a:rPr lang="fr-CH" dirty="0" smtClean="0"/>
              <a:t> (</a:t>
            </a:r>
            <a:r>
              <a:rPr lang="fr-CH" dirty="0" err="1" smtClean="0"/>
              <a:t>series</a:t>
            </a:r>
            <a:r>
              <a:rPr lang="fr-CH" dirty="0" smtClean="0"/>
              <a:t> + shunt </a:t>
            </a:r>
            <a:r>
              <a:rPr lang="fr-CH" dirty="0" err="1" smtClean="0"/>
              <a:t>impedances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Plates </a:t>
            </a:r>
            <a:r>
              <a:rPr lang="fr-CH" dirty="0" err="1" smtClean="0"/>
              <a:t>vibratory</a:t>
            </a:r>
            <a:r>
              <a:rPr lang="fr-CH" dirty="0" smtClean="0"/>
              <a:t> </a:t>
            </a:r>
            <a:r>
              <a:rPr lang="fr-CH" dirty="0" err="1" smtClean="0"/>
              <a:t>velocity</a:t>
            </a:r>
            <a:r>
              <a:rPr lang="fr-CH" dirty="0" smtClean="0"/>
              <a:t> 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fr-CH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CH" dirty="0" smtClean="0"/>
              <a:t>:</a:t>
            </a:r>
          </a:p>
          <a:p>
            <a:pPr lvl="2"/>
            <a:r>
              <a:rPr lang="fr-CH" dirty="0" smtClean="0"/>
              <a:t>PVDF film (9</a:t>
            </a:r>
            <a:r>
              <a:rPr lang="fr-CH" dirty="0" smtClean="0">
                <a:latin typeface="Symbol" pitchFamily="18" charset="2"/>
              </a:rPr>
              <a:t>m</a:t>
            </a:r>
            <a:r>
              <a:rPr lang="fr-CH" dirty="0" smtClean="0"/>
              <a:t>m) </a:t>
            </a:r>
            <a:r>
              <a:rPr lang="fr-CH" dirty="0" err="1" smtClean="0"/>
              <a:t>glued</a:t>
            </a:r>
            <a:r>
              <a:rPr lang="fr-CH" dirty="0" smtClean="0"/>
              <a:t> on one face</a:t>
            </a:r>
          </a:p>
          <a:p>
            <a:pPr lvl="1"/>
            <a:r>
              <a:rPr lang="fr-CH" dirty="0" err="1" smtClean="0"/>
              <a:t>Acoustic</a:t>
            </a:r>
            <a:r>
              <a:rPr lang="fr-CH" dirty="0" smtClean="0"/>
              <a:t> pressure 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fr-CH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CH" dirty="0" smtClean="0"/>
              <a:t> in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connecting</a:t>
            </a:r>
            <a:r>
              <a:rPr lang="fr-CH" dirty="0" smtClean="0"/>
              <a:t> </a:t>
            </a:r>
            <a:r>
              <a:rPr lang="fr-CH" dirty="0" err="1" smtClean="0"/>
              <a:t>cavity</a:t>
            </a:r>
            <a:endParaRPr lang="fr-CH" dirty="0" smtClean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222247"/>
            <a:ext cx="2448272" cy="99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11" name="Picture 5" descr="Dessin_CRLH_ecran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7222" y="4077072"/>
            <a:ext cx="288919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4221088"/>
            <a:ext cx="377955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cteur droit avec flèche 17"/>
          <p:cNvCxnSpPr/>
          <p:nvPr/>
        </p:nvCxnSpPr>
        <p:spPr>
          <a:xfrm>
            <a:off x="7380312" y="5301208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7452320" y="4942909"/>
            <a:ext cx="364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fr-CH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endParaRPr lang="fr-CH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Groupe 26"/>
          <p:cNvGrpSpPr/>
          <p:nvPr/>
        </p:nvGrpSpPr>
        <p:grpSpPr>
          <a:xfrm>
            <a:off x="7740352" y="5589240"/>
            <a:ext cx="108000" cy="108000"/>
            <a:chOff x="7740352" y="5589240"/>
            <a:chExt cx="144016" cy="144000"/>
          </a:xfrm>
        </p:grpSpPr>
        <p:sp>
          <p:nvSpPr>
            <p:cNvPr id="25" name="Ellipse 24"/>
            <p:cNvSpPr/>
            <p:nvPr/>
          </p:nvSpPr>
          <p:spPr>
            <a:xfrm>
              <a:off x="7740352" y="5589240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6" name="Connecteur droit 25"/>
            <p:cNvCxnSpPr/>
            <p:nvPr/>
          </p:nvCxnSpPr>
          <p:spPr>
            <a:xfrm>
              <a:off x="7740352" y="5589240"/>
              <a:ext cx="14401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e 27"/>
          <p:cNvGrpSpPr/>
          <p:nvPr/>
        </p:nvGrpSpPr>
        <p:grpSpPr>
          <a:xfrm>
            <a:off x="6696248" y="5589240"/>
            <a:ext cx="108000" cy="108000"/>
            <a:chOff x="7740352" y="5589240"/>
            <a:chExt cx="144016" cy="144000"/>
          </a:xfrm>
        </p:grpSpPr>
        <p:sp>
          <p:nvSpPr>
            <p:cNvPr id="29" name="Ellipse 28"/>
            <p:cNvSpPr/>
            <p:nvPr/>
          </p:nvSpPr>
          <p:spPr>
            <a:xfrm>
              <a:off x="7740352" y="5589240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30" name="Connecteur droit 29"/>
            <p:cNvCxnSpPr/>
            <p:nvPr/>
          </p:nvCxnSpPr>
          <p:spPr>
            <a:xfrm>
              <a:off x="7740352" y="5589240"/>
              <a:ext cx="14401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ZoneTexte 30"/>
          <p:cNvSpPr txBox="1"/>
          <p:nvPr/>
        </p:nvSpPr>
        <p:spPr>
          <a:xfrm>
            <a:off x="6787262" y="522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fr-CH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fr-CH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867382" y="522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fr-CH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fr-CH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endParaRPr lang="fr-CH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Characterization</a:t>
            </a:r>
            <a:r>
              <a:rPr lang="fr-CH" dirty="0" smtClean="0"/>
              <a:t> (</a:t>
            </a:r>
            <a:r>
              <a:rPr lang="fr-CH" dirty="0" err="1" smtClean="0"/>
              <a:t>series</a:t>
            </a:r>
            <a:r>
              <a:rPr lang="fr-CH" dirty="0" smtClean="0"/>
              <a:t> + shunt </a:t>
            </a:r>
            <a:r>
              <a:rPr lang="fr-CH" dirty="0" err="1" smtClean="0"/>
              <a:t>impedances</a:t>
            </a:r>
            <a:r>
              <a:rPr lang="fr-CH" dirty="0" smtClean="0"/>
              <a:t>)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608" b="50298"/>
          <a:stretch>
            <a:fillRect/>
          </a:stretch>
        </p:blipFill>
        <p:spPr bwMode="auto">
          <a:xfrm>
            <a:off x="827584" y="2449016"/>
            <a:ext cx="3240360" cy="234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774" r="52148"/>
          <a:stretch>
            <a:fillRect/>
          </a:stretch>
        </p:blipFill>
        <p:spPr bwMode="auto">
          <a:xfrm>
            <a:off x="5076056" y="2348880"/>
            <a:ext cx="3204195" cy="242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23528" y="4725145"/>
            <a:ext cx="46085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Plate </a:t>
            </a:r>
            <a:r>
              <a:rPr lang="fr-CH" dirty="0" err="1" smtClean="0"/>
              <a:t>series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 smtClean="0"/>
          </a:p>
          <a:p>
            <a:r>
              <a:rPr lang="fr-CH" dirty="0" smtClean="0"/>
              <a:t>	+ Im(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fr-CH" dirty="0" smtClean="0"/>
              <a:t>)</a:t>
            </a:r>
          </a:p>
          <a:p>
            <a:r>
              <a:rPr lang="fr-CH" dirty="0" smtClean="0"/>
              <a:t>	.  </a:t>
            </a:r>
            <a:r>
              <a:rPr lang="fr-CH" dirty="0" err="1" smtClean="0"/>
              <a:t>Re</a:t>
            </a:r>
            <a:r>
              <a:rPr lang="fr-CH" dirty="0" smtClean="0"/>
              <a:t>(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fr-CH" dirty="0" smtClean="0"/>
              <a:t>)</a:t>
            </a:r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fr-CH" i="1" baseline="-25000" dirty="0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fr-CH" dirty="0" smtClean="0"/>
              <a:t>=0.4 </a:t>
            </a:r>
            <a:r>
              <a:rPr lang="fr-CH" dirty="0" err="1" smtClean="0"/>
              <a:t>kg.m</a:t>
            </a:r>
            <a:r>
              <a:rPr lang="fr-CH" baseline="30000" dirty="0" smtClean="0"/>
              <a:t>-2</a:t>
            </a:r>
            <a:r>
              <a:rPr lang="fr-CH" dirty="0" smtClean="0"/>
              <a:t> and 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CH" i="1" baseline="-25000" dirty="0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fr-CH" dirty="0" smtClean="0"/>
              <a:t>=6.6.10</a:t>
            </a:r>
            <a:r>
              <a:rPr lang="fr-CH" baseline="30000" dirty="0" smtClean="0"/>
              <a:t>-8</a:t>
            </a:r>
            <a:r>
              <a:rPr lang="fr-CH" dirty="0" smtClean="0"/>
              <a:t> </a:t>
            </a:r>
            <a:r>
              <a:rPr lang="fr-CH" dirty="0" err="1" smtClean="0"/>
              <a:t>m.Pa</a:t>
            </a:r>
            <a:r>
              <a:rPr lang="fr-CH" baseline="30000" dirty="0" smtClean="0"/>
              <a:t>-1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860032" y="4699010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Stub admittance</a:t>
            </a:r>
          </a:p>
          <a:p>
            <a:r>
              <a:rPr lang="fr-CH" dirty="0" smtClean="0"/>
              <a:t>	+ Im(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CH" i="1" baseline="-25000" dirty="0" smtClean="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fr-CH" dirty="0" smtClean="0"/>
              <a:t>)</a:t>
            </a:r>
          </a:p>
          <a:p>
            <a:r>
              <a:rPr lang="fr-CH" dirty="0" smtClean="0"/>
              <a:t>	.  </a:t>
            </a:r>
            <a:r>
              <a:rPr lang="fr-CH" dirty="0" err="1" smtClean="0"/>
              <a:t>Re</a:t>
            </a:r>
            <a:r>
              <a:rPr lang="fr-CH" dirty="0" smtClean="0"/>
              <a:t>(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CH" i="1" baseline="-25000" dirty="0" smtClean="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fr-CH" dirty="0" smtClean="0"/>
              <a:t>)</a:t>
            </a:r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CH" i="1" baseline="-25000" dirty="0" smtClean="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fr-CH" dirty="0" smtClean="0"/>
              <a:t>=41.10</a:t>
            </a:r>
            <a:r>
              <a:rPr lang="fr-CH" baseline="30000" dirty="0" smtClean="0"/>
              <a:t>-8</a:t>
            </a:r>
            <a:r>
              <a:rPr lang="fr-CH" dirty="0" smtClean="0"/>
              <a:t> Pa</a:t>
            </a:r>
            <a:r>
              <a:rPr lang="fr-CH" baseline="30000" dirty="0" smtClean="0"/>
              <a:t>-1</a:t>
            </a:r>
            <a:r>
              <a:rPr lang="fr-CH" dirty="0" smtClean="0"/>
              <a:t> and 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fr-CH" dirty="0" smtClean="0"/>
              <a:t>=0.13 </a:t>
            </a:r>
            <a:r>
              <a:rPr lang="fr-CH" dirty="0" err="1" smtClean="0"/>
              <a:t>kg.m</a:t>
            </a:r>
            <a:r>
              <a:rPr lang="fr-CH" baseline="30000" dirty="0" smtClean="0"/>
              <a:t>-2</a:t>
            </a:r>
            <a:endParaRPr lang="fr-CH" baseline="30000" dirty="0"/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/>
        </p:nvGraphicFramePr>
        <p:xfrm>
          <a:off x="1400448" y="5517232"/>
          <a:ext cx="1803400" cy="673100"/>
        </p:xfrm>
        <a:graphic>
          <a:graphicData uri="http://schemas.openxmlformats.org/presentationml/2006/ole">
            <p:oleObj spid="_x0000_s11266" name="Equation" r:id="rId4" imgW="1803240" imgH="672840" progId="Equation.DSMT4">
              <p:embed/>
            </p:oleObj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5868144" y="5454104"/>
          <a:ext cx="1828800" cy="711200"/>
        </p:xfrm>
        <a:graphic>
          <a:graphicData uri="http://schemas.openxmlformats.org/presentationml/2006/ole">
            <p:oleObj spid="_x0000_s11267" name="Equation" r:id="rId5" imgW="1828800" imgH="711000" progId="Equation.DSMT4">
              <p:embed/>
            </p:oleObj>
          </a:graphicData>
        </a:graphic>
      </p:graphicFrame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Characterization</a:t>
            </a:r>
            <a:r>
              <a:rPr lang="fr-CH" dirty="0" smtClean="0"/>
              <a:t>: dispersion </a:t>
            </a:r>
            <a:r>
              <a:rPr lang="fr-CH" dirty="0" err="1" smtClean="0"/>
              <a:t>diagram</a:t>
            </a:r>
            <a:endParaRPr lang="fr-CH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93" b="50298"/>
          <a:stretch>
            <a:fillRect/>
          </a:stretch>
        </p:blipFill>
        <p:spPr bwMode="auto">
          <a:xfrm>
            <a:off x="2267744" y="2276872"/>
            <a:ext cx="4392488" cy="325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56995" y="5733256"/>
            <a:ext cx="5531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Dispersion </a:t>
            </a:r>
            <a:r>
              <a:rPr lang="fr-CH" dirty="0" err="1" smtClean="0"/>
              <a:t>diagram</a:t>
            </a:r>
            <a:r>
              <a:rPr lang="fr-CH" dirty="0" smtClean="0"/>
              <a:t> </a:t>
            </a:r>
            <a:r>
              <a:rPr lang="fr-CH" dirty="0" err="1" smtClean="0"/>
              <a:t>processed</a:t>
            </a:r>
            <a:r>
              <a:rPr lang="fr-CH" dirty="0" smtClean="0"/>
              <a:t> </a:t>
            </a:r>
            <a:r>
              <a:rPr lang="fr-CH" dirty="0" err="1" smtClean="0"/>
              <a:t>according</a:t>
            </a:r>
            <a:r>
              <a:rPr lang="fr-CH" dirty="0" smtClean="0"/>
              <a:t> to 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fr-CH" dirty="0" smtClean="0"/>
              <a:t> and 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fr-CH" i="1" baseline="-25000" dirty="0" smtClean="0">
                <a:latin typeface="Times New Roman" pitchFamily="18" charset="0"/>
                <a:cs typeface="Times New Roman" pitchFamily="18" charset="0"/>
              </a:rPr>
              <a:t>ap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(Lee et al)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Characterization</a:t>
            </a:r>
            <a:r>
              <a:rPr lang="fr-CH" dirty="0" smtClean="0"/>
              <a:t>: phase </a:t>
            </a:r>
            <a:r>
              <a:rPr lang="fr-CH" dirty="0" err="1" smtClean="0"/>
              <a:t>velocity</a:t>
            </a:r>
            <a:endParaRPr lang="fr-CH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2880000" cy="3904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04864"/>
            <a:ext cx="24860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348880"/>
            <a:ext cx="26098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563888" y="4140369"/>
            <a:ext cx="273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Visualization of the three typical waves (t</a:t>
            </a:r>
            <a:r>
              <a:rPr lang="en-US" sz="800" b="1" baseline="-25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800" b="1" dirty="0" smtClean="0">
                <a:latin typeface="Arial" pitchFamily="34" charset="0"/>
                <a:cs typeface="Arial" pitchFamily="34" charset="0"/>
              </a:rPr>
              <a:t>=t</a:t>
            </a:r>
            <a:r>
              <a:rPr lang="en-US" sz="8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800" b="1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800" b="1" dirty="0" smtClean="0">
                <a:latin typeface="Symbol" pitchFamily="18" charset="2"/>
                <a:cs typeface="Arial" pitchFamily="34" charset="0"/>
              </a:rPr>
              <a:t>D</a:t>
            </a:r>
            <a:r>
              <a:rPr lang="en-US" sz="800" b="1" dirty="0" smtClean="0">
                <a:latin typeface="Arial" pitchFamily="34" charset="0"/>
                <a:cs typeface="Arial" pitchFamily="34" charset="0"/>
              </a:rPr>
              <a:t>t). </a:t>
            </a:r>
          </a:p>
          <a:p>
            <a:pPr marL="228600" indent="-228600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At 350 Hz the wave propagates backwards,</a:t>
            </a:r>
          </a:p>
          <a:p>
            <a:r>
              <a:rPr lang="en-US" sz="800" b="1" dirty="0" smtClean="0">
                <a:latin typeface="Arial" pitchFamily="34" charset="0"/>
                <a:cs typeface="Arial" pitchFamily="34" charset="0"/>
              </a:rPr>
              <a:t>At 650 Hz the wave is evanescent,</a:t>
            </a:r>
          </a:p>
          <a:p>
            <a:r>
              <a:rPr lang="en-US" sz="800" b="1" dirty="0" smtClean="0">
                <a:latin typeface="Arial" pitchFamily="34" charset="0"/>
                <a:cs typeface="Arial" pitchFamily="34" charset="0"/>
              </a:rPr>
              <a:t>At 950 Hz the wave travels forward.</a:t>
            </a:r>
            <a:endParaRPr lang="fr-CH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44208" y="4077072"/>
            <a:ext cx="21602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 smtClean="0">
                <a:latin typeface="Arial" pitchFamily="34" charset="0"/>
                <a:cs typeface="Arial" pitchFamily="34" charset="0"/>
              </a:rPr>
              <a:t>Phase velocity as a function of </a:t>
            </a:r>
            <a:r>
              <a:rPr lang="fr-CH" sz="800" b="1" dirty="0" err="1" smtClean="0">
                <a:latin typeface="Arial" pitchFamily="34" charset="0"/>
                <a:cs typeface="Arial" pitchFamily="34" charset="0"/>
              </a:rPr>
              <a:t>frequency</a:t>
            </a:r>
            <a:r>
              <a:rPr lang="fr-CH" sz="800" b="1" dirty="0" smtClean="0">
                <a:latin typeface="Arial" pitchFamily="34" charset="0"/>
                <a:cs typeface="Arial" pitchFamily="34" charset="0"/>
              </a:rPr>
              <a:t>.</a:t>
            </a:r>
            <a:endParaRPr lang="fr-CH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9512" y="6279123"/>
            <a:ext cx="88569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Lee S.H., Park  C.M.,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Seo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Y.M. et al, 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Composite Acoustic Medium with Simultaneously Negative Density and Modulus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PRL 104, 2010</a:t>
            </a:r>
            <a:endParaRPr lang="en-US" sz="1000" b="1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Experimental issues:</a:t>
            </a:r>
          </a:p>
          <a:p>
            <a:pPr lvl="1"/>
            <a:r>
              <a:rPr lang="en-US" dirty="0" smtClean="0"/>
              <a:t>Design discrepancies: building the structure induces heterogeneous tension on the plates</a:t>
            </a:r>
          </a:p>
          <a:p>
            <a:pPr lvl="2"/>
            <a:r>
              <a:rPr lang="en-US" dirty="0" smtClean="0"/>
              <a:t>Resonance frequencies hardly </a:t>
            </a:r>
            <a:r>
              <a:rPr lang="en-US" dirty="0" err="1" smtClean="0"/>
              <a:t>tuneable</a:t>
            </a:r>
            <a:r>
              <a:rPr lang="en-US" dirty="0" smtClean="0"/>
              <a:t> in practice!</a:t>
            </a:r>
          </a:p>
          <a:p>
            <a:pPr lvl="1"/>
            <a:r>
              <a:rPr lang="en-US" dirty="0" smtClean="0"/>
              <a:t>Only local measurements for now</a:t>
            </a:r>
          </a:p>
          <a:p>
            <a:r>
              <a:rPr lang="en-US" dirty="0" smtClean="0"/>
              <a:t>Experimental assessment to be optimized:</a:t>
            </a:r>
          </a:p>
          <a:p>
            <a:pPr lvl="1"/>
            <a:r>
              <a:rPr lang="en-US" dirty="0" smtClean="0"/>
              <a:t>measurement of coefficients </a:t>
            </a:r>
            <a:r>
              <a:rPr lang="en-US" i="1" dirty="0" smtClean="0">
                <a:latin typeface="Symbol" pitchFamily="18" charset="2"/>
              </a:rPr>
              <a:t>a</a:t>
            </a:r>
            <a:r>
              <a:rPr lang="en-US" dirty="0" smtClean="0"/>
              <a:t> and </a:t>
            </a:r>
            <a:r>
              <a:rPr lang="en-US" i="1" dirty="0" smtClean="0">
                <a:latin typeface="Symbol" pitchFamily="18" charset="2"/>
              </a:rPr>
              <a:t>b</a:t>
            </a:r>
            <a:r>
              <a:rPr lang="en-US" dirty="0" smtClean="0"/>
              <a:t> in TL-impedance tube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26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Active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Rationale</a:t>
            </a:r>
            <a:r>
              <a:rPr lang="fr-CH" dirty="0" smtClean="0"/>
              <a:t> for </a:t>
            </a:r>
            <a:r>
              <a:rPr lang="fr-CH" dirty="0" err="1" smtClean="0"/>
              <a:t>turning</a:t>
            </a:r>
            <a:r>
              <a:rPr lang="fr-CH" dirty="0" smtClean="0"/>
              <a:t> </a:t>
            </a:r>
            <a:r>
              <a:rPr lang="fr-CH" dirty="0" err="1" smtClean="0"/>
              <a:t>into</a:t>
            </a:r>
            <a:r>
              <a:rPr lang="fr-CH" dirty="0" smtClean="0"/>
              <a:t> active</a:t>
            </a:r>
            <a:endParaRPr lang="fr-CH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err="1" smtClean="0"/>
              <a:t>Possibility</a:t>
            </a:r>
            <a:r>
              <a:rPr lang="fr-CH" dirty="0" smtClean="0"/>
              <a:t> to tune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properties</a:t>
            </a:r>
            <a:r>
              <a:rPr lang="fr-CH" dirty="0" smtClean="0"/>
              <a:t> </a:t>
            </a:r>
            <a:r>
              <a:rPr lang="fr-CH" dirty="0" err="1" smtClean="0"/>
              <a:t>hardly</a:t>
            </a:r>
            <a:r>
              <a:rPr lang="fr-CH" dirty="0" smtClean="0"/>
              <a:t> </a:t>
            </a:r>
            <a:r>
              <a:rPr lang="fr-CH" dirty="0" err="1" smtClean="0"/>
              <a:t>achievable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passive structures</a:t>
            </a:r>
          </a:p>
          <a:p>
            <a:r>
              <a:rPr lang="fr-CH" dirty="0" smtClean="0"/>
              <a:t>In 2010, </a:t>
            </a:r>
            <a:r>
              <a:rPr lang="fr-CH" dirty="0" err="1" smtClean="0"/>
              <a:t>Akl</a:t>
            </a:r>
            <a:r>
              <a:rPr lang="fr-CH" dirty="0" smtClean="0"/>
              <a:t> et al </a:t>
            </a:r>
            <a:r>
              <a:rPr lang="fr-CH" dirty="0" err="1" smtClean="0"/>
              <a:t>proposed</a:t>
            </a:r>
            <a:r>
              <a:rPr lang="fr-CH" dirty="0" smtClean="0"/>
              <a:t> a configuration </a:t>
            </a:r>
            <a:r>
              <a:rPr lang="fr-CH" dirty="0" err="1" smtClean="0"/>
              <a:t>with</a:t>
            </a:r>
            <a:r>
              <a:rPr lang="fr-CH" dirty="0" smtClean="0"/>
              <a:t> active </a:t>
            </a:r>
            <a:r>
              <a:rPr lang="fr-CH" dirty="0" err="1" smtClean="0"/>
              <a:t>HRs</a:t>
            </a:r>
            <a:endParaRPr lang="fr-CH" dirty="0" smtClean="0"/>
          </a:p>
          <a:p>
            <a:pPr lvl="1"/>
            <a:r>
              <a:rPr lang="fr-CH" dirty="0" err="1" smtClean="0"/>
              <a:t>piezo</a:t>
            </a:r>
            <a:r>
              <a:rPr lang="fr-CH" dirty="0" smtClean="0"/>
              <a:t>-</a:t>
            </a:r>
            <a:r>
              <a:rPr lang="fr-CH" dirty="0" err="1" smtClean="0"/>
              <a:t>transducer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the back of the </a:t>
            </a:r>
            <a:r>
              <a:rPr lang="fr-CH" dirty="0" err="1" smtClean="0"/>
              <a:t>cavities</a:t>
            </a:r>
            <a:endParaRPr lang="fr-CH" dirty="0" smtClean="0"/>
          </a:p>
          <a:p>
            <a:pPr lvl="1"/>
            <a:r>
              <a:rPr lang="fr-CH" dirty="0" smtClean="0"/>
              <a:t>direct pressure feedback </a:t>
            </a:r>
          </a:p>
          <a:p>
            <a:pPr>
              <a:buNone/>
            </a:pPr>
            <a:r>
              <a:rPr lang="fr-CH" dirty="0" smtClean="0">
                <a:sym typeface="Wingdings" pitchFamily="2" charset="2"/>
              </a:rPr>
              <a:t> Programmable </a:t>
            </a:r>
            <a:r>
              <a:rPr lang="fr-CH" dirty="0" err="1" smtClean="0">
                <a:sym typeface="Wingdings" pitchFamily="2" charset="2"/>
              </a:rPr>
              <a:t>bulk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modulus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Variable mass </a:t>
            </a:r>
            <a:r>
              <a:rPr lang="fr-CH" dirty="0" err="1" smtClean="0"/>
              <a:t>density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</a:p>
          <a:p>
            <a:pPr>
              <a:buNone/>
            </a:pPr>
            <a:r>
              <a:rPr lang="fr-CH" dirty="0" smtClean="0"/>
              <a:t>	</a:t>
            </a:r>
            <a:r>
              <a:rPr lang="fr-CH" dirty="0" err="1" smtClean="0"/>
              <a:t>achievable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active membranes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692"/>
          <a:stretch>
            <a:fillRect/>
          </a:stretch>
        </p:blipFill>
        <p:spPr bwMode="auto">
          <a:xfrm>
            <a:off x="6012160" y="3645025"/>
            <a:ext cx="3014301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9512" y="6279123"/>
            <a:ext cx="88569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+mj-lt"/>
                <a:cs typeface="Times New Roman" pitchFamily="18" charset="0"/>
              </a:rPr>
              <a:t>Akl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W.,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Baz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A..,</a:t>
            </a:r>
            <a:r>
              <a:rPr lang="en-US" sz="1000" b="1" dirty="0" smtClean="0"/>
              <a:t> </a:t>
            </a:r>
            <a:r>
              <a:rPr lang="en-US" sz="1000" b="1" i="1" dirty="0" smtClean="0"/>
              <a:t>Configurations of Active Acoustic </a:t>
            </a:r>
            <a:r>
              <a:rPr lang="en-US" sz="1000" b="1" i="1" dirty="0" err="1" smtClean="0"/>
              <a:t>Metamaterial</a:t>
            </a:r>
            <a:r>
              <a:rPr lang="en-US" sz="1000" b="1" i="1" dirty="0" smtClean="0"/>
              <a:t> </a:t>
            </a:r>
            <a:r>
              <a:rPr lang="fr-CH" sz="1000" b="1" i="1" dirty="0" err="1" smtClean="0"/>
              <a:t>with</a:t>
            </a:r>
            <a:r>
              <a:rPr lang="fr-CH" sz="1000" b="1" i="1" dirty="0" smtClean="0"/>
              <a:t> Programmable </a:t>
            </a:r>
            <a:r>
              <a:rPr lang="fr-CH" sz="1000" b="1" i="1" dirty="0" err="1" smtClean="0"/>
              <a:t>Bulk</a:t>
            </a:r>
            <a:r>
              <a:rPr lang="fr-CH" sz="1000" b="1" i="1" dirty="0" smtClean="0"/>
              <a:t> </a:t>
            </a:r>
            <a:r>
              <a:rPr lang="fr-CH" sz="1000" b="1" i="1" dirty="0" err="1" smtClean="0"/>
              <a:t>Modulus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Proc. SPIE, 2010</a:t>
            </a:r>
            <a:endParaRPr lang="en-US" sz="1000" b="1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451325"/>
          </a:xfrm>
        </p:spPr>
        <p:txBody>
          <a:bodyPr/>
          <a:lstStyle/>
          <a:p>
            <a:r>
              <a:rPr lang="fr-CH" dirty="0" smtClean="0"/>
              <a:t>An </a:t>
            </a:r>
            <a:r>
              <a:rPr lang="fr-CH" dirty="0" err="1" smtClean="0"/>
              <a:t>electroacoustic</a:t>
            </a:r>
            <a:r>
              <a:rPr lang="fr-CH" dirty="0" smtClean="0"/>
              <a:t> </a:t>
            </a:r>
            <a:r>
              <a:rPr lang="fr-CH" dirty="0" err="1" smtClean="0"/>
              <a:t>transducer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as a variable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 smtClean="0"/>
          </a:p>
          <a:p>
            <a:pPr lvl="1"/>
            <a:r>
              <a:rPr lang="fr-CH" dirty="0" smtClean="0"/>
              <a:t>Concept of "</a:t>
            </a:r>
            <a:r>
              <a:rPr lang="fr-CH" dirty="0" err="1" smtClean="0"/>
              <a:t>electroacoustic</a:t>
            </a:r>
            <a:r>
              <a:rPr lang="fr-CH" dirty="0" smtClean="0"/>
              <a:t> absorber" </a:t>
            </a:r>
          </a:p>
          <a:p>
            <a:pPr lvl="1"/>
            <a:r>
              <a:rPr lang="fr-CH" dirty="0" err="1" smtClean="0"/>
              <a:t>Applied</a:t>
            </a:r>
            <a:r>
              <a:rPr lang="fr-CH" dirty="0" smtClean="0"/>
              <a:t> in FP7-OPENAIR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6" name="Rectangle 5"/>
          <p:cNvSpPr/>
          <p:nvPr/>
        </p:nvSpPr>
        <p:spPr>
          <a:xfrm>
            <a:off x="179512" y="6279123"/>
            <a:ext cx="88569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+mj-lt"/>
                <a:cs typeface="Times New Roman" pitchFamily="18" charset="0"/>
              </a:rPr>
              <a:t>Lissek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H.,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Boulandet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R.,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Fleury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R., </a:t>
            </a:r>
            <a:r>
              <a:rPr lang="en-US" sz="1000" b="1" i="1" dirty="0" err="1" smtClean="0">
                <a:latin typeface="+mj-lt"/>
                <a:cs typeface="Times New Roman" pitchFamily="18" charset="0"/>
              </a:rPr>
              <a:t>Electroacoustic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absorbers: bridging the gap between shunt loudspeakers and active sound absorption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JASA 129(5), 2011</a:t>
            </a:r>
            <a:endParaRPr lang="en-US" sz="1000" b="1" i="1" dirty="0">
              <a:latin typeface="+mj-lt"/>
              <a:cs typeface="Times New Roman" pitchFamily="18" charset="0"/>
            </a:endParaRPr>
          </a:p>
        </p:txBody>
      </p:sp>
      <p:grpSp>
        <p:nvGrpSpPr>
          <p:cNvPr id="8" name="Groupe 19"/>
          <p:cNvGrpSpPr>
            <a:grpSpLocks noChangeAspect="1"/>
          </p:cNvGrpSpPr>
          <p:nvPr/>
        </p:nvGrpSpPr>
        <p:grpSpPr>
          <a:xfrm>
            <a:off x="323528" y="4149336"/>
            <a:ext cx="2748032" cy="2304000"/>
            <a:chOff x="4864496" y="3212976"/>
            <a:chExt cx="3883968" cy="3096344"/>
          </a:xfrm>
        </p:grpSpPr>
        <p:pic>
          <p:nvPicPr>
            <p:cNvPr id="9" name="Image 8" descr="Haut-parleur électrodynamique shunte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64496" y="3212976"/>
              <a:ext cx="3883968" cy="309634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 bwMode="auto">
            <a:xfrm>
              <a:off x="7596336" y="4581128"/>
              <a:ext cx="576064" cy="360040"/>
            </a:xfrm>
            <a:prstGeom prst="rect">
              <a:avLst/>
            </a:prstGeom>
            <a:solidFill>
              <a:schemeClr val="bg1"/>
            </a:solidFill>
            <a:ln w="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3027910" y="4293096"/>
            <a:ext cx="679994" cy="492443"/>
            <a:chOff x="8316416" y="3728645"/>
            <a:chExt cx="679994" cy="492443"/>
          </a:xfrm>
        </p:grpSpPr>
        <p:sp>
          <p:nvSpPr>
            <p:cNvPr id="13" name="ZoneTexte 12"/>
            <p:cNvSpPr txBox="1"/>
            <p:nvPr/>
          </p:nvSpPr>
          <p:spPr>
            <a:xfrm>
              <a:off x="8316416" y="3728645"/>
              <a:ext cx="679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000" i="1" dirty="0" err="1" smtClean="0">
                  <a:solidFill>
                    <a:srgbClr val="FF0000"/>
                  </a:solidFill>
                  <a:latin typeface="Symbol" pitchFamily="18" charset="2"/>
                </a:rPr>
                <a:t>b</a:t>
              </a:r>
              <a:r>
                <a:rPr lang="fr-CH" sz="2000" i="1" baseline="-25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fr-CH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fr-CH" sz="2000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fr-CH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fr-CH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Connecteur droit avec flèche 13"/>
            <p:cNvCxnSpPr/>
            <p:nvPr/>
          </p:nvCxnSpPr>
          <p:spPr bwMode="auto">
            <a:xfrm rot="5400000" flipH="1" flipV="1">
              <a:off x="8388424" y="3861048"/>
              <a:ext cx="432048" cy="288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15" name="Object 10"/>
          <p:cNvGraphicFramePr>
            <a:graphicFrameLocks noChangeAspect="1"/>
          </p:cNvGraphicFramePr>
          <p:nvPr/>
        </p:nvGraphicFramePr>
        <p:xfrm>
          <a:off x="3203848" y="3284984"/>
          <a:ext cx="5783263" cy="1228725"/>
        </p:xfrm>
        <a:graphic>
          <a:graphicData uri="http://schemas.openxmlformats.org/presentationml/2006/ole">
            <p:oleObj spid="_x0000_s54275" name="Equation" r:id="rId4" imgW="2577960" imgH="545760" progId="Equation.DSMT4">
              <p:embed/>
            </p:oleObj>
          </a:graphicData>
        </a:graphic>
      </p:graphicFrame>
      <p:graphicFrame>
        <p:nvGraphicFramePr>
          <p:cNvPr id="16" name="Object 10"/>
          <p:cNvGraphicFramePr>
            <a:graphicFrameLocks noChangeAspect="1"/>
          </p:cNvGraphicFramePr>
          <p:nvPr/>
        </p:nvGraphicFramePr>
        <p:xfrm>
          <a:off x="6254377" y="4581128"/>
          <a:ext cx="2278063" cy="1714500"/>
        </p:xfrm>
        <a:graphic>
          <a:graphicData uri="http://schemas.openxmlformats.org/presentationml/2006/ole">
            <p:oleObj spid="_x0000_s54276" name="Equation" r:id="rId5" imgW="1015920" imgH="761760" progId="Equation.DSMT4">
              <p:embed/>
            </p:oleObj>
          </a:graphicData>
        </a:graphic>
      </p:graphicFrame>
      <p:sp>
        <p:nvSpPr>
          <p:cNvPr id="23" name="ZoneTexte 22"/>
          <p:cNvSpPr txBox="1"/>
          <p:nvPr/>
        </p:nvSpPr>
        <p:spPr>
          <a:xfrm>
            <a:off x="179512" y="3284984"/>
            <a:ext cx="245407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Mechanical</a:t>
            </a:r>
            <a:r>
              <a:rPr lang="fr-CH" b="1" dirty="0" smtClean="0"/>
              <a:t> </a:t>
            </a:r>
            <a:r>
              <a:rPr lang="fr-CH" b="1" dirty="0" err="1" smtClean="0"/>
              <a:t>resonator</a:t>
            </a:r>
            <a:endParaRPr lang="fr-CH" b="1" dirty="0" smtClean="0"/>
          </a:p>
          <a:p>
            <a:r>
              <a:rPr lang="fr-CH" dirty="0" smtClean="0"/>
              <a:t>- </a:t>
            </a:r>
            <a:r>
              <a:rPr lang="fr-CH" dirty="0" err="1" smtClean="0"/>
              <a:t>mech</a:t>
            </a:r>
            <a:r>
              <a:rPr lang="fr-CH" dirty="0" smtClean="0"/>
              <a:t>. </a:t>
            </a:r>
            <a:r>
              <a:rPr lang="fr-CH" dirty="0" err="1" smtClean="0"/>
              <a:t>resistance</a:t>
            </a:r>
            <a:r>
              <a:rPr lang="fr-CH" dirty="0" smtClean="0"/>
              <a:t> 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endParaRPr lang="fr-CH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CH" dirty="0" smtClean="0"/>
              <a:t> mass 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endParaRPr lang="fr-CH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CH" dirty="0" smtClean="0"/>
              <a:t> </a:t>
            </a:r>
            <a:r>
              <a:rPr lang="fr-CH" dirty="0" err="1" smtClean="0"/>
              <a:t>mech</a:t>
            </a:r>
            <a:r>
              <a:rPr lang="fr-CH" dirty="0" smtClean="0"/>
              <a:t>. </a:t>
            </a:r>
            <a:r>
              <a:rPr lang="fr-CH" dirty="0" err="1" smtClean="0"/>
              <a:t>compliance</a:t>
            </a:r>
            <a:r>
              <a:rPr lang="fr-CH" dirty="0" smtClean="0"/>
              <a:t> 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endParaRPr lang="fr-CH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835696" y="4437112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2123728" y="5301208"/>
            <a:ext cx="64807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267744" y="494116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fr-CH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fr-CH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CH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fr-CH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fr-CH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922493" y="572396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fr-CH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CH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fr-CH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fr-CH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Introduction </a:t>
            </a:r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399832" y="1585796"/>
            <a:ext cx="3261551" cy="440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Acoustic </a:t>
            </a:r>
            <a:r>
              <a:rPr lang="en-US" dirty="0" err="1"/>
              <a:t>metamaterials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5807858" y="1412776"/>
            <a:ext cx="2436550" cy="1108091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>
                <a:solidFill>
                  <a:schemeClr val="accent2"/>
                </a:solidFill>
                <a:latin typeface="Times New Roman" pitchFamily="18" charset="0"/>
              </a:rPr>
              <a:t>K</a:t>
            </a:r>
            <a:r>
              <a:rPr lang="en-US" sz="1400" dirty="0">
                <a:solidFill>
                  <a:schemeClr val="accent2"/>
                </a:solidFill>
              </a:rPr>
              <a:t> : Bulk modulus</a:t>
            </a:r>
          </a:p>
          <a:p>
            <a:r>
              <a:rPr lang="en-US" sz="1400" i="1" dirty="0">
                <a:solidFill>
                  <a:schemeClr val="accent2"/>
                </a:solidFill>
                <a:latin typeface="Symbol" pitchFamily="18" charset="2"/>
              </a:rPr>
              <a:t>r</a:t>
            </a:r>
            <a:r>
              <a:rPr lang="en-US" sz="1400" dirty="0">
                <a:solidFill>
                  <a:schemeClr val="accent2"/>
                </a:solidFill>
              </a:rPr>
              <a:t> : Mass density</a:t>
            </a:r>
          </a:p>
          <a:p>
            <a:r>
              <a:rPr lang="en-US" sz="1400" i="1" dirty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g</a:t>
            </a:r>
            <a:r>
              <a:rPr lang="en-US" sz="1400" dirty="0">
                <a:solidFill>
                  <a:schemeClr val="accent2"/>
                </a:solidFill>
                <a:sym typeface="Symbol" pitchFamily="18" charset="2"/>
              </a:rPr>
              <a:t> :  Propagation constant</a:t>
            </a:r>
          </a:p>
          <a:p>
            <a:r>
              <a:rPr lang="en-US" sz="1200" dirty="0">
                <a:solidFill>
                  <a:schemeClr val="accent2"/>
                </a:solidFill>
                <a:sym typeface="Symbol" pitchFamily="18" charset="2"/>
              </a:rPr>
              <a:t>      Fields variation in exp(-</a:t>
            </a:r>
            <a:r>
              <a:rPr lang="en-US" sz="1200" i="1" dirty="0" err="1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g</a:t>
            </a:r>
            <a:r>
              <a:rPr lang="en-US" sz="1200" i="1" dirty="0" err="1">
                <a:solidFill>
                  <a:schemeClr val="accent2"/>
                </a:solidFill>
                <a:sym typeface="Symbol" pitchFamily="18" charset="2"/>
              </a:rPr>
              <a:t>z</a:t>
            </a:r>
            <a:r>
              <a:rPr lang="en-US" sz="1200" dirty="0">
                <a:solidFill>
                  <a:schemeClr val="accent2"/>
                </a:solidFill>
                <a:sym typeface="Symbol" pitchFamily="18" charset="2"/>
              </a:rPr>
              <a:t>)</a:t>
            </a:r>
          </a:p>
        </p:txBody>
      </p:sp>
      <p:graphicFrame>
        <p:nvGraphicFramePr>
          <p:cNvPr id="10" name="Object 27"/>
          <p:cNvGraphicFramePr>
            <a:graphicFrameLocks noChangeAspect="1"/>
          </p:cNvGraphicFramePr>
          <p:nvPr/>
        </p:nvGraphicFramePr>
        <p:xfrm>
          <a:off x="2101416" y="2104021"/>
          <a:ext cx="4514785" cy="4041386"/>
        </p:xfrm>
        <a:graphic>
          <a:graphicData uri="http://schemas.openxmlformats.org/presentationml/2006/ole">
            <p:oleObj spid="_x0000_s1026" name="Visio" r:id="rId3" imgW="3610980" imgH="3000645" progId="Visio.Drawing.11">
              <p:embed/>
            </p:oleObj>
          </a:graphicData>
        </a:graphic>
      </p:graphicFrame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971600" y="5796924"/>
            <a:ext cx="1737397" cy="770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i="1">
                <a:solidFill>
                  <a:srgbClr val="FF0000"/>
                </a:solidFill>
              </a:rPr>
              <a:t>Negative refraction</a:t>
            </a:r>
            <a:endParaRPr lang="en-US" b="1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13" name="AutoShape 30"/>
          <p:cNvSpPr>
            <a:spLocks noChangeArrowheads="1"/>
          </p:cNvSpPr>
          <p:nvPr/>
        </p:nvSpPr>
        <p:spPr bwMode="auto">
          <a:xfrm>
            <a:off x="1642787" y="5302955"/>
            <a:ext cx="555827" cy="537834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4248176" y="2632846"/>
            <a:ext cx="2052016" cy="1516234"/>
          </a:xfrm>
          <a:prstGeom prst="rect">
            <a:avLst/>
          </a:prstGeom>
          <a:solidFill>
            <a:srgbClr val="0070C0">
              <a:alpha val="30196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graphicFrame>
        <p:nvGraphicFramePr>
          <p:cNvPr id="28" name="Objet 27"/>
          <p:cNvGraphicFramePr>
            <a:graphicFrameLocks noChangeAspect="1"/>
          </p:cNvGraphicFramePr>
          <p:nvPr/>
        </p:nvGraphicFramePr>
        <p:xfrm>
          <a:off x="6588125" y="3230563"/>
          <a:ext cx="1460500" cy="1041400"/>
        </p:xfrm>
        <a:graphic>
          <a:graphicData uri="http://schemas.openxmlformats.org/presentationml/2006/ole">
            <p:oleObj spid="_x0000_s1027" name="Equation" r:id="rId4" imgW="1460160" imgH="1041120" progId="Equation.DSMT4">
              <p:embed/>
            </p:oleObj>
          </a:graphicData>
        </a:graphic>
      </p:graphicFrame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123728" y="4149080"/>
            <a:ext cx="2088232" cy="1516234"/>
          </a:xfrm>
          <a:prstGeom prst="rect">
            <a:avLst/>
          </a:prstGeom>
          <a:solidFill>
            <a:srgbClr val="FF000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In the case of an </a:t>
            </a:r>
            <a:r>
              <a:rPr lang="fr-CH" dirty="0" err="1" smtClean="0"/>
              <a:t>electrodynamic</a:t>
            </a:r>
            <a:r>
              <a:rPr lang="fr-CH" dirty="0" smtClean="0"/>
              <a:t> </a:t>
            </a:r>
            <a:r>
              <a:rPr lang="fr-CH" dirty="0" err="1" smtClean="0"/>
              <a:t>loudspeaker</a:t>
            </a:r>
            <a:r>
              <a:rPr lang="fr-CH" dirty="0" smtClean="0"/>
              <a:t> + shunt R//L//C </a:t>
            </a:r>
            <a:r>
              <a:rPr lang="fr-CH" dirty="0" err="1" smtClean="0"/>
              <a:t>electric</a:t>
            </a:r>
            <a:r>
              <a:rPr lang="fr-CH" dirty="0" smtClean="0"/>
              <a:t> </a:t>
            </a:r>
            <a:r>
              <a:rPr lang="fr-CH" dirty="0" err="1" smtClean="0"/>
              <a:t>resonator</a:t>
            </a:r>
            <a:endParaRPr lang="fr-CH" dirty="0" smtClean="0"/>
          </a:p>
          <a:p>
            <a:pPr lvl="1"/>
            <a:r>
              <a:rPr lang="fr-CH" dirty="0" smtClean="0"/>
              <a:t>Variable 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fr-CH" dirty="0" smtClean="0"/>
              <a:t> modifies 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mEA</a:t>
            </a:r>
            <a:endParaRPr lang="fr-CH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fr-CH" dirty="0" smtClean="0"/>
              <a:t>Variable 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CH" dirty="0" smtClean="0"/>
              <a:t> modifies 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mEA</a:t>
            </a:r>
            <a:endParaRPr lang="fr-CH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fr-CH" dirty="0" smtClean="0"/>
              <a:t>Variable </a:t>
            </a:r>
            <a:r>
              <a:rPr lang="fr-CH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CH" dirty="0" smtClean="0"/>
              <a:t> modifies </a:t>
            </a:r>
            <a:r>
              <a:rPr lang="fr-CH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fr-CH" i="1" baseline="-25000" dirty="0" err="1" smtClean="0">
                <a:latin typeface="Times New Roman" pitchFamily="18" charset="0"/>
                <a:cs typeface="Times New Roman" pitchFamily="18" charset="0"/>
              </a:rPr>
              <a:t>mEA</a:t>
            </a:r>
            <a:endParaRPr lang="fr-CH" i="1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17" name="Image 16" descr="EA_Electical network_principle_RL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4293336"/>
            <a:ext cx="5028360" cy="2160000"/>
          </a:xfrm>
          <a:prstGeom prst="rect">
            <a:avLst/>
          </a:prstGeom>
        </p:spPr>
      </p:pic>
      <p:grpSp>
        <p:nvGrpSpPr>
          <p:cNvPr id="18" name="Groupe 19"/>
          <p:cNvGrpSpPr>
            <a:grpSpLocks noChangeAspect="1"/>
          </p:cNvGrpSpPr>
          <p:nvPr/>
        </p:nvGrpSpPr>
        <p:grpSpPr>
          <a:xfrm>
            <a:off x="323528" y="4149336"/>
            <a:ext cx="2748032" cy="2304000"/>
            <a:chOff x="4864496" y="3212976"/>
            <a:chExt cx="3883968" cy="3096344"/>
          </a:xfrm>
        </p:grpSpPr>
        <p:pic>
          <p:nvPicPr>
            <p:cNvPr id="19" name="Image 18" descr="Haut-parleur électrodynamique shunte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64496" y="3212976"/>
              <a:ext cx="3883968" cy="309634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auto">
            <a:xfrm>
              <a:off x="7596336" y="4581128"/>
              <a:ext cx="576064" cy="360040"/>
            </a:xfrm>
            <a:prstGeom prst="rect">
              <a:avLst/>
            </a:prstGeom>
            <a:solidFill>
              <a:schemeClr val="bg1"/>
            </a:solidFill>
            <a:ln w="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2267744" y="5025045"/>
            <a:ext cx="679994" cy="492443"/>
            <a:chOff x="8316416" y="3728645"/>
            <a:chExt cx="679994" cy="492443"/>
          </a:xfrm>
        </p:grpSpPr>
        <p:sp>
          <p:nvSpPr>
            <p:cNvPr id="22" name="ZoneTexte 21"/>
            <p:cNvSpPr txBox="1"/>
            <p:nvPr/>
          </p:nvSpPr>
          <p:spPr>
            <a:xfrm>
              <a:off x="8316416" y="3728645"/>
              <a:ext cx="679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000" i="1" dirty="0" err="1" smtClean="0">
                  <a:solidFill>
                    <a:srgbClr val="FF0000"/>
                  </a:solidFill>
                  <a:latin typeface="Symbol" pitchFamily="18" charset="2"/>
                </a:rPr>
                <a:t>b</a:t>
              </a:r>
              <a:r>
                <a:rPr lang="fr-CH" sz="2000" i="1" baseline="-25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fr-CH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fr-CH" sz="2000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fr-CH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fr-CH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Connecteur droit avec flèche 22"/>
            <p:cNvCxnSpPr/>
            <p:nvPr/>
          </p:nvCxnSpPr>
          <p:spPr bwMode="auto">
            <a:xfrm rot="5400000" flipH="1" flipV="1">
              <a:off x="8388424" y="3861048"/>
              <a:ext cx="432048" cy="288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ZoneTexte 12"/>
          <p:cNvSpPr txBox="1"/>
          <p:nvPr/>
        </p:nvSpPr>
        <p:spPr>
          <a:xfrm>
            <a:off x="179512" y="1484784"/>
            <a:ext cx="1894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Natural </a:t>
            </a:r>
            <a:r>
              <a:rPr lang="fr-CH" dirty="0" err="1" smtClean="0"/>
              <a:t>resonator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4304" y="198884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179512" y="1484784"/>
            <a:ext cx="261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Positive shunt </a:t>
            </a:r>
            <a:r>
              <a:rPr lang="fr-CH" dirty="0" err="1" smtClean="0"/>
              <a:t>resistance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4304" y="198884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179512" y="1484784"/>
            <a:ext cx="2713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Negative</a:t>
            </a:r>
            <a:r>
              <a:rPr lang="fr-CH" dirty="0" smtClean="0"/>
              <a:t> shunt </a:t>
            </a:r>
            <a:r>
              <a:rPr lang="fr-CH" dirty="0" err="1" smtClean="0"/>
              <a:t>resistance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4304" y="198884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179512" y="1484784"/>
            <a:ext cx="323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Positive </a:t>
            </a:r>
            <a:r>
              <a:rPr lang="fr-CH" i="1" dirty="0" smtClean="0"/>
              <a:t>R</a:t>
            </a:r>
            <a:r>
              <a:rPr lang="fr-CH" dirty="0" smtClean="0"/>
              <a:t> and </a:t>
            </a:r>
            <a:r>
              <a:rPr lang="fr-CH" dirty="0" err="1" smtClean="0"/>
              <a:t>negative</a:t>
            </a:r>
            <a:r>
              <a:rPr lang="fr-CH" dirty="0" smtClean="0"/>
              <a:t> </a:t>
            </a:r>
            <a:r>
              <a:rPr lang="fr-CH" i="1" dirty="0" smtClean="0"/>
              <a:t>L</a:t>
            </a:r>
            <a:r>
              <a:rPr lang="fr-CH" dirty="0" smtClean="0"/>
              <a:t> and </a:t>
            </a:r>
            <a:r>
              <a:rPr lang="fr-CH" i="1" dirty="0" smtClean="0"/>
              <a:t>C</a:t>
            </a:r>
            <a:endParaRPr lang="fr-CH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6" name="ZoneTexte 5"/>
          <p:cNvSpPr txBox="1"/>
          <p:nvPr/>
        </p:nvSpPr>
        <p:spPr>
          <a:xfrm>
            <a:off x="179512" y="1484784"/>
            <a:ext cx="112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Positive </a:t>
            </a:r>
            <a:r>
              <a:rPr lang="fr-CH" i="1" dirty="0" smtClean="0"/>
              <a:t>C</a:t>
            </a:r>
            <a:endParaRPr lang="fr-CH" i="1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4304" y="198884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103675" y="1484784"/>
            <a:ext cx="122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Negative</a:t>
            </a:r>
            <a:r>
              <a:rPr lang="fr-CH" dirty="0" smtClean="0"/>
              <a:t> </a:t>
            </a:r>
            <a:r>
              <a:rPr lang="fr-CH" i="1" dirty="0" smtClean="0"/>
              <a:t>C</a:t>
            </a:r>
            <a:endParaRPr lang="fr-CH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6" name="ZoneTexte 5"/>
          <p:cNvSpPr txBox="1"/>
          <p:nvPr/>
        </p:nvSpPr>
        <p:spPr>
          <a:xfrm>
            <a:off x="179512" y="1484784"/>
            <a:ext cx="1211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Negative</a:t>
            </a:r>
            <a:r>
              <a:rPr lang="fr-CH" dirty="0" smtClean="0"/>
              <a:t> </a:t>
            </a:r>
            <a:r>
              <a:rPr lang="fr-CH" i="1" dirty="0" smtClean="0"/>
              <a:t>L</a:t>
            </a:r>
            <a:endParaRPr lang="fr-CH" i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Theoretically</a:t>
            </a:r>
            <a:r>
              <a:rPr lang="fr-CH" dirty="0" smtClean="0"/>
              <a:t>, an </a:t>
            </a:r>
            <a:r>
              <a:rPr lang="fr-CH" dirty="0" err="1" smtClean="0"/>
              <a:t>electroacoustic</a:t>
            </a:r>
            <a:r>
              <a:rPr lang="fr-CH" dirty="0" smtClean="0"/>
              <a:t> </a:t>
            </a:r>
            <a:r>
              <a:rPr lang="fr-CH" dirty="0" err="1" smtClean="0"/>
              <a:t>resonator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modified</a:t>
            </a:r>
            <a:r>
              <a:rPr lang="fr-CH" dirty="0" smtClean="0"/>
              <a:t> to a large </a:t>
            </a:r>
            <a:r>
              <a:rPr lang="fr-CH" dirty="0" err="1" smtClean="0"/>
              <a:t>extent</a:t>
            </a:r>
            <a:endParaRPr lang="fr-CH" dirty="0" smtClean="0"/>
          </a:p>
          <a:p>
            <a:pPr lvl="1"/>
            <a:r>
              <a:rPr lang="fr-CH" dirty="0" err="1" smtClean="0">
                <a:sym typeface="Wingdings" pitchFamily="2" charset="2"/>
              </a:rPr>
              <a:t>Reduction</a:t>
            </a:r>
            <a:r>
              <a:rPr lang="fr-CH" dirty="0" smtClean="0">
                <a:sym typeface="Wingdings" pitchFamily="2" charset="2"/>
              </a:rPr>
              <a:t> of mass // </a:t>
            </a:r>
            <a:r>
              <a:rPr lang="fr-CH" dirty="0" err="1" smtClean="0">
                <a:sym typeface="Wingdings" pitchFamily="2" charset="2"/>
              </a:rPr>
              <a:t>compliance</a:t>
            </a:r>
            <a:r>
              <a:rPr lang="fr-CH" dirty="0" smtClean="0">
                <a:sym typeface="Wingdings" pitchFamily="2" charset="2"/>
              </a:rPr>
              <a:t> (</a:t>
            </a:r>
            <a:r>
              <a:rPr lang="fr-CH" dirty="0" err="1" smtClean="0">
                <a:sym typeface="Wingdings" pitchFamily="2" charset="2"/>
              </a:rPr>
              <a:t>negative</a:t>
            </a:r>
            <a:r>
              <a:rPr lang="fr-CH" dirty="0" smtClean="0">
                <a:sym typeface="Wingdings" pitchFamily="2" charset="2"/>
              </a:rPr>
              <a:t> inductance // capacitance)</a:t>
            </a:r>
          </a:p>
          <a:p>
            <a:pPr lvl="2"/>
            <a:r>
              <a:rPr lang="fr-CH" dirty="0" err="1" smtClean="0">
                <a:sym typeface="Wingdings" pitchFamily="2" charset="2"/>
              </a:rPr>
              <a:t>increases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resonance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frequency</a:t>
            </a:r>
            <a:r>
              <a:rPr lang="fr-CH" dirty="0" smtClean="0">
                <a:sym typeface="Wingdings" pitchFamily="2" charset="2"/>
              </a:rPr>
              <a:t> of membranes</a:t>
            </a:r>
          </a:p>
          <a:p>
            <a:pPr lvl="2"/>
            <a:r>
              <a:rPr lang="fr-CH" dirty="0" smtClean="0">
                <a:sym typeface="Wingdings" pitchFamily="2" charset="2"/>
              </a:rPr>
              <a:t>possible alignement of plates in a multi-</a:t>
            </a:r>
            <a:r>
              <a:rPr lang="fr-CH" dirty="0" err="1" smtClean="0">
                <a:sym typeface="Wingdings" pitchFamily="2" charset="2"/>
              </a:rPr>
              <a:t>cell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metamaterial</a:t>
            </a:r>
            <a:endParaRPr lang="fr-CH" dirty="0" smtClean="0">
              <a:sym typeface="Wingdings" pitchFamily="2" charset="2"/>
            </a:endParaRPr>
          </a:p>
          <a:p>
            <a:pPr lvl="1"/>
            <a:r>
              <a:rPr lang="fr-CH" dirty="0" err="1" smtClean="0">
                <a:sym typeface="Wingdings" pitchFamily="2" charset="2"/>
              </a:rPr>
              <a:t>Reduction</a:t>
            </a:r>
            <a:r>
              <a:rPr lang="fr-CH" dirty="0" smtClean="0">
                <a:sym typeface="Wingdings" pitchFamily="2" charset="2"/>
              </a:rPr>
              <a:t> of </a:t>
            </a:r>
            <a:r>
              <a:rPr lang="fr-CH" dirty="0" err="1" smtClean="0">
                <a:sym typeface="Wingdings" pitchFamily="2" charset="2"/>
              </a:rPr>
              <a:t>resistance</a:t>
            </a:r>
            <a:r>
              <a:rPr lang="fr-CH" dirty="0" smtClean="0">
                <a:sym typeface="Wingdings" pitchFamily="2" charset="2"/>
              </a:rPr>
              <a:t> (</a:t>
            </a:r>
            <a:r>
              <a:rPr lang="fr-CH" dirty="0" err="1" smtClean="0">
                <a:sym typeface="Wingdings" pitchFamily="2" charset="2"/>
              </a:rPr>
              <a:t>negative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resistance</a:t>
            </a:r>
            <a:r>
              <a:rPr lang="fr-CH" dirty="0" smtClean="0">
                <a:sym typeface="Wingdings" pitchFamily="2" charset="2"/>
              </a:rPr>
              <a:t>)</a:t>
            </a:r>
          </a:p>
          <a:p>
            <a:pPr lvl="2"/>
            <a:r>
              <a:rPr lang="fr-CH" dirty="0" err="1" smtClean="0">
                <a:sym typeface="Wingdings" pitchFamily="2" charset="2"/>
              </a:rPr>
              <a:t>reduces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losses</a:t>
            </a:r>
            <a:r>
              <a:rPr lang="fr-CH" dirty="0" smtClean="0">
                <a:sym typeface="Wingdings" pitchFamily="2" charset="2"/>
              </a:rPr>
              <a:t> in the </a:t>
            </a:r>
            <a:r>
              <a:rPr lang="fr-CH" dirty="0" err="1" smtClean="0">
                <a:sym typeface="Wingdings" pitchFamily="2" charset="2"/>
              </a:rPr>
              <a:t>metamaterial</a:t>
            </a:r>
            <a:endParaRPr lang="fr-CH" dirty="0" smtClean="0">
              <a:sym typeface="Wingdings" pitchFamily="2" charset="2"/>
            </a:endParaRPr>
          </a:p>
          <a:p>
            <a:pPr lvl="2"/>
            <a:endParaRPr lang="fr-CH" dirty="0" smtClean="0">
              <a:sym typeface="Wingdings" pitchFamily="2" charset="2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assessment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810199"/>
            <a:ext cx="4715536" cy="313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70329"/>
            <a:ext cx="4320000" cy="327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1475656" y="2276872"/>
            <a:ext cx="226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Calibri" pitchFamily="34" charset="0"/>
              </a:rPr>
              <a:t>Absorption coefficient</a:t>
            </a:r>
            <a:endParaRPr lang="fr-CH" dirty="0">
              <a:latin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834534" y="2206605"/>
            <a:ext cx="2017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latin typeface="Calibri" pitchFamily="34" charset="0"/>
              </a:rPr>
              <a:t>Active </a:t>
            </a:r>
            <a:r>
              <a:rPr lang="fr-CH" dirty="0" err="1" smtClean="0">
                <a:latin typeface="Calibri" pitchFamily="34" charset="0"/>
              </a:rPr>
              <a:t>electric</a:t>
            </a:r>
            <a:r>
              <a:rPr lang="fr-CH" dirty="0" smtClean="0">
                <a:latin typeface="Calibri" pitchFamily="34" charset="0"/>
              </a:rPr>
              <a:t> </a:t>
            </a:r>
            <a:r>
              <a:rPr lang="fr-CH" dirty="0" err="1" smtClean="0">
                <a:latin typeface="Calibri" pitchFamily="34" charset="0"/>
              </a:rPr>
              <a:t>load</a:t>
            </a:r>
            <a:r>
              <a:rPr lang="fr-CH" dirty="0" smtClean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 - Applications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frequency</a:t>
            </a:r>
            <a:r>
              <a:rPr lang="fr-CH" dirty="0" smtClean="0"/>
              <a:t> noise absorption</a:t>
            </a:r>
          </a:p>
          <a:p>
            <a:pPr lvl="0">
              <a:buNone/>
              <a:defRPr/>
            </a:pPr>
            <a:endParaRPr lang="en-US" dirty="0" smtClean="0"/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3600000" cy="2268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068960"/>
            <a:ext cx="40386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79512" y="6165304"/>
            <a:ext cx="87129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Yang </a:t>
            </a:r>
            <a:r>
              <a:rPr lang="en-US" sz="1000" b="1" dirty="0" smtClean="0">
                <a:cs typeface="Times New Roman" pitchFamily="18" charset="0"/>
              </a:rPr>
              <a:t>Z.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Dai</a:t>
            </a:r>
            <a:r>
              <a:rPr lang="en-US" sz="1000" b="1" dirty="0" smtClean="0">
                <a:cs typeface="Times New Roman" pitchFamily="18" charset="0"/>
              </a:rPr>
              <a:t> H. M.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Chan</a:t>
            </a:r>
            <a:r>
              <a:rPr lang="en-US" sz="1000" b="1" dirty="0" smtClean="0">
                <a:cs typeface="Times New Roman" pitchFamily="18" charset="0"/>
              </a:rPr>
              <a:t> N. H.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Ma</a:t>
            </a:r>
            <a:r>
              <a:rPr lang="en-US" sz="1000" b="1" dirty="0" smtClean="0">
                <a:cs typeface="Times New Roman" pitchFamily="18" charset="0"/>
              </a:rPr>
              <a:t> G. C.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Sheng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 P.,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Acoustic </a:t>
            </a:r>
            <a:r>
              <a:rPr lang="en-US" sz="1000" b="1" i="1" dirty="0" err="1" smtClean="0">
                <a:latin typeface="+mj-lt"/>
                <a:cs typeface="Times New Roman" pitchFamily="18" charset="0"/>
              </a:rPr>
              <a:t>metamaterial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panels for sound attenuation in the 50–1000 Hz regime,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APL 96, January 2010</a:t>
            </a:r>
            <a:endParaRPr lang="en-US" sz="1000" b="1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 – perspectives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1D dual TL concept </a:t>
            </a:r>
            <a:r>
              <a:rPr lang="fr-CH" dirty="0" err="1" smtClean="0"/>
              <a:t>validated</a:t>
            </a:r>
            <a:endParaRPr lang="fr-CH" dirty="0" smtClean="0"/>
          </a:p>
          <a:p>
            <a:pPr lvl="1"/>
            <a:r>
              <a:rPr lang="fr-CH" dirty="0" err="1" smtClean="0"/>
              <a:t>Series</a:t>
            </a:r>
            <a:r>
              <a:rPr lang="fr-CH" dirty="0" smtClean="0"/>
              <a:t> </a:t>
            </a:r>
            <a:r>
              <a:rPr lang="fr-CH" dirty="0" err="1" smtClean="0"/>
              <a:t>compliance</a:t>
            </a:r>
            <a:r>
              <a:rPr lang="fr-CH" dirty="0" smtClean="0"/>
              <a:t> </a:t>
            </a:r>
            <a:r>
              <a:rPr lang="fr-CH" dirty="0" err="1" smtClean="0"/>
              <a:t>achieved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membranes</a:t>
            </a:r>
          </a:p>
          <a:p>
            <a:pPr lvl="1"/>
            <a:r>
              <a:rPr lang="fr-CH" dirty="0" smtClean="0"/>
              <a:t>Shunt masses </a:t>
            </a:r>
            <a:r>
              <a:rPr lang="fr-CH" dirty="0" err="1" smtClean="0"/>
              <a:t>achieved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open </a:t>
            </a:r>
            <a:r>
              <a:rPr lang="fr-CH" dirty="0" err="1" smtClean="0"/>
              <a:t>derivation</a:t>
            </a:r>
            <a:r>
              <a:rPr lang="fr-CH" dirty="0" smtClean="0"/>
              <a:t> </a:t>
            </a:r>
            <a:r>
              <a:rPr lang="fr-CH" dirty="0" err="1" smtClean="0"/>
              <a:t>ducts</a:t>
            </a:r>
            <a:endParaRPr lang="fr-CH" dirty="0" smtClean="0"/>
          </a:p>
          <a:p>
            <a:pPr lvl="1"/>
            <a:r>
              <a:rPr lang="fr-CH" dirty="0" smtClean="0"/>
              <a:t>Effective </a:t>
            </a:r>
            <a:r>
              <a:rPr lang="fr-CH" dirty="0" err="1" smtClean="0"/>
              <a:t>properties</a:t>
            </a:r>
            <a:r>
              <a:rPr lang="fr-CH" dirty="0" smtClean="0"/>
              <a:t> </a:t>
            </a:r>
            <a:r>
              <a:rPr lang="fr-CH" dirty="0" err="1" smtClean="0"/>
              <a:t>assessed</a:t>
            </a:r>
            <a:r>
              <a:rPr lang="fr-CH" dirty="0" smtClean="0"/>
              <a:t> </a:t>
            </a:r>
            <a:r>
              <a:rPr lang="fr-CH" dirty="0" err="1" smtClean="0"/>
              <a:t>numerically</a:t>
            </a:r>
            <a:endParaRPr lang="fr-CH" dirty="0" smtClean="0"/>
          </a:p>
          <a:p>
            <a:pPr lvl="1"/>
            <a:r>
              <a:rPr lang="fr-CH" dirty="0" smtClean="0"/>
              <a:t>Local </a:t>
            </a:r>
            <a:r>
              <a:rPr lang="fr-CH" dirty="0" err="1" smtClean="0"/>
              <a:t>properties</a:t>
            </a:r>
            <a:r>
              <a:rPr lang="fr-CH" dirty="0" smtClean="0"/>
              <a:t> </a:t>
            </a:r>
            <a:r>
              <a:rPr lang="fr-CH" dirty="0" err="1" smtClean="0"/>
              <a:t>assessed</a:t>
            </a:r>
            <a:r>
              <a:rPr lang="fr-CH" dirty="0" smtClean="0"/>
              <a:t> </a:t>
            </a:r>
            <a:r>
              <a:rPr lang="fr-CH" dirty="0" err="1" smtClean="0"/>
              <a:t>experimentally</a:t>
            </a:r>
            <a:r>
              <a:rPr lang="fr-CH" dirty="0" smtClean="0"/>
              <a:t> </a:t>
            </a:r>
          </a:p>
          <a:p>
            <a:r>
              <a:rPr lang="fr-CH" dirty="0" smtClean="0"/>
              <a:t>In </a:t>
            </a:r>
            <a:r>
              <a:rPr lang="fr-CH" dirty="0" err="1" smtClean="0"/>
              <a:t>parallel</a:t>
            </a:r>
            <a:r>
              <a:rPr lang="fr-CH" dirty="0" smtClean="0"/>
              <a:t>, </a:t>
            </a:r>
            <a:r>
              <a:rPr lang="fr-CH" dirty="0" err="1" smtClean="0"/>
              <a:t>several</a:t>
            </a:r>
            <a:r>
              <a:rPr lang="fr-CH" dirty="0" smtClean="0"/>
              <a:t> applications </a:t>
            </a:r>
            <a:r>
              <a:rPr lang="fr-CH" dirty="0" err="1" smtClean="0"/>
              <a:t>assessed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Sound absorption in the LF range</a:t>
            </a:r>
          </a:p>
          <a:p>
            <a:pPr lvl="1"/>
            <a:r>
              <a:rPr lang="fr-CH" dirty="0" err="1" smtClean="0"/>
              <a:t>Subwavelength</a:t>
            </a:r>
            <a:r>
              <a:rPr lang="fr-CH" dirty="0" smtClean="0"/>
              <a:t> </a:t>
            </a:r>
            <a:r>
              <a:rPr lang="fr-CH" dirty="0" err="1" smtClean="0"/>
              <a:t>imaging</a:t>
            </a:r>
            <a:endParaRPr lang="fr-CH" dirty="0" smtClean="0"/>
          </a:p>
          <a:p>
            <a:pPr lvl="1"/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cloaking</a:t>
            </a:r>
            <a:endParaRPr lang="fr-CH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40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 – perspectives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Active control of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impedance</a:t>
            </a:r>
            <a:endParaRPr lang="fr-CH" dirty="0" smtClean="0"/>
          </a:p>
          <a:p>
            <a:pPr lvl="1"/>
            <a:r>
              <a:rPr lang="fr-CH" dirty="0" smtClean="0"/>
              <a:t>Variable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resonator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endParaRPr lang="fr-CH" dirty="0" smtClean="0"/>
          </a:p>
          <a:p>
            <a:pPr lvl="2"/>
            <a:r>
              <a:rPr lang="fr-CH" dirty="0" err="1" smtClean="0"/>
              <a:t>reduce</a:t>
            </a:r>
            <a:r>
              <a:rPr lang="fr-CH" dirty="0" smtClean="0"/>
              <a:t> </a:t>
            </a:r>
            <a:r>
              <a:rPr lang="fr-CH" dirty="0" err="1" smtClean="0"/>
              <a:t>losses</a:t>
            </a:r>
            <a:r>
              <a:rPr lang="fr-CH" dirty="0" smtClean="0"/>
              <a:t> in the </a:t>
            </a:r>
            <a:r>
              <a:rPr lang="fr-CH" dirty="0" err="1" smtClean="0"/>
              <a:t>resonator</a:t>
            </a:r>
            <a:endParaRPr lang="fr-CH" dirty="0" smtClean="0"/>
          </a:p>
          <a:p>
            <a:pPr lvl="2"/>
            <a:r>
              <a:rPr lang="fr-CH" dirty="0" err="1" smtClean="0"/>
              <a:t>stiffen</a:t>
            </a:r>
            <a:r>
              <a:rPr lang="fr-CH" dirty="0" smtClean="0"/>
              <a:t> the </a:t>
            </a:r>
            <a:r>
              <a:rPr lang="fr-CH" dirty="0" err="1" smtClean="0"/>
              <a:t>resonator</a:t>
            </a:r>
            <a:endParaRPr lang="fr-CH" dirty="0" smtClean="0"/>
          </a:p>
          <a:p>
            <a:pPr lvl="2"/>
            <a:r>
              <a:rPr lang="fr-CH" dirty="0" err="1" smtClean="0"/>
              <a:t>lighten</a:t>
            </a:r>
            <a:r>
              <a:rPr lang="fr-CH" dirty="0" smtClean="0"/>
              <a:t> the </a:t>
            </a:r>
            <a:r>
              <a:rPr lang="fr-CH" dirty="0" err="1" smtClean="0"/>
              <a:t>resonator</a:t>
            </a:r>
            <a:endParaRPr lang="fr-CH" dirty="0" smtClean="0"/>
          </a:p>
          <a:p>
            <a:pPr lvl="1"/>
            <a:r>
              <a:rPr lang="fr-CH" dirty="0" smtClean="0"/>
              <a:t>No </a:t>
            </a:r>
            <a:r>
              <a:rPr lang="fr-CH" dirty="0" err="1" smtClean="0"/>
              <a:t>need</a:t>
            </a:r>
            <a:r>
              <a:rPr lang="fr-CH" dirty="0" smtClean="0"/>
              <a:t> to use </a:t>
            </a:r>
            <a:r>
              <a:rPr lang="fr-CH" dirty="0" err="1" smtClean="0"/>
              <a:t>sensor</a:t>
            </a:r>
            <a:r>
              <a:rPr lang="fr-CH" dirty="0" smtClean="0"/>
              <a:t> for </a:t>
            </a:r>
            <a:r>
              <a:rPr lang="fr-CH" dirty="0" err="1" smtClean="0"/>
              <a:t>fedbacks</a:t>
            </a:r>
            <a:endParaRPr lang="fr-CH" dirty="0" smtClean="0"/>
          </a:p>
          <a:p>
            <a:pPr lvl="2"/>
            <a:r>
              <a:rPr lang="fr-CH" dirty="0" smtClean="0"/>
              <a:t>But pressure feedback (</a:t>
            </a:r>
            <a:r>
              <a:rPr lang="fr-CH" dirty="0" err="1" smtClean="0"/>
              <a:t>combined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active </a:t>
            </a:r>
            <a:r>
              <a:rPr lang="fr-CH" dirty="0" err="1" smtClean="0"/>
              <a:t>electric</a:t>
            </a:r>
            <a:r>
              <a:rPr lang="fr-CH" dirty="0" smtClean="0"/>
              <a:t> </a:t>
            </a:r>
            <a:r>
              <a:rPr lang="fr-CH" dirty="0" err="1" smtClean="0"/>
              <a:t>load</a:t>
            </a:r>
            <a:r>
              <a:rPr lang="fr-CH" dirty="0" smtClean="0"/>
              <a:t>)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improve</a:t>
            </a:r>
            <a:r>
              <a:rPr lang="fr-CH" dirty="0" smtClean="0"/>
              <a:t> the </a:t>
            </a:r>
            <a:r>
              <a:rPr lang="fr-CH" dirty="0" err="1" smtClean="0"/>
              <a:t>stability</a:t>
            </a:r>
            <a:endParaRPr lang="fr-CH" dirty="0" smtClean="0"/>
          </a:p>
          <a:p>
            <a:pPr lvl="1"/>
            <a:endParaRPr lang="fr-CH" dirty="0" smtClean="0"/>
          </a:p>
          <a:p>
            <a:endParaRPr lang="fr-CH" dirty="0" smtClean="0"/>
          </a:p>
          <a:p>
            <a:pPr lvl="1">
              <a:buNone/>
            </a:pPr>
            <a:endParaRPr lang="fr-CH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41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 – perspectives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Active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endParaRPr lang="fr-CH" dirty="0" smtClean="0"/>
          </a:p>
          <a:p>
            <a:pPr lvl="1"/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take</a:t>
            </a:r>
            <a:r>
              <a:rPr lang="fr-CH" dirty="0" smtClean="0"/>
              <a:t> </a:t>
            </a:r>
            <a:r>
              <a:rPr lang="fr-CH" dirty="0" err="1" smtClean="0"/>
              <a:t>advantages</a:t>
            </a:r>
            <a:r>
              <a:rPr lang="fr-CH" dirty="0" smtClean="0"/>
              <a:t> of </a:t>
            </a:r>
            <a:r>
              <a:rPr lang="fr-CH" dirty="0" err="1" smtClean="0"/>
              <a:t>actuated</a:t>
            </a:r>
            <a:r>
              <a:rPr lang="fr-CH" dirty="0" smtClean="0"/>
              <a:t> membranes</a:t>
            </a:r>
          </a:p>
          <a:p>
            <a:pPr lvl="2"/>
            <a:r>
              <a:rPr lang="fr-CH" dirty="0" err="1" smtClean="0"/>
              <a:t>Vary</a:t>
            </a:r>
            <a:r>
              <a:rPr lang="fr-CH" dirty="0" smtClean="0"/>
              <a:t> </a:t>
            </a:r>
            <a:r>
              <a:rPr lang="fr-CH" dirty="0" err="1" smtClean="0"/>
              <a:t>negative</a:t>
            </a:r>
            <a:r>
              <a:rPr lang="fr-CH" dirty="0" smtClean="0"/>
              <a:t> mass</a:t>
            </a:r>
          </a:p>
          <a:p>
            <a:pPr lvl="2"/>
            <a:r>
              <a:rPr lang="fr-CH" dirty="0" err="1" smtClean="0"/>
              <a:t>Vary</a:t>
            </a:r>
            <a:r>
              <a:rPr lang="fr-CH" dirty="0" smtClean="0"/>
              <a:t> </a:t>
            </a:r>
            <a:r>
              <a:rPr lang="fr-CH" dirty="0" err="1" smtClean="0"/>
              <a:t>negative</a:t>
            </a:r>
            <a:r>
              <a:rPr lang="fr-CH" dirty="0" smtClean="0"/>
              <a:t> </a:t>
            </a:r>
            <a:r>
              <a:rPr lang="fr-CH" dirty="0" err="1" smtClean="0"/>
              <a:t>bulk</a:t>
            </a:r>
            <a:r>
              <a:rPr lang="fr-CH" dirty="0" smtClean="0"/>
              <a:t> </a:t>
            </a:r>
            <a:r>
              <a:rPr lang="fr-CH" dirty="0" err="1" smtClean="0"/>
              <a:t>modulus</a:t>
            </a:r>
            <a:endParaRPr lang="fr-CH" dirty="0" smtClean="0"/>
          </a:p>
          <a:p>
            <a:pPr lvl="2"/>
            <a:r>
              <a:rPr lang="fr-CH" dirty="0" smtClean="0"/>
              <a:t>Set, by </a:t>
            </a:r>
            <a:r>
              <a:rPr lang="fr-CH" dirty="0" err="1" smtClean="0"/>
              <a:t>electric</a:t>
            </a:r>
            <a:r>
              <a:rPr lang="fr-CH" dirty="0" smtClean="0"/>
              <a:t> control, the </a:t>
            </a:r>
            <a:r>
              <a:rPr lang="fr-CH" dirty="0" err="1" smtClean="0"/>
              <a:t>bandwidths</a:t>
            </a:r>
            <a:r>
              <a:rPr lang="fr-CH" dirty="0" smtClean="0"/>
              <a:t> of </a:t>
            </a:r>
            <a:r>
              <a:rPr lang="fr-CH" dirty="0" err="1" smtClean="0"/>
              <a:t>work</a:t>
            </a:r>
            <a:endParaRPr lang="fr-CH" dirty="0" smtClean="0"/>
          </a:p>
          <a:p>
            <a:pPr lvl="1"/>
            <a:r>
              <a:rPr lang="fr-CH" dirty="0" err="1" smtClean="0"/>
              <a:t>possibility</a:t>
            </a:r>
            <a:r>
              <a:rPr lang="fr-CH" dirty="0" smtClean="0"/>
              <a:t> to </a:t>
            </a:r>
            <a:r>
              <a:rPr lang="fr-CH" dirty="0" err="1" smtClean="0"/>
              <a:t>overcome</a:t>
            </a:r>
            <a:r>
              <a:rPr lang="fr-CH" dirty="0" smtClean="0"/>
              <a:t> </a:t>
            </a:r>
            <a:r>
              <a:rPr lang="fr-CH" dirty="0" err="1" smtClean="0"/>
              <a:t>practical</a:t>
            </a:r>
            <a:r>
              <a:rPr lang="fr-CH" dirty="0" smtClean="0"/>
              <a:t> issues</a:t>
            </a:r>
          </a:p>
          <a:p>
            <a:pPr lvl="2"/>
            <a:r>
              <a:rPr lang="fr-CH" dirty="0" err="1" smtClean="0"/>
              <a:t>Lossless</a:t>
            </a:r>
            <a:r>
              <a:rPr lang="fr-CH" dirty="0" smtClean="0"/>
              <a:t> </a:t>
            </a:r>
            <a:r>
              <a:rPr lang="fr-CH" dirty="0" err="1" smtClean="0"/>
              <a:t>mechanical</a:t>
            </a:r>
            <a:r>
              <a:rPr lang="fr-CH" dirty="0" smtClean="0"/>
              <a:t> </a:t>
            </a:r>
            <a:r>
              <a:rPr lang="fr-CH" dirty="0" err="1" smtClean="0"/>
              <a:t>systems</a:t>
            </a:r>
            <a:endParaRPr lang="fr-CH" dirty="0" smtClean="0"/>
          </a:p>
          <a:p>
            <a:pPr lvl="2"/>
            <a:r>
              <a:rPr lang="fr-CH" dirty="0" smtClean="0"/>
              <a:t>Alignement of membranes</a:t>
            </a:r>
          </a:p>
          <a:p>
            <a:endParaRPr lang="fr-CH" dirty="0" smtClean="0"/>
          </a:p>
          <a:p>
            <a:pPr lvl="1">
              <a:buNone/>
            </a:pPr>
            <a:endParaRPr lang="fr-CH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42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="1" dirty="0" err="1" smtClean="0"/>
              <a:t>Collaborators</a:t>
            </a:r>
            <a:r>
              <a:rPr lang="fr-CH" b="1" dirty="0" smtClean="0"/>
              <a:t>:</a:t>
            </a:r>
          </a:p>
          <a:p>
            <a:r>
              <a:rPr lang="fr-CH" dirty="0" smtClean="0"/>
              <a:t>Dr. Frédéric </a:t>
            </a:r>
            <a:r>
              <a:rPr lang="fr-CH" dirty="0" err="1" smtClean="0"/>
              <a:t>Bongard</a:t>
            </a:r>
            <a:r>
              <a:rPr lang="fr-CH" dirty="0" smtClean="0"/>
              <a:t>, Baptiste Gouraud</a:t>
            </a:r>
          </a:p>
          <a:p>
            <a:r>
              <a:rPr lang="fr-CH" dirty="0" smtClean="0"/>
              <a:t>Romain </a:t>
            </a:r>
            <a:r>
              <a:rPr lang="fr-CH" dirty="0" err="1" smtClean="0"/>
              <a:t>Boulandet</a:t>
            </a:r>
            <a:r>
              <a:rPr lang="fr-CH" dirty="0" smtClean="0"/>
              <a:t>, Romain Fleury, Anne-Sophie Moreau</a:t>
            </a:r>
            <a:endParaRPr lang="fr-CH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br>
              <a:rPr lang="fr-CH" dirty="0" smtClean="0"/>
            </a:br>
            <a:r>
              <a:rPr lang="fr-CH" dirty="0" smtClean="0"/>
              <a:t>time for questions…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 - Applications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frequency</a:t>
            </a:r>
            <a:r>
              <a:rPr lang="fr-CH" dirty="0" smtClean="0"/>
              <a:t> noise absorption</a:t>
            </a:r>
          </a:p>
          <a:p>
            <a:pPr lvl="0">
              <a:defRPr/>
            </a:pPr>
            <a:r>
              <a:rPr lang="fr-CH" dirty="0" err="1" smtClean="0"/>
              <a:t>Superlenses</a:t>
            </a:r>
            <a:r>
              <a:rPr lang="fr-CH" dirty="0" smtClean="0"/>
              <a:t>, </a:t>
            </a:r>
            <a:r>
              <a:rPr lang="fr-CH" dirty="0" err="1" smtClean="0"/>
              <a:t>subwavelength</a:t>
            </a:r>
            <a:r>
              <a:rPr lang="fr-CH" dirty="0" smtClean="0"/>
              <a:t> </a:t>
            </a:r>
            <a:r>
              <a:rPr lang="fr-CH" dirty="0" err="1" smtClean="0"/>
              <a:t>imaging</a:t>
            </a:r>
            <a:endParaRPr lang="fr-CH" dirty="0" smtClean="0"/>
          </a:p>
          <a:p>
            <a:pPr lvl="0">
              <a:buNone/>
              <a:defRPr/>
            </a:pPr>
            <a:endParaRPr lang="en-US" dirty="0" smtClean="0"/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7" name="Picture 3" descr="lensing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581400"/>
            <a:ext cx="31337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84984"/>
            <a:ext cx="16954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212976"/>
            <a:ext cx="19716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9512" y="6165304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Zhu</a:t>
            </a:r>
            <a:r>
              <a:rPr lang="en-US" sz="1000" b="1" dirty="0" smtClean="0">
                <a:cs typeface="Times New Roman" pitchFamily="18" charset="0"/>
              </a:rPr>
              <a:t> J.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Christensen</a:t>
            </a:r>
            <a:r>
              <a:rPr lang="en-US" sz="1000" b="1" dirty="0" smtClean="0">
                <a:cs typeface="Times New Roman" pitchFamily="18" charset="0"/>
              </a:rPr>
              <a:t> J.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Jung </a:t>
            </a:r>
            <a:r>
              <a:rPr lang="en-US" sz="1000" b="1" dirty="0" smtClean="0">
                <a:cs typeface="Times New Roman" pitchFamily="18" charset="0"/>
              </a:rPr>
              <a:t>J.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Martin-Moreno</a:t>
            </a:r>
            <a:r>
              <a:rPr lang="en-US" sz="1000" b="1" dirty="0" smtClean="0">
                <a:cs typeface="Times New Roman" pitchFamily="18" charset="0"/>
              </a:rPr>
              <a:t> L.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Yin</a:t>
            </a:r>
            <a:r>
              <a:rPr lang="en-US" sz="1000" b="1" dirty="0" smtClean="0">
                <a:cs typeface="Times New Roman" pitchFamily="18" charset="0"/>
              </a:rPr>
              <a:t> X.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Fok</a:t>
            </a:r>
            <a:r>
              <a:rPr lang="en-US" sz="1000" b="1" dirty="0" smtClean="0">
                <a:cs typeface="Times New Roman" pitchFamily="18" charset="0"/>
              </a:rPr>
              <a:t> L.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, Zhang</a:t>
            </a:r>
            <a:r>
              <a:rPr lang="en-US" sz="1000" b="1" dirty="0" smtClean="0">
                <a:cs typeface="Times New Roman" pitchFamily="18" charset="0"/>
              </a:rPr>
              <a:t> </a:t>
            </a:r>
            <a:r>
              <a:rPr lang="en-US" sz="1000" b="1" dirty="0" err="1" smtClean="0">
                <a:cs typeface="Times New Roman" pitchFamily="18" charset="0"/>
              </a:rPr>
              <a:t>X.</a:t>
            </a:r>
            <a:r>
              <a:rPr lang="en-US" sz="1000" b="1" dirty="0" err="1" smtClean="0">
                <a:latin typeface="+mj-lt"/>
                <a:cs typeface="Times New Roman" pitchFamily="18" charset="0"/>
              </a:rPr>
              <a:t>,.Garcia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-Vidal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</a:t>
            </a:r>
            <a:r>
              <a:rPr lang="en-US" sz="1000" b="1" dirty="0" smtClean="0">
                <a:cs typeface="Times New Roman" pitchFamily="18" charset="0"/>
              </a:rPr>
              <a:t>F. J, 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A holey-structured </a:t>
            </a:r>
            <a:r>
              <a:rPr lang="en-US" sz="1000" b="1" i="1" dirty="0" err="1" smtClean="0">
                <a:latin typeface="+mj-lt"/>
                <a:cs typeface="Times New Roman" pitchFamily="18" charset="0"/>
              </a:rPr>
              <a:t>metamaterial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for acoustic deep-</a:t>
            </a:r>
            <a:r>
              <a:rPr lang="en-US" sz="1000" b="1" i="1" dirty="0" err="1" smtClean="0">
                <a:latin typeface="+mj-lt"/>
                <a:cs typeface="Times New Roman" pitchFamily="18" charset="0"/>
              </a:rPr>
              <a:t>subwavelength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 imaging,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NPL 7, January 2011</a:t>
            </a:r>
            <a:endParaRPr lang="en-US" sz="1000" b="1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 - Applications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frequency</a:t>
            </a:r>
            <a:r>
              <a:rPr lang="fr-CH" dirty="0" smtClean="0"/>
              <a:t> noise absorption</a:t>
            </a:r>
          </a:p>
          <a:p>
            <a:pPr lvl="0">
              <a:defRPr/>
            </a:pPr>
            <a:r>
              <a:rPr lang="fr-CH" dirty="0" err="1" smtClean="0"/>
              <a:t>Superlenses</a:t>
            </a:r>
            <a:r>
              <a:rPr lang="fr-CH" dirty="0" smtClean="0"/>
              <a:t>, </a:t>
            </a:r>
            <a:r>
              <a:rPr lang="fr-CH" dirty="0" err="1" smtClean="0"/>
              <a:t>subwavelength</a:t>
            </a:r>
            <a:r>
              <a:rPr lang="fr-CH" dirty="0" smtClean="0"/>
              <a:t> </a:t>
            </a:r>
            <a:r>
              <a:rPr lang="fr-CH" dirty="0" err="1" smtClean="0"/>
              <a:t>imaging</a:t>
            </a:r>
            <a:endParaRPr lang="fr-CH" dirty="0" smtClean="0"/>
          </a:p>
          <a:p>
            <a:pPr lvl="0">
              <a:defRPr/>
            </a:pP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cloaking</a:t>
            </a:r>
            <a:endParaRPr lang="fr-CH" dirty="0" smtClean="0"/>
          </a:p>
          <a:p>
            <a:pPr lvl="0">
              <a:buNone/>
              <a:defRPr/>
            </a:pPr>
            <a:endParaRPr lang="en-US" dirty="0" smtClean="0"/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466458"/>
            <a:ext cx="2880000" cy="2591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5016" y="3542658"/>
            <a:ext cx="2880000" cy="255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79512" y="6165304"/>
            <a:ext cx="82089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Zhang S., Xia C., Fang N., </a:t>
            </a:r>
            <a:r>
              <a:rPr lang="en-US" sz="1000" b="1" i="1" dirty="0" smtClean="0">
                <a:latin typeface="+mj-lt"/>
                <a:cs typeface="Times New Roman" pitchFamily="18" charset="0"/>
              </a:rPr>
              <a:t>Broadband Acoustic Cloak for Ultrasound Waves,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PRL 106, January 2011</a:t>
            </a:r>
            <a:endParaRPr lang="en-US" sz="1000" b="1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Dual TL-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endParaRPr lang="fr-CH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Dual Transmission Line</a:t>
            </a:r>
          </a:p>
          <a:p>
            <a:pPr lvl="1"/>
            <a:r>
              <a:rPr lang="fr-CH" dirty="0" smtClean="0"/>
              <a:t>Analogies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Electromagnetics</a:t>
            </a:r>
            <a:endParaRPr lang="fr-CH" dirty="0" smtClean="0"/>
          </a:p>
          <a:p>
            <a:r>
              <a:rPr lang="fr-CH" dirty="0" smtClean="0"/>
              <a:t>Transmission-Line </a:t>
            </a:r>
            <a:r>
              <a:rPr lang="fr-CH" dirty="0" err="1" smtClean="0"/>
              <a:t>approach</a:t>
            </a:r>
            <a:endParaRPr lang="fr-CH" dirty="0" smtClean="0"/>
          </a:p>
          <a:p>
            <a:pPr lvl="1"/>
            <a:r>
              <a:rPr lang="en-US" b="1" i="1" dirty="0" smtClean="0"/>
              <a:t>Waveguides periodically loaded with “inclusions”</a:t>
            </a:r>
          </a:p>
          <a:p>
            <a:pPr lvl="1"/>
            <a:endParaRPr lang="fr-CH" dirty="0" smtClean="0"/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  <p:grpSp>
        <p:nvGrpSpPr>
          <p:cNvPr id="15" name="Groupe 20"/>
          <p:cNvGrpSpPr/>
          <p:nvPr/>
        </p:nvGrpSpPr>
        <p:grpSpPr>
          <a:xfrm>
            <a:off x="4860032" y="4005064"/>
            <a:ext cx="4160838" cy="747713"/>
            <a:chOff x="4875658" y="4725144"/>
            <a:chExt cx="4160838" cy="747713"/>
          </a:xfrm>
        </p:grpSpPr>
        <p:pic>
          <p:nvPicPr>
            <p:cNvPr id="7" name="Picture 27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875658" y="4725144"/>
              <a:ext cx="3113088" cy="747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7977633" y="5006132"/>
              <a:ext cx="1058863" cy="314325"/>
            </a:xfrm>
            <a:prstGeom prst="rect">
              <a:avLst/>
            </a:prstGeom>
            <a:solidFill>
              <a:srgbClr val="CCFF99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solidFill>
                    <a:srgbClr val="003300"/>
                  </a:solidFill>
                  <a:sym typeface="Symbol" pitchFamily="18" charset="2"/>
                </a:rPr>
                <a:t>Only </a:t>
              </a:r>
              <a:r>
                <a:rPr lang="en-US" sz="1400" i="1">
                  <a:solidFill>
                    <a:srgbClr val="003300"/>
                  </a:solidFill>
                  <a:latin typeface="Times New Roman" pitchFamily="18" charset="0"/>
                  <a:sym typeface="Symbol" pitchFamily="18" charset="2"/>
                </a:rPr>
                <a:t>K</a:t>
              </a:r>
              <a:r>
                <a:rPr lang="en-US" sz="1400">
                  <a:solidFill>
                    <a:srgbClr val="003300"/>
                  </a:solidFill>
                  <a:sym typeface="Symbol" pitchFamily="18" charset="2"/>
                </a:rPr>
                <a:t> &lt; 0</a:t>
              </a:r>
            </a:p>
          </p:txBody>
        </p:sp>
      </p:grpSp>
      <p:grpSp>
        <p:nvGrpSpPr>
          <p:cNvPr id="16" name="Groupe 17"/>
          <p:cNvGrpSpPr/>
          <p:nvPr/>
        </p:nvGrpSpPr>
        <p:grpSpPr>
          <a:xfrm>
            <a:off x="467544" y="3805609"/>
            <a:ext cx="4122737" cy="2405063"/>
            <a:chOff x="467544" y="3805609"/>
            <a:chExt cx="4122737" cy="2405063"/>
          </a:xfrm>
        </p:grpSpPr>
        <p:pic>
          <p:nvPicPr>
            <p:cNvPr id="4" name="Picture 49"/>
            <p:cNvPicPr>
              <a:picLocks noChangeAspect="1" noChangeArrowheads="1"/>
            </p:cNvPicPr>
            <p:nvPr/>
          </p:nvPicPr>
          <p:blipFill>
            <a:blip r:embed="rId3" cstate="screen"/>
            <a:srcRect t="52542"/>
            <a:stretch>
              <a:fillRect/>
            </a:stretch>
          </p:blipFill>
          <p:spPr bwMode="auto">
            <a:xfrm>
              <a:off x="1027931" y="4077072"/>
              <a:ext cx="3562350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1"/>
            <p:cNvPicPr>
              <a:picLocks noChangeAspect="1" noChangeArrowheads="1"/>
            </p:cNvPicPr>
            <p:nvPr/>
          </p:nvPicPr>
          <p:blipFill>
            <a:blip r:embed="rId3" cstate="screen"/>
            <a:srcRect l="8362" r="9583" b="47952"/>
            <a:stretch>
              <a:fillRect/>
            </a:stretch>
          </p:blipFill>
          <p:spPr bwMode="auto">
            <a:xfrm>
              <a:off x="467544" y="3805609"/>
              <a:ext cx="1495425" cy="1196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55"/>
            <p:cNvSpPr txBox="1">
              <a:spLocks noChangeArrowheads="1"/>
            </p:cNvSpPr>
            <p:nvPr/>
          </p:nvSpPr>
          <p:spPr bwMode="auto">
            <a:xfrm>
              <a:off x="2627784" y="3950394"/>
              <a:ext cx="1058862" cy="314325"/>
            </a:xfrm>
            <a:prstGeom prst="rect">
              <a:avLst/>
            </a:prstGeom>
            <a:solidFill>
              <a:srgbClr val="CCFF99"/>
            </a:solidFill>
            <a:ln w="9525">
              <a:solidFill>
                <a:srgbClr val="00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dirty="0">
                  <a:solidFill>
                    <a:srgbClr val="003300"/>
                  </a:solidFill>
                  <a:sym typeface="Symbol" pitchFamily="18" charset="2"/>
                </a:rPr>
                <a:t>Only </a:t>
              </a:r>
              <a:r>
                <a:rPr lang="en-US" sz="1400" i="1" dirty="0">
                  <a:solidFill>
                    <a:srgbClr val="003300"/>
                  </a:solidFill>
                  <a:latin typeface="Times New Roman" pitchFamily="18" charset="0"/>
                  <a:sym typeface="Symbol" pitchFamily="18" charset="2"/>
                </a:rPr>
                <a:t>K</a:t>
              </a:r>
              <a:r>
                <a:rPr lang="en-US" sz="1400" dirty="0">
                  <a:solidFill>
                    <a:srgbClr val="003300"/>
                  </a:solidFill>
                  <a:sym typeface="Symbol" pitchFamily="18" charset="2"/>
                </a:rPr>
                <a:t> &lt; 0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323528" y="60932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993300"/>
                </a:solidFill>
                <a:sym typeface="Symbol" pitchFamily="18" charset="2"/>
              </a:rPr>
              <a:t>Helmholtz resonators [Fang, NM 51, 2006]</a:t>
            </a:r>
            <a:endParaRPr lang="fr-CH" dirty="0"/>
          </a:p>
        </p:txBody>
      </p:sp>
      <p:sp>
        <p:nvSpPr>
          <p:cNvPr id="23" name="Rectangle 22"/>
          <p:cNvSpPr/>
          <p:nvPr/>
        </p:nvSpPr>
        <p:spPr>
          <a:xfrm>
            <a:off x="5132438" y="4725144"/>
            <a:ext cx="3377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993300"/>
                </a:solidFill>
                <a:sym typeface="Symbol" pitchFamily="18" charset="2"/>
              </a:rPr>
              <a:t>Side holes [Lee, JPCM 21, 2009]</a:t>
            </a:r>
            <a:endParaRPr lang="en-US" b="1" dirty="0">
              <a:solidFill>
                <a:srgbClr val="993300"/>
              </a:solidFill>
              <a:sym typeface="Symbol" pitchFamily="18" charset="2"/>
            </a:endParaRPr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Dual TL-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endParaRPr lang="fr-CH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251520" y="1486868"/>
            <a:ext cx="755173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</a:pPr>
            <a:r>
              <a:rPr lang="en-US" b="1" dirty="0" smtClean="0"/>
              <a:t>Implementation of a “double negative acoustic medium” based on a transmission line approach</a:t>
            </a:r>
            <a:endParaRPr lang="en-US" b="1" dirty="0"/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80000"/>
            </a:pP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	 </a:t>
            </a:r>
            <a:r>
              <a:rPr lang="en-US" b="1" dirty="0" smtClean="0">
                <a:solidFill>
                  <a:srgbClr val="FF0000"/>
                </a:solidFill>
                <a:sym typeface="Symbol" pitchFamily="18" charset="2"/>
              </a:rPr>
              <a:t>Dual Transmission Line!</a:t>
            </a:r>
            <a:endParaRPr lang="en-US" b="1" dirty="0">
              <a:solidFill>
                <a:srgbClr val="FF0000"/>
              </a:solidFill>
              <a:sym typeface="Symbol" pitchFamily="18" charset="2"/>
            </a:endParaRPr>
          </a:p>
        </p:txBody>
      </p:sp>
      <p:pic>
        <p:nvPicPr>
          <p:cNvPr id="24" name="Picture 36" descr="Schema_Normal_Dual_T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79788" y="2488034"/>
            <a:ext cx="1751012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8" descr="Schema_CRLH_m2_Z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8688" y="2608684"/>
            <a:ext cx="2849562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39"/>
          <p:cNvSpPr txBox="1">
            <a:spLocks noChangeArrowheads="1"/>
          </p:cNvSpPr>
          <p:nvPr/>
        </p:nvSpPr>
        <p:spPr bwMode="auto">
          <a:xfrm>
            <a:off x="1185863" y="4335884"/>
            <a:ext cx="16779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sym typeface="Symbol" pitchFamily="18" charset="2"/>
              </a:rPr>
              <a:t>Conventional medium</a:t>
            </a:r>
          </a:p>
        </p:txBody>
      </p:sp>
      <p:sp>
        <p:nvSpPr>
          <p:cNvPr id="27" name="Text Box 40"/>
          <p:cNvSpPr txBox="1">
            <a:spLocks noChangeArrowheads="1"/>
          </p:cNvSpPr>
          <p:nvPr/>
        </p:nvSpPr>
        <p:spPr bwMode="auto">
          <a:xfrm>
            <a:off x="3295650" y="4335884"/>
            <a:ext cx="19605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rgbClr val="FF0000"/>
                </a:solidFill>
                <a:sym typeface="Symbol" pitchFamily="18" charset="2"/>
              </a:rPr>
              <a:t>Negative refraction medium</a:t>
            </a:r>
            <a:endParaRPr lang="en-US" sz="1600" dirty="0">
              <a:solidFill>
                <a:srgbClr val="FF0000"/>
              </a:solidFill>
              <a:sym typeface="Symbol" pitchFamily="18" charset="2"/>
            </a:endParaRPr>
          </a:p>
        </p:txBody>
      </p:sp>
      <p:graphicFrame>
        <p:nvGraphicFramePr>
          <p:cNvPr id="28" name="Object 41"/>
          <p:cNvGraphicFramePr>
            <a:graphicFrameLocks noChangeAspect="1"/>
          </p:cNvGraphicFramePr>
          <p:nvPr/>
        </p:nvGraphicFramePr>
        <p:xfrm>
          <a:off x="2411413" y="5013176"/>
          <a:ext cx="6245225" cy="1316037"/>
        </p:xfrm>
        <a:graphic>
          <a:graphicData uri="http://schemas.openxmlformats.org/presentationml/2006/ole">
            <p:oleObj spid="_x0000_s2051" name="Visio" r:id="rId5" imgW="5368671" imgH="1131418" progId="Visio.Drawing.11">
              <p:embed/>
            </p:oleObj>
          </a:graphicData>
        </a:graphic>
      </p:graphicFrame>
      <p:sp>
        <p:nvSpPr>
          <p:cNvPr id="29" name="Text Box 42"/>
          <p:cNvSpPr txBox="1">
            <a:spLocks noChangeArrowheads="1"/>
          </p:cNvSpPr>
          <p:nvPr/>
        </p:nvSpPr>
        <p:spPr bwMode="auto">
          <a:xfrm>
            <a:off x="576263" y="5407422"/>
            <a:ext cx="1677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ym typeface="Symbol" pitchFamily="18" charset="2"/>
              </a:rPr>
              <a:t>In practice: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30" name="Text Box 43"/>
          <p:cNvSpPr txBox="1">
            <a:spLocks noChangeArrowheads="1"/>
          </p:cNvSpPr>
          <p:nvPr/>
        </p:nvSpPr>
        <p:spPr bwMode="auto">
          <a:xfrm>
            <a:off x="6350000" y="4259684"/>
            <a:ext cx="244633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ym typeface="Symbol" pitchFamily="18" charset="2"/>
              </a:rPr>
              <a:t>Generally:</a:t>
            </a:r>
            <a:r>
              <a:rPr lang="en-US" sz="1600" dirty="0">
                <a:sym typeface="Symbol" pitchFamily="18" charset="2"/>
              </a:rPr>
              <a:t/>
            </a:r>
            <a:br>
              <a:rPr lang="en-US" sz="1600" dirty="0">
                <a:sym typeface="Symbol" pitchFamily="18" charset="2"/>
              </a:rPr>
            </a:br>
            <a:r>
              <a:rPr lang="en-US" sz="1600" dirty="0" smtClean="0">
                <a:sym typeface="Symbol" pitchFamily="18" charset="2"/>
              </a:rPr>
              <a:t>Composite </a:t>
            </a:r>
            <a:r>
              <a:rPr lang="en-US" sz="1600" dirty="0">
                <a:solidFill>
                  <a:srgbClr val="3333CC"/>
                </a:solidFill>
                <a:sym typeface="Symbol" pitchFamily="18" charset="2"/>
              </a:rPr>
              <a:t>Right</a:t>
            </a:r>
            <a:r>
              <a:rPr lang="en-US" sz="1600" dirty="0">
                <a:sym typeface="Symbol" pitchFamily="18" charset="2"/>
              </a:rPr>
              <a:t>/</a:t>
            </a:r>
            <a:r>
              <a:rPr lang="en-US" sz="1600" dirty="0">
                <a:solidFill>
                  <a:srgbClr val="FF0000"/>
                </a:solidFill>
                <a:sym typeface="Symbol" pitchFamily="18" charset="2"/>
              </a:rPr>
              <a:t>Left</a:t>
            </a:r>
            <a:r>
              <a:rPr lang="en-US" sz="1600" dirty="0">
                <a:sym typeface="Symbol" pitchFamily="18" charset="2"/>
              </a:rPr>
              <a:t>-Handed (CRLH</a:t>
            </a:r>
            <a:r>
              <a:rPr lang="en-US" sz="1600" dirty="0" smtClean="0">
                <a:sym typeface="Symbol" pitchFamily="18" charset="2"/>
              </a:rPr>
              <a:t>) medium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31" name="AutoShape 44"/>
          <p:cNvSpPr>
            <a:spLocks noChangeArrowheads="1"/>
          </p:cNvSpPr>
          <p:nvPr/>
        </p:nvSpPr>
        <p:spPr bwMode="auto">
          <a:xfrm rot="18769692">
            <a:off x="3660054" y="2419478"/>
            <a:ext cx="360363" cy="615950"/>
          </a:xfrm>
          <a:prstGeom prst="downArrow">
            <a:avLst>
              <a:gd name="adj1" fmla="val 50000"/>
              <a:gd name="adj2" fmla="val 42731"/>
            </a:avLst>
          </a:prstGeom>
          <a:solidFill>
            <a:srgbClr val="FF9966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32" name="Text Box 46"/>
          <p:cNvSpPr txBox="1">
            <a:spLocks noChangeArrowheads="1"/>
          </p:cNvSpPr>
          <p:nvPr/>
        </p:nvSpPr>
        <p:spPr bwMode="auto">
          <a:xfrm>
            <a:off x="600075" y="6165304"/>
            <a:ext cx="8340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 dirty="0">
                <a:solidFill>
                  <a:srgbClr val="CC0000"/>
                </a:solidFill>
                <a:sym typeface="Symbol" pitchFamily="18" charset="2"/>
              </a:rPr>
              <a:t> </a:t>
            </a:r>
            <a:r>
              <a:rPr lang="en-US" i="1" dirty="0" smtClean="0">
                <a:solidFill>
                  <a:srgbClr val="CC0000"/>
                </a:solidFill>
                <a:sym typeface="Symbol" pitchFamily="18" charset="2"/>
              </a:rPr>
              <a:t>Implementation of </a:t>
            </a:r>
            <a:r>
              <a:rPr lang="en-US" i="1" u="sng" dirty="0" smtClean="0">
                <a:solidFill>
                  <a:srgbClr val="CC0000"/>
                </a:solidFill>
                <a:sym typeface="Symbol" pitchFamily="18" charset="2"/>
              </a:rPr>
              <a:t>series acoustic compliances </a:t>
            </a:r>
            <a:r>
              <a:rPr lang="en-US" i="1" dirty="0" smtClean="0">
                <a:solidFill>
                  <a:srgbClr val="CC0000"/>
                </a:solidFill>
                <a:sym typeface="Symbol" pitchFamily="18" charset="2"/>
              </a:rPr>
              <a:t>+ </a:t>
            </a:r>
            <a:r>
              <a:rPr lang="en-US" i="1" u="sng" dirty="0" smtClean="0">
                <a:solidFill>
                  <a:srgbClr val="CC0000"/>
                </a:solidFill>
                <a:sym typeface="Symbol" pitchFamily="18" charset="2"/>
              </a:rPr>
              <a:t>shunt masses </a:t>
            </a:r>
            <a:r>
              <a:rPr lang="en-US" i="1" dirty="0" smtClean="0">
                <a:solidFill>
                  <a:srgbClr val="CC0000"/>
                </a:solidFill>
                <a:sym typeface="Symbol" pitchFamily="18" charset="2"/>
              </a:rPr>
              <a:t>…</a:t>
            </a:r>
            <a:endParaRPr lang="en-US" i="1" dirty="0">
              <a:solidFill>
                <a:srgbClr val="CC0000"/>
              </a:solidFill>
              <a:sym typeface="Symbol" pitchFamily="18" charset="2"/>
            </a:endParaRPr>
          </a:p>
        </p:txBody>
      </p:sp>
      <p:sp>
        <p:nvSpPr>
          <p:cNvPr id="33" name="Rectangle 47"/>
          <p:cNvSpPr>
            <a:spLocks noChangeArrowheads="1"/>
          </p:cNvSpPr>
          <p:nvPr/>
        </p:nvSpPr>
        <p:spPr bwMode="auto">
          <a:xfrm>
            <a:off x="3276600" y="2595984"/>
            <a:ext cx="2047875" cy="24272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pic>
        <p:nvPicPr>
          <p:cNvPr id="34" name="Picture 36" descr="Schema_Normal_Dual_TL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489622"/>
            <a:ext cx="2011363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Ellipse 16"/>
          <p:cNvSpPr/>
          <p:nvPr/>
        </p:nvSpPr>
        <p:spPr>
          <a:xfrm>
            <a:off x="6588224" y="2852936"/>
            <a:ext cx="288032" cy="1224136"/>
          </a:xfrm>
          <a:prstGeom prst="ellipse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Forme libre 17"/>
          <p:cNvSpPr/>
          <p:nvPr/>
        </p:nvSpPr>
        <p:spPr>
          <a:xfrm rot="5400000">
            <a:off x="8100392" y="2780928"/>
            <a:ext cx="432048" cy="576064"/>
          </a:xfrm>
          <a:custGeom>
            <a:avLst/>
            <a:gdLst>
              <a:gd name="connsiteX0" fmla="*/ 0 w 720080"/>
              <a:gd name="connsiteY0" fmla="*/ 648072 h 1296144"/>
              <a:gd name="connsiteX1" fmla="*/ 45309 w 720080"/>
              <a:gd name="connsiteY1" fmla="*/ 333340 h 1296144"/>
              <a:gd name="connsiteX2" fmla="*/ 360042 w 720080"/>
              <a:gd name="connsiteY2" fmla="*/ 0 h 1296144"/>
              <a:gd name="connsiteX3" fmla="*/ 674773 w 720080"/>
              <a:gd name="connsiteY3" fmla="*/ 333341 h 1296144"/>
              <a:gd name="connsiteX4" fmla="*/ 720081 w 720080"/>
              <a:gd name="connsiteY4" fmla="*/ 648073 h 1296144"/>
              <a:gd name="connsiteX5" fmla="*/ 674773 w 720080"/>
              <a:gd name="connsiteY5" fmla="*/ 962805 h 1296144"/>
              <a:gd name="connsiteX6" fmla="*/ 360041 w 720080"/>
              <a:gd name="connsiteY6" fmla="*/ 1296145 h 1296144"/>
              <a:gd name="connsiteX7" fmla="*/ 45310 w 720080"/>
              <a:gd name="connsiteY7" fmla="*/ 962804 h 1296144"/>
              <a:gd name="connsiteX8" fmla="*/ 2 w 720080"/>
              <a:gd name="connsiteY8" fmla="*/ 648072 h 1296144"/>
              <a:gd name="connsiteX9" fmla="*/ 0 w 720080"/>
              <a:gd name="connsiteY9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0080" h="1296144">
                <a:moveTo>
                  <a:pt x="0" y="648072"/>
                </a:moveTo>
                <a:cubicBezTo>
                  <a:pt x="0" y="537936"/>
                  <a:pt x="15594" y="429616"/>
                  <a:pt x="45309" y="333340"/>
                </a:cubicBezTo>
                <a:cubicBezTo>
                  <a:pt x="108809" y="127599"/>
                  <a:pt x="229287" y="0"/>
                  <a:pt x="360042" y="0"/>
                </a:cubicBezTo>
                <a:cubicBezTo>
                  <a:pt x="490797" y="0"/>
                  <a:pt x="611273" y="127601"/>
                  <a:pt x="674773" y="333341"/>
                </a:cubicBezTo>
                <a:cubicBezTo>
                  <a:pt x="704488" y="429617"/>
                  <a:pt x="720081" y="537936"/>
                  <a:pt x="720081" y="648073"/>
                </a:cubicBezTo>
                <a:cubicBezTo>
                  <a:pt x="720081" y="758209"/>
                  <a:pt x="704487" y="866528"/>
                  <a:pt x="674773" y="962805"/>
                </a:cubicBezTo>
                <a:cubicBezTo>
                  <a:pt x="611273" y="1168545"/>
                  <a:pt x="490796" y="1296146"/>
                  <a:pt x="360041" y="1296145"/>
                </a:cubicBezTo>
                <a:cubicBezTo>
                  <a:pt x="229286" y="1296145"/>
                  <a:pt x="108810" y="1168544"/>
                  <a:pt x="45310" y="962804"/>
                </a:cubicBezTo>
                <a:cubicBezTo>
                  <a:pt x="15595" y="866528"/>
                  <a:pt x="2" y="758209"/>
                  <a:pt x="2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22" name="Rectangle 47"/>
          <p:cNvSpPr>
            <a:spLocks noChangeArrowheads="1"/>
          </p:cNvSpPr>
          <p:nvPr/>
        </p:nvSpPr>
        <p:spPr bwMode="auto">
          <a:xfrm>
            <a:off x="971600" y="2564904"/>
            <a:ext cx="2047875" cy="242728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CH"/>
          </a:p>
        </p:txBody>
      </p:sp>
      <p:sp>
        <p:nvSpPr>
          <p:cNvPr id="23" name="Ellipse 22"/>
          <p:cNvSpPr/>
          <p:nvPr/>
        </p:nvSpPr>
        <p:spPr>
          <a:xfrm>
            <a:off x="6876256" y="2852936"/>
            <a:ext cx="288032" cy="1224136"/>
          </a:xfrm>
          <a:prstGeom prst="ellipse">
            <a:avLst/>
          </a:prstGeom>
          <a:solidFill>
            <a:srgbClr val="0070C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orme libre 34"/>
          <p:cNvSpPr/>
          <p:nvPr/>
        </p:nvSpPr>
        <p:spPr>
          <a:xfrm rot="5400000">
            <a:off x="7416316" y="2744924"/>
            <a:ext cx="360040" cy="576064"/>
          </a:xfrm>
          <a:custGeom>
            <a:avLst/>
            <a:gdLst>
              <a:gd name="connsiteX0" fmla="*/ 0 w 720080"/>
              <a:gd name="connsiteY0" fmla="*/ 648072 h 1296144"/>
              <a:gd name="connsiteX1" fmla="*/ 45309 w 720080"/>
              <a:gd name="connsiteY1" fmla="*/ 333340 h 1296144"/>
              <a:gd name="connsiteX2" fmla="*/ 360042 w 720080"/>
              <a:gd name="connsiteY2" fmla="*/ 0 h 1296144"/>
              <a:gd name="connsiteX3" fmla="*/ 674773 w 720080"/>
              <a:gd name="connsiteY3" fmla="*/ 333341 h 1296144"/>
              <a:gd name="connsiteX4" fmla="*/ 720081 w 720080"/>
              <a:gd name="connsiteY4" fmla="*/ 648073 h 1296144"/>
              <a:gd name="connsiteX5" fmla="*/ 674773 w 720080"/>
              <a:gd name="connsiteY5" fmla="*/ 962805 h 1296144"/>
              <a:gd name="connsiteX6" fmla="*/ 360041 w 720080"/>
              <a:gd name="connsiteY6" fmla="*/ 1296145 h 1296144"/>
              <a:gd name="connsiteX7" fmla="*/ 45310 w 720080"/>
              <a:gd name="connsiteY7" fmla="*/ 962804 h 1296144"/>
              <a:gd name="connsiteX8" fmla="*/ 2 w 720080"/>
              <a:gd name="connsiteY8" fmla="*/ 648072 h 1296144"/>
              <a:gd name="connsiteX9" fmla="*/ 0 w 720080"/>
              <a:gd name="connsiteY9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0080" h="1296144">
                <a:moveTo>
                  <a:pt x="0" y="648072"/>
                </a:moveTo>
                <a:cubicBezTo>
                  <a:pt x="0" y="537936"/>
                  <a:pt x="15594" y="429616"/>
                  <a:pt x="45309" y="333340"/>
                </a:cubicBezTo>
                <a:cubicBezTo>
                  <a:pt x="108809" y="127599"/>
                  <a:pt x="229287" y="0"/>
                  <a:pt x="360042" y="0"/>
                </a:cubicBezTo>
                <a:cubicBezTo>
                  <a:pt x="490797" y="0"/>
                  <a:pt x="611273" y="127601"/>
                  <a:pt x="674773" y="333341"/>
                </a:cubicBezTo>
                <a:cubicBezTo>
                  <a:pt x="704488" y="429617"/>
                  <a:pt x="720081" y="537936"/>
                  <a:pt x="720081" y="648073"/>
                </a:cubicBezTo>
                <a:cubicBezTo>
                  <a:pt x="720081" y="758209"/>
                  <a:pt x="704487" y="866528"/>
                  <a:pt x="674773" y="962805"/>
                </a:cubicBezTo>
                <a:cubicBezTo>
                  <a:pt x="611273" y="1168545"/>
                  <a:pt x="490796" y="1296146"/>
                  <a:pt x="360041" y="1296145"/>
                </a:cubicBezTo>
                <a:cubicBezTo>
                  <a:pt x="229286" y="1296145"/>
                  <a:pt x="108810" y="1168544"/>
                  <a:pt x="45310" y="962804"/>
                </a:cubicBezTo>
                <a:cubicBezTo>
                  <a:pt x="15595" y="866528"/>
                  <a:pt x="2" y="758209"/>
                  <a:pt x="2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0070C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0" grpId="0"/>
      <p:bldP spid="31" grpId="0" animBg="1"/>
      <p:bldP spid="32" grpId="0"/>
      <p:bldP spid="33" grpId="0" animBg="1"/>
      <p:bldP spid="17" grpId="0" animBg="1"/>
      <p:bldP spid="18" grpId="0" animBg="1"/>
      <p:bldP spid="23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Dual TL-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Acoustic</a:t>
            </a:r>
            <a:r>
              <a:rPr lang="fr-CH" dirty="0" smtClean="0"/>
              <a:t> </a:t>
            </a:r>
            <a:r>
              <a:rPr lang="fr-CH" dirty="0" err="1" smtClean="0"/>
              <a:t>metamaterials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err="1" smtClean="0"/>
              <a:t>series</a:t>
            </a:r>
            <a:r>
              <a:rPr lang="fr-CH" dirty="0" smtClean="0"/>
              <a:t> </a:t>
            </a:r>
            <a:r>
              <a:rPr lang="fr-CH" dirty="0" err="1" smtClean="0"/>
              <a:t>compliances</a:t>
            </a:r>
            <a:endParaRPr lang="fr-CH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How to </a:t>
            </a:r>
            <a:r>
              <a:rPr lang="fr-CH" dirty="0" err="1" smtClean="0"/>
              <a:t>implement</a:t>
            </a:r>
            <a:r>
              <a:rPr lang="fr-CH" dirty="0" smtClean="0"/>
              <a:t> </a:t>
            </a:r>
            <a:r>
              <a:rPr lang="fr-CH" dirty="0" err="1" smtClean="0"/>
              <a:t>such</a:t>
            </a:r>
            <a:r>
              <a:rPr lang="fr-CH" dirty="0" smtClean="0"/>
              <a:t> </a:t>
            </a:r>
            <a:r>
              <a:rPr lang="fr-CH" dirty="0" err="1" smtClean="0"/>
              <a:t>elements</a:t>
            </a:r>
            <a:r>
              <a:rPr lang="fr-CH" dirty="0" smtClean="0"/>
              <a:t>?</a:t>
            </a:r>
            <a:endParaRPr lang="fr-CH" dirty="0"/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0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  <p:pic>
        <p:nvPicPr>
          <p:cNvPr id="16" name="Picture 6" descr="Dessin_Schema_membrane_pipe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0913" y="2054597"/>
            <a:ext cx="23368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83568" y="3737347"/>
            <a:ext cx="23628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ym typeface="Symbol" pitchFamily="18" charset="2"/>
              </a:rPr>
              <a:t>Clamped thin plate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284538" y="3740522"/>
            <a:ext cx="3048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ym typeface="Symbol" pitchFamily="18" charset="2"/>
              </a:rPr>
              <a:t>Equivalent acoustic circuit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495300" y="5157192"/>
            <a:ext cx="2973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sym typeface="Symbol" pitchFamily="18" charset="2"/>
              </a:rPr>
              <a:t>Exact mechanical impedance</a:t>
            </a:r>
            <a:endParaRPr lang="en-US" sz="1600" dirty="0">
              <a:solidFill>
                <a:srgbClr val="3333CC"/>
              </a:solidFill>
              <a:sym typeface="Symbol" pitchFamily="18" charset="2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6948264" y="3140968"/>
            <a:ext cx="19337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sym typeface="Symbol" pitchFamily="18" charset="2"/>
              </a:rPr>
              <a:t>mass-compliance approximation</a:t>
            </a:r>
            <a:endParaRPr lang="en-US" sz="1600" dirty="0">
              <a:solidFill>
                <a:srgbClr val="3333CC"/>
              </a:solidFill>
              <a:sym typeface="Symbol" pitchFamily="18" charset="2"/>
            </a:endParaRP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833115" y="4146129"/>
            <a:ext cx="27307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sym typeface="Symbol" pitchFamily="18" charset="2"/>
              </a:rPr>
              <a:t>Thin plates theory:</a:t>
            </a:r>
            <a:endParaRPr lang="en-US" sz="1600" dirty="0">
              <a:solidFill>
                <a:srgbClr val="3333CC"/>
              </a:solidFill>
              <a:sym typeface="Symbol" pitchFamily="18" charset="2"/>
            </a:endParaRPr>
          </a:p>
        </p:txBody>
      </p:sp>
      <p:graphicFrame>
        <p:nvGraphicFramePr>
          <p:cNvPr id="23" name="Object 23"/>
          <p:cNvGraphicFramePr>
            <a:graphicFrameLocks noChangeAspect="1"/>
          </p:cNvGraphicFramePr>
          <p:nvPr/>
        </p:nvGraphicFramePr>
        <p:xfrm>
          <a:off x="1000993" y="4486325"/>
          <a:ext cx="1490663" cy="582612"/>
        </p:xfrm>
        <a:graphic>
          <a:graphicData uri="http://schemas.openxmlformats.org/presentationml/2006/ole">
            <p:oleObj spid="_x0000_s3075" name="Equation" r:id="rId4" imgW="876300" imgH="342900" progId="Equation.DSMT4">
              <p:embed/>
            </p:oleObj>
          </a:graphicData>
        </a:graphic>
      </p:graphicFrame>
      <p:graphicFrame>
        <p:nvGraphicFramePr>
          <p:cNvPr id="35" name="Object 25"/>
          <p:cNvGraphicFramePr>
            <a:graphicFrameLocks noChangeAspect="1"/>
          </p:cNvGraphicFramePr>
          <p:nvPr/>
        </p:nvGraphicFramePr>
        <p:xfrm>
          <a:off x="3034581" y="4446637"/>
          <a:ext cx="1184275" cy="649288"/>
        </p:xfrm>
        <a:graphic>
          <a:graphicData uri="http://schemas.openxmlformats.org/presentationml/2006/ole">
            <p:oleObj spid="_x0000_s3076" name="Equation" r:id="rId5" imgW="698500" imgH="381000" progId="Equation.DSMT4">
              <p:embed/>
            </p:oleObj>
          </a:graphicData>
        </a:graphic>
      </p:graphicFrame>
      <p:graphicFrame>
        <p:nvGraphicFramePr>
          <p:cNvPr id="36" name="Object 27"/>
          <p:cNvGraphicFramePr>
            <a:graphicFrameLocks noChangeAspect="1"/>
          </p:cNvGraphicFramePr>
          <p:nvPr/>
        </p:nvGraphicFramePr>
        <p:xfrm>
          <a:off x="4691931" y="4437112"/>
          <a:ext cx="1392237" cy="801688"/>
        </p:xfrm>
        <a:graphic>
          <a:graphicData uri="http://schemas.openxmlformats.org/presentationml/2006/ole">
            <p:oleObj spid="_x0000_s3077" name="Equation" r:id="rId6" imgW="812447" imgH="469696" progId="Equation.DSMT4">
              <p:embed/>
            </p:oleObj>
          </a:graphicData>
        </a:graphic>
      </p:graphicFrame>
      <p:graphicFrame>
        <p:nvGraphicFramePr>
          <p:cNvPr id="37" name="Object 29"/>
          <p:cNvGraphicFramePr>
            <a:graphicFrameLocks noChangeAspect="1"/>
          </p:cNvGraphicFramePr>
          <p:nvPr/>
        </p:nvGraphicFramePr>
        <p:xfrm>
          <a:off x="654050" y="5517232"/>
          <a:ext cx="5640388" cy="773113"/>
        </p:xfrm>
        <a:graphic>
          <a:graphicData uri="http://schemas.openxmlformats.org/presentationml/2006/ole">
            <p:oleObj spid="_x0000_s3078" name="Equation" r:id="rId7" imgW="3365280" imgH="457200" progId="Equation.DSMT4">
              <p:embed/>
            </p:oleObj>
          </a:graphicData>
        </a:graphic>
      </p:graphicFrame>
      <p:graphicFrame>
        <p:nvGraphicFramePr>
          <p:cNvPr id="38" name="Object 33"/>
          <p:cNvGraphicFramePr>
            <a:graphicFrameLocks noChangeAspect="1"/>
          </p:cNvGraphicFramePr>
          <p:nvPr/>
        </p:nvGraphicFramePr>
        <p:xfrm>
          <a:off x="7162800" y="5547395"/>
          <a:ext cx="1474788" cy="647700"/>
        </p:xfrm>
        <a:graphic>
          <a:graphicData uri="http://schemas.openxmlformats.org/presentationml/2006/ole">
            <p:oleObj spid="_x0000_s3079" name="Equation" r:id="rId8" imgW="863225" imgH="380835" progId="Equation.DSMT4">
              <p:embed/>
            </p:oleObj>
          </a:graphicData>
        </a:graphic>
      </p:graphicFrame>
      <p:graphicFrame>
        <p:nvGraphicFramePr>
          <p:cNvPr id="39" name="Object 35"/>
          <p:cNvGraphicFramePr>
            <a:graphicFrameLocks noChangeAspect="1"/>
          </p:cNvGraphicFramePr>
          <p:nvPr/>
        </p:nvGraphicFramePr>
        <p:xfrm>
          <a:off x="7054850" y="4450929"/>
          <a:ext cx="1698625" cy="604837"/>
        </p:xfrm>
        <a:graphic>
          <a:graphicData uri="http://schemas.openxmlformats.org/presentationml/2006/ole">
            <p:oleObj spid="_x0000_s3080" name="Equation" r:id="rId9" imgW="990170" imgH="355446" progId="Equation.DSMT4">
              <p:embed/>
            </p:oleObj>
          </a:graphicData>
        </a:graphic>
      </p:graphicFrame>
      <p:graphicFrame>
        <p:nvGraphicFramePr>
          <p:cNvPr id="40" name="Object 37"/>
          <p:cNvGraphicFramePr>
            <a:graphicFrameLocks noChangeAspect="1"/>
          </p:cNvGraphicFramePr>
          <p:nvPr/>
        </p:nvGraphicFramePr>
        <p:xfrm>
          <a:off x="7043738" y="3712741"/>
          <a:ext cx="1428750" cy="690563"/>
        </p:xfrm>
        <a:graphic>
          <a:graphicData uri="http://schemas.openxmlformats.org/presentationml/2006/ole">
            <p:oleObj spid="_x0000_s3081" name="Equation" r:id="rId10" imgW="850531" imgH="406224" progId="Equation.DSMT4">
              <p:embed/>
            </p:oleObj>
          </a:graphicData>
        </a:graphic>
      </p:graphicFrame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6876256" y="5177829"/>
            <a:ext cx="2219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3333CC"/>
                </a:solidFill>
                <a:sym typeface="Symbol" pitchFamily="18" charset="2"/>
              </a:rPr>
              <a:t>Acoustic impedance</a:t>
            </a:r>
            <a:endParaRPr lang="en-US" sz="1600" dirty="0">
              <a:solidFill>
                <a:srgbClr val="3333CC"/>
              </a:solidFill>
              <a:sym typeface="Symbol" pitchFamily="18" charset="2"/>
            </a:endParaRPr>
          </a:p>
        </p:txBody>
      </p:sp>
      <p:sp>
        <p:nvSpPr>
          <p:cNvPr id="42" name="Line 41"/>
          <p:cNvSpPr>
            <a:spLocks noChangeShapeType="1"/>
          </p:cNvSpPr>
          <p:nvPr/>
        </p:nvSpPr>
        <p:spPr bwMode="auto">
          <a:xfrm>
            <a:off x="660400" y="4495379"/>
            <a:ext cx="0" cy="720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43" name="Line 42"/>
          <p:cNvSpPr>
            <a:spLocks noChangeShapeType="1"/>
          </p:cNvSpPr>
          <p:nvPr/>
        </p:nvSpPr>
        <p:spPr bwMode="auto">
          <a:xfrm>
            <a:off x="3317875" y="5354042"/>
            <a:ext cx="3527425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44" name="Line 43"/>
          <p:cNvSpPr>
            <a:spLocks noChangeShapeType="1"/>
          </p:cNvSpPr>
          <p:nvPr/>
        </p:nvSpPr>
        <p:spPr bwMode="auto">
          <a:xfrm flipV="1">
            <a:off x="8847138" y="3396829"/>
            <a:ext cx="1587" cy="1800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45" name="Text Box 44"/>
          <p:cNvSpPr txBox="1">
            <a:spLocks noChangeArrowheads="1"/>
          </p:cNvSpPr>
          <p:nvPr/>
        </p:nvSpPr>
        <p:spPr bwMode="auto">
          <a:xfrm>
            <a:off x="6804248" y="2060848"/>
            <a:ext cx="2241550" cy="1079500"/>
          </a:xfrm>
          <a:prstGeom prst="rect">
            <a:avLst/>
          </a:prstGeom>
          <a:solidFill>
            <a:srgbClr val="FFCC99"/>
          </a:soli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 dirty="0">
                <a:solidFill>
                  <a:srgbClr val="993300"/>
                </a:solidFill>
                <a:latin typeface="Times New Roman" pitchFamily="18" charset="0"/>
                <a:sym typeface="Symbol" pitchFamily="18" charset="2"/>
              </a:rPr>
              <a:t>E</a:t>
            </a:r>
            <a:r>
              <a:rPr lang="en-US" sz="1600" dirty="0">
                <a:solidFill>
                  <a:srgbClr val="993300"/>
                </a:solidFill>
                <a:sym typeface="Symbol" pitchFamily="18" charset="2"/>
              </a:rPr>
              <a:t> : Young’s modulus</a:t>
            </a:r>
          </a:p>
          <a:p>
            <a:r>
              <a:rPr lang="en-US" sz="1600" i="1" dirty="0">
                <a:solidFill>
                  <a:srgbClr val="993300"/>
                </a:solidFill>
                <a:latin typeface="Symbol" pitchFamily="18" charset="2"/>
                <a:sym typeface="Symbol" pitchFamily="18" charset="2"/>
              </a:rPr>
              <a:t></a:t>
            </a:r>
            <a:r>
              <a:rPr lang="en-US" sz="1600" dirty="0">
                <a:solidFill>
                  <a:srgbClr val="993300"/>
                </a:solidFill>
                <a:sym typeface="Symbol" pitchFamily="18" charset="2"/>
              </a:rPr>
              <a:t> : Poisson’s ratio</a:t>
            </a:r>
          </a:p>
          <a:p>
            <a:r>
              <a:rPr lang="en-US" sz="1600" i="1" dirty="0" err="1">
                <a:solidFill>
                  <a:srgbClr val="993300"/>
                </a:solidFill>
                <a:latin typeface="Symbol" pitchFamily="18" charset="2"/>
                <a:sym typeface="Symbol" pitchFamily="18" charset="2"/>
              </a:rPr>
              <a:t>r</a:t>
            </a:r>
            <a:r>
              <a:rPr lang="en-US" sz="1600" baseline="-25000" dirty="0" err="1">
                <a:solidFill>
                  <a:srgbClr val="993300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1600" dirty="0">
                <a:solidFill>
                  <a:srgbClr val="993300"/>
                </a:solidFill>
                <a:sym typeface="Symbol" pitchFamily="18" charset="2"/>
              </a:rPr>
              <a:t> : mass density</a:t>
            </a:r>
          </a:p>
          <a:p>
            <a:r>
              <a:rPr lang="en-US" sz="1600" i="1" dirty="0">
                <a:solidFill>
                  <a:srgbClr val="993300"/>
                </a:solidFill>
                <a:latin typeface="Times New Roman" pitchFamily="18" charset="0"/>
                <a:sym typeface="Symbol" pitchFamily="18" charset="2"/>
              </a:rPr>
              <a:t>h</a:t>
            </a:r>
            <a:r>
              <a:rPr lang="en-US" sz="1600" dirty="0">
                <a:solidFill>
                  <a:srgbClr val="993300"/>
                </a:solidFill>
                <a:sym typeface="Symbol" pitchFamily="18" charset="2"/>
              </a:rPr>
              <a:t> : thickness</a:t>
            </a:r>
          </a:p>
        </p:txBody>
      </p:sp>
      <p:pic>
        <p:nvPicPr>
          <p:cNvPr id="46" name="Picture 6" descr="Dessin_Schema_membrane_pipe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2675" y="2045072"/>
            <a:ext cx="2179638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Espace réservé du pied de page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Hervé Lissek - EPFL - Passive and Active Acoustic metamaterials</a:t>
            </a:r>
            <a:endParaRPr lang="fr-BE" dirty="0"/>
          </a:p>
        </p:txBody>
      </p:sp>
      <p:sp>
        <p:nvSpPr>
          <p:cNvPr id="27" name="Rectangle 26"/>
          <p:cNvSpPr/>
          <p:nvPr/>
        </p:nvSpPr>
        <p:spPr>
          <a:xfrm>
            <a:off x="755576" y="4221088"/>
            <a:ext cx="5616624" cy="1008112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ectangle 27"/>
          <p:cNvSpPr/>
          <p:nvPr/>
        </p:nvSpPr>
        <p:spPr>
          <a:xfrm>
            <a:off x="4932040" y="2348880"/>
            <a:ext cx="504056" cy="576064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41" grpId="0"/>
      <p:bldP spid="42" grpId="0" animBg="1"/>
      <p:bldP spid="43" grpId="0" animBg="1"/>
      <p:bldP spid="44" grpId="0" animBg="1"/>
      <p:bldP spid="2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main_ICSV16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omenade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omenad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Words>2101</Words>
  <Application>Microsoft Office PowerPoint</Application>
  <PresentationFormat>Affichage à l'écran (4:3)</PresentationFormat>
  <Paragraphs>359</Paragraphs>
  <Slides>43</Slides>
  <Notes>7</Notes>
  <HiddenSlides>0</HiddenSlides>
  <MMClips>5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43</vt:i4>
      </vt:variant>
    </vt:vector>
  </HeadingPairs>
  <TitlesOfParts>
    <vt:vector size="46" baseType="lpstr">
      <vt:lpstr>Romain_ICSV16</vt:lpstr>
      <vt:lpstr>Visio</vt:lpstr>
      <vt:lpstr>Equation</vt:lpstr>
      <vt:lpstr>Passive/Active  Acoustic metamaterials</vt:lpstr>
      <vt:lpstr>Introduction</vt:lpstr>
      <vt:lpstr>Introduction </vt:lpstr>
      <vt:lpstr>Introduction - Applications</vt:lpstr>
      <vt:lpstr>Introduction - Applications</vt:lpstr>
      <vt:lpstr>Introduction - Applications</vt:lpstr>
      <vt:lpstr>Dual TL-based Acoustic metamaterials</vt:lpstr>
      <vt:lpstr>Dual TL-based Acoustic metamaterials</vt:lpstr>
      <vt:lpstr>Dual TL-based Acoustic metamaterials series compliances</vt:lpstr>
      <vt:lpstr>Dual TL-based Acoustic metamaterials series compliances</vt:lpstr>
      <vt:lpstr>Dual TL-based Acoustic metamaterials Shunt masses</vt:lpstr>
      <vt:lpstr>Dual TL-based Acoustic metamaterials Shunt masses</vt:lpstr>
      <vt:lpstr>Dual TL – Model and Design</vt:lpstr>
      <vt:lpstr>duAL TL – Performances (1/2)</vt:lpstr>
      <vt:lpstr>duAL TL – Performances (1/2)</vt:lpstr>
      <vt:lpstr>duAL TL – Performances (1/2)</vt:lpstr>
      <vt:lpstr>Example of mismatched resonators</vt:lpstr>
      <vt:lpstr>duAL TL – Performances (2/2)</vt:lpstr>
      <vt:lpstr>Dual TL – Radiation properties (1/2)</vt:lpstr>
      <vt:lpstr>Dual TL – Radiation properties (2/2)</vt:lpstr>
      <vt:lpstr>expErimental study</vt:lpstr>
      <vt:lpstr>expErimental study</vt:lpstr>
      <vt:lpstr>expErimental study</vt:lpstr>
      <vt:lpstr>expErimental study</vt:lpstr>
      <vt:lpstr>expErimental study (Lee et al)</vt:lpstr>
      <vt:lpstr>Experimental study</vt:lpstr>
      <vt:lpstr>Active acoustic metamaterials Active Control of acoustic impedance</vt:lpstr>
      <vt:lpstr>Rationale for turning into active</vt:lpstr>
      <vt:lpstr>Active control of acoustic impedance</vt:lpstr>
      <vt:lpstr>Active control of acoustic impedance</vt:lpstr>
      <vt:lpstr>Active control of acoustic impedance</vt:lpstr>
      <vt:lpstr>Active control of acoustic impedance</vt:lpstr>
      <vt:lpstr>Active control of acoustic impedance</vt:lpstr>
      <vt:lpstr>Active control of acoustic impedance</vt:lpstr>
      <vt:lpstr>Active control of acoustic impedance</vt:lpstr>
      <vt:lpstr>Active control of acoustic impedance</vt:lpstr>
      <vt:lpstr>Active control of acoustic impedance</vt:lpstr>
      <vt:lpstr>Experimental assessment</vt:lpstr>
      <vt:lpstr>CONCLUSIONS</vt:lpstr>
      <vt:lpstr>Conclusions – perspectives</vt:lpstr>
      <vt:lpstr>Conclusions – perspectives</vt:lpstr>
      <vt:lpstr>Conclusions – perspectives</vt:lpstr>
      <vt:lpstr>Thank you for your attention time for questions…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Métamatériaux Acoustiques: avancement</dc:title>
  <dc:creator>Lissek Hervé</dc:creator>
  <cp:lastModifiedBy>HLissek</cp:lastModifiedBy>
  <cp:revision>90</cp:revision>
  <dcterms:created xsi:type="dcterms:W3CDTF">2010-09-14T14:30:47Z</dcterms:created>
  <dcterms:modified xsi:type="dcterms:W3CDTF">2011-04-14T13:17:07Z</dcterms:modified>
</cp:coreProperties>
</file>