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7FC"/>
    <a:srgbClr val="ECF3FA"/>
    <a:srgbClr val="F9FB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2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16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7161-1669-4802-807C-36C5FC596DC8}" type="datetimeFigureOut">
              <a:rPr lang="fr-CH" smtClean="0"/>
              <a:t>09.03.2018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2330-1816-4072-A2A4-FD698A5D58A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36051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7161-1669-4802-807C-36C5FC596DC8}" type="datetimeFigureOut">
              <a:rPr lang="fr-CH" smtClean="0"/>
              <a:t>09.03.2018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2330-1816-4072-A2A4-FD698A5D58A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50714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7161-1669-4802-807C-36C5FC596DC8}" type="datetimeFigureOut">
              <a:rPr lang="fr-CH" smtClean="0"/>
              <a:t>09.03.2018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2330-1816-4072-A2A4-FD698A5D58A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54003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7161-1669-4802-807C-36C5FC596DC8}" type="datetimeFigureOut">
              <a:rPr lang="fr-CH" smtClean="0"/>
              <a:t>09.03.2018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2330-1816-4072-A2A4-FD698A5D58A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37992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7161-1669-4802-807C-36C5FC596DC8}" type="datetimeFigureOut">
              <a:rPr lang="fr-CH" smtClean="0"/>
              <a:t>09.03.2018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2330-1816-4072-A2A4-FD698A5D58A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75116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7161-1669-4802-807C-36C5FC596DC8}" type="datetimeFigureOut">
              <a:rPr lang="fr-CH" smtClean="0"/>
              <a:t>09.03.2018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2330-1816-4072-A2A4-FD698A5D58A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8255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7161-1669-4802-807C-36C5FC596DC8}" type="datetimeFigureOut">
              <a:rPr lang="fr-CH" smtClean="0"/>
              <a:t>09.03.2018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2330-1816-4072-A2A4-FD698A5D58A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49506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7161-1669-4802-807C-36C5FC596DC8}" type="datetimeFigureOut">
              <a:rPr lang="fr-CH" smtClean="0"/>
              <a:t>09.03.2018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2330-1816-4072-A2A4-FD698A5D58A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92141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7161-1669-4802-807C-36C5FC596DC8}" type="datetimeFigureOut">
              <a:rPr lang="fr-CH" smtClean="0"/>
              <a:t>09.03.2018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2330-1816-4072-A2A4-FD698A5D58A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0943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7161-1669-4802-807C-36C5FC596DC8}" type="datetimeFigureOut">
              <a:rPr lang="fr-CH" smtClean="0"/>
              <a:t>09.03.2018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2330-1816-4072-A2A4-FD698A5D58A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6621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7161-1669-4802-807C-36C5FC596DC8}" type="datetimeFigureOut">
              <a:rPr lang="fr-CH" smtClean="0"/>
              <a:t>09.03.2018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2330-1816-4072-A2A4-FD698A5D58A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42057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B7161-1669-4802-807C-36C5FC596DC8}" type="datetimeFigureOut">
              <a:rPr lang="fr-CH" smtClean="0"/>
              <a:t>09.03.2018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62330-1816-4072-A2A4-FD698A5D58A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17127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7800" y="180620"/>
            <a:ext cx="8788400" cy="830997"/>
          </a:xfrm>
          <a:prstGeom prst="rect">
            <a:avLst/>
          </a:prstGeom>
          <a:solidFill>
            <a:srgbClr val="3077B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Explore RdhK based regulatory network of organohalide respiration using a hybrid proteins </a:t>
            </a:r>
            <a:r>
              <a:rPr lang="en-GB" sz="2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strategy</a:t>
            </a:r>
            <a:endParaRPr lang="fr-CH" sz="2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2" y="942071"/>
            <a:ext cx="90677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sz="1600" u="sng" dirty="0">
                <a:latin typeface="Century Gothic" panose="020B0502020202020204" pitchFamily="34" charset="0"/>
              </a:rPr>
              <a:t>Mathilde Willemin</a:t>
            </a:r>
            <a:r>
              <a:rPr lang="en-GB" sz="1600" baseline="30000" dirty="0">
                <a:latin typeface="Century Gothic" panose="020B0502020202020204" pitchFamily="34" charset="0"/>
              </a:rPr>
              <a:t>#</a:t>
            </a:r>
            <a:r>
              <a:rPr lang="en-GB" sz="1600" dirty="0">
                <a:latin typeface="Century Gothic" panose="020B0502020202020204" pitchFamily="34" charset="0"/>
              </a:rPr>
              <a:t>, Christof Holliger and Julien </a:t>
            </a:r>
            <a:r>
              <a:rPr lang="en-GB" sz="1600" dirty="0" smtClean="0">
                <a:latin typeface="Century Gothic" panose="020B0502020202020204" pitchFamily="34" charset="0"/>
              </a:rPr>
              <a:t>Maillard</a:t>
            </a:r>
            <a:endParaRPr lang="en-GB" sz="1600" dirty="0">
              <a:latin typeface="Century Gothic" panose="020B0502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CH" sz="1200" dirty="0" err="1" smtClean="0">
                <a:latin typeface="Century Gothic" panose="020B0502020202020204" pitchFamily="34" charset="0"/>
              </a:rPr>
              <a:t>Laboratory</a:t>
            </a:r>
            <a:r>
              <a:rPr lang="fr-CH" sz="1200" dirty="0" smtClean="0">
                <a:latin typeface="Century Gothic" panose="020B0502020202020204" pitchFamily="34" charset="0"/>
              </a:rPr>
              <a:t> for </a:t>
            </a:r>
            <a:r>
              <a:rPr lang="fr-CH" sz="1200" dirty="0" err="1" smtClean="0">
                <a:latin typeface="Century Gothic" panose="020B0502020202020204" pitchFamily="34" charset="0"/>
              </a:rPr>
              <a:t>Environmental</a:t>
            </a:r>
            <a:r>
              <a:rPr lang="fr-CH" sz="1200" dirty="0" smtClean="0">
                <a:latin typeface="Century Gothic" panose="020B0502020202020204" pitchFamily="34" charset="0"/>
              </a:rPr>
              <a:t> </a:t>
            </a:r>
            <a:r>
              <a:rPr lang="fr-CH" sz="1200" dirty="0" err="1" smtClean="0">
                <a:latin typeface="Century Gothic" panose="020B0502020202020204" pitchFamily="34" charset="0"/>
              </a:rPr>
              <a:t>Biotechnology</a:t>
            </a:r>
            <a:r>
              <a:rPr lang="fr-CH" sz="1200" dirty="0" smtClean="0">
                <a:latin typeface="Century Gothic" panose="020B0502020202020204" pitchFamily="34" charset="0"/>
              </a:rPr>
              <a:t> (ENAC-IIE-LBE), </a:t>
            </a:r>
            <a:r>
              <a:rPr lang="fr-CH" sz="1200" dirty="0" err="1" smtClean="0">
                <a:latin typeface="Century Gothic" panose="020B0502020202020204" pitchFamily="34" charset="0"/>
              </a:rPr>
              <a:t>Swiss</a:t>
            </a:r>
            <a:r>
              <a:rPr lang="fr-CH" sz="1200" dirty="0" smtClean="0">
                <a:latin typeface="Century Gothic" panose="020B0502020202020204" pitchFamily="34" charset="0"/>
              </a:rPr>
              <a:t> </a:t>
            </a:r>
            <a:r>
              <a:rPr lang="fr-CH" sz="1200" dirty="0" err="1" smtClean="0">
                <a:latin typeface="Century Gothic" panose="020B0502020202020204" pitchFamily="34" charset="0"/>
              </a:rPr>
              <a:t>federal</a:t>
            </a:r>
            <a:r>
              <a:rPr lang="fr-CH" sz="1200" dirty="0" smtClean="0">
                <a:latin typeface="Century Gothic" panose="020B0502020202020204" pitchFamily="34" charset="0"/>
              </a:rPr>
              <a:t> </a:t>
            </a:r>
            <a:r>
              <a:rPr lang="fr-CH" sz="1200" dirty="0" err="1" smtClean="0">
                <a:latin typeface="Century Gothic" panose="020B0502020202020204" pitchFamily="34" charset="0"/>
              </a:rPr>
              <a:t>institute</a:t>
            </a:r>
            <a:r>
              <a:rPr lang="fr-CH" sz="1200" dirty="0" smtClean="0">
                <a:latin typeface="Century Gothic" panose="020B0502020202020204" pitchFamily="34" charset="0"/>
              </a:rPr>
              <a:t> of </a:t>
            </a:r>
            <a:r>
              <a:rPr lang="fr-CH" sz="1200" dirty="0" err="1" smtClean="0">
                <a:latin typeface="Century Gothic" panose="020B0502020202020204" pitchFamily="34" charset="0"/>
              </a:rPr>
              <a:t>technology</a:t>
            </a:r>
            <a:r>
              <a:rPr lang="fr-CH" sz="1200" dirty="0" smtClean="0">
                <a:latin typeface="Century Gothic" panose="020B0502020202020204" pitchFamily="34" charset="0"/>
              </a:rPr>
              <a:t>, Lausanne, </a:t>
            </a:r>
            <a:r>
              <a:rPr lang="fr-CH" sz="1200" dirty="0" err="1" smtClean="0">
                <a:latin typeface="Century Gothic" panose="020B0502020202020204" pitchFamily="34" charset="0"/>
              </a:rPr>
              <a:t>Switzerland</a:t>
            </a:r>
            <a:r>
              <a:rPr lang="fr-CH" sz="1200" dirty="0" smtClean="0">
                <a:latin typeface="Century Gothic" panose="020B0502020202020204" pitchFamily="34" charset="0"/>
              </a:rPr>
              <a:t> </a:t>
            </a:r>
            <a:endParaRPr lang="fr-CH" sz="1600" dirty="0">
              <a:latin typeface="Century Gothic" panose="020B0502020202020204" pitchFamily="34" charset="0"/>
            </a:endParaRPr>
          </a:p>
        </p:txBody>
      </p:sp>
      <p:pic>
        <p:nvPicPr>
          <p:cNvPr id="19" name="Picture 2" descr="File:Logo EPFL.sv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457" y="6110931"/>
            <a:ext cx="1472542" cy="706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up 44"/>
          <p:cNvGrpSpPr/>
          <p:nvPr/>
        </p:nvGrpSpPr>
        <p:grpSpPr>
          <a:xfrm>
            <a:off x="177805" y="2020960"/>
            <a:ext cx="8788390" cy="4343550"/>
            <a:chOff x="188691" y="2020960"/>
            <a:chExt cx="8788390" cy="4343550"/>
          </a:xfrm>
        </p:grpSpPr>
        <p:grpSp>
          <p:nvGrpSpPr>
            <p:cNvPr id="39" name="Group 38"/>
            <p:cNvGrpSpPr/>
            <p:nvPr/>
          </p:nvGrpSpPr>
          <p:grpSpPr>
            <a:xfrm>
              <a:off x="188691" y="2228721"/>
              <a:ext cx="2572656" cy="3809218"/>
              <a:chOff x="188691" y="2228721"/>
              <a:chExt cx="2572656" cy="3809218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188691" y="2598053"/>
                <a:ext cx="2572656" cy="34398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1543" y="4125332"/>
                <a:ext cx="1752608" cy="1815654"/>
              </a:xfrm>
              <a:prstGeom prst="rect">
                <a:avLst/>
              </a:prstGeom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261262" y="2828051"/>
                <a:ext cx="233317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1200" i="1" dirty="0" err="1" smtClean="0">
                    <a:latin typeface="Century Gothic" panose="020B0502020202020204" pitchFamily="34" charset="0"/>
                  </a:rPr>
                  <a:t>Rdh</a:t>
                </a:r>
                <a:r>
                  <a:rPr lang="en-US" sz="1200" i="1" dirty="0" smtClean="0">
                    <a:latin typeface="Century Gothic" panose="020B0502020202020204" pitchFamily="34" charset="0"/>
                  </a:rPr>
                  <a:t> </a:t>
                </a:r>
                <a:r>
                  <a:rPr lang="en-US" sz="1200" dirty="0" smtClean="0">
                    <a:latin typeface="Century Gothic" panose="020B0502020202020204" pitchFamily="34" charset="0"/>
                  </a:rPr>
                  <a:t>gene clusters encode proteins involved in organohalide respiration and their transcription is regulated by protein of the CRP/FNR family, called </a:t>
                </a:r>
                <a:r>
                  <a:rPr lang="en-US" sz="1200" b="1" dirty="0" smtClean="0">
                    <a:latin typeface="Century Gothic" panose="020B0502020202020204" pitchFamily="34" charset="0"/>
                  </a:rPr>
                  <a:t>RdhK.</a:t>
                </a:r>
                <a:endParaRPr lang="fr-CH" sz="1200" b="1" i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88691" y="2228721"/>
                <a:ext cx="12250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Century Gothic" panose="020B0502020202020204" pitchFamily="34" charset="0"/>
                  </a:rPr>
                  <a:t>I. context</a:t>
                </a:r>
                <a:endParaRPr lang="fr-CH" dirty="0"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2905981" y="2020960"/>
              <a:ext cx="3353810" cy="4343550"/>
              <a:chOff x="2942774" y="2020960"/>
              <a:chExt cx="3353810" cy="434355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2942774" y="2384639"/>
                <a:ext cx="3353810" cy="397987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942774" y="2020960"/>
                <a:ext cx="16129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Century Gothic" panose="020B0502020202020204" pitchFamily="34" charset="0"/>
                  </a:rPr>
                  <a:t>II. Main goal 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3007813" y="4903418"/>
                <a:ext cx="323824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200" dirty="0" smtClean="0">
                    <a:latin typeface="Century Gothic" panose="020B0502020202020204" pitchFamily="34" charset="0"/>
                  </a:rPr>
                  <a:t>Characterization of new RdhK protein (i.e. </a:t>
                </a:r>
                <a:r>
                  <a:rPr lang="en-US" sz="1200" dirty="0" smtClean="0">
                    <a:latin typeface="Century Gothic" panose="020B0502020202020204" pitchFamily="34" charset="0"/>
                  </a:rPr>
                  <a:t>identification of both binding partners)</a:t>
                </a:r>
                <a:endParaRPr lang="en-US" sz="1200" dirty="0" smtClean="0">
                  <a:latin typeface="Century Gothic" panose="020B0502020202020204" pitchFamily="34" charset="0"/>
                </a:endParaRPr>
              </a:p>
              <a:p>
                <a:pPr marL="171450" indent="-171450">
                  <a:buFontTx/>
                  <a:buChar char="-"/>
                </a:pPr>
                <a:endParaRPr lang="en-US" sz="1200" dirty="0">
                  <a:latin typeface="Century Gothic" panose="020B0502020202020204" pitchFamily="34" charset="0"/>
                </a:endParaRPr>
              </a:p>
              <a:p>
                <a:pPr marL="171450" indent="-171450">
                  <a:buFontTx/>
                  <a:buChar char="-"/>
                </a:pPr>
                <a:r>
                  <a:rPr lang="en-US" sz="1200" dirty="0" smtClean="0">
                    <a:latin typeface="Century Gothic" panose="020B0502020202020204" pitchFamily="34" charset="0"/>
                  </a:rPr>
                  <a:t>An indirect way to discover new substrate for organohalide </a:t>
                </a:r>
              </a:p>
            </p:txBody>
          </p:sp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00556" y="2732062"/>
                <a:ext cx="3238246" cy="1954564"/>
              </a:xfrm>
              <a:prstGeom prst="rect">
                <a:avLst/>
              </a:prstGeom>
            </p:spPr>
          </p:pic>
          <p:sp>
            <p:nvSpPr>
              <p:cNvPr id="37" name="TextBox 36"/>
              <p:cNvSpPr txBox="1"/>
              <p:nvPr/>
            </p:nvSpPr>
            <p:spPr>
              <a:xfrm>
                <a:off x="2942774" y="2455605"/>
                <a:ext cx="335381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u="sng" dirty="0" smtClean="0">
                    <a:latin typeface="Century Gothic" panose="020B0502020202020204" pitchFamily="34" charset="0"/>
                  </a:rPr>
                  <a:t>Dehalobacter restrictus PERK-23 gene organization</a:t>
                </a:r>
                <a:endParaRPr lang="fr-CH" sz="1000" u="sng" dirty="0"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6404425" y="2228721"/>
              <a:ext cx="2572656" cy="3809218"/>
              <a:chOff x="6404425" y="2228721"/>
              <a:chExt cx="2572656" cy="3809218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6404425" y="2598053"/>
                <a:ext cx="2572656" cy="34398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404425" y="2228721"/>
                <a:ext cx="16482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Century Gothic" panose="020B0502020202020204" pitchFamily="34" charset="0"/>
                  </a:rPr>
                  <a:t>III. Challenge</a:t>
                </a:r>
                <a:endParaRPr lang="fr-CH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6478011" y="2734231"/>
                <a:ext cx="2433760" cy="1107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100" b="1" dirty="0" smtClean="0">
                    <a:latin typeface="Century Gothic" panose="020B0502020202020204" pitchFamily="34" charset="0"/>
                  </a:rPr>
                  <a:t>Identification of RdhK binding partners</a:t>
                </a:r>
                <a:r>
                  <a:rPr lang="en-US" sz="1100" dirty="0" smtClean="0">
                    <a:latin typeface="Century Gothic" panose="020B0502020202020204" pitchFamily="34" charset="0"/>
                  </a:rPr>
                  <a:t> </a:t>
                </a:r>
              </a:p>
              <a:p>
                <a:pPr algn="just"/>
                <a:r>
                  <a:rPr lang="en-US" sz="1100" dirty="0" smtClean="0">
                    <a:latin typeface="Century Gothic" panose="020B0502020202020204" pitchFamily="34" charset="0"/>
                  </a:rPr>
                  <a:t>Visualization of the tripartite complex requires the presence of the interdependent effector and </a:t>
                </a:r>
                <a:r>
                  <a:rPr lang="en-US" sz="1100" dirty="0" err="1" smtClean="0">
                    <a:latin typeface="Century Gothic" panose="020B0502020202020204" pitchFamily="34" charset="0"/>
                  </a:rPr>
                  <a:t>dehalobox</a:t>
                </a:r>
                <a:r>
                  <a:rPr lang="en-US" sz="1100" dirty="0" smtClean="0">
                    <a:latin typeface="Century Gothic" panose="020B0502020202020204" pitchFamily="34" charset="0"/>
                  </a:rPr>
                  <a:t> partners. </a:t>
                </a:r>
                <a:endParaRPr lang="fr-CH" sz="1100" u="sng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41" name="Down Arrow 40"/>
              <p:cNvSpPr/>
              <p:nvPr/>
            </p:nvSpPr>
            <p:spPr>
              <a:xfrm>
                <a:off x="7321149" y="3856741"/>
                <a:ext cx="747485" cy="844399"/>
              </a:xfrm>
              <a:prstGeom prst="downArrow">
                <a:avLst>
                  <a:gd name="adj1" fmla="val 30583"/>
                  <a:gd name="adj2" fmla="val 50971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6478011" y="4832990"/>
                <a:ext cx="2433760" cy="9387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100" b="1" dirty="0" smtClean="0">
                    <a:latin typeface="Century Gothic" panose="020B0502020202020204" pitchFamily="34" charset="0"/>
                  </a:rPr>
                  <a:t>Decoupling </a:t>
                </a:r>
                <a:r>
                  <a:rPr lang="en-US" sz="1100" dirty="0" smtClean="0">
                    <a:latin typeface="Century Gothic" panose="020B0502020202020204" pitchFamily="34" charset="0"/>
                  </a:rPr>
                  <a:t>the screenings using an hybrid RdhK strategy. </a:t>
                </a:r>
              </a:p>
              <a:p>
                <a:endParaRPr lang="en-US" sz="1100" u="sng" dirty="0" smtClean="0">
                  <a:latin typeface="Century Gothic" panose="020B0502020202020204" pitchFamily="34" charset="0"/>
                </a:endParaRPr>
              </a:p>
              <a:p>
                <a:endParaRPr lang="en-US" sz="1100" u="sng" dirty="0">
                  <a:latin typeface="Century Gothic" panose="020B0502020202020204" pitchFamily="34" charset="0"/>
                </a:endParaRPr>
              </a:p>
              <a:p>
                <a:pPr algn="ctr"/>
                <a:r>
                  <a:rPr lang="en-US" sz="1100" b="1" u="sng" dirty="0" smtClean="0">
                    <a:solidFill>
                      <a:schemeClr val="accent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Come and </a:t>
                </a:r>
                <a:r>
                  <a:rPr lang="en-US" sz="1100" b="1" u="sng" dirty="0" err="1" smtClean="0">
                    <a:solidFill>
                      <a:schemeClr val="accent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disscuss</a:t>
                </a:r>
                <a:r>
                  <a:rPr lang="en-US" sz="1100" b="1" u="sng" dirty="0" smtClean="0">
                    <a:solidFill>
                      <a:schemeClr val="accent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with  me </a:t>
                </a:r>
                <a:r>
                  <a:rPr lang="en-US" sz="1100" b="1" u="sng" dirty="0" smtClean="0">
                    <a:solidFill>
                      <a:schemeClr val="accent1">
                        <a:lumMod val="50000"/>
                      </a:schemeClr>
                    </a:solidFill>
                    <a:latin typeface="Century Gothic" panose="020B0502020202020204" pitchFamily="34" charset="0"/>
                    <a:sym typeface="Wingdings" panose="05000000000000000000" pitchFamily="2" charset="2"/>
                  </a:rPr>
                  <a:t> </a:t>
                </a:r>
                <a:endParaRPr lang="fr-CH" sz="1100" b="1" u="sng" dirty="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729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190</TotalTime>
  <Words>135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Wingdings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Willemin Mathilde Stéphanie</dc:creator>
  <cp:lastModifiedBy>Willemin Mathilde Stéphanie</cp:lastModifiedBy>
  <cp:revision>8</cp:revision>
  <dcterms:created xsi:type="dcterms:W3CDTF">2018-03-09T10:03:42Z</dcterms:created>
  <dcterms:modified xsi:type="dcterms:W3CDTF">2018-03-09T13:13:44Z</dcterms:modified>
</cp:coreProperties>
</file>