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"/>
  </p:sldMasterIdLst>
  <p:notesMasterIdLst>
    <p:notesMasterId r:id="rId26"/>
  </p:notesMasterIdLst>
  <p:sldIdLst>
    <p:sldId id="366" r:id="rId2"/>
    <p:sldId id="367" r:id="rId3"/>
    <p:sldId id="645" r:id="rId4"/>
    <p:sldId id="528" r:id="rId5"/>
    <p:sldId id="525" r:id="rId6"/>
    <p:sldId id="529" r:id="rId7"/>
    <p:sldId id="526" r:id="rId8"/>
    <p:sldId id="611" r:id="rId9"/>
    <p:sldId id="576" r:id="rId10"/>
    <p:sldId id="531" r:id="rId11"/>
    <p:sldId id="553" r:id="rId12"/>
    <p:sldId id="555" r:id="rId13"/>
    <p:sldId id="557" r:id="rId14"/>
    <p:sldId id="532" r:id="rId15"/>
    <p:sldId id="533" r:id="rId16"/>
    <p:sldId id="559" r:id="rId17"/>
    <p:sldId id="561" r:id="rId18"/>
    <p:sldId id="579" r:id="rId19"/>
    <p:sldId id="569" r:id="rId20"/>
    <p:sldId id="571" r:id="rId21"/>
    <p:sldId id="582" r:id="rId22"/>
    <p:sldId id="588" r:id="rId23"/>
    <p:sldId id="589" r:id="rId24"/>
    <p:sldId id="581" r:id="rId2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0E8"/>
    <a:srgbClr val="00FF00"/>
    <a:srgbClr val="91C7F9"/>
    <a:srgbClr val="9999FF"/>
    <a:srgbClr val="FF00FF"/>
    <a:srgbClr val="FFFE12"/>
    <a:srgbClr val="66FF66"/>
    <a:srgbClr val="FFFF00"/>
    <a:srgbClr val="BEE1F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06" autoAdjust="0"/>
    <p:restoredTop sz="80946" autoAdjust="0"/>
  </p:normalViewPr>
  <p:slideViewPr>
    <p:cSldViewPr>
      <p:cViewPr varScale="1">
        <p:scale>
          <a:sx n="82" d="100"/>
          <a:sy n="82" d="100"/>
        </p:scale>
        <p:origin x="-56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6E1AB248-CDFE-49BB-8034-4D1763E71974}" type="datetimeFigureOut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5EDFCABE-5061-4D9E-9C7B-CFF11016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33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64396C-F443-43AE-8CF3-DB853D33EE0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b="1" i="1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9D49CC-CED7-4F57-87B7-4D2920FF467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3C9B4-31DD-43F0-BED9-14E2D9A125FE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0611-4AA9-475C-B732-0847066A7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56B6-98DE-4554-B853-D9A31C2B9E0D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8315B-B61B-4BCF-8597-4966529E9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F891C-0724-46D3-B10F-997695CAA7FF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D39BD-4906-4EB8-8D79-B2194953E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1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9DAE-C537-4CAA-B3CB-C83FC4D339AE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B648-DAFB-4F81-A801-7AF5CC7C836F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D2DBE-AE1A-43C9-9EC9-7D147907F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7597-6987-4D56-9A48-E2CF57DE0B23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479CA-28F9-42B0-BF72-E32B60437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B722D-24FA-4B7F-96B2-4137294DA3DA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833D-4E7B-4778-922D-74495D888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1648-E996-441B-8395-E9A3A8D558C5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DB7A-07A1-4F60-995C-24ACBE5E0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ADDCA-AB2C-4FE9-83CC-E9E81DBE476A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158D-AF14-4069-B8A3-BED7B83C7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AACF-2105-445B-8F29-1EB7E5AA6EDC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E9987-DD59-42A8-BEFE-F2CDFFD8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2F53A-B765-47C7-ABD0-E54FE979DE42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8222B-8742-46BF-B340-BB848689D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11852C-5CEA-438B-89F9-1C3A36EFD9DD}" type="datetime1">
              <a:rPr lang="en-US"/>
              <a:pPr>
                <a:defRPr/>
              </a:pPr>
              <a:t>24-Oct-11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0ABD2A-622C-4170-A01D-ABC1844C5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9" r:id="rId2"/>
    <p:sldLayoutId id="2147483948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9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dirt.com/articles/20080417/041032874.s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76400"/>
            <a:ext cx="87630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Security Games in Online Advertising: Can Ads Help Secure the Web?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4294967295"/>
          </p:nvPr>
        </p:nvSpPr>
        <p:spPr>
          <a:xfrm>
            <a:off x="-152400" y="4724400"/>
            <a:ext cx="4724400" cy="1752600"/>
          </a:xfrm>
        </p:spPr>
        <p:txBody>
          <a:bodyPr/>
          <a:lstStyle/>
          <a:p>
            <a:pPr marR="0" algn="ctr" eaLnBrk="1" hangingPunct="1">
              <a:spcAft>
                <a:spcPts val="600"/>
              </a:spcAft>
              <a:buNone/>
            </a:pPr>
            <a:r>
              <a:rPr lang="en-US" b="1" dirty="0" err="1" smtClean="0"/>
              <a:t>Nevena</a:t>
            </a:r>
            <a:r>
              <a:rPr lang="en-US" b="1" dirty="0" smtClean="0"/>
              <a:t> </a:t>
            </a:r>
            <a:r>
              <a:rPr lang="en-US" b="1" dirty="0" err="1" smtClean="0"/>
              <a:t>Vratonjic</a:t>
            </a:r>
            <a:endParaRPr lang="en-US" b="1" dirty="0" smtClean="0"/>
          </a:p>
          <a:p>
            <a:pPr algn="ctr">
              <a:spcBef>
                <a:spcPts val="0"/>
              </a:spcBef>
              <a:buNone/>
            </a:pPr>
            <a:r>
              <a:rPr lang="en-US" dirty="0" smtClean="0"/>
              <a:t>Maxim Raya</a:t>
            </a:r>
          </a:p>
          <a:p>
            <a:pPr marR="0" algn="ctr" eaLnBrk="1" hangingPunct="1">
              <a:spcBef>
                <a:spcPts val="0"/>
              </a:spcBef>
              <a:buNone/>
            </a:pPr>
            <a:r>
              <a:rPr lang="en-US" dirty="0" smtClean="0"/>
              <a:t>Jean-Pierre </a:t>
            </a:r>
            <a:r>
              <a:rPr lang="en-US" dirty="0" err="1" smtClean="0"/>
              <a:t>Hubaux</a:t>
            </a:r>
            <a:r>
              <a:rPr lang="en-US" dirty="0" smtClean="0"/>
              <a:t> 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676400" y="5752338"/>
            <a:ext cx="5486400" cy="11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endParaRPr lang="en-US" sz="2400" dirty="0" smtClean="0">
              <a:solidFill>
                <a:srgbClr val="000000"/>
              </a:solidFill>
              <a:latin typeface="Constanti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onstantia" pitchFamily="18" charset="0"/>
              </a:rPr>
              <a:t>June 2010, </a:t>
            </a:r>
            <a:r>
              <a:rPr lang="en-US" sz="2400" dirty="0" err="1" smtClean="0">
                <a:solidFill>
                  <a:srgbClr val="000000"/>
                </a:solidFill>
                <a:latin typeface="Constantia" pitchFamily="18" charset="0"/>
              </a:rPr>
              <a:t>WEIS’10</a:t>
            </a:r>
            <a:endParaRPr lang="en-US" sz="2400" dirty="0">
              <a:solidFill>
                <a:srgbClr val="000000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191000" y="5105400"/>
            <a:ext cx="472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David C. </a:t>
            </a:r>
            <a:r>
              <a:rPr kumimoji="0" lang="en-US" sz="2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Parkes</a:t>
            </a:r>
            <a:endParaRPr kumimoji="0" lang="en-US" sz="2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epfl_logo_b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3733800"/>
            <a:ext cx="1743075" cy="838200"/>
          </a:xfrm>
          <a:prstGeom prst="rect">
            <a:avLst/>
          </a:prstGeom>
        </p:spPr>
      </p:pic>
      <p:pic>
        <p:nvPicPr>
          <p:cNvPr id="7" name="Picture 6" descr="Harvard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3505200"/>
            <a:ext cx="1524000" cy="1512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Nominal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10</a:t>
            </a:fld>
            <a:endParaRPr lang="fr-CH"/>
          </a:p>
        </p:txBody>
      </p:sp>
      <p:grpSp>
        <p:nvGrpSpPr>
          <p:cNvPr id="5" name="Group 6"/>
          <p:cNvGrpSpPr/>
          <p:nvPr/>
        </p:nvGrpSpPr>
        <p:grpSpPr>
          <a:xfrm>
            <a:off x="7696200" y="40386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User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(U)</a:t>
              </a:r>
              <a:endParaRPr lang="en-US" sz="2000" dirty="0"/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2057400" y="4038600"/>
            <a:ext cx="15240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(AS)</a:t>
              </a:r>
              <a:endParaRPr lang="en-US" sz="2000" dirty="0"/>
            </a:p>
          </p:txBody>
        </p:sp>
      </p:grpSp>
      <p:grpSp>
        <p:nvGrpSpPr>
          <p:cNvPr id="11" name="Group 10"/>
          <p:cNvGrpSpPr/>
          <p:nvPr/>
        </p:nvGrpSpPr>
        <p:grpSpPr bwMode="auto">
          <a:xfrm>
            <a:off x="4267200" y="403860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Websites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(WS)</a:t>
              </a:r>
              <a:endParaRPr lang="en-US" sz="2000" dirty="0"/>
            </a:p>
          </p:txBody>
        </p:sp>
      </p:grpSp>
      <p:grpSp>
        <p:nvGrpSpPr>
          <p:cNvPr id="17" name="Group 79"/>
          <p:cNvGrpSpPr/>
          <p:nvPr/>
        </p:nvGrpSpPr>
        <p:grpSpPr>
          <a:xfrm>
            <a:off x="0" y="4038600"/>
            <a:ext cx="1669448" cy="685800"/>
            <a:chOff x="381000" y="2819400"/>
            <a:chExt cx="1669448" cy="68580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533400" y="2819400"/>
              <a:ext cx="1447800" cy="685800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 bwMode="auto">
            <a:xfrm>
              <a:off x="381000" y="2859573"/>
              <a:ext cx="1669448" cy="645627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Advertisers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(AV)</a:t>
              </a:r>
              <a:endParaRPr lang="en-US" sz="2000" dirty="0"/>
            </a:p>
          </p:txBody>
        </p:sp>
      </p:grpSp>
      <p:cxnSp>
        <p:nvCxnSpPr>
          <p:cNvPr id="29" name="Straight Arrow Connector 28"/>
          <p:cNvCxnSpPr>
            <a:stCxn id="22" idx="3"/>
            <a:endCxn id="10" idx="1"/>
          </p:cNvCxnSpPr>
          <p:nvPr/>
        </p:nvCxnSpPr>
        <p:spPr>
          <a:xfrm flipV="1">
            <a:off x="1600200" y="4374750"/>
            <a:ext cx="464518" cy="675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3"/>
            <a:endCxn id="12" idx="1"/>
          </p:cNvCxnSpPr>
          <p:nvPr/>
        </p:nvCxnSpPr>
        <p:spPr>
          <a:xfrm>
            <a:off x="3581400" y="4381500"/>
            <a:ext cx="685800" cy="1588"/>
          </a:xfrm>
          <a:prstGeom prst="straightConnector1">
            <a:avLst/>
          </a:prstGeom>
          <a:ln>
            <a:solidFill>
              <a:schemeClr val="accent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62"/>
          <p:cNvGrpSpPr/>
          <p:nvPr/>
        </p:nvGrpSpPr>
        <p:grpSpPr>
          <a:xfrm>
            <a:off x="1371600" y="2738735"/>
            <a:ext cx="3048000" cy="2976265"/>
            <a:chOff x="1676400" y="1900535"/>
            <a:chExt cx="3048000" cy="3281065"/>
          </a:xfrm>
        </p:grpSpPr>
        <p:sp>
          <p:nvSpPr>
            <p:cNvPr id="33" name="Rectangle 32"/>
            <p:cNvSpPr/>
            <p:nvPr/>
          </p:nvSpPr>
          <p:spPr bwMode="auto">
            <a:xfrm>
              <a:off x="1676400" y="1905000"/>
              <a:ext cx="3048000" cy="32766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TextBox 62"/>
            <p:cNvSpPr txBox="1">
              <a:spLocks noChangeArrowheads="1"/>
            </p:cNvSpPr>
            <p:nvPr/>
          </p:nvSpPr>
          <p:spPr bwMode="auto">
            <a:xfrm>
              <a:off x="2514600" y="1900535"/>
              <a:ext cx="1828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2"/>
                  </a:solidFill>
                  <a:latin typeface="Constantia" pitchFamily="18" charset="0"/>
                </a:rPr>
                <a:t>Ad Network</a:t>
              </a:r>
              <a:endParaRPr lang="en-US" sz="2400" dirty="0">
                <a:solidFill>
                  <a:schemeClr val="tx2"/>
                </a:solidFill>
                <a:latin typeface="Constantia" pitchFamily="18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295400" y="4800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Placing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24200" y="3657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Embedding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41" name="Group 104"/>
          <p:cNvGrpSpPr/>
          <p:nvPr/>
        </p:nvGrpSpPr>
        <p:grpSpPr>
          <a:xfrm>
            <a:off x="6096000" y="3657600"/>
            <a:ext cx="1481596" cy="2286000"/>
            <a:chOff x="2895599" y="13223"/>
            <a:chExt cx="2545427" cy="1243682"/>
          </a:xfrm>
          <a:scene3d>
            <a:camera prst="orthographicFront"/>
            <a:lightRig rig="flat" dir="t"/>
          </a:scene3d>
        </p:grpSpPr>
        <p:sp>
          <p:nvSpPr>
            <p:cNvPr id="42" name="Rounded Rectangle 105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026513" y="86075"/>
              <a:ext cx="2414513" cy="1170830"/>
            </a:xfrm>
            <a:prstGeom prst="cloud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ISP</a:t>
              </a:r>
              <a:endParaRPr lang="en-US" sz="2000" dirty="0"/>
            </a:p>
          </p:txBody>
        </p:sp>
      </p:grpSp>
      <p:cxnSp>
        <p:nvCxnSpPr>
          <p:cNvPr id="14" name="Straight Arrow Connector 13"/>
          <p:cNvCxnSpPr>
            <a:stCxn id="7" idx="1"/>
            <a:endCxn id="13" idx="3"/>
          </p:cNvCxnSpPr>
          <p:nvPr/>
        </p:nvCxnSpPr>
        <p:spPr>
          <a:xfrm rot="10800000">
            <a:off x="5679548" y="4374750"/>
            <a:ext cx="2022872" cy="1588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246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Web page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76200" y="13716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0E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Abstain (A)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forwards users’ communication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0E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Abstain (A)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serves online ads upon users’ requests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34000" y="5181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200400" y="4724401"/>
            <a:ext cx="4876800" cy="457200"/>
            <a:chOff x="3810000" y="4724401"/>
            <a:chExt cx="4191794" cy="611187"/>
          </a:xfrm>
        </p:grpSpPr>
        <p:cxnSp>
          <p:nvCxnSpPr>
            <p:cNvPr id="46" name="Straight Connector 45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2743200" y="4724400"/>
            <a:ext cx="5867400" cy="762000"/>
            <a:chOff x="3810000" y="4724401"/>
            <a:chExt cx="4191794" cy="611187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Cooperative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11</a:t>
            </a:fld>
            <a:endParaRPr lang="fr-CH"/>
          </a:p>
        </p:txBody>
      </p:sp>
      <p:grpSp>
        <p:nvGrpSpPr>
          <p:cNvPr id="3" name="Group 6"/>
          <p:cNvGrpSpPr/>
          <p:nvPr/>
        </p:nvGrpSpPr>
        <p:grpSpPr>
          <a:xfrm>
            <a:off x="7696200" y="40386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User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(U)</a:t>
              </a:r>
              <a:endParaRPr lang="en-US" sz="20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2057400" y="4038600"/>
            <a:ext cx="15240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(AS)</a:t>
              </a:r>
              <a:endParaRPr lang="en-US" sz="2000" dirty="0"/>
            </a:p>
          </p:txBody>
        </p:sp>
      </p:grpSp>
      <p:grpSp>
        <p:nvGrpSpPr>
          <p:cNvPr id="8" name="Group 10"/>
          <p:cNvGrpSpPr/>
          <p:nvPr/>
        </p:nvGrpSpPr>
        <p:grpSpPr bwMode="auto">
          <a:xfrm>
            <a:off x="4267200" y="403860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Websites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(WS)</a:t>
              </a:r>
              <a:endParaRPr lang="en-US" sz="2000" dirty="0"/>
            </a:p>
          </p:txBody>
        </p:sp>
      </p:grpSp>
      <p:grpSp>
        <p:nvGrpSpPr>
          <p:cNvPr id="11" name="Group 79"/>
          <p:cNvGrpSpPr/>
          <p:nvPr/>
        </p:nvGrpSpPr>
        <p:grpSpPr>
          <a:xfrm>
            <a:off x="0" y="4038600"/>
            <a:ext cx="1669448" cy="685800"/>
            <a:chOff x="381000" y="2819400"/>
            <a:chExt cx="1669448" cy="68580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533400" y="2819400"/>
              <a:ext cx="1447800" cy="685800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 bwMode="auto">
            <a:xfrm>
              <a:off x="381000" y="2859573"/>
              <a:ext cx="1669448" cy="645627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Advertisers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(AV)</a:t>
              </a:r>
              <a:endParaRPr lang="en-US" sz="2000" dirty="0"/>
            </a:p>
          </p:txBody>
        </p:sp>
      </p:grpSp>
      <p:cxnSp>
        <p:nvCxnSpPr>
          <p:cNvPr id="29" name="Straight Arrow Connector 28"/>
          <p:cNvCxnSpPr>
            <a:stCxn id="22" idx="3"/>
            <a:endCxn id="10" idx="1"/>
          </p:cNvCxnSpPr>
          <p:nvPr/>
        </p:nvCxnSpPr>
        <p:spPr>
          <a:xfrm flipV="1">
            <a:off x="1600200" y="4374750"/>
            <a:ext cx="464518" cy="675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3"/>
            <a:endCxn id="12" idx="1"/>
          </p:cNvCxnSpPr>
          <p:nvPr/>
        </p:nvCxnSpPr>
        <p:spPr>
          <a:xfrm>
            <a:off x="3581400" y="4381500"/>
            <a:ext cx="685800" cy="1588"/>
          </a:xfrm>
          <a:prstGeom prst="straightConnector1">
            <a:avLst/>
          </a:prstGeom>
          <a:ln>
            <a:solidFill>
              <a:schemeClr val="accent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 bwMode="auto">
          <a:xfrm>
            <a:off x="1371600" y="3581400"/>
            <a:ext cx="3048000" cy="26670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295400" y="3733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Placing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76600" y="3733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Embedding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6" name="Group 104"/>
          <p:cNvGrpSpPr/>
          <p:nvPr/>
        </p:nvGrpSpPr>
        <p:grpSpPr>
          <a:xfrm>
            <a:off x="6096000" y="3657600"/>
            <a:ext cx="1481596" cy="2286000"/>
            <a:chOff x="2895599" y="13223"/>
            <a:chExt cx="2545427" cy="1243682"/>
          </a:xfrm>
          <a:scene3d>
            <a:camera prst="orthographicFront"/>
            <a:lightRig rig="flat" dir="t"/>
          </a:scene3d>
        </p:grpSpPr>
        <p:sp>
          <p:nvSpPr>
            <p:cNvPr id="42" name="Rounded Rectangle 105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026513" y="86075"/>
              <a:ext cx="2414513" cy="1170830"/>
            </a:xfrm>
            <a:prstGeom prst="cloud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ISP</a:t>
              </a:r>
              <a:endParaRPr lang="en-US" sz="2000" dirty="0"/>
            </a:p>
          </p:txBody>
        </p:sp>
      </p:grpSp>
      <p:cxnSp>
        <p:nvCxnSpPr>
          <p:cNvPr id="14" name="Straight Arrow Connector 13"/>
          <p:cNvCxnSpPr>
            <a:stCxn id="7" idx="1"/>
            <a:endCxn id="13" idx="3"/>
          </p:cNvCxnSpPr>
          <p:nvPr/>
        </p:nvCxnSpPr>
        <p:spPr>
          <a:xfrm rot="10800000">
            <a:off x="5679548" y="4374750"/>
            <a:ext cx="2022872" cy="1588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770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Web page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76200" y="12954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0E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Cooperate (C)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en-US" sz="2600" dirty="0" smtClean="0">
                <a:latin typeface="+mn-lt"/>
              </a:rPr>
              <a:t>shares the collected users’ profiles to 			      help AS improve ad targeting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>
                <a:solidFill>
                  <a:srgbClr val="2E20E8"/>
                </a:solidFill>
                <a:latin typeface="+mn-lt"/>
              </a:rPr>
              <a:t>Cooperate (C)</a:t>
            </a:r>
            <a:r>
              <a:rPr lang="en-US" sz="2600" dirty="0" smtClean="0">
                <a:latin typeface="+mn-lt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shares a part of its revenue with the ISP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34000" y="5181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7" name="Group 44"/>
          <p:cNvGrpSpPr/>
          <p:nvPr/>
        </p:nvGrpSpPr>
        <p:grpSpPr>
          <a:xfrm>
            <a:off x="3200400" y="4724401"/>
            <a:ext cx="4876800" cy="457200"/>
            <a:chOff x="3810000" y="4724401"/>
            <a:chExt cx="4191794" cy="611187"/>
          </a:xfrm>
        </p:grpSpPr>
        <p:cxnSp>
          <p:nvCxnSpPr>
            <p:cNvPr id="46" name="Straight Connector 45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48"/>
          <p:cNvGrpSpPr/>
          <p:nvPr/>
        </p:nvGrpSpPr>
        <p:grpSpPr>
          <a:xfrm>
            <a:off x="2743200" y="4724400"/>
            <a:ext cx="5867400" cy="762000"/>
            <a:chOff x="3810000" y="4724401"/>
            <a:chExt cx="4191794" cy="611187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Content Placeholder 48" descr="ispSnoopin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867400" y="3518060"/>
            <a:ext cx="1029434" cy="1130140"/>
          </a:xfrm>
        </p:spPr>
      </p:pic>
      <p:pic>
        <p:nvPicPr>
          <p:cNvPr id="49" name="Picture 48" descr="usersprofi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029200"/>
            <a:ext cx="685800" cy="685800"/>
          </a:xfrm>
          <a:prstGeom prst="rect">
            <a:avLst/>
          </a:prstGeom>
        </p:spPr>
      </p:pic>
      <p:pic>
        <p:nvPicPr>
          <p:cNvPr id="53" name="Picture 52" descr="ClickFrau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4800" y="3962400"/>
            <a:ext cx="770060" cy="693387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371600" y="53734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Improved ad targeting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8" name="Picture 57" descr="renumerati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4" y="4723231"/>
            <a:ext cx="890336" cy="523727"/>
          </a:xfrm>
          <a:prstGeom prst="rect">
            <a:avLst/>
          </a:prstGeom>
        </p:spPr>
      </p:pic>
      <p:pic>
        <p:nvPicPr>
          <p:cNvPr id="60" name="Picture 59" descr="usersprofi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029200"/>
            <a:ext cx="685800" cy="685800"/>
          </a:xfrm>
          <a:prstGeom prst="rect">
            <a:avLst/>
          </a:prstGeom>
        </p:spPr>
      </p:pic>
      <p:pic>
        <p:nvPicPr>
          <p:cNvPr id="54" name="Picture 53" descr="adTargeting2-transparen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0" y="4406498"/>
            <a:ext cx="1165361" cy="1079902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6934200" y="5715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Users’ profiles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5" name="TextBox 62"/>
          <p:cNvSpPr txBox="1">
            <a:spLocks noChangeArrowheads="1"/>
          </p:cNvSpPr>
          <p:nvPr/>
        </p:nvSpPr>
        <p:spPr bwMode="auto">
          <a:xfrm>
            <a:off x="2286000" y="3086422"/>
            <a:ext cx="1828800" cy="41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onstantia" pitchFamily="18" charset="0"/>
              </a:rPr>
              <a:t>Ad Network</a:t>
            </a:r>
            <a:endParaRPr lang="en-US" sz="2400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49583 -0.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5399E-6 L 0.3125 0.1020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0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2514600" y="5105400"/>
            <a:ext cx="1752600" cy="1600200"/>
            <a:chOff x="2514600" y="5105400"/>
            <a:chExt cx="1752600" cy="1600200"/>
          </a:xfrm>
        </p:grpSpPr>
        <p:grpSp>
          <p:nvGrpSpPr>
            <p:cNvPr id="70" name="Group 69"/>
            <p:cNvGrpSpPr/>
            <p:nvPr/>
          </p:nvGrpSpPr>
          <p:grpSpPr>
            <a:xfrm>
              <a:off x="2514600" y="5105400"/>
              <a:ext cx="1752600" cy="1600200"/>
              <a:chOff x="2514600" y="5105400"/>
              <a:chExt cx="1752600" cy="1600200"/>
            </a:xfrm>
          </p:grpSpPr>
          <p:sp>
            <p:nvSpPr>
              <p:cNvPr id="68" name="Rounded Rectangle 67"/>
              <p:cNvSpPr/>
              <p:nvPr/>
            </p:nvSpPr>
            <p:spPr bwMode="auto">
              <a:xfrm>
                <a:off x="2514600" y="5105400"/>
                <a:ext cx="1752600" cy="1600200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000">
                    <a:schemeClr val="bg1">
                      <a:lumMod val="75000"/>
                    </a:schemeClr>
                  </a:gs>
                  <a:gs pos="0">
                    <a:schemeClr val="bg1">
                      <a:lumMod val="85000"/>
                    </a:schemeClr>
                  </a:gs>
                  <a:gs pos="7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59" name="Rounded Rectangle 4"/>
              <p:cNvSpPr/>
              <p:nvPr/>
            </p:nvSpPr>
            <p:spPr bwMode="auto">
              <a:xfrm>
                <a:off x="2590800" y="5221773"/>
                <a:ext cx="1517048" cy="645627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000">
                    <a:schemeClr val="bg1">
                      <a:lumMod val="75000"/>
                    </a:schemeClr>
                  </a:gs>
                  <a:gs pos="0">
                    <a:schemeClr val="bg1">
                      <a:lumMod val="85000"/>
                    </a:schemeClr>
                  </a:gs>
                  <a:gs pos="72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733550">
                  <a:lnSpc>
                    <a:spcPct val="90000"/>
                  </a:lnSpc>
                  <a:defRPr/>
                </a:pPr>
                <a:r>
                  <a:rPr lang="en-US" sz="2000" dirty="0" smtClean="0">
                    <a:solidFill>
                      <a:schemeClr val="tx1"/>
                    </a:solidFill>
                  </a:rPr>
                  <a:t>Advertisers</a:t>
                </a:r>
              </a:p>
              <a:p>
                <a:pPr algn="ctr" defTabSz="1733550">
                  <a:lnSpc>
                    <a:spcPct val="90000"/>
                  </a:lnSpc>
                  <a:defRPr/>
                </a:pPr>
                <a:r>
                  <a:rPr lang="en-US" sz="2000" dirty="0" smtClean="0">
                    <a:solidFill>
                      <a:schemeClr val="tx1"/>
                    </a:solidFill>
                  </a:rPr>
                  <a:t>(AV)</a:t>
                </a:r>
              </a:p>
            </p:txBody>
          </p:sp>
        </p:grpSp>
        <p:sp>
          <p:nvSpPr>
            <p:cNvPr id="67" name="Rounded Rectangle 4"/>
            <p:cNvSpPr/>
            <p:nvPr/>
          </p:nvSpPr>
          <p:spPr bwMode="auto">
            <a:xfrm>
              <a:off x="2590800" y="5943600"/>
              <a:ext cx="1524000" cy="6456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">
                  <a:schemeClr val="bg1">
                    <a:lumMod val="75000"/>
                  </a:schemeClr>
                </a:gs>
                <a:gs pos="0">
                  <a:schemeClr val="bg1">
                    <a:lumMod val="85000"/>
                  </a:schemeClr>
                </a:gs>
                <a:gs pos="72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733550">
                <a:lnSpc>
                  <a:spcPct val="90000"/>
                </a:lnSpc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Ad Servers</a:t>
              </a:r>
            </a:p>
            <a:p>
              <a:pPr algn="ctr" defTabSz="1733550">
                <a:lnSpc>
                  <a:spcPct val="90000"/>
                </a:lnSpc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(AS)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Non-Cooperative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12</a:t>
            </a:fld>
            <a:endParaRPr lang="fr-CH" dirty="0"/>
          </a:p>
        </p:txBody>
      </p:sp>
      <p:grpSp>
        <p:nvGrpSpPr>
          <p:cNvPr id="3" name="Group 6"/>
          <p:cNvGrpSpPr/>
          <p:nvPr/>
        </p:nvGrpSpPr>
        <p:grpSpPr>
          <a:xfrm>
            <a:off x="7696200" y="40386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User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(U)</a:t>
              </a:r>
              <a:endParaRPr lang="en-US" sz="20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2057400" y="4038600"/>
            <a:ext cx="15240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(AS)</a:t>
              </a:r>
              <a:endParaRPr lang="en-US" sz="2000" dirty="0"/>
            </a:p>
          </p:txBody>
        </p:sp>
      </p:grpSp>
      <p:grpSp>
        <p:nvGrpSpPr>
          <p:cNvPr id="8" name="Group 10"/>
          <p:cNvGrpSpPr/>
          <p:nvPr/>
        </p:nvGrpSpPr>
        <p:grpSpPr bwMode="auto">
          <a:xfrm>
            <a:off x="4267200" y="403860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Websites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(WS)</a:t>
              </a:r>
              <a:endParaRPr lang="en-US" sz="2000" dirty="0"/>
            </a:p>
          </p:txBody>
        </p:sp>
      </p:grpSp>
      <p:grpSp>
        <p:nvGrpSpPr>
          <p:cNvPr id="11" name="Group 79"/>
          <p:cNvGrpSpPr/>
          <p:nvPr/>
        </p:nvGrpSpPr>
        <p:grpSpPr>
          <a:xfrm>
            <a:off x="0" y="4038600"/>
            <a:ext cx="1669448" cy="685800"/>
            <a:chOff x="381000" y="2819400"/>
            <a:chExt cx="1669448" cy="68580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533400" y="2819400"/>
              <a:ext cx="1447800" cy="685800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 bwMode="auto">
            <a:xfrm>
              <a:off x="381000" y="2859573"/>
              <a:ext cx="1669448" cy="645627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Advertisers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(AV)</a:t>
              </a:r>
              <a:endParaRPr lang="en-US" sz="2000" dirty="0"/>
            </a:p>
          </p:txBody>
        </p:sp>
      </p:grpSp>
      <p:cxnSp>
        <p:nvCxnSpPr>
          <p:cNvPr id="29" name="Straight Arrow Connector 28"/>
          <p:cNvCxnSpPr>
            <a:stCxn id="22" idx="3"/>
            <a:endCxn id="10" idx="1"/>
          </p:cNvCxnSpPr>
          <p:nvPr/>
        </p:nvCxnSpPr>
        <p:spPr>
          <a:xfrm flipV="1">
            <a:off x="1600200" y="4374750"/>
            <a:ext cx="464518" cy="675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3"/>
            <a:endCxn id="12" idx="1"/>
          </p:cNvCxnSpPr>
          <p:nvPr/>
        </p:nvCxnSpPr>
        <p:spPr>
          <a:xfrm>
            <a:off x="3581400" y="4381500"/>
            <a:ext cx="685800" cy="1588"/>
          </a:xfrm>
          <a:prstGeom prst="straightConnector1">
            <a:avLst/>
          </a:prstGeom>
          <a:ln>
            <a:solidFill>
              <a:schemeClr val="accent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 bwMode="auto">
          <a:xfrm>
            <a:off x="1371600" y="3581400"/>
            <a:ext cx="3048000" cy="13716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295400" y="3733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Placing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76600" y="3733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Embedding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5" name="Group 104"/>
          <p:cNvGrpSpPr/>
          <p:nvPr/>
        </p:nvGrpSpPr>
        <p:grpSpPr>
          <a:xfrm>
            <a:off x="6096000" y="3657600"/>
            <a:ext cx="1481596" cy="2286000"/>
            <a:chOff x="2895599" y="13223"/>
            <a:chExt cx="2545427" cy="1243682"/>
          </a:xfrm>
          <a:scene3d>
            <a:camera prst="orthographicFront"/>
            <a:lightRig rig="flat" dir="t"/>
          </a:scene3d>
        </p:grpSpPr>
        <p:sp>
          <p:nvSpPr>
            <p:cNvPr id="42" name="Rounded Rectangle 105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026513" y="86075"/>
              <a:ext cx="2414513" cy="1170830"/>
            </a:xfrm>
            <a:prstGeom prst="cloud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ISP</a:t>
              </a:r>
              <a:endParaRPr lang="en-US" sz="2000" dirty="0"/>
            </a:p>
          </p:txBody>
        </p:sp>
      </p:grpSp>
      <p:cxnSp>
        <p:nvCxnSpPr>
          <p:cNvPr id="14" name="Straight Arrow Connector 13"/>
          <p:cNvCxnSpPr>
            <a:stCxn id="7" idx="1"/>
            <a:endCxn id="13" idx="3"/>
          </p:cNvCxnSpPr>
          <p:nvPr/>
        </p:nvCxnSpPr>
        <p:spPr>
          <a:xfrm rot="10800000">
            <a:off x="5679548" y="4374750"/>
            <a:ext cx="2022872" cy="1588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770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Web page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76200" y="12954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>
                <a:solidFill>
                  <a:srgbClr val="2E20E8"/>
                </a:solidFill>
                <a:latin typeface="Constantia"/>
              </a:rPr>
              <a:t>Divert (D)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diverts a fraction of the ad revenue 				from the AS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>
                <a:solidFill>
                  <a:srgbClr val="2E20E8"/>
                </a:solidFill>
                <a:latin typeface="+mn-lt"/>
              </a:rPr>
              <a:t>Abstain (A)</a:t>
            </a:r>
            <a:r>
              <a:rPr lang="en-US" sz="2600" dirty="0" smtClean="0">
                <a:latin typeface="+mn-lt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serves online ads upon users’ requests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7200" y="54218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6" name="Group 44"/>
          <p:cNvGrpSpPr/>
          <p:nvPr/>
        </p:nvGrpSpPr>
        <p:grpSpPr>
          <a:xfrm>
            <a:off x="4267200" y="4724996"/>
            <a:ext cx="3810000" cy="609004"/>
            <a:chOff x="3810000" y="4725194"/>
            <a:chExt cx="4191794" cy="610394"/>
          </a:xfrm>
        </p:grpSpPr>
        <p:cxnSp>
          <p:nvCxnSpPr>
            <p:cNvPr id="46" name="Straight Connector 45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48"/>
          <p:cNvGrpSpPr/>
          <p:nvPr/>
        </p:nvGrpSpPr>
        <p:grpSpPr>
          <a:xfrm>
            <a:off x="4267200" y="4725386"/>
            <a:ext cx="4343400" cy="989614"/>
            <a:chOff x="3810000" y="4725194"/>
            <a:chExt cx="4191794" cy="610394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Content Placeholder 48" descr="ispSnoopi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7400" y="3518060"/>
            <a:ext cx="1029434" cy="1130140"/>
          </a:xfrm>
        </p:spPr>
      </p:pic>
      <p:pic>
        <p:nvPicPr>
          <p:cNvPr id="53" name="Picture 52" descr="ClickFrau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3962400"/>
            <a:ext cx="770060" cy="693387"/>
          </a:xfrm>
          <a:prstGeom prst="rect">
            <a:avLst/>
          </a:prstGeom>
        </p:spPr>
      </p:pic>
      <p:pic>
        <p:nvPicPr>
          <p:cNvPr id="60" name="Picture 59" descr="usersprofi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029200"/>
            <a:ext cx="685800" cy="68580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6934200" y="5715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Users’ profiles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53000" y="60592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Improved ad targeting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4" name="Picture 53" descr="adTargeting2-transpar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16239" y="5638800"/>
            <a:ext cx="1165361" cy="1079902"/>
          </a:xfrm>
          <a:prstGeom prst="rect">
            <a:avLst/>
          </a:prstGeom>
        </p:spPr>
      </p:pic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914400" y="2590800"/>
            <a:ext cx="70104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0E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Secure (S)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secures the website</a:t>
            </a:r>
          </a:p>
        </p:txBody>
      </p:sp>
      <p:pic>
        <p:nvPicPr>
          <p:cNvPr id="74" name="Picture 73" descr="web-security-padlockTransparen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800" y="3733800"/>
            <a:ext cx="990314" cy="990314"/>
          </a:xfrm>
          <a:prstGeom prst="rect">
            <a:avLst/>
          </a:prstGeom>
        </p:spPr>
      </p:pic>
      <p:pic>
        <p:nvPicPr>
          <p:cNvPr id="58" name="Picture 57" descr="renumera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14804" y="5256627"/>
            <a:ext cx="964531" cy="568826"/>
          </a:xfrm>
          <a:prstGeom prst="rect">
            <a:avLst/>
          </a:prstGeom>
        </p:spPr>
      </p:pic>
      <p:pic>
        <p:nvPicPr>
          <p:cNvPr id="52" name="Picture 51" descr="usersprofi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029200"/>
            <a:ext cx="685800" cy="685800"/>
          </a:xfrm>
          <a:prstGeom prst="rect">
            <a:avLst/>
          </a:prstGeom>
        </p:spPr>
      </p:pic>
      <p:pic>
        <p:nvPicPr>
          <p:cNvPr id="62" name="Picture 61" descr="web-security-padlockTransparen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800" y="3733800"/>
            <a:ext cx="990314" cy="990314"/>
          </a:xfrm>
          <a:prstGeom prst="rect">
            <a:avLst/>
          </a:prstGeom>
        </p:spPr>
      </p:pic>
      <p:sp>
        <p:nvSpPr>
          <p:cNvPr id="66" name="TextBox 62"/>
          <p:cNvSpPr txBox="1">
            <a:spLocks noChangeArrowheads="1"/>
          </p:cNvSpPr>
          <p:nvPr/>
        </p:nvSpPr>
        <p:spPr bwMode="auto">
          <a:xfrm>
            <a:off x="2133600" y="3162622"/>
            <a:ext cx="1828800" cy="41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onstantia" pitchFamily="18" charset="0"/>
              </a:rPr>
              <a:t>Ad Network</a:t>
            </a:r>
            <a:endParaRPr lang="en-US" sz="2400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70645E-7 L -0.3375 0.149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22222E-6 L 0.16285 -0.0486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0" grpId="0"/>
      <p:bldP spid="61" grpId="0"/>
      <p:bldP spid="57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Non-Cooperative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13</a:t>
            </a:fld>
            <a:endParaRPr lang="fr-CH" dirty="0"/>
          </a:p>
        </p:txBody>
      </p:sp>
      <p:grpSp>
        <p:nvGrpSpPr>
          <p:cNvPr id="3" name="Group 6"/>
          <p:cNvGrpSpPr/>
          <p:nvPr/>
        </p:nvGrpSpPr>
        <p:grpSpPr>
          <a:xfrm>
            <a:off x="7696200" y="40386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User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(U)</a:t>
              </a:r>
              <a:endParaRPr lang="en-US" sz="2000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2057400" y="4038600"/>
            <a:ext cx="15240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(AS)</a:t>
              </a:r>
              <a:endParaRPr lang="en-US" sz="2000" dirty="0"/>
            </a:p>
          </p:txBody>
        </p:sp>
      </p:grpSp>
      <p:grpSp>
        <p:nvGrpSpPr>
          <p:cNvPr id="8" name="Group 10"/>
          <p:cNvGrpSpPr/>
          <p:nvPr/>
        </p:nvGrpSpPr>
        <p:grpSpPr bwMode="auto">
          <a:xfrm>
            <a:off x="4267200" y="403860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Websites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(WS)</a:t>
              </a:r>
              <a:endParaRPr lang="en-US" sz="2000" dirty="0"/>
            </a:p>
          </p:txBody>
        </p:sp>
      </p:grpSp>
      <p:grpSp>
        <p:nvGrpSpPr>
          <p:cNvPr id="11" name="Group 79"/>
          <p:cNvGrpSpPr/>
          <p:nvPr/>
        </p:nvGrpSpPr>
        <p:grpSpPr>
          <a:xfrm>
            <a:off x="0" y="4038600"/>
            <a:ext cx="1669448" cy="685800"/>
            <a:chOff x="381000" y="2819400"/>
            <a:chExt cx="1669448" cy="68580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533400" y="2819400"/>
              <a:ext cx="1447800" cy="685800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 bwMode="auto">
            <a:xfrm>
              <a:off x="381000" y="2859573"/>
              <a:ext cx="1669448" cy="645627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Advertisers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(AV)</a:t>
              </a:r>
              <a:endParaRPr lang="en-US" sz="2000" dirty="0"/>
            </a:p>
          </p:txBody>
        </p:sp>
      </p:grpSp>
      <p:cxnSp>
        <p:nvCxnSpPr>
          <p:cNvPr id="29" name="Straight Arrow Connector 28"/>
          <p:cNvCxnSpPr>
            <a:stCxn id="22" idx="3"/>
            <a:endCxn id="10" idx="1"/>
          </p:cNvCxnSpPr>
          <p:nvPr/>
        </p:nvCxnSpPr>
        <p:spPr>
          <a:xfrm flipV="1">
            <a:off x="1600200" y="4374750"/>
            <a:ext cx="464518" cy="675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3"/>
            <a:endCxn id="12" idx="1"/>
          </p:cNvCxnSpPr>
          <p:nvPr/>
        </p:nvCxnSpPr>
        <p:spPr>
          <a:xfrm>
            <a:off x="3581400" y="4381500"/>
            <a:ext cx="685800" cy="1588"/>
          </a:xfrm>
          <a:prstGeom prst="straightConnector1">
            <a:avLst/>
          </a:prstGeom>
          <a:ln>
            <a:solidFill>
              <a:schemeClr val="accent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 bwMode="auto">
          <a:xfrm>
            <a:off x="1371600" y="3581400"/>
            <a:ext cx="3048000" cy="13716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295400" y="3733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Placing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76600" y="3733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Embedding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5" name="Group 104"/>
          <p:cNvGrpSpPr/>
          <p:nvPr/>
        </p:nvGrpSpPr>
        <p:grpSpPr>
          <a:xfrm>
            <a:off x="6096000" y="3657600"/>
            <a:ext cx="1481596" cy="2286000"/>
            <a:chOff x="2895599" y="13223"/>
            <a:chExt cx="2545427" cy="1243682"/>
          </a:xfrm>
          <a:scene3d>
            <a:camera prst="orthographicFront"/>
            <a:lightRig rig="flat" dir="t"/>
          </a:scene3d>
        </p:grpSpPr>
        <p:sp>
          <p:nvSpPr>
            <p:cNvPr id="42" name="Rounded Rectangle 105"/>
            <p:cNvSpPr/>
            <p:nvPr/>
          </p:nvSpPr>
          <p:spPr>
            <a:xfrm>
              <a:off x="2895599" y="13223"/>
              <a:ext cx="2487364" cy="1243682"/>
            </a:xfrm>
            <a:prstGeom prst="cloud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026513" y="86075"/>
              <a:ext cx="2414513" cy="1170830"/>
            </a:xfrm>
            <a:prstGeom prst="cloud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ISP</a:t>
              </a:r>
              <a:endParaRPr lang="en-US" sz="2000" dirty="0"/>
            </a:p>
          </p:txBody>
        </p:sp>
      </p:grpSp>
      <p:cxnSp>
        <p:nvCxnSpPr>
          <p:cNvPr id="14" name="Straight Arrow Connector 13"/>
          <p:cNvCxnSpPr>
            <a:stCxn id="7" idx="1"/>
            <a:endCxn id="13" idx="3"/>
          </p:cNvCxnSpPr>
          <p:nvPr/>
        </p:nvCxnSpPr>
        <p:spPr>
          <a:xfrm rot="10800000">
            <a:off x="5679548" y="4374750"/>
            <a:ext cx="2022872" cy="1588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77000" y="403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Web page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76200" y="12954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lang="en-US" sz="2600" dirty="0" smtClean="0">
                <a:solidFill>
                  <a:srgbClr val="2E20E8"/>
                </a:solidFill>
                <a:latin typeface="Constantia"/>
              </a:rPr>
              <a:t>Divert (D)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diverts a fraction of the ad revenue 				from the AS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600" b="1" dirty="0" smtClean="0">
                <a:latin typeface="+mn-lt"/>
              </a:rPr>
              <a:t>AS</a:t>
            </a:r>
            <a:r>
              <a:rPr lang="en-US" sz="2600" dirty="0" smtClean="0">
                <a:latin typeface="+mn-lt"/>
              </a:rPr>
              <a:t>: </a:t>
            </a:r>
            <a:r>
              <a:rPr lang="en-US" sz="2600" dirty="0" smtClean="0">
                <a:solidFill>
                  <a:srgbClr val="2E20E8"/>
                </a:solidFill>
                <a:latin typeface="+mn-lt"/>
              </a:rPr>
              <a:t>Secure (S)</a:t>
            </a:r>
            <a:r>
              <a:rPr lang="en-US" sz="2600" dirty="0" smtClean="0">
                <a:solidFill>
                  <a:prstClr val="black"/>
                </a:solidFill>
                <a:latin typeface="+mn-lt"/>
              </a:rPr>
              <a:t> – secures the website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en-US" sz="2600" dirty="0" smtClea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914400" y="2590800"/>
            <a:ext cx="70104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4" name="Picture 73" descr="web-security-padlockTranspar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7086" y="3733800"/>
            <a:ext cx="990314" cy="99031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334000" y="5181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3200400" y="4724401"/>
            <a:ext cx="4876800" cy="457200"/>
            <a:chOff x="3810000" y="4724401"/>
            <a:chExt cx="4191794" cy="611187"/>
          </a:xfrm>
        </p:grpSpPr>
        <p:cxnSp>
          <p:nvCxnSpPr>
            <p:cNvPr id="63" name="Straight Connector 62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2743200" y="4724400"/>
            <a:ext cx="5867400" cy="762000"/>
            <a:chOff x="3810000" y="4724401"/>
            <a:chExt cx="4191794" cy="611187"/>
          </a:xfrm>
        </p:grpSpPr>
        <p:cxnSp>
          <p:nvCxnSpPr>
            <p:cNvPr id="70" name="Straight Connector 69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39" descr="web-security-padlockTranspar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733800"/>
            <a:ext cx="990314" cy="990314"/>
          </a:xfrm>
          <a:prstGeom prst="rect">
            <a:avLst/>
          </a:prstGeom>
        </p:spPr>
      </p:pic>
      <p:sp>
        <p:nvSpPr>
          <p:cNvPr id="41" name="TextBox 62"/>
          <p:cNvSpPr txBox="1">
            <a:spLocks noChangeArrowheads="1"/>
          </p:cNvSpPr>
          <p:nvPr/>
        </p:nvSpPr>
        <p:spPr bwMode="auto">
          <a:xfrm>
            <a:off x="2133600" y="3162622"/>
            <a:ext cx="1828800" cy="41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onstantia" pitchFamily="18" charset="0"/>
              </a:rPr>
              <a:t>Ad Network</a:t>
            </a:r>
            <a:endParaRPr lang="en-US" sz="2400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Game-theoretic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686800" cy="4389437"/>
          </a:xfrm>
        </p:spPr>
        <p:txBody>
          <a:bodyPr/>
          <a:lstStyle/>
          <a:p>
            <a:r>
              <a:rPr lang="en-US" dirty="0" smtClean="0"/>
              <a:t>Behavior of </a:t>
            </a:r>
            <a:r>
              <a:rPr lang="en-US" b="1" dirty="0" smtClean="0"/>
              <a:t>ISP</a:t>
            </a:r>
            <a:r>
              <a:rPr lang="en-US" dirty="0" smtClean="0"/>
              <a:t>s:</a:t>
            </a:r>
          </a:p>
          <a:p>
            <a:pPr lvl="1"/>
            <a:r>
              <a:rPr lang="en-US" b="1" dirty="0" smtClean="0">
                <a:solidFill>
                  <a:srgbClr val="2E20E8"/>
                </a:solidFill>
              </a:rPr>
              <a:t>Abstain (A) </a:t>
            </a:r>
            <a:r>
              <a:rPr lang="en-US" dirty="0" smtClean="0"/>
              <a:t>– forwards users’ communication	</a:t>
            </a:r>
          </a:p>
          <a:p>
            <a:pPr lvl="1"/>
            <a:r>
              <a:rPr lang="en-US" b="1" dirty="0" smtClean="0">
                <a:solidFill>
                  <a:srgbClr val="2E20E8"/>
                </a:solidFill>
              </a:rPr>
              <a:t>Cooperate (C) </a:t>
            </a:r>
            <a:r>
              <a:rPr lang="en-US" dirty="0" smtClean="0"/>
              <a:t>– shares the collected users’ private info to help improve ad targeting</a:t>
            </a:r>
          </a:p>
          <a:p>
            <a:pPr lvl="1"/>
            <a:r>
              <a:rPr lang="en-US" b="1" dirty="0" smtClean="0">
                <a:solidFill>
                  <a:srgbClr val="2E20E8"/>
                </a:solidFill>
              </a:rPr>
              <a:t>Divert (D) </a:t>
            </a:r>
            <a:r>
              <a:rPr lang="en-US" dirty="0" smtClean="0"/>
              <a:t>– diverts a fraction of ad revenue from the AS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Behavior of </a:t>
            </a:r>
            <a:r>
              <a:rPr lang="en-US" b="1" dirty="0" smtClean="0"/>
              <a:t>Ad Servers </a:t>
            </a:r>
            <a:r>
              <a:rPr lang="en-US" dirty="0" smtClean="0"/>
              <a:t>(AS):</a:t>
            </a:r>
          </a:p>
          <a:p>
            <a:pPr lvl="1"/>
            <a:r>
              <a:rPr lang="en-US" b="1" dirty="0" smtClean="0">
                <a:solidFill>
                  <a:srgbClr val="2E20E8"/>
                </a:solidFill>
              </a:rPr>
              <a:t>Abstain (A)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prstClr val="black"/>
                </a:solidFill>
              </a:rPr>
              <a:t>serves online ads upon users’ requests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2E20E8"/>
                </a:solidFill>
              </a:rPr>
              <a:t>Cooperate (C) </a:t>
            </a:r>
            <a:r>
              <a:rPr lang="en-US" dirty="0" smtClean="0"/>
              <a:t>– shares a part of its revenue with the ISP</a:t>
            </a:r>
          </a:p>
          <a:p>
            <a:pPr lvl="1"/>
            <a:r>
              <a:rPr lang="en-US" b="1" dirty="0" smtClean="0">
                <a:solidFill>
                  <a:srgbClr val="2E20E8"/>
                </a:solidFill>
              </a:rPr>
              <a:t>Secure (S) </a:t>
            </a:r>
            <a:r>
              <a:rPr lang="en-US" dirty="0" smtClean="0"/>
              <a:t>– secures a website to prevent loss of ad revenue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14</a:t>
            </a:fld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163"/>
            <a:ext cx="8686800" cy="438943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Dynamic, finite </a:t>
            </a:r>
            <a:r>
              <a:rPr lang="en-US" b="1" dirty="0" smtClean="0"/>
              <a:t>multi-stage</a:t>
            </a:r>
            <a:r>
              <a:rPr lang="en-US" dirty="0" smtClean="0"/>
              <a:t> game </a:t>
            </a:r>
            <a:r>
              <a:rPr lang="en-US" i="1" dirty="0" smtClean="0"/>
              <a:t>G</a:t>
            </a:r>
            <a:r>
              <a:rPr lang="en-US" dirty="0" smtClean="0"/>
              <a:t>={</a:t>
            </a:r>
            <a:r>
              <a:rPr lang="en-US" i="1" dirty="0" smtClean="0"/>
              <a:t>P</a:t>
            </a:r>
            <a:r>
              <a:rPr lang="en-US" dirty="0" smtClean="0"/>
              <a:t>,</a:t>
            </a:r>
            <a:r>
              <a:rPr lang="en-US" i="1" dirty="0" smtClean="0"/>
              <a:t>S</a:t>
            </a:r>
            <a:r>
              <a:rPr lang="en-US" i="1" baseline="-25000" dirty="0" smtClean="0"/>
              <a:t>A</a:t>
            </a:r>
            <a:r>
              <a:rPr lang="en-US" dirty="0" smtClean="0"/>
              <a:t>,</a:t>
            </a:r>
            <a:r>
              <a:rPr lang="en-US" i="1" dirty="0" smtClean="0"/>
              <a:t>U</a:t>
            </a:r>
            <a:r>
              <a:rPr lang="en-US" dirty="0" smtClean="0"/>
              <a:t>}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Set of players: </a:t>
            </a:r>
            <a:r>
              <a:rPr lang="en-US" i="1" dirty="0" smtClean="0"/>
              <a:t>P</a:t>
            </a:r>
            <a:r>
              <a:rPr lang="en-US" dirty="0" smtClean="0"/>
              <a:t>={</a:t>
            </a:r>
            <a:r>
              <a:rPr lang="en-US" i="1" dirty="0" smtClean="0"/>
              <a:t>ISP</a:t>
            </a:r>
            <a:r>
              <a:rPr lang="en-US" dirty="0" smtClean="0"/>
              <a:t>, </a:t>
            </a:r>
            <a:r>
              <a:rPr lang="en-US" i="1" dirty="0" smtClean="0"/>
              <a:t>AS</a:t>
            </a:r>
            <a:r>
              <a:rPr lang="en-US" dirty="0" smtClean="0"/>
              <a:t>}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Multi-stage game</a:t>
            </a:r>
            <a:r>
              <a:rPr lang="en-US" i="1" dirty="0" smtClean="0"/>
              <a:t>: Single stage game</a:t>
            </a:r>
            <a:r>
              <a:rPr lang="en-US" dirty="0" smtClean="0"/>
              <a:t> played for </a:t>
            </a:r>
            <a:r>
              <a:rPr lang="en-US" i="1" dirty="0" smtClean="0"/>
              <a:t>n</a:t>
            </a:r>
            <a:r>
              <a:rPr lang="en-US" dirty="0" smtClean="0"/>
              <a:t> stages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Total payoffs over </a:t>
            </a:r>
            <a:r>
              <a:rPr lang="en-US" i="1" dirty="0" smtClean="0"/>
              <a:t>n</a:t>
            </a:r>
            <a:r>
              <a:rPr lang="en-US" dirty="0" smtClean="0"/>
              <a:t> stages= </a:t>
            </a:r>
            <a:r>
              <a:rPr lang="el-GR" dirty="0" smtClean="0"/>
              <a:t>Σ</a:t>
            </a:r>
            <a:r>
              <a:rPr lang="en-US" dirty="0" smtClean="0"/>
              <a:t>(payoffs at each stage)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Complete and perfect information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Game is modeled for a single website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Identify </a:t>
            </a:r>
            <a:r>
              <a:rPr lang="en-US" dirty="0" err="1" smtClean="0"/>
              <a:t>Subgame</a:t>
            </a:r>
            <a:r>
              <a:rPr lang="en-US" dirty="0" smtClean="0"/>
              <a:t> Perfect Nash Equilibrium (SPNE)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15</a:t>
            </a:fld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Single Stage Game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43675"/>
            <a:ext cx="6858000" cy="190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16200000" flipH="1">
            <a:off x="3695699" y="2592168"/>
            <a:ext cx="838200" cy="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3505200" y="3011271"/>
            <a:ext cx="609604" cy="60959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432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Nominal Mode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14801" y="2173071"/>
            <a:ext cx="1981201" cy="838198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626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FF00"/>
                </a:solidFill>
                <a:latin typeface="+mn-lt"/>
              </a:rPr>
              <a:t>Coop</a:t>
            </a:r>
          </a:p>
          <a:p>
            <a:pPr algn="ctr"/>
            <a:r>
              <a:rPr lang="en-US" dirty="0" smtClean="0">
                <a:solidFill>
                  <a:srgbClr val="00FF00"/>
                </a:solidFill>
                <a:latin typeface="+mn-lt"/>
              </a:rPr>
              <a:t>Mode</a:t>
            </a:r>
            <a:endParaRPr lang="en-US" dirty="0">
              <a:solidFill>
                <a:srgbClr val="00FF00"/>
              </a:solidFill>
              <a:latin typeface="+mn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 flipV="1">
            <a:off x="2133600" y="2173069"/>
            <a:ext cx="1981200" cy="838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524000" y="3011269"/>
            <a:ext cx="609600" cy="609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9600" y="3888938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Non-coop Mode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52600" y="3888938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Non-coop Mode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100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Non-coop Mode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006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Nominal Mode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008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Non-coop Mode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152400" y="4648200"/>
            <a:ext cx="8229600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total payoff in the nominal mode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and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total payoff in the coop mode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Fraction of clicks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diverts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l-GR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Cost of diverting clicks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per fraction revenue when diverting clicks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One-time cost of securing a website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2400" y="1295400"/>
            <a:ext cx="4009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If a website is </a:t>
            </a:r>
            <a:r>
              <a:rPr lang="en-US" sz="2400" b="1" dirty="0" smtClean="0">
                <a:solidFill>
                  <a:srgbClr val="FF0000"/>
                </a:solidFill>
                <a:latin typeface="Constantia"/>
              </a:rPr>
              <a:t>not</a:t>
            </a:r>
            <a:r>
              <a:rPr lang="en-US" sz="2400" dirty="0" smtClean="0">
                <a:solidFill>
                  <a:srgbClr val="FF0000"/>
                </a:solidFill>
                <a:latin typeface="Constantia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onstantia"/>
              </a:rPr>
              <a:t>secured</a:t>
            </a:r>
            <a:endParaRPr lang="en-US" sz="2400" b="1" dirty="0">
              <a:solidFill>
                <a:srgbClr val="FF0000"/>
              </a:solidFill>
              <a:latin typeface="Constantia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16200000" flipH="1">
            <a:off x="2133600" y="2971800"/>
            <a:ext cx="685802" cy="685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6200000" flipH="1">
            <a:off x="6019800" y="2971800"/>
            <a:ext cx="685802" cy="685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5791199" y="3316068"/>
            <a:ext cx="609600" cy="2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0800000" flipV="1">
            <a:off x="5410200" y="3048000"/>
            <a:ext cx="609604" cy="60959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4114800" y="2971800"/>
            <a:ext cx="685800" cy="685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5562600" y="15240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Payoffs = (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7" grpId="0"/>
      <p:bldP spid="32" grpId="0"/>
      <p:bldP spid="33" grpId="0"/>
      <p:bldP spid="34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Single Stage Game (cont’d)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09600" y="1930572"/>
            <a:ext cx="6934200" cy="191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 rot="5400000">
            <a:off x="5486400" y="2971800"/>
            <a:ext cx="609600" cy="6096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Nominal Mode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14801" y="2173071"/>
            <a:ext cx="1981199" cy="874929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96002" y="3048002"/>
            <a:ext cx="609599" cy="609597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436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FF00"/>
                </a:solidFill>
                <a:latin typeface="+mn-lt"/>
              </a:rPr>
              <a:t>Coop</a:t>
            </a:r>
          </a:p>
          <a:p>
            <a:pPr algn="ctr"/>
            <a:r>
              <a:rPr lang="en-US" dirty="0" smtClean="0">
                <a:solidFill>
                  <a:srgbClr val="00FF00"/>
                </a:solidFill>
                <a:latin typeface="+mn-lt"/>
              </a:rPr>
              <a:t>Mode</a:t>
            </a:r>
            <a:endParaRPr lang="en-US" dirty="0">
              <a:solidFill>
                <a:srgbClr val="00FF00"/>
              </a:solidFill>
              <a:latin typeface="+mn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 flipV="1">
            <a:off x="2133600" y="2173069"/>
            <a:ext cx="1981200" cy="8382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524000" y="3011269"/>
            <a:ext cx="609600" cy="6096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00600" y="3925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Nominal Mode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152400" y="4648200"/>
            <a:ext cx="8229600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total payoff in the nominal mode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and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total payoff in the coop mode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Fraction of clicks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diverts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’s per fraction revenue when diverting clicks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l-GR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Cost of diverting clicks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</a:t>
            </a: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One-time cost of securing a website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2400" y="1295400"/>
            <a:ext cx="3430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If a website is </a:t>
            </a:r>
            <a:r>
              <a:rPr lang="en-US" sz="2400" b="1" dirty="0" smtClean="0">
                <a:solidFill>
                  <a:srgbClr val="FF0000"/>
                </a:solidFill>
                <a:latin typeface="Constantia"/>
              </a:rPr>
              <a:t>secured</a:t>
            </a:r>
            <a:endParaRPr lang="en-US" sz="2400" b="1" dirty="0">
              <a:solidFill>
                <a:srgbClr val="FF0000"/>
              </a:solidFill>
              <a:latin typeface="Constantia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562600" y="15240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Payoffs = (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spcAft>
                <a:spcPts val="1200"/>
              </a:spcAft>
              <a:buClr>
                <a:srgbClr val="2E20E8"/>
              </a:buClr>
              <a:buFont typeface="+mj-lt"/>
              <a:buAutoNum type="romanUcPeriod"/>
            </a:pPr>
            <a:r>
              <a:rPr lang="en-US" sz="3200" dirty="0" smtClean="0"/>
              <a:t>Strategic behavior of ISPs</a:t>
            </a:r>
          </a:p>
          <a:p>
            <a:pPr marL="571500" indent="-571500">
              <a:spcBef>
                <a:spcPts val="1200"/>
              </a:spcBef>
              <a:spcAft>
                <a:spcPts val="1200"/>
              </a:spcAft>
              <a:buClr>
                <a:srgbClr val="2E20E8"/>
              </a:buClr>
              <a:buFont typeface="+mj-lt"/>
              <a:buAutoNum type="romanUcPeriod"/>
            </a:pPr>
            <a:r>
              <a:rPr lang="en-US" sz="3200" dirty="0" smtClean="0"/>
              <a:t>Game-theoretic Model	</a:t>
            </a:r>
          </a:p>
          <a:p>
            <a:pPr marL="571500" indent="-571500">
              <a:spcBef>
                <a:spcPts val="1200"/>
              </a:spcBef>
              <a:spcAft>
                <a:spcPts val="1200"/>
              </a:spcAft>
              <a:buClr>
                <a:srgbClr val="2E20E8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2E20E8"/>
                </a:solidFill>
              </a:rPr>
              <a:t>Analysis and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Solving the Game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43675"/>
            <a:ext cx="6858000" cy="190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16200000" flipH="1">
            <a:off x="3695699" y="2592168"/>
            <a:ext cx="838200" cy="1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14801" y="2173071"/>
            <a:ext cx="1981201" cy="838198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5715001" y="3316068"/>
            <a:ext cx="609600" cy="2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0800000" flipV="1">
            <a:off x="5410200" y="3048000"/>
            <a:ext cx="609604" cy="60959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57200" y="1295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 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=1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457200" y="41148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Case 1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</a:t>
            </a:r>
            <a:r>
              <a:rPr kumimoji="0" lang="en-US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,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  		  </a:t>
            </a:r>
            <a:r>
              <a:rPr kumimoji="0" lang="en-US" sz="2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outcome: </a:t>
            </a:r>
            <a:r>
              <a:rPr lang="en-US" sz="2600" i="1" dirty="0" smtClean="0">
                <a:solidFill>
                  <a:srgbClr val="00FF00"/>
                </a:solidFill>
                <a:latin typeface="+mn-lt"/>
              </a:rPr>
              <a:t>(C,C) 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dirty="0" smtClean="0">
                <a:solidFill>
                  <a:srgbClr val="00B0F0"/>
                </a:solidFill>
                <a:latin typeface="+mn-lt"/>
              </a:rPr>
              <a:t>Case 2</a:t>
            </a:r>
            <a:r>
              <a:rPr lang="en-US" sz="2600" dirty="0" smtClean="0">
                <a:latin typeface="+mn-lt"/>
              </a:rPr>
              <a:t>: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ma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≥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en-US" sz="2600" i="1" dirty="0" err="1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err="1" smtClean="0">
                <a:solidFill>
                  <a:prstClr val="black"/>
                </a:solidFill>
                <a:latin typeface="Constantia"/>
              </a:rPr>
              <a:t>ss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 , 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2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≤a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dirty="0" smtClean="0">
                <a:solidFill>
                  <a:srgbClr val="FF0000"/>
                </a:solidFill>
                <a:latin typeface="+mn-lt"/>
              </a:rPr>
              <a:t>Case 3</a:t>
            </a:r>
            <a:r>
              <a:rPr lang="en-US" sz="2600" dirty="0" smtClean="0">
                <a:latin typeface="+mn-lt"/>
              </a:rPr>
              <a:t>: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ma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&lt;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en-US" sz="2600" i="1" dirty="0" err="1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err="1" smtClean="0">
                <a:solidFill>
                  <a:prstClr val="black"/>
                </a:solidFill>
                <a:latin typeface="Constantia"/>
              </a:rPr>
              <a:t>ss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 ,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2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≤ a 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dirty="0" smtClean="0">
                <a:solidFill>
                  <a:srgbClr val="FF00FF"/>
                </a:solidFill>
                <a:latin typeface="Constantia"/>
              </a:rPr>
              <a:t>Case 4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: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ma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&lt;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en-US" sz="2600" i="1" dirty="0" err="1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err="1" smtClean="0">
                <a:solidFill>
                  <a:prstClr val="black"/>
                </a:solidFill>
                <a:latin typeface="Constantia"/>
              </a:rPr>
              <a:t>ss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 ,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2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&gt;a , 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1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≥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mb-</a:t>
            </a:r>
            <a:r>
              <a:rPr lang="el-GR" sz="2600" i="1" dirty="0" smtClean="0">
                <a:solidFill>
                  <a:prstClr val="black"/>
                </a:solidFill>
                <a:latin typeface="Constantia"/>
              </a:rPr>
              <a:t>ε</a:t>
            </a:r>
            <a:endParaRPr lang="en-US" sz="2600" i="1" dirty="0" smtClean="0">
              <a:solidFill>
                <a:prstClr val="black"/>
              </a:solidFill>
              <a:latin typeface="Constantia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dirty="0" smtClean="0">
                <a:solidFill>
                  <a:srgbClr val="7030A0"/>
                </a:solidFill>
                <a:latin typeface="Constantia"/>
              </a:rPr>
              <a:t>Case 5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: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ma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&lt;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en-US" sz="2600" i="1" dirty="0" err="1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err="1" smtClean="0">
                <a:solidFill>
                  <a:prstClr val="black"/>
                </a:solidFill>
                <a:latin typeface="Constantia"/>
              </a:rPr>
              <a:t>ss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 , 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2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&gt;a , c</a:t>
            </a:r>
            <a:r>
              <a:rPr lang="en-US" sz="2600" i="1" baseline="-25000" dirty="0" smtClean="0">
                <a:solidFill>
                  <a:prstClr val="black"/>
                </a:solidFill>
                <a:latin typeface="Constantia"/>
              </a:rPr>
              <a:t>1</a:t>
            </a:r>
            <a:r>
              <a:rPr lang="en-US" sz="2600" dirty="0" smtClean="0">
                <a:solidFill>
                  <a:prstClr val="black"/>
                </a:solidFill>
                <a:latin typeface="Constantia"/>
              </a:rPr>
              <a:t>&lt;</a:t>
            </a:r>
            <a:r>
              <a:rPr lang="en-US" sz="2600" i="1" dirty="0" err="1" smtClean="0">
                <a:solidFill>
                  <a:prstClr val="black"/>
                </a:solidFill>
                <a:latin typeface="Constantia"/>
              </a:rPr>
              <a:t>mb</a:t>
            </a:r>
            <a:r>
              <a:rPr lang="en-US" sz="2600" i="1" dirty="0" smtClean="0">
                <a:solidFill>
                  <a:prstClr val="black"/>
                </a:solidFill>
                <a:latin typeface="Constantia"/>
              </a:rPr>
              <a:t>-</a:t>
            </a:r>
            <a:r>
              <a:rPr lang="el-GR" sz="2600" i="1" dirty="0" smtClean="0">
                <a:solidFill>
                  <a:prstClr val="black"/>
                </a:solidFill>
                <a:latin typeface="Constantia"/>
              </a:rPr>
              <a:t>ε</a:t>
            </a:r>
            <a:endParaRPr lang="en-US" sz="2600" dirty="0" smtClean="0"/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10800000" flipV="1">
            <a:off x="3429002" y="2971800"/>
            <a:ext cx="685799" cy="68579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14800" y="2209800"/>
            <a:ext cx="1981201" cy="83819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5181600" y="45720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i="1" dirty="0" smtClean="0">
                <a:solidFill>
                  <a:srgbClr val="00B0F0"/>
                </a:solidFill>
                <a:latin typeface="Constantia"/>
              </a:rPr>
              <a:t>	outcome: (A,A),(C,A)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524000" y="3048000"/>
            <a:ext cx="609600" cy="609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2133600" y="2209799"/>
            <a:ext cx="1905000" cy="8381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5181600" y="50292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i="1" dirty="0" smtClean="0">
                <a:solidFill>
                  <a:srgbClr val="FF0000"/>
                </a:solidFill>
                <a:latin typeface="Constantia"/>
              </a:rPr>
              <a:t>	outcome: (D,A)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5753894" y="3313906"/>
            <a:ext cx="685800" cy="1588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114800" y="2133600"/>
            <a:ext cx="1981201" cy="838198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5181600" y="55626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i="1" dirty="0" smtClean="0">
                <a:solidFill>
                  <a:srgbClr val="FF00FF"/>
                </a:solidFill>
                <a:latin typeface="Constantia"/>
              </a:rPr>
              <a:t>	outcome: (C,C)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447800" y="2971800"/>
            <a:ext cx="685800" cy="6858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 flipV="1">
            <a:off x="2133600" y="2133600"/>
            <a:ext cx="1981202" cy="8382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5181600" y="60198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600" i="1" dirty="0" smtClean="0">
                <a:solidFill>
                  <a:srgbClr val="FF00FF"/>
                </a:solidFill>
                <a:latin typeface="Constantia"/>
              </a:rPr>
              <a:t>	</a:t>
            </a:r>
            <a:r>
              <a:rPr lang="en-US" sz="2600" i="1" dirty="0" smtClean="0">
                <a:solidFill>
                  <a:srgbClr val="7030A0"/>
                </a:solidFill>
                <a:latin typeface="Constantia"/>
              </a:rPr>
              <a:t>outcome: (D,A)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5562600" y="15240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Payoffs = (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Internet Economy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Online Advertising: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The main Internet business model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Revenue in 2009 in the US is </a:t>
            </a:r>
            <a:r>
              <a:rPr lang="en-US" dirty="0" smtClean="0">
                <a:solidFill>
                  <a:srgbClr val="FF0000"/>
                </a:solidFill>
              </a:rPr>
              <a:t>$22.4 billion</a:t>
            </a:r>
            <a:endParaRPr lang="en-US" dirty="0" smtClean="0"/>
          </a:p>
          <a:p>
            <a:pPr lvl="1">
              <a:spcAft>
                <a:spcPts val="1200"/>
              </a:spcAft>
            </a:pPr>
            <a:r>
              <a:rPr lang="en-US" dirty="0" smtClean="0"/>
              <a:t>Sponsors free services and applications</a:t>
            </a:r>
          </a:p>
          <a:p>
            <a:pPr eaLnBrk="1" hangingPunct="1">
              <a:spcAft>
                <a:spcPts val="1200"/>
              </a:spcAft>
            </a:pPr>
            <a:endParaRPr lang="en-US" dirty="0" smtClean="0"/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What happens if one meddles with 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ACC58-627A-4BCE-A8A1-3178394364CB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Evaluations on a Real Data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389437"/>
          </a:xfrm>
        </p:spPr>
        <p:txBody>
          <a:bodyPr/>
          <a:lstStyle/>
          <a:p>
            <a:r>
              <a:rPr lang="en-US" dirty="0" smtClean="0"/>
              <a:t>Top 1000 most popular websites in June 2009 </a:t>
            </a:r>
          </a:p>
          <a:p>
            <a:pPr lvl="1"/>
            <a:r>
              <a:rPr lang="en-US" dirty="0" smtClean="0"/>
              <a:t>based on the data of page views [</a:t>
            </a:r>
            <a:r>
              <a:rPr lang="en-US" i="1" dirty="0" smtClean="0"/>
              <a:t>Compete.com</a:t>
            </a:r>
            <a:r>
              <a:rPr lang="en-US" dirty="0" smtClean="0"/>
              <a:t>]</a:t>
            </a:r>
          </a:p>
          <a:p>
            <a:r>
              <a:rPr lang="en-US" dirty="0" smtClean="0"/>
              <a:t>Parameters:</a:t>
            </a:r>
          </a:p>
          <a:p>
            <a:pPr lvl="1"/>
            <a:r>
              <a:rPr lang="en-US" dirty="0" smtClean="0"/>
              <a:t>Fraction of revenue diverted by non-cooperative ISP (</a:t>
            </a:r>
            <a:r>
              <a:rPr lang="en-US" i="1" dirty="0" smtClean="0"/>
              <a:t>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Fraction of shared revenue when cooperating (</a:t>
            </a:r>
            <a:r>
              <a:rPr lang="en-US" i="1" dirty="0" smtClean="0"/>
              <a:t>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Improvement of ad targeting (</a:t>
            </a:r>
            <a:r>
              <a:rPr lang="el-GR" i="1" dirty="0" smtClean="0"/>
              <a:t>β</a:t>
            </a:r>
            <a:r>
              <a:rPr lang="en-US" i="1" baseline="-25000" dirty="0" smtClean="0"/>
              <a:t>2</a:t>
            </a:r>
            <a:r>
              <a:rPr lang="en-US" dirty="0" smtClean="0"/>
              <a:t>/</a:t>
            </a:r>
            <a:r>
              <a:rPr lang="el-GR" i="1" dirty="0" smtClean="0"/>
              <a:t>β</a:t>
            </a:r>
            <a:r>
              <a:rPr lang="en-US" i="1" baseline="-25000" dirty="0" smtClean="0"/>
              <a:t>1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Assumption:</a:t>
            </a:r>
          </a:p>
          <a:p>
            <a:pPr lvl="1"/>
            <a:r>
              <a:rPr lang="en-US" i="1" dirty="0" err="1" smtClean="0"/>
              <a:t>C</a:t>
            </a:r>
            <a:r>
              <a:rPr lang="en-US" i="1" baseline="-25000" dirty="0" err="1" smtClean="0"/>
              <a:t>ss</a:t>
            </a:r>
            <a:r>
              <a:rPr lang="en-US" dirty="0" smtClean="0"/>
              <a:t>– the cost of deploying a X.509 certificate and HTTPS at the web server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5" name="Content Placeholder 6" descr="PageView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676400" y="2667000"/>
            <a:ext cx="5205710" cy="38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Non-cooperative Scenario</a:t>
            </a:r>
            <a:endParaRPr lang="en-US" dirty="0"/>
          </a:p>
        </p:txBody>
      </p:sp>
      <p:pic>
        <p:nvPicPr>
          <p:cNvPr id="5" name="Content Placeholder 4" descr="outcome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" y="1540366"/>
            <a:ext cx="4953000" cy="376248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6" name="Picture 5" descr="securedAre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87018" y="1828800"/>
            <a:ext cx="4156983" cy="3429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54102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Outcomes of the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multi-stage game for the top 1000 websites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562600" y="55626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Secured websites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838200" y="1219200"/>
            <a:ext cx="4572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86594" y="2209800"/>
            <a:ext cx="1066006" cy="79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33400" y="4191000"/>
            <a:ext cx="1371600" cy="15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1524000" y="4267200"/>
            <a:ext cx="457200" cy="304800"/>
          </a:xfrm>
          <a:prstGeom prst="straightConnector1">
            <a:avLst/>
          </a:prstGeom>
          <a:ln w="25400">
            <a:solidFill>
              <a:srgbClr val="2E20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2209800" y="1752599"/>
            <a:ext cx="381000" cy="30480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2438400" y="1219201"/>
            <a:ext cx="4572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1143002" y="3276599"/>
            <a:ext cx="3352797" cy="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3733800" y="1676400"/>
            <a:ext cx="381000" cy="381000"/>
          </a:xfrm>
          <a:prstGeom prst="straightConnector1">
            <a:avLst/>
          </a:prstGeom>
          <a:ln w="25400">
            <a:solidFill>
              <a:srgbClr val="2E20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H="1">
            <a:off x="3124200" y="4038600"/>
            <a:ext cx="381000" cy="381000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H="1">
            <a:off x="3467100" y="2476500"/>
            <a:ext cx="457200" cy="381000"/>
          </a:xfrm>
          <a:prstGeom prst="straightConnector1">
            <a:avLst/>
          </a:prstGeom>
          <a:ln w="25400">
            <a:solidFill>
              <a:srgbClr val="2E20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6200000" flipH="1">
            <a:off x="2286000" y="3276600"/>
            <a:ext cx="3352797" cy="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H="1">
            <a:off x="3505200" y="3200400"/>
            <a:ext cx="381000" cy="381000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533400" y="2970212"/>
            <a:ext cx="3429000" cy="1588"/>
            <a:chOff x="533400" y="2970212"/>
            <a:chExt cx="3429000" cy="1588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1981200" y="2971799"/>
              <a:ext cx="1981200" cy="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33400" y="2970212"/>
              <a:ext cx="304800" cy="1588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Connector 49"/>
          <p:cNvCxnSpPr/>
          <p:nvPr/>
        </p:nvCxnSpPr>
        <p:spPr>
          <a:xfrm>
            <a:off x="533400" y="3581400"/>
            <a:ext cx="3429000" cy="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 flipH="1" flipV="1">
            <a:off x="7352506" y="4000500"/>
            <a:ext cx="1753394" cy="794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0800000" flipV="1">
            <a:off x="5410200" y="3124199"/>
            <a:ext cx="2819400" cy="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8267700" y="3314700"/>
            <a:ext cx="4572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6200000" flipH="1">
            <a:off x="3886200" y="1219200"/>
            <a:ext cx="4572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200000" flipH="1">
            <a:off x="2590802" y="3276598"/>
            <a:ext cx="3352797" cy="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5562600" y="59436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(secure if 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ma&gt;</a:t>
            </a:r>
            <a:r>
              <a:rPr kumimoji="0" lang="en-US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 flipH="1" flipV="1">
            <a:off x="5829697" y="3390503"/>
            <a:ext cx="2971800" cy="794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7353300" y="2552700"/>
            <a:ext cx="4572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>
            <a:off x="2209798" y="1219200"/>
            <a:ext cx="4572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914400" y="3276598"/>
            <a:ext cx="3352797" cy="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5486400" y="1905794"/>
            <a:ext cx="2133600" cy="1447006"/>
            <a:chOff x="5486400" y="3810793"/>
            <a:chExt cx="2133600" cy="1447006"/>
          </a:xfrm>
        </p:grpSpPr>
        <p:cxnSp>
          <p:nvCxnSpPr>
            <p:cNvPr id="46" name="Straight Connector 45"/>
            <p:cNvCxnSpPr/>
            <p:nvPr/>
          </p:nvCxnSpPr>
          <p:spPr>
            <a:xfrm rot="5400000" flipH="1" flipV="1">
              <a:off x="6438900" y="4533899"/>
              <a:ext cx="1447006" cy="794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 flipV="1">
              <a:off x="5486400" y="5257798"/>
              <a:ext cx="1600200" cy="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7200900" y="4229099"/>
              <a:ext cx="457200" cy="381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Effect of the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447800"/>
            <a:ext cx="8229600" cy="533400"/>
          </a:xfrm>
        </p:spPr>
        <p:txBody>
          <a:bodyPr/>
          <a:lstStyle/>
          <a:p>
            <a:pPr lvl="1"/>
            <a:r>
              <a:rPr lang="en-US" dirty="0" smtClean="0"/>
              <a:t>Fraction of shared revenue when cooperating (</a:t>
            </a:r>
            <a:r>
              <a:rPr lang="en-US" i="1" dirty="0" smtClean="0"/>
              <a:t>l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7" name="Picture 6" descr="securedWS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09800"/>
            <a:ext cx="4604992" cy="3513051"/>
          </a:xfrm>
          <a:prstGeom prst="rect">
            <a:avLst/>
          </a:prstGeom>
        </p:spPr>
      </p:pic>
      <p:pic>
        <p:nvPicPr>
          <p:cNvPr id="8" name="Picture 7" descr="coopWS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36917" y="2667000"/>
            <a:ext cx="4218673" cy="30480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38200" y="57912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Secured websites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105400" y="5791200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Cooperation achieved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38200" y="4724400"/>
            <a:ext cx="3352800" cy="762000"/>
            <a:chOff x="838200" y="4724400"/>
            <a:chExt cx="3352800" cy="762000"/>
          </a:xfrm>
        </p:grpSpPr>
        <p:cxnSp>
          <p:nvCxnSpPr>
            <p:cNvPr id="11" name="Straight Arrow Connector 10"/>
            <p:cNvCxnSpPr/>
            <p:nvPr/>
          </p:nvCxnSpPr>
          <p:spPr>
            <a:xfrm rot="5400000">
              <a:off x="1371599" y="5029199"/>
              <a:ext cx="457198" cy="15240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14400" y="5181600"/>
              <a:ext cx="609600" cy="3048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1524001" y="5334000"/>
              <a:ext cx="457199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V="1">
              <a:off x="838200" y="5029200"/>
              <a:ext cx="4572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ontent Placeholder 2"/>
            <p:cNvSpPr txBox="1">
              <a:spLocks/>
            </p:cNvSpPr>
            <p:nvPr/>
          </p:nvSpPr>
          <p:spPr bwMode="auto">
            <a:xfrm>
              <a:off x="1371600" y="4724400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Non-cooperative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52400" y="4114800"/>
            <a:ext cx="2819400" cy="1143000"/>
            <a:chOff x="152400" y="4114800"/>
            <a:chExt cx="2819400" cy="1143000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609600" y="4724400"/>
              <a:ext cx="457200" cy="152399"/>
            </a:xfrm>
            <a:prstGeom prst="straightConnector1">
              <a:avLst/>
            </a:prstGeom>
            <a:ln w="254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04801" y="5029200"/>
              <a:ext cx="457199" cy="2286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V="1">
              <a:off x="685801" y="5029200"/>
              <a:ext cx="609601" cy="2286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0800000" flipV="1">
              <a:off x="228601" y="4876800"/>
              <a:ext cx="457200" cy="1524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Content Placeholder 2"/>
            <p:cNvSpPr txBox="1">
              <a:spLocks/>
            </p:cNvSpPr>
            <p:nvPr/>
          </p:nvSpPr>
          <p:spPr bwMode="auto">
            <a:xfrm>
              <a:off x="152400" y="4114800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00FF00"/>
                  </a:solidFill>
                  <a:latin typeface="+mn-lt"/>
                </a:rPr>
                <a:t>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410200" y="4800600"/>
            <a:ext cx="3352800" cy="838200"/>
            <a:chOff x="838200" y="4648200"/>
            <a:chExt cx="3352800" cy="838200"/>
          </a:xfrm>
        </p:grpSpPr>
        <p:cxnSp>
          <p:nvCxnSpPr>
            <p:cNvPr id="52" name="Straight Arrow Connector 51"/>
            <p:cNvCxnSpPr/>
            <p:nvPr/>
          </p:nvCxnSpPr>
          <p:spPr>
            <a:xfrm rot="5400000">
              <a:off x="1447803" y="5029199"/>
              <a:ext cx="457198" cy="15240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914400" y="5181600"/>
              <a:ext cx="609600" cy="3048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0800000" flipV="1">
              <a:off x="1524001" y="5334000"/>
              <a:ext cx="457199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 flipV="1">
              <a:off x="838200" y="5029200"/>
              <a:ext cx="4572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ontent Placeholder 2"/>
            <p:cNvSpPr txBox="1">
              <a:spLocks/>
            </p:cNvSpPr>
            <p:nvPr/>
          </p:nvSpPr>
          <p:spPr bwMode="auto">
            <a:xfrm>
              <a:off x="1371600" y="4648200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Non-cooperative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664676" y="4114800"/>
            <a:ext cx="3260124" cy="1295400"/>
            <a:chOff x="228601" y="3962400"/>
            <a:chExt cx="2942063" cy="1295400"/>
          </a:xfrm>
        </p:grpSpPr>
        <p:cxnSp>
          <p:nvCxnSpPr>
            <p:cNvPr id="58" name="Straight Arrow Connector 57"/>
            <p:cNvCxnSpPr/>
            <p:nvPr/>
          </p:nvCxnSpPr>
          <p:spPr>
            <a:xfrm rot="5400000">
              <a:off x="685801" y="4572001"/>
              <a:ext cx="457200" cy="152399"/>
            </a:xfrm>
            <a:prstGeom prst="straightConnector1">
              <a:avLst/>
            </a:prstGeom>
            <a:ln w="254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04801" y="5029200"/>
              <a:ext cx="457199" cy="2286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0800000" flipV="1">
              <a:off x="685801" y="5029200"/>
              <a:ext cx="609601" cy="2286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 flipV="1">
              <a:off x="228601" y="4876800"/>
              <a:ext cx="457200" cy="1524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Content Placeholder 2"/>
            <p:cNvSpPr txBox="1">
              <a:spLocks/>
            </p:cNvSpPr>
            <p:nvPr/>
          </p:nvSpPr>
          <p:spPr bwMode="auto">
            <a:xfrm>
              <a:off x="351264" y="3962400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00FF00"/>
                  </a:solidFill>
                  <a:latin typeface="+mn-lt"/>
                </a:rPr>
                <a:t>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1143000"/>
          </a:xfrm>
        </p:spPr>
        <p:txBody>
          <a:bodyPr/>
          <a:lstStyle/>
          <a:p>
            <a:r>
              <a:rPr lang="en-US" dirty="0" smtClean="0"/>
              <a:t>Effect of the Parameters (cont’d)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" name="Picture 4" descr="securedWS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24560"/>
            <a:ext cx="4604992" cy="3331130"/>
          </a:xfrm>
          <a:prstGeom prst="rect">
            <a:avLst/>
          </a:prstGeom>
        </p:spPr>
      </p:pic>
      <p:pic>
        <p:nvPicPr>
          <p:cNvPr id="6" name="Picture 5" descr="coopWS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6181" y="2590800"/>
            <a:ext cx="4200144" cy="30480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609600"/>
          </a:xfrm>
        </p:spPr>
        <p:txBody>
          <a:bodyPr/>
          <a:lstStyle/>
          <a:p>
            <a:pPr lvl="1"/>
            <a:r>
              <a:rPr lang="en-US" dirty="0" smtClean="0"/>
              <a:t>Improvement of ad targeting (</a:t>
            </a:r>
            <a:r>
              <a:rPr lang="el-GR" i="1" dirty="0" smtClean="0"/>
              <a:t>β</a:t>
            </a:r>
            <a:r>
              <a:rPr lang="en-US" i="1" baseline="-25000" dirty="0" smtClean="0"/>
              <a:t>2</a:t>
            </a:r>
            <a:r>
              <a:rPr lang="en-US" dirty="0" smtClean="0"/>
              <a:t>/</a:t>
            </a:r>
            <a:r>
              <a:rPr lang="el-GR" i="1" dirty="0" smtClean="0"/>
              <a:t>β</a:t>
            </a:r>
            <a:r>
              <a:rPr lang="en-US" i="1" baseline="-25000" dirty="0" smtClean="0"/>
              <a:t>1</a:t>
            </a:r>
            <a:r>
              <a:rPr lang="en-US" i="1" dirty="0" smtClean="0"/>
              <a:t>)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38200" y="57912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Secured websites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105400" y="5791200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Cooperation achieved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66800" y="4495799"/>
            <a:ext cx="3429000" cy="914401"/>
            <a:chOff x="685800" y="4571999"/>
            <a:chExt cx="3429000" cy="914401"/>
          </a:xfrm>
        </p:grpSpPr>
        <p:cxnSp>
          <p:nvCxnSpPr>
            <p:cNvPr id="13" name="Straight Arrow Connector 12"/>
            <p:cNvCxnSpPr/>
            <p:nvPr/>
          </p:nvCxnSpPr>
          <p:spPr>
            <a:xfrm rot="5400000">
              <a:off x="1447802" y="5029199"/>
              <a:ext cx="457198" cy="15240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2000" y="5257800"/>
              <a:ext cx="762000" cy="2286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 flipV="1">
              <a:off x="1524001" y="5334000"/>
              <a:ext cx="457199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 flipV="1">
              <a:off x="685800" y="5105400"/>
              <a:ext cx="4572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ontent Placeholder 2"/>
            <p:cNvSpPr txBox="1">
              <a:spLocks/>
            </p:cNvSpPr>
            <p:nvPr/>
          </p:nvSpPr>
          <p:spPr bwMode="auto">
            <a:xfrm>
              <a:off x="1295400" y="4571999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Non-cooperative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2400" y="4038599"/>
            <a:ext cx="2819400" cy="1219201"/>
            <a:chOff x="228600" y="4114799"/>
            <a:chExt cx="2819400" cy="1219201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838201" y="4724400"/>
              <a:ext cx="457200" cy="152399"/>
            </a:xfrm>
            <a:prstGeom prst="straightConnector1">
              <a:avLst/>
            </a:prstGeom>
            <a:ln w="254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04801" y="5029200"/>
              <a:ext cx="761999" cy="3048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 flipV="1">
              <a:off x="990598" y="5105400"/>
              <a:ext cx="609601" cy="2286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 flipV="1">
              <a:off x="228601" y="4876800"/>
              <a:ext cx="457200" cy="1524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ontent Placeholder 2"/>
            <p:cNvSpPr txBox="1">
              <a:spLocks/>
            </p:cNvSpPr>
            <p:nvPr/>
          </p:nvSpPr>
          <p:spPr bwMode="auto">
            <a:xfrm>
              <a:off x="228600" y="4114799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00FF00"/>
                  </a:solidFill>
                  <a:latin typeface="+mn-lt"/>
                </a:rPr>
                <a:t>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562600" y="4648199"/>
            <a:ext cx="3505200" cy="990601"/>
            <a:chOff x="685800" y="4495799"/>
            <a:chExt cx="3505200" cy="990601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1524002" y="4952999"/>
              <a:ext cx="457198" cy="15240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62000" y="5257800"/>
              <a:ext cx="762000" cy="2286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1524001" y="5334000"/>
              <a:ext cx="457199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V="1">
              <a:off x="685800" y="5105400"/>
              <a:ext cx="457200" cy="15240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ontent Placeholder 2"/>
            <p:cNvSpPr txBox="1">
              <a:spLocks/>
            </p:cNvSpPr>
            <p:nvPr/>
          </p:nvSpPr>
          <p:spPr bwMode="auto">
            <a:xfrm>
              <a:off x="1371600" y="4495799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Non-cooperative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72000" y="4191000"/>
            <a:ext cx="2819400" cy="1295400"/>
            <a:chOff x="152400" y="4038600"/>
            <a:chExt cx="2819400" cy="1295400"/>
          </a:xfrm>
        </p:grpSpPr>
        <p:cxnSp>
          <p:nvCxnSpPr>
            <p:cNvPr id="37" name="Straight Arrow Connector 36"/>
            <p:cNvCxnSpPr/>
            <p:nvPr/>
          </p:nvCxnSpPr>
          <p:spPr>
            <a:xfrm rot="5400000">
              <a:off x="762001" y="4648201"/>
              <a:ext cx="457200" cy="152399"/>
            </a:xfrm>
            <a:prstGeom prst="straightConnector1">
              <a:avLst/>
            </a:prstGeom>
            <a:ln w="254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04801" y="5029200"/>
              <a:ext cx="761999" cy="3048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990598" y="5105400"/>
              <a:ext cx="609601" cy="2286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V="1">
              <a:off x="228601" y="4876800"/>
              <a:ext cx="457200" cy="152400"/>
            </a:xfrm>
            <a:prstGeom prst="line">
              <a:avLst/>
            </a:prstGeom>
            <a:ln w="19050">
              <a:solidFill>
                <a:srgbClr val="00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ontent Placeholder 2"/>
            <p:cNvSpPr txBox="1">
              <a:spLocks/>
            </p:cNvSpPr>
            <p:nvPr/>
          </p:nvSpPr>
          <p:spPr bwMode="auto">
            <a:xfrm>
              <a:off x="152400" y="4038600"/>
              <a:ext cx="2819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lang="en-US" sz="2000" dirty="0" smtClean="0">
                  <a:solidFill>
                    <a:srgbClr val="00FF00"/>
                  </a:solidFill>
                  <a:latin typeface="+mn-lt"/>
                </a:rPr>
                <a:t>Cooperative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72000"/>
          </a:xfrm>
        </p:spPr>
        <p:txBody>
          <a:bodyPr/>
          <a:lstStyle/>
          <a:p>
            <a:r>
              <a:rPr lang="en-US" dirty="0" smtClean="0"/>
              <a:t>Novel problem of </a:t>
            </a:r>
            <a:r>
              <a:rPr lang="en-US" i="1" dirty="0" smtClean="0">
                <a:solidFill>
                  <a:srgbClr val="2E20E8"/>
                </a:solidFill>
              </a:rPr>
              <a:t>ISPs becoming strategic participants </a:t>
            </a:r>
          </a:p>
          <a:p>
            <a:pPr>
              <a:buNone/>
            </a:pPr>
            <a:r>
              <a:rPr lang="en-US" i="1" dirty="0" smtClean="0">
                <a:solidFill>
                  <a:srgbClr val="2E20E8"/>
                </a:solidFill>
              </a:rPr>
              <a:t>	 </a:t>
            </a:r>
            <a:r>
              <a:rPr lang="en-US" dirty="0" smtClean="0"/>
              <a:t>in the online advertising business</a:t>
            </a:r>
          </a:p>
          <a:p>
            <a:r>
              <a:rPr lang="en-US" dirty="0" smtClean="0"/>
              <a:t>Studied the behavior and interactions of the ISPs and ad networks</a:t>
            </a:r>
          </a:p>
          <a:p>
            <a:r>
              <a:rPr lang="en-US" dirty="0" smtClean="0"/>
              <a:t>Applied game-theoretic model to the real data</a:t>
            </a:r>
          </a:p>
          <a:p>
            <a:r>
              <a:rPr lang="en-US" dirty="0" smtClean="0"/>
              <a:t>Effect on the Web is </a:t>
            </a:r>
            <a:r>
              <a:rPr lang="en-US" i="1" dirty="0" smtClean="0">
                <a:solidFill>
                  <a:srgbClr val="2E20E8"/>
                </a:solidFill>
              </a:rPr>
              <a:t>positive in both cases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2E20E8"/>
                </a:solidFill>
              </a:rPr>
              <a:t>Cooperative ISPs: </a:t>
            </a:r>
            <a:r>
              <a:rPr lang="en-US" dirty="0" smtClean="0"/>
              <a:t>- users receive better targeted ads			               - ISPs and ad networks earn more</a:t>
            </a:r>
          </a:p>
          <a:p>
            <a:pPr lvl="1"/>
            <a:r>
              <a:rPr lang="en-US" dirty="0" smtClean="0">
                <a:solidFill>
                  <a:srgbClr val="2E20E8"/>
                </a:solidFill>
              </a:rPr>
              <a:t>Non-cooperative ISPs:</a:t>
            </a:r>
            <a:r>
              <a:rPr lang="en-US" dirty="0" smtClean="0"/>
              <a:t> - improved Web security</a:t>
            </a:r>
          </a:p>
          <a:p>
            <a:pPr lvl="1">
              <a:buNone/>
            </a:pPr>
            <a:r>
              <a:rPr lang="en-US" dirty="0" smtClean="0"/>
              <a:t>				 - the most important websites secured first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6019800" y="3200400"/>
            <a:ext cx="1524000" cy="2286000"/>
            <a:chOff x="6019800" y="3200400"/>
            <a:chExt cx="1524000" cy="2286000"/>
          </a:xfrm>
        </p:grpSpPr>
        <p:sp>
          <p:nvSpPr>
            <p:cNvPr id="20" name="Rounded Rectangle 105"/>
            <p:cNvSpPr/>
            <p:nvPr/>
          </p:nvSpPr>
          <p:spPr>
            <a:xfrm>
              <a:off x="6096000" y="3200400"/>
              <a:ext cx="1447800" cy="2286000"/>
            </a:xfrm>
            <a:prstGeom prst="cloud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8" name="TextBox 47"/>
            <p:cNvSpPr txBox="1"/>
            <p:nvPr/>
          </p:nvSpPr>
          <p:spPr>
            <a:xfrm>
              <a:off x="6019800" y="3962400"/>
              <a:ext cx="1524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Access Network</a:t>
              </a:r>
            </a:p>
            <a:p>
              <a:pPr algn="ctr"/>
              <a:r>
                <a:rPr lang="en-US" sz="2000" dirty="0" smtClean="0">
                  <a:latin typeface="+mn-lt"/>
                </a:rPr>
                <a:t>(ISP)</a:t>
              </a:r>
              <a:endParaRPr lang="en-US" sz="2000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Advertising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5" name="Group 62"/>
          <p:cNvGrpSpPr/>
          <p:nvPr/>
        </p:nvGrpSpPr>
        <p:grpSpPr>
          <a:xfrm>
            <a:off x="1143000" y="2281535"/>
            <a:ext cx="3352800" cy="2976265"/>
            <a:chOff x="1676400" y="1900535"/>
            <a:chExt cx="3048000" cy="3281065"/>
          </a:xfrm>
        </p:grpSpPr>
        <p:sp>
          <p:nvSpPr>
            <p:cNvPr id="6" name="Rectangle 5"/>
            <p:cNvSpPr/>
            <p:nvPr/>
          </p:nvSpPr>
          <p:spPr bwMode="auto">
            <a:xfrm>
              <a:off x="1676400" y="1905000"/>
              <a:ext cx="3048000" cy="32766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TextBox 62"/>
            <p:cNvSpPr txBox="1">
              <a:spLocks noChangeArrowheads="1"/>
            </p:cNvSpPr>
            <p:nvPr/>
          </p:nvSpPr>
          <p:spPr bwMode="auto">
            <a:xfrm>
              <a:off x="2514600" y="1900535"/>
              <a:ext cx="1828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2"/>
                  </a:solidFill>
                  <a:latin typeface="Constantia" pitchFamily="18" charset="0"/>
                </a:rPr>
                <a:t>Ad Network</a:t>
              </a:r>
              <a:endParaRPr lang="en-US" sz="2400" dirty="0">
                <a:solidFill>
                  <a:schemeClr val="tx2"/>
                </a:solidFill>
                <a:latin typeface="Constantia" pitchFamily="18" charset="0"/>
              </a:endParaRPr>
            </a:p>
          </p:txBody>
        </p:sp>
      </p:grpSp>
      <p:grpSp>
        <p:nvGrpSpPr>
          <p:cNvPr id="8" name="Group 6"/>
          <p:cNvGrpSpPr/>
          <p:nvPr/>
        </p:nvGrpSpPr>
        <p:grpSpPr>
          <a:xfrm>
            <a:off x="7696200" y="3581400"/>
            <a:ext cx="12954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User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(U)</a:t>
              </a:r>
              <a:endParaRPr lang="en-US" sz="2000" dirty="0"/>
            </a:p>
          </p:txBody>
        </p:sp>
      </p:grpSp>
      <p:grpSp>
        <p:nvGrpSpPr>
          <p:cNvPr id="11" name="Group 9"/>
          <p:cNvGrpSpPr/>
          <p:nvPr/>
        </p:nvGrpSpPr>
        <p:grpSpPr>
          <a:xfrm>
            <a:off x="2057400" y="3581400"/>
            <a:ext cx="15240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/>
                <a:t>Ad </a:t>
              </a:r>
              <a:r>
                <a:rPr lang="en-US" sz="2000" dirty="0" smtClean="0"/>
                <a:t>Servers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(AS)</a:t>
              </a:r>
              <a:endParaRPr lang="en-US" sz="2000" dirty="0"/>
            </a:p>
          </p:txBody>
        </p:sp>
      </p:grpSp>
      <p:grpSp>
        <p:nvGrpSpPr>
          <p:cNvPr id="14" name="Group 10"/>
          <p:cNvGrpSpPr/>
          <p:nvPr/>
        </p:nvGrpSpPr>
        <p:grpSpPr bwMode="auto">
          <a:xfrm>
            <a:off x="4267200" y="3581400"/>
            <a:ext cx="1447800" cy="685800"/>
            <a:chOff x="2895599" y="13223"/>
            <a:chExt cx="2487364" cy="1243682"/>
          </a:xfrm>
          <a:scene3d>
            <a:camera prst="orthographicFront"/>
            <a:lightRig rig="flat" dir="t"/>
          </a:scene3d>
        </p:grpSpPr>
        <p:sp>
          <p:nvSpPr>
            <p:cNvPr id="15" name="Rounded Rectangle 14"/>
            <p:cNvSpPr/>
            <p:nvPr/>
          </p:nvSpPr>
          <p:spPr>
            <a:xfrm>
              <a:off x="2895599" y="13223"/>
              <a:ext cx="2487364" cy="1243682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907543" y="37408"/>
              <a:ext cx="2414512" cy="11708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2000" dirty="0" smtClean="0"/>
                <a:t>Websites</a:t>
              </a:r>
            </a:p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(WS)</a:t>
              </a:r>
              <a:endParaRPr lang="en-US" sz="2000" dirty="0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3581400" y="3924300"/>
            <a:ext cx="685800" cy="1588"/>
          </a:xfrm>
          <a:prstGeom prst="straightConnector1">
            <a:avLst/>
          </a:prstGeom>
          <a:ln>
            <a:solidFill>
              <a:schemeClr val="accent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24200" y="3200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Embedding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5679548" y="3917550"/>
            <a:ext cx="2022872" cy="1588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24600" y="3581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Web page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0" y="4724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25" name="Group 44"/>
          <p:cNvGrpSpPr/>
          <p:nvPr/>
        </p:nvGrpSpPr>
        <p:grpSpPr>
          <a:xfrm>
            <a:off x="3200400" y="4267201"/>
            <a:ext cx="4876800" cy="457200"/>
            <a:chOff x="3810000" y="4724401"/>
            <a:chExt cx="4191794" cy="611187"/>
          </a:xfrm>
        </p:grpSpPr>
        <p:cxnSp>
          <p:nvCxnSpPr>
            <p:cNvPr id="26" name="Straight Connector 25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48"/>
          <p:cNvGrpSpPr/>
          <p:nvPr/>
        </p:nvGrpSpPr>
        <p:grpSpPr>
          <a:xfrm>
            <a:off x="2743200" y="4267200"/>
            <a:ext cx="5867400" cy="762000"/>
            <a:chOff x="3810000" y="4724401"/>
            <a:chExt cx="4191794" cy="611187"/>
          </a:xfrm>
        </p:grpSpPr>
        <p:cxnSp>
          <p:nvCxnSpPr>
            <p:cNvPr id="30" name="Straight Connector 29"/>
            <p:cNvCxnSpPr/>
            <p:nvPr/>
          </p:nvCxnSpPr>
          <p:spPr>
            <a:xfrm rot="5400000">
              <a:off x="7696200" y="5029200"/>
              <a:ext cx="609600" cy="1588"/>
            </a:xfrm>
            <a:prstGeom prst="line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>
              <a:off x="3810000" y="5334000"/>
              <a:ext cx="419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3505598" y="5028803"/>
              <a:ext cx="610394" cy="1589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79"/>
          <p:cNvGrpSpPr/>
          <p:nvPr/>
        </p:nvGrpSpPr>
        <p:grpSpPr>
          <a:xfrm>
            <a:off x="76200" y="2743200"/>
            <a:ext cx="1524000" cy="2362200"/>
            <a:chOff x="381000" y="1981200"/>
            <a:chExt cx="1676400" cy="2362200"/>
          </a:xfrm>
        </p:grpSpPr>
        <p:grpSp>
          <p:nvGrpSpPr>
            <p:cNvPr id="34" name="Group 57"/>
            <p:cNvGrpSpPr>
              <a:grpSpLocks/>
            </p:cNvGrpSpPr>
            <p:nvPr/>
          </p:nvGrpSpPr>
          <p:grpSpPr bwMode="auto">
            <a:xfrm>
              <a:off x="381000" y="1981200"/>
              <a:ext cx="1676400" cy="2362200"/>
              <a:chOff x="381000" y="2819400"/>
              <a:chExt cx="1676400" cy="2362200"/>
            </a:xfrm>
          </p:grpSpPr>
          <p:grpSp>
            <p:nvGrpSpPr>
              <p:cNvPr id="36" name="Group 12"/>
              <p:cNvGrpSpPr/>
              <p:nvPr/>
            </p:nvGrpSpPr>
            <p:grpSpPr>
              <a:xfrm>
                <a:off x="381000" y="4495800"/>
                <a:ext cx="1676400" cy="685800"/>
                <a:chOff x="2764685" y="13223"/>
                <a:chExt cx="2880106" cy="1243682"/>
              </a:xfrm>
              <a:scene3d>
                <a:camera prst="orthographicFront"/>
                <a:lightRig rig="flat" dir="t"/>
              </a:scene3d>
            </p:grpSpPr>
            <p:sp>
              <p:nvSpPr>
                <p:cNvPr id="41" name="Rounded Rectangle 40"/>
                <p:cNvSpPr/>
                <p:nvPr/>
              </p:nvSpPr>
              <p:spPr>
                <a:xfrm>
                  <a:off x="3026513" y="13223"/>
                  <a:ext cx="2487364" cy="1243682"/>
                </a:xfrm>
                <a:prstGeom prst="roundRect">
                  <a:avLst>
                    <a:gd name="adj" fmla="val 10000"/>
                  </a:avLst>
                </a:prstGeom>
                <a:sp3d prstMaterial="dkEdge">
                  <a:bevelT w="82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1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/>
                </a:fontRef>
              </p:style>
            </p:sp>
            <p:sp>
              <p:nvSpPr>
                <p:cNvPr id="42" name="Rounded Rectangle 4"/>
                <p:cNvSpPr/>
                <p:nvPr/>
              </p:nvSpPr>
              <p:spPr>
                <a:xfrm>
                  <a:off x="2764685" y="37408"/>
                  <a:ext cx="2880106" cy="1170829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lIns="148590" tIns="148590" rIns="148590" bIns="148590" spcCol="1270" anchor="ctr"/>
                <a:lstStyle/>
                <a:p>
                  <a:pPr algn="ctr" defTabSz="1733550" fontAlgn="auto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2000" dirty="0" smtClean="0"/>
                    <a:t>Advertiser </a:t>
                  </a:r>
                  <a:endParaRPr lang="en-US" sz="2000" dirty="0"/>
                </a:p>
              </p:txBody>
            </p:sp>
          </p:grpSp>
          <p:grpSp>
            <p:nvGrpSpPr>
              <p:cNvPr id="37" name="Group 21"/>
              <p:cNvGrpSpPr/>
              <p:nvPr/>
            </p:nvGrpSpPr>
            <p:grpSpPr>
              <a:xfrm>
                <a:off x="457200" y="2819400"/>
                <a:ext cx="1593248" cy="685800"/>
                <a:chOff x="2907543" y="13223"/>
                <a:chExt cx="2737248" cy="1243682"/>
              </a:xfrm>
              <a:scene3d>
                <a:camera prst="orthographicFront"/>
                <a:lightRig rig="flat" dir="t"/>
              </a:scene3d>
            </p:grpSpPr>
            <p:sp>
              <p:nvSpPr>
                <p:cNvPr id="39" name="Rounded Rectangle 38"/>
                <p:cNvSpPr/>
                <p:nvPr/>
              </p:nvSpPr>
              <p:spPr>
                <a:xfrm>
                  <a:off x="3026513" y="13223"/>
                  <a:ext cx="2487364" cy="1243682"/>
                </a:xfrm>
                <a:prstGeom prst="roundRect">
                  <a:avLst>
                    <a:gd name="adj" fmla="val 10000"/>
                  </a:avLst>
                </a:prstGeom>
                <a:sp3d prstMaterial="dkEdge">
                  <a:bevelT w="8200" h="381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1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/>
                </a:fontRef>
              </p:style>
            </p:sp>
            <p:sp>
              <p:nvSpPr>
                <p:cNvPr id="40" name="Rounded Rectangle 4"/>
                <p:cNvSpPr/>
                <p:nvPr/>
              </p:nvSpPr>
              <p:spPr>
                <a:xfrm>
                  <a:off x="2907543" y="37408"/>
                  <a:ext cx="2737248" cy="1170829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lIns="148590" tIns="148590" rIns="148590" bIns="148590" spcCol="1270" anchor="ctr"/>
                <a:lstStyle/>
                <a:p>
                  <a:pPr algn="ctr" defTabSz="1733550" fontAlgn="auto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en-US" sz="2000" dirty="0" smtClean="0"/>
                    <a:t>Advertiser</a:t>
                  </a:r>
                  <a:endParaRPr lang="en-US" sz="2000" dirty="0"/>
                </a:p>
              </p:txBody>
            </p:sp>
          </p:grpSp>
          <p:sp>
            <p:nvSpPr>
              <p:cNvPr id="38" name="Rounded Rectangle 37"/>
              <p:cNvSpPr/>
              <p:nvPr/>
            </p:nvSpPr>
            <p:spPr>
              <a:xfrm>
                <a:off x="533400" y="3657600"/>
                <a:ext cx="1447800" cy="685800"/>
              </a:xfrm>
              <a:prstGeom prst="roundRect">
                <a:avLst>
                  <a:gd name="adj" fmla="val 10000"/>
                </a:avLst>
              </a:prstGeom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</p:grpSp>
        <p:sp>
          <p:nvSpPr>
            <p:cNvPr id="35" name="Rounded Rectangle 4"/>
            <p:cNvSpPr/>
            <p:nvPr/>
          </p:nvSpPr>
          <p:spPr bwMode="auto">
            <a:xfrm>
              <a:off x="381000" y="2859573"/>
              <a:ext cx="1669448" cy="645627"/>
            </a:xfrm>
            <a:prstGeom prst="rect">
              <a:avLst/>
            </a:prstGeom>
            <a:scene3d>
              <a:camera prst="orthographicFront"/>
              <a:lightRig rig="fla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48590" tIns="148590" rIns="148590" bIns="148590" spcCol="1270" anchor="ctr"/>
            <a:lstStyle/>
            <a:p>
              <a:pPr algn="ctr" defTabSz="1733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dirty="0" smtClean="0"/>
                <a:t>Advertiser </a:t>
              </a:r>
              <a:endParaRPr lang="en-US" sz="2000" dirty="0"/>
            </a:p>
          </p:txBody>
        </p:sp>
      </p:grpSp>
      <p:grpSp>
        <p:nvGrpSpPr>
          <p:cNvPr id="43" name="Group 88"/>
          <p:cNvGrpSpPr/>
          <p:nvPr/>
        </p:nvGrpSpPr>
        <p:grpSpPr>
          <a:xfrm>
            <a:off x="1524608" y="3162300"/>
            <a:ext cx="532793" cy="1676400"/>
            <a:chOff x="1549745" y="3962400"/>
            <a:chExt cx="755336" cy="1676400"/>
          </a:xfrm>
        </p:grpSpPr>
        <p:cxnSp>
          <p:nvCxnSpPr>
            <p:cNvPr id="44" name="Straight Arrow Connector 43"/>
            <p:cNvCxnSpPr>
              <a:stCxn id="39" idx="3"/>
              <a:endCxn id="12" idx="1"/>
            </p:cNvCxnSpPr>
            <p:nvPr/>
          </p:nvCxnSpPr>
          <p:spPr>
            <a:xfrm>
              <a:off x="1549745" y="3962400"/>
              <a:ext cx="755335" cy="8382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8" idx="3"/>
              <a:endCxn id="12" idx="1"/>
            </p:cNvCxnSpPr>
            <p:nvPr/>
          </p:nvCxnSpPr>
          <p:spPr>
            <a:xfrm>
              <a:off x="1558703" y="4800600"/>
              <a:ext cx="746376" cy="158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41" idx="3"/>
              <a:endCxn id="12" idx="1"/>
            </p:cNvCxnSpPr>
            <p:nvPr/>
          </p:nvCxnSpPr>
          <p:spPr>
            <a:xfrm flipV="1">
              <a:off x="1558706" y="4800600"/>
              <a:ext cx="746375" cy="8382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1524000" y="46598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Placing ads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ISPs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534400" cy="4389437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role: </a:t>
            </a:r>
          </a:p>
          <a:p>
            <a:pPr lvl="1"/>
            <a:r>
              <a:rPr lang="en-US" dirty="0" smtClean="0"/>
              <a:t>Provide Internet access to end users</a:t>
            </a:r>
          </a:p>
          <a:p>
            <a:pPr lvl="1"/>
            <a:r>
              <a:rPr lang="en-US" dirty="0" smtClean="0"/>
              <a:t>Forward the communication in compliance with </a:t>
            </a:r>
          </a:p>
          <a:p>
            <a:pPr lvl="1">
              <a:buNone/>
            </a:pPr>
            <a:r>
              <a:rPr lang="en-US" dirty="0" smtClean="0"/>
              <a:t>	Network Neutrality Policy</a:t>
            </a:r>
          </a:p>
          <a:p>
            <a:r>
              <a:rPr lang="en-US" dirty="0" smtClean="0"/>
              <a:t>New requirements</a:t>
            </a:r>
          </a:p>
          <a:p>
            <a:pPr lvl="1"/>
            <a:r>
              <a:rPr lang="en-US" dirty="0" smtClean="0"/>
              <a:t>Data retention legislations </a:t>
            </a:r>
          </a:p>
          <a:p>
            <a:pPr lvl="1"/>
            <a:r>
              <a:rPr lang="en-US" dirty="0" smtClean="0"/>
              <a:t>Increase costs and require investing into new technologies</a:t>
            </a:r>
          </a:p>
          <a:p>
            <a:endParaRPr lang="en-US" dirty="0" smtClean="0"/>
          </a:p>
          <a:p>
            <a:r>
              <a:rPr lang="en-US" dirty="0" smtClean="0"/>
              <a:t>How will ISPs obtain a return on investment?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4</a:t>
            </a:fld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838200"/>
            <a:ext cx="8229600" cy="1143000"/>
          </a:xfrm>
        </p:spPr>
        <p:txBody>
          <a:bodyPr/>
          <a:lstStyle/>
          <a:p>
            <a:r>
              <a:rPr lang="fr-CH" dirty="0" smtClean="0"/>
              <a:t>Recently </a:t>
            </a:r>
            <a:r>
              <a:rPr lang="fr-CH" dirty="0" err="1" smtClean="0"/>
              <a:t>Reported</a:t>
            </a:r>
            <a:r>
              <a:rPr lang="fr-CH" dirty="0" smtClean="0"/>
              <a:t> Cases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7239000" cy="3810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Growing number of </a:t>
            </a:r>
            <a:r>
              <a:rPr lang="en-US" u="sng" dirty="0" smtClean="0">
                <a:solidFill>
                  <a:srgbClr val="2E20E8"/>
                </a:solidFill>
              </a:rPr>
              <a:t>ISPs injecting own content</a:t>
            </a:r>
            <a:r>
              <a:rPr lang="en-US" dirty="0" smtClean="0">
                <a:solidFill>
                  <a:srgbClr val="2E20E8"/>
                </a:solidFill>
                <a:hlinkClick r:id="rId3"/>
              </a:rPr>
              <a:t> </a:t>
            </a:r>
            <a:r>
              <a:rPr lang="en-US" dirty="0" smtClean="0"/>
              <a:t>into web pages [1][2]</a:t>
            </a:r>
          </a:p>
          <a:p>
            <a:r>
              <a:rPr lang="en-US" dirty="0" smtClean="0"/>
              <a:t>Third party ad companies </a:t>
            </a:r>
            <a:r>
              <a:rPr lang="en-US" u="sng" dirty="0" smtClean="0">
                <a:solidFill>
                  <a:srgbClr val="2E20E8"/>
                </a:solidFill>
              </a:rPr>
              <a:t>partnering</a:t>
            </a:r>
            <a:r>
              <a:rPr lang="en-US" u="sng" dirty="0" smtClean="0">
                <a:solidFill>
                  <a:srgbClr val="0000FF"/>
                </a:solidFill>
              </a:rPr>
              <a:t> with ISPs</a:t>
            </a:r>
          </a:p>
          <a:p>
            <a:pPr lvl="1"/>
            <a:r>
              <a:rPr lang="en-US" dirty="0" smtClean="0"/>
              <a:t>e.g., </a:t>
            </a:r>
            <a:r>
              <a:rPr lang="en-US" dirty="0" err="1" smtClean="0"/>
              <a:t>Adzilla</a:t>
            </a:r>
            <a:r>
              <a:rPr lang="en-US" dirty="0" smtClean="0"/>
              <a:t>, </a:t>
            </a:r>
            <a:r>
              <a:rPr lang="en-US" dirty="0" err="1" smtClean="0"/>
              <a:t>Phorm</a:t>
            </a:r>
            <a:r>
              <a:rPr lang="en-US" dirty="0" smtClean="0"/>
              <a:t>, </a:t>
            </a:r>
            <a:r>
              <a:rPr lang="en-US" dirty="0" err="1" smtClean="0"/>
              <a:t>NebuAd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 descr="hijackinghotspot_hmv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0"/>
            <a:ext cx="2133600" cy="284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410200"/>
            <a:ext cx="91440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[1] C. Reis et al. </a:t>
            </a:r>
            <a:r>
              <a:rPr lang="en-US" b="1" dirty="0" smtClean="0">
                <a:latin typeface="Constantia"/>
              </a:rPr>
              <a:t>Detecting In-flight Page Changes with Web Tripwires</a:t>
            </a:r>
            <a:r>
              <a:rPr lang="en-US" dirty="0" smtClean="0">
                <a:latin typeface="Constantia"/>
              </a:rPr>
              <a:t>, NSDI 2008.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[2] B. April, F. </a:t>
            </a:r>
            <a:r>
              <a:rPr lang="en-US" dirty="0" err="1" smtClean="0">
                <a:latin typeface="Constantia"/>
              </a:rPr>
              <a:t>Hacquebord</a:t>
            </a:r>
            <a:r>
              <a:rPr lang="en-US" dirty="0" smtClean="0">
                <a:latin typeface="Constantia"/>
              </a:rPr>
              <a:t> and R. Link, </a:t>
            </a:r>
            <a:r>
              <a:rPr lang="en-US" b="1" dirty="0" smtClean="0">
                <a:latin typeface="Constantia"/>
              </a:rPr>
              <a:t>A Cybercrime Hub</a:t>
            </a:r>
            <a:r>
              <a:rPr lang="en-US" dirty="0" smtClean="0">
                <a:latin typeface="Constantia"/>
              </a:rPr>
              <a:t>, August 2009</a:t>
            </a:r>
            <a:r>
              <a:rPr lang="en-US" dirty="0" smtClean="0">
                <a:latin typeface="Constantia"/>
              </a:rPr>
              <a:t>.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[3</a:t>
            </a:r>
            <a:r>
              <a:rPr lang="en-US" dirty="0">
                <a:latin typeface="Constantia"/>
              </a:rPr>
              <a:t>] </a:t>
            </a:r>
            <a:r>
              <a:rPr lang="en-US" dirty="0" smtClean="0">
                <a:latin typeface="Constantia"/>
              </a:rPr>
              <a:t>C. </a:t>
            </a:r>
            <a:r>
              <a:rPr lang="en-US" dirty="0" err="1" smtClean="0">
                <a:latin typeface="Constantia"/>
              </a:rPr>
              <a:t>Kreibich</a:t>
            </a:r>
            <a:r>
              <a:rPr lang="en-US" dirty="0" smtClean="0">
                <a:latin typeface="Constantia"/>
              </a:rPr>
              <a:t> </a:t>
            </a:r>
            <a:r>
              <a:rPr lang="en-US" dirty="0">
                <a:latin typeface="Constantia"/>
              </a:rPr>
              <a:t>and </a:t>
            </a:r>
            <a:r>
              <a:rPr lang="en-US" dirty="0" smtClean="0">
                <a:latin typeface="Constantia"/>
              </a:rPr>
              <a:t>N. Weaver, </a:t>
            </a:r>
            <a:r>
              <a:rPr lang="en-US" b="1" dirty="0" smtClean="0">
                <a:latin typeface="Constantia"/>
              </a:rPr>
              <a:t>US </a:t>
            </a:r>
            <a:r>
              <a:rPr lang="en-US" b="1" dirty="0">
                <a:latin typeface="Constantia"/>
              </a:rPr>
              <a:t>internet providers hijacking users' search </a:t>
            </a:r>
            <a:r>
              <a:rPr lang="en-US" b="1" dirty="0" smtClean="0">
                <a:latin typeface="Constantia"/>
              </a:rPr>
              <a:t>queries</a:t>
            </a:r>
            <a:r>
              <a:rPr lang="en-US" dirty="0" smtClean="0">
                <a:latin typeface="Constantia"/>
              </a:rPr>
              <a:t>, August 2011.</a:t>
            </a:r>
            <a:endParaRPr lang="en-US" dirty="0" smtClean="0"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ISPs in Online Advertising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458200" cy="4389437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2E20E8"/>
                </a:solidFill>
              </a:rPr>
              <a:t>Non-cooperative</a:t>
            </a:r>
            <a:r>
              <a:rPr lang="en-US" dirty="0" smtClean="0">
                <a:solidFill>
                  <a:srgbClr val="2E20E8"/>
                </a:solidFill>
              </a:rPr>
              <a:t> </a:t>
            </a:r>
            <a:r>
              <a:rPr lang="en-US" b="1" i="1" dirty="0" smtClean="0">
                <a:solidFill>
                  <a:srgbClr val="2E20E8"/>
                </a:solidFill>
              </a:rPr>
              <a:t>ISP</a:t>
            </a:r>
            <a:r>
              <a:rPr lang="en-US" dirty="0" smtClean="0">
                <a:solidFill>
                  <a:srgbClr val="2E20E8"/>
                </a:solidFill>
              </a:rPr>
              <a:t> </a:t>
            </a:r>
            <a:r>
              <a:rPr lang="en-US" dirty="0" smtClean="0"/>
              <a:t>– diverts part of online ad revenue by performing attacks on online advertising</a:t>
            </a:r>
          </a:p>
          <a:p>
            <a:pPr lvl="1"/>
            <a:r>
              <a:rPr lang="en-US" dirty="0" smtClean="0"/>
              <a:t>E.g., injecting ads into the content of web pages on-the-fly</a:t>
            </a:r>
          </a:p>
          <a:p>
            <a:pPr lvl="1"/>
            <a:endParaRPr lang="en-US" dirty="0" smtClean="0"/>
          </a:p>
          <a:p>
            <a:r>
              <a:rPr lang="en-US" b="1" i="1" dirty="0" smtClean="0">
                <a:solidFill>
                  <a:srgbClr val="2E20E8"/>
                </a:solidFill>
              </a:rPr>
              <a:t>Cooperative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r>
              <a:rPr lang="en-US" b="1" i="1" dirty="0" smtClean="0">
                <a:solidFill>
                  <a:srgbClr val="2E20E8"/>
                </a:solidFill>
              </a:rPr>
              <a:t>ISP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– collects and provides information about users’ online behavior with the goal of improving ad targeting</a:t>
            </a:r>
          </a:p>
          <a:p>
            <a:pPr lvl="1"/>
            <a:r>
              <a:rPr lang="en-US" dirty="0" smtClean="0"/>
              <a:t>Generates revenue by charging for users’ profiles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6</a:t>
            </a:fld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458200" cy="43894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Study the effect of strategic ISPs on the Web</a:t>
            </a:r>
          </a:p>
          <a:p>
            <a:pPr lvl="1"/>
            <a:endParaRPr lang="en-US" sz="2600" dirty="0" smtClean="0"/>
          </a:p>
          <a:p>
            <a:pPr lvl="1"/>
            <a:r>
              <a:rPr lang="en-US" dirty="0" smtClean="0"/>
              <a:t>Model the behavior of ISPs and </a:t>
            </a:r>
          </a:p>
          <a:p>
            <a:pPr lvl="1">
              <a:buNone/>
            </a:pPr>
            <a:r>
              <a:rPr lang="en-US" dirty="0" smtClean="0"/>
              <a:t>	economic incentives in online advertising systems</a:t>
            </a:r>
          </a:p>
          <a:p>
            <a:endParaRPr lang="en-US" sz="2800" dirty="0" smtClean="0"/>
          </a:p>
          <a:p>
            <a:pPr lvl="1"/>
            <a:r>
              <a:rPr lang="en-US" dirty="0" smtClean="0"/>
              <a:t>Analyze mutually dependent actions of </a:t>
            </a:r>
          </a:p>
          <a:p>
            <a:pPr lvl="1">
              <a:buNone/>
            </a:pPr>
            <a:r>
              <a:rPr lang="en-US" dirty="0" smtClean="0"/>
              <a:t>	ISPs and Ad Servers (AS)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7</a:t>
            </a:fld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3276600"/>
          </a:xfrm>
        </p:spPr>
        <p:txBody>
          <a:bodyPr/>
          <a:lstStyle/>
          <a:p>
            <a:r>
              <a:rPr lang="en-US" dirty="0" smtClean="0"/>
              <a:t>Online advertising fraud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The best strategy for ad networks is to fight click fraud [1]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r>
              <a:rPr lang="en-US" dirty="0" smtClean="0"/>
              <a:t>Incentives to increase the security of the Web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Users’ choice: Investment in security or insurance mechanisms [2] 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2E20E8"/>
                </a:solidFill>
              </a:rPr>
              <a:t>Our model introduces a new strategic player – the ISP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297472"/>
            <a:ext cx="86106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[1] B. </a:t>
            </a:r>
            <a:r>
              <a:rPr lang="en-US" dirty="0" err="1" smtClean="0">
                <a:latin typeface="Constantia"/>
              </a:rPr>
              <a:t>Mungamuru</a:t>
            </a:r>
            <a:r>
              <a:rPr lang="en-US" dirty="0" smtClean="0">
                <a:latin typeface="Constantia"/>
              </a:rPr>
              <a:t>, S. Weis, H. Garcia-Molina, </a:t>
            </a:r>
            <a:r>
              <a:rPr lang="en-US" b="1" dirty="0" smtClean="0">
                <a:latin typeface="Constantia"/>
              </a:rPr>
              <a:t>Should Ad Networks Bother Fighting Click Fraud? (Yes, they should.)</a:t>
            </a:r>
            <a:r>
              <a:rPr lang="en-US" dirty="0" smtClean="0">
                <a:latin typeface="Constantia"/>
              </a:rPr>
              <a:t>, Stanford Technical Report, July 2008.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dirty="0" smtClean="0">
                <a:latin typeface="Constantia"/>
              </a:rPr>
              <a:t>[2] J. </a:t>
            </a:r>
            <a:r>
              <a:rPr lang="en-US" dirty="0" err="1" smtClean="0">
                <a:latin typeface="Constantia"/>
              </a:rPr>
              <a:t>Grossklags</a:t>
            </a:r>
            <a:r>
              <a:rPr lang="en-US" dirty="0" smtClean="0">
                <a:latin typeface="Constantia"/>
              </a:rPr>
              <a:t>, N. </a:t>
            </a:r>
            <a:r>
              <a:rPr lang="en-US" dirty="0" err="1" smtClean="0">
                <a:latin typeface="Constantia"/>
              </a:rPr>
              <a:t>Christin</a:t>
            </a:r>
            <a:r>
              <a:rPr lang="en-US" dirty="0" smtClean="0">
                <a:latin typeface="Constantia"/>
              </a:rPr>
              <a:t>, J. Chuang, </a:t>
            </a:r>
            <a:r>
              <a:rPr lang="en-US" b="1" dirty="0" smtClean="0">
                <a:latin typeface="Constantia"/>
              </a:rPr>
              <a:t>Secure or insure?: a game-theoretic analysis of information security games</a:t>
            </a:r>
            <a:r>
              <a:rPr lang="en-US" dirty="0" smtClean="0">
                <a:latin typeface="Constantia"/>
              </a:rPr>
              <a:t>, WWW 2008.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571500" indent="-571500">
              <a:spcBef>
                <a:spcPts val="1200"/>
              </a:spcBef>
              <a:spcAft>
                <a:spcPts val="1200"/>
              </a:spcAft>
              <a:buClr>
                <a:srgbClr val="2E20E8"/>
              </a:buClr>
              <a:buFont typeface="+mj-lt"/>
              <a:buAutoNum type="romanUcPeriod"/>
            </a:pPr>
            <a:r>
              <a:rPr lang="en-US" sz="3200" dirty="0" smtClean="0"/>
              <a:t>Strategic behavior of ISPs</a:t>
            </a:r>
          </a:p>
          <a:p>
            <a:pPr marL="571500" indent="-571500">
              <a:spcBef>
                <a:spcPts val="1200"/>
              </a:spcBef>
              <a:spcAft>
                <a:spcPts val="1200"/>
              </a:spcAft>
              <a:buClr>
                <a:srgbClr val="2E20E8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2E20E8"/>
                </a:solidFill>
              </a:rPr>
              <a:t>Game-theoretic Model	</a:t>
            </a:r>
          </a:p>
          <a:p>
            <a:pPr marL="571500" indent="-571500">
              <a:spcBef>
                <a:spcPts val="1200"/>
              </a:spcBef>
              <a:spcAft>
                <a:spcPts val="1200"/>
              </a:spcAft>
              <a:buClr>
                <a:srgbClr val="2E20E8"/>
              </a:buClr>
              <a:buFont typeface="+mj-lt"/>
              <a:buAutoNum type="romanUcPeriod"/>
            </a:pPr>
            <a:r>
              <a:rPr lang="en-US" sz="3200" dirty="0" smtClean="0">
                <a:solidFill>
                  <a:srgbClr val="2E20E8"/>
                </a:solidFill>
              </a:rPr>
              <a:t>Analysis and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F6FC6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23470</TotalTime>
  <Words>1063</Words>
  <Application>Microsoft Office PowerPoint</Application>
  <PresentationFormat>On-screen Show (4:3)</PresentationFormat>
  <Paragraphs>301</Paragraphs>
  <Slides>24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Security Games in Online Advertising: Can Ads Help Secure the Web?</vt:lpstr>
      <vt:lpstr>Internet Economy</vt:lpstr>
      <vt:lpstr>Online Advertising System</vt:lpstr>
      <vt:lpstr>Role of ISPs</vt:lpstr>
      <vt:lpstr>Recently Reported Cases</vt:lpstr>
      <vt:lpstr>ISPs in Online Advertising Business</vt:lpstr>
      <vt:lpstr>Problem Statement</vt:lpstr>
      <vt:lpstr>Related Work</vt:lpstr>
      <vt:lpstr>Outline</vt:lpstr>
      <vt:lpstr>Nominal Mode</vt:lpstr>
      <vt:lpstr>Cooperative Mode</vt:lpstr>
      <vt:lpstr>Non-Cooperative Mode</vt:lpstr>
      <vt:lpstr>Non-Cooperative Mode</vt:lpstr>
      <vt:lpstr>Game-theoretic Model</vt:lpstr>
      <vt:lpstr>The Game</vt:lpstr>
      <vt:lpstr>Single Stage Game</vt:lpstr>
      <vt:lpstr>Single Stage Game (cont’d)</vt:lpstr>
      <vt:lpstr>Outline</vt:lpstr>
      <vt:lpstr>Solving the Game</vt:lpstr>
      <vt:lpstr>Evaluations on a Real Data Set</vt:lpstr>
      <vt:lpstr>Non-cooperative Scenario</vt:lpstr>
      <vt:lpstr>Effect of the Parameters</vt:lpstr>
      <vt:lpstr>Effect of the Parameters (cont’d)</vt:lpstr>
      <vt:lpstr>Conclusion</vt:lpstr>
    </vt:vector>
  </TitlesOfParts>
  <Company>EPFL I&amp;C-SIL1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Nevena Vratonjic</dc:creator>
  <cp:lastModifiedBy>Vratonjic Nevena</cp:lastModifiedBy>
  <cp:revision>1019</cp:revision>
  <dcterms:created xsi:type="dcterms:W3CDTF">2007-10-29T19:04:25Z</dcterms:created>
  <dcterms:modified xsi:type="dcterms:W3CDTF">2011-10-24T08:44:32Z</dcterms:modified>
</cp:coreProperties>
</file>