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42"/>
  </p:notesMasterIdLst>
  <p:handoutMasterIdLst>
    <p:handoutMasterId r:id="rId43"/>
  </p:handoutMasterIdLst>
  <p:sldIdLst>
    <p:sldId id="256" r:id="rId5"/>
    <p:sldId id="284" r:id="rId6"/>
    <p:sldId id="322" r:id="rId7"/>
    <p:sldId id="329" r:id="rId8"/>
    <p:sldId id="325" r:id="rId9"/>
    <p:sldId id="260" r:id="rId10"/>
    <p:sldId id="330" r:id="rId11"/>
    <p:sldId id="272" r:id="rId12"/>
    <p:sldId id="274" r:id="rId13"/>
    <p:sldId id="334" r:id="rId14"/>
    <p:sldId id="335" r:id="rId15"/>
    <p:sldId id="302" r:id="rId16"/>
    <p:sldId id="336" r:id="rId17"/>
    <p:sldId id="305" r:id="rId18"/>
    <p:sldId id="337" r:id="rId19"/>
    <p:sldId id="338" r:id="rId20"/>
    <p:sldId id="339" r:id="rId21"/>
    <p:sldId id="310" r:id="rId22"/>
    <p:sldId id="341" r:id="rId23"/>
    <p:sldId id="346" r:id="rId24"/>
    <p:sldId id="342" r:id="rId25"/>
    <p:sldId id="340" r:id="rId26"/>
    <p:sldId id="319" r:id="rId27"/>
    <p:sldId id="316" r:id="rId28"/>
    <p:sldId id="326" r:id="rId29"/>
    <p:sldId id="331" r:id="rId30"/>
    <p:sldId id="332" r:id="rId31"/>
    <p:sldId id="333" r:id="rId32"/>
    <p:sldId id="343" r:id="rId33"/>
    <p:sldId id="344" r:id="rId34"/>
    <p:sldId id="328" r:id="rId35"/>
    <p:sldId id="317" r:id="rId36"/>
    <p:sldId id="323" r:id="rId37"/>
    <p:sldId id="324" r:id="rId38"/>
    <p:sldId id="315" r:id="rId39"/>
    <p:sldId id="345" r:id="rId40"/>
    <p:sldId id="327" r:id="rId41"/>
  </p:sldIdLst>
  <p:sldSz cx="9144000" cy="5143500" type="screen16x9"/>
  <p:notesSz cx="6811963" cy="9942513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B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52" autoAdjust="0"/>
    <p:restoredTop sz="96733" autoAdjust="0"/>
  </p:normalViewPr>
  <p:slideViewPr>
    <p:cSldViewPr snapToGrid="0" snapToObjects="1" showGuides="1">
      <p:cViewPr varScale="1">
        <p:scale>
          <a:sx n="161" d="100"/>
          <a:sy n="161" d="100"/>
        </p:scale>
        <p:origin x="744" y="11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0" d="100"/>
          <a:sy n="150" d="100"/>
        </p:scale>
        <p:origin x="608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400" b="1" dirty="0">
                <a:solidFill>
                  <a:schemeClr val="tx1"/>
                </a:solidFill>
              </a:rPr>
              <a:t>EU IMPORT SHARE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954-4942-978C-FDF0D5EC272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954-4942-978C-FDF0D5EC272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'EU IMPORT'!$D$98:$D$99</c:f>
              <c:strCache>
                <c:ptCount val="2"/>
                <c:pt idx="0">
                  <c:v>Developed</c:v>
                </c:pt>
                <c:pt idx="1">
                  <c:v>Developing</c:v>
                </c:pt>
              </c:strCache>
            </c:strRef>
          </c:cat>
          <c:val>
            <c:numRef>
              <c:f>'EU IMPORT'!$E$98:$E$99</c:f>
              <c:numCache>
                <c:formatCode>0.00%</c:formatCode>
                <c:ptCount val="2"/>
                <c:pt idx="0">
                  <c:v>0.64903769577794757</c:v>
                </c:pt>
                <c:pt idx="1">
                  <c:v>0.35096230422205249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54-4942-978C-FDF0D5EC27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1" i="0" u="none" strike="noStrike" kern="1200" cap="all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>
                <a:solidFill>
                  <a:schemeClr val="tx1"/>
                </a:solidFill>
              </a:rPr>
              <a:t>EU EII IMPORT Share by Regions</a:t>
            </a:r>
          </a:p>
        </c:rich>
      </c:tx>
      <c:layout>
        <c:manualLayout>
          <c:xMode val="edge"/>
          <c:yMode val="edge"/>
          <c:x val="0.15657238599999032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A18-4BDF-8B68-5F8302A9754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6A18-4BDF-8B68-5F8302A9754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6A18-4BDF-8B68-5F8302A9754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6A18-4BDF-8B68-5F8302A9754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6A18-4BDF-8B68-5F8302A97545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6A18-4BDF-8B68-5F8302A97545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6A18-4BDF-8B68-5F8302A97545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6A18-4BDF-8B68-5F8302A97545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6A18-4BDF-8B68-5F8302A97545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6A18-4BDF-8B68-5F8302A97545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6A18-4BDF-8B68-5F8302A97545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fld id="{1087659C-BC70-4D7A-A09E-FF8418F0969E}" type="CATEGORYNAME">
                      <a:rPr lang="en-US" sz="1000" smtClean="0"/>
                      <a:pPr/>
                      <a:t>[CATEGORY NAME]</a:t>
                    </a:fld>
                    <a:r>
                      <a:rPr lang="en-US" sz="1000" dirty="0"/>
                      <a:t> </a:t>
                    </a:r>
                    <a:fld id="{6DFD268E-2BA1-4283-A80B-A690393BFB71}" type="PERCENTAGE">
                      <a:rPr lang="en-US" sz="1000" baseline="0" smtClean="0"/>
                      <a:pPr/>
                      <a:t>[PERCENTAGE]</a:t>
                    </a:fld>
                    <a:endParaRPr lang="en-US" sz="1000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6A18-4BDF-8B68-5F8302A97545}"/>
                </c:ext>
              </c:extLst>
            </c:dLbl>
            <c:dLbl>
              <c:idx val="2"/>
              <c:layout>
                <c:manualLayout>
                  <c:x val="6.5838025324656921E-2"/>
                  <c:y val="0"/>
                </c:manualLayout>
              </c:layout>
              <c:tx>
                <c:rich>
                  <a:bodyPr/>
                  <a:lstStyle/>
                  <a:p>
                    <a:fld id="{204A6227-57E2-4821-A5C6-277CA4A69D59}" type="CATEGORYNAME">
                      <a:rPr lang="en-US" sz="1000" smtClean="0"/>
                      <a:pPr/>
                      <a:t>[CATEGORY NAME]</a:t>
                    </a:fld>
                    <a:r>
                      <a:rPr lang="en-US" sz="1000" baseline="0" dirty="0"/>
                      <a:t> </a:t>
                    </a:r>
                    <a:fld id="{75DD282F-22F8-42E3-89F8-E47AEBB3FA79}" type="PERCENTAGE">
                      <a:rPr lang="en-US" sz="1000" baseline="0" smtClean="0"/>
                      <a:pPr/>
                      <a:t>[PERCENTAGE]</a:t>
                    </a:fld>
                    <a:endParaRPr lang="en-US" sz="1000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466860375231815"/>
                      <c:h val="0.1274921195815849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6A18-4BDF-8B68-5F8302A97545}"/>
                </c:ext>
              </c:extLst>
            </c:dLbl>
            <c:dLbl>
              <c:idx val="3"/>
              <c:layout>
                <c:manualLayout>
                  <c:x val="8.9013201439389969E-2"/>
                  <c:y val="2.0968816041438488E-8"/>
                </c:manualLayout>
              </c:layout>
              <c:tx>
                <c:rich>
                  <a:bodyPr/>
                  <a:lstStyle/>
                  <a:p>
                    <a:fld id="{DAF98AE4-372C-45CF-9D4B-799B0EF85153}" type="CATEGORYNAME">
                      <a:rPr lang="en-US" sz="1000" smtClean="0"/>
                      <a:pPr/>
                      <a:t>[CATEGORY NAME]</a:t>
                    </a:fld>
                    <a:r>
                      <a:rPr lang="en-US" sz="1000" baseline="0" dirty="0"/>
                      <a:t> </a:t>
                    </a:r>
                    <a:fld id="{B77D3D69-32FA-4CD6-8A68-2CE1A9533F17}" type="PERCENTAGE">
                      <a:rPr lang="en-US" sz="1000" baseline="0" smtClean="0"/>
                      <a:pPr/>
                      <a:t>[PERCENTAGE]</a:t>
                    </a:fld>
                    <a:endParaRPr lang="en-US" sz="1000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528016585422281"/>
                      <c:h val="0.1154321063922124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6A18-4BDF-8B68-5F8302A97545}"/>
                </c:ext>
              </c:extLst>
            </c:dLbl>
            <c:dLbl>
              <c:idx val="4"/>
              <c:layout>
                <c:manualLayout>
                  <c:x val="-0.17931105021870394"/>
                  <c:y val="3.1077863507002309E-2"/>
                </c:manualLayout>
              </c:layout>
              <c:tx>
                <c:rich>
                  <a:bodyPr/>
                  <a:lstStyle/>
                  <a:p>
                    <a:fld id="{D2597894-9769-41C1-AF80-439EE64D146C}" type="CATEGORYNAME">
                      <a:rPr lang="en-US" sz="1000" smtClean="0"/>
                      <a:pPr/>
                      <a:t>[CATEGORY NAME]</a:t>
                    </a:fld>
                    <a:r>
                      <a:rPr lang="en-US" sz="1000" baseline="0" dirty="0"/>
                      <a:t> </a:t>
                    </a:r>
                    <a:fld id="{242E45A0-419E-4D86-8747-1BD69ADA2D02}" type="PERCENTAGE">
                      <a:rPr lang="en-US" sz="1000" baseline="0" smtClean="0"/>
                      <a:pPr/>
                      <a:t>[PERCENTAGE]</a:t>
                    </a:fld>
                    <a:endParaRPr lang="en-US" sz="1000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68314009382757"/>
                      <c:h val="0.1154320644545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6A18-4BDF-8B68-5F8302A97545}"/>
                </c:ext>
              </c:extLst>
            </c:dLbl>
            <c:dLbl>
              <c:idx val="5"/>
              <c:layout>
                <c:manualLayout>
                  <c:x val="-0.16151661899986808"/>
                  <c:y val="0"/>
                </c:manualLayout>
              </c:layout>
              <c:tx>
                <c:rich>
                  <a:bodyPr/>
                  <a:lstStyle/>
                  <a:p>
                    <a:fld id="{57D1FE5D-84CF-4545-80B3-C1E0E08B6435}" type="CATEGORYNAME">
                      <a:rPr lang="en-US" sz="1000" smtClean="0"/>
                      <a:pPr/>
                      <a:t>[CATEGORY NAME]</a:t>
                    </a:fld>
                    <a:r>
                      <a:rPr lang="en-US" sz="1000" baseline="0" dirty="0"/>
                      <a:t> </a:t>
                    </a:r>
                    <a:fld id="{2A82008E-D28A-4B85-9D5A-53A44B84C62E}" type="PERCENTAGE">
                      <a:rPr lang="en-US" sz="1000" baseline="0" smtClean="0"/>
                      <a:pPr/>
                      <a:t>[PERCENTAGE]</a:t>
                    </a:fld>
                    <a:endParaRPr lang="en-US" sz="1000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553309357666536"/>
                      <c:h val="0.1154320644545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6A18-4BDF-8B68-5F8302A97545}"/>
                </c:ext>
              </c:extLst>
            </c:dLbl>
            <c:dLbl>
              <c:idx val="6"/>
              <c:layout>
                <c:manualLayout>
                  <c:x val="-0.12045304439522085"/>
                  <c:y val="-8.139346415885774E-17"/>
                </c:manualLayout>
              </c:layout>
              <c:tx>
                <c:rich>
                  <a:bodyPr/>
                  <a:lstStyle/>
                  <a:p>
                    <a:fld id="{1FDEF503-3A0F-4379-94A2-9D0AC91A5139}" type="CATEGORYNAME">
                      <a:rPr lang="en-US" sz="1000" smtClean="0"/>
                      <a:pPr/>
                      <a:t>[CATEGORY NAME]</a:t>
                    </a:fld>
                    <a:r>
                      <a:rPr lang="en-US" sz="1000" baseline="0" dirty="0"/>
                      <a:t> </a:t>
                    </a:r>
                    <a:fld id="{E5ADD1C0-1FFC-4DD3-9C17-F8C22710EF6B}" type="PERCENTAGE">
                      <a:rPr lang="en-US" sz="1000" baseline="0" smtClean="0"/>
                      <a:pPr/>
                      <a:t>[PERCENTAGE]</a:t>
                    </a:fld>
                    <a:endParaRPr lang="en-US" sz="1000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831755313691217"/>
                      <c:h val="0.1154320644545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6A18-4BDF-8B68-5F8302A97545}"/>
                </c:ext>
              </c:extLst>
            </c:dLbl>
            <c:dLbl>
              <c:idx val="7"/>
              <c:layout>
                <c:manualLayout>
                  <c:x val="-1.916300148216871E-2"/>
                  <c:y val="8.8793895734291493E-3"/>
                </c:manualLayout>
              </c:layout>
              <c:tx>
                <c:rich>
                  <a:bodyPr/>
                  <a:lstStyle/>
                  <a:p>
                    <a:fld id="{4F8E75A8-3456-4815-90FA-9DB7EA127C86}" type="CATEGORYNAME">
                      <a:rPr lang="en-US" sz="1000" smtClean="0"/>
                      <a:pPr/>
                      <a:t>[CATEGORY NAME]</a:t>
                    </a:fld>
                    <a:r>
                      <a:rPr lang="en-US" sz="1000" baseline="0" dirty="0"/>
                      <a:t> </a:t>
                    </a:r>
                    <a:fld id="{638E6287-CEBA-452B-AFE6-6B741871462E}" type="PERCENTAGE">
                      <a:rPr lang="en-US" sz="1000" baseline="0" smtClean="0"/>
                      <a:pPr/>
                      <a:t>[PERCENTAGE]</a:t>
                    </a:fld>
                    <a:endParaRPr lang="en-US" sz="1000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921279510806728"/>
                      <c:h val="0.1154320644545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F-6A18-4BDF-8B68-5F8302A97545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680724E6-2E9D-47FE-B9EC-660CA4AD52E2}" type="CATEGORYNAME">
                      <a:rPr lang="en-US" sz="1000" smtClean="0"/>
                      <a:pPr/>
                      <a:t>[CATEGORY NAME]</a:t>
                    </a:fld>
                    <a:r>
                      <a:rPr lang="en-US" sz="1000" dirty="0"/>
                      <a:t> </a:t>
                    </a:r>
                    <a:fld id="{B9FA09E4-3093-476D-925A-7FD5316AA024}" type="PERCENTAGE">
                      <a:rPr lang="en-US" sz="1000" baseline="0" smtClean="0"/>
                      <a:pPr/>
                      <a:t>[PERCENTAGE]</a:t>
                    </a:fld>
                    <a:endParaRPr lang="en-US" sz="1000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1-6A18-4BDF-8B68-5F8302A97545}"/>
                </c:ext>
              </c:extLst>
            </c:dLbl>
            <c:dLbl>
              <c:idx val="9"/>
              <c:layout>
                <c:manualLayout>
                  <c:x val="-3.5588323545616564E-2"/>
                  <c:y val="-5.771603222729E-2"/>
                </c:manualLayout>
              </c:layout>
              <c:tx>
                <c:rich>
                  <a:bodyPr/>
                  <a:lstStyle/>
                  <a:p>
                    <a:fld id="{80E51A3E-F1F0-4008-86F2-DB4651FB5F44}" type="CATEGORYNAME">
                      <a:rPr lang="en-US" sz="1000" smtClean="0"/>
                      <a:pPr/>
                      <a:t>[CATEGORY NAME]</a:t>
                    </a:fld>
                    <a:r>
                      <a:rPr lang="en-US" sz="1000" baseline="0" dirty="0"/>
                      <a:t> </a:t>
                    </a:r>
                    <a:fld id="{7BBD314C-F33C-4CF7-BBCB-0F68772CA430}" type="PERCENTAGE">
                      <a:rPr lang="en-US" sz="1000" baseline="0" smtClean="0"/>
                      <a:pPr/>
                      <a:t>[PERCENTAGE]</a:t>
                    </a:fld>
                    <a:endParaRPr lang="en-US" sz="1000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939878615642353"/>
                      <c:h val="0.1256433624640236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3-6A18-4BDF-8B68-5F8302A97545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5-6A18-4BDF-8B68-5F8302A975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spc="0" baseline="0">
                    <a:solidFill>
                      <a:schemeClr val="accent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('Share EU EII'!$B$2:$B$11,'Share EU EII'!$B$94)</c:f>
              <c:strCache>
                <c:ptCount val="11"/>
                <c:pt idx="0">
                  <c:v>USA</c:v>
                </c:pt>
                <c:pt idx="1">
                  <c:v>Switzerland</c:v>
                </c:pt>
                <c:pt idx="2">
                  <c:v>China</c:v>
                </c:pt>
                <c:pt idx="3">
                  <c:v>Russia</c:v>
                </c:pt>
                <c:pt idx="4">
                  <c:v>Japan</c:v>
                </c:pt>
                <c:pt idx="5">
                  <c:v>Canada</c:v>
                </c:pt>
                <c:pt idx="6">
                  <c:v>Turkey</c:v>
                </c:pt>
                <c:pt idx="7">
                  <c:v>India</c:v>
                </c:pt>
                <c:pt idx="8">
                  <c:v>Norway</c:v>
                </c:pt>
                <c:pt idx="9">
                  <c:v>Korea</c:v>
                </c:pt>
                <c:pt idx="10">
                  <c:v>Others</c:v>
                </c:pt>
              </c:strCache>
            </c:strRef>
          </c:cat>
          <c:val>
            <c:numRef>
              <c:f>('Share EU EII'!$C$2:$C$11,'Share EU EII'!$C$94)</c:f>
              <c:numCache>
                <c:formatCode>0.00%</c:formatCode>
                <c:ptCount val="11"/>
                <c:pt idx="0">
                  <c:v>0.20647950674911361</c:v>
                </c:pt>
                <c:pt idx="1">
                  <c:v>0.16232300063936617</c:v>
                </c:pt>
                <c:pt idx="2">
                  <c:v>0.14978158714829271</c:v>
                </c:pt>
                <c:pt idx="3">
                  <c:v>5.5956836076348368E-2</c:v>
                </c:pt>
                <c:pt idx="4">
                  <c:v>3.6379041308420408E-2</c:v>
                </c:pt>
                <c:pt idx="5">
                  <c:v>3.5222593322870976E-2</c:v>
                </c:pt>
                <c:pt idx="6">
                  <c:v>3.2321525178955465E-2</c:v>
                </c:pt>
                <c:pt idx="7">
                  <c:v>3.0785705024166252E-2</c:v>
                </c:pt>
                <c:pt idx="8">
                  <c:v>2.650910537917097E-2</c:v>
                </c:pt>
                <c:pt idx="9">
                  <c:v>2.4758672801005101E-2</c:v>
                </c:pt>
                <c:pt idx="10">
                  <c:v>0.23948263204252906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6A18-4BDF-8B68-5F8302A97545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850" cy="498852"/>
          </a:xfrm>
          <a:prstGeom prst="rect">
            <a:avLst/>
          </a:prstGeom>
        </p:spPr>
        <p:txBody>
          <a:bodyPr vert="horz" lIns="91733" tIns="45866" rIns="91733" bIns="45866" rtlCol="0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7" y="0"/>
            <a:ext cx="2951850" cy="498852"/>
          </a:xfrm>
          <a:prstGeom prst="rect">
            <a:avLst/>
          </a:prstGeom>
        </p:spPr>
        <p:txBody>
          <a:bodyPr vert="horz" lIns="91733" tIns="45866" rIns="91733" bIns="45866" rtlCol="0"/>
          <a:lstStyle>
            <a:lvl1pPr algn="r">
              <a:defRPr sz="1200"/>
            </a:lvl1pPr>
          </a:lstStyle>
          <a:p>
            <a:fld id="{45279B33-A94D-4C8C-88C2-619932967EF3}" type="datetimeFigureOut">
              <a:rPr lang="fr-CH" smtClean="0">
                <a:latin typeface="Arial" panose="020B0604020202020204" pitchFamily="34" charset="0"/>
              </a:rPr>
              <a:t>25.06.2022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43663"/>
            <a:ext cx="2951850" cy="498851"/>
          </a:xfrm>
          <a:prstGeom prst="rect">
            <a:avLst/>
          </a:prstGeom>
        </p:spPr>
        <p:txBody>
          <a:bodyPr vert="horz" lIns="91733" tIns="45866" rIns="91733" bIns="45866" rtlCol="0" anchor="b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7" y="9443663"/>
            <a:ext cx="2951850" cy="498851"/>
          </a:xfrm>
          <a:prstGeom prst="rect">
            <a:avLst/>
          </a:prstGeom>
        </p:spPr>
        <p:txBody>
          <a:bodyPr vert="horz" lIns="91733" tIns="45866" rIns="91733" bIns="45866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850" cy="498852"/>
          </a:xfrm>
          <a:prstGeom prst="rect">
            <a:avLst/>
          </a:prstGeom>
        </p:spPr>
        <p:txBody>
          <a:bodyPr vert="horz" lIns="91733" tIns="45866" rIns="91733" bIns="45866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7" y="0"/>
            <a:ext cx="2951850" cy="498852"/>
          </a:xfrm>
          <a:prstGeom prst="rect">
            <a:avLst/>
          </a:prstGeom>
        </p:spPr>
        <p:txBody>
          <a:bodyPr vert="horz" lIns="91733" tIns="45866" rIns="91733" bIns="45866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F8103E42-5239-1A40-AD33-3EE7E9DDF5FD}" type="datetimeFigureOut">
              <a:rPr lang="fr-FR" smtClean="0"/>
              <a:pPr/>
              <a:t>25/06/2022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33" tIns="45866" rIns="91733" bIns="45866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1197" y="4784834"/>
            <a:ext cx="5449570" cy="3914865"/>
          </a:xfrm>
          <a:prstGeom prst="rect">
            <a:avLst/>
          </a:prstGeom>
        </p:spPr>
        <p:txBody>
          <a:bodyPr vert="horz" lIns="91733" tIns="45866" rIns="91733" bIns="45866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43663"/>
            <a:ext cx="2951850" cy="498851"/>
          </a:xfrm>
          <a:prstGeom prst="rect">
            <a:avLst/>
          </a:prstGeom>
        </p:spPr>
        <p:txBody>
          <a:bodyPr vert="horz" lIns="91733" tIns="45866" rIns="91733" bIns="45866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7" y="9443663"/>
            <a:ext cx="2951850" cy="498851"/>
          </a:xfrm>
          <a:prstGeom prst="rect">
            <a:avLst/>
          </a:prstGeom>
        </p:spPr>
        <p:txBody>
          <a:bodyPr vert="horz" lIns="91733" tIns="45866" rIns="91733" bIns="45866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1172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Although LDCs currently account for a minimal share of EU-external trade in the CBAM commodities,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2944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+mn-lt"/>
                <a:ea typeface="Calibri" panose="020F0502020204030204" pitchFamily="34" charset="0"/>
              </a:rPr>
              <a:t>Or redistribution of revenue generated to address climate justice concerns and support countries in the decarbonization process?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179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EU imports on EII it is still dominated by the developed countries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2456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E187583-F16A-6F41-8B68-000F9C9C20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2550" y="4440264"/>
            <a:ext cx="698500" cy="507975"/>
          </a:xfrm>
        </p:spPr>
        <p:txBody>
          <a:bodyPr lIns="0" tIns="0" rIns="0" bIns="0" anchor="b" anchorCtr="0">
            <a:noAutofit/>
          </a:bodyPr>
          <a:lstStyle>
            <a:lvl1pPr marL="114300" indent="-107950">
              <a:buFontTx/>
              <a:buBlip>
                <a:blip r:embed="rId3"/>
              </a:buBlip>
              <a:tabLst/>
              <a:defRPr sz="7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4875" y="1563688"/>
            <a:ext cx="3671466" cy="326350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9772" y="1563688"/>
            <a:ext cx="3671466" cy="326350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6897D737-724C-984A-82E1-2A2DBD5F6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9FF6AA9-AC16-D748-B815-56221BFF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D59D891-3F23-D04C-AB43-6FA4220A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6706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84C64CE-C88F-2044-AD84-19F588F18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8239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5563" y="2571750"/>
            <a:ext cx="2738437" cy="2111375"/>
          </a:xfrm>
          <a:solidFill>
            <a:schemeClr val="accent2"/>
          </a:solidFill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5EA1C-63CE-2C4F-B9F4-39FDBC14B9A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0948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7726363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1E6F4EB-CC02-6E4D-9146-CE4A7A789A9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D4AA2C-29B3-CA42-B7C3-C932911A75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FE7A1E3-AAEC-7641-B6C5-8D9FC0B6A2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17272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3114674"/>
            <a:ext cx="8239125" cy="2028825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904875" y="1563688"/>
            <a:ext cx="7646988" cy="1436687"/>
          </a:xfrm>
        </p:spPr>
        <p:txBody>
          <a:bodyPr/>
          <a:lstStyle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CH" dirty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37CF3032-2465-874C-B786-95E1B594A5AB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AF73E2A-22D7-894A-9267-185CB4E4B1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9D9777C-EC90-1141-9E30-4B4F669C2BE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0E011164-727C-4C46-B34E-7729CB350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531156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8101AB-8ACE-BB4C-9D61-B4AABFE11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9CFC1D-0B2A-0A4E-9C0D-682EECA55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622065-A833-2340-B0FD-ACB065A3B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4840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8864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8177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2229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30C78BE-DAD0-D748-8B93-AD898D00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31A8490-33AC-9443-A9FC-9A5E9322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875139C-6471-774D-89EF-2B93FAD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942AF23-4BDC-8C4A-9212-AF88439C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9627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87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86400" y="0"/>
            <a:ext cx="3144838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5F20A3C-6DA6-684F-8F84-A7C8F133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B633A2CC-2D27-AE47-AE09-87A5F61228B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ABC000E-4E22-1A40-9D3F-FE2F141E5C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AF49D93-C78A-F646-92B0-A7932C43D9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3184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144838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6" y="131032"/>
            <a:ext cx="3144520" cy="1072753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698958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144838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395" y="131032"/>
            <a:ext cx="3144520" cy="1072753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531427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1563688"/>
            <a:ext cx="3144838" cy="3579812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C026A30B-6F8E-1445-88F0-A5FB77E1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826567D5-4A83-9E48-B441-CCB2A72BA6D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830A539-93F1-2541-B9F0-330893BD51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82F21D18-8706-7E4D-8FBE-C1E2584541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4545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221413" y="2778452"/>
            <a:ext cx="3341052" cy="911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15989" y="1874064"/>
            <a:ext cx="3543260" cy="512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dirty="0"/>
              <a:t>Speaker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1238" y="195263"/>
            <a:ext cx="512762" cy="163552"/>
          </a:xfrm>
          <a:prstGeom prst="rect">
            <a:avLst/>
          </a:prstGeom>
        </p:spPr>
        <p:txBody>
          <a:bodyPr vert="horz" lIns="90000" tIns="0" rIns="9000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 userDrawn="1"/>
        </p:nvSpPr>
        <p:spPr>
          <a:xfrm rot="16200000">
            <a:off x="430003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81" r:id="rId3"/>
    <p:sldLayoutId id="2147483673" r:id="rId4"/>
    <p:sldLayoutId id="2147483662" r:id="rId5"/>
    <p:sldLayoutId id="2147483674" r:id="rId6"/>
    <p:sldLayoutId id="2147483675" r:id="rId7"/>
    <p:sldLayoutId id="2147483682" r:id="rId8"/>
    <p:sldLayoutId id="2147483676" r:id="rId9"/>
    <p:sldLayoutId id="2147483664" r:id="rId10"/>
    <p:sldLayoutId id="2147483666" r:id="rId11"/>
    <p:sldLayoutId id="2147483677" r:id="rId12"/>
    <p:sldLayoutId id="2147483678" r:id="rId13"/>
    <p:sldLayoutId id="2147483679" r:id="rId14"/>
    <p:sldLayoutId id="2147483667" r:id="rId15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0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1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2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3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4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jpg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19003B43-6419-4E3A-9095-54264FC1B48A}"/>
              </a:ext>
            </a:extLst>
          </p:cNvPr>
          <p:cNvSpPr txBox="1"/>
          <p:nvPr/>
        </p:nvSpPr>
        <p:spPr>
          <a:xfrm>
            <a:off x="4571999" y="777875"/>
            <a:ext cx="4425305" cy="2532546"/>
          </a:xfrm>
          <a:prstGeom prst="rect">
            <a:avLst/>
          </a:prstGeom>
        </p:spPr>
        <p:txBody>
          <a:bodyPr vert="horz" lIns="180000" tIns="0" rIns="72000" bIns="46800" rtlCol="0" anchor="ctr" anchorCtr="0">
            <a:no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badi" panose="020B0604020104020204" pitchFamily="34" charset="0"/>
              </a:rPr>
              <a:t>Making the EU Carbon Border Adjustment Mechanism  (CBAM) Acceptable and Climate Friendly for Least Developed Countries</a:t>
            </a:r>
            <a:endParaRPr lang="en-US" sz="2800" b="1" kern="1000" spc="-70" dirty="0">
              <a:solidFill>
                <a:schemeClr val="bg1"/>
              </a:solidFill>
              <a:latin typeface="Abadi" panose="020B0604020104020204" pitchFamily="34" charset="0"/>
              <a:ea typeface="Roboto Black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8" name="Image 7" descr="Une image contenant texte, ciel, route, plane&#10;&#10;Description générée automatiquement">
            <a:extLst>
              <a:ext uri="{FF2B5EF4-FFF2-40B4-BE49-F238E27FC236}">
                <a16:creationId xmlns:a16="http://schemas.microsoft.com/office/drawing/2014/main" id="{4E22986A-37A7-4FDF-8A15-31995804A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875" y="1352431"/>
            <a:ext cx="3667125" cy="2438638"/>
          </a:xfrm>
          <a:prstGeom prst="rect">
            <a:avLst/>
          </a:prstGeom>
          <a:noFill/>
        </p:spPr>
      </p:pic>
      <p:sp>
        <p:nvSpPr>
          <p:cNvPr id="19" name="Date Placeholder 4">
            <a:extLst>
              <a:ext uri="{FF2B5EF4-FFF2-40B4-BE49-F238E27FC236}">
                <a16:creationId xmlns:a16="http://schemas.microsoft.com/office/drawing/2014/main" id="{24C2564D-B421-4964-A68D-EE650A60F26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 rot="16200000">
            <a:off x="-1221413" y="2778452"/>
            <a:ext cx="3341052" cy="91152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Slide Number Placeholder 6">
            <a:extLst>
              <a:ext uri="{FF2B5EF4-FFF2-40B4-BE49-F238E27FC236}">
                <a16:creationId xmlns:a16="http://schemas.microsoft.com/office/drawing/2014/main" id="{CB2EFD8C-F3A3-4C24-A4D7-36B64643FE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31238" y="195263"/>
            <a:ext cx="512762" cy="163552"/>
          </a:xfrm>
        </p:spPr>
        <p:txBody>
          <a:bodyPr/>
          <a:lstStyle/>
          <a:p>
            <a:pPr>
              <a:spcAft>
                <a:spcPts val="600"/>
              </a:spcAft>
            </a:pPr>
            <a:fld id="{E1E1CD7C-2161-7D43-862E-CE4C333CD873}" type="slidenum">
              <a:rPr lang="fr-FR" smtClean="0"/>
              <a:pPr>
                <a:spcAft>
                  <a:spcPts val="600"/>
                </a:spcAft>
              </a:pPr>
              <a:t>1</a:t>
            </a:fld>
            <a:endParaRPr lang="fr-FR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AEC7D76B-4CD5-4108-8171-BE5C0D33D4BE}"/>
              </a:ext>
            </a:extLst>
          </p:cNvPr>
          <p:cNvSpPr txBox="1">
            <a:spLocks/>
          </p:cNvSpPr>
          <p:nvPr/>
        </p:nvSpPr>
        <p:spPr>
          <a:xfrm>
            <a:off x="4572000" y="3513471"/>
            <a:ext cx="3309751" cy="647782"/>
          </a:xfrm>
          <a:prstGeom prst="rect">
            <a:avLst/>
          </a:prstGeom>
        </p:spPr>
        <p:txBody>
          <a:bodyPr vert="horz" lIns="180000" tIns="45720" rIns="91440" bIns="45720" rtlCol="0">
            <a:normAutofit fontScale="85000" lnSpcReduction="1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5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None/>
              <a:defRPr sz="135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badi" panose="020B0604020104020204" pitchFamily="34" charset="0"/>
              </a:rPr>
              <a:t>Paper co-authored by: </a:t>
            </a:r>
          </a:p>
          <a:p>
            <a:r>
              <a:rPr lang="en-US" dirty="0">
                <a:latin typeface="Abadi" panose="020B0604020104020204" pitchFamily="34" charset="0"/>
              </a:rPr>
              <a:t>Dr. Sigit Perdana &amp; Dr. Marc Vielle</a:t>
            </a:r>
          </a:p>
          <a:p>
            <a:endParaRPr lang="en-US" dirty="0">
              <a:latin typeface="Abadi" panose="020B0604020104020204" pitchFamily="34" charset="0"/>
            </a:endParaRPr>
          </a:p>
          <a:p>
            <a:endParaRPr lang="en-US" dirty="0">
              <a:latin typeface="Abadi" panose="020B0604020104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54E645-7947-45FB-A761-168640137A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1999" y="4233987"/>
            <a:ext cx="4425304" cy="755787"/>
          </a:xfrm>
        </p:spPr>
        <p:txBody>
          <a:bodyPr>
            <a:normAutofit fontScale="62500" lnSpcReduction="20000"/>
          </a:bodyPr>
          <a:lstStyle/>
          <a:p>
            <a:r>
              <a:rPr lang="en-US" sz="1600" dirty="0">
                <a:latin typeface="Abadi" panose="020B0604020104020204" pitchFamily="34" charset="0"/>
              </a:rPr>
              <a:t>Presented in 27th Annual Conference of the European Association of Environmental and Resource Economists (EAERE)</a:t>
            </a:r>
          </a:p>
          <a:p>
            <a:r>
              <a:rPr lang="en-US" sz="1600">
                <a:latin typeface="Abadi" panose="020B0604020104020204" pitchFamily="34" charset="0"/>
              </a:rPr>
              <a:t>28 June – 1 July 2022</a:t>
            </a:r>
            <a:endParaRPr lang="en-US" sz="1600" dirty="0">
              <a:latin typeface="Abadi" panose="020B0604020104020204" pitchFamily="34" charset="0"/>
            </a:endParaRPr>
          </a:p>
          <a:p>
            <a:r>
              <a:rPr lang="en-US" sz="1600" dirty="0">
                <a:latin typeface="Abadi" panose="020B0604020104020204" pitchFamily="34" charset="0"/>
              </a:rPr>
              <a:t>Rimini, Italy</a:t>
            </a:r>
          </a:p>
        </p:txBody>
      </p:sp>
    </p:spTree>
    <p:extLst>
      <p:ext uri="{BB962C8B-B14F-4D97-AF65-F5344CB8AC3E}">
        <p14:creationId xmlns:p14="http://schemas.microsoft.com/office/powerpoint/2010/main" val="413527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4" y="131032"/>
            <a:ext cx="5011243" cy="473571"/>
          </a:xfrm>
        </p:spPr>
        <p:txBody>
          <a:bodyPr>
            <a:normAutofit fontScale="90000"/>
          </a:bodyPr>
          <a:lstStyle/>
          <a:p>
            <a:r>
              <a:rPr lang="en-US" dirty="0"/>
              <a:t>Lump sum transfer: </a:t>
            </a:r>
            <a:r>
              <a:rPr lang="en-US" dirty="0">
                <a:solidFill>
                  <a:srgbClr val="0070C0"/>
                </a:solidFill>
              </a:rPr>
              <a:t>per capita rule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3973688" y="4575995"/>
            <a:ext cx="3341052" cy="911524"/>
          </a:xfrm>
        </p:spPr>
        <p:txBody>
          <a:bodyPr/>
          <a:lstStyle/>
          <a:p>
            <a:r>
              <a:rPr lang="fr-CH" dirty="0"/>
              <a:t>LEURE MEETING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D70E6545-89CD-46B8-9C4A-78EB2251A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1C7837E-F6F3-494C-AC2E-F5A36FA52FB6}"/>
              </a:ext>
            </a:extLst>
          </p:cNvPr>
          <p:cNvSpPr txBox="1"/>
          <p:nvPr/>
        </p:nvSpPr>
        <p:spPr>
          <a:xfrm>
            <a:off x="6227740" y="2014232"/>
            <a:ext cx="240349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  <a:latin typeface="Arial Nova" panose="020B0504020202020204" pitchFamily="34" charset="0"/>
              </a:rPr>
              <a:t>Able to limit LDC Burden</a:t>
            </a:r>
          </a:p>
          <a:p>
            <a:pPr algn="ctr"/>
            <a:r>
              <a:rPr lang="en-US" b="1" dirty="0">
                <a:solidFill>
                  <a:srgbClr val="00B050"/>
                </a:solidFill>
                <a:latin typeface="Arial Nova" panose="020B0504020202020204" pitchFamily="34" charset="0"/>
              </a:rPr>
              <a:t>Keep CBAM incentive</a:t>
            </a:r>
          </a:p>
          <a:p>
            <a:pPr algn="ctr"/>
            <a:endParaRPr lang="en-US" b="1" dirty="0">
              <a:solidFill>
                <a:srgbClr val="0070C0"/>
              </a:solidFill>
              <a:latin typeface="Arial Nova" panose="020B0504020202020204" pitchFamily="34" charset="0"/>
            </a:endParaRPr>
          </a:p>
          <a:p>
            <a:pPr algn="ctr"/>
            <a:r>
              <a:rPr lang="en-US" b="1" dirty="0">
                <a:latin typeface="Arial Nova" panose="020B0504020202020204" pitchFamily="34" charset="0"/>
              </a:rPr>
              <a:t>but</a:t>
            </a:r>
          </a:p>
          <a:p>
            <a:pPr algn="ctr"/>
            <a:endParaRPr lang="en-US" b="1" dirty="0">
              <a:solidFill>
                <a:srgbClr val="0070C0"/>
              </a:solidFill>
              <a:latin typeface="Arial Nova" panose="020B0504020202020204" pitchFamily="34" charset="0"/>
            </a:endParaRPr>
          </a:p>
          <a:p>
            <a:pPr algn="ctr"/>
            <a:r>
              <a:rPr lang="en-US" b="1" dirty="0">
                <a:solidFill>
                  <a:srgbClr val="FF0000"/>
                </a:solidFill>
                <a:latin typeface="Arial Nova" panose="020B0504020202020204" pitchFamily="34" charset="0"/>
              </a:rPr>
              <a:t>Costly option for EU</a:t>
            </a:r>
          </a:p>
        </p:txBody>
      </p:sp>
      <p:pic>
        <p:nvPicPr>
          <p:cNvPr id="13" name="Picture 2" descr="Panneau d'annonce de feux tricolores en France — Wikipédia">
            <a:extLst>
              <a:ext uri="{FF2B5EF4-FFF2-40B4-BE49-F238E27FC236}">
                <a16:creationId xmlns:a16="http://schemas.microsoft.com/office/drawing/2014/main" id="{9197A710-A8B1-4ED3-B63D-8756FEA9B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969" y="1095028"/>
            <a:ext cx="785041" cy="693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space réservé de la date 3">
            <a:extLst>
              <a:ext uri="{FF2B5EF4-FFF2-40B4-BE49-F238E27FC236}">
                <a16:creationId xmlns:a16="http://schemas.microsoft.com/office/drawing/2014/main" id="{E0966913-AD1D-439B-80C3-F7DBE23716D7}"/>
              </a:ext>
            </a:extLst>
          </p:cNvPr>
          <p:cNvSpPr txBox="1">
            <a:spLocks/>
          </p:cNvSpPr>
          <p:nvPr/>
        </p:nvSpPr>
        <p:spPr>
          <a:xfrm rot="16200000">
            <a:off x="-1221413" y="2778452"/>
            <a:ext cx="3341052" cy="911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685800" rtl="0" eaLnBrk="1" latinLnBrk="0" hangingPunct="1">
              <a:defRPr sz="7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C5A4291-B5FA-4608-AB70-12F85C6E3EBC}"/>
              </a:ext>
            </a:extLst>
          </p:cNvPr>
          <p:cNvSpPr/>
          <p:nvPr/>
        </p:nvSpPr>
        <p:spPr>
          <a:xfrm>
            <a:off x="1002886" y="519646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Fit for 55 with CBAM): Year 2040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746B4A4-7BE0-449E-8AB8-96E4D0B02E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298" y="773562"/>
            <a:ext cx="5502394" cy="398879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743E3AE-F424-42D6-B4F6-24C0449767D0}"/>
              </a:ext>
            </a:extLst>
          </p:cNvPr>
          <p:cNvSpPr/>
          <p:nvPr/>
        </p:nvSpPr>
        <p:spPr>
          <a:xfrm>
            <a:off x="948464" y="4485354"/>
            <a:ext cx="59236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EU transfer = 29 billion US$ = 2/3 of the estimated EU contribution to 100 billion aid</a:t>
            </a:r>
            <a:endParaRPr lang="en-US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128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3" y="131032"/>
            <a:ext cx="6500267" cy="473571"/>
          </a:xfrm>
        </p:spPr>
        <p:txBody>
          <a:bodyPr>
            <a:normAutofit fontScale="90000"/>
          </a:bodyPr>
          <a:lstStyle/>
          <a:p>
            <a:r>
              <a:rPr lang="en-US" dirty="0"/>
              <a:t>Lump sum transfer: </a:t>
            </a:r>
            <a:r>
              <a:rPr lang="en-US" dirty="0">
                <a:solidFill>
                  <a:srgbClr val="0070C0"/>
                </a:solidFill>
              </a:rPr>
              <a:t>you get what you contribute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3973688" y="4575995"/>
            <a:ext cx="3341052" cy="911524"/>
          </a:xfrm>
        </p:spPr>
        <p:txBody>
          <a:bodyPr/>
          <a:lstStyle/>
          <a:p>
            <a:r>
              <a:rPr lang="fr-CH" dirty="0"/>
              <a:t>LEURE MEETING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D70E6545-89CD-46B8-9C4A-78EB2251A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1C7837E-F6F3-494C-AC2E-F5A36FA52FB6}"/>
              </a:ext>
            </a:extLst>
          </p:cNvPr>
          <p:cNvSpPr txBox="1"/>
          <p:nvPr/>
        </p:nvSpPr>
        <p:spPr>
          <a:xfrm>
            <a:off x="6227740" y="2014232"/>
            <a:ext cx="240349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Less able to limit LDC Burden</a:t>
            </a:r>
          </a:p>
          <a:p>
            <a:pPr algn="ctr"/>
            <a:r>
              <a:rPr lang="en-US" sz="1400" b="1" dirty="0">
                <a:solidFill>
                  <a:srgbClr val="00B050"/>
                </a:solidFill>
              </a:rPr>
              <a:t>Keep CBAM incentive</a:t>
            </a:r>
          </a:p>
          <a:p>
            <a:pPr algn="ctr"/>
            <a:endParaRPr lang="en-US" sz="1400" b="1" dirty="0">
              <a:solidFill>
                <a:srgbClr val="0070C0"/>
              </a:solidFill>
            </a:endParaRPr>
          </a:p>
          <a:p>
            <a:pPr algn="ctr"/>
            <a:r>
              <a:rPr lang="en-US" sz="1400" b="1" dirty="0"/>
              <a:t>and</a:t>
            </a:r>
          </a:p>
          <a:p>
            <a:pPr algn="ctr"/>
            <a:endParaRPr lang="en-US" sz="1400" b="1" dirty="0">
              <a:solidFill>
                <a:srgbClr val="0070C0"/>
              </a:solidFill>
            </a:endParaRPr>
          </a:p>
          <a:p>
            <a:pPr algn="ctr"/>
            <a:r>
              <a:rPr lang="en-US" sz="1400" b="1" dirty="0">
                <a:solidFill>
                  <a:srgbClr val="FFC000"/>
                </a:solidFill>
              </a:rPr>
              <a:t>Less costly option for EU</a:t>
            </a:r>
          </a:p>
        </p:txBody>
      </p:sp>
      <p:pic>
        <p:nvPicPr>
          <p:cNvPr id="13" name="Picture 2" descr="Panneau d'annonce de feux tricolores en France — Wikipédia">
            <a:extLst>
              <a:ext uri="{FF2B5EF4-FFF2-40B4-BE49-F238E27FC236}">
                <a16:creationId xmlns:a16="http://schemas.microsoft.com/office/drawing/2014/main" id="{9197A710-A8B1-4ED3-B63D-8756FEA9B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969" y="1095028"/>
            <a:ext cx="785041" cy="693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space réservé de la date 3">
            <a:extLst>
              <a:ext uri="{FF2B5EF4-FFF2-40B4-BE49-F238E27FC236}">
                <a16:creationId xmlns:a16="http://schemas.microsoft.com/office/drawing/2014/main" id="{E0966913-AD1D-439B-80C3-F7DBE23716D7}"/>
              </a:ext>
            </a:extLst>
          </p:cNvPr>
          <p:cNvSpPr txBox="1">
            <a:spLocks/>
          </p:cNvSpPr>
          <p:nvPr/>
        </p:nvSpPr>
        <p:spPr>
          <a:xfrm rot="16200000">
            <a:off x="-1221413" y="2778452"/>
            <a:ext cx="3341052" cy="911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685800" rtl="0" eaLnBrk="1" latinLnBrk="0" hangingPunct="1">
              <a:defRPr sz="7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C5A4291-B5FA-4608-AB70-12F85C6E3EBC}"/>
              </a:ext>
            </a:extLst>
          </p:cNvPr>
          <p:cNvSpPr/>
          <p:nvPr/>
        </p:nvSpPr>
        <p:spPr>
          <a:xfrm>
            <a:off x="1002886" y="519646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Fit for 55 with CBAM): Year 2040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6E6E7C-AC32-4D7F-ABC4-CA5646138C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524" y="993216"/>
            <a:ext cx="5402322" cy="372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6150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2"/>
            <a:ext cx="4308060" cy="1072753"/>
          </a:xfrm>
        </p:spPr>
        <p:txBody>
          <a:bodyPr/>
          <a:lstStyle/>
          <a:p>
            <a:r>
              <a:rPr lang="en-US" dirty="0"/>
              <a:t>Increasing saving LDCs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4847B2CB-B533-45CF-85CE-5B3F5EB09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FA61428-61C8-45C7-AFFA-17829F84EC08}"/>
              </a:ext>
            </a:extLst>
          </p:cNvPr>
          <p:cNvSpPr txBox="1"/>
          <p:nvPr/>
        </p:nvSpPr>
        <p:spPr>
          <a:xfrm>
            <a:off x="1017341" y="1273937"/>
            <a:ext cx="720189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 Nova" panose="020B0504020202020204" pitchFamily="34" charset="0"/>
              </a:rPr>
              <a:t>Lump sum transfer increase consumption and saving</a:t>
            </a:r>
          </a:p>
          <a:p>
            <a:endParaRPr lang="en-US" sz="1600" b="1" dirty="0">
              <a:latin typeface="Arial Nova" panose="020B0504020202020204" pitchFamily="34" charset="0"/>
            </a:endParaRPr>
          </a:p>
          <a:p>
            <a:r>
              <a:rPr lang="en-US" sz="1600" b="1" dirty="0">
                <a:latin typeface="Arial Nova" panose="020B0504020202020204" pitchFamily="34" charset="0"/>
              </a:rPr>
              <a:t>But we can use the money to invest in LDCs</a:t>
            </a:r>
          </a:p>
          <a:p>
            <a:endParaRPr lang="en-US" sz="1600" b="1" dirty="0">
              <a:latin typeface="Arial Nova" panose="020B0504020202020204" pitchFamily="34" charset="0"/>
            </a:endParaRPr>
          </a:p>
          <a:p>
            <a:r>
              <a:rPr lang="en-US" sz="1600" b="1" dirty="0">
                <a:latin typeface="Arial Nova" panose="020B0504020202020204" pitchFamily="34" charset="0"/>
              </a:rPr>
              <a:t>Without targeting any sector, any technology nor economic agent</a:t>
            </a:r>
          </a:p>
          <a:p>
            <a:endParaRPr lang="en-US" sz="1600" b="1" dirty="0">
              <a:latin typeface="Arial Nova" panose="020B0504020202020204" pitchFamily="34" charset="0"/>
            </a:endParaRPr>
          </a:p>
          <a:p>
            <a:r>
              <a:rPr lang="en-US" sz="1600" b="1" dirty="0">
                <a:latin typeface="Arial Nova" panose="020B0504020202020204" pitchFamily="34" charset="0"/>
              </a:rPr>
              <a:t>In this scenario and the following ones, we use the revenue coming from LDCs exports and rebate them to the respective region</a:t>
            </a:r>
          </a:p>
        </p:txBody>
      </p:sp>
    </p:spTree>
    <p:extLst>
      <p:ext uri="{BB962C8B-B14F-4D97-AF65-F5344CB8AC3E}">
        <p14:creationId xmlns:p14="http://schemas.microsoft.com/office/powerpoint/2010/main" val="628812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3" y="131032"/>
            <a:ext cx="6500267" cy="473571"/>
          </a:xfrm>
        </p:spPr>
        <p:txBody>
          <a:bodyPr>
            <a:normAutofit fontScale="90000"/>
          </a:bodyPr>
          <a:lstStyle/>
          <a:p>
            <a:r>
              <a:rPr lang="en-US" dirty="0"/>
              <a:t>Increase Saving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3973688" y="4575995"/>
            <a:ext cx="3341052" cy="911524"/>
          </a:xfrm>
        </p:spPr>
        <p:txBody>
          <a:bodyPr/>
          <a:lstStyle/>
          <a:p>
            <a:r>
              <a:rPr lang="fr-CH" dirty="0"/>
              <a:t>LEURE MEETING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D70E6545-89CD-46B8-9C4A-78EB2251A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pic>
        <p:nvPicPr>
          <p:cNvPr id="13" name="Picture 2" descr="Panneau d'annonce de feux tricolores en France — Wikipédia">
            <a:extLst>
              <a:ext uri="{FF2B5EF4-FFF2-40B4-BE49-F238E27FC236}">
                <a16:creationId xmlns:a16="http://schemas.microsoft.com/office/drawing/2014/main" id="{9197A710-A8B1-4ED3-B63D-8756FEA9B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969" y="1095028"/>
            <a:ext cx="785041" cy="693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space réservé de la date 3">
            <a:extLst>
              <a:ext uri="{FF2B5EF4-FFF2-40B4-BE49-F238E27FC236}">
                <a16:creationId xmlns:a16="http://schemas.microsoft.com/office/drawing/2014/main" id="{E0966913-AD1D-439B-80C3-F7DBE23716D7}"/>
              </a:ext>
            </a:extLst>
          </p:cNvPr>
          <p:cNvSpPr txBox="1">
            <a:spLocks/>
          </p:cNvSpPr>
          <p:nvPr/>
        </p:nvSpPr>
        <p:spPr>
          <a:xfrm rot="16200000">
            <a:off x="-1221413" y="2778452"/>
            <a:ext cx="3341052" cy="911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685800" rtl="0" eaLnBrk="1" latinLnBrk="0" hangingPunct="1">
              <a:defRPr sz="7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C5A4291-B5FA-4608-AB70-12F85C6E3EBC}"/>
              </a:ext>
            </a:extLst>
          </p:cNvPr>
          <p:cNvSpPr/>
          <p:nvPr/>
        </p:nvSpPr>
        <p:spPr>
          <a:xfrm>
            <a:off x="1002886" y="519646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current policies with CBAM): Year 2040</a:t>
            </a:r>
          </a:p>
        </p:txBody>
      </p:sp>
      <p:sp>
        <p:nvSpPr>
          <p:cNvPr id="12" name="ZoneTexte 4">
            <a:extLst>
              <a:ext uri="{FF2B5EF4-FFF2-40B4-BE49-F238E27FC236}">
                <a16:creationId xmlns:a16="http://schemas.microsoft.com/office/drawing/2014/main" id="{D3CAED15-1ACA-4A9C-AD5D-4F93B86E6938}"/>
              </a:ext>
            </a:extLst>
          </p:cNvPr>
          <p:cNvSpPr txBox="1"/>
          <p:nvPr/>
        </p:nvSpPr>
        <p:spPr>
          <a:xfrm>
            <a:off x="6223379" y="2136909"/>
            <a:ext cx="2497540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  <a:latin typeface="Arial Nova" panose="020B0504020202020204" pitchFamily="34" charset="0"/>
              </a:rPr>
              <a:t>limit LDC Burden</a:t>
            </a:r>
          </a:p>
          <a:p>
            <a:pPr algn="ctr"/>
            <a:r>
              <a:rPr lang="en-US" b="1" dirty="0">
                <a:solidFill>
                  <a:srgbClr val="00B050"/>
                </a:solidFill>
                <a:latin typeface="Arial Nova" panose="020B0504020202020204" pitchFamily="34" charset="0"/>
              </a:rPr>
              <a:t>Keep CBAM incentive</a:t>
            </a:r>
          </a:p>
          <a:p>
            <a:pPr algn="ctr"/>
            <a:endParaRPr lang="en-US" b="1" dirty="0">
              <a:solidFill>
                <a:srgbClr val="0070C0"/>
              </a:solidFill>
              <a:latin typeface="Arial Nova" panose="020B0504020202020204" pitchFamily="34" charset="0"/>
            </a:endParaRPr>
          </a:p>
          <a:p>
            <a:pPr algn="ctr"/>
            <a:r>
              <a:rPr lang="en-US" b="1" dirty="0">
                <a:latin typeface="Arial Nova" panose="020B0504020202020204" pitchFamily="34" charset="0"/>
              </a:rPr>
              <a:t>and</a:t>
            </a:r>
          </a:p>
          <a:p>
            <a:pPr algn="ctr"/>
            <a:endParaRPr lang="en-US" b="1" dirty="0">
              <a:solidFill>
                <a:srgbClr val="0070C0"/>
              </a:solidFill>
              <a:latin typeface="Arial Nova" panose="020B0504020202020204" pitchFamily="34" charset="0"/>
            </a:endParaRPr>
          </a:p>
          <a:p>
            <a:pPr algn="ctr"/>
            <a:r>
              <a:rPr lang="en-US" b="1" dirty="0">
                <a:solidFill>
                  <a:srgbClr val="FFC000"/>
                </a:solidFill>
                <a:latin typeface="Arial Nova" panose="020B0504020202020204" pitchFamily="34" charset="0"/>
              </a:rPr>
              <a:t>Increase slightly emissions</a:t>
            </a:r>
          </a:p>
          <a:p>
            <a:pPr algn="ctr"/>
            <a:r>
              <a:rPr lang="en-US" b="1" dirty="0">
                <a:solidFill>
                  <a:srgbClr val="FFC000"/>
                </a:solidFill>
                <a:latin typeface="Arial Nova" panose="020B0504020202020204" pitchFamily="34" charset="0"/>
              </a:rPr>
              <a:t>Less costly option for EU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50C4B9E-9FDA-4628-ACA6-C210751B6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488" y="914400"/>
            <a:ext cx="5531371" cy="388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154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2"/>
            <a:ext cx="6267024" cy="1072753"/>
          </a:xfrm>
        </p:spPr>
        <p:txBody>
          <a:bodyPr/>
          <a:lstStyle/>
          <a:p>
            <a:r>
              <a:rPr lang="en-US" dirty="0"/>
              <a:t>Financing investment in specific sectors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4847B2CB-B533-45CF-85CE-5B3F5EB09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FA61428-61C8-45C7-AFFA-17829F84EC08}"/>
              </a:ext>
            </a:extLst>
          </p:cNvPr>
          <p:cNvSpPr txBox="1"/>
          <p:nvPr/>
        </p:nvSpPr>
        <p:spPr>
          <a:xfrm>
            <a:off x="904875" y="1265313"/>
            <a:ext cx="720189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 Nova" panose="020B0504020202020204" pitchFamily="34" charset="0"/>
              </a:rPr>
              <a:t>Aim: financing clean investment in LDCs</a:t>
            </a:r>
          </a:p>
          <a:p>
            <a:endParaRPr lang="en-US" sz="1600" b="1" dirty="0">
              <a:latin typeface="Arial Nova" panose="020B0504020202020204" pitchFamily="34" charset="0"/>
            </a:endParaRPr>
          </a:p>
          <a:p>
            <a:r>
              <a:rPr lang="en-US" sz="1600" b="1" dirty="0">
                <a:latin typeface="Arial Nova" panose="020B0504020202020204" pitchFamily="34" charset="0"/>
              </a:rPr>
              <a:t>We implement a subsidy on investment, 2 scenarios:</a:t>
            </a:r>
          </a:p>
          <a:p>
            <a:endParaRPr lang="en-US" sz="1600" b="1" dirty="0">
              <a:latin typeface="Arial Nova" panose="020B050402020202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b="1" dirty="0">
                <a:latin typeface="Arial Nova" panose="020B0504020202020204" pitchFamily="34" charset="0"/>
              </a:rPr>
              <a:t>In </a:t>
            </a:r>
            <a:r>
              <a:rPr lang="en-US" sz="1600" b="1" dirty="0">
                <a:solidFill>
                  <a:srgbClr val="0070C0"/>
                </a:solidFill>
                <a:latin typeface="Arial Nova" panose="020B0504020202020204" pitchFamily="34" charset="0"/>
              </a:rPr>
              <a:t>energy intensive industries</a:t>
            </a:r>
            <a:r>
              <a:rPr lang="en-US" sz="1600" b="1" dirty="0">
                <a:latin typeface="Arial Nova" panose="020B0504020202020204" pitchFamily="34" charset="0"/>
              </a:rPr>
              <a:t>, facilitating the decarbonization of the sectors that are faced to CBAM and by the way to limit the impact of the CBAM</a:t>
            </a:r>
          </a:p>
          <a:p>
            <a:pPr marL="342900" indent="-342900">
              <a:buAutoNum type="arabicPeriod"/>
            </a:pPr>
            <a:r>
              <a:rPr lang="en-US" sz="1600" b="1" dirty="0">
                <a:latin typeface="Arial Nova" panose="020B0504020202020204" pitchFamily="34" charset="0"/>
              </a:rPr>
              <a:t>In </a:t>
            </a:r>
            <a:r>
              <a:rPr lang="en-US" sz="1600" b="1" dirty="0">
                <a:solidFill>
                  <a:srgbClr val="0070C0"/>
                </a:solidFill>
                <a:latin typeface="Arial Nova" panose="020B0504020202020204" pitchFamily="34" charset="0"/>
              </a:rPr>
              <a:t>other industries and services (AOG), </a:t>
            </a:r>
            <a:r>
              <a:rPr lang="en-US" sz="1600" b="1" dirty="0">
                <a:latin typeface="Arial Nova" panose="020B0504020202020204" pitchFamily="34" charset="0"/>
              </a:rPr>
              <a:t>promoting diversification in non energy intensive goods</a:t>
            </a:r>
          </a:p>
          <a:p>
            <a:pPr marL="342900" indent="-342900">
              <a:buAutoNum type="arabicPeriod"/>
            </a:pPr>
            <a:endParaRPr lang="en-US" sz="1600" b="1" dirty="0">
              <a:latin typeface="Arial Nova" panose="020B0504020202020204" pitchFamily="34" charset="0"/>
            </a:endParaRPr>
          </a:p>
          <a:p>
            <a:endParaRPr lang="en-US" sz="1600" b="1" i="1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1144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3" y="131032"/>
            <a:ext cx="6500267" cy="473571"/>
          </a:xfrm>
        </p:spPr>
        <p:txBody>
          <a:bodyPr>
            <a:normAutofit fontScale="90000"/>
          </a:bodyPr>
          <a:lstStyle/>
          <a:p>
            <a:r>
              <a:rPr lang="en-US" dirty="0"/>
              <a:t>Subsidy Capital of EII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3973688" y="4575995"/>
            <a:ext cx="3341052" cy="911524"/>
          </a:xfrm>
        </p:spPr>
        <p:txBody>
          <a:bodyPr/>
          <a:lstStyle/>
          <a:p>
            <a:r>
              <a:rPr lang="fr-CH" dirty="0"/>
              <a:t>LEURE MEETING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D70E6545-89CD-46B8-9C4A-78EB2251A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14" name="Espace réservé de la date 3">
            <a:extLst>
              <a:ext uri="{FF2B5EF4-FFF2-40B4-BE49-F238E27FC236}">
                <a16:creationId xmlns:a16="http://schemas.microsoft.com/office/drawing/2014/main" id="{E0966913-AD1D-439B-80C3-F7DBE23716D7}"/>
              </a:ext>
            </a:extLst>
          </p:cNvPr>
          <p:cNvSpPr txBox="1">
            <a:spLocks/>
          </p:cNvSpPr>
          <p:nvPr/>
        </p:nvSpPr>
        <p:spPr>
          <a:xfrm rot="16200000">
            <a:off x="-1221413" y="2778452"/>
            <a:ext cx="3341052" cy="911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685800" rtl="0" eaLnBrk="1" latinLnBrk="0" hangingPunct="1">
              <a:defRPr sz="7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C5A4291-B5FA-4608-AB70-12F85C6E3EBC}"/>
              </a:ext>
            </a:extLst>
          </p:cNvPr>
          <p:cNvSpPr/>
          <p:nvPr/>
        </p:nvSpPr>
        <p:spPr>
          <a:xfrm>
            <a:off x="1002886" y="519646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Fit for 55 with CBAM): Year 2040</a:t>
            </a:r>
          </a:p>
        </p:txBody>
      </p:sp>
      <p:sp>
        <p:nvSpPr>
          <p:cNvPr id="12" name="ZoneTexte 4">
            <a:extLst>
              <a:ext uri="{FF2B5EF4-FFF2-40B4-BE49-F238E27FC236}">
                <a16:creationId xmlns:a16="http://schemas.microsoft.com/office/drawing/2014/main" id="{D3CAED15-1ACA-4A9C-AD5D-4F93B86E6938}"/>
              </a:ext>
            </a:extLst>
          </p:cNvPr>
          <p:cNvSpPr txBox="1"/>
          <p:nvPr/>
        </p:nvSpPr>
        <p:spPr>
          <a:xfrm>
            <a:off x="6223379" y="2136909"/>
            <a:ext cx="24975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Nova" panose="020B0504020202020204" pitchFamily="34" charset="0"/>
              </a:rPr>
              <a:t>No significant change with respect to you get what you contribute</a:t>
            </a:r>
          </a:p>
          <a:p>
            <a:pPr algn="ctr"/>
            <a:endParaRPr lang="en-US" b="1" dirty="0">
              <a:solidFill>
                <a:schemeClr val="tx2">
                  <a:lumMod val="75000"/>
                </a:schemeClr>
              </a:solidFill>
              <a:latin typeface="Arial Nova" panose="020B0504020202020204" pitchFamily="34" charset="0"/>
            </a:endParaRPr>
          </a:p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Nova" panose="020B0504020202020204" pitchFamily="34" charset="0"/>
              </a:rPr>
              <a:t>Limit of our model no specific capital dedicated to energy consumption as in Zimmermann et al. (2021)</a:t>
            </a:r>
          </a:p>
          <a:p>
            <a:pPr algn="ctr"/>
            <a:endParaRPr lang="en-US" b="1" dirty="0">
              <a:solidFill>
                <a:schemeClr val="tx2">
                  <a:lumMod val="75000"/>
                </a:schemeClr>
              </a:solidFill>
              <a:latin typeface="Arial Nova" panose="020B0504020202020204" pitchFamily="34" charset="0"/>
            </a:endParaRPr>
          </a:p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Nova" panose="020B0504020202020204" pitchFamily="34" charset="0"/>
                <a:sym typeface="Wingdings" panose="05000000000000000000" pitchFamily="2" charset="2"/>
              </a:rPr>
              <a:t>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Nova" panose="020B0504020202020204" pitchFamily="34" charset="0"/>
              </a:rPr>
              <a:t> Underestimate the impact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BB9424-359D-4FF4-99A0-67A2B4F5E2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433" y="993216"/>
            <a:ext cx="5306518" cy="3772307"/>
          </a:xfrm>
          <a:prstGeom prst="rect">
            <a:avLst/>
          </a:prstGeom>
        </p:spPr>
      </p:pic>
      <p:pic>
        <p:nvPicPr>
          <p:cNvPr id="16" name="Picture 4" descr="Panneau de signalisation de chaussée glissante en France — Wikipédia">
            <a:extLst>
              <a:ext uri="{FF2B5EF4-FFF2-40B4-BE49-F238E27FC236}">
                <a16:creationId xmlns:a16="http://schemas.microsoft.com/office/drawing/2014/main" id="{883CA12D-9752-43C5-93E9-1A117128C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55390" y="1283695"/>
            <a:ext cx="633518" cy="55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7055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3" y="131032"/>
            <a:ext cx="6500267" cy="473571"/>
          </a:xfrm>
        </p:spPr>
        <p:txBody>
          <a:bodyPr>
            <a:normAutofit fontScale="90000"/>
          </a:bodyPr>
          <a:lstStyle/>
          <a:p>
            <a:r>
              <a:rPr lang="en-US" dirty="0"/>
              <a:t>Subsidy Capital of AOG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3973688" y="4575995"/>
            <a:ext cx="3341052" cy="911524"/>
          </a:xfrm>
        </p:spPr>
        <p:txBody>
          <a:bodyPr/>
          <a:lstStyle/>
          <a:p>
            <a:r>
              <a:rPr lang="fr-CH" dirty="0"/>
              <a:t>LEURE MEETING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D70E6545-89CD-46B8-9C4A-78EB2251A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14" name="Espace réservé de la date 3">
            <a:extLst>
              <a:ext uri="{FF2B5EF4-FFF2-40B4-BE49-F238E27FC236}">
                <a16:creationId xmlns:a16="http://schemas.microsoft.com/office/drawing/2014/main" id="{E0966913-AD1D-439B-80C3-F7DBE23716D7}"/>
              </a:ext>
            </a:extLst>
          </p:cNvPr>
          <p:cNvSpPr txBox="1">
            <a:spLocks/>
          </p:cNvSpPr>
          <p:nvPr/>
        </p:nvSpPr>
        <p:spPr>
          <a:xfrm rot="16200000">
            <a:off x="-1221413" y="2778452"/>
            <a:ext cx="3341052" cy="911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685800" rtl="0" eaLnBrk="1" latinLnBrk="0" hangingPunct="1">
              <a:defRPr sz="7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C5A4291-B5FA-4608-AB70-12F85C6E3EBC}"/>
              </a:ext>
            </a:extLst>
          </p:cNvPr>
          <p:cNvSpPr/>
          <p:nvPr/>
        </p:nvSpPr>
        <p:spPr>
          <a:xfrm>
            <a:off x="1002886" y="519646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Fit for 55 with CBAM): Year 2040</a:t>
            </a:r>
          </a:p>
        </p:txBody>
      </p:sp>
      <p:sp>
        <p:nvSpPr>
          <p:cNvPr id="12" name="ZoneTexte 4">
            <a:extLst>
              <a:ext uri="{FF2B5EF4-FFF2-40B4-BE49-F238E27FC236}">
                <a16:creationId xmlns:a16="http://schemas.microsoft.com/office/drawing/2014/main" id="{D3CAED15-1ACA-4A9C-AD5D-4F93B86E6938}"/>
              </a:ext>
            </a:extLst>
          </p:cNvPr>
          <p:cNvSpPr txBox="1"/>
          <p:nvPr/>
        </p:nvSpPr>
        <p:spPr>
          <a:xfrm>
            <a:off x="6223379" y="2136909"/>
            <a:ext cx="24975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Nova" panose="020B0504020202020204" pitchFamily="34" charset="0"/>
              </a:rPr>
              <a:t>No significant change with respect to you get what you contribute</a:t>
            </a:r>
          </a:p>
          <a:p>
            <a:pPr algn="ctr"/>
            <a:endParaRPr lang="en-US" b="1" dirty="0">
              <a:solidFill>
                <a:schemeClr val="tx2">
                  <a:lumMod val="75000"/>
                </a:schemeClr>
              </a:solidFill>
              <a:latin typeface="Arial Nova" panose="020B0504020202020204" pitchFamily="34" charset="0"/>
            </a:endParaRPr>
          </a:p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Nova" panose="020B0504020202020204" pitchFamily="34" charset="0"/>
              </a:rPr>
              <a:t>Limit of our model no specific capital dedicated to energy consumption as in Zimmermann et al. (2021)</a:t>
            </a:r>
          </a:p>
          <a:p>
            <a:pPr algn="ctr"/>
            <a:endParaRPr lang="en-US" b="1" dirty="0">
              <a:solidFill>
                <a:schemeClr val="tx2">
                  <a:lumMod val="75000"/>
                </a:schemeClr>
              </a:solidFill>
              <a:latin typeface="Arial Nova" panose="020B0504020202020204" pitchFamily="34" charset="0"/>
            </a:endParaRPr>
          </a:p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Nova" panose="020B0504020202020204" pitchFamily="34" charset="0"/>
                <a:sym typeface="Wingdings" panose="05000000000000000000" pitchFamily="2" charset="2"/>
              </a:rPr>
              <a:t>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Nova" panose="020B0504020202020204" pitchFamily="34" charset="0"/>
              </a:rPr>
              <a:t> Underestimate the impact</a:t>
            </a:r>
          </a:p>
        </p:txBody>
      </p:sp>
      <p:pic>
        <p:nvPicPr>
          <p:cNvPr id="16" name="Picture 4" descr="Panneau de signalisation de chaussée glissante en France — Wikipédia">
            <a:extLst>
              <a:ext uri="{FF2B5EF4-FFF2-40B4-BE49-F238E27FC236}">
                <a16:creationId xmlns:a16="http://schemas.microsoft.com/office/drawing/2014/main" id="{883CA12D-9752-43C5-93E9-1A117128C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55390" y="1283695"/>
            <a:ext cx="633518" cy="55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43191B2-5983-454C-9542-9496464473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010" y="993217"/>
            <a:ext cx="5428342" cy="3809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9375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3" y="131032"/>
            <a:ext cx="6500267" cy="473571"/>
          </a:xfrm>
        </p:spPr>
        <p:txBody>
          <a:bodyPr>
            <a:normAutofit fontScale="90000"/>
          </a:bodyPr>
          <a:lstStyle/>
          <a:p>
            <a:r>
              <a:rPr lang="en-US" dirty="0"/>
              <a:t>Subsidy electricity renewable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3973688" y="4575995"/>
            <a:ext cx="3341052" cy="911524"/>
          </a:xfrm>
        </p:spPr>
        <p:txBody>
          <a:bodyPr/>
          <a:lstStyle/>
          <a:p>
            <a:r>
              <a:rPr lang="fr-CH" dirty="0"/>
              <a:t>LEURE MEETING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D70E6545-89CD-46B8-9C4A-78EB2251A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pic>
        <p:nvPicPr>
          <p:cNvPr id="13" name="Picture 2" descr="Panneau d'annonce de feux tricolores en France — Wikipédia">
            <a:extLst>
              <a:ext uri="{FF2B5EF4-FFF2-40B4-BE49-F238E27FC236}">
                <a16:creationId xmlns:a16="http://schemas.microsoft.com/office/drawing/2014/main" id="{9197A710-A8B1-4ED3-B63D-8756FEA9B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969" y="1095028"/>
            <a:ext cx="785041" cy="693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space réservé de la date 3">
            <a:extLst>
              <a:ext uri="{FF2B5EF4-FFF2-40B4-BE49-F238E27FC236}">
                <a16:creationId xmlns:a16="http://schemas.microsoft.com/office/drawing/2014/main" id="{E0966913-AD1D-439B-80C3-F7DBE23716D7}"/>
              </a:ext>
            </a:extLst>
          </p:cNvPr>
          <p:cNvSpPr txBox="1">
            <a:spLocks/>
          </p:cNvSpPr>
          <p:nvPr/>
        </p:nvSpPr>
        <p:spPr>
          <a:xfrm rot="16200000">
            <a:off x="-1221413" y="2778452"/>
            <a:ext cx="3341052" cy="911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685800" rtl="0" eaLnBrk="1" latinLnBrk="0" hangingPunct="1">
              <a:defRPr sz="7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C5A4291-B5FA-4608-AB70-12F85C6E3EBC}"/>
              </a:ext>
            </a:extLst>
          </p:cNvPr>
          <p:cNvSpPr/>
          <p:nvPr/>
        </p:nvSpPr>
        <p:spPr>
          <a:xfrm>
            <a:off x="1002886" y="519646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Fit for 55 with CBAM): Year 2040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CEDE227-6B6E-440B-861D-838945C248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314" y="870857"/>
            <a:ext cx="5292876" cy="3932218"/>
          </a:xfrm>
          <a:prstGeom prst="rect">
            <a:avLst/>
          </a:prstGeom>
        </p:spPr>
      </p:pic>
      <p:sp>
        <p:nvSpPr>
          <p:cNvPr id="16" name="ZoneTexte 11">
            <a:extLst>
              <a:ext uri="{FF2B5EF4-FFF2-40B4-BE49-F238E27FC236}">
                <a16:creationId xmlns:a16="http://schemas.microsoft.com/office/drawing/2014/main" id="{52D3070D-4D48-49BB-A757-58236A0FA095}"/>
              </a:ext>
            </a:extLst>
          </p:cNvPr>
          <p:cNvSpPr txBox="1"/>
          <p:nvPr/>
        </p:nvSpPr>
        <p:spPr>
          <a:xfrm>
            <a:off x="6331590" y="2098126"/>
            <a:ext cx="2299648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Decrease emissions in LDCs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Improve welfare in LDCs</a:t>
            </a:r>
          </a:p>
          <a:p>
            <a:pPr algn="ctr"/>
            <a:endParaRPr lang="en-US" b="1" dirty="0">
              <a:solidFill>
                <a:srgbClr val="0070C0"/>
              </a:solidFill>
            </a:endParaRPr>
          </a:p>
          <a:p>
            <a:pPr algn="ctr"/>
            <a:r>
              <a:rPr lang="en-US" b="1" dirty="0"/>
              <a:t>and</a:t>
            </a:r>
          </a:p>
          <a:p>
            <a:pPr algn="ctr"/>
            <a:endParaRPr lang="en-US" b="1" dirty="0">
              <a:solidFill>
                <a:srgbClr val="0070C0"/>
              </a:solidFill>
            </a:endParaRPr>
          </a:p>
          <a:p>
            <a:pPr algn="ctr"/>
            <a:r>
              <a:rPr lang="en-US" b="1" dirty="0">
                <a:solidFill>
                  <a:srgbClr val="FFC000"/>
                </a:solidFill>
              </a:rPr>
              <a:t>Less costly option for EU</a:t>
            </a:r>
          </a:p>
        </p:txBody>
      </p:sp>
      <p:sp>
        <p:nvSpPr>
          <p:cNvPr id="17" name="ZoneTexte 12">
            <a:extLst>
              <a:ext uri="{FF2B5EF4-FFF2-40B4-BE49-F238E27FC236}">
                <a16:creationId xmlns:a16="http://schemas.microsoft.com/office/drawing/2014/main" id="{3B76DD11-97C6-4322-8C61-FC00E09AEB1E}"/>
              </a:ext>
            </a:extLst>
          </p:cNvPr>
          <p:cNvSpPr txBox="1"/>
          <p:nvPr/>
        </p:nvSpPr>
        <p:spPr>
          <a:xfrm>
            <a:off x="956989" y="4502993"/>
            <a:ext cx="511108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 Nova" panose="020B0504020202020204" pitchFamily="34" charset="0"/>
              </a:rPr>
              <a:t>+237 </a:t>
            </a:r>
            <a:r>
              <a:rPr lang="en-US" b="1" dirty="0" err="1">
                <a:latin typeface="Arial Nova" panose="020B0504020202020204" pitchFamily="34" charset="0"/>
              </a:rPr>
              <a:t>TWh</a:t>
            </a:r>
            <a:r>
              <a:rPr lang="en-US" b="1" dirty="0">
                <a:latin typeface="Arial Nova" panose="020B0504020202020204" pitchFamily="34" charset="0"/>
              </a:rPr>
              <a:t> renewable: 107 </a:t>
            </a:r>
            <a:r>
              <a:rPr lang="en-US" b="1" dirty="0" err="1">
                <a:latin typeface="Arial Nova" panose="020B0504020202020204" pitchFamily="34" charset="0"/>
              </a:rPr>
              <a:t>TWh</a:t>
            </a:r>
            <a:r>
              <a:rPr lang="en-US" b="1" dirty="0">
                <a:latin typeface="Arial Nova" panose="020B0504020202020204" pitchFamily="34" charset="0"/>
              </a:rPr>
              <a:t> wind, 168 </a:t>
            </a:r>
            <a:r>
              <a:rPr lang="en-US" b="1" dirty="0" err="1">
                <a:latin typeface="Arial Nova" panose="020B0504020202020204" pitchFamily="34" charset="0"/>
              </a:rPr>
              <a:t>TWh</a:t>
            </a:r>
            <a:r>
              <a:rPr lang="en-US" b="1" dirty="0">
                <a:latin typeface="Arial Nova" panose="020B0504020202020204" pitchFamily="34" charset="0"/>
              </a:rPr>
              <a:t> solar</a:t>
            </a:r>
          </a:p>
        </p:txBody>
      </p:sp>
    </p:spTree>
    <p:extLst>
      <p:ext uri="{BB962C8B-B14F-4D97-AF65-F5344CB8AC3E}">
        <p14:creationId xmlns:p14="http://schemas.microsoft.com/office/powerpoint/2010/main" val="6666770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4" y="131032"/>
            <a:ext cx="7133657" cy="1072753"/>
          </a:xfrm>
        </p:spPr>
        <p:txBody>
          <a:bodyPr/>
          <a:lstStyle/>
          <a:p>
            <a:r>
              <a:rPr lang="en-US" dirty="0"/>
              <a:t>Promoting efficiency measures in residential energy consumption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4847B2CB-B533-45CF-85CE-5B3F5EB09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FA61428-61C8-45C7-AFFA-17829F84EC08}"/>
              </a:ext>
            </a:extLst>
          </p:cNvPr>
          <p:cNvSpPr txBox="1"/>
          <p:nvPr/>
        </p:nvSpPr>
        <p:spPr>
          <a:xfrm>
            <a:off x="904876" y="1265313"/>
            <a:ext cx="72820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Arial Nova" panose="020B0504020202020204" pitchFamily="34" charset="0"/>
              </a:rPr>
              <a:t>Aim</a:t>
            </a:r>
            <a:r>
              <a:rPr lang="en-US" sz="1400" dirty="0">
                <a:latin typeface="Arial Nova" panose="020B0504020202020204" pitchFamily="34" charset="0"/>
              </a:rPr>
              <a:t>: </a:t>
            </a:r>
            <a:r>
              <a:rPr lang="en-US" sz="1400" b="1" dirty="0">
                <a:solidFill>
                  <a:srgbClr val="0070C0"/>
                </a:solidFill>
                <a:latin typeface="Arial Nova" panose="020B0504020202020204" pitchFamily="34" charset="0"/>
              </a:rPr>
              <a:t>limit energy poverty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 Nova" panose="020B0504020202020204" pitchFamily="34" charset="0"/>
              </a:rPr>
              <a:t>TIAM Database: 1% efficiency improvement in electric appliances (refrigerator, dishwashers, …) costs 1$ to 4$, we retain 3$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 Nova" panose="020B0504020202020204" pitchFamily="34" charset="0"/>
              </a:rPr>
              <a:t>Refrigerator (300 liters) = 400 </a:t>
            </a:r>
            <a:r>
              <a:rPr lang="en-US" sz="1400" dirty="0" err="1">
                <a:latin typeface="Arial Nova" panose="020B0504020202020204" pitchFamily="34" charset="0"/>
              </a:rPr>
              <a:t>KWh</a:t>
            </a:r>
            <a:r>
              <a:rPr lang="en-US" sz="1400" dirty="0">
                <a:latin typeface="Arial Nova" panose="020B0504020202020204" pitchFamily="34" charset="0"/>
              </a:rPr>
              <a:t> per year, we give 100 US$ per refrigerator </a:t>
            </a:r>
            <a:r>
              <a:rPr lang="en-US" sz="1400" dirty="0">
                <a:latin typeface="Arial Nova" panose="020B0504020202020204" pitchFamily="34" charset="0"/>
                <a:sym typeface="Symbol" panose="05050102010706020507" pitchFamily="18" charset="2"/>
              </a:rPr>
              <a:t> -133 </a:t>
            </a:r>
            <a:r>
              <a:rPr lang="en-US" sz="1400" dirty="0" err="1">
                <a:latin typeface="Arial Nova" panose="020B0504020202020204" pitchFamily="34" charset="0"/>
                <a:sym typeface="Symbol" panose="05050102010706020507" pitchFamily="18" charset="2"/>
              </a:rPr>
              <a:t>KWh</a:t>
            </a:r>
            <a:endParaRPr lang="en-US" sz="1400" dirty="0">
              <a:latin typeface="Arial Nova" panose="020B0504020202020204" pitchFamily="34" charset="0"/>
            </a:endParaRPr>
          </a:p>
          <a:p>
            <a:endParaRPr lang="en-US" sz="1400" i="1" dirty="0">
              <a:latin typeface="Arial Nova" panose="020B0504020202020204" pitchFamily="34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915E443B-EDCB-4AB8-A44C-71A725BCC5D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6567258"/>
              </p:ext>
            </p:extLst>
          </p:nvPr>
        </p:nvGraphicFramePr>
        <p:xfrm>
          <a:off x="2089380" y="2380252"/>
          <a:ext cx="5692775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Worksheet" r:id="rId3" imgW="5692010" imgH="1981102" progId="Excel.Sheet.12">
                  <p:embed/>
                </p:oleObj>
              </mc:Choice>
              <mc:Fallback>
                <p:oleObj name="Worksheet" r:id="rId3" imgW="5692010" imgH="198110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89380" y="2380252"/>
                        <a:ext cx="5692775" cy="198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185786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3" y="131032"/>
            <a:ext cx="6500267" cy="473571"/>
          </a:xfrm>
        </p:spPr>
        <p:txBody>
          <a:bodyPr>
            <a:normAutofit fontScale="90000"/>
          </a:bodyPr>
          <a:lstStyle/>
          <a:p>
            <a:r>
              <a:rPr lang="en-US" dirty="0"/>
              <a:t>Financing electric appliance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3973688" y="4575995"/>
            <a:ext cx="3341052" cy="911524"/>
          </a:xfrm>
        </p:spPr>
        <p:txBody>
          <a:bodyPr/>
          <a:lstStyle/>
          <a:p>
            <a:r>
              <a:rPr lang="fr-CH" dirty="0"/>
              <a:t>LEURE MEETING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D70E6545-89CD-46B8-9C4A-78EB2251A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pic>
        <p:nvPicPr>
          <p:cNvPr id="13" name="Picture 2" descr="Panneau d'annonce de feux tricolores en France — Wikipédia">
            <a:extLst>
              <a:ext uri="{FF2B5EF4-FFF2-40B4-BE49-F238E27FC236}">
                <a16:creationId xmlns:a16="http://schemas.microsoft.com/office/drawing/2014/main" id="{9197A710-A8B1-4ED3-B63D-8756FEA9B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969" y="1095028"/>
            <a:ext cx="785041" cy="693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space réservé de la date 3">
            <a:extLst>
              <a:ext uri="{FF2B5EF4-FFF2-40B4-BE49-F238E27FC236}">
                <a16:creationId xmlns:a16="http://schemas.microsoft.com/office/drawing/2014/main" id="{E0966913-AD1D-439B-80C3-F7DBE23716D7}"/>
              </a:ext>
            </a:extLst>
          </p:cNvPr>
          <p:cNvSpPr txBox="1">
            <a:spLocks/>
          </p:cNvSpPr>
          <p:nvPr/>
        </p:nvSpPr>
        <p:spPr>
          <a:xfrm rot="16200000">
            <a:off x="-1221413" y="2778452"/>
            <a:ext cx="3341052" cy="911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685800" rtl="0" eaLnBrk="1" latinLnBrk="0" hangingPunct="1">
              <a:defRPr sz="7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C5A4291-B5FA-4608-AB70-12F85C6E3EBC}"/>
              </a:ext>
            </a:extLst>
          </p:cNvPr>
          <p:cNvSpPr/>
          <p:nvPr/>
        </p:nvSpPr>
        <p:spPr>
          <a:xfrm>
            <a:off x="1002886" y="519646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Fit for 55 with CBAM): Year 2040</a:t>
            </a:r>
          </a:p>
        </p:txBody>
      </p:sp>
      <p:sp>
        <p:nvSpPr>
          <p:cNvPr id="16" name="ZoneTexte 11">
            <a:extLst>
              <a:ext uri="{FF2B5EF4-FFF2-40B4-BE49-F238E27FC236}">
                <a16:creationId xmlns:a16="http://schemas.microsoft.com/office/drawing/2014/main" id="{52D3070D-4D48-49BB-A757-58236A0FA095}"/>
              </a:ext>
            </a:extLst>
          </p:cNvPr>
          <p:cNvSpPr txBox="1"/>
          <p:nvPr/>
        </p:nvSpPr>
        <p:spPr>
          <a:xfrm>
            <a:off x="6331590" y="2098126"/>
            <a:ext cx="2299648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Decrease emissions in LDCs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Improve welfare in LDCs</a:t>
            </a:r>
          </a:p>
          <a:p>
            <a:pPr algn="ctr"/>
            <a:endParaRPr lang="en-US" b="1" dirty="0">
              <a:solidFill>
                <a:srgbClr val="0070C0"/>
              </a:solidFill>
            </a:endParaRPr>
          </a:p>
          <a:p>
            <a:pPr algn="ctr"/>
            <a:r>
              <a:rPr lang="en-US" b="1" dirty="0"/>
              <a:t>and</a:t>
            </a:r>
          </a:p>
          <a:p>
            <a:pPr algn="ctr"/>
            <a:endParaRPr lang="en-US" b="1" dirty="0">
              <a:solidFill>
                <a:srgbClr val="0070C0"/>
              </a:solidFill>
            </a:endParaRPr>
          </a:p>
          <a:p>
            <a:pPr algn="ctr"/>
            <a:r>
              <a:rPr lang="en-US" b="1" dirty="0">
                <a:solidFill>
                  <a:srgbClr val="FFC000"/>
                </a:solidFill>
              </a:rPr>
              <a:t>Less costly option for EU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D95F39-C711-4133-98DF-153B5985A1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638" y="841829"/>
            <a:ext cx="5410103" cy="3961246"/>
          </a:xfrm>
          <a:prstGeom prst="rect">
            <a:avLst/>
          </a:prstGeom>
        </p:spPr>
      </p:pic>
      <p:sp>
        <p:nvSpPr>
          <p:cNvPr id="18" name="ZoneTexte 12">
            <a:extLst>
              <a:ext uri="{FF2B5EF4-FFF2-40B4-BE49-F238E27FC236}">
                <a16:creationId xmlns:a16="http://schemas.microsoft.com/office/drawing/2014/main" id="{C279C279-56F7-4F67-A3CB-9BEAF922CADB}"/>
              </a:ext>
            </a:extLst>
          </p:cNvPr>
          <p:cNvSpPr txBox="1"/>
          <p:nvPr/>
        </p:nvSpPr>
        <p:spPr>
          <a:xfrm>
            <a:off x="967145" y="4403785"/>
            <a:ext cx="511108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Decrease of electricity consumption = 209 </a:t>
            </a:r>
            <a:r>
              <a:rPr lang="en-US" b="1" dirty="0" err="1"/>
              <a:t>TWh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08473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7E590A-06E8-4732-885C-173874850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818" y="1077099"/>
            <a:ext cx="7726363" cy="3274858"/>
          </a:xfrm>
        </p:spPr>
        <p:txBody>
          <a:bodyPr>
            <a:normAutofit fontScale="92500"/>
          </a:bodyPr>
          <a:lstStyle/>
          <a:p>
            <a:r>
              <a:rPr lang="en-US" sz="2000" dirty="0">
                <a:ea typeface="Calibri" panose="020F0502020204030204" pitchFamily="34" charset="0"/>
              </a:rPr>
              <a:t>EU ‘Fit for 55’ : reducing GHG by at least </a:t>
            </a:r>
            <a:r>
              <a:rPr lang="en-US" sz="2000" b="1" i="1" dirty="0">
                <a:solidFill>
                  <a:srgbClr val="0070C0"/>
                </a:solidFill>
                <a:ea typeface="Calibri" panose="020F0502020204030204" pitchFamily="34" charset="0"/>
              </a:rPr>
              <a:t>55% </a:t>
            </a:r>
            <a:r>
              <a:rPr lang="en-US" sz="2000" dirty="0">
                <a:ea typeface="Calibri" panose="020F0502020204030204" pitchFamily="34" charset="0"/>
              </a:rPr>
              <a:t>compared to levels in 1990;  </a:t>
            </a:r>
            <a:r>
              <a:rPr lang="en-US" sz="2000" b="1" dirty="0">
                <a:solidFill>
                  <a:srgbClr val="0070C0"/>
                </a:solidFill>
                <a:ea typeface="Calibri" panose="020F0502020204030204" pitchFamily="34" charset="0"/>
              </a:rPr>
              <a:t>climate neutrality in 2050</a:t>
            </a:r>
            <a:r>
              <a:rPr lang="en-US" sz="2000" dirty="0">
                <a:ea typeface="Calibri" panose="020F0502020204030204" pitchFamily="34" charset="0"/>
              </a:rPr>
              <a:t>;</a:t>
            </a:r>
          </a:p>
          <a:p>
            <a:r>
              <a:rPr lang="en-US" sz="2000" dirty="0">
                <a:ea typeface="Calibri" panose="020F0502020204030204" pitchFamily="34" charset="0"/>
              </a:rPr>
              <a:t>CBAM </a:t>
            </a:r>
            <a:r>
              <a:rPr lang="en-US" sz="2000" b="1" dirty="0">
                <a:solidFill>
                  <a:srgbClr val="0070C0"/>
                </a:solidFill>
                <a:ea typeface="Calibri" panose="020F0502020204030204" pitchFamily="34" charset="0"/>
              </a:rPr>
              <a:t>supports the transition to stop free allowances </a:t>
            </a:r>
            <a:r>
              <a:rPr lang="en-US" sz="2000" dirty="0">
                <a:ea typeface="Calibri" panose="020F0502020204030204" pitchFamily="34" charset="0"/>
              </a:rPr>
              <a:t>under the EU-ETS;</a:t>
            </a:r>
          </a:p>
          <a:p>
            <a:r>
              <a:rPr lang="en-US" sz="2000" dirty="0">
                <a:ea typeface="Calibri" panose="020F0502020204030204" pitchFamily="34" charset="0"/>
              </a:rPr>
              <a:t>CBAM </a:t>
            </a:r>
            <a:r>
              <a:rPr lang="en-US" sz="2000" b="1" dirty="0">
                <a:solidFill>
                  <a:srgbClr val="0070C0"/>
                </a:solidFill>
                <a:ea typeface="Calibri" panose="020F0502020204030204" pitchFamily="34" charset="0"/>
              </a:rPr>
              <a:t>address risks of carbon leakage</a:t>
            </a:r>
            <a:r>
              <a:rPr lang="en-US" sz="2000" b="1" dirty="0">
                <a:ea typeface="Calibri" panose="020F0502020204030204" pitchFamily="34" charset="0"/>
              </a:rPr>
              <a:t> </a:t>
            </a:r>
            <a:r>
              <a:rPr lang="en-US" sz="2000" dirty="0">
                <a:ea typeface="Calibri" panose="020F0502020204030204" pitchFamily="34" charset="0"/>
              </a:rPr>
              <a:t>as a result of the increased Union climate ambition;</a:t>
            </a:r>
          </a:p>
          <a:p>
            <a:r>
              <a:rPr lang="en-US" sz="2000" dirty="0"/>
              <a:t>CBAM is implemented through </a:t>
            </a:r>
            <a:r>
              <a:rPr lang="en-US" sz="2000" b="1" dirty="0">
                <a:solidFill>
                  <a:srgbClr val="0070C0"/>
                </a:solidFill>
              </a:rPr>
              <a:t>carbon-based import tariffs </a:t>
            </a:r>
            <a:r>
              <a:rPr lang="en-US" sz="2000" dirty="0"/>
              <a:t>on certain goods to the EU, based on Direct Emissions (</a:t>
            </a:r>
            <a:r>
              <a:rPr lang="en-US" sz="2000" b="1" dirty="0"/>
              <a:t>Scope 1</a:t>
            </a:r>
            <a:r>
              <a:rPr lang="en-US" sz="2000" dirty="0"/>
              <a:t>);</a:t>
            </a:r>
          </a:p>
          <a:p>
            <a:r>
              <a:rPr lang="en-US" sz="2000" dirty="0">
                <a:ea typeface="Calibri" panose="020F0502020204030204" pitchFamily="34" charset="0"/>
              </a:rPr>
              <a:t>Power Sector  and EII (</a:t>
            </a:r>
            <a:r>
              <a:rPr lang="en-US" sz="2000" b="1" dirty="0">
                <a:solidFill>
                  <a:srgbClr val="0070C0"/>
                </a:solidFill>
                <a:ea typeface="Calibri" panose="020F0502020204030204" pitchFamily="34" charset="0"/>
              </a:rPr>
              <a:t>cement, steel, </a:t>
            </a:r>
            <a:r>
              <a:rPr lang="en-US" sz="2000" b="1" dirty="0" err="1">
                <a:solidFill>
                  <a:srgbClr val="0070C0"/>
                </a:solidFill>
                <a:ea typeface="Calibri" panose="020F0502020204030204" pitchFamily="34" charset="0"/>
              </a:rPr>
              <a:t>aluminium</a:t>
            </a:r>
            <a:r>
              <a:rPr lang="en-US" sz="2000" b="1" dirty="0">
                <a:solidFill>
                  <a:srgbClr val="0070C0"/>
                </a:solidFill>
                <a:ea typeface="Calibri" panose="020F0502020204030204" pitchFamily="34" charset="0"/>
              </a:rPr>
              <a:t>, and fertilizers</a:t>
            </a:r>
            <a:r>
              <a:rPr lang="en-US" sz="2000" dirty="0">
                <a:ea typeface="Calibri" panose="020F0502020204030204" pitchFamily="34" charset="0"/>
              </a:rPr>
              <a:t>);</a:t>
            </a:r>
            <a:endParaRPr lang="en-US" sz="2000" dirty="0"/>
          </a:p>
          <a:p>
            <a:r>
              <a:rPr lang="en-US" sz="2000" dirty="0"/>
              <a:t>Nothing on Exports.</a:t>
            </a:r>
          </a:p>
          <a:p>
            <a:endParaRPr lang="en-US" sz="2000" dirty="0">
              <a:ea typeface="Calibri" panose="020F0502020204030204" pitchFamily="34" charset="0"/>
            </a:endParaRPr>
          </a:p>
          <a:p>
            <a:endParaRPr lang="en-US" sz="2000" dirty="0">
              <a:ea typeface="Calibri" panose="020F0502020204030204" pitchFamily="34" charset="0"/>
            </a:endParaRPr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36D49A-2D15-49AA-9CB8-C62E316AF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818" y="277039"/>
            <a:ext cx="3667125" cy="592868"/>
          </a:xfrm>
        </p:spPr>
        <p:txBody>
          <a:bodyPr/>
          <a:lstStyle/>
          <a:p>
            <a:r>
              <a:rPr lang="en-US" dirty="0"/>
              <a:t>Research Background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DB42A-B64B-4DC2-81F1-2BE6B57EE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08C53-220E-40F0-B178-F30713943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Sigit Perdana &amp; Marc Vielle - (LEURE 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B1A32-7EE8-4EF1-8AE1-5AF870C0B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E1CD7C-2161-7D43-862E-CE4C333CD873}" type="slidenum">
              <a:rPr kumimoji="0" lang="fr-FR" sz="700" b="1" i="0" u="none" strike="noStrike" kern="1200" cap="none" spc="0" normalizeH="0" baseline="0" noProof="0" smtClean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Franklin Gothic Demi Cond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700" b="1" i="0" u="none" strike="noStrike" kern="1200" cap="none" spc="0" normalizeH="0" baseline="0" noProof="0" dirty="0">
              <a:ln>
                <a:noFill/>
              </a:ln>
              <a:solidFill>
                <a:srgbClr val="413C3A"/>
              </a:solidFill>
              <a:effectLst/>
              <a:uLnTx/>
              <a:uFillTx/>
              <a:latin typeface="Franklin Gothic Demi Con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02382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7E590A-06E8-4732-885C-173874850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818" y="925513"/>
            <a:ext cx="7726363" cy="378936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latin typeface="Arial Nova" panose="020B0504020202020204" pitchFamily="34" charset="0"/>
              </a:rPr>
              <a:t>EU CBAM </a:t>
            </a:r>
            <a:r>
              <a:rPr lang="en-US" sz="2000" b="1" dirty="0">
                <a:solidFill>
                  <a:srgbClr val="0070C0"/>
                </a:solidFill>
                <a:latin typeface="Arial Nova" panose="020B0504020202020204" pitchFamily="34" charset="0"/>
              </a:rPr>
              <a:t>reduces leakage by one-third</a:t>
            </a:r>
            <a:r>
              <a:rPr lang="en-US" sz="2000" dirty="0">
                <a:latin typeface="Arial Nova" panose="020B0504020202020204" pitchFamily="34" charset="0"/>
              </a:rPr>
              <a:t>, from 17% to 12.6% by 2040;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Arial Nova" panose="020B0504020202020204" pitchFamily="34" charset="0"/>
              </a:rPr>
              <a:t>Implementation is </a:t>
            </a:r>
            <a:r>
              <a:rPr lang="en-US" sz="2000" b="1" dirty="0">
                <a:solidFill>
                  <a:srgbClr val="C00000"/>
                </a:solidFill>
                <a:latin typeface="Arial Nova" panose="020B0504020202020204" pitchFamily="34" charset="0"/>
              </a:rPr>
              <a:t>detrimental to LDCs </a:t>
            </a:r>
            <a:r>
              <a:rPr lang="en-US" sz="2000" dirty="0">
                <a:latin typeface="Arial Nova" panose="020B0504020202020204" pitchFamily="34" charset="0"/>
              </a:rPr>
              <a:t>causing declines in EIIs, thus leading to </a:t>
            </a:r>
            <a:r>
              <a:rPr lang="en-US" sz="2000" b="1" dirty="0">
                <a:solidFill>
                  <a:srgbClr val="C00000"/>
                </a:solidFill>
                <a:latin typeface="Arial Nova" panose="020B0504020202020204" pitchFamily="34" charset="0"/>
              </a:rPr>
              <a:t>significant welfare loss</a:t>
            </a:r>
            <a:r>
              <a:rPr lang="en-US" sz="2000" dirty="0">
                <a:latin typeface="Arial Nova" panose="020B0504020202020204" pitchFamily="34" charset="0"/>
              </a:rPr>
              <a:t>;</a:t>
            </a:r>
          </a:p>
          <a:p>
            <a:pPr>
              <a:lnSpc>
                <a:spcPct val="100000"/>
              </a:lnSpc>
            </a:pPr>
            <a:r>
              <a:rPr lang="en-US" sz="2000" b="1" dirty="0">
                <a:solidFill>
                  <a:srgbClr val="002060"/>
                </a:solidFill>
                <a:latin typeface="Arial Nova" panose="020B0504020202020204" pitchFamily="34" charset="0"/>
              </a:rPr>
              <a:t>Exemptions</a:t>
            </a:r>
            <a:r>
              <a:rPr lang="en-US" sz="2000" dirty="0">
                <a:latin typeface="Arial Nova" panose="020B0504020202020204" pitchFamily="34" charset="0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Arial Nova" panose="020B0504020202020204" pitchFamily="34" charset="0"/>
              </a:rPr>
              <a:t>improve LDCs’ welfare</a:t>
            </a:r>
            <a:r>
              <a:rPr lang="en-US" sz="2000" dirty="0">
                <a:latin typeface="Arial Nova" panose="020B0504020202020204" pitchFamily="34" charset="0"/>
              </a:rPr>
              <a:t>, yet the environmental implications and EU costs are too significant. </a:t>
            </a:r>
            <a:r>
              <a:rPr lang="en-US" sz="2000" b="1" dirty="0">
                <a:solidFill>
                  <a:srgbClr val="C00000"/>
                </a:solidFill>
                <a:latin typeface="Arial Nova" panose="020B0504020202020204" pitchFamily="34" charset="0"/>
              </a:rPr>
              <a:t>It results in higher leakage</a:t>
            </a:r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</a:rPr>
              <a:t> </a:t>
            </a:r>
            <a:r>
              <a:rPr lang="en-US" sz="2000" dirty="0">
                <a:latin typeface="Arial Nova" panose="020B0504020202020204" pitchFamily="34" charset="0"/>
              </a:rPr>
              <a:t>compared to other complementary scenarios;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Arial Nova" panose="020B0504020202020204" pitchFamily="34" charset="0"/>
              </a:rPr>
              <a:t>Redistribution to promote clean energy or improve energy efficiency substantially reduces leakage with relatively the same costs for the EU. </a:t>
            </a:r>
          </a:p>
          <a:p>
            <a:pPr>
              <a:lnSpc>
                <a:spcPct val="100000"/>
              </a:lnSpc>
            </a:pPr>
            <a:endParaRPr lang="en-US" sz="2000" dirty="0">
              <a:latin typeface="Arial Nova" panose="020B05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36D49A-2D15-49AA-9CB8-C62E316AF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818" y="277039"/>
            <a:ext cx="3667125" cy="592868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DB42A-B64B-4DC2-81F1-2BE6B57EE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08C53-220E-40F0-B178-F30713943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Sigit Perdana &amp; Marc Vielle - (LEURE 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B1A32-7EE8-4EF1-8AE1-5AF870C0B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E1CD7C-2161-7D43-862E-CE4C333CD873}" type="slidenum">
              <a:rPr kumimoji="0" lang="fr-FR" sz="700" b="1" i="0" u="none" strike="noStrike" kern="1200" cap="none" spc="0" normalizeH="0" baseline="0" noProof="0" smtClean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Franklin Gothic Demi Cond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700" b="1" i="0" u="none" strike="noStrike" kern="1200" cap="none" spc="0" normalizeH="0" baseline="0" noProof="0" dirty="0">
              <a:ln>
                <a:noFill/>
              </a:ln>
              <a:solidFill>
                <a:srgbClr val="413C3A"/>
              </a:solidFill>
              <a:effectLst/>
              <a:uLnTx/>
              <a:uFillTx/>
              <a:latin typeface="Franklin Gothic Demi Con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87624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7E590A-06E8-4732-885C-173874850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818" y="925513"/>
            <a:ext cx="7726363" cy="378936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latin typeface="Arial Nova" panose="020B0504020202020204" pitchFamily="34" charset="0"/>
              </a:rPr>
              <a:t>Sigit Perdana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Arial Nova" panose="020B0504020202020204" pitchFamily="34" charset="0"/>
              </a:rPr>
              <a:t>Laboratory of Urban And Environmental Economics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Arial Nova" panose="020B0504020202020204" pitchFamily="34" charset="0"/>
              </a:rPr>
              <a:t>Ecole </a:t>
            </a:r>
            <a:r>
              <a:rPr lang="en-US" sz="2000" dirty="0" err="1">
                <a:latin typeface="Arial Nova" panose="020B0504020202020204" pitchFamily="34" charset="0"/>
              </a:rPr>
              <a:t>Polytehnique</a:t>
            </a:r>
            <a:r>
              <a:rPr lang="en-US" sz="2000" dirty="0">
                <a:latin typeface="Arial Nova" panose="020B0504020202020204" pitchFamily="34" charset="0"/>
              </a:rPr>
              <a:t> Federal de Lausanne (EPFL)</a:t>
            </a:r>
          </a:p>
          <a:p>
            <a:pPr>
              <a:lnSpc>
                <a:spcPct val="100000"/>
              </a:lnSpc>
            </a:pPr>
            <a:r>
              <a:rPr lang="en-US" sz="2000" dirty="0" err="1">
                <a:latin typeface="Arial Nova" panose="020B0504020202020204" pitchFamily="34" charset="0"/>
              </a:rPr>
              <a:t>Sigit.perdana@</a:t>
            </a:r>
            <a:r>
              <a:rPr lang="en-US" sz="2000" err="1">
                <a:latin typeface="Arial Nova" panose="020B0504020202020204" pitchFamily="34" charset="0"/>
              </a:rPr>
              <a:t>epfl</a:t>
            </a:r>
            <a:r>
              <a:rPr lang="en-US" sz="2000">
                <a:latin typeface="Arial Nova" panose="020B0504020202020204" pitchFamily="34" charset="0"/>
              </a:rPr>
              <a:t>.ch</a:t>
            </a:r>
            <a:endParaRPr lang="en-US" sz="2000" dirty="0">
              <a:latin typeface="Arial Nova" panose="020B0504020202020204" pitchFamily="34" charset="0"/>
            </a:endParaRPr>
          </a:p>
          <a:p>
            <a:pPr>
              <a:lnSpc>
                <a:spcPct val="100000"/>
              </a:lnSpc>
            </a:pPr>
            <a:endParaRPr lang="en-US" sz="2000" dirty="0">
              <a:latin typeface="Arial Nova" panose="020B05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36D49A-2D15-49AA-9CB8-C62E316AF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818" y="277039"/>
            <a:ext cx="3667125" cy="592868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DB42A-B64B-4DC2-81F1-2BE6B57EE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08C53-220E-40F0-B178-F30713943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Sigit Perdana &amp; Marc Vielle - (LEURE 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B1A32-7EE8-4EF1-8AE1-5AF870C0B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E1CD7C-2161-7D43-862E-CE4C333CD873}" type="slidenum">
              <a:rPr kumimoji="0" lang="fr-FR" sz="700" b="1" i="0" u="none" strike="noStrike" kern="1200" cap="none" spc="0" normalizeH="0" baseline="0" noProof="0" smtClean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Franklin Gothic Demi Cond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fr-FR" sz="700" b="1" i="0" u="none" strike="noStrike" kern="1200" cap="none" spc="0" normalizeH="0" baseline="0" noProof="0" dirty="0">
              <a:ln>
                <a:noFill/>
              </a:ln>
              <a:solidFill>
                <a:srgbClr val="413C3A"/>
              </a:solidFill>
              <a:effectLst/>
              <a:uLnTx/>
              <a:uFillTx/>
              <a:latin typeface="Franklin Gothic Demi Con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33262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DB42A-B64B-4DC2-81F1-2BE6B57EE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08C53-220E-40F0-B178-F30713943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Sigit Perdana &amp; Marc Vielle - (LEURE 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B1A32-7EE8-4EF1-8AE1-5AF870C0B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E1CD7C-2161-7D43-862E-CE4C333CD873}" type="slidenum">
              <a:rPr kumimoji="0" lang="fr-FR" sz="700" b="1" i="0" u="none" strike="noStrike" kern="1200" cap="none" spc="0" normalizeH="0" baseline="0" noProof="0" smtClean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Franklin Gothic Demi Cond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fr-FR" sz="700" b="1" i="0" u="none" strike="noStrike" kern="1200" cap="none" spc="0" normalizeH="0" baseline="0" noProof="0" dirty="0">
              <a:ln>
                <a:noFill/>
              </a:ln>
              <a:solidFill>
                <a:srgbClr val="413C3A"/>
              </a:solidFill>
              <a:effectLst/>
              <a:uLnTx/>
              <a:uFillTx/>
              <a:latin typeface="Franklin Gothic Demi Cond"/>
              <a:ea typeface="+mn-ea"/>
              <a:cs typeface="+mn-cs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67F579B-0241-4A27-BC4C-7B3B6090F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8993" y="2143032"/>
            <a:ext cx="3667125" cy="604616"/>
          </a:xfrm>
        </p:spPr>
        <p:txBody>
          <a:bodyPr/>
          <a:lstStyle/>
          <a:p>
            <a:r>
              <a:rPr lang="en-US" dirty="0"/>
              <a:t>Additional Slides</a:t>
            </a:r>
          </a:p>
        </p:txBody>
      </p:sp>
    </p:spTree>
    <p:extLst>
      <p:ext uri="{BB962C8B-B14F-4D97-AF65-F5344CB8AC3E}">
        <p14:creationId xmlns:p14="http://schemas.microsoft.com/office/powerpoint/2010/main" val="35897015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7E590A-06E8-4732-885C-173874850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817" y="748163"/>
            <a:ext cx="7922421" cy="10417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i="1" u="sng" dirty="0">
                <a:solidFill>
                  <a:srgbClr val="0070C0"/>
                </a:solidFill>
                <a:latin typeface="+mn-lt"/>
              </a:rPr>
              <a:t>CBAM Concern</a:t>
            </a:r>
            <a:endParaRPr lang="en-US" sz="2000" u="sng" dirty="0">
              <a:latin typeface="+mn-lt"/>
            </a:endParaRPr>
          </a:p>
          <a:p>
            <a:r>
              <a:rPr lang="en-US" sz="2000" dirty="0">
                <a:latin typeface="+mn-lt"/>
                <a:ea typeface="Calibri" panose="020F0502020204030204" pitchFamily="34" charset="0"/>
              </a:rPr>
              <a:t>EU’s trading partners exporting carbon-intensive goods </a:t>
            </a:r>
            <a:r>
              <a:rPr lang="en-US" sz="2000" dirty="0">
                <a:latin typeface="+mn-lt"/>
                <a:ea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US" sz="2000" dirty="0">
                <a:latin typeface="+mn-lt"/>
                <a:ea typeface="Calibri" panose="020F0502020204030204" pitchFamily="34" charset="0"/>
              </a:rPr>
              <a:t>  CBAM would substantially curtail their exports and competitiveness.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36D49A-2D15-49AA-9CB8-C62E316AF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818" y="277039"/>
            <a:ext cx="3667125" cy="592868"/>
          </a:xfrm>
        </p:spPr>
        <p:txBody>
          <a:bodyPr/>
          <a:lstStyle/>
          <a:p>
            <a:r>
              <a:rPr lang="en-US" dirty="0"/>
              <a:t>Research Background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DB42A-B64B-4DC2-81F1-2BE6B57EE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08C53-220E-40F0-B178-F30713943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Sigit Perdana &amp; Marc Vielle - (LEURE 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B1A32-7EE8-4EF1-8AE1-5AF870C0B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E1CD7C-2161-7D43-862E-CE4C333CD873}" type="slidenum">
              <a:rPr kumimoji="0" lang="fr-FR" sz="700" b="1" i="0" u="none" strike="noStrike" kern="1200" cap="none" spc="0" normalizeH="0" baseline="0" noProof="0" smtClean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Franklin Gothic Demi Cond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fr-FR" sz="700" b="1" i="0" u="none" strike="noStrike" kern="1200" cap="none" spc="0" normalizeH="0" baseline="0" noProof="0" dirty="0">
              <a:ln>
                <a:noFill/>
              </a:ln>
              <a:solidFill>
                <a:srgbClr val="413C3A"/>
              </a:solidFill>
              <a:effectLst/>
              <a:uLnTx/>
              <a:uFillTx/>
              <a:latin typeface="Franklin Gothic Demi Cond"/>
              <a:ea typeface="+mn-ea"/>
              <a:cs typeface="+mn-cs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75403EE-B94C-4A5B-BF19-1A1D3C515F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7961309"/>
              </p:ext>
            </p:extLst>
          </p:nvPr>
        </p:nvGraphicFramePr>
        <p:xfrm>
          <a:off x="708816" y="1935541"/>
          <a:ext cx="3178605" cy="2969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C1A0EA08-5100-41D6-84F2-A67A012CBE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9077420"/>
              </p:ext>
            </p:extLst>
          </p:nvPr>
        </p:nvGraphicFramePr>
        <p:xfrm>
          <a:off x="3963781" y="2009742"/>
          <a:ext cx="4340197" cy="2589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ZoneTexte 7">
            <a:extLst>
              <a:ext uri="{FF2B5EF4-FFF2-40B4-BE49-F238E27FC236}">
                <a16:creationId xmlns:a16="http://schemas.microsoft.com/office/drawing/2014/main" id="{2F3F0ED9-594B-4C35-B9D5-7BB95E0BE080}"/>
              </a:ext>
            </a:extLst>
          </p:cNvPr>
          <p:cNvSpPr txBox="1"/>
          <p:nvPr/>
        </p:nvSpPr>
        <p:spPr>
          <a:xfrm>
            <a:off x="6386853" y="4798119"/>
            <a:ext cx="25007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Source: Estimated from GTAP 10 Database</a:t>
            </a:r>
          </a:p>
        </p:txBody>
      </p:sp>
    </p:spTree>
    <p:extLst>
      <p:ext uri="{BB962C8B-B14F-4D97-AF65-F5344CB8AC3E}">
        <p14:creationId xmlns:p14="http://schemas.microsoft.com/office/powerpoint/2010/main" val="42386131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2EDFB-F0B4-4F1E-8EF2-8C732BDDB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0DAFE-074D-4684-A638-72110E0EB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fr-FR" i="1" dirty="0">
                <a:solidFill>
                  <a:srgbClr val="FF0000"/>
                </a:solidFill>
              </a:rPr>
              <a:t>Sigit Perdana &amp; Marc Vielle - (LEURE 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1D06E-B361-4D22-8292-BAE0B40C5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B36AEF-A293-4DFF-8CC1-24F14EEACF1D}"/>
              </a:ext>
            </a:extLst>
          </p:cNvPr>
          <p:cNvSpPr/>
          <p:nvPr/>
        </p:nvSpPr>
        <p:spPr>
          <a:xfrm>
            <a:off x="784819" y="122610"/>
            <a:ext cx="35084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70C0"/>
                </a:solidFill>
              </a:rPr>
              <a:t>Exposure and Vulnerability Risk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C45CFB-E41F-4EFF-A8E1-0D9CB68B2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335" y="438103"/>
            <a:ext cx="3872583" cy="44552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475B478-9B7F-4707-B5AE-FD10688D93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348" y="399609"/>
            <a:ext cx="4117245" cy="4548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9726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2EDFB-F0B4-4F1E-8EF2-8C732BDDB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0DAFE-074D-4684-A638-72110E0EB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fr-FR" i="1" dirty="0">
                <a:solidFill>
                  <a:srgbClr val="FF0000"/>
                </a:solidFill>
              </a:rPr>
              <a:t>Sigit Perdana &amp; Marc Vielle - (LEURE 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1D06E-B361-4D22-8292-BAE0B40C5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05F2D064-1005-41DE-A41A-70907BBC6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4819" y="820761"/>
            <a:ext cx="7779480" cy="3958426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600" b="1" dirty="0">
                <a:solidFill>
                  <a:schemeClr val="accent1"/>
                </a:solidFill>
                <a:latin typeface="+mn-lt"/>
              </a:rPr>
              <a:t>Exempt</a:t>
            </a:r>
            <a:r>
              <a:rPr lang="en-US" sz="1600" dirty="0">
                <a:latin typeface="+mn-lt"/>
              </a:rPr>
              <a:t> Developing Countries from CBAM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600" dirty="0">
                <a:latin typeface="+mn-lt"/>
              </a:rPr>
              <a:t>Revenue collected is redistributed to developing countries </a:t>
            </a:r>
            <a:r>
              <a:rPr lang="en-US" sz="1600" b="1" dirty="0">
                <a:solidFill>
                  <a:srgbClr val="0070C0"/>
                </a:solidFill>
                <a:latin typeface="+mn-lt"/>
              </a:rPr>
              <a:t>based on  per capita rule</a:t>
            </a:r>
            <a:r>
              <a:rPr lang="en-US" sz="1600" dirty="0">
                <a:latin typeface="+mn-lt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600" dirty="0">
                <a:latin typeface="+mn-lt"/>
              </a:rPr>
              <a:t>Revenue collected is redistributed to developing countries </a:t>
            </a:r>
            <a:r>
              <a:rPr lang="en-US" sz="1600" b="1" dirty="0">
                <a:solidFill>
                  <a:srgbClr val="0070C0"/>
                </a:solidFill>
                <a:latin typeface="+mn-lt"/>
              </a:rPr>
              <a:t>based on their contribution </a:t>
            </a:r>
            <a:r>
              <a:rPr lang="en-US" sz="1600" dirty="0">
                <a:latin typeface="+mn-lt"/>
              </a:rPr>
              <a:t>(what you paid is what you get).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600" dirty="0"/>
              <a:t>Revenue collected is redistributed to developing countries </a:t>
            </a:r>
            <a:r>
              <a:rPr lang="en-US" sz="1600" b="1" dirty="0">
                <a:solidFill>
                  <a:srgbClr val="7030A0"/>
                </a:solidFill>
              </a:rPr>
              <a:t>to increase saving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600" dirty="0"/>
              <a:t>Revenue collected is redistributed to developing countries </a:t>
            </a:r>
            <a:r>
              <a:rPr lang="en-US" sz="1600" b="1" dirty="0">
                <a:solidFill>
                  <a:srgbClr val="00B050"/>
                </a:solidFill>
              </a:rPr>
              <a:t>as subsidy of capital on EII sector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600" dirty="0"/>
              <a:t>Revenue collected is redistributed to developing countries </a:t>
            </a:r>
            <a:r>
              <a:rPr lang="en-US" sz="1600" b="1" dirty="0">
                <a:solidFill>
                  <a:srgbClr val="00B050"/>
                </a:solidFill>
              </a:rPr>
              <a:t>as subsidy of capital on non-EII sectors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600" dirty="0"/>
              <a:t>Revenue collected is redistributed to developing countries </a:t>
            </a:r>
            <a:r>
              <a:rPr lang="en-US" sz="1600" b="1" dirty="0">
                <a:solidFill>
                  <a:srgbClr val="00B050"/>
                </a:solidFill>
              </a:rPr>
              <a:t>as subsidy of capital on EII sector as subsidy of renewable electricity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600" dirty="0"/>
              <a:t>Revenue collected is redistributed to developing countries </a:t>
            </a:r>
            <a:r>
              <a:rPr lang="en-US" sz="1600" b="1" dirty="0">
                <a:solidFill>
                  <a:srgbClr val="00B050"/>
                </a:solidFill>
              </a:rPr>
              <a:t>as subsidy to finance electric appliances</a:t>
            </a:r>
            <a:endParaRPr lang="en-US" sz="1600" dirty="0">
              <a:latin typeface="+mn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3D1CB2-55F8-4E0C-852D-E7D4A1D7087F}"/>
              </a:ext>
            </a:extLst>
          </p:cNvPr>
          <p:cNvSpPr/>
          <p:nvPr/>
        </p:nvSpPr>
        <p:spPr>
          <a:xfrm>
            <a:off x="491428" y="351989"/>
            <a:ext cx="35231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rgbClr val="0070C0"/>
                </a:solidFill>
              </a:rPr>
              <a:t>Scenario Development</a:t>
            </a:r>
          </a:p>
        </p:txBody>
      </p:sp>
    </p:spTree>
    <p:extLst>
      <p:ext uri="{BB962C8B-B14F-4D97-AF65-F5344CB8AC3E}">
        <p14:creationId xmlns:p14="http://schemas.microsoft.com/office/powerpoint/2010/main" val="39439059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385" y="147918"/>
            <a:ext cx="5925829" cy="529096"/>
          </a:xfrm>
        </p:spPr>
        <p:txBody>
          <a:bodyPr/>
          <a:lstStyle/>
          <a:p>
            <a:r>
              <a:rPr lang="fr-FR" dirty="0"/>
              <a:t>CBAM </a:t>
            </a:r>
            <a:r>
              <a:rPr lang="fr-FR" dirty="0" err="1"/>
              <a:t>with</a:t>
            </a:r>
            <a:r>
              <a:rPr lang="fr-FR" dirty="0"/>
              <a:t> Support </a:t>
            </a:r>
            <a:r>
              <a:rPr lang="fr-FR" dirty="0" err="1"/>
              <a:t>Measure</a:t>
            </a:r>
            <a:r>
              <a:rPr lang="fr-FR" dirty="0"/>
              <a:t> to </a:t>
            </a:r>
            <a:r>
              <a:rPr lang="fr-FR" dirty="0" err="1"/>
              <a:t>LDCs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D9CD81-F741-E34D-918B-879020443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69786AF-680B-4D85-A068-468630FA00CF}"/>
              </a:ext>
            </a:extLst>
          </p:cNvPr>
          <p:cNvSpPr/>
          <p:nvPr/>
        </p:nvSpPr>
        <p:spPr>
          <a:xfrm>
            <a:off x="872971" y="649255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current policies with CBAM): Year 2040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1545D355-B025-413E-A259-8C397986B5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8767236"/>
              </p:ext>
            </p:extLst>
          </p:nvPr>
        </p:nvGraphicFramePr>
        <p:xfrm>
          <a:off x="904875" y="982671"/>
          <a:ext cx="7086600" cy="342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Worksheet" r:id="rId3" imgW="7086440" imgH="3421326" progId="Excel.Sheet.12">
                  <p:embed/>
                </p:oleObj>
              </mc:Choice>
              <mc:Fallback>
                <p:oleObj name="Worksheet" r:id="rId3" imgW="7086440" imgH="342132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04875" y="982671"/>
                        <a:ext cx="7086600" cy="3421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86804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385" y="147918"/>
            <a:ext cx="5925829" cy="529096"/>
          </a:xfrm>
        </p:spPr>
        <p:txBody>
          <a:bodyPr/>
          <a:lstStyle/>
          <a:p>
            <a:r>
              <a:rPr lang="fr-FR" dirty="0"/>
              <a:t>CBAM </a:t>
            </a:r>
            <a:r>
              <a:rPr lang="fr-FR" dirty="0" err="1"/>
              <a:t>with</a:t>
            </a:r>
            <a:r>
              <a:rPr lang="fr-FR" dirty="0"/>
              <a:t> Support </a:t>
            </a:r>
            <a:r>
              <a:rPr lang="fr-FR" dirty="0" err="1"/>
              <a:t>Measure</a:t>
            </a:r>
            <a:r>
              <a:rPr lang="fr-FR" dirty="0"/>
              <a:t> to </a:t>
            </a:r>
            <a:r>
              <a:rPr lang="fr-FR" dirty="0" err="1"/>
              <a:t>LDCs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D9CD81-F741-E34D-918B-879020443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69786AF-680B-4D85-A068-468630FA00CF}"/>
              </a:ext>
            </a:extLst>
          </p:cNvPr>
          <p:cNvSpPr/>
          <p:nvPr/>
        </p:nvSpPr>
        <p:spPr>
          <a:xfrm>
            <a:off x="872971" y="649255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current policies with CBAM): Year 2040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C0D38D2C-4647-47E1-9A9B-B312CA5198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1026027"/>
              </p:ext>
            </p:extLst>
          </p:nvPr>
        </p:nvGraphicFramePr>
        <p:xfrm>
          <a:off x="1028700" y="995499"/>
          <a:ext cx="7086600" cy="340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6" name="Worksheet" r:id="rId3" imgW="7086440" imgH="3406155" progId="Excel.Sheet.12">
                  <p:embed/>
                </p:oleObj>
              </mc:Choice>
              <mc:Fallback>
                <p:oleObj name="Worksheet" r:id="rId3" imgW="7086440" imgH="340615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28700" y="995499"/>
                        <a:ext cx="7086600" cy="3406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099616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385" y="147918"/>
            <a:ext cx="5925829" cy="529096"/>
          </a:xfrm>
        </p:spPr>
        <p:txBody>
          <a:bodyPr/>
          <a:lstStyle/>
          <a:p>
            <a:r>
              <a:rPr lang="fr-FR" dirty="0"/>
              <a:t>CBAM </a:t>
            </a:r>
            <a:r>
              <a:rPr lang="fr-FR" dirty="0" err="1"/>
              <a:t>with</a:t>
            </a:r>
            <a:r>
              <a:rPr lang="fr-FR" dirty="0"/>
              <a:t> Support </a:t>
            </a:r>
            <a:r>
              <a:rPr lang="fr-FR" dirty="0" err="1"/>
              <a:t>Measure</a:t>
            </a:r>
            <a:r>
              <a:rPr lang="fr-FR" dirty="0"/>
              <a:t> to </a:t>
            </a:r>
            <a:r>
              <a:rPr lang="fr-FR" dirty="0" err="1"/>
              <a:t>LDCs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D9CD81-F741-E34D-918B-879020443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69786AF-680B-4D85-A068-468630FA00CF}"/>
              </a:ext>
            </a:extLst>
          </p:cNvPr>
          <p:cNvSpPr/>
          <p:nvPr/>
        </p:nvSpPr>
        <p:spPr>
          <a:xfrm>
            <a:off x="872971" y="649255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current policies with CBAM): Year 2040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85DF3FB2-0F86-40AB-915C-F399BFB7AE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553472"/>
              </p:ext>
            </p:extLst>
          </p:nvPr>
        </p:nvGraphicFramePr>
        <p:xfrm>
          <a:off x="1062929" y="1069322"/>
          <a:ext cx="7086600" cy="345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Worksheet" r:id="rId3" imgW="7086440" imgH="3452022" progId="Excel.Sheet.12">
                  <p:embed/>
                </p:oleObj>
              </mc:Choice>
              <mc:Fallback>
                <p:oleObj name="Worksheet" r:id="rId3" imgW="7086440" imgH="345202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2929" y="1069322"/>
                        <a:ext cx="7086600" cy="3452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419717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071" y="199160"/>
            <a:ext cx="6919941" cy="529096"/>
          </a:xfrm>
        </p:spPr>
        <p:txBody>
          <a:bodyPr>
            <a:normAutofit/>
          </a:bodyPr>
          <a:lstStyle/>
          <a:p>
            <a:r>
              <a:rPr lang="fr-FR" dirty="0"/>
              <a:t>The Fit for 55 package </a:t>
            </a:r>
            <a:r>
              <a:rPr lang="fr-FR" i="1" dirty="0" err="1">
                <a:solidFill>
                  <a:srgbClr val="0070C0"/>
                </a:solidFill>
              </a:rPr>
              <a:t>with</a:t>
            </a:r>
            <a:r>
              <a:rPr lang="fr-FR" i="1" dirty="0">
                <a:solidFill>
                  <a:srgbClr val="0070C0"/>
                </a:solidFill>
              </a:rPr>
              <a:t> </a:t>
            </a:r>
            <a:r>
              <a:rPr lang="fr-FR" i="1" dirty="0">
                <a:solidFill>
                  <a:srgbClr val="C00000"/>
                </a:solidFill>
              </a:rPr>
              <a:t> </a:t>
            </a:r>
            <a:r>
              <a:rPr lang="fr-FR" dirty="0"/>
              <a:t>CBAM (Scope 2)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D9CD81-F741-E34D-918B-879020443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52B33737-FE3E-4AC4-913A-398030B6C0DF}"/>
              </a:ext>
            </a:extLst>
          </p:cNvPr>
          <p:cNvSpPr/>
          <p:nvPr/>
        </p:nvSpPr>
        <p:spPr>
          <a:xfrm>
            <a:off x="760071" y="1571207"/>
            <a:ext cx="7871167" cy="18605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D3B61EC7-D368-4FB7-B311-6BF453A529D7}"/>
              </a:ext>
            </a:extLst>
          </p:cNvPr>
          <p:cNvGraphicFramePr>
            <a:graphicFrameLocks noGrp="1"/>
          </p:cNvGraphicFramePr>
          <p:nvPr/>
        </p:nvGraphicFramePr>
        <p:xfrm>
          <a:off x="665273" y="4223392"/>
          <a:ext cx="4635313" cy="327066"/>
        </p:xfrm>
        <a:graphic>
          <a:graphicData uri="http://schemas.openxmlformats.org/drawingml/2006/table">
            <a:tbl>
              <a:tblPr/>
              <a:tblGrid>
                <a:gridCol w="4635313">
                  <a:extLst>
                    <a:ext uri="{9D8B030D-6E8A-4147-A177-3AD203B41FA5}">
                      <a16:colId xmlns:a16="http://schemas.microsoft.com/office/drawing/2014/main" val="2946800090"/>
                    </a:ext>
                  </a:extLst>
                </a:gridCol>
              </a:tblGrid>
              <a:tr h="1635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*CO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 emissions refer to CO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 from energy, industrial processes and product use</a:t>
                      </a:r>
                    </a:p>
                  </a:txBody>
                  <a:tcPr marL="7110" marR="7110" marT="71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756149"/>
                  </a:ext>
                </a:extLst>
              </a:tr>
              <a:tr h="1635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**without LULUCF</a:t>
                      </a:r>
                    </a:p>
                  </a:txBody>
                  <a:tcPr marL="7110" marR="7110" marT="71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0441699"/>
                  </a:ext>
                </a:extLst>
              </a:tr>
            </a:tbl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869786AF-680B-4D85-A068-468630FA00CF}"/>
              </a:ext>
            </a:extLst>
          </p:cNvPr>
          <p:cNvSpPr/>
          <p:nvPr/>
        </p:nvSpPr>
        <p:spPr>
          <a:xfrm>
            <a:off x="872971" y="649255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current policies scenario): Year 2040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D8A5CB40-6D24-4569-A097-043B15AB22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2310228"/>
              </p:ext>
            </p:extLst>
          </p:nvPr>
        </p:nvGraphicFramePr>
        <p:xfrm>
          <a:off x="776146" y="1062831"/>
          <a:ext cx="7747199" cy="301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name="Worksheet" r:id="rId3" imgW="8298144" imgH="3017696" progId="Excel.Sheet.12">
                  <p:embed/>
                </p:oleObj>
              </mc:Choice>
              <mc:Fallback>
                <p:oleObj name="Worksheet" r:id="rId3" imgW="8298144" imgH="301769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76146" y="1062831"/>
                        <a:ext cx="7747199" cy="3017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65204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7E590A-06E8-4732-885C-173874850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818" y="744589"/>
            <a:ext cx="7843511" cy="40425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i="1" u="sng" dirty="0">
                <a:solidFill>
                  <a:srgbClr val="0070C0"/>
                </a:solidFill>
                <a:latin typeface="+mn-lt"/>
              </a:rPr>
              <a:t>CBAM Concern</a:t>
            </a:r>
            <a:endParaRPr lang="en-US" sz="2000" u="sng" dirty="0">
              <a:latin typeface="+mn-lt"/>
            </a:endParaRPr>
          </a:p>
          <a:p>
            <a:r>
              <a:rPr lang="en-US" sz="2000" dirty="0">
                <a:latin typeface="+mn-lt"/>
              </a:rPr>
              <a:t>Developing Economies </a:t>
            </a:r>
            <a:r>
              <a:rPr lang="en-US" sz="2000" dirty="0">
                <a:latin typeface="+mn-lt"/>
                <a:sym typeface="Wingdings" panose="05000000000000000000" pitchFamily="2" charset="2"/>
              </a:rPr>
              <a:t></a:t>
            </a:r>
            <a:r>
              <a:rPr lang="en-US" sz="2000" dirty="0">
                <a:latin typeface="+mn-lt"/>
              </a:rPr>
              <a:t>EU CBAM will come with a high cost, especially for Least Developing Countries (LDC); </a:t>
            </a:r>
          </a:p>
          <a:p>
            <a:r>
              <a:rPr lang="en-US" sz="2000" dirty="0">
                <a:latin typeface="+mn-lt"/>
              </a:rPr>
              <a:t>LDC </a:t>
            </a:r>
            <a:r>
              <a:rPr lang="en-US" sz="2000" dirty="0">
                <a:latin typeface="+mn-lt"/>
                <a:sym typeface="Wingdings" panose="05000000000000000000" pitchFamily="2" charset="2"/>
              </a:rPr>
              <a:t>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High Exposures </a:t>
            </a:r>
            <a:r>
              <a:rPr lang="en-US" sz="2000" dirty="0">
                <a:latin typeface="+mn-lt"/>
              </a:rPr>
              <a:t>and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Vulnerability Risks </a:t>
            </a:r>
            <a:r>
              <a:rPr lang="en-US" sz="2000" dirty="0">
                <a:latin typeface="+mn-lt"/>
              </a:rPr>
              <a:t>(European Commission, 2021)</a:t>
            </a:r>
            <a:r>
              <a:rPr lang="en-US" sz="2000" dirty="0"/>
              <a:t> ;</a:t>
            </a:r>
            <a:endParaRPr lang="en-US" sz="2000" dirty="0">
              <a:latin typeface="+mn-lt"/>
            </a:endParaRPr>
          </a:p>
          <a:p>
            <a:r>
              <a:rPr lang="en-US" sz="2000" dirty="0"/>
              <a:t>Exports to the EU are the primary sources of foreign income and represent a significant share of LDC GNI;</a:t>
            </a:r>
          </a:p>
          <a:p>
            <a:r>
              <a:rPr lang="en-US" sz="2000" dirty="0"/>
              <a:t>There have been calls to support a smooth transition to help countries to adapt to the effects of the EU’s climate change mitigation policies;</a:t>
            </a:r>
          </a:p>
          <a:p>
            <a:r>
              <a:rPr lang="en-US" sz="2000" dirty="0"/>
              <a:t>Exemption of CBAM for countries with specific conditions of unilateral agreement with the EU (such as GSP, GSP+ and EBA). </a:t>
            </a:r>
          </a:p>
          <a:p>
            <a:endParaRPr lang="en-US" sz="2000" dirty="0">
              <a:latin typeface="+mn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36D49A-2D15-49AA-9CB8-C62E316AF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818" y="277039"/>
            <a:ext cx="3667125" cy="592868"/>
          </a:xfrm>
        </p:spPr>
        <p:txBody>
          <a:bodyPr/>
          <a:lstStyle/>
          <a:p>
            <a:r>
              <a:rPr lang="en-US" dirty="0"/>
              <a:t>Research Background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DB42A-B64B-4DC2-81F1-2BE6B57EE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08C53-220E-40F0-B178-F30713943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Sigit Perdana &amp; Marc Vielle - (LEURE 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B1A32-7EE8-4EF1-8AE1-5AF870C0B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E1CD7C-2161-7D43-862E-CE4C333CD873}" type="slidenum">
              <a:rPr kumimoji="0" lang="fr-FR" sz="700" b="1" i="0" u="none" strike="noStrike" kern="1200" cap="none" spc="0" normalizeH="0" baseline="0" noProof="0" smtClean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Franklin Gothic Demi Cond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700" b="1" i="0" u="none" strike="noStrike" kern="1200" cap="none" spc="0" normalizeH="0" baseline="0" noProof="0" dirty="0">
              <a:ln>
                <a:noFill/>
              </a:ln>
              <a:solidFill>
                <a:srgbClr val="413C3A"/>
              </a:solidFill>
              <a:effectLst/>
              <a:uLnTx/>
              <a:uFillTx/>
              <a:latin typeface="Franklin Gothic Demi Con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1433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071" y="199160"/>
            <a:ext cx="6919941" cy="529096"/>
          </a:xfrm>
        </p:spPr>
        <p:txBody>
          <a:bodyPr>
            <a:normAutofit/>
          </a:bodyPr>
          <a:lstStyle/>
          <a:p>
            <a:r>
              <a:rPr lang="fr-FR" dirty="0"/>
              <a:t>The Fit for 55 package </a:t>
            </a:r>
            <a:r>
              <a:rPr lang="fr-FR" i="1" dirty="0" err="1">
                <a:solidFill>
                  <a:srgbClr val="0070C0"/>
                </a:solidFill>
              </a:rPr>
              <a:t>with</a:t>
            </a:r>
            <a:r>
              <a:rPr lang="fr-FR" i="1" dirty="0">
                <a:solidFill>
                  <a:srgbClr val="0070C0"/>
                </a:solidFill>
              </a:rPr>
              <a:t> </a:t>
            </a:r>
            <a:r>
              <a:rPr lang="fr-FR" i="1" dirty="0">
                <a:solidFill>
                  <a:srgbClr val="C00000"/>
                </a:solidFill>
              </a:rPr>
              <a:t> </a:t>
            </a:r>
            <a:r>
              <a:rPr lang="fr-FR" dirty="0"/>
              <a:t>CBAM (Scope 3)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D9CD81-F741-E34D-918B-879020443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30</a:t>
            </a:fld>
            <a:endParaRPr lang="fr-FR" dirty="0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52B33737-FE3E-4AC4-913A-398030B6C0DF}"/>
              </a:ext>
            </a:extLst>
          </p:cNvPr>
          <p:cNvSpPr/>
          <p:nvPr/>
        </p:nvSpPr>
        <p:spPr>
          <a:xfrm>
            <a:off x="760071" y="1571207"/>
            <a:ext cx="7871167" cy="18605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D3B61EC7-D368-4FB7-B311-6BF453A529D7}"/>
              </a:ext>
            </a:extLst>
          </p:cNvPr>
          <p:cNvGraphicFramePr>
            <a:graphicFrameLocks noGrp="1"/>
          </p:cNvGraphicFramePr>
          <p:nvPr/>
        </p:nvGraphicFramePr>
        <p:xfrm>
          <a:off x="665273" y="4223392"/>
          <a:ext cx="4635313" cy="327066"/>
        </p:xfrm>
        <a:graphic>
          <a:graphicData uri="http://schemas.openxmlformats.org/drawingml/2006/table">
            <a:tbl>
              <a:tblPr/>
              <a:tblGrid>
                <a:gridCol w="4635313">
                  <a:extLst>
                    <a:ext uri="{9D8B030D-6E8A-4147-A177-3AD203B41FA5}">
                      <a16:colId xmlns:a16="http://schemas.microsoft.com/office/drawing/2014/main" val="2946800090"/>
                    </a:ext>
                  </a:extLst>
                </a:gridCol>
              </a:tblGrid>
              <a:tr h="1635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*CO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 emissions refer to CO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 from energy, industrial processes and product use</a:t>
                      </a:r>
                    </a:p>
                  </a:txBody>
                  <a:tcPr marL="7110" marR="7110" marT="71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756149"/>
                  </a:ext>
                </a:extLst>
              </a:tr>
              <a:tr h="1635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**without LULUCF</a:t>
                      </a:r>
                    </a:p>
                  </a:txBody>
                  <a:tcPr marL="7110" marR="7110" marT="71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0441699"/>
                  </a:ext>
                </a:extLst>
              </a:tr>
            </a:tbl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869786AF-680B-4D85-A068-468630FA00CF}"/>
              </a:ext>
            </a:extLst>
          </p:cNvPr>
          <p:cNvSpPr/>
          <p:nvPr/>
        </p:nvSpPr>
        <p:spPr>
          <a:xfrm>
            <a:off x="872971" y="649255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current policies scenario): Year 2040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F2536EAE-6AFE-4A42-95A9-148D715215D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0071" y="1062831"/>
          <a:ext cx="7816850" cy="301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" name="Worksheet" r:id="rId3" imgW="8298144" imgH="3017696" progId="Excel.Sheet.12">
                  <p:embed/>
                </p:oleObj>
              </mc:Choice>
              <mc:Fallback>
                <p:oleObj name="Worksheet" r:id="rId3" imgW="8298144" imgH="3017696" progId="Excel.Sheet.12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F2536EAE-6AFE-4A42-95A9-148D715215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0071" y="1062831"/>
                        <a:ext cx="7816850" cy="3017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704464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2EDFB-F0B4-4F1E-8EF2-8C732BDDB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0DAFE-074D-4684-A638-72110E0EB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fr-FR" i="1" dirty="0">
                <a:solidFill>
                  <a:srgbClr val="FF0000"/>
                </a:solidFill>
              </a:rPr>
              <a:t>Sigit Perdana &amp; Marc Vielle - (LEURE 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1D06E-B361-4D22-8292-BAE0B40C5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31</a:t>
            </a:fld>
            <a:endParaRPr lang="fr-FR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404040-CAEE-4BF1-9858-DBE5717E07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726" y="761699"/>
            <a:ext cx="3618484" cy="41567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328DBC-62A4-490B-A872-B21101618D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2262" y="791165"/>
            <a:ext cx="3403329" cy="411357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7DF9579-6A52-4892-B130-4482FABDB265}"/>
              </a:ext>
            </a:extLst>
          </p:cNvPr>
          <p:cNvSpPr/>
          <p:nvPr/>
        </p:nvSpPr>
        <p:spPr>
          <a:xfrm>
            <a:off x="784819" y="452546"/>
            <a:ext cx="209285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Developing Countries - Africa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D93441C-1054-4AA0-BB4B-7B1BA0B77803}"/>
              </a:ext>
            </a:extLst>
          </p:cNvPr>
          <p:cNvSpPr/>
          <p:nvPr/>
        </p:nvSpPr>
        <p:spPr>
          <a:xfrm>
            <a:off x="4782262" y="455227"/>
            <a:ext cx="265518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Developing Countries – Asia &amp; ROW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B36AEF-A293-4DFF-8CC1-24F14EEACF1D}"/>
              </a:ext>
            </a:extLst>
          </p:cNvPr>
          <p:cNvSpPr/>
          <p:nvPr/>
        </p:nvSpPr>
        <p:spPr>
          <a:xfrm>
            <a:off x="784819" y="120310"/>
            <a:ext cx="1904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70C0"/>
                </a:solidFill>
              </a:rPr>
              <a:t>Exposure on EU CBAM </a:t>
            </a:r>
          </a:p>
        </p:txBody>
      </p:sp>
    </p:spTree>
    <p:extLst>
      <p:ext uri="{BB962C8B-B14F-4D97-AF65-F5344CB8AC3E}">
        <p14:creationId xmlns:p14="http://schemas.microsoft.com/office/powerpoint/2010/main" val="8539289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2EDFB-F0B4-4F1E-8EF2-8C732BDDB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0DAFE-074D-4684-A638-72110E0EB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 ) </a:t>
            </a:r>
          </a:p>
          <a:p>
            <a:r>
              <a:rPr lang="fr-FR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1D06E-B361-4D22-8292-BAE0B40C5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32</a:t>
            </a:fld>
            <a:endParaRPr lang="fr-FR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7D3315B-6761-4506-9B27-08608EEA46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435" y="761699"/>
            <a:ext cx="3227293" cy="378860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814200E-8554-4093-B132-4BE5465F20DF}"/>
              </a:ext>
            </a:extLst>
          </p:cNvPr>
          <p:cNvSpPr/>
          <p:nvPr/>
        </p:nvSpPr>
        <p:spPr>
          <a:xfrm>
            <a:off x="784819" y="120310"/>
            <a:ext cx="1904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70C0"/>
                </a:solidFill>
              </a:rPr>
              <a:t>Exposure on EU CBAM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F95C7D1-1CE3-44C3-B88D-D11FC6284970}"/>
              </a:ext>
            </a:extLst>
          </p:cNvPr>
          <p:cNvSpPr/>
          <p:nvPr/>
        </p:nvSpPr>
        <p:spPr>
          <a:xfrm>
            <a:off x="784819" y="452546"/>
            <a:ext cx="296568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Developing Countries – Latin America</a:t>
            </a:r>
          </a:p>
        </p:txBody>
      </p:sp>
    </p:spTree>
    <p:extLst>
      <p:ext uri="{BB962C8B-B14F-4D97-AF65-F5344CB8AC3E}">
        <p14:creationId xmlns:p14="http://schemas.microsoft.com/office/powerpoint/2010/main" val="568110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2EDFB-F0B4-4F1E-8EF2-8C732BDDB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0DAFE-074D-4684-A638-72110E0EB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1D06E-B361-4D22-8292-BAE0B40C5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33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DF9579-6A52-4892-B130-4482FABDB265}"/>
              </a:ext>
            </a:extLst>
          </p:cNvPr>
          <p:cNvSpPr/>
          <p:nvPr/>
        </p:nvSpPr>
        <p:spPr>
          <a:xfrm>
            <a:off x="784819" y="452546"/>
            <a:ext cx="209285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Developing Countries - Africa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D93441C-1054-4AA0-BB4B-7B1BA0B77803}"/>
              </a:ext>
            </a:extLst>
          </p:cNvPr>
          <p:cNvSpPr/>
          <p:nvPr/>
        </p:nvSpPr>
        <p:spPr>
          <a:xfrm>
            <a:off x="4782262" y="455227"/>
            <a:ext cx="265518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Developing Countries – Asia &amp; ROW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B36AEF-A293-4DFF-8CC1-24F14EEACF1D}"/>
              </a:ext>
            </a:extLst>
          </p:cNvPr>
          <p:cNvSpPr/>
          <p:nvPr/>
        </p:nvSpPr>
        <p:spPr>
          <a:xfrm>
            <a:off x="784819" y="175547"/>
            <a:ext cx="26551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70C0"/>
                </a:solidFill>
              </a:rPr>
              <a:t>Vulnerability Risk on EU CBAM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CEEBE8B-9922-41CF-AE9A-2A3AF5FE8D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027" y="731940"/>
            <a:ext cx="3456765" cy="41727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1BB2B57-2819-40F0-A93D-A245844E79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8209" y="731940"/>
            <a:ext cx="3559910" cy="4172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1035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2EDFB-F0B4-4F1E-8EF2-8C732BDDB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0DAFE-074D-4684-A638-72110E0EB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1D06E-B361-4D22-8292-BAE0B40C5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34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DF9579-6A52-4892-B130-4482FABDB265}"/>
              </a:ext>
            </a:extLst>
          </p:cNvPr>
          <p:cNvSpPr/>
          <p:nvPr/>
        </p:nvSpPr>
        <p:spPr>
          <a:xfrm>
            <a:off x="784819" y="452546"/>
            <a:ext cx="272608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Developing Countries – Latin America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B36AEF-A293-4DFF-8CC1-24F14EEACF1D}"/>
              </a:ext>
            </a:extLst>
          </p:cNvPr>
          <p:cNvSpPr/>
          <p:nvPr/>
        </p:nvSpPr>
        <p:spPr>
          <a:xfrm>
            <a:off x="784819" y="175547"/>
            <a:ext cx="26551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70C0"/>
                </a:solidFill>
              </a:rPr>
              <a:t>Vulnerability Risk on EU CBAM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62D207-8777-40DD-B51D-DF9942472B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6" y="765380"/>
            <a:ext cx="3769812" cy="39728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009A99B-E15B-473A-AAEE-9B54D477B781}"/>
              </a:ext>
            </a:extLst>
          </p:cNvPr>
          <p:cNvSpPr/>
          <p:nvPr/>
        </p:nvSpPr>
        <p:spPr>
          <a:xfrm>
            <a:off x="5125223" y="853157"/>
            <a:ext cx="3474231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Although LDCs currently account for a minimal share of EU-external trade in the CBAM commodities, exports to the EU are the primary sources of foreign income and represent a significant share of their GNI.</a:t>
            </a:r>
          </a:p>
        </p:txBody>
      </p:sp>
    </p:spTree>
    <p:extLst>
      <p:ext uri="{BB962C8B-B14F-4D97-AF65-F5344CB8AC3E}">
        <p14:creationId xmlns:p14="http://schemas.microsoft.com/office/powerpoint/2010/main" val="6627262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2EDFB-F0B4-4F1E-8EF2-8C732BDDB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LEURE MEETING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6 December </a:t>
            </a: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0DAFE-074D-4684-A638-72110E0EB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1D06E-B361-4D22-8292-BAE0B40C5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35</a:t>
            </a:fld>
            <a:endParaRPr lang="fr-FR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B2DF5C2-9906-4246-9460-6573111667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768" y="489578"/>
            <a:ext cx="3859238" cy="43562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0094323-9770-4EA4-BD76-4BBCD46E7E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7857" y="494769"/>
            <a:ext cx="3653381" cy="440997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B3B59E9-45D6-4C9D-BC64-27952B206948}"/>
              </a:ext>
            </a:extLst>
          </p:cNvPr>
          <p:cNvSpPr/>
          <p:nvPr/>
        </p:nvSpPr>
        <p:spPr>
          <a:xfrm>
            <a:off x="784819" y="120310"/>
            <a:ext cx="1904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70C0"/>
                </a:solidFill>
              </a:rPr>
              <a:t>Exposure on EU CBAM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A3F4437-C025-4EED-8FFA-A68307285D8C}"/>
              </a:ext>
            </a:extLst>
          </p:cNvPr>
          <p:cNvSpPr/>
          <p:nvPr/>
        </p:nvSpPr>
        <p:spPr>
          <a:xfrm>
            <a:off x="4902064" y="129759"/>
            <a:ext cx="26551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Vulnerability Risk on EU CBAM 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68F17E1-CE09-4233-8023-5A67B5325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7537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2EDFB-F0B4-4F1E-8EF2-8C732BDDB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LEURE MEETING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6 December </a:t>
            </a: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0DAFE-074D-4684-A638-72110E0EB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1D06E-B361-4D22-8292-BAE0B40C5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36</a:t>
            </a:fld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B3B59E9-45D6-4C9D-BC64-27952B206948}"/>
              </a:ext>
            </a:extLst>
          </p:cNvPr>
          <p:cNvSpPr/>
          <p:nvPr/>
        </p:nvSpPr>
        <p:spPr>
          <a:xfrm>
            <a:off x="784819" y="120310"/>
            <a:ext cx="1904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70C0"/>
                </a:solidFill>
              </a:rPr>
              <a:t>Exposure on EU CBAM </a:t>
            </a:r>
          </a:p>
        </p:txBody>
      </p:sp>
      <p:sp>
        <p:nvSpPr>
          <p:cNvPr id="9" name="Titre 2">
            <a:extLst>
              <a:ext uri="{FF2B5EF4-FFF2-40B4-BE49-F238E27FC236}">
                <a16:creationId xmlns:a16="http://schemas.microsoft.com/office/drawing/2014/main" id="{269E6F19-B8D7-44A1-9E6C-153533299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811" y="860406"/>
            <a:ext cx="2691520" cy="662280"/>
          </a:xfrm>
        </p:spPr>
        <p:txBody>
          <a:bodyPr>
            <a:normAutofit fontScale="90000"/>
          </a:bodyPr>
          <a:lstStyle/>
          <a:p>
            <a:r>
              <a:rPr lang="fr-FR" sz="2000" dirty="0">
                <a:solidFill>
                  <a:srgbClr val="0070C0"/>
                </a:solidFill>
                <a:latin typeface="Arial" panose="020B0604020202020204" pitchFamily="34" charset="0"/>
              </a:rPr>
              <a:t>The Fit for 55 package </a:t>
            </a:r>
            <a:r>
              <a:rPr lang="fr-FR" sz="2000" dirty="0" err="1">
                <a:solidFill>
                  <a:srgbClr val="0070C0"/>
                </a:solidFill>
                <a:latin typeface="Arial" panose="020B0604020202020204" pitchFamily="34" charset="0"/>
              </a:rPr>
              <a:t>without</a:t>
            </a:r>
            <a:r>
              <a:rPr lang="fr-FR" sz="2000" dirty="0">
                <a:solidFill>
                  <a:srgbClr val="0070C0"/>
                </a:solidFill>
                <a:latin typeface="Arial" panose="020B0604020202020204" pitchFamily="34" charset="0"/>
              </a:rPr>
              <a:t> CBAM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24C32C9-0AEE-461C-B211-263ABBAF8F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20757"/>
              </p:ext>
            </p:extLst>
          </p:nvPr>
        </p:nvGraphicFramePr>
        <p:xfrm>
          <a:off x="1550333" y="1832052"/>
          <a:ext cx="3639522" cy="1479395"/>
        </p:xfrm>
        <a:graphic>
          <a:graphicData uri="http://schemas.openxmlformats.org/drawingml/2006/table">
            <a:tbl>
              <a:tblPr/>
              <a:tblGrid>
                <a:gridCol w="1690700">
                  <a:extLst>
                    <a:ext uri="{9D8B030D-6E8A-4147-A177-3AD203B41FA5}">
                      <a16:colId xmlns:a16="http://schemas.microsoft.com/office/drawing/2014/main" val="1537881974"/>
                    </a:ext>
                  </a:extLst>
                </a:gridCol>
                <a:gridCol w="619493">
                  <a:extLst>
                    <a:ext uri="{9D8B030D-6E8A-4147-A177-3AD203B41FA5}">
                      <a16:colId xmlns:a16="http://schemas.microsoft.com/office/drawing/2014/main" val="4153000141"/>
                    </a:ext>
                  </a:extLst>
                </a:gridCol>
                <a:gridCol w="619493">
                  <a:extLst>
                    <a:ext uri="{9D8B030D-6E8A-4147-A177-3AD203B41FA5}">
                      <a16:colId xmlns:a16="http://schemas.microsoft.com/office/drawing/2014/main" val="3722849572"/>
                    </a:ext>
                  </a:extLst>
                </a:gridCol>
                <a:gridCol w="709836">
                  <a:extLst>
                    <a:ext uri="{9D8B030D-6E8A-4147-A177-3AD203B41FA5}">
                      <a16:colId xmlns:a16="http://schemas.microsoft.com/office/drawing/2014/main" val="1748822638"/>
                    </a:ext>
                  </a:extLst>
                </a:gridCol>
              </a:tblGrid>
              <a:tr h="287047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 European Carbon Prices US$2014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1300713"/>
                  </a:ext>
                </a:extLst>
              </a:tr>
              <a:tr h="298087"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8791045"/>
                  </a:ext>
                </a:extLst>
              </a:tr>
              <a:tr h="3091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2025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2030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2040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1899408"/>
                  </a:ext>
                </a:extLst>
              </a:tr>
              <a:tr h="2870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EU ETS price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48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75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132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699791"/>
                  </a:ext>
                </a:extLst>
              </a:tr>
              <a:tr h="2980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EU ESD price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146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764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3,312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24201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9365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7E590A-06E8-4732-885C-173874850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818" y="925513"/>
            <a:ext cx="7726363" cy="3789362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buClr>
                <a:srgbClr val="E30613"/>
              </a:buClr>
            </a:pPr>
            <a:r>
              <a:rPr lang="en-US" sz="1700" dirty="0">
                <a:solidFill>
                  <a:srgbClr val="413C3A"/>
                </a:solidFill>
                <a:latin typeface="Arial Nova" panose="020B0504020202020204" pitchFamily="34" charset="0"/>
              </a:rPr>
              <a:t>The </a:t>
            </a:r>
            <a:r>
              <a:rPr lang="en-US" sz="1700" b="1" dirty="0">
                <a:solidFill>
                  <a:srgbClr val="002060"/>
                </a:solidFill>
                <a:latin typeface="Arial Nova" panose="020B0504020202020204" pitchFamily="34" charset="0"/>
              </a:rPr>
              <a:t>other seven complementary measures</a:t>
            </a:r>
            <a:r>
              <a:rPr lang="en-US" sz="1700" dirty="0">
                <a:solidFill>
                  <a:srgbClr val="002060"/>
                </a:solidFill>
                <a:latin typeface="Arial Nova" panose="020B0504020202020204" pitchFamily="34" charset="0"/>
              </a:rPr>
              <a:t> </a:t>
            </a:r>
            <a:r>
              <a:rPr lang="en-US" sz="1700" dirty="0">
                <a:solidFill>
                  <a:srgbClr val="413C3A"/>
                </a:solidFill>
                <a:latin typeface="Arial Nova" panose="020B0504020202020204" pitchFamily="34" charset="0"/>
              </a:rPr>
              <a:t>with revenue redistribution scenarios also </a:t>
            </a:r>
            <a:r>
              <a:rPr lang="en-US" sz="1700" b="1" dirty="0">
                <a:solidFill>
                  <a:srgbClr val="0070C0"/>
                </a:solidFill>
                <a:latin typeface="Arial Nova" panose="020B0504020202020204" pitchFamily="34" charset="0"/>
              </a:rPr>
              <a:t>improve LDCs’ welfare</a:t>
            </a:r>
            <a:r>
              <a:rPr lang="en-US" sz="1700" dirty="0">
                <a:solidFill>
                  <a:srgbClr val="413C3A"/>
                </a:solidFill>
                <a:latin typeface="Arial Nova" panose="020B0504020202020204" pitchFamily="34" charset="0"/>
              </a:rPr>
              <a:t>, however </a:t>
            </a:r>
            <a:r>
              <a:rPr lang="en-US" sz="1700" b="1" dirty="0">
                <a:solidFill>
                  <a:srgbClr val="0070C0"/>
                </a:solidFill>
                <a:latin typeface="Arial Nova" panose="020B0504020202020204" pitchFamily="34" charset="0"/>
              </a:rPr>
              <a:t>implications on leakage reduction vary</a:t>
            </a:r>
            <a:r>
              <a:rPr lang="en-US" sz="1700" dirty="0">
                <a:solidFill>
                  <a:srgbClr val="413C3A"/>
                </a:solidFill>
                <a:latin typeface="Arial Nova" panose="020B0504020202020204" pitchFamily="34" charset="0"/>
              </a:rPr>
              <a:t>;</a:t>
            </a:r>
          </a:p>
          <a:p>
            <a:r>
              <a:rPr lang="en-US" dirty="0"/>
              <a:t>Assigning </a:t>
            </a:r>
            <a:r>
              <a:rPr lang="en-US" b="1" dirty="0">
                <a:solidFill>
                  <a:srgbClr val="002060"/>
                </a:solidFill>
              </a:rPr>
              <a:t>the investment </a:t>
            </a:r>
            <a:r>
              <a:rPr lang="en-US" dirty="0"/>
              <a:t>(as a capital subsidy) to </a:t>
            </a:r>
            <a:r>
              <a:rPr lang="en-US" b="1" dirty="0">
                <a:solidFill>
                  <a:srgbClr val="002060"/>
                </a:solidFill>
              </a:rPr>
              <a:t>EII sectors </a:t>
            </a:r>
            <a:r>
              <a:rPr lang="en-US" dirty="0"/>
              <a:t>increases LDCs’ comparative advantage, </a:t>
            </a:r>
            <a:r>
              <a:rPr lang="en-US" b="1" dirty="0"/>
              <a:t>further triggering production reallocation</a:t>
            </a:r>
            <a:r>
              <a:rPr lang="en-US" dirty="0"/>
              <a:t> with </a:t>
            </a:r>
            <a:r>
              <a:rPr lang="en-US" b="1" dirty="0">
                <a:solidFill>
                  <a:srgbClr val="C00000"/>
                </a:solidFill>
              </a:rPr>
              <a:t>a higher potential of emission leakage</a:t>
            </a:r>
            <a:r>
              <a:rPr lang="en-US" dirty="0"/>
              <a:t>. </a:t>
            </a:r>
          </a:p>
          <a:p>
            <a:r>
              <a:rPr lang="en-US" dirty="0"/>
              <a:t>Promoting </a:t>
            </a:r>
            <a:r>
              <a:rPr lang="en-US" b="1" dirty="0">
                <a:solidFill>
                  <a:srgbClr val="002060"/>
                </a:solidFill>
              </a:rPr>
              <a:t>efficiency measures in residential energy consumption </a:t>
            </a:r>
            <a:r>
              <a:rPr lang="en-US" b="1" dirty="0">
                <a:solidFill>
                  <a:srgbClr val="0070C0"/>
                </a:solidFill>
              </a:rPr>
              <a:t>significantly improves LDCs’ welfare with an equal rate of leakage reduction as</a:t>
            </a:r>
            <a:r>
              <a:rPr lang="en-US" dirty="0"/>
              <a:t> the complimentary scenario </a:t>
            </a:r>
            <a:r>
              <a:rPr lang="en-US" b="1" dirty="0">
                <a:solidFill>
                  <a:srgbClr val="0070C0"/>
                </a:solidFill>
              </a:rPr>
              <a:t>promoting renewable electricity.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36D49A-2D15-49AA-9CB8-C62E316AF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818" y="277039"/>
            <a:ext cx="3667125" cy="592868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DB42A-B64B-4DC2-81F1-2BE6B57EE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08C53-220E-40F0-B178-F30713943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Sigit Perdana &amp; Marc Vielle - (LEURE 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B1A32-7EE8-4EF1-8AE1-5AF870C0B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E1CD7C-2161-7D43-862E-CE4C333CD873}" type="slidenum">
              <a:rPr kumimoji="0" lang="fr-FR" sz="700" b="1" i="0" u="none" strike="noStrike" kern="1200" cap="none" spc="0" normalizeH="0" baseline="0" noProof="0" smtClean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Franklin Gothic Demi Cond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fr-FR" sz="700" b="1" i="0" u="none" strike="noStrike" kern="1200" cap="none" spc="0" normalizeH="0" baseline="0" noProof="0" dirty="0">
              <a:ln>
                <a:noFill/>
              </a:ln>
              <a:solidFill>
                <a:srgbClr val="413C3A"/>
              </a:solidFill>
              <a:effectLst/>
              <a:uLnTx/>
              <a:uFillTx/>
              <a:latin typeface="Franklin Gothic Demi Con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2787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2EDFB-F0B4-4F1E-8EF2-8C732BDDB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0DAFE-074D-4684-A638-72110E0EB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fr-FR" i="1" dirty="0">
                <a:solidFill>
                  <a:srgbClr val="FF0000"/>
                </a:solidFill>
              </a:rPr>
              <a:t>Sigit Perdana &amp; Marc Vielle - (LEURE 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1D06E-B361-4D22-8292-BAE0B40C5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24FE726-87CA-47BE-8BCC-A21DFD22B176}"/>
              </a:ext>
            </a:extLst>
          </p:cNvPr>
          <p:cNvSpPr txBox="1">
            <a:spLocks/>
          </p:cNvSpPr>
          <p:nvPr/>
        </p:nvSpPr>
        <p:spPr>
          <a:xfrm>
            <a:off x="3119718" y="654941"/>
            <a:ext cx="5740671" cy="4009966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i="1" u="sng" dirty="0">
                <a:solidFill>
                  <a:srgbClr val="0070C0"/>
                </a:solidFill>
                <a:latin typeface="+mn-lt"/>
              </a:rPr>
              <a:t>This Research:</a:t>
            </a:r>
          </a:p>
          <a:p>
            <a:r>
              <a:rPr lang="en-US" sz="2000" dirty="0">
                <a:latin typeface="+mn-lt"/>
              </a:rPr>
              <a:t>Address these options on the exemption and revenue allocation of the EU CBAM  </a:t>
            </a:r>
            <a:r>
              <a:rPr lang="en-US" sz="2000" dirty="0">
                <a:latin typeface="+mn-lt"/>
                <a:sym typeface="Wingdings" panose="05000000000000000000" pitchFamily="2" charset="2"/>
              </a:rPr>
              <a:t></a:t>
            </a:r>
            <a:r>
              <a:rPr lang="en-US" sz="2000" dirty="0">
                <a:latin typeface="+mn-lt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+mn-lt"/>
              </a:rPr>
              <a:t>implications on climate and economic indicators</a:t>
            </a:r>
            <a:r>
              <a:rPr lang="en-US" sz="2000" dirty="0"/>
              <a:t>;</a:t>
            </a:r>
            <a:r>
              <a:rPr lang="en-US" sz="2000" dirty="0">
                <a:latin typeface="+mn-lt"/>
              </a:rPr>
              <a:t> </a:t>
            </a:r>
          </a:p>
          <a:p>
            <a:r>
              <a:rPr lang="en-US" sz="2000" dirty="0">
                <a:latin typeface="+mn-lt"/>
              </a:rPr>
              <a:t>The magnitude of changes on leakage, sectoral competitiveness, and welfare is quantified, and compared to baseline projections of pure CBAM implementation</a:t>
            </a:r>
            <a:r>
              <a:rPr lang="en-US" sz="2000" dirty="0"/>
              <a:t>;</a:t>
            </a:r>
            <a:r>
              <a:rPr lang="en-US" sz="2000" dirty="0">
                <a:latin typeface="+mn-lt"/>
              </a:rPr>
              <a:t> </a:t>
            </a:r>
          </a:p>
          <a:p>
            <a:r>
              <a:rPr lang="en-US" sz="2000" dirty="0">
                <a:latin typeface="+mn-lt"/>
              </a:rPr>
              <a:t>The analysis is based on the development of  </a:t>
            </a:r>
            <a:r>
              <a:rPr lang="en-US" sz="2000" b="1" dirty="0">
                <a:solidFill>
                  <a:srgbClr val="0070C0"/>
                </a:solidFill>
                <a:latin typeface="+mn-lt"/>
              </a:rPr>
              <a:t>8 different scenarios of CBAM exemptions and revenue redistributions</a:t>
            </a:r>
            <a:r>
              <a:rPr lang="en-US" sz="2000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on targeted countries/ regions.</a:t>
            </a: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FE62070C-A8BC-48CF-AB52-0F5C94354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131" y="210444"/>
            <a:ext cx="3667125" cy="592868"/>
          </a:xfrm>
        </p:spPr>
        <p:txBody>
          <a:bodyPr/>
          <a:lstStyle/>
          <a:p>
            <a:r>
              <a:rPr lang="en-US" dirty="0"/>
              <a:t>Research Background</a:t>
            </a:r>
          </a:p>
        </p:txBody>
      </p:sp>
      <p:sp>
        <p:nvSpPr>
          <p:cNvPr id="12" name="Flowchart: Decision 11">
            <a:extLst>
              <a:ext uri="{FF2B5EF4-FFF2-40B4-BE49-F238E27FC236}">
                <a16:creationId xmlns:a16="http://schemas.microsoft.com/office/drawing/2014/main" id="{3B15E5CE-E15C-4819-96FF-D74085ECDEB4}"/>
              </a:ext>
            </a:extLst>
          </p:cNvPr>
          <p:cNvSpPr/>
          <p:nvPr/>
        </p:nvSpPr>
        <p:spPr>
          <a:xfrm>
            <a:off x="990023" y="1690362"/>
            <a:ext cx="1797185" cy="973078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Exemption</a:t>
            </a:r>
          </a:p>
        </p:txBody>
      </p:sp>
      <p:sp>
        <p:nvSpPr>
          <p:cNvPr id="16" name="Flowchart: Decision 15">
            <a:extLst>
              <a:ext uri="{FF2B5EF4-FFF2-40B4-BE49-F238E27FC236}">
                <a16:creationId xmlns:a16="http://schemas.microsoft.com/office/drawing/2014/main" id="{5700523E-A1FC-4D40-A03B-D3379503DA54}"/>
              </a:ext>
            </a:extLst>
          </p:cNvPr>
          <p:cNvSpPr/>
          <p:nvPr/>
        </p:nvSpPr>
        <p:spPr>
          <a:xfrm>
            <a:off x="990023" y="3104745"/>
            <a:ext cx="1797185" cy="973078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Revenue Allocation</a:t>
            </a:r>
          </a:p>
        </p:txBody>
      </p:sp>
      <p:sp>
        <p:nvSpPr>
          <p:cNvPr id="17" name="ZoneTexte 7">
            <a:extLst>
              <a:ext uri="{FF2B5EF4-FFF2-40B4-BE49-F238E27FC236}">
                <a16:creationId xmlns:a16="http://schemas.microsoft.com/office/drawing/2014/main" id="{3C7729C0-069B-4418-9D5A-5DD8A0029A50}"/>
              </a:ext>
            </a:extLst>
          </p:cNvPr>
          <p:cNvSpPr txBox="1"/>
          <p:nvPr/>
        </p:nvSpPr>
        <p:spPr>
          <a:xfrm>
            <a:off x="1721946" y="2769862"/>
            <a:ext cx="4100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val="2358950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2EDFB-F0B4-4F1E-8EF2-8C732BDDB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0DAFE-074D-4684-A638-72110E0EB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pPr lvl="0">
              <a:defRPr/>
            </a:pPr>
            <a:r>
              <a:rPr lang="fr-FR" i="1" dirty="0">
                <a:solidFill>
                  <a:srgbClr val="FF0000"/>
                </a:solidFill>
              </a:rPr>
              <a:t>Sigit Perdana &amp; Marc Vielle - (LEURE 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1D06E-B361-4D22-8292-BAE0B40C5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05F2D064-1005-41DE-A41A-70907BBC6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1270" y="1230670"/>
            <a:ext cx="6850466" cy="3042847"/>
          </a:xfrm>
        </p:spPr>
        <p:txBody>
          <a:bodyPr>
            <a:noAutofit/>
          </a:bodyPr>
          <a:lstStyle/>
          <a:p>
            <a:r>
              <a:rPr lang="en-US" sz="2000" dirty="0">
                <a:latin typeface="+mn-lt"/>
              </a:rPr>
              <a:t>GEMINI E-3  model (Bernard &amp; Vielle,2008)</a:t>
            </a:r>
            <a:r>
              <a:rPr lang="en-US" sz="2000" dirty="0"/>
              <a:t> ;</a:t>
            </a:r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GTAP 10 Database (Aguilar et al. 2019); CD-Link (</a:t>
            </a:r>
            <a:r>
              <a:rPr lang="en-US" sz="2000" dirty="0" err="1">
                <a:latin typeface="+mn-lt"/>
              </a:rPr>
              <a:t>MCCollum</a:t>
            </a:r>
            <a:r>
              <a:rPr lang="en-US" sz="2000" dirty="0">
                <a:latin typeface="+mn-lt"/>
              </a:rPr>
              <a:t> et al. 2018; </a:t>
            </a:r>
            <a:r>
              <a:rPr lang="en-US" sz="2000" dirty="0" err="1">
                <a:latin typeface="+mn-lt"/>
              </a:rPr>
              <a:t>Roelfsema</a:t>
            </a:r>
            <a:r>
              <a:rPr lang="en-US" sz="2000" dirty="0">
                <a:latin typeface="+mn-lt"/>
              </a:rPr>
              <a:t> et al. 2020); IEA (2020)</a:t>
            </a:r>
            <a:r>
              <a:rPr lang="en-US" sz="2000" dirty="0"/>
              <a:t> ;</a:t>
            </a:r>
            <a:r>
              <a:rPr lang="en-US" sz="2000" dirty="0">
                <a:latin typeface="+mn-lt"/>
              </a:rPr>
              <a:t> </a:t>
            </a:r>
          </a:p>
          <a:p>
            <a:r>
              <a:rPr lang="en-US" sz="2000" dirty="0">
                <a:latin typeface="+mn-lt"/>
              </a:rPr>
              <a:t>The </a:t>
            </a:r>
            <a:r>
              <a:rPr lang="en-US" sz="2000" b="1" dirty="0">
                <a:latin typeface="+mn-lt"/>
              </a:rPr>
              <a:t>baseline</a:t>
            </a:r>
            <a:r>
              <a:rPr lang="en-US" sz="2000" dirty="0">
                <a:latin typeface="+mn-lt"/>
              </a:rPr>
              <a:t> is constructed  based on the </a:t>
            </a:r>
            <a:r>
              <a:rPr lang="en-US" sz="2000" b="1" dirty="0">
                <a:latin typeface="+mn-lt"/>
              </a:rPr>
              <a:t>EU current policy </a:t>
            </a:r>
            <a:r>
              <a:rPr lang="en-US" sz="2000" dirty="0">
                <a:latin typeface="+mn-lt"/>
              </a:rPr>
              <a:t>(</a:t>
            </a:r>
            <a:r>
              <a:rPr lang="en-US" sz="2000" dirty="0" err="1">
                <a:latin typeface="+mn-lt"/>
              </a:rPr>
              <a:t>Giarola</a:t>
            </a:r>
            <a:r>
              <a:rPr lang="en-US" sz="2000" dirty="0">
                <a:latin typeface="+mn-lt"/>
              </a:rPr>
              <a:t> et al. 2021; </a:t>
            </a:r>
            <a:r>
              <a:rPr lang="en-US" sz="2000" dirty="0" err="1">
                <a:latin typeface="+mn-lt"/>
              </a:rPr>
              <a:t>Sognaes</a:t>
            </a:r>
            <a:r>
              <a:rPr lang="en-US" sz="2000" dirty="0">
                <a:latin typeface="+mn-lt"/>
              </a:rPr>
              <a:t> et al.2021)</a:t>
            </a:r>
            <a:r>
              <a:rPr lang="en-US" sz="2000" dirty="0"/>
              <a:t> ;</a:t>
            </a:r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Then moves to the </a:t>
            </a:r>
            <a:r>
              <a:rPr lang="en-US" sz="2000" b="1" dirty="0">
                <a:latin typeface="+mn-lt"/>
              </a:rPr>
              <a:t>Fit 55 </a:t>
            </a:r>
            <a:r>
              <a:rPr lang="en-US" sz="2000" dirty="0">
                <a:latin typeface="+mn-lt"/>
              </a:rPr>
              <a:t>target </a:t>
            </a:r>
            <a:r>
              <a:rPr lang="en-US" sz="2000" b="1" dirty="0">
                <a:solidFill>
                  <a:srgbClr val="C00000"/>
                </a:solidFill>
                <a:latin typeface="+mn-lt"/>
              </a:rPr>
              <a:t>without</a:t>
            </a:r>
            <a:r>
              <a:rPr lang="en-US" sz="2000" dirty="0">
                <a:latin typeface="+mn-lt"/>
              </a:rPr>
              <a:t> and </a:t>
            </a:r>
            <a:r>
              <a:rPr lang="en-US" sz="2000" b="1" dirty="0">
                <a:solidFill>
                  <a:srgbClr val="0070C0"/>
                </a:solidFill>
                <a:latin typeface="+mn-lt"/>
              </a:rPr>
              <a:t>with</a:t>
            </a:r>
            <a:r>
              <a:rPr lang="en-US" sz="2000" dirty="0">
                <a:latin typeface="+mn-lt"/>
              </a:rPr>
              <a:t> CBAM</a:t>
            </a:r>
            <a:r>
              <a:rPr lang="en-US" sz="2000" dirty="0"/>
              <a:t>;</a:t>
            </a:r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Examine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8 Different scenarios</a:t>
            </a:r>
            <a:r>
              <a:rPr lang="en-US" sz="2000" dirty="0">
                <a:latin typeface="+mn-lt"/>
              </a:rPr>
              <a:t>.</a:t>
            </a:r>
          </a:p>
          <a:p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2698DA-6B0C-4F3D-8F76-A6DBF8C13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264" y="565670"/>
            <a:ext cx="3667125" cy="418556"/>
          </a:xfrm>
        </p:spPr>
        <p:txBody>
          <a:bodyPr>
            <a:normAutofit fontScale="90000"/>
          </a:bodyPr>
          <a:lstStyle/>
          <a:p>
            <a:r>
              <a:rPr lang="en-US" dirty="0"/>
              <a:t>Research Methods</a:t>
            </a:r>
          </a:p>
        </p:txBody>
      </p:sp>
    </p:spTree>
    <p:extLst>
      <p:ext uri="{BB962C8B-B14F-4D97-AF65-F5344CB8AC3E}">
        <p14:creationId xmlns:p14="http://schemas.microsoft.com/office/powerpoint/2010/main" val="63015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071" y="199160"/>
            <a:ext cx="5925829" cy="529096"/>
          </a:xfrm>
        </p:spPr>
        <p:txBody>
          <a:bodyPr/>
          <a:lstStyle/>
          <a:p>
            <a:r>
              <a:rPr lang="fr-FR" dirty="0"/>
              <a:t>The Fit for 55 package </a:t>
            </a:r>
            <a:r>
              <a:rPr lang="fr-FR" i="1" dirty="0" err="1">
                <a:solidFill>
                  <a:srgbClr val="C00000"/>
                </a:solidFill>
              </a:rPr>
              <a:t>without</a:t>
            </a:r>
            <a:r>
              <a:rPr lang="fr-FR" i="1" dirty="0">
                <a:solidFill>
                  <a:srgbClr val="C00000"/>
                </a:solidFill>
              </a:rPr>
              <a:t>  </a:t>
            </a:r>
            <a:r>
              <a:rPr lang="fr-FR" dirty="0"/>
              <a:t>CBAM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D9CD81-F741-E34D-918B-879020443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3D93BC-B7F3-49DE-ADC6-EF8A734369C6}"/>
              </a:ext>
            </a:extLst>
          </p:cNvPr>
          <p:cNvSpPr txBox="1"/>
          <p:nvPr/>
        </p:nvSpPr>
        <p:spPr>
          <a:xfrm>
            <a:off x="6622767" y="3582792"/>
            <a:ext cx="1905964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Leakage rate = 17%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Results comparable to JRC GEM-E3 and GTAP-E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52B33737-FE3E-4AC4-913A-398030B6C0DF}"/>
              </a:ext>
            </a:extLst>
          </p:cNvPr>
          <p:cNvSpPr/>
          <p:nvPr/>
        </p:nvSpPr>
        <p:spPr>
          <a:xfrm>
            <a:off x="615270" y="1664237"/>
            <a:ext cx="5814870" cy="18605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46CB0B28-AB8E-438A-A07D-E108F5776D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4152287"/>
              </p:ext>
            </p:extLst>
          </p:nvPr>
        </p:nvGraphicFramePr>
        <p:xfrm>
          <a:off x="615269" y="1130495"/>
          <a:ext cx="5780641" cy="301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Worksheet" r:id="rId3" imgW="8298144" imgH="3017696" progId="Excel.Sheet.12">
                  <p:embed/>
                </p:oleObj>
              </mc:Choice>
              <mc:Fallback>
                <p:oleObj name="Worksheet" r:id="rId3" imgW="8298144" imgH="301769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5269" y="1130495"/>
                        <a:ext cx="5780641" cy="3017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D3B61EC7-D368-4FB7-B311-6BF453A529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005449"/>
              </p:ext>
            </p:extLst>
          </p:nvPr>
        </p:nvGraphicFramePr>
        <p:xfrm>
          <a:off x="665273" y="4223392"/>
          <a:ext cx="4635313" cy="327066"/>
        </p:xfrm>
        <a:graphic>
          <a:graphicData uri="http://schemas.openxmlformats.org/drawingml/2006/table">
            <a:tbl>
              <a:tblPr/>
              <a:tblGrid>
                <a:gridCol w="4635313">
                  <a:extLst>
                    <a:ext uri="{9D8B030D-6E8A-4147-A177-3AD203B41FA5}">
                      <a16:colId xmlns:a16="http://schemas.microsoft.com/office/drawing/2014/main" val="2946800090"/>
                    </a:ext>
                  </a:extLst>
                </a:gridCol>
              </a:tblGrid>
              <a:tr h="1635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*CO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 emissions refer to CO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 from energy, industrial processes and product use</a:t>
                      </a:r>
                    </a:p>
                  </a:txBody>
                  <a:tcPr marL="7110" marR="7110" marT="71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756149"/>
                  </a:ext>
                </a:extLst>
              </a:tr>
              <a:tr h="1635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**without LULUCF</a:t>
                      </a:r>
                    </a:p>
                  </a:txBody>
                  <a:tcPr marL="7110" marR="7110" marT="71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0441699"/>
                  </a:ext>
                </a:extLst>
              </a:tr>
            </a:tbl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869786AF-680B-4D85-A068-468630FA00CF}"/>
              </a:ext>
            </a:extLst>
          </p:cNvPr>
          <p:cNvSpPr/>
          <p:nvPr/>
        </p:nvSpPr>
        <p:spPr>
          <a:xfrm>
            <a:off x="872971" y="649255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current policies scenario): Year 2040</a:t>
            </a:r>
          </a:p>
        </p:txBody>
      </p:sp>
    </p:spTree>
    <p:extLst>
      <p:ext uri="{BB962C8B-B14F-4D97-AF65-F5344CB8AC3E}">
        <p14:creationId xmlns:p14="http://schemas.microsoft.com/office/powerpoint/2010/main" val="4294294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071" y="199160"/>
            <a:ext cx="5925829" cy="529096"/>
          </a:xfrm>
        </p:spPr>
        <p:txBody>
          <a:bodyPr/>
          <a:lstStyle/>
          <a:p>
            <a:r>
              <a:rPr lang="fr-FR" dirty="0"/>
              <a:t>The Fit for 55 package </a:t>
            </a:r>
            <a:r>
              <a:rPr lang="fr-FR" i="1" dirty="0" err="1">
                <a:solidFill>
                  <a:srgbClr val="0070C0"/>
                </a:solidFill>
              </a:rPr>
              <a:t>with</a:t>
            </a:r>
            <a:r>
              <a:rPr lang="fr-FR" i="1" dirty="0">
                <a:solidFill>
                  <a:srgbClr val="0070C0"/>
                </a:solidFill>
              </a:rPr>
              <a:t> </a:t>
            </a:r>
            <a:r>
              <a:rPr lang="fr-FR" i="1" dirty="0">
                <a:solidFill>
                  <a:srgbClr val="C00000"/>
                </a:solidFill>
              </a:rPr>
              <a:t> </a:t>
            </a:r>
            <a:r>
              <a:rPr lang="fr-FR" dirty="0"/>
              <a:t>CBAM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D9CD81-F741-E34D-918B-879020443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52B33737-FE3E-4AC4-913A-398030B6C0DF}"/>
              </a:ext>
            </a:extLst>
          </p:cNvPr>
          <p:cNvSpPr/>
          <p:nvPr/>
        </p:nvSpPr>
        <p:spPr>
          <a:xfrm>
            <a:off x="615269" y="1664237"/>
            <a:ext cx="5775751" cy="18605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D3B61EC7-D368-4FB7-B311-6BF453A529D7}"/>
              </a:ext>
            </a:extLst>
          </p:cNvPr>
          <p:cNvGraphicFramePr>
            <a:graphicFrameLocks noGrp="1"/>
          </p:cNvGraphicFramePr>
          <p:nvPr/>
        </p:nvGraphicFramePr>
        <p:xfrm>
          <a:off x="665273" y="4223392"/>
          <a:ext cx="4635313" cy="327066"/>
        </p:xfrm>
        <a:graphic>
          <a:graphicData uri="http://schemas.openxmlformats.org/drawingml/2006/table">
            <a:tbl>
              <a:tblPr/>
              <a:tblGrid>
                <a:gridCol w="4635313">
                  <a:extLst>
                    <a:ext uri="{9D8B030D-6E8A-4147-A177-3AD203B41FA5}">
                      <a16:colId xmlns:a16="http://schemas.microsoft.com/office/drawing/2014/main" val="2946800090"/>
                    </a:ext>
                  </a:extLst>
                </a:gridCol>
              </a:tblGrid>
              <a:tr h="1635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*CO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 emissions refer to CO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 from energy, industrial processes and product use</a:t>
                      </a:r>
                    </a:p>
                  </a:txBody>
                  <a:tcPr marL="7110" marR="7110" marT="71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756149"/>
                  </a:ext>
                </a:extLst>
              </a:tr>
              <a:tr h="1635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**without LULUCF</a:t>
                      </a:r>
                    </a:p>
                  </a:txBody>
                  <a:tcPr marL="7110" marR="7110" marT="71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0441699"/>
                  </a:ext>
                </a:extLst>
              </a:tr>
            </a:tbl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869786AF-680B-4D85-A068-468630FA00CF}"/>
              </a:ext>
            </a:extLst>
          </p:cNvPr>
          <p:cNvSpPr/>
          <p:nvPr/>
        </p:nvSpPr>
        <p:spPr>
          <a:xfrm>
            <a:off x="872971" y="649255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current policies scenario): Year 2040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5B5E8542-9E61-48D9-9D9E-6F24FBD89F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9419774"/>
              </p:ext>
            </p:extLst>
          </p:nvPr>
        </p:nvGraphicFramePr>
        <p:xfrm>
          <a:off x="630726" y="1120716"/>
          <a:ext cx="5706506" cy="301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Worksheet" r:id="rId3" imgW="8298144" imgH="3017696" progId="Excel.Sheet.12">
                  <p:embed/>
                </p:oleObj>
              </mc:Choice>
              <mc:Fallback>
                <p:oleObj name="Worksheet" r:id="rId3" imgW="8298144" imgH="301769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0726" y="1120716"/>
                        <a:ext cx="5706506" cy="3017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Image 17">
            <a:extLst>
              <a:ext uri="{FF2B5EF4-FFF2-40B4-BE49-F238E27FC236}">
                <a16:creationId xmlns:a16="http://schemas.microsoft.com/office/drawing/2014/main" id="{6D9F95B7-F730-480C-A75B-18B63FEFD1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3309" y="3293205"/>
            <a:ext cx="2154310" cy="1602201"/>
          </a:xfrm>
          <a:prstGeom prst="rect">
            <a:avLst/>
          </a:prstGeom>
        </p:spPr>
      </p:pic>
      <p:sp>
        <p:nvSpPr>
          <p:cNvPr id="15" name="Rectangle : coins arrondis 19">
            <a:extLst>
              <a:ext uri="{FF2B5EF4-FFF2-40B4-BE49-F238E27FC236}">
                <a16:creationId xmlns:a16="http://schemas.microsoft.com/office/drawing/2014/main" id="{1C43DFFD-3D05-469E-B33E-9E132CFBC7AB}"/>
              </a:ext>
            </a:extLst>
          </p:cNvPr>
          <p:cNvSpPr/>
          <p:nvPr/>
        </p:nvSpPr>
        <p:spPr>
          <a:xfrm>
            <a:off x="6622607" y="4094305"/>
            <a:ext cx="1050827" cy="765005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" name="Rectangle : coins arrondis 13">
            <a:extLst>
              <a:ext uri="{FF2B5EF4-FFF2-40B4-BE49-F238E27FC236}">
                <a16:creationId xmlns:a16="http://schemas.microsoft.com/office/drawing/2014/main" id="{20E6E308-DF93-4650-BA2D-4DF561764CFF}"/>
              </a:ext>
            </a:extLst>
          </p:cNvPr>
          <p:cNvSpPr/>
          <p:nvPr/>
        </p:nvSpPr>
        <p:spPr>
          <a:xfrm>
            <a:off x="534561" y="2897127"/>
            <a:ext cx="5925828" cy="674173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7" name="Connecteur droit avec flèche 15">
            <a:extLst>
              <a:ext uri="{FF2B5EF4-FFF2-40B4-BE49-F238E27FC236}">
                <a16:creationId xmlns:a16="http://schemas.microsoft.com/office/drawing/2014/main" id="{82488C9A-A2D5-4352-A332-AA14B11D56F5}"/>
              </a:ext>
            </a:extLst>
          </p:cNvPr>
          <p:cNvCxnSpPr>
            <a:cxnSpLocks/>
          </p:cNvCxnSpPr>
          <p:nvPr/>
        </p:nvCxnSpPr>
        <p:spPr>
          <a:xfrm>
            <a:off x="6472720" y="3258367"/>
            <a:ext cx="625045" cy="799842"/>
          </a:xfrm>
          <a:prstGeom prst="straightConnector1">
            <a:avLst/>
          </a:prstGeom>
          <a:ln>
            <a:solidFill>
              <a:schemeClr val="accent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7">
            <a:extLst>
              <a:ext uri="{FF2B5EF4-FFF2-40B4-BE49-F238E27FC236}">
                <a16:creationId xmlns:a16="http://schemas.microsoft.com/office/drawing/2014/main" id="{1C7EBF73-2644-4B4C-B40B-A763052B7720}"/>
              </a:ext>
            </a:extLst>
          </p:cNvPr>
          <p:cNvSpPr txBox="1"/>
          <p:nvPr/>
        </p:nvSpPr>
        <p:spPr>
          <a:xfrm>
            <a:off x="6843657" y="553864"/>
            <a:ext cx="1664424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2060"/>
                </a:solidFill>
                <a:latin typeface="Arial Nova" panose="020B0504020202020204" pitchFamily="34" charset="0"/>
              </a:rPr>
              <a:t>Scope 1       (Direct Emissions)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70C0"/>
                </a:solidFill>
                <a:latin typeface="Arial Nova" panose="020B0504020202020204" pitchFamily="34" charset="0"/>
              </a:rPr>
              <a:t>Leakage rate</a:t>
            </a:r>
            <a:r>
              <a:rPr lang="en-US" sz="1200" dirty="0">
                <a:latin typeface="Arial Nova" panose="020B0504020202020204" pitchFamily="34" charset="0"/>
              </a:rPr>
              <a:t>:   17% </a:t>
            </a:r>
            <a:r>
              <a:rPr lang="en-US" sz="1200" dirty="0">
                <a:latin typeface="Arial Nova" panose="020B0504020202020204" pitchFamily="34" charset="0"/>
                <a:sym typeface="Symbol" panose="05050102010706020507" pitchFamily="18" charset="2"/>
              </a:rPr>
              <a:t> 12.6%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C00000"/>
                </a:solidFill>
                <a:latin typeface="Arial Nova" panose="020B0504020202020204" pitchFamily="34" charset="0"/>
                <a:sym typeface="Symbol" panose="05050102010706020507" pitchFamily="18" charset="2"/>
              </a:rPr>
              <a:t>EU EII output loss</a:t>
            </a:r>
            <a:r>
              <a:rPr lang="en-US" sz="1200" dirty="0">
                <a:latin typeface="Arial Nova" panose="020B0504020202020204" pitchFamily="34" charset="0"/>
                <a:sym typeface="Symbol" panose="05050102010706020507" pitchFamily="18" charset="2"/>
              </a:rPr>
              <a:t>: </a:t>
            </a:r>
            <a:r>
              <a:rPr lang="en-US" sz="1200" dirty="0">
                <a:latin typeface="Arial Nova" panose="020B0504020202020204" pitchFamily="34" charset="0"/>
              </a:rPr>
              <a:t>13.8% </a:t>
            </a:r>
            <a:r>
              <a:rPr lang="en-US" sz="1200" dirty="0">
                <a:latin typeface="Arial Nova" panose="020B0504020202020204" pitchFamily="34" charset="0"/>
                <a:sym typeface="Symbol" panose="05050102010706020507" pitchFamily="18" charset="2"/>
              </a:rPr>
              <a:t> 11.6%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70C0"/>
                </a:solidFill>
                <a:latin typeface="Arial Nova" panose="020B0504020202020204" pitchFamily="34" charset="0"/>
                <a:sym typeface="Symbol" panose="05050102010706020507" pitchFamily="18" charset="2"/>
              </a:rPr>
              <a:t>EU welfare gain</a:t>
            </a:r>
            <a:r>
              <a:rPr lang="en-US" sz="1200" dirty="0">
                <a:latin typeface="Arial Nova" panose="020B0504020202020204" pitchFamily="34" charset="0"/>
                <a:sym typeface="Symbol" panose="05050102010706020507" pitchFamily="18" charset="2"/>
              </a:rPr>
              <a:t>: 47 billion US$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C00000"/>
                </a:solidFill>
                <a:latin typeface="Arial Nova" panose="020B0504020202020204" pitchFamily="34" charset="0"/>
              </a:rPr>
              <a:t>LDC welfare loss</a:t>
            </a:r>
            <a:r>
              <a:rPr lang="en-US" sz="1200" dirty="0">
                <a:latin typeface="Arial Nova" panose="020B0504020202020204" pitchFamily="34" charset="0"/>
              </a:rPr>
              <a:t>: 37 billion US$</a:t>
            </a:r>
          </a:p>
        </p:txBody>
      </p:sp>
    </p:spTree>
    <p:extLst>
      <p:ext uri="{BB962C8B-B14F-4D97-AF65-F5344CB8AC3E}">
        <p14:creationId xmlns:p14="http://schemas.microsoft.com/office/powerpoint/2010/main" val="328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2"/>
            <a:ext cx="4308060" cy="473571"/>
          </a:xfrm>
        </p:spPr>
        <p:txBody>
          <a:bodyPr>
            <a:normAutofit fontScale="90000"/>
          </a:bodyPr>
          <a:lstStyle/>
          <a:p>
            <a:r>
              <a:rPr lang="en-US" dirty="0"/>
              <a:t>LDC exemption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3973688" y="4575995"/>
            <a:ext cx="3341052" cy="911524"/>
          </a:xfrm>
        </p:spPr>
        <p:txBody>
          <a:bodyPr/>
          <a:lstStyle/>
          <a:p>
            <a:r>
              <a:rPr lang="fr-CH" dirty="0"/>
              <a:t>LEURE MEETING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D70E6545-89CD-46B8-9C4A-78EB2251A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1C7837E-F6F3-494C-AC2E-F5A36FA52FB6}"/>
              </a:ext>
            </a:extLst>
          </p:cNvPr>
          <p:cNvSpPr txBox="1"/>
          <p:nvPr/>
        </p:nvSpPr>
        <p:spPr>
          <a:xfrm>
            <a:off x="6227740" y="2014232"/>
            <a:ext cx="2403498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  <a:latin typeface="Arial Nova" panose="020B0504020202020204" pitchFamily="34" charset="0"/>
              </a:rPr>
              <a:t>Able to limit LDCs Burden</a:t>
            </a:r>
          </a:p>
          <a:p>
            <a:pPr algn="ctr"/>
            <a:endParaRPr lang="en-US" b="1" dirty="0">
              <a:solidFill>
                <a:srgbClr val="0070C0"/>
              </a:solidFill>
              <a:latin typeface="Arial Nova" panose="020B0504020202020204" pitchFamily="34" charset="0"/>
            </a:endParaRPr>
          </a:p>
          <a:p>
            <a:pPr algn="ctr"/>
            <a:r>
              <a:rPr lang="en-US" b="1" dirty="0">
                <a:latin typeface="Arial Nova" panose="020B0504020202020204" pitchFamily="34" charset="0"/>
              </a:rPr>
              <a:t>but</a:t>
            </a:r>
          </a:p>
          <a:p>
            <a:pPr algn="ctr"/>
            <a:endParaRPr lang="en-US" b="1" dirty="0">
              <a:solidFill>
                <a:srgbClr val="0070C0"/>
              </a:solidFill>
              <a:latin typeface="Arial Nova" panose="020B05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  <a:latin typeface="Arial Nova" panose="020B0504020202020204" pitchFamily="34" charset="0"/>
              </a:rPr>
              <a:t>Costly option for EU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  <a:latin typeface="Arial Nova" panose="020B0504020202020204" pitchFamily="34" charset="0"/>
              </a:rPr>
              <a:t>Not effective for limiting leakage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  <a:latin typeface="Arial Nova" panose="020B0504020202020204" pitchFamily="34" charset="0"/>
              </a:rPr>
              <a:t>Not effective for reducing EU EII output</a:t>
            </a:r>
          </a:p>
        </p:txBody>
      </p:sp>
      <p:pic>
        <p:nvPicPr>
          <p:cNvPr id="13" name="Picture 2" descr="Panneau d'annonce de feux tricolores en France — Wikipédia">
            <a:extLst>
              <a:ext uri="{FF2B5EF4-FFF2-40B4-BE49-F238E27FC236}">
                <a16:creationId xmlns:a16="http://schemas.microsoft.com/office/drawing/2014/main" id="{9197A710-A8B1-4ED3-B63D-8756FEA9B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969" y="1095028"/>
            <a:ext cx="785041" cy="693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space réservé de la date 3">
            <a:extLst>
              <a:ext uri="{FF2B5EF4-FFF2-40B4-BE49-F238E27FC236}">
                <a16:creationId xmlns:a16="http://schemas.microsoft.com/office/drawing/2014/main" id="{E0966913-AD1D-439B-80C3-F7DBE23716D7}"/>
              </a:ext>
            </a:extLst>
          </p:cNvPr>
          <p:cNvSpPr txBox="1">
            <a:spLocks/>
          </p:cNvSpPr>
          <p:nvPr/>
        </p:nvSpPr>
        <p:spPr>
          <a:xfrm rot="16200000">
            <a:off x="-1221413" y="2778452"/>
            <a:ext cx="3341052" cy="911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685800" rtl="0" eaLnBrk="1" latinLnBrk="0" hangingPunct="1">
              <a:defRPr sz="7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EA07DA-E73B-4734-BC5B-0BE2478C7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652" y="1013384"/>
            <a:ext cx="5441878" cy="378346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C5A4291-B5FA-4608-AB70-12F85C6E3EBC}"/>
              </a:ext>
            </a:extLst>
          </p:cNvPr>
          <p:cNvSpPr/>
          <p:nvPr/>
        </p:nvSpPr>
        <p:spPr>
          <a:xfrm>
            <a:off x="1002886" y="519646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Fit for 55 with CBAM): Year 2040</a:t>
            </a:r>
          </a:p>
        </p:txBody>
      </p:sp>
    </p:spTree>
    <p:extLst>
      <p:ext uri="{BB962C8B-B14F-4D97-AF65-F5344CB8AC3E}">
        <p14:creationId xmlns:p14="http://schemas.microsoft.com/office/powerpoint/2010/main" val="3393108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4308060" cy="541842"/>
          </a:xfrm>
        </p:spPr>
        <p:txBody>
          <a:bodyPr/>
          <a:lstStyle/>
          <a:p>
            <a:r>
              <a:rPr lang="en-US" dirty="0"/>
              <a:t>Lump sum transfer to LDCs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4847B2CB-B533-45CF-85CE-5B3F5EB09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FA61428-61C8-45C7-AFFA-17829F84EC08}"/>
              </a:ext>
            </a:extLst>
          </p:cNvPr>
          <p:cNvSpPr txBox="1"/>
          <p:nvPr/>
        </p:nvSpPr>
        <p:spPr>
          <a:xfrm>
            <a:off x="904875" y="1265313"/>
            <a:ext cx="720189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 Nova" panose="020B0504020202020204" pitchFamily="34" charset="0"/>
              </a:rPr>
              <a:t>CBAM revenue rebated to LDCs trough lump-sum transfer to each government (Sovereignty principle)</a:t>
            </a:r>
          </a:p>
          <a:p>
            <a:endParaRPr lang="en-US" sz="1600" b="1" dirty="0">
              <a:latin typeface="Arial Nova" panose="020B0504020202020204" pitchFamily="34" charset="0"/>
            </a:endParaRPr>
          </a:p>
          <a:p>
            <a:r>
              <a:rPr lang="en-US" sz="1600" b="1" dirty="0">
                <a:latin typeface="Arial Nova" panose="020B0504020202020204" pitchFamily="34" charset="0"/>
              </a:rPr>
              <a:t>As government budget is balanced </a:t>
            </a:r>
            <a:r>
              <a:rPr lang="en-US" sz="1600" b="1" dirty="0">
                <a:latin typeface="Arial Nova" panose="020B0504020202020204" pitchFamily="34" charset="0"/>
                <a:sym typeface="Symbol" panose="05050102010706020507" pitchFamily="18" charset="2"/>
              </a:rPr>
              <a:t> revenue goes to Households</a:t>
            </a:r>
            <a:endParaRPr lang="en-US" sz="1600" b="1" dirty="0">
              <a:latin typeface="Arial Nova" panose="020B0504020202020204" pitchFamily="34" charset="0"/>
            </a:endParaRPr>
          </a:p>
          <a:p>
            <a:endParaRPr lang="en-US" sz="1600" b="1" dirty="0">
              <a:latin typeface="Arial Nova" panose="020B0504020202020204" pitchFamily="34" charset="0"/>
            </a:endParaRPr>
          </a:p>
          <a:p>
            <a:r>
              <a:rPr lang="en-US" sz="1600" b="1" dirty="0">
                <a:latin typeface="Arial Nova" panose="020B0504020202020204" pitchFamily="34" charset="0"/>
              </a:rPr>
              <a:t>Two scenarios:</a:t>
            </a:r>
          </a:p>
          <a:p>
            <a:endParaRPr lang="en-US" sz="1600" b="1" dirty="0">
              <a:latin typeface="Arial Nova" panose="020B05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b="1" dirty="0">
                <a:latin typeface="Arial Nova" panose="020B0504020202020204" pitchFamily="34" charset="0"/>
              </a:rPr>
              <a:t>All the CBAM revenue (including the ones from non-LDCs) redistributed with a</a:t>
            </a:r>
            <a:r>
              <a:rPr lang="en-US" sz="1600" b="1" dirty="0">
                <a:solidFill>
                  <a:srgbClr val="FF0000"/>
                </a:solidFill>
                <a:latin typeface="Arial Nova" panose="020B0504020202020204" pitchFamily="34" charset="0"/>
              </a:rPr>
              <a:t> </a:t>
            </a:r>
            <a:r>
              <a:rPr lang="en-US" sz="1600" b="1" i="1" dirty="0">
                <a:solidFill>
                  <a:srgbClr val="FF0000"/>
                </a:solidFill>
                <a:latin typeface="Arial Nova" panose="020B0504020202020204" pitchFamily="34" charset="0"/>
              </a:rPr>
              <a:t>per capita rule.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>
                <a:latin typeface="Arial Nova" panose="020B0504020202020204" pitchFamily="34" charset="0"/>
              </a:rPr>
              <a:t>Only the CBAM revenue collected from the LDC exports is rebated to it, </a:t>
            </a:r>
            <a:r>
              <a:rPr lang="en-US" sz="1600" b="1" i="1" dirty="0">
                <a:solidFill>
                  <a:srgbClr val="FF0000"/>
                </a:solidFill>
                <a:latin typeface="Arial Nova" panose="020B0504020202020204" pitchFamily="34" charset="0"/>
              </a:rPr>
              <a:t>you get what you contribute.</a:t>
            </a:r>
          </a:p>
        </p:txBody>
      </p:sp>
    </p:spTree>
    <p:extLst>
      <p:ext uri="{BB962C8B-B14F-4D97-AF65-F5344CB8AC3E}">
        <p14:creationId xmlns:p14="http://schemas.microsoft.com/office/powerpoint/2010/main" val="23301825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EPFL - New Colors 2019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ED6E9C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EPFL_Beta2" id="{6A525B41-3E68-491F-A6C9-0B15EA1321FE}" vid="{993E2952-EB5D-4425-8012-1B04381EBC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FC127AB4946248A5685C1F92D54FFE" ma:contentTypeVersion="0" ma:contentTypeDescription="Crée un document." ma:contentTypeScope="" ma:versionID="ef3ff242486930b75c69099c0dd02c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8CE09B-89B1-4B5D-BED2-87C84F0777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48A6C70-7FF5-480A-B09B-7D0A19B2F431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66205E9-12FC-4D6C-B0C7-1E9025EEB15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2544</TotalTime>
  <Words>2463</Words>
  <Application>Microsoft Office PowerPoint</Application>
  <PresentationFormat>On-screen Show (16:9)</PresentationFormat>
  <Paragraphs>354</Paragraphs>
  <Slides>37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7" baseType="lpstr">
      <vt:lpstr>Abadi</vt:lpstr>
      <vt:lpstr>Arial</vt:lpstr>
      <vt:lpstr>Arial Nova</vt:lpstr>
      <vt:lpstr>Calibri</vt:lpstr>
      <vt:lpstr>Franklin Gothic Demi Cond</vt:lpstr>
      <vt:lpstr>Roboto Black</vt:lpstr>
      <vt:lpstr>Symbol</vt:lpstr>
      <vt:lpstr>Wingdings</vt:lpstr>
      <vt:lpstr>Thème Office</vt:lpstr>
      <vt:lpstr>Worksheet</vt:lpstr>
      <vt:lpstr>PowerPoint Presentation</vt:lpstr>
      <vt:lpstr>Research Background</vt:lpstr>
      <vt:lpstr>Research Background</vt:lpstr>
      <vt:lpstr>Research Background</vt:lpstr>
      <vt:lpstr>Research Methods</vt:lpstr>
      <vt:lpstr>The Fit for 55 package without  CBAM</vt:lpstr>
      <vt:lpstr>The Fit for 55 package with  CBAM</vt:lpstr>
      <vt:lpstr>LDC exemption</vt:lpstr>
      <vt:lpstr>Lump sum transfer to LDCs</vt:lpstr>
      <vt:lpstr>Lump sum transfer: per capita rule</vt:lpstr>
      <vt:lpstr>Lump sum transfer: you get what you contribute</vt:lpstr>
      <vt:lpstr>Increasing saving LDCs</vt:lpstr>
      <vt:lpstr>Increase Saving</vt:lpstr>
      <vt:lpstr>Financing investment in specific sectors</vt:lpstr>
      <vt:lpstr>Subsidy Capital of EII</vt:lpstr>
      <vt:lpstr>Subsidy Capital of AOG</vt:lpstr>
      <vt:lpstr>Subsidy electricity renewable</vt:lpstr>
      <vt:lpstr>Promoting efficiency measures in residential energy consumption</vt:lpstr>
      <vt:lpstr>Financing electric appliance</vt:lpstr>
      <vt:lpstr>Conclusion</vt:lpstr>
      <vt:lpstr>Thank You</vt:lpstr>
      <vt:lpstr>Additional Slides</vt:lpstr>
      <vt:lpstr>Research Background</vt:lpstr>
      <vt:lpstr>PowerPoint Presentation</vt:lpstr>
      <vt:lpstr>PowerPoint Presentation</vt:lpstr>
      <vt:lpstr>CBAM with Support Measure to LDCs</vt:lpstr>
      <vt:lpstr>CBAM with Support Measure to LDCs</vt:lpstr>
      <vt:lpstr>CBAM with Support Measure to LDCs</vt:lpstr>
      <vt:lpstr>The Fit for 55 package with  CBAM (Scope 2)</vt:lpstr>
      <vt:lpstr>The Fit for 55 package with  CBAM (Scope 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Fit for 55 package without CBAM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EPFL</dc:title>
  <dc:creator>Utilisateur Microsoft Office</dc:creator>
  <cp:lastModifiedBy>Perdana Sigit Pria</cp:lastModifiedBy>
  <cp:revision>219</cp:revision>
  <cp:lastPrinted>2021-12-02T15:26:24Z</cp:lastPrinted>
  <dcterms:created xsi:type="dcterms:W3CDTF">2019-04-02T06:24:35Z</dcterms:created>
  <dcterms:modified xsi:type="dcterms:W3CDTF">2022-06-25T09:40:52Z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0x0101001BFC127AB4946248A5685C1F92D54FFE</vt:lpwstr>
  </property>
</Properties>
</file>