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86" r:id="rId3"/>
    <p:sldId id="264" r:id="rId4"/>
    <p:sldId id="265" r:id="rId5"/>
    <p:sldId id="266" r:id="rId6"/>
    <p:sldId id="288" r:id="rId7"/>
    <p:sldId id="269" r:id="rId8"/>
    <p:sldId id="267" r:id="rId9"/>
    <p:sldId id="283" r:id="rId10"/>
    <p:sldId id="287" r:id="rId11"/>
    <p:sldId id="270" r:id="rId12"/>
    <p:sldId id="257" r:id="rId13"/>
    <p:sldId id="258" r:id="rId14"/>
    <p:sldId id="259" r:id="rId15"/>
    <p:sldId id="278" r:id="rId16"/>
    <p:sldId id="279" r:id="rId17"/>
    <p:sldId id="280" r:id="rId18"/>
    <p:sldId id="262" r:id="rId19"/>
    <p:sldId id="263" r:id="rId20"/>
    <p:sldId id="281" r:id="rId21"/>
    <p:sldId id="271" r:id="rId22"/>
    <p:sldId id="272" r:id="rId23"/>
    <p:sldId id="273" r:id="rId24"/>
    <p:sldId id="274" r:id="rId25"/>
    <p:sldId id="275" r:id="rId26"/>
    <p:sldId id="276" r:id="rId27"/>
    <p:sldId id="277" r:id="rId28"/>
    <p:sldId id="291" r:id="rId29"/>
    <p:sldId id="290" r:id="rId30"/>
    <p:sldId id="289" r:id="rId31"/>
    <p:sldId id="284" r:id="rId32"/>
    <p:sldId id="285" r:id="rId3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291"/>
  </p:normalViewPr>
  <p:slideViewPr>
    <p:cSldViewPr snapToGrid="0" snapToObjects="1">
      <p:cViewPr varScale="1">
        <p:scale>
          <a:sx n="121" d="100"/>
          <a:sy n="121" d="100"/>
        </p:scale>
        <p:origin x="20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25C918-2B4F-DA4D-8195-9B2ADEEBD6B2}" type="datetimeFigureOut">
              <a:rPr lang="en-US" smtClean="0"/>
              <a:t>9/3/20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17FC74-A443-8C4E-9304-5748DA165A3B}" type="slidenum">
              <a:rPr lang="en-US" smtClean="0"/>
              <a:t>‹#›</a:t>
            </a:fld>
            <a:endParaRPr lang="en-US"/>
          </a:p>
        </p:txBody>
      </p:sp>
    </p:spTree>
    <p:extLst>
      <p:ext uri="{BB962C8B-B14F-4D97-AF65-F5344CB8AC3E}">
        <p14:creationId xmlns:p14="http://schemas.microsoft.com/office/powerpoint/2010/main" val="721215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17FC74-A443-8C4E-9304-5748DA165A3B}" type="slidenum">
              <a:rPr lang="en-US" smtClean="0"/>
              <a:t>8</a:t>
            </a:fld>
            <a:endParaRPr lang="en-US"/>
          </a:p>
        </p:txBody>
      </p:sp>
    </p:spTree>
    <p:extLst>
      <p:ext uri="{BB962C8B-B14F-4D97-AF65-F5344CB8AC3E}">
        <p14:creationId xmlns:p14="http://schemas.microsoft.com/office/powerpoint/2010/main" val="3117140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B2D8A-D681-8646-845C-164A6DB4C0C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616EBBB-3081-014A-9A43-65850CA09C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44C62E0-2C75-C84D-99CF-667646C8A754}"/>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5" name="Footer Placeholder 4">
            <a:extLst>
              <a:ext uri="{FF2B5EF4-FFF2-40B4-BE49-F238E27FC236}">
                <a16:creationId xmlns:a16="http://schemas.microsoft.com/office/drawing/2014/main" id="{EF08B68A-5CD7-6F41-A40B-EEB6C6BF4C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207C3E-1F3D-BC46-89D7-0FAD2B0DDC56}"/>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557023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21143-0017-3E4E-BE14-B92AF7B8BD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7BCA1BC-9876-AC48-B2B0-424E8A6170D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1991B7-96CD-A642-BCEF-0802212A4E63}"/>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5" name="Footer Placeholder 4">
            <a:extLst>
              <a:ext uri="{FF2B5EF4-FFF2-40B4-BE49-F238E27FC236}">
                <a16:creationId xmlns:a16="http://schemas.microsoft.com/office/drawing/2014/main" id="{67DBB805-7E61-364F-B9DC-8FE41F4FB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181422-F98A-4F4B-BB1F-31E89B2A1C28}"/>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2068437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5CB9CC-740D-944E-8A37-390911857DE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DDD3240-CA70-9343-B1ED-954F37B01C5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3AD7FEA-A820-3240-9A88-F4AFF11AEBC3}"/>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5" name="Footer Placeholder 4">
            <a:extLst>
              <a:ext uri="{FF2B5EF4-FFF2-40B4-BE49-F238E27FC236}">
                <a16:creationId xmlns:a16="http://schemas.microsoft.com/office/drawing/2014/main" id="{8224F614-179E-9147-9153-401B12AF2C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4BD505-C39B-CD46-8E91-17C9402ADC00}"/>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114583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71FC3-347D-9D4D-918B-6EC5ECEA8DA7}"/>
              </a:ext>
            </a:extLst>
          </p:cNvPr>
          <p:cNvSpPr>
            <a:spLocks noGrp="1"/>
          </p:cNvSpPr>
          <p:nvPr>
            <p:ph type="title"/>
          </p:nvPr>
        </p:nvSpPr>
        <p:spPr/>
        <p:txBody>
          <a:bodyPr/>
          <a:lstStyle>
            <a:lvl1pPr>
              <a:defRPr>
                <a:latin typeface="Futura Bk Book" panose="020B0502020204020303" pitchFamily="34" charset="0"/>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0C7D7B3-6734-EB42-AD90-CFEACFABFAD9}"/>
              </a:ext>
            </a:extLst>
          </p:cNvPr>
          <p:cNvSpPr>
            <a:spLocks noGrp="1"/>
          </p:cNvSpPr>
          <p:nvPr>
            <p:ph idx="1"/>
          </p:nvPr>
        </p:nvSpPr>
        <p:spPr/>
        <p:txBody>
          <a:bodyPr/>
          <a:lstStyle>
            <a:lvl1pPr>
              <a:defRPr>
                <a:latin typeface="Futura Bk Book" panose="020B0502020204020303" pitchFamily="34" charset="0"/>
              </a:defRPr>
            </a:lvl1pPr>
            <a:lvl2pPr>
              <a:defRPr>
                <a:latin typeface="Futura Bk Book" panose="020B0502020204020303" pitchFamily="34" charset="0"/>
              </a:defRPr>
            </a:lvl2pPr>
            <a:lvl3pPr>
              <a:defRPr>
                <a:latin typeface="Futura Bk Book" panose="020B0502020204020303" pitchFamily="34" charset="0"/>
              </a:defRPr>
            </a:lvl3pPr>
            <a:lvl4pPr>
              <a:defRPr>
                <a:latin typeface="Futura Bk Book" panose="020B0502020204020303" pitchFamily="34" charset="0"/>
              </a:defRPr>
            </a:lvl4pPr>
            <a:lvl5pPr>
              <a:defRPr>
                <a:latin typeface="Futura Bk Book" panose="020B05020202040203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75C5A0-70A6-0B49-A28A-CACBB98D2B4F}"/>
              </a:ext>
            </a:extLst>
          </p:cNvPr>
          <p:cNvSpPr>
            <a:spLocks noGrp="1"/>
          </p:cNvSpPr>
          <p:nvPr>
            <p:ph type="dt" sz="half" idx="10"/>
          </p:nvPr>
        </p:nvSpPr>
        <p:spPr/>
        <p:txBody>
          <a:bodyPr/>
          <a:lstStyle>
            <a:lvl1pPr>
              <a:defRPr>
                <a:latin typeface="Futura Bk Book" panose="020B0502020204020303" pitchFamily="34" charset="0"/>
              </a:defRPr>
            </a:lvl1pPr>
          </a:lstStyle>
          <a:p>
            <a:fld id="{A73F47FA-E80D-0A48-A734-BE42DFA66D65}" type="datetimeFigureOut">
              <a:rPr lang="en-US" smtClean="0"/>
              <a:pPr/>
              <a:t>9/3/20</a:t>
            </a:fld>
            <a:endParaRPr lang="en-US"/>
          </a:p>
        </p:txBody>
      </p:sp>
      <p:sp>
        <p:nvSpPr>
          <p:cNvPr id="5" name="Footer Placeholder 4">
            <a:extLst>
              <a:ext uri="{FF2B5EF4-FFF2-40B4-BE49-F238E27FC236}">
                <a16:creationId xmlns:a16="http://schemas.microsoft.com/office/drawing/2014/main" id="{261BC800-AEA1-3E44-ABEF-3A7E1BDBB299}"/>
              </a:ext>
            </a:extLst>
          </p:cNvPr>
          <p:cNvSpPr>
            <a:spLocks noGrp="1"/>
          </p:cNvSpPr>
          <p:nvPr>
            <p:ph type="ftr" sz="quarter" idx="11"/>
          </p:nvPr>
        </p:nvSpPr>
        <p:spPr/>
        <p:txBody>
          <a:bodyPr/>
          <a:lstStyle>
            <a:lvl1pPr>
              <a:defRPr>
                <a:latin typeface="Futura Bk Book" panose="020B0502020204020303" pitchFamily="34" charset="0"/>
              </a:defRPr>
            </a:lvl1pPr>
          </a:lstStyle>
          <a:p>
            <a:endParaRPr lang="en-US"/>
          </a:p>
        </p:txBody>
      </p:sp>
      <p:sp>
        <p:nvSpPr>
          <p:cNvPr id="6" name="Slide Number Placeholder 5">
            <a:extLst>
              <a:ext uri="{FF2B5EF4-FFF2-40B4-BE49-F238E27FC236}">
                <a16:creationId xmlns:a16="http://schemas.microsoft.com/office/drawing/2014/main" id="{ACEFD3DA-D761-FF45-B34B-F51E2DD8F1D7}"/>
              </a:ext>
            </a:extLst>
          </p:cNvPr>
          <p:cNvSpPr>
            <a:spLocks noGrp="1"/>
          </p:cNvSpPr>
          <p:nvPr>
            <p:ph type="sldNum" sz="quarter" idx="12"/>
          </p:nvPr>
        </p:nvSpPr>
        <p:spPr/>
        <p:txBody>
          <a:bodyPr/>
          <a:lstStyle>
            <a:lvl1pPr>
              <a:defRPr>
                <a:latin typeface="Futura Bk Book" panose="020B0502020204020303" pitchFamily="34" charset="0"/>
              </a:defRPr>
            </a:lvl1pPr>
          </a:lstStyle>
          <a:p>
            <a:fld id="{3C39264D-A4E5-1645-92CF-E292DF912456}" type="slidenum">
              <a:rPr lang="en-US" smtClean="0"/>
              <a:pPr/>
              <a:t>‹#›</a:t>
            </a:fld>
            <a:endParaRPr lang="en-US"/>
          </a:p>
        </p:txBody>
      </p:sp>
    </p:spTree>
    <p:extLst>
      <p:ext uri="{BB962C8B-B14F-4D97-AF65-F5344CB8AC3E}">
        <p14:creationId xmlns:p14="http://schemas.microsoft.com/office/powerpoint/2010/main" val="1946393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BFFE3-1F9D-AF4C-A317-A76FE425015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35D2522-EBF8-E748-96FE-84D334A255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70A8E5C-ED5C-5B4A-967B-3E743444A8A4}"/>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5" name="Footer Placeholder 4">
            <a:extLst>
              <a:ext uri="{FF2B5EF4-FFF2-40B4-BE49-F238E27FC236}">
                <a16:creationId xmlns:a16="http://schemas.microsoft.com/office/drawing/2014/main" id="{D3EFEA8F-5023-E248-ACF4-ACB531181A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DB63C-E033-6D4F-91DC-316591D303BA}"/>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560890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5F53C-F26A-E64F-B9D6-C058FA76C21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2488307-10B8-1C40-B4CF-C62EEEAF5C8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9F2358B-1BE3-654D-A3B9-D8081AFFD95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2AF6D76-2961-234C-A43F-74A581F0A14B}"/>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6" name="Footer Placeholder 5">
            <a:extLst>
              <a:ext uri="{FF2B5EF4-FFF2-40B4-BE49-F238E27FC236}">
                <a16:creationId xmlns:a16="http://schemas.microsoft.com/office/drawing/2014/main" id="{73C58573-72F1-4044-B93D-126A450D10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2768BA-D77E-A241-9969-34E59F397B87}"/>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3909783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2D9E-F5A4-8E42-ADB8-347609BAB23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3F71ADD-BC8E-3C44-94CC-8DE14F8C25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E91CB17-B9A1-4B4D-A8DD-45A2BAF951D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28039C4-9438-1946-AD4F-A42659DD9F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B5A2C3D-F957-4A45-9F70-22E6A07FCB4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1E5F519-FED2-0C44-9000-835FC99AB662}"/>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8" name="Footer Placeholder 7">
            <a:extLst>
              <a:ext uri="{FF2B5EF4-FFF2-40B4-BE49-F238E27FC236}">
                <a16:creationId xmlns:a16="http://schemas.microsoft.com/office/drawing/2014/main" id="{49B32BCA-C341-4A4F-8C11-F95FF1047B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58264E-29CF-0441-A18A-17E82A9C1F48}"/>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981586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1B905-E77A-8440-9377-AF31601943A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9587ED1-A12F-D746-8C4D-341A3AC86AF8}"/>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4" name="Footer Placeholder 3">
            <a:extLst>
              <a:ext uri="{FF2B5EF4-FFF2-40B4-BE49-F238E27FC236}">
                <a16:creationId xmlns:a16="http://schemas.microsoft.com/office/drawing/2014/main" id="{539A0727-E4BE-5240-A468-1FB2A94C5D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4F1A9D-9820-0B4C-9204-33A04DC21E35}"/>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2978897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5E11F2-9515-FE48-BA3C-0C010AF82C68}"/>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3" name="Footer Placeholder 2">
            <a:extLst>
              <a:ext uri="{FF2B5EF4-FFF2-40B4-BE49-F238E27FC236}">
                <a16:creationId xmlns:a16="http://schemas.microsoft.com/office/drawing/2014/main" id="{40A36805-8944-8943-BE6A-7E8E8D795B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362C7AF-F920-B847-808D-C7DEBC05465A}"/>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2160014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42EB3-73AD-C74C-A7F1-212D026EA2B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4A7061-C314-DE41-B55F-48B03FEAC1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0FD994D-A451-0F4D-A7FE-CDB95A4F54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F7EB1E9-06F1-D948-B995-14022CD1C63A}"/>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6" name="Footer Placeholder 5">
            <a:extLst>
              <a:ext uri="{FF2B5EF4-FFF2-40B4-BE49-F238E27FC236}">
                <a16:creationId xmlns:a16="http://schemas.microsoft.com/office/drawing/2014/main" id="{28F485EB-4FDE-2C42-9F6D-0E9A3132F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6C97AE-B027-1642-BC91-C1DBEF0C9383}"/>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3663726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FE94-7D9F-694A-B504-2B1C096BC5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B60E454-942F-0449-834C-953660A43D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C8F623-387E-A647-95F8-12F923107D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3E644FD-DAE0-474C-9835-4C279D975DB6}"/>
              </a:ext>
            </a:extLst>
          </p:cNvPr>
          <p:cNvSpPr>
            <a:spLocks noGrp="1"/>
          </p:cNvSpPr>
          <p:nvPr>
            <p:ph type="dt" sz="half" idx="10"/>
          </p:nvPr>
        </p:nvSpPr>
        <p:spPr/>
        <p:txBody>
          <a:bodyPr/>
          <a:lstStyle/>
          <a:p>
            <a:fld id="{A73F47FA-E80D-0A48-A734-BE42DFA66D65}" type="datetimeFigureOut">
              <a:rPr lang="en-US" smtClean="0"/>
              <a:t>9/3/20</a:t>
            </a:fld>
            <a:endParaRPr lang="en-US"/>
          </a:p>
        </p:txBody>
      </p:sp>
      <p:sp>
        <p:nvSpPr>
          <p:cNvPr id="6" name="Footer Placeholder 5">
            <a:extLst>
              <a:ext uri="{FF2B5EF4-FFF2-40B4-BE49-F238E27FC236}">
                <a16:creationId xmlns:a16="http://schemas.microsoft.com/office/drawing/2014/main" id="{FC86458E-B20A-464B-97F0-0B5297DB34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484E11-9C93-CD49-9CCD-1AE0D74A8032}"/>
              </a:ext>
            </a:extLst>
          </p:cNvPr>
          <p:cNvSpPr>
            <a:spLocks noGrp="1"/>
          </p:cNvSpPr>
          <p:nvPr>
            <p:ph type="sldNum" sz="quarter" idx="12"/>
          </p:nvPr>
        </p:nvSpPr>
        <p:spPr/>
        <p:txBody>
          <a:bodyPr/>
          <a:lstStyle/>
          <a:p>
            <a:fld id="{3C39264D-A4E5-1645-92CF-E292DF912456}" type="slidenum">
              <a:rPr lang="en-US" smtClean="0"/>
              <a:t>‹#›</a:t>
            </a:fld>
            <a:endParaRPr lang="en-US"/>
          </a:p>
        </p:txBody>
      </p:sp>
    </p:spTree>
    <p:extLst>
      <p:ext uri="{BB962C8B-B14F-4D97-AF65-F5344CB8AC3E}">
        <p14:creationId xmlns:p14="http://schemas.microsoft.com/office/powerpoint/2010/main" val="44304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A49CE6-6259-8C42-A552-0657E16F6E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3482CF-91DC-1F46-8904-FE8619E2B3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156AE9C-C29E-3049-BAF4-759E950F7A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F47FA-E80D-0A48-A734-BE42DFA66D65}" type="datetimeFigureOut">
              <a:rPr lang="en-US" smtClean="0"/>
              <a:t>9/3/20</a:t>
            </a:fld>
            <a:endParaRPr lang="en-US"/>
          </a:p>
        </p:txBody>
      </p:sp>
      <p:sp>
        <p:nvSpPr>
          <p:cNvPr id="5" name="Footer Placeholder 4">
            <a:extLst>
              <a:ext uri="{FF2B5EF4-FFF2-40B4-BE49-F238E27FC236}">
                <a16:creationId xmlns:a16="http://schemas.microsoft.com/office/drawing/2014/main" id="{872AF212-9316-1546-A6FB-A84D159D9B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2AFE62F-1796-3643-96D2-3B2B4F6F70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39264D-A4E5-1645-92CF-E292DF912456}" type="slidenum">
              <a:rPr lang="en-US" smtClean="0"/>
              <a:t>‹#›</a:t>
            </a:fld>
            <a:endParaRPr lang="en-US"/>
          </a:p>
        </p:txBody>
      </p:sp>
    </p:spTree>
    <p:extLst>
      <p:ext uri="{BB962C8B-B14F-4D97-AF65-F5344CB8AC3E}">
        <p14:creationId xmlns:p14="http://schemas.microsoft.com/office/powerpoint/2010/main" val="4057391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tiff"/></Relationships>
</file>

<file path=ppt/slides/_rels/slide9.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91D4D-3F70-C544-8F86-F03A69D37267}"/>
              </a:ext>
            </a:extLst>
          </p:cNvPr>
          <p:cNvSpPr>
            <a:spLocks noGrp="1"/>
          </p:cNvSpPr>
          <p:nvPr>
            <p:ph type="ctrTitle"/>
          </p:nvPr>
        </p:nvSpPr>
        <p:spPr>
          <a:xfrm>
            <a:off x="1116874" y="1541747"/>
            <a:ext cx="9958251" cy="2468880"/>
          </a:xfrm>
        </p:spPr>
        <p:txBody>
          <a:bodyPr>
            <a:normAutofit fontScale="90000"/>
          </a:bodyPr>
          <a:lstStyle/>
          <a:p>
            <a:pPr>
              <a:lnSpc>
                <a:spcPct val="100000"/>
              </a:lnSpc>
              <a:spcBef>
                <a:spcPts val="1200"/>
              </a:spcBef>
              <a:spcAft>
                <a:spcPts val="1800"/>
              </a:spcAft>
            </a:pPr>
            <a:r>
              <a:rPr lang="en-GB" b="1" dirty="0">
                <a:latin typeface="Futura" panose="020B0602020204020303" pitchFamily="34" charset="-79"/>
                <a:cs typeface="Futura" panose="020B0602020204020303" pitchFamily="34" charset="-79"/>
              </a:rPr>
              <a:t>Casting States of Matter </a:t>
            </a:r>
            <a:br>
              <a:rPr lang="en-GB" b="1" dirty="0">
                <a:latin typeface="Futura" panose="020B0602020204020303" pitchFamily="34" charset="-79"/>
                <a:cs typeface="Futura" panose="020B0602020204020303" pitchFamily="34" charset="-79"/>
              </a:rPr>
            </a:br>
            <a:r>
              <a:rPr lang="en-GB" sz="4700" dirty="0">
                <a:latin typeface="Futura Bk Book" panose="020B0502020204020303" pitchFamily="34" charset="0"/>
                <a:cs typeface="Futura Medium" panose="020B0602020204020303" pitchFamily="34" charset="-79"/>
              </a:rPr>
              <a:t>the construction of thermodynamic 3D-models at the end of the 19th century</a:t>
            </a:r>
            <a:endParaRPr lang="en-US" sz="4700" dirty="0">
              <a:latin typeface="Futura Bk Book" panose="020B0502020204020303" pitchFamily="34" charset="0"/>
              <a:cs typeface="Futura Medium" panose="020B0602020204020303" pitchFamily="34" charset="-79"/>
            </a:endParaRPr>
          </a:p>
        </p:txBody>
      </p:sp>
      <p:sp>
        <p:nvSpPr>
          <p:cNvPr id="3" name="Subtitle 2">
            <a:extLst>
              <a:ext uri="{FF2B5EF4-FFF2-40B4-BE49-F238E27FC236}">
                <a16:creationId xmlns:a16="http://schemas.microsoft.com/office/drawing/2014/main" id="{FF8BA6EC-B314-3442-B16B-3C7C7261BDD1}"/>
              </a:ext>
            </a:extLst>
          </p:cNvPr>
          <p:cNvSpPr>
            <a:spLocks noGrp="1"/>
          </p:cNvSpPr>
          <p:nvPr>
            <p:ph type="subTitle" idx="1"/>
          </p:nvPr>
        </p:nvSpPr>
        <p:spPr>
          <a:xfrm>
            <a:off x="1524000" y="5303520"/>
            <a:ext cx="9144000" cy="862149"/>
          </a:xfrm>
        </p:spPr>
        <p:txBody>
          <a:bodyPr>
            <a:normAutofit/>
          </a:bodyPr>
          <a:lstStyle/>
          <a:p>
            <a:r>
              <a:rPr lang="en-US" sz="2000" b="1" dirty="0">
                <a:latin typeface="Futura" panose="020B0602020204020303" pitchFamily="34" charset="-79"/>
                <a:cs typeface="Futura" panose="020B0602020204020303" pitchFamily="34" charset="-79"/>
              </a:rPr>
              <a:t>Ion Gabriel Mihailescu</a:t>
            </a:r>
          </a:p>
          <a:p>
            <a:r>
              <a:rPr lang="en-GB" sz="2000" dirty="0">
                <a:latin typeface="Futura Bk Book" panose="020B0502020204020303" pitchFamily="34" charset="0"/>
              </a:rPr>
              <a:t>Laboratory for the History of Science and Technology, </a:t>
            </a:r>
            <a:r>
              <a:rPr lang="en-US" sz="2000" dirty="0">
                <a:latin typeface="Futura Bk Book" panose="020B0502020204020303" pitchFamily="34" charset="0"/>
              </a:rPr>
              <a:t>EPFL</a:t>
            </a:r>
          </a:p>
        </p:txBody>
      </p:sp>
    </p:spTree>
    <p:extLst>
      <p:ext uri="{BB962C8B-B14F-4D97-AF65-F5344CB8AC3E}">
        <p14:creationId xmlns:p14="http://schemas.microsoft.com/office/powerpoint/2010/main" val="269484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23FAB3-64B2-0E41-BB24-CC270ADF76B3}"/>
              </a:ext>
            </a:extLst>
          </p:cNvPr>
          <p:cNvPicPr>
            <a:picLocks noChangeAspect="1"/>
          </p:cNvPicPr>
          <p:nvPr/>
        </p:nvPicPr>
        <p:blipFill>
          <a:blip r:embed="rId2"/>
          <a:stretch>
            <a:fillRect/>
          </a:stretch>
        </p:blipFill>
        <p:spPr>
          <a:xfrm>
            <a:off x="0" y="1026160"/>
            <a:ext cx="5192336" cy="3776980"/>
          </a:xfrm>
          <a:prstGeom prst="rect">
            <a:avLst/>
          </a:prstGeom>
        </p:spPr>
      </p:pic>
      <p:pic>
        <p:nvPicPr>
          <p:cNvPr id="5" name="Picture 4">
            <a:extLst>
              <a:ext uri="{FF2B5EF4-FFF2-40B4-BE49-F238E27FC236}">
                <a16:creationId xmlns:a16="http://schemas.microsoft.com/office/drawing/2014/main" id="{470D602D-BC48-8D44-87B6-C77760B73E5A}"/>
              </a:ext>
            </a:extLst>
          </p:cNvPr>
          <p:cNvPicPr>
            <a:picLocks noChangeAspect="1"/>
          </p:cNvPicPr>
          <p:nvPr/>
        </p:nvPicPr>
        <p:blipFill>
          <a:blip r:embed="rId3"/>
          <a:stretch>
            <a:fillRect/>
          </a:stretch>
        </p:blipFill>
        <p:spPr>
          <a:xfrm>
            <a:off x="5999848" y="0"/>
            <a:ext cx="6192152" cy="5829300"/>
          </a:xfrm>
          <a:prstGeom prst="rect">
            <a:avLst/>
          </a:prstGeom>
        </p:spPr>
      </p:pic>
    </p:spTree>
    <p:extLst>
      <p:ext uri="{BB962C8B-B14F-4D97-AF65-F5344CB8AC3E}">
        <p14:creationId xmlns:p14="http://schemas.microsoft.com/office/powerpoint/2010/main" val="373349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333CD8-6FC1-D842-97C9-2DE72BC6B177}"/>
              </a:ext>
            </a:extLst>
          </p:cNvPr>
          <p:cNvPicPr>
            <a:picLocks noChangeAspect="1"/>
          </p:cNvPicPr>
          <p:nvPr/>
        </p:nvPicPr>
        <p:blipFill>
          <a:blip r:embed="rId2"/>
          <a:stretch>
            <a:fillRect/>
          </a:stretch>
        </p:blipFill>
        <p:spPr>
          <a:xfrm>
            <a:off x="637865" y="633586"/>
            <a:ext cx="5458135" cy="4698338"/>
          </a:xfrm>
          <a:prstGeom prst="rect">
            <a:avLst/>
          </a:prstGeom>
        </p:spPr>
      </p:pic>
      <p:sp>
        <p:nvSpPr>
          <p:cNvPr id="5" name="Rectangle 4">
            <a:extLst>
              <a:ext uri="{FF2B5EF4-FFF2-40B4-BE49-F238E27FC236}">
                <a16:creationId xmlns:a16="http://schemas.microsoft.com/office/drawing/2014/main" id="{B260ACAF-2699-9044-8507-FEB29C88D896}"/>
              </a:ext>
            </a:extLst>
          </p:cNvPr>
          <p:cNvSpPr/>
          <p:nvPr/>
        </p:nvSpPr>
        <p:spPr>
          <a:xfrm>
            <a:off x="1552941" y="5658017"/>
            <a:ext cx="3627981"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Josiah Willard Gibbs (1873)</a:t>
            </a:r>
          </a:p>
        </p:txBody>
      </p:sp>
      <p:pic>
        <p:nvPicPr>
          <p:cNvPr id="7" name="Picture 6">
            <a:extLst>
              <a:ext uri="{FF2B5EF4-FFF2-40B4-BE49-F238E27FC236}">
                <a16:creationId xmlns:a16="http://schemas.microsoft.com/office/drawing/2014/main" id="{F70B6A9E-A535-D643-9434-DD4BAED1B1E8}"/>
              </a:ext>
            </a:extLst>
          </p:cNvPr>
          <p:cNvPicPr>
            <a:picLocks noChangeAspect="1"/>
          </p:cNvPicPr>
          <p:nvPr/>
        </p:nvPicPr>
        <p:blipFill>
          <a:blip r:embed="rId3"/>
          <a:stretch>
            <a:fillRect/>
          </a:stretch>
        </p:blipFill>
        <p:spPr>
          <a:xfrm>
            <a:off x="6666089" y="812800"/>
            <a:ext cx="5285691" cy="4845217"/>
          </a:xfrm>
          <a:prstGeom prst="rect">
            <a:avLst/>
          </a:prstGeom>
        </p:spPr>
      </p:pic>
    </p:spTree>
    <p:extLst>
      <p:ext uri="{BB962C8B-B14F-4D97-AF65-F5344CB8AC3E}">
        <p14:creationId xmlns:p14="http://schemas.microsoft.com/office/powerpoint/2010/main" val="817872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547083-CAF2-E143-A62A-4BEC9D9751EC}"/>
              </a:ext>
            </a:extLst>
          </p:cNvPr>
          <p:cNvPicPr>
            <a:picLocks noChangeAspect="1"/>
          </p:cNvPicPr>
          <p:nvPr/>
        </p:nvPicPr>
        <p:blipFill>
          <a:blip r:embed="rId2"/>
          <a:stretch>
            <a:fillRect/>
          </a:stretch>
        </p:blipFill>
        <p:spPr>
          <a:xfrm>
            <a:off x="0" y="711200"/>
            <a:ext cx="7224532" cy="5435600"/>
          </a:xfrm>
          <a:prstGeom prst="rect">
            <a:avLst/>
          </a:prstGeom>
        </p:spPr>
      </p:pic>
      <p:sp>
        <p:nvSpPr>
          <p:cNvPr id="7" name="Rectangle 6">
            <a:extLst>
              <a:ext uri="{FF2B5EF4-FFF2-40B4-BE49-F238E27FC236}">
                <a16:creationId xmlns:a16="http://schemas.microsoft.com/office/drawing/2014/main" id="{5308DA8A-90C9-054B-A103-6CF4DDBDC698}"/>
              </a:ext>
            </a:extLst>
          </p:cNvPr>
          <p:cNvSpPr/>
          <p:nvPr/>
        </p:nvSpPr>
        <p:spPr>
          <a:xfrm>
            <a:off x="7529332" y="711200"/>
            <a:ext cx="4421368" cy="646331"/>
          </a:xfrm>
          <a:prstGeom prst="rect">
            <a:avLst/>
          </a:prstGeom>
        </p:spPr>
        <p:txBody>
          <a:bodyPr wrap="square">
            <a:spAutoFit/>
          </a:bodyPr>
          <a:lstStyle/>
          <a:p>
            <a:r>
              <a:rPr lang="en-US" b="1" dirty="0">
                <a:latin typeface="Futura" panose="020B0602020204020303" pitchFamily="34" charset="-79"/>
                <a:cs typeface="Futura" panose="020B0602020204020303" pitchFamily="34" charset="-79"/>
              </a:rPr>
              <a:t>Maxwell, Thermodynamic Model (1875)</a:t>
            </a:r>
          </a:p>
        </p:txBody>
      </p:sp>
      <p:sp>
        <p:nvSpPr>
          <p:cNvPr id="9" name="Rectangle 8">
            <a:extLst>
              <a:ext uri="{FF2B5EF4-FFF2-40B4-BE49-F238E27FC236}">
                <a16:creationId xmlns:a16="http://schemas.microsoft.com/office/drawing/2014/main" id="{1F41ABEE-6C86-C84D-BFB9-8EACCCC2A2F7}"/>
              </a:ext>
            </a:extLst>
          </p:cNvPr>
          <p:cNvSpPr/>
          <p:nvPr/>
        </p:nvSpPr>
        <p:spPr>
          <a:xfrm>
            <a:off x="7867161" y="5777468"/>
            <a:ext cx="2437590" cy="369332"/>
          </a:xfrm>
          <a:prstGeom prst="rect">
            <a:avLst/>
          </a:prstGeom>
        </p:spPr>
        <p:txBody>
          <a:bodyPr wrap="none">
            <a:spAutoFit/>
          </a:bodyPr>
          <a:lstStyle/>
          <a:p>
            <a:r>
              <a:rPr lang="en-US" dirty="0">
                <a:latin typeface="Futura Bk Book" panose="020B0502020204020303" pitchFamily="34" charset="0"/>
              </a:rPr>
              <a:t>Yale Peabody Museum</a:t>
            </a:r>
          </a:p>
        </p:txBody>
      </p:sp>
    </p:spTree>
    <p:extLst>
      <p:ext uri="{BB962C8B-B14F-4D97-AF65-F5344CB8AC3E}">
        <p14:creationId xmlns:p14="http://schemas.microsoft.com/office/powerpoint/2010/main" val="4231759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7754F08-6B34-8D44-94B8-065023A2D54A}"/>
              </a:ext>
            </a:extLst>
          </p:cNvPr>
          <p:cNvSpPr/>
          <p:nvPr/>
        </p:nvSpPr>
        <p:spPr>
          <a:xfrm>
            <a:off x="1370511" y="1765806"/>
            <a:ext cx="9450978" cy="3046988"/>
          </a:xfrm>
          <a:prstGeom prst="rect">
            <a:avLst/>
          </a:prstGeom>
        </p:spPr>
        <p:txBody>
          <a:bodyPr wrap="square">
            <a:spAutoFit/>
          </a:bodyPr>
          <a:lstStyle/>
          <a:p>
            <a:r>
              <a:rPr lang="en-GB" sz="2800" dirty="0">
                <a:latin typeface="Futura Std Book" panose="020B0502020204020303" pitchFamily="34" charset="0"/>
              </a:rPr>
              <a:t>The numerical data about entropy can only be obtained by integration from data which are for most bodies very insufficient, and besides it would require a very unwieldy model to get all the features, say of CO</a:t>
            </a:r>
            <a:r>
              <a:rPr lang="en-GB" sz="2800" baseline="-25000" dirty="0">
                <a:latin typeface="Futura Std Book" panose="020B0502020204020303" pitchFamily="34" charset="0"/>
              </a:rPr>
              <a:t>2</a:t>
            </a:r>
            <a:r>
              <a:rPr lang="en-GB" sz="2800" dirty="0">
                <a:latin typeface="Futura Std Book" panose="020B0502020204020303" pitchFamily="34" charset="0"/>
              </a:rPr>
              <a:t>, well represented, so I made no attempt at accuracy, but modelled a fictitious substance…</a:t>
            </a:r>
          </a:p>
          <a:p>
            <a:pPr algn="r"/>
            <a:r>
              <a:rPr lang="en-GB" sz="2000" b="1" dirty="0">
                <a:latin typeface="Futura" panose="020B0602020204020303" pitchFamily="34" charset="-79"/>
                <a:cs typeface="Futura" panose="020B0602020204020303" pitchFamily="34" charset="-79"/>
              </a:rPr>
              <a:t>Maxwell to Thomas Andrews, 1875</a:t>
            </a:r>
            <a:endParaRPr lang="en-GB" sz="2800" b="1" dirty="0">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1383711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7754F08-6B34-8D44-94B8-065023A2D54A}"/>
              </a:ext>
            </a:extLst>
          </p:cNvPr>
          <p:cNvSpPr/>
          <p:nvPr/>
        </p:nvSpPr>
        <p:spPr>
          <a:xfrm>
            <a:off x="1475739" y="2367171"/>
            <a:ext cx="9811295" cy="2123658"/>
          </a:xfrm>
          <a:prstGeom prst="rect">
            <a:avLst/>
          </a:prstGeom>
        </p:spPr>
        <p:txBody>
          <a:bodyPr wrap="square">
            <a:spAutoFit/>
          </a:bodyPr>
          <a:lstStyle/>
          <a:p>
            <a:r>
              <a:rPr lang="en-GB" sz="2800" dirty="0">
                <a:latin typeface="Futura Std Book" panose="020B0502020204020303" pitchFamily="34" charset="0"/>
              </a:rPr>
              <a:t>I think such graphical methods are better fitted for purely conjectural applications of the principle of continuity beyond the range of experiment than any empirical formulae… </a:t>
            </a:r>
          </a:p>
          <a:p>
            <a:pPr algn="r"/>
            <a:endParaRPr lang="en-GB" sz="2400" dirty="0">
              <a:latin typeface="Futura Std Book" panose="020B0502020204020303" pitchFamily="34" charset="0"/>
            </a:endParaRPr>
          </a:p>
          <a:p>
            <a:pPr algn="r"/>
            <a:r>
              <a:rPr lang="en-GB" sz="2000" b="1" dirty="0">
                <a:latin typeface="Futura" panose="020B0602020204020303" pitchFamily="34" charset="-79"/>
                <a:cs typeface="Futura" panose="020B0602020204020303" pitchFamily="34" charset="-79"/>
              </a:rPr>
              <a:t>Maxwell to Thomas Andrews, 1875</a:t>
            </a:r>
            <a:endParaRPr lang="en-GB" sz="2800" b="1" dirty="0">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1315029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142481-B850-F74C-9265-F51E9B707DC0}"/>
              </a:ext>
            </a:extLst>
          </p:cNvPr>
          <p:cNvSpPr/>
          <p:nvPr/>
        </p:nvSpPr>
        <p:spPr>
          <a:xfrm>
            <a:off x="1597750" y="2505669"/>
            <a:ext cx="2227790" cy="1200329"/>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Mathematical </a:t>
            </a:r>
          </a:p>
          <a:p>
            <a:pPr algn="ctr"/>
            <a:r>
              <a:rPr lang="en-US" b="1" dirty="0">
                <a:latin typeface="Futura" panose="020B0602020204020303" pitchFamily="34" charset="-79"/>
                <a:cs typeface="Futura" panose="020B0602020204020303" pitchFamily="34" charset="-79"/>
              </a:rPr>
              <a:t>Theory</a:t>
            </a:r>
          </a:p>
          <a:p>
            <a:pPr algn="ctr"/>
            <a:r>
              <a:rPr lang="en-US" b="1" dirty="0">
                <a:latin typeface="Futura" panose="020B0602020204020303" pitchFamily="34" charset="-79"/>
                <a:cs typeface="Futura" panose="020B0602020204020303" pitchFamily="34" charset="-79"/>
              </a:rPr>
              <a:t>(Integral &amp; </a:t>
            </a:r>
          </a:p>
          <a:p>
            <a:pPr algn="ctr"/>
            <a:r>
              <a:rPr lang="en-US" b="1" dirty="0">
                <a:latin typeface="Futura" panose="020B0602020204020303" pitchFamily="34" charset="-79"/>
                <a:cs typeface="Futura" panose="020B0602020204020303" pitchFamily="34" charset="-79"/>
              </a:rPr>
              <a:t>Differential </a:t>
            </a:r>
            <a:r>
              <a:rPr lang="en-US" b="1" dirty="0" err="1">
                <a:latin typeface="Futura" panose="020B0602020204020303" pitchFamily="34" charset="-79"/>
                <a:cs typeface="Futura" panose="020B0602020204020303" pitchFamily="34" charset="-79"/>
              </a:rPr>
              <a:t>Eqs</a:t>
            </a:r>
            <a:r>
              <a:rPr lang="en-US" b="1" dirty="0">
                <a:latin typeface="Futura" panose="020B0602020204020303" pitchFamily="34" charset="-79"/>
                <a:cs typeface="Futura" panose="020B0602020204020303" pitchFamily="34" charset="-79"/>
              </a:rPr>
              <a:t>.)</a:t>
            </a:r>
          </a:p>
        </p:txBody>
      </p:sp>
      <p:sp>
        <p:nvSpPr>
          <p:cNvPr id="6" name="Rectangle 5">
            <a:extLst>
              <a:ext uri="{FF2B5EF4-FFF2-40B4-BE49-F238E27FC236}">
                <a16:creationId xmlns:a16="http://schemas.microsoft.com/office/drawing/2014/main" id="{FA6B0BF4-7738-6841-B7BE-1DA4502C0E74}"/>
              </a:ext>
            </a:extLst>
          </p:cNvPr>
          <p:cNvSpPr/>
          <p:nvPr/>
        </p:nvSpPr>
        <p:spPr>
          <a:xfrm>
            <a:off x="8779288" y="2782669"/>
            <a:ext cx="1995996" cy="646331"/>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Experimental </a:t>
            </a:r>
          </a:p>
          <a:p>
            <a:r>
              <a:rPr lang="en-US" b="1" dirty="0">
                <a:latin typeface="Futura" panose="020B0602020204020303" pitchFamily="34" charset="-79"/>
                <a:cs typeface="Futura" panose="020B0602020204020303" pitchFamily="34" charset="-79"/>
              </a:rPr>
              <a:t>Measurements</a:t>
            </a:r>
          </a:p>
        </p:txBody>
      </p:sp>
      <p:cxnSp>
        <p:nvCxnSpPr>
          <p:cNvPr id="8" name="Straight Arrow Connector 7">
            <a:extLst>
              <a:ext uri="{FF2B5EF4-FFF2-40B4-BE49-F238E27FC236}">
                <a16:creationId xmlns:a16="http://schemas.microsoft.com/office/drawing/2014/main" id="{01FC5709-1633-564D-87B9-39778C71B4FB}"/>
              </a:ext>
            </a:extLst>
          </p:cNvPr>
          <p:cNvCxnSpPr>
            <a:stCxn id="5" idx="3"/>
            <a:endCxn id="6" idx="1"/>
          </p:cNvCxnSpPr>
          <p:nvPr/>
        </p:nvCxnSpPr>
        <p:spPr>
          <a:xfrm>
            <a:off x="3825540" y="3105834"/>
            <a:ext cx="4953748" cy="1"/>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Multiply 9">
            <a:extLst>
              <a:ext uri="{FF2B5EF4-FFF2-40B4-BE49-F238E27FC236}">
                <a16:creationId xmlns:a16="http://schemas.microsoft.com/office/drawing/2014/main" id="{650CE9DF-3EE5-CA42-B0BD-6C348B11D4E3}"/>
              </a:ext>
            </a:extLst>
          </p:cNvPr>
          <p:cNvSpPr/>
          <p:nvPr/>
        </p:nvSpPr>
        <p:spPr>
          <a:xfrm>
            <a:off x="5483264" y="2356533"/>
            <a:ext cx="1638300" cy="1498600"/>
          </a:xfrm>
          <a:prstGeom prst="mathMultiply">
            <a:avLst/>
          </a:prstGeom>
          <a:solidFill>
            <a:srgbClr val="FF000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90903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142481-B850-F74C-9265-F51E9B707DC0}"/>
              </a:ext>
            </a:extLst>
          </p:cNvPr>
          <p:cNvSpPr/>
          <p:nvPr/>
        </p:nvSpPr>
        <p:spPr>
          <a:xfrm>
            <a:off x="1597750" y="2505669"/>
            <a:ext cx="2227790" cy="1200329"/>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Mathematical </a:t>
            </a:r>
          </a:p>
          <a:p>
            <a:pPr algn="ctr"/>
            <a:r>
              <a:rPr lang="en-US" b="1" dirty="0">
                <a:latin typeface="Futura" panose="020B0602020204020303" pitchFamily="34" charset="-79"/>
                <a:cs typeface="Futura" panose="020B0602020204020303" pitchFamily="34" charset="-79"/>
              </a:rPr>
              <a:t>Theory</a:t>
            </a:r>
          </a:p>
          <a:p>
            <a:pPr algn="ctr"/>
            <a:r>
              <a:rPr lang="en-US" b="1" dirty="0">
                <a:latin typeface="Futura" panose="020B0602020204020303" pitchFamily="34" charset="-79"/>
                <a:cs typeface="Futura" panose="020B0602020204020303" pitchFamily="34" charset="-79"/>
              </a:rPr>
              <a:t>(Integral &amp; </a:t>
            </a:r>
          </a:p>
          <a:p>
            <a:pPr algn="ctr"/>
            <a:r>
              <a:rPr lang="en-US" b="1" dirty="0">
                <a:latin typeface="Futura" panose="020B0602020204020303" pitchFamily="34" charset="-79"/>
                <a:cs typeface="Futura" panose="020B0602020204020303" pitchFamily="34" charset="-79"/>
              </a:rPr>
              <a:t>Differential </a:t>
            </a:r>
            <a:r>
              <a:rPr lang="en-US" b="1" dirty="0" err="1">
                <a:latin typeface="Futura" panose="020B0602020204020303" pitchFamily="34" charset="-79"/>
                <a:cs typeface="Futura" panose="020B0602020204020303" pitchFamily="34" charset="-79"/>
              </a:rPr>
              <a:t>Eqs</a:t>
            </a:r>
            <a:r>
              <a:rPr lang="en-US" b="1" dirty="0">
                <a:latin typeface="Futura" panose="020B0602020204020303" pitchFamily="34" charset="-79"/>
                <a:cs typeface="Futura" panose="020B0602020204020303" pitchFamily="34" charset="-79"/>
              </a:rPr>
              <a:t>.)</a:t>
            </a:r>
          </a:p>
        </p:txBody>
      </p:sp>
      <p:sp>
        <p:nvSpPr>
          <p:cNvPr id="6" name="Rectangle 5">
            <a:extLst>
              <a:ext uri="{FF2B5EF4-FFF2-40B4-BE49-F238E27FC236}">
                <a16:creationId xmlns:a16="http://schemas.microsoft.com/office/drawing/2014/main" id="{FA6B0BF4-7738-6841-B7BE-1DA4502C0E74}"/>
              </a:ext>
            </a:extLst>
          </p:cNvPr>
          <p:cNvSpPr/>
          <p:nvPr/>
        </p:nvSpPr>
        <p:spPr>
          <a:xfrm>
            <a:off x="8779288" y="2782669"/>
            <a:ext cx="1995996" cy="646331"/>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Experimental </a:t>
            </a:r>
          </a:p>
          <a:p>
            <a:r>
              <a:rPr lang="en-US" b="1" dirty="0">
                <a:latin typeface="Futura" panose="020B0602020204020303" pitchFamily="34" charset="-79"/>
                <a:cs typeface="Futura" panose="020B0602020204020303" pitchFamily="34" charset="-79"/>
              </a:rPr>
              <a:t>Measurements</a:t>
            </a:r>
          </a:p>
        </p:txBody>
      </p:sp>
      <p:sp>
        <p:nvSpPr>
          <p:cNvPr id="7" name="Rectangle 6">
            <a:extLst>
              <a:ext uri="{FF2B5EF4-FFF2-40B4-BE49-F238E27FC236}">
                <a16:creationId xmlns:a16="http://schemas.microsoft.com/office/drawing/2014/main" id="{76D9A5E1-6C27-8740-AEE4-6AF63DD061AF}"/>
              </a:ext>
            </a:extLst>
          </p:cNvPr>
          <p:cNvSpPr/>
          <p:nvPr/>
        </p:nvSpPr>
        <p:spPr>
          <a:xfrm>
            <a:off x="5105708" y="2921167"/>
            <a:ext cx="2393412" cy="369332"/>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Empirical Formula</a:t>
            </a:r>
          </a:p>
        </p:txBody>
      </p:sp>
      <p:cxnSp>
        <p:nvCxnSpPr>
          <p:cNvPr id="9" name="Straight Arrow Connector 8">
            <a:extLst>
              <a:ext uri="{FF2B5EF4-FFF2-40B4-BE49-F238E27FC236}">
                <a16:creationId xmlns:a16="http://schemas.microsoft.com/office/drawing/2014/main" id="{4C8E422D-D44F-F24A-BF31-D2CF9733EF25}"/>
              </a:ext>
            </a:extLst>
          </p:cNvPr>
          <p:cNvCxnSpPr>
            <a:cxnSpLocks/>
            <a:endCxn id="7" idx="1"/>
          </p:cNvCxnSpPr>
          <p:nvPr/>
        </p:nvCxnSpPr>
        <p:spPr>
          <a:xfrm flipV="1">
            <a:off x="3825540" y="3105833"/>
            <a:ext cx="1280168" cy="2"/>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A4B7EC7-381A-1A4A-B102-2BE38B798F18}"/>
              </a:ext>
            </a:extLst>
          </p:cNvPr>
          <p:cNvCxnSpPr>
            <a:cxnSpLocks/>
            <a:stCxn id="7" idx="3"/>
          </p:cNvCxnSpPr>
          <p:nvPr/>
        </p:nvCxnSpPr>
        <p:spPr>
          <a:xfrm>
            <a:off x="7499120" y="3105833"/>
            <a:ext cx="1280168" cy="2"/>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04B85A8-309C-2F44-8C37-B4B75B584E4C}"/>
              </a:ext>
            </a:extLst>
          </p:cNvPr>
          <p:cNvSpPr/>
          <p:nvPr/>
        </p:nvSpPr>
        <p:spPr>
          <a:xfrm>
            <a:off x="2543214" y="4915067"/>
            <a:ext cx="3844835" cy="369332"/>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Derived Numerical Quantities</a:t>
            </a:r>
          </a:p>
        </p:txBody>
      </p:sp>
      <p:cxnSp>
        <p:nvCxnSpPr>
          <p:cNvPr id="13" name="Straight Arrow Connector 12">
            <a:extLst>
              <a:ext uri="{FF2B5EF4-FFF2-40B4-BE49-F238E27FC236}">
                <a16:creationId xmlns:a16="http://schemas.microsoft.com/office/drawing/2014/main" id="{DE97E26A-73E2-6F45-ABD1-AEF91FE8F68E}"/>
              </a:ext>
            </a:extLst>
          </p:cNvPr>
          <p:cNvCxnSpPr>
            <a:cxnSpLocks/>
            <a:stCxn id="12" idx="0"/>
          </p:cNvCxnSpPr>
          <p:nvPr/>
        </p:nvCxnSpPr>
        <p:spPr>
          <a:xfrm flipH="1" flipV="1">
            <a:off x="4465631" y="3105833"/>
            <a:ext cx="1" cy="180923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658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142481-B850-F74C-9265-F51E9B707DC0}"/>
              </a:ext>
            </a:extLst>
          </p:cNvPr>
          <p:cNvSpPr/>
          <p:nvPr/>
        </p:nvSpPr>
        <p:spPr>
          <a:xfrm>
            <a:off x="1597750" y="2505669"/>
            <a:ext cx="2227790" cy="1200329"/>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Mathematical </a:t>
            </a:r>
          </a:p>
          <a:p>
            <a:pPr algn="ctr"/>
            <a:r>
              <a:rPr lang="en-US" b="1" dirty="0">
                <a:latin typeface="Futura" panose="020B0602020204020303" pitchFamily="34" charset="-79"/>
                <a:cs typeface="Futura" panose="020B0602020204020303" pitchFamily="34" charset="-79"/>
              </a:rPr>
              <a:t>Theory</a:t>
            </a:r>
          </a:p>
          <a:p>
            <a:pPr algn="ctr"/>
            <a:r>
              <a:rPr lang="en-US" b="1" dirty="0">
                <a:latin typeface="Futura" panose="020B0602020204020303" pitchFamily="34" charset="-79"/>
                <a:cs typeface="Futura" panose="020B0602020204020303" pitchFamily="34" charset="-79"/>
              </a:rPr>
              <a:t>(Integral &amp; </a:t>
            </a:r>
          </a:p>
          <a:p>
            <a:pPr algn="ctr"/>
            <a:r>
              <a:rPr lang="en-US" b="1" dirty="0">
                <a:latin typeface="Futura" panose="020B0602020204020303" pitchFamily="34" charset="-79"/>
                <a:cs typeface="Futura" panose="020B0602020204020303" pitchFamily="34" charset="-79"/>
              </a:rPr>
              <a:t>Differential </a:t>
            </a:r>
            <a:r>
              <a:rPr lang="en-US" b="1" dirty="0" err="1">
                <a:latin typeface="Futura" panose="020B0602020204020303" pitchFamily="34" charset="-79"/>
                <a:cs typeface="Futura" panose="020B0602020204020303" pitchFamily="34" charset="-79"/>
              </a:rPr>
              <a:t>Eqs</a:t>
            </a:r>
            <a:r>
              <a:rPr lang="en-US" b="1" dirty="0">
                <a:latin typeface="Futura" panose="020B0602020204020303" pitchFamily="34" charset="-79"/>
                <a:cs typeface="Futura" panose="020B0602020204020303" pitchFamily="34" charset="-79"/>
              </a:rPr>
              <a:t>.)</a:t>
            </a:r>
          </a:p>
        </p:txBody>
      </p:sp>
      <p:sp>
        <p:nvSpPr>
          <p:cNvPr id="6" name="Rectangle 5">
            <a:extLst>
              <a:ext uri="{FF2B5EF4-FFF2-40B4-BE49-F238E27FC236}">
                <a16:creationId xmlns:a16="http://schemas.microsoft.com/office/drawing/2014/main" id="{FA6B0BF4-7738-6841-B7BE-1DA4502C0E74}"/>
              </a:ext>
            </a:extLst>
          </p:cNvPr>
          <p:cNvSpPr/>
          <p:nvPr/>
        </p:nvSpPr>
        <p:spPr>
          <a:xfrm>
            <a:off x="8779288" y="2782669"/>
            <a:ext cx="1995996" cy="646331"/>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Experimental </a:t>
            </a:r>
          </a:p>
          <a:p>
            <a:r>
              <a:rPr lang="en-US" b="1" dirty="0">
                <a:latin typeface="Futura" panose="020B0602020204020303" pitchFamily="34" charset="-79"/>
                <a:cs typeface="Futura" panose="020B0602020204020303" pitchFamily="34" charset="-79"/>
              </a:rPr>
              <a:t>Measurements</a:t>
            </a:r>
          </a:p>
        </p:txBody>
      </p:sp>
      <p:sp>
        <p:nvSpPr>
          <p:cNvPr id="7" name="Rectangle 6">
            <a:extLst>
              <a:ext uri="{FF2B5EF4-FFF2-40B4-BE49-F238E27FC236}">
                <a16:creationId xmlns:a16="http://schemas.microsoft.com/office/drawing/2014/main" id="{76D9A5E1-6C27-8740-AEE4-6AF63DD061AF}"/>
              </a:ext>
            </a:extLst>
          </p:cNvPr>
          <p:cNvSpPr/>
          <p:nvPr/>
        </p:nvSpPr>
        <p:spPr>
          <a:xfrm>
            <a:off x="5032937" y="2782667"/>
            <a:ext cx="2538964" cy="646331"/>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Graphical Methods</a:t>
            </a:r>
          </a:p>
          <a:p>
            <a:pPr algn="ctr"/>
            <a:r>
              <a:rPr lang="en-US" b="1" dirty="0">
                <a:latin typeface="Futura" panose="020B0602020204020303" pitchFamily="34" charset="-79"/>
                <a:cs typeface="Futura" panose="020B0602020204020303" pitchFamily="34" charset="-79"/>
              </a:rPr>
              <a:t>(2D or 3D)</a:t>
            </a:r>
          </a:p>
        </p:txBody>
      </p:sp>
      <p:cxnSp>
        <p:nvCxnSpPr>
          <p:cNvPr id="9" name="Straight Arrow Connector 8">
            <a:extLst>
              <a:ext uri="{FF2B5EF4-FFF2-40B4-BE49-F238E27FC236}">
                <a16:creationId xmlns:a16="http://schemas.microsoft.com/office/drawing/2014/main" id="{4C8E422D-D44F-F24A-BF31-D2CF9733EF25}"/>
              </a:ext>
            </a:extLst>
          </p:cNvPr>
          <p:cNvCxnSpPr>
            <a:cxnSpLocks/>
          </p:cNvCxnSpPr>
          <p:nvPr/>
        </p:nvCxnSpPr>
        <p:spPr>
          <a:xfrm flipV="1">
            <a:off x="3825540" y="3105833"/>
            <a:ext cx="1207387" cy="2"/>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A4B7EC7-381A-1A4A-B102-2BE38B798F18}"/>
              </a:ext>
            </a:extLst>
          </p:cNvPr>
          <p:cNvCxnSpPr>
            <a:cxnSpLocks/>
          </p:cNvCxnSpPr>
          <p:nvPr/>
        </p:nvCxnSpPr>
        <p:spPr>
          <a:xfrm>
            <a:off x="7571901" y="3105833"/>
            <a:ext cx="1207387" cy="2"/>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E97E26A-73E2-6F45-ABD1-AEF91FE8F68E}"/>
              </a:ext>
            </a:extLst>
          </p:cNvPr>
          <p:cNvCxnSpPr>
            <a:cxnSpLocks/>
          </p:cNvCxnSpPr>
          <p:nvPr/>
        </p:nvCxnSpPr>
        <p:spPr>
          <a:xfrm flipV="1">
            <a:off x="4465627" y="3105833"/>
            <a:ext cx="0" cy="180923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A9956ED0-5FF7-C041-B51C-D647D95F69CA}"/>
              </a:ext>
            </a:extLst>
          </p:cNvPr>
          <p:cNvSpPr/>
          <p:nvPr/>
        </p:nvSpPr>
        <p:spPr>
          <a:xfrm>
            <a:off x="2543214" y="4915067"/>
            <a:ext cx="3844835" cy="369332"/>
          </a:xfrm>
          <a:prstGeom prst="rect">
            <a:avLst/>
          </a:prstGeom>
        </p:spPr>
        <p:txBody>
          <a:bodyPr wrap="none">
            <a:spAutoFit/>
          </a:bodyPr>
          <a:lstStyle/>
          <a:p>
            <a:pPr algn="ctr"/>
            <a:r>
              <a:rPr lang="en-US" b="1" dirty="0">
                <a:latin typeface="Futura" panose="020B0602020204020303" pitchFamily="34" charset="-79"/>
                <a:cs typeface="Futura" panose="020B0602020204020303" pitchFamily="34" charset="-79"/>
              </a:rPr>
              <a:t>Derived Numerical Quantities</a:t>
            </a:r>
          </a:p>
        </p:txBody>
      </p:sp>
    </p:spTree>
    <p:extLst>
      <p:ext uri="{BB962C8B-B14F-4D97-AF65-F5344CB8AC3E}">
        <p14:creationId xmlns:p14="http://schemas.microsoft.com/office/powerpoint/2010/main" val="1807449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62B925-5C4B-C548-B366-4C7638C9B508}"/>
              </a:ext>
            </a:extLst>
          </p:cNvPr>
          <p:cNvPicPr>
            <a:picLocks noChangeAspect="1"/>
          </p:cNvPicPr>
          <p:nvPr/>
        </p:nvPicPr>
        <p:blipFill>
          <a:blip r:embed="rId2"/>
          <a:stretch>
            <a:fillRect/>
          </a:stretch>
        </p:blipFill>
        <p:spPr>
          <a:xfrm>
            <a:off x="3416146" y="2275840"/>
            <a:ext cx="5156200" cy="1841500"/>
          </a:xfrm>
          <a:prstGeom prst="rect">
            <a:avLst/>
          </a:prstGeom>
        </p:spPr>
      </p:pic>
      <p:sp>
        <p:nvSpPr>
          <p:cNvPr id="5" name="Rectangle 4">
            <a:extLst>
              <a:ext uri="{FF2B5EF4-FFF2-40B4-BE49-F238E27FC236}">
                <a16:creationId xmlns:a16="http://schemas.microsoft.com/office/drawing/2014/main" id="{D5DB73BF-FC12-FD49-AB63-F594A96A6E6C}"/>
              </a:ext>
            </a:extLst>
          </p:cNvPr>
          <p:cNvSpPr/>
          <p:nvPr/>
        </p:nvSpPr>
        <p:spPr>
          <a:xfrm>
            <a:off x="4112540" y="4117340"/>
            <a:ext cx="4166590" cy="369332"/>
          </a:xfrm>
          <a:prstGeom prst="rect">
            <a:avLst/>
          </a:prstGeom>
        </p:spPr>
        <p:txBody>
          <a:bodyPr wrap="none">
            <a:spAutoFit/>
          </a:bodyPr>
          <a:lstStyle/>
          <a:p>
            <a:pPr algn="r"/>
            <a:r>
              <a:rPr lang="en-GB" b="1" dirty="0">
                <a:latin typeface="Futura" panose="020B0602020204020303" pitchFamily="34" charset="-79"/>
                <a:cs typeface="Futura" panose="020B0602020204020303" pitchFamily="34" charset="-79"/>
              </a:rPr>
              <a:t>Maxwell, Theory of Heat (1875)</a:t>
            </a:r>
            <a:endParaRPr lang="en-GB" sz="2400" b="1" dirty="0">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3494852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CD8AE5-F9A8-6340-9089-F2B4EF116652}"/>
              </a:ext>
            </a:extLst>
          </p:cNvPr>
          <p:cNvSpPr>
            <a:spLocks noGrp="1"/>
          </p:cNvSpPr>
          <p:nvPr>
            <p:ph idx="1"/>
          </p:nvPr>
        </p:nvSpPr>
        <p:spPr>
          <a:xfrm>
            <a:off x="1076960" y="773758"/>
            <a:ext cx="10403840" cy="4920643"/>
          </a:xfrm>
        </p:spPr>
        <p:txBody>
          <a:bodyPr>
            <a:normAutofit fontScale="92500" lnSpcReduction="20000"/>
          </a:bodyPr>
          <a:lstStyle/>
          <a:p>
            <a:pPr marL="0" indent="0">
              <a:lnSpc>
                <a:spcPct val="110000"/>
              </a:lnSpc>
              <a:buNone/>
            </a:pPr>
            <a:r>
              <a:rPr lang="en-US" dirty="0"/>
              <a:t>To construct it [the surface corresponding to the mixture of states or AD], spread a film of grease on a sheet of glass and cause the sheet of glass to roll without slipping on the model, always touching it in two points at least. The grease will be partly transferred from the glass to the model at the points of contact, and there will be traces on the model of the node-couple curves, and on the glass of corresponding plane curves. </a:t>
            </a:r>
          </a:p>
          <a:p>
            <a:pPr marL="0" indent="0">
              <a:lnSpc>
                <a:spcPct val="110000"/>
              </a:lnSpc>
              <a:buNone/>
            </a:pPr>
            <a:r>
              <a:rPr lang="en-US" dirty="0"/>
              <a:t>If we now copy on paper the curve traced out on the glass and cut it out, we may bend the paper so that the cut edges shall coincide with the two node-couple curves, and the paper between these curves will form the derived surface representing the state of the body when part is in one physical state and part in another….</a:t>
            </a:r>
          </a:p>
        </p:txBody>
      </p:sp>
      <p:sp>
        <p:nvSpPr>
          <p:cNvPr id="4" name="Rectangle 3">
            <a:extLst>
              <a:ext uri="{FF2B5EF4-FFF2-40B4-BE49-F238E27FC236}">
                <a16:creationId xmlns:a16="http://schemas.microsoft.com/office/drawing/2014/main" id="{96871B84-1521-9049-8B26-C5793E94C0C3}"/>
              </a:ext>
            </a:extLst>
          </p:cNvPr>
          <p:cNvSpPr/>
          <p:nvPr/>
        </p:nvSpPr>
        <p:spPr>
          <a:xfrm>
            <a:off x="7630594" y="5949434"/>
            <a:ext cx="4166590" cy="369332"/>
          </a:xfrm>
          <a:prstGeom prst="rect">
            <a:avLst/>
          </a:prstGeom>
        </p:spPr>
        <p:txBody>
          <a:bodyPr wrap="none">
            <a:spAutoFit/>
          </a:bodyPr>
          <a:lstStyle/>
          <a:p>
            <a:pPr algn="r"/>
            <a:r>
              <a:rPr lang="en-GB" b="1" dirty="0">
                <a:latin typeface="Futura" panose="020B0602020204020303" pitchFamily="34" charset="-79"/>
                <a:cs typeface="Futura" panose="020B0602020204020303" pitchFamily="34" charset="-79"/>
              </a:rPr>
              <a:t>Maxwell, Theory of Heat (1875)</a:t>
            </a:r>
            <a:endParaRPr lang="en-GB" sz="2400" b="1" dirty="0">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2103010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314607-5A37-314D-A04B-A8A510405BE5}"/>
              </a:ext>
            </a:extLst>
          </p:cNvPr>
          <p:cNvSpPr/>
          <p:nvPr/>
        </p:nvSpPr>
        <p:spPr>
          <a:xfrm>
            <a:off x="1226821" y="2073867"/>
            <a:ext cx="4328549" cy="1477328"/>
          </a:xfrm>
          <a:prstGeom prst="rect">
            <a:avLst/>
          </a:prstGeom>
        </p:spPr>
        <p:txBody>
          <a:bodyPr wrap="square">
            <a:spAutoFit/>
          </a:bodyPr>
          <a:lstStyle/>
          <a:p>
            <a:r>
              <a:rPr lang="en-US" b="1" dirty="0">
                <a:latin typeface="Futura" panose="020B0602020204020303" pitchFamily="34" charset="-79"/>
                <a:cs typeface="Futura" panose="020B0602020204020303" pitchFamily="34" charset="-79"/>
              </a:rPr>
              <a:t>2D representation, 2D surface (representation on a 2D medium)</a:t>
            </a:r>
          </a:p>
          <a:p>
            <a:endParaRPr lang="en-US" b="1" dirty="0">
              <a:latin typeface="Futura" panose="020B0602020204020303" pitchFamily="34" charset="-79"/>
              <a:cs typeface="Futura" panose="020B0602020204020303" pitchFamily="34" charset="-79"/>
            </a:endParaRPr>
          </a:p>
          <a:p>
            <a:r>
              <a:rPr lang="en-US" b="1" u="sng" dirty="0">
                <a:latin typeface="Futura Bk Book" panose="020B0502020204020303" pitchFamily="34" charset="0"/>
                <a:cs typeface="Futura" panose="020B0602020204020303" pitchFamily="34" charset="-79"/>
              </a:rPr>
              <a:t>Marks or traces</a:t>
            </a:r>
            <a:r>
              <a:rPr lang="en-US" b="1" dirty="0">
                <a:latin typeface="Futura Bk Book" panose="020B0502020204020303" pitchFamily="34" charset="0"/>
                <a:cs typeface="Futura" panose="020B0602020204020303" pitchFamily="34" charset="-79"/>
              </a:rPr>
              <a:t> on a given surface (mainly plane or regular).</a:t>
            </a:r>
          </a:p>
        </p:txBody>
      </p:sp>
      <p:sp>
        <p:nvSpPr>
          <p:cNvPr id="5" name="Rectangle 4">
            <a:extLst>
              <a:ext uri="{FF2B5EF4-FFF2-40B4-BE49-F238E27FC236}">
                <a16:creationId xmlns:a16="http://schemas.microsoft.com/office/drawing/2014/main" id="{C00DA01B-EBC0-E14A-B680-6C0A986881BD}"/>
              </a:ext>
            </a:extLst>
          </p:cNvPr>
          <p:cNvSpPr/>
          <p:nvPr/>
        </p:nvSpPr>
        <p:spPr>
          <a:xfrm>
            <a:off x="6785221" y="2073867"/>
            <a:ext cx="4416179" cy="1754326"/>
          </a:xfrm>
          <a:prstGeom prst="rect">
            <a:avLst/>
          </a:prstGeom>
        </p:spPr>
        <p:txBody>
          <a:bodyPr wrap="square">
            <a:spAutoFit/>
          </a:bodyPr>
          <a:lstStyle/>
          <a:p>
            <a:r>
              <a:rPr lang="en-US" b="1" dirty="0">
                <a:latin typeface="Futura" panose="020B0602020204020303" pitchFamily="34" charset="-79"/>
                <a:cs typeface="Futura" panose="020B0602020204020303" pitchFamily="34" charset="-79"/>
              </a:rPr>
              <a:t>3D representation, 3D model (representation on a 3D medium)</a:t>
            </a:r>
          </a:p>
          <a:p>
            <a:endParaRPr lang="en-US" b="1" dirty="0">
              <a:latin typeface="Futura" panose="020B0602020204020303" pitchFamily="34" charset="-79"/>
              <a:cs typeface="Futura" panose="020B0602020204020303" pitchFamily="34" charset="-79"/>
            </a:endParaRPr>
          </a:p>
          <a:p>
            <a:r>
              <a:rPr lang="en-US" b="1" dirty="0">
                <a:latin typeface="Futura Bk Book" panose="020B0502020204020303" pitchFamily="34" charset="0"/>
                <a:cs typeface="Futura" panose="020B0602020204020303" pitchFamily="34" charset="-79"/>
              </a:rPr>
              <a:t>The </a:t>
            </a:r>
            <a:r>
              <a:rPr lang="en-US" b="1" u="sng" dirty="0">
                <a:latin typeface="Futura Bk Book" panose="020B0502020204020303" pitchFamily="34" charset="0"/>
                <a:cs typeface="Futura" panose="020B0602020204020303" pitchFamily="34" charset="-79"/>
              </a:rPr>
              <a:t>carving or molding</a:t>
            </a:r>
            <a:r>
              <a:rPr lang="en-US" b="1" dirty="0">
                <a:latin typeface="Futura Bk Book" panose="020B0502020204020303" pitchFamily="34" charset="0"/>
                <a:cs typeface="Futura" panose="020B0602020204020303" pitchFamily="34" charset="-79"/>
              </a:rPr>
              <a:t> of a solid whose surface can afterwards be also marked or traced. </a:t>
            </a:r>
          </a:p>
        </p:txBody>
      </p:sp>
    </p:spTree>
    <p:extLst>
      <p:ext uri="{BB962C8B-B14F-4D97-AF65-F5344CB8AC3E}">
        <p14:creationId xmlns:p14="http://schemas.microsoft.com/office/powerpoint/2010/main" val="2120108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FB9D562-F765-FF4C-82BC-3A7B9757B46D}"/>
              </a:ext>
            </a:extLst>
          </p:cNvPr>
          <p:cNvPicPr>
            <a:picLocks noChangeAspect="1"/>
          </p:cNvPicPr>
          <p:nvPr/>
        </p:nvPicPr>
        <p:blipFill>
          <a:blip r:embed="rId2"/>
          <a:stretch>
            <a:fillRect/>
          </a:stretch>
        </p:blipFill>
        <p:spPr>
          <a:xfrm>
            <a:off x="7065906" y="0"/>
            <a:ext cx="5126094" cy="6858000"/>
          </a:xfrm>
          <a:prstGeom prst="rect">
            <a:avLst/>
          </a:prstGeom>
        </p:spPr>
      </p:pic>
      <p:pic>
        <p:nvPicPr>
          <p:cNvPr id="5" name="Picture 4">
            <a:extLst>
              <a:ext uri="{FF2B5EF4-FFF2-40B4-BE49-F238E27FC236}">
                <a16:creationId xmlns:a16="http://schemas.microsoft.com/office/drawing/2014/main" id="{DD66B277-ABEB-9B4D-9506-57ED50CE007B}"/>
              </a:ext>
            </a:extLst>
          </p:cNvPr>
          <p:cNvPicPr>
            <a:picLocks noChangeAspect="1"/>
          </p:cNvPicPr>
          <p:nvPr/>
        </p:nvPicPr>
        <p:blipFill>
          <a:blip r:embed="rId3"/>
          <a:stretch>
            <a:fillRect/>
          </a:stretch>
        </p:blipFill>
        <p:spPr>
          <a:xfrm>
            <a:off x="0" y="887307"/>
            <a:ext cx="6756400" cy="5083386"/>
          </a:xfrm>
          <a:prstGeom prst="rect">
            <a:avLst/>
          </a:prstGeom>
        </p:spPr>
      </p:pic>
    </p:spTree>
    <p:extLst>
      <p:ext uri="{BB962C8B-B14F-4D97-AF65-F5344CB8AC3E}">
        <p14:creationId xmlns:p14="http://schemas.microsoft.com/office/powerpoint/2010/main" val="2025288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196D6F-D132-E748-B398-73E38B665454}"/>
              </a:ext>
            </a:extLst>
          </p:cNvPr>
          <p:cNvPicPr>
            <a:picLocks noChangeAspect="1"/>
          </p:cNvPicPr>
          <p:nvPr/>
        </p:nvPicPr>
        <p:blipFill>
          <a:blip r:embed="rId2"/>
          <a:stretch>
            <a:fillRect/>
          </a:stretch>
        </p:blipFill>
        <p:spPr>
          <a:xfrm>
            <a:off x="755650" y="361950"/>
            <a:ext cx="4991100" cy="5930900"/>
          </a:xfrm>
          <a:prstGeom prst="rect">
            <a:avLst/>
          </a:prstGeom>
        </p:spPr>
      </p:pic>
      <p:sp>
        <p:nvSpPr>
          <p:cNvPr id="6" name="Rectangle 5">
            <a:extLst>
              <a:ext uri="{FF2B5EF4-FFF2-40B4-BE49-F238E27FC236}">
                <a16:creationId xmlns:a16="http://schemas.microsoft.com/office/drawing/2014/main" id="{C780CCD8-7383-B34A-B452-5EECF6AB80AC}"/>
              </a:ext>
            </a:extLst>
          </p:cNvPr>
          <p:cNvSpPr/>
          <p:nvPr/>
        </p:nvSpPr>
        <p:spPr>
          <a:xfrm>
            <a:off x="7242588" y="5923518"/>
            <a:ext cx="3627981"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Josiah Willard Gibbs (1876)</a:t>
            </a:r>
          </a:p>
        </p:txBody>
      </p:sp>
    </p:spTree>
    <p:extLst>
      <p:ext uri="{BB962C8B-B14F-4D97-AF65-F5344CB8AC3E}">
        <p14:creationId xmlns:p14="http://schemas.microsoft.com/office/powerpoint/2010/main" val="3894635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4715E5-D8AC-C44F-BC70-DEB9D2EA52EA}"/>
              </a:ext>
            </a:extLst>
          </p:cNvPr>
          <p:cNvPicPr>
            <a:picLocks noChangeAspect="1"/>
          </p:cNvPicPr>
          <p:nvPr/>
        </p:nvPicPr>
        <p:blipFill>
          <a:blip r:embed="rId2"/>
          <a:stretch>
            <a:fillRect/>
          </a:stretch>
        </p:blipFill>
        <p:spPr>
          <a:xfrm>
            <a:off x="441017" y="0"/>
            <a:ext cx="4324965" cy="6858000"/>
          </a:xfrm>
          <a:prstGeom prst="rect">
            <a:avLst/>
          </a:prstGeom>
        </p:spPr>
      </p:pic>
      <p:sp>
        <p:nvSpPr>
          <p:cNvPr id="5" name="Rectangle 4">
            <a:extLst>
              <a:ext uri="{FF2B5EF4-FFF2-40B4-BE49-F238E27FC236}">
                <a16:creationId xmlns:a16="http://schemas.microsoft.com/office/drawing/2014/main" id="{04F7378D-7D3C-7145-9724-64473D892690}"/>
              </a:ext>
            </a:extLst>
          </p:cNvPr>
          <p:cNvSpPr/>
          <p:nvPr/>
        </p:nvSpPr>
        <p:spPr>
          <a:xfrm>
            <a:off x="5302692" y="6241534"/>
            <a:ext cx="5823261" cy="369332"/>
          </a:xfrm>
          <a:prstGeom prst="rect">
            <a:avLst/>
          </a:prstGeom>
        </p:spPr>
        <p:txBody>
          <a:bodyPr wrap="none">
            <a:spAutoFit/>
          </a:bodyPr>
          <a:lstStyle/>
          <a:p>
            <a:r>
              <a:rPr lang="en-GB" b="1" dirty="0">
                <a:effectLst/>
                <a:latin typeface="Futura" panose="020B0602020204020303" pitchFamily="34" charset="-79"/>
                <a:cs typeface="Futura" panose="020B0602020204020303" pitchFamily="34" charset="-79"/>
              </a:rPr>
              <a:t>Van der Waals, Model of a Psi-Surface (1891)</a:t>
            </a:r>
          </a:p>
        </p:txBody>
      </p:sp>
    </p:spTree>
    <p:extLst>
      <p:ext uri="{BB962C8B-B14F-4D97-AF65-F5344CB8AC3E}">
        <p14:creationId xmlns:p14="http://schemas.microsoft.com/office/powerpoint/2010/main" val="2806340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1D2B-B1FA-144B-A9FF-BC8FD8465B57}"/>
              </a:ext>
            </a:extLst>
          </p:cNvPr>
          <p:cNvPicPr>
            <a:picLocks noChangeAspect="1"/>
          </p:cNvPicPr>
          <p:nvPr/>
        </p:nvPicPr>
        <p:blipFill>
          <a:blip r:embed="rId2"/>
          <a:stretch>
            <a:fillRect/>
          </a:stretch>
        </p:blipFill>
        <p:spPr>
          <a:xfrm>
            <a:off x="1828981" y="0"/>
            <a:ext cx="8699500" cy="6018343"/>
          </a:xfrm>
          <a:prstGeom prst="rect">
            <a:avLst/>
          </a:prstGeom>
        </p:spPr>
      </p:pic>
      <p:sp>
        <p:nvSpPr>
          <p:cNvPr id="7" name="Rectangle 6">
            <a:extLst>
              <a:ext uri="{FF2B5EF4-FFF2-40B4-BE49-F238E27FC236}">
                <a16:creationId xmlns:a16="http://schemas.microsoft.com/office/drawing/2014/main" id="{0EEFC8B0-2795-8A49-8AE7-3B43DD4F48EF}"/>
              </a:ext>
            </a:extLst>
          </p:cNvPr>
          <p:cNvSpPr/>
          <p:nvPr/>
        </p:nvSpPr>
        <p:spPr>
          <a:xfrm>
            <a:off x="3442323" y="6241534"/>
            <a:ext cx="6096092" cy="369332"/>
          </a:xfrm>
          <a:prstGeom prst="rect">
            <a:avLst/>
          </a:prstGeom>
        </p:spPr>
        <p:txBody>
          <a:bodyPr wrap="none">
            <a:spAutoFit/>
          </a:bodyPr>
          <a:lstStyle/>
          <a:p>
            <a:r>
              <a:rPr lang="en-GB" b="1" dirty="0">
                <a:latin typeface="Futura" panose="020B0602020204020303" pitchFamily="34" charset="-79"/>
                <a:cs typeface="Futura" panose="020B0602020204020303" pitchFamily="34" charset="-79"/>
              </a:rPr>
              <a:t>Kamerlingh </a:t>
            </a:r>
            <a:r>
              <a:rPr lang="en-GB" b="1" dirty="0" err="1">
                <a:latin typeface="Futura" panose="020B0602020204020303" pitchFamily="34" charset="-79"/>
                <a:cs typeface="Futura" panose="020B0602020204020303" pitchFamily="34" charset="-79"/>
              </a:rPr>
              <a:t>Onnes</a:t>
            </a:r>
            <a:r>
              <a:rPr lang="en-GB" b="1" dirty="0">
                <a:latin typeface="Futura" panose="020B0602020204020303" pitchFamily="34" charset="-79"/>
                <a:cs typeface="Futura" panose="020B0602020204020303" pitchFamily="34" charset="-79"/>
              </a:rPr>
              <a:t> </a:t>
            </a:r>
            <a:r>
              <a:rPr lang="en-GB" b="1" dirty="0" err="1">
                <a:latin typeface="Futura" panose="020B0602020204020303" pitchFamily="34" charset="-79"/>
                <a:cs typeface="Futura" panose="020B0602020204020303" pitchFamily="34" charset="-79"/>
              </a:rPr>
              <a:t>Laboratorium</a:t>
            </a:r>
            <a:r>
              <a:rPr lang="en-GB" b="1" dirty="0">
                <a:latin typeface="Futura" panose="020B0602020204020303" pitchFamily="34" charset="-79"/>
                <a:cs typeface="Futura" panose="020B0602020204020303" pitchFamily="34" charset="-79"/>
              </a:rPr>
              <a:t>, Leiden (1902)</a:t>
            </a:r>
            <a:endParaRPr lang="en-GB" b="1" dirty="0">
              <a:effectLst/>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1768988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7B6350B-01E2-9C4C-9751-C817B333D93A}"/>
              </a:ext>
            </a:extLst>
          </p:cNvPr>
          <p:cNvPicPr>
            <a:picLocks noChangeAspect="1"/>
          </p:cNvPicPr>
          <p:nvPr/>
        </p:nvPicPr>
        <p:blipFill>
          <a:blip r:embed="rId2"/>
          <a:stretch>
            <a:fillRect/>
          </a:stretch>
        </p:blipFill>
        <p:spPr>
          <a:xfrm>
            <a:off x="323850" y="1471414"/>
            <a:ext cx="11544300" cy="2344936"/>
          </a:xfrm>
          <a:prstGeom prst="rect">
            <a:avLst/>
          </a:prstGeom>
        </p:spPr>
      </p:pic>
      <p:sp>
        <p:nvSpPr>
          <p:cNvPr id="6" name="Rectangle 5">
            <a:extLst>
              <a:ext uri="{FF2B5EF4-FFF2-40B4-BE49-F238E27FC236}">
                <a16:creationId xmlns:a16="http://schemas.microsoft.com/office/drawing/2014/main" id="{484A70DA-E80C-4249-9207-7DA805BE88C6}"/>
              </a:ext>
            </a:extLst>
          </p:cNvPr>
          <p:cNvSpPr/>
          <p:nvPr/>
        </p:nvSpPr>
        <p:spPr>
          <a:xfrm>
            <a:off x="8334363" y="5017254"/>
            <a:ext cx="3362652" cy="369332"/>
          </a:xfrm>
          <a:prstGeom prst="rect">
            <a:avLst/>
          </a:prstGeom>
        </p:spPr>
        <p:txBody>
          <a:bodyPr wrap="none">
            <a:spAutoFit/>
          </a:bodyPr>
          <a:lstStyle/>
          <a:p>
            <a:r>
              <a:rPr lang="en-GB" b="1" dirty="0">
                <a:latin typeface="Futura" panose="020B0602020204020303" pitchFamily="34" charset="-79"/>
                <a:cs typeface="Futura" panose="020B0602020204020303" pitchFamily="34" charset="-79"/>
              </a:rPr>
              <a:t>Kamerlingh </a:t>
            </a:r>
            <a:r>
              <a:rPr lang="en-GB" b="1" dirty="0" err="1">
                <a:latin typeface="Futura" panose="020B0602020204020303" pitchFamily="34" charset="-79"/>
                <a:cs typeface="Futura" panose="020B0602020204020303" pitchFamily="34" charset="-79"/>
              </a:rPr>
              <a:t>Onnes</a:t>
            </a:r>
            <a:r>
              <a:rPr lang="en-GB" b="1" dirty="0">
                <a:latin typeface="Futura" panose="020B0602020204020303" pitchFamily="34" charset="-79"/>
                <a:cs typeface="Futura" panose="020B0602020204020303" pitchFamily="34" charset="-79"/>
              </a:rPr>
              <a:t> (1900)</a:t>
            </a:r>
            <a:endParaRPr lang="en-GB" b="1" dirty="0">
              <a:effectLst/>
              <a:latin typeface="Futura" panose="020B0602020204020303" pitchFamily="34" charset="-79"/>
              <a:cs typeface="Futura" panose="020B0602020204020303" pitchFamily="34" charset="-79"/>
            </a:endParaRPr>
          </a:p>
        </p:txBody>
      </p:sp>
    </p:spTree>
    <p:extLst>
      <p:ext uri="{BB962C8B-B14F-4D97-AF65-F5344CB8AC3E}">
        <p14:creationId xmlns:p14="http://schemas.microsoft.com/office/powerpoint/2010/main" val="421948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1F6DA9-B8E9-7149-96B1-81B46E5D0C30}"/>
              </a:ext>
            </a:extLst>
          </p:cNvPr>
          <p:cNvPicPr>
            <a:picLocks noChangeAspect="1"/>
          </p:cNvPicPr>
          <p:nvPr/>
        </p:nvPicPr>
        <p:blipFill>
          <a:blip r:embed="rId2"/>
          <a:stretch>
            <a:fillRect/>
          </a:stretch>
        </p:blipFill>
        <p:spPr>
          <a:xfrm rot="5400000">
            <a:off x="3064647" y="-1758951"/>
            <a:ext cx="6405606" cy="10375901"/>
          </a:xfrm>
          <a:prstGeom prst="rect">
            <a:avLst/>
          </a:prstGeom>
        </p:spPr>
      </p:pic>
    </p:spTree>
    <p:extLst>
      <p:ext uri="{BB962C8B-B14F-4D97-AF65-F5344CB8AC3E}">
        <p14:creationId xmlns:p14="http://schemas.microsoft.com/office/powerpoint/2010/main" val="453920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9D48A5-7D48-9743-9C5C-3BE7250CF5F1}"/>
              </a:ext>
            </a:extLst>
          </p:cNvPr>
          <p:cNvPicPr>
            <a:picLocks noChangeAspect="1"/>
          </p:cNvPicPr>
          <p:nvPr/>
        </p:nvPicPr>
        <p:blipFill>
          <a:blip r:embed="rId2"/>
          <a:stretch>
            <a:fillRect/>
          </a:stretch>
        </p:blipFill>
        <p:spPr>
          <a:xfrm>
            <a:off x="850900" y="1250950"/>
            <a:ext cx="10490200" cy="4356100"/>
          </a:xfrm>
          <a:prstGeom prst="rect">
            <a:avLst/>
          </a:prstGeom>
        </p:spPr>
      </p:pic>
    </p:spTree>
    <p:extLst>
      <p:ext uri="{BB962C8B-B14F-4D97-AF65-F5344CB8AC3E}">
        <p14:creationId xmlns:p14="http://schemas.microsoft.com/office/powerpoint/2010/main" val="3996925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253E6C-8226-C14F-95CE-1799CAB624D0}"/>
              </a:ext>
            </a:extLst>
          </p:cNvPr>
          <p:cNvPicPr>
            <a:picLocks noChangeAspect="1"/>
          </p:cNvPicPr>
          <p:nvPr/>
        </p:nvPicPr>
        <p:blipFill rotWithShape="1">
          <a:blip r:embed="rId2"/>
          <a:srcRect l="10093" t="2407" r="7331" b="4814"/>
          <a:stretch/>
        </p:blipFill>
        <p:spPr>
          <a:xfrm>
            <a:off x="0" y="18097"/>
            <a:ext cx="4914900" cy="6839903"/>
          </a:xfrm>
          <a:prstGeom prst="rect">
            <a:avLst/>
          </a:prstGeom>
        </p:spPr>
      </p:pic>
      <p:pic>
        <p:nvPicPr>
          <p:cNvPr id="6" name="Picture 5">
            <a:extLst>
              <a:ext uri="{FF2B5EF4-FFF2-40B4-BE49-F238E27FC236}">
                <a16:creationId xmlns:a16="http://schemas.microsoft.com/office/drawing/2014/main" id="{5EAC89A3-4115-1544-BABC-56318A21FE98}"/>
              </a:ext>
            </a:extLst>
          </p:cNvPr>
          <p:cNvPicPr>
            <a:picLocks noChangeAspect="1"/>
          </p:cNvPicPr>
          <p:nvPr/>
        </p:nvPicPr>
        <p:blipFill>
          <a:blip r:embed="rId3"/>
          <a:stretch>
            <a:fillRect/>
          </a:stretch>
        </p:blipFill>
        <p:spPr>
          <a:xfrm>
            <a:off x="6779685" y="4160084"/>
            <a:ext cx="4419598" cy="2164516"/>
          </a:xfrm>
          <a:prstGeom prst="rect">
            <a:avLst/>
          </a:prstGeom>
        </p:spPr>
      </p:pic>
      <p:pic>
        <p:nvPicPr>
          <p:cNvPr id="7" name="Picture 6">
            <a:extLst>
              <a:ext uri="{FF2B5EF4-FFF2-40B4-BE49-F238E27FC236}">
                <a16:creationId xmlns:a16="http://schemas.microsoft.com/office/drawing/2014/main" id="{7D7C0569-7973-9C4E-93A6-F8B679D66434}"/>
              </a:ext>
            </a:extLst>
          </p:cNvPr>
          <p:cNvPicPr>
            <a:picLocks noChangeAspect="1"/>
          </p:cNvPicPr>
          <p:nvPr/>
        </p:nvPicPr>
        <p:blipFill>
          <a:blip r:embed="rId4"/>
          <a:stretch>
            <a:fillRect/>
          </a:stretch>
        </p:blipFill>
        <p:spPr>
          <a:xfrm>
            <a:off x="7706080" y="668296"/>
            <a:ext cx="2566809" cy="2760704"/>
          </a:xfrm>
          <a:prstGeom prst="rect">
            <a:avLst/>
          </a:prstGeom>
        </p:spPr>
      </p:pic>
    </p:spTree>
    <p:extLst>
      <p:ext uri="{BB962C8B-B14F-4D97-AF65-F5344CB8AC3E}">
        <p14:creationId xmlns:p14="http://schemas.microsoft.com/office/powerpoint/2010/main" val="2030699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0F90B69-2245-D843-B7F0-6E05D3A6401E}"/>
              </a:ext>
            </a:extLst>
          </p:cNvPr>
          <p:cNvPicPr>
            <a:picLocks noChangeAspect="1"/>
          </p:cNvPicPr>
          <p:nvPr/>
        </p:nvPicPr>
        <p:blipFill>
          <a:blip r:embed="rId2"/>
          <a:stretch>
            <a:fillRect/>
          </a:stretch>
        </p:blipFill>
        <p:spPr>
          <a:xfrm>
            <a:off x="323850" y="698500"/>
            <a:ext cx="11544300" cy="5461000"/>
          </a:xfrm>
          <a:prstGeom prst="rect">
            <a:avLst/>
          </a:prstGeom>
        </p:spPr>
      </p:pic>
    </p:spTree>
    <p:extLst>
      <p:ext uri="{BB962C8B-B14F-4D97-AF65-F5344CB8AC3E}">
        <p14:creationId xmlns:p14="http://schemas.microsoft.com/office/powerpoint/2010/main" val="2617600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8DB9F0D-4B16-214D-BD0C-AA7633C24698}"/>
              </a:ext>
            </a:extLst>
          </p:cNvPr>
          <p:cNvPicPr>
            <a:picLocks noChangeAspect="1"/>
          </p:cNvPicPr>
          <p:nvPr/>
        </p:nvPicPr>
        <p:blipFill>
          <a:blip r:embed="rId2"/>
          <a:stretch>
            <a:fillRect/>
          </a:stretch>
        </p:blipFill>
        <p:spPr>
          <a:xfrm>
            <a:off x="0" y="349250"/>
            <a:ext cx="5638800" cy="6159500"/>
          </a:xfrm>
          <a:prstGeom prst="rect">
            <a:avLst/>
          </a:prstGeom>
        </p:spPr>
      </p:pic>
      <p:pic>
        <p:nvPicPr>
          <p:cNvPr id="5" name="Picture 4">
            <a:extLst>
              <a:ext uri="{FF2B5EF4-FFF2-40B4-BE49-F238E27FC236}">
                <a16:creationId xmlns:a16="http://schemas.microsoft.com/office/drawing/2014/main" id="{D3B34417-96F3-374D-9A6F-3487AF3C7EC7}"/>
              </a:ext>
            </a:extLst>
          </p:cNvPr>
          <p:cNvPicPr>
            <a:picLocks noChangeAspect="1"/>
          </p:cNvPicPr>
          <p:nvPr/>
        </p:nvPicPr>
        <p:blipFill>
          <a:blip r:embed="rId3"/>
          <a:stretch>
            <a:fillRect/>
          </a:stretch>
        </p:blipFill>
        <p:spPr>
          <a:xfrm rot="5400000">
            <a:off x="6413500" y="469900"/>
            <a:ext cx="5638800" cy="5918200"/>
          </a:xfrm>
          <a:prstGeom prst="rect">
            <a:avLst/>
          </a:prstGeom>
        </p:spPr>
      </p:pic>
    </p:spTree>
    <p:extLst>
      <p:ext uri="{BB962C8B-B14F-4D97-AF65-F5344CB8AC3E}">
        <p14:creationId xmlns:p14="http://schemas.microsoft.com/office/powerpoint/2010/main" val="649467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EF7DC7-EBBE-704E-97F8-529AB1BE73D4}"/>
              </a:ext>
            </a:extLst>
          </p:cNvPr>
          <p:cNvPicPr>
            <a:picLocks noChangeAspect="1"/>
          </p:cNvPicPr>
          <p:nvPr/>
        </p:nvPicPr>
        <p:blipFill rotWithShape="1">
          <a:blip r:embed="rId2"/>
          <a:srcRect l="25504" r="2595" b="13074"/>
          <a:stretch/>
        </p:blipFill>
        <p:spPr>
          <a:xfrm>
            <a:off x="0" y="0"/>
            <a:ext cx="7032871" cy="6858000"/>
          </a:xfrm>
          <a:prstGeom prst="rect">
            <a:avLst/>
          </a:prstGeom>
        </p:spPr>
      </p:pic>
      <p:sp>
        <p:nvSpPr>
          <p:cNvPr id="5" name="Rectangle 4">
            <a:extLst>
              <a:ext uri="{FF2B5EF4-FFF2-40B4-BE49-F238E27FC236}">
                <a16:creationId xmlns:a16="http://schemas.microsoft.com/office/drawing/2014/main" id="{C0C5B7D8-0892-C84D-8502-5CC048F44B62}"/>
              </a:ext>
            </a:extLst>
          </p:cNvPr>
          <p:cNvSpPr/>
          <p:nvPr/>
        </p:nvSpPr>
        <p:spPr>
          <a:xfrm>
            <a:off x="7032871" y="176755"/>
            <a:ext cx="3866508"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Watt's steam engine indicator</a:t>
            </a:r>
          </a:p>
        </p:txBody>
      </p:sp>
      <p:pic>
        <p:nvPicPr>
          <p:cNvPr id="7" name="Picture 6">
            <a:extLst>
              <a:ext uri="{FF2B5EF4-FFF2-40B4-BE49-F238E27FC236}">
                <a16:creationId xmlns:a16="http://schemas.microsoft.com/office/drawing/2014/main" id="{89F9C7EF-38E1-CF49-A774-9202F7EED16E}"/>
              </a:ext>
            </a:extLst>
          </p:cNvPr>
          <p:cNvPicPr>
            <a:picLocks noChangeAspect="1"/>
          </p:cNvPicPr>
          <p:nvPr/>
        </p:nvPicPr>
        <p:blipFill rotWithShape="1">
          <a:blip r:embed="rId3"/>
          <a:srcRect l="14678" r="14501"/>
          <a:stretch/>
        </p:blipFill>
        <p:spPr>
          <a:xfrm>
            <a:off x="5333906" y="3288925"/>
            <a:ext cx="6858094" cy="3569075"/>
          </a:xfrm>
          <a:prstGeom prst="rect">
            <a:avLst/>
          </a:prstGeom>
        </p:spPr>
      </p:pic>
      <p:sp>
        <p:nvSpPr>
          <p:cNvPr id="8" name="Rectangle 7">
            <a:extLst>
              <a:ext uri="{FF2B5EF4-FFF2-40B4-BE49-F238E27FC236}">
                <a16:creationId xmlns:a16="http://schemas.microsoft.com/office/drawing/2014/main" id="{F0ADB224-8E9E-6C4F-A2A3-F13E7409C60F}"/>
              </a:ext>
            </a:extLst>
          </p:cNvPr>
          <p:cNvSpPr/>
          <p:nvPr/>
        </p:nvSpPr>
        <p:spPr>
          <a:xfrm>
            <a:off x="9558081" y="2817712"/>
            <a:ext cx="2372573" cy="369332"/>
          </a:xfrm>
          <a:prstGeom prst="rect">
            <a:avLst/>
          </a:prstGeom>
        </p:spPr>
        <p:txBody>
          <a:bodyPr wrap="none">
            <a:spAutoFit/>
          </a:bodyPr>
          <a:lstStyle/>
          <a:p>
            <a:r>
              <a:rPr lang="en-US" b="1" dirty="0" err="1">
                <a:latin typeface="Futura" panose="020B0602020204020303" pitchFamily="34" charset="-79"/>
                <a:cs typeface="Futura" panose="020B0602020204020303" pitchFamily="34" charset="-79"/>
              </a:rPr>
              <a:t>Amsler</a:t>
            </a:r>
            <a:r>
              <a:rPr lang="en-US" b="1" dirty="0">
                <a:latin typeface="Futura" panose="020B0602020204020303" pitchFamily="34" charset="-79"/>
                <a:cs typeface="Futura" panose="020B0602020204020303" pitchFamily="34" charset="-79"/>
              </a:rPr>
              <a:t> integrator</a:t>
            </a:r>
          </a:p>
        </p:txBody>
      </p:sp>
    </p:spTree>
    <p:extLst>
      <p:ext uri="{BB962C8B-B14F-4D97-AF65-F5344CB8AC3E}">
        <p14:creationId xmlns:p14="http://schemas.microsoft.com/office/powerpoint/2010/main" val="4184859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21457F-E00C-2944-899F-59F050CB489F}"/>
              </a:ext>
            </a:extLst>
          </p:cNvPr>
          <p:cNvPicPr>
            <a:picLocks noChangeAspect="1"/>
          </p:cNvPicPr>
          <p:nvPr/>
        </p:nvPicPr>
        <p:blipFill>
          <a:blip r:embed="rId2"/>
          <a:stretch>
            <a:fillRect/>
          </a:stretch>
        </p:blipFill>
        <p:spPr>
          <a:xfrm>
            <a:off x="580908" y="0"/>
            <a:ext cx="7669763" cy="6858000"/>
          </a:xfrm>
          <a:prstGeom prst="rect">
            <a:avLst/>
          </a:prstGeom>
        </p:spPr>
      </p:pic>
      <p:sp>
        <p:nvSpPr>
          <p:cNvPr id="5" name="Rectangle 4">
            <a:extLst>
              <a:ext uri="{FF2B5EF4-FFF2-40B4-BE49-F238E27FC236}">
                <a16:creationId xmlns:a16="http://schemas.microsoft.com/office/drawing/2014/main" id="{A4004678-FC3B-6041-BE63-2B9BC5618997}"/>
              </a:ext>
            </a:extLst>
          </p:cNvPr>
          <p:cNvSpPr/>
          <p:nvPr/>
        </p:nvSpPr>
        <p:spPr>
          <a:xfrm>
            <a:off x="8504594" y="6147554"/>
            <a:ext cx="3453446" cy="369332"/>
          </a:xfrm>
          <a:prstGeom prst="rect">
            <a:avLst/>
          </a:prstGeom>
        </p:spPr>
        <p:txBody>
          <a:bodyPr wrap="none">
            <a:spAutoFit/>
          </a:bodyPr>
          <a:lstStyle/>
          <a:p>
            <a:r>
              <a:rPr lang="en-GB" b="0" i="0" dirty="0">
                <a:effectLst/>
                <a:latin typeface="Futura Bk Book" panose="020B0502020204020303" pitchFamily="34" charset="0"/>
              </a:rPr>
              <a:t>Rijksmuseum </a:t>
            </a:r>
            <a:r>
              <a:rPr lang="en-GB" b="0" i="0" dirty="0" err="1">
                <a:effectLst/>
                <a:latin typeface="Futura Bk Book" panose="020B0502020204020303" pitchFamily="34" charset="0"/>
              </a:rPr>
              <a:t>Boerhaave</a:t>
            </a:r>
            <a:r>
              <a:rPr lang="en-GB" b="0" i="0" dirty="0">
                <a:effectLst/>
                <a:latin typeface="Futura Bk Book" panose="020B0502020204020303" pitchFamily="34" charset="0"/>
              </a:rPr>
              <a:t> Museum</a:t>
            </a:r>
            <a:endParaRPr lang="en-US" dirty="0">
              <a:latin typeface="Futura Bk Book" panose="020B0502020204020303" pitchFamily="34" charset="0"/>
            </a:endParaRPr>
          </a:p>
        </p:txBody>
      </p:sp>
    </p:spTree>
    <p:extLst>
      <p:ext uri="{BB962C8B-B14F-4D97-AF65-F5344CB8AC3E}">
        <p14:creationId xmlns:p14="http://schemas.microsoft.com/office/powerpoint/2010/main" val="1419736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DD58EC28-E2A5-C043-B1D9-A01A4286BAE0}"/>
              </a:ext>
            </a:extLst>
          </p:cNvPr>
          <p:cNvGrpSpPr/>
          <p:nvPr/>
        </p:nvGrpSpPr>
        <p:grpSpPr>
          <a:xfrm>
            <a:off x="5109325" y="4409046"/>
            <a:ext cx="1776845" cy="681649"/>
            <a:chOff x="4708467" y="3797390"/>
            <a:chExt cx="1776845" cy="681649"/>
          </a:xfrm>
        </p:grpSpPr>
        <p:sp>
          <p:nvSpPr>
            <p:cNvPr id="26" name="Oval 25">
              <a:extLst>
                <a:ext uri="{FF2B5EF4-FFF2-40B4-BE49-F238E27FC236}">
                  <a16:creationId xmlns:a16="http://schemas.microsoft.com/office/drawing/2014/main" id="{01A864CE-B6C1-424E-89FB-FFF0587551DD}"/>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4A51B01-7D57-FD4F-B74F-BBB157571BCC}"/>
                </a:ext>
              </a:extLst>
            </p:cNvPr>
            <p:cNvSpPr txBox="1"/>
            <p:nvPr/>
          </p:nvSpPr>
          <p:spPr>
            <a:xfrm>
              <a:off x="4708467" y="3854229"/>
              <a:ext cx="1776845" cy="5539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3D Models</a:t>
              </a:r>
            </a:p>
            <a:p>
              <a:pPr algn="ctr"/>
              <a:r>
                <a:rPr lang="en-US" sz="1200" dirty="0" err="1">
                  <a:latin typeface="Futura Bk Book" panose="020B0502020204020303" pitchFamily="34" charset="0"/>
                  <a:cs typeface="Futura Condensed Medium" panose="020B0602020204020303" pitchFamily="34" charset="-79"/>
                </a:rPr>
                <a:t>Onnes</a:t>
              </a:r>
              <a:r>
                <a:rPr lang="en-US" sz="1200" dirty="0">
                  <a:latin typeface="Futura Bk Book" panose="020B0502020204020303" pitchFamily="34" charset="0"/>
                  <a:cs typeface="Futura Condensed Medium" panose="020B0602020204020303" pitchFamily="34" charset="-79"/>
                </a:rPr>
                <a:t>’ Models</a:t>
              </a:r>
              <a:endParaRPr lang="en-US" sz="1600" dirty="0">
                <a:latin typeface="Futura Bk Book" panose="020B0502020204020303" pitchFamily="34" charset="0"/>
                <a:cs typeface="Futura Condensed Medium" panose="020B0602020204020303" pitchFamily="34" charset="-79"/>
              </a:endParaRPr>
            </a:p>
          </p:txBody>
        </p:sp>
      </p:grpSp>
      <p:sp>
        <p:nvSpPr>
          <p:cNvPr id="35" name="Oval 34">
            <a:extLst>
              <a:ext uri="{FF2B5EF4-FFF2-40B4-BE49-F238E27FC236}">
                <a16:creationId xmlns:a16="http://schemas.microsoft.com/office/drawing/2014/main" id="{31922083-AC08-DF4B-AD37-4056D7F8A325}"/>
              </a:ext>
            </a:extLst>
          </p:cNvPr>
          <p:cNvSpPr/>
          <p:nvPr/>
        </p:nvSpPr>
        <p:spPr>
          <a:xfrm>
            <a:off x="4840549" y="3699831"/>
            <a:ext cx="2247900" cy="253471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3E42B3E-FE3E-CA4D-A98A-9669B32FE0E3}"/>
              </a:ext>
            </a:extLst>
          </p:cNvPr>
          <p:cNvSpPr txBox="1"/>
          <p:nvPr/>
        </p:nvSpPr>
        <p:spPr>
          <a:xfrm>
            <a:off x="5095470" y="3926612"/>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 Culture</a:t>
            </a:r>
          </a:p>
        </p:txBody>
      </p:sp>
      <p:grpSp>
        <p:nvGrpSpPr>
          <p:cNvPr id="37" name="Group 36">
            <a:extLst>
              <a:ext uri="{FF2B5EF4-FFF2-40B4-BE49-F238E27FC236}">
                <a16:creationId xmlns:a16="http://schemas.microsoft.com/office/drawing/2014/main" id="{A19766C6-8089-B248-B3CB-C72E8BD360CF}"/>
              </a:ext>
            </a:extLst>
          </p:cNvPr>
          <p:cNvGrpSpPr/>
          <p:nvPr/>
        </p:nvGrpSpPr>
        <p:grpSpPr>
          <a:xfrm>
            <a:off x="2442638" y="427914"/>
            <a:ext cx="2122058" cy="1543799"/>
            <a:chOff x="1298864" y="1091047"/>
            <a:chExt cx="2122058" cy="1543799"/>
          </a:xfrm>
        </p:grpSpPr>
        <p:sp>
          <p:nvSpPr>
            <p:cNvPr id="38" name="Oval 37">
              <a:extLst>
                <a:ext uri="{FF2B5EF4-FFF2-40B4-BE49-F238E27FC236}">
                  <a16:creationId xmlns:a16="http://schemas.microsoft.com/office/drawing/2014/main" id="{DCB55A74-D1C5-AC4E-814D-14365603E823}"/>
                </a:ext>
              </a:extLst>
            </p:cNvPr>
            <p:cNvSpPr/>
            <p:nvPr/>
          </p:nvSpPr>
          <p:spPr>
            <a:xfrm>
              <a:off x="1298864" y="1091047"/>
              <a:ext cx="2122058" cy="154379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8E445DA-E4FA-F94A-832C-03E4D2053B25}"/>
                </a:ext>
              </a:extLst>
            </p:cNvPr>
            <p:cNvSpPr txBox="1"/>
            <p:nvPr/>
          </p:nvSpPr>
          <p:spPr>
            <a:xfrm>
              <a:off x="1471470" y="128598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Experimental Culture</a:t>
              </a:r>
            </a:p>
          </p:txBody>
        </p:sp>
        <p:grpSp>
          <p:nvGrpSpPr>
            <p:cNvPr id="40" name="Group 39">
              <a:extLst>
                <a:ext uri="{FF2B5EF4-FFF2-40B4-BE49-F238E27FC236}">
                  <a16:creationId xmlns:a16="http://schemas.microsoft.com/office/drawing/2014/main" id="{394EB41A-EBAE-744C-A63F-80195C2BC5B9}"/>
                </a:ext>
              </a:extLst>
            </p:cNvPr>
            <p:cNvGrpSpPr/>
            <p:nvPr/>
          </p:nvGrpSpPr>
          <p:grpSpPr>
            <a:xfrm>
              <a:off x="1471470" y="1751323"/>
              <a:ext cx="1776845" cy="681649"/>
              <a:chOff x="2947555" y="3162987"/>
              <a:chExt cx="1776845" cy="681649"/>
            </a:xfrm>
          </p:grpSpPr>
          <p:sp>
            <p:nvSpPr>
              <p:cNvPr id="41" name="Oval 40">
                <a:extLst>
                  <a:ext uri="{FF2B5EF4-FFF2-40B4-BE49-F238E27FC236}">
                    <a16:creationId xmlns:a16="http://schemas.microsoft.com/office/drawing/2014/main" id="{7A48288A-9F10-D941-B5BD-4993A356FA40}"/>
                  </a:ext>
                </a:extLst>
              </p:cNvPr>
              <p:cNvSpPr/>
              <p:nvPr/>
            </p:nvSpPr>
            <p:spPr>
              <a:xfrm>
                <a:off x="2947555" y="3162987"/>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C3B6486A-BE4E-1E42-91E0-5C0B5D888C7B}"/>
                  </a:ext>
                </a:extLst>
              </p:cNvPr>
              <p:cNvSpPr txBox="1"/>
              <p:nvPr/>
            </p:nvSpPr>
            <p:spPr>
              <a:xfrm>
                <a:off x="2947555" y="331914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Numerical Quantities</a:t>
                </a:r>
              </a:p>
            </p:txBody>
          </p:sp>
        </p:grpSp>
      </p:grpSp>
      <p:grpSp>
        <p:nvGrpSpPr>
          <p:cNvPr id="43" name="Group 42">
            <a:extLst>
              <a:ext uri="{FF2B5EF4-FFF2-40B4-BE49-F238E27FC236}">
                <a16:creationId xmlns:a16="http://schemas.microsoft.com/office/drawing/2014/main" id="{9B1D3748-1BD3-EC44-BF62-CFDB5E018E65}"/>
              </a:ext>
            </a:extLst>
          </p:cNvPr>
          <p:cNvGrpSpPr/>
          <p:nvPr/>
        </p:nvGrpSpPr>
        <p:grpSpPr>
          <a:xfrm>
            <a:off x="5084009" y="443360"/>
            <a:ext cx="2122059" cy="1543799"/>
            <a:chOff x="5034971" y="1135581"/>
            <a:chExt cx="2122059" cy="1543799"/>
          </a:xfrm>
        </p:grpSpPr>
        <p:sp>
          <p:nvSpPr>
            <p:cNvPr id="44" name="Oval 43">
              <a:extLst>
                <a:ext uri="{FF2B5EF4-FFF2-40B4-BE49-F238E27FC236}">
                  <a16:creationId xmlns:a16="http://schemas.microsoft.com/office/drawing/2014/main" id="{D8D2843A-4B63-FE4F-A1C1-7E4062EDF172}"/>
                </a:ext>
              </a:extLst>
            </p:cNvPr>
            <p:cNvSpPr/>
            <p:nvPr/>
          </p:nvSpPr>
          <p:spPr>
            <a:xfrm>
              <a:off x="5034971" y="1135581"/>
              <a:ext cx="2122059" cy="154379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8B7ED4CD-AA56-8845-A2CA-5B2F052CA986}"/>
                </a:ext>
              </a:extLst>
            </p:cNvPr>
            <p:cNvSpPr txBox="1"/>
            <p:nvPr/>
          </p:nvSpPr>
          <p:spPr>
            <a:xfrm>
              <a:off x="5207578" y="1315073"/>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Graphical Culture</a:t>
              </a:r>
            </a:p>
          </p:txBody>
        </p:sp>
        <p:grpSp>
          <p:nvGrpSpPr>
            <p:cNvPr id="46" name="Group 45">
              <a:extLst>
                <a:ext uri="{FF2B5EF4-FFF2-40B4-BE49-F238E27FC236}">
                  <a16:creationId xmlns:a16="http://schemas.microsoft.com/office/drawing/2014/main" id="{9EB1581E-AA32-AB4F-81F9-440D4230F09F}"/>
                </a:ext>
              </a:extLst>
            </p:cNvPr>
            <p:cNvGrpSpPr/>
            <p:nvPr/>
          </p:nvGrpSpPr>
          <p:grpSpPr>
            <a:xfrm>
              <a:off x="5207578" y="1814560"/>
              <a:ext cx="1776845" cy="681649"/>
              <a:chOff x="2947555" y="3162987"/>
              <a:chExt cx="1776845" cy="681649"/>
            </a:xfrm>
          </p:grpSpPr>
          <p:sp>
            <p:nvSpPr>
              <p:cNvPr id="47" name="Oval 46">
                <a:extLst>
                  <a:ext uri="{FF2B5EF4-FFF2-40B4-BE49-F238E27FC236}">
                    <a16:creationId xmlns:a16="http://schemas.microsoft.com/office/drawing/2014/main" id="{9F38E5B5-9032-BA49-A13E-CF61662D9D8D}"/>
                  </a:ext>
                </a:extLst>
              </p:cNvPr>
              <p:cNvSpPr/>
              <p:nvPr/>
            </p:nvSpPr>
            <p:spPr>
              <a:xfrm>
                <a:off x="2947555" y="3162987"/>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0C1986EF-912A-1542-8599-3FE3DA97BB8D}"/>
                  </a:ext>
                </a:extLst>
              </p:cNvPr>
              <p:cNvSpPr txBox="1"/>
              <p:nvPr/>
            </p:nvSpPr>
            <p:spPr>
              <a:xfrm>
                <a:off x="2947555" y="3219826"/>
                <a:ext cx="1776845" cy="5539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2D Surfaces</a:t>
                </a:r>
              </a:p>
              <a:p>
                <a:pPr algn="ctr"/>
                <a:r>
                  <a:rPr lang="en-US" sz="1200" dirty="0">
                    <a:latin typeface="Futura Bk Book" panose="020B0502020204020303" pitchFamily="34" charset="0"/>
                    <a:cs typeface="Futura Condensed Medium" panose="020B0602020204020303" pitchFamily="34" charset="-79"/>
                  </a:rPr>
                  <a:t>Thomson’s Graphs</a:t>
                </a:r>
                <a:endParaRPr lang="en-US" sz="1600" dirty="0">
                  <a:latin typeface="Futura Bk Book" panose="020B0502020204020303" pitchFamily="34" charset="0"/>
                  <a:cs typeface="Futura Condensed Medium" panose="020B0602020204020303" pitchFamily="34" charset="-79"/>
                </a:endParaRPr>
              </a:p>
            </p:txBody>
          </p:sp>
        </p:grpSp>
      </p:grpSp>
      <p:grpSp>
        <p:nvGrpSpPr>
          <p:cNvPr id="49" name="Group 48">
            <a:extLst>
              <a:ext uri="{FF2B5EF4-FFF2-40B4-BE49-F238E27FC236}">
                <a16:creationId xmlns:a16="http://schemas.microsoft.com/office/drawing/2014/main" id="{61FE6F5C-891B-DA45-BB0D-91211EA93A94}"/>
              </a:ext>
            </a:extLst>
          </p:cNvPr>
          <p:cNvGrpSpPr/>
          <p:nvPr/>
        </p:nvGrpSpPr>
        <p:grpSpPr>
          <a:xfrm>
            <a:off x="7725381" y="443360"/>
            <a:ext cx="2247900" cy="2534719"/>
            <a:chOff x="8771080" y="1045528"/>
            <a:chExt cx="2247900" cy="2534719"/>
          </a:xfrm>
        </p:grpSpPr>
        <p:sp>
          <p:nvSpPr>
            <p:cNvPr id="50" name="Oval 49">
              <a:extLst>
                <a:ext uri="{FF2B5EF4-FFF2-40B4-BE49-F238E27FC236}">
                  <a16:creationId xmlns:a16="http://schemas.microsoft.com/office/drawing/2014/main" id="{76F01456-B741-B64E-A2EA-44D968B48720}"/>
                </a:ext>
              </a:extLst>
            </p:cNvPr>
            <p:cNvSpPr/>
            <p:nvPr/>
          </p:nvSpPr>
          <p:spPr>
            <a:xfrm>
              <a:off x="8771080" y="1045528"/>
              <a:ext cx="2247900" cy="253471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F92D45A8-AB46-E446-A743-B83B12EB8FA3}"/>
                </a:ext>
              </a:extLst>
            </p:cNvPr>
            <p:cNvSpPr txBox="1"/>
            <p:nvPr/>
          </p:nvSpPr>
          <p:spPr>
            <a:xfrm>
              <a:off x="9020462" y="128708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Modelling Culture</a:t>
              </a:r>
            </a:p>
          </p:txBody>
        </p:sp>
        <p:grpSp>
          <p:nvGrpSpPr>
            <p:cNvPr id="52" name="Group 51">
              <a:extLst>
                <a:ext uri="{FF2B5EF4-FFF2-40B4-BE49-F238E27FC236}">
                  <a16:creationId xmlns:a16="http://schemas.microsoft.com/office/drawing/2014/main" id="{07AFCFDB-304A-F447-8543-2144631AF662}"/>
                </a:ext>
              </a:extLst>
            </p:cNvPr>
            <p:cNvGrpSpPr/>
            <p:nvPr/>
          </p:nvGrpSpPr>
          <p:grpSpPr>
            <a:xfrm>
              <a:off x="8985594" y="1826929"/>
              <a:ext cx="1839307" cy="1582806"/>
              <a:chOff x="2940396" y="3175355"/>
              <a:chExt cx="1839307" cy="1582806"/>
            </a:xfrm>
          </p:grpSpPr>
          <p:sp>
            <p:nvSpPr>
              <p:cNvPr id="53" name="Oval 52">
                <a:extLst>
                  <a:ext uri="{FF2B5EF4-FFF2-40B4-BE49-F238E27FC236}">
                    <a16:creationId xmlns:a16="http://schemas.microsoft.com/office/drawing/2014/main" id="{22B788D7-DF92-4B44-A7C8-72EBF04D7649}"/>
                  </a:ext>
                </a:extLst>
              </p:cNvPr>
              <p:cNvSpPr/>
              <p:nvPr/>
            </p:nvSpPr>
            <p:spPr>
              <a:xfrm>
                <a:off x="2940396" y="3175355"/>
                <a:ext cx="1839307" cy="15828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F2DBA0-E48C-BB45-B3FE-F3013F7CA125}"/>
                  </a:ext>
                </a:extLst>
              </p:cNvPr>
              <p:cNvSpPr txBox="1"/>
              <p:nvPr/>
            </p:nvSpPr>
            <p:spPr>
              <a:xfrm>
                <a:off x="2947555" y="3319145"/>
                <a:ext cx="1776845" cy="923330"/>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3D Models</a:t>
                </a:r>
              </a:p>
              <a:p>
                <a:pPr algn="ctr"/>
                <a:r>
                  <a:rPr lang="en-US" sz="1200" dirty="0">
                    <a:latin typeface="Futura Bk Book" panose="020B0502020204020303" pitchFamily="34" charset="0"/>
                    <a:cs typeface="Futura Condensed Medium" panose="020B0602020204020303" pitchFamily="34" charset="-79"/>
                  </a:rPr>
                  <a:t>Thomson’s Model</a:t>
                </a:r>
              </a:p>
              <a:p>
                <a:pPr algn="ctr"/>
                <a:r>
                  <a:rPr lang="en-US" sz="1200" dirty="0">
                    <a:latin typeface="Futura Bk Book" panose="020B0502020204020303" pitchFamily="34" charset="0"/>
                    <a:cs typeface="Futura Condensed Medium" panose="020B0602020204020303" pitchFamily="34" charset="-79"/>
                  </a:rPr>
                  <a:t>Van der Waals’ Model</a:t>
                </a:r>
              </a:p>
              <a:p>
                <a:pPr algn="ctr"/>
                <a:r>
                  <a:rPr lang="en-US" sz="1200" dirty="0">
                    <a:latin typeface="Futura Bk Book" panose="020B0502020204020303" pitchFamily="34" charset="0"/>
                    <a:cs typeface="Futura Condensed Medium" panose="020B0602020204020303" pitchFamily="34" charset="-79"/>
                  </a:rPr>
                  <a:t>Mathematical Models</a:t>
                </a:r>
              </a:p>
            </p:txBody>
          </p:sp>
        </p:grpSp>
      </p:grpSp>
    </p:spTree>
    <p:extLst>
      <p:ext uri="{BB962C8B-B14F-4D97-AF65-F5344CB8AC3E}">
        <p14:creationId xmlns:p14="http://schemas.microsoft.com/office/powerpoint/2010/main" val="3364461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F47E01C0-7785-954E-B87C-EC6185BCE2EA}"/>
              </a:ext>
            </a:extLst>
          </p:cNvPr>
          <p:cNvGrpSpPr/>
          <p:nvPr/>
        </p:nvGrpSpPr>
        <p:grpSpPr>
          <a:xfrm>
            <a:off x="2442638" y="427914"/>
            <a:ext cx="2122058" cy="1543799"/>
            <a:chOff x="1298864" y="1091047"/>
            <a:chExt cx="2122058" cy="1543799"/>
          </a:xfrm>
        </p:grpSpPr>
        <p:sp>
          <p:nvSpPr>
            <p:cNvPr id="2" name="Oval 1">
              <a:extLst>
                <a:ext uri="{FF2B5EF4-FFF2-40B4-BE49-F238E27FC236}">
                  <a16:creationId xmlns:a16="http://schemas.microsoft.com/office/drawing/2014/main" id="{A7E7EA56-AD55-9441-9B8D-741A2B960F32}"/>
                </a:ext>
              </a:extLst>
            </p:cNvPr>
            <p:cNvSpPr/>
            <p:nvPr/>
          </p:nvSpPr>
          <p:spPr>
            <a:xfrm>
              <a:off x="1298864" y="1091047"/>
              <a:ext cx="2122058" cy="154379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9519BD1-BBE1-4149-96CB-6D2F24FCFC4E}"/>
                </a:ext>
              </a:extLst>
            </p:cNvPr>
            <p:cNvSpPr txBox="1"/>
            <p:nvPr/>
          </p:nvSpPr>
          <p:spPr>
            <a:xfrm>
              <a:off x="1471470" y="128598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Experimental Culture</a:t>
              </a:r>
            </a:p>
          </p:txBody>
        </p:sp>
        <p:grpSp>
          <p:nvGrpSpPr>
            <p:cNvPr id="4" name="Group 3">
              <a:extLst>
                <a:ext uri="{FF2B5EF4-FFF2-40B4-BE49-F238E27FC236}">
                  <a16:creationId xmlns:a16="http://schemas.microsoft.com/office/drawing/2014/main" id="{A8DC3138-8A2B-314B-9E24-0B77CD272DCB}"/>
                </a:ext>
              </a:extLst>
            </p:cNvPr>
            <p:cNvGrpSpPr/>
            <p:nvPr/>
          </p:nvGrpSpPr>
          <p:grpSpPr>
            <a:xfrm>
              <a:off x="1471470" y="1751323"/>
              <a:ext cx="1776845" cy="681649"/>
              <a:chOff x="2947555" y="3162987"/>
              <a:chExt cx="1776845" cy="681649"/>
            </a:xfrm>
          </p:grpSpPr>
          <p:sp>
            <p:nvSpPr>
              <p:cNvPr id="5" name="Oval 4">
                <a:extLst>
                  <a:ext uri="{FF2B5EF4-FFF2-40B4-BE49-F238E27FC236}">
                    <a16:creationId xmlns:a16="http://schemas.microsoft.com/office/drawing/2014/main" id="{EC369B31-14C5-E547-9507-CBE8527828E6}"/>
                  </a:ext>
                </a:extLst>
              </p:cNvPr>
              <p:cNvSpPr/>
              <p:nvPr/>
            </p:nvSpPr>
            <p:spPr>
              <a:xfrm>
                <a:off x="2947555" y="3162987"/>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3F2204-2EEE-9F47-B80B-8D9911249073}"/>
                  </a:ext>
                </a:extLst>
              </p:cNvPr>
              <p:cNvSpPr txBox="1"/>
              <p:nvPr/>
            </p:nvSpPr>
            <p:spPr>
              <a:xfrm>
                <a:off x="2947555" y="331914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Numerical Quantities</a:t>
                </a:r>
              </a:p>
            </p:txBody>
          </p:sp>
        </p:grpSp>
      </p:grpSp>
      <p:grpSp>
        <p:nvGrpSpPr>
          <p:cNvPr id="23" name="Group 22">
            <a:extLst>
              <a:ext uri="{FF2B5EF4-FFF2-40B4-BE49-F238E27FC236}">
                <a16:creationId xmlns:a16="http://schemas.microsoft.com/office/drawing/2014/main" id="{6928F7DC-449E-F248-96ED-D2F4C650F793}"/>
              </a:ext>
            </a:extLst>
          </p:cNvPr>
          <p:cNvGrpSpPr/>
          <p:nvPr/>
        </p:nvGrpSpPr>
        <p:grpSpPr>
          <a:xfrm>
            <a:off x="5084009" y="443360"/>
            <a:ext cx="2122059" cy="1543799"/>
            <a:chOff x="5034971" y="1135581"/>
            <a:chExt cx="2122059" cy="1543799"/>
          </a:xfrm>
        </p:grpSpPr>
        <p:sp>
          <p:nvSpPr>
            <p:cNvPr id="8" name="Oval 7">
              <a:extLst>
                <a:ext uri="{FF2B5EF4-FFF2-40B4-BE49-F238E27FC236}">
                  <a16:creationId xmlns:a16="http://schemas.microsoft.com/office/drawing/2014/main" id="{A910B313-ADD7-9940-A413-2DF8B280411E}"/>
                </a:ext>
              </a:extLst>
            </p:cNvPr>
            <p:cNvSpPr/>
            <p:nvPr/>
          </p:nvSpPr>
          <p:spPr>
            <a:xfrm>
              <a:off x="5034971" y="1135581"/>
              <a:ext cx="2122059" cy="154379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FC1773A-FA5D-A444-87E2-4C2AB629F83C}"/>
                </a:ext>
              </a:extLst>
            </p:cNvPr>
            <p:cNvSpPr txBox="1"/>
            <p:nvPr/>
          </p:nvSpPr>
          <p:spPr>
            <a:xfrm>
              <a:off x="5207578" y="1315073"/>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Graphical Culture</a:t>
              </a:r>
            </a:p>
          </p:txBody>
        </p:sp>
        <p:grpSp>
          <p:nvGrpSpPr>
            <p:cNvPr id="11" name="Group 10">
              <a:extLst>
                <a:ext uri="{FF2B5EF4-FFF2-40B4-BE49-F238E27FC236}">
                  <a16:creationId xmlns:a16="http://schemas.microsoft.com/office/drawing/2014/main" id="{9196B42A-9A93-D842-A674-EFE30D6EE5D2}"/>
                </a:ext>
              </a:extLst>
            </p:cNvPr>
            <p:cNvGrpSpPr/>
            <p:nvPr/>
          </p:nvGrpSpPr>
          <p:grpSpPr>
            <a:xfrm>
              <a:off x="5207578" y="1814560"/>
              <a:ext cx="1776845" cy="681649"/>
              <a:chOff x="2947555" y="3162987"/>
              <a:chExt cx="1776845" cy="681649"/>
            </a:xfrm>
          </p:grpSpPr>
          <p:sp>
            <p:nvSpPr>
              <p:cNvPr id="12" name="Oval 11">
                <a:extLst>
                  <a:ext uri="{FF2B5EF4-FFF2-40B4-BE49-F238E27FC236}">
                    <a16:creationId xmlns:a16="http://schemas.microsoft.com/office/drawing/2014/main" id="{8B026E6F-8A8B-2C4E-8D15-70DDCD9892EE}"/>
                  </a:ext>
                </a:extLst>
              </p:cNvPr>
              <p:cNvSpPr/>
              <p:nvPr/>
            </p:nvSpPr>
            <p:spPr>
              <a:xfrm>
                <a:off x="2947555" y="3162987"/>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6C1743A-BA74-FD4B-A4AA-EB3ADB674B80}"/>
                  </a:ext>
                </a:extLst>
              </p:cNvPr>
              <p:cNvSpPr txBox="1"/>
              <p:nvPr/>
            </p:nvSpPr>
            <p:spPr>
              <a:xfrm>
                <a:off x="2947555" y="3219826"/>
                <a:ext cx="1776845" cy="5539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2D Surfaces</a:t>
                </a:r>
              </a:p>
              <a:p>
                <a:pPr algn="ctr"/>
                <a:r>
                  <a:rPr lang="en-US" sz="1200" dirty="0">
                    <a:latin typeface="Futura Bk Book" panose="020B0502020204020303" pitchFamily="34" charset="0"/>
                    <a:cs typeface="Futura Condensed Medium" panose="020B0602020204020303" pitchFamily="34" charset="-79"/>
                  </a:rPr>
                  <a:t>Thomson’s Graphs</a:t>
                </a:r>
                <a:endParaRPr lang="en-US" sz="1600" dirty="0">
                  <a:latin typeface="Futura Bk Book" panose="020B0502020204020303" pitchFamily="34" charset="0"/>
                  <a:cs typeface="Futura Condensed Medium" panose="020B0602020204020303" pitchFamily="34" charset="-79"/>
                </a:endParaRPr>
              </a:p>
            </p:txBody>
          </p:sp>
        </p:grpSp>
      </p:grpSp>
      <p:grpSp>
        <p:nvGrpSpPr>
          <p:cNvPr id="24" name="Group 23">
            <a:extLst>
              <a:ext uri="{FF2B5EF4-FFF2-40B4-BE49-F238E27FC236}">
                <a16:creationId xmlns:a16="http://schemas.microsoft.com/office/drawing/2014/main" id="{9D95EE7E-4E83-4242-B7A4-87A579AF6B10}"/>
              </a:ext>
            </a:extLst>
          </p:cNvPr>
          <p:cNvGrpSpPr/>
          <p:nvPr/>
        </p:nvGrpSpPr>
        <p:grpSpPr>
          <a:xfrm>
            <a:off x="7725381" y="443360"/>
            <a:ext cx="2247900" cy="2534719"/>
            <a:chOff x="8771080" y="1045528"/>
            <a:chExt cx="2247900" cy="2534719"/>
          </a:xfrm>
        </p:grpSpPr>
        <p:sp>
          <p:nvSpPr>
            <p:cNvPr id="14" name="Oval 13">
              <a:extLst>
                <a:ext uri="{FF2B5EF4-FFF2-40B4-BE49-F238E27FC236}">
                  <a16:creationId xmlns:a16="http://schemas.microsoft.com/office/drawing/2014/main" id="{78A924F3-204C-834E-93A4-2F81675460D0}"/>
                </a:ext>
              </a:extLst>
            </p:cNvPr>
            <p:cNvSpPr/>
            <p:nvPr/>
          </p:nvSpPr>
          <p:spPr>
            <a:xfrm>
              <a:off x="8771080" y="1045528"/>
              <a:ext cx="2247900" cy="2534719"/>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D8720BC-5670-D24E-A7F4-E1923D6F30E7}"/>
                </a:ext>
              </a:extLst>
            </p:cNvPr>
            <p:cNvSpPr txBox="1"/>
            <p:nvPr/>
          </p:nvSpPr>
          <p:spPr>
            <a:xfrm>
              <a:off x="9020462" y="1287085"/>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Modelling Culture</a:t>
              </a:r>
            </a:p>
          </p:txBody>
        </p:sp>
        <p:grpSp>
          <p:nvGrpSpPr>
            <p:cNvPr id="19" name="Group 18">
              <a:extLst>
                <a:ext uri="{FF2B5EF4-FFF2-40B4-BE49-F238E27FC236}">
                  <a16:creationId xmlns:a16="http://schemas.microsoft.com/office/drawing/2014/main" id="{5A7C5294-2BCC-9E49-AE11-662EE839C8E0}"/>
                </a:ext>
              </a:extLst>
            </p:cNvPr>
            <p:cNvGrpSpPr/>
            <p:nvPr/>
          </p:nvGrpSpPr>
          <p:grpSpPr>
            <a:xfrm>
              <a:off x="8985594" y="1826929"/>
              <a:ext cx="1839307" cy="1582806"/>
              <a:chOff x="2940396" y="3175355"/>
              <a:chExt cx="1839307" cy="1582806"/>
            </a:xfrm>
          </p:grpSpPr>
          <p:sp>
            <p:nvSpPr>
              <p:cNvPr id="20" name="Oval 19">
                <a:extLst>
                  <a:ext uri="{FF2B5EF4-FFF2-40B4-BE49-F238E27FC236}">
                    <a16:creationId xmlns:a16="http://schemas.microsoft.com/office/drawing/2014/main" id="{1F2B74E9-AFCE-384E-96BF-BFB91DEE09D9}"/>
                  </a:ext>
                </a:extLst>
              </p:cNvPr>
              <p:cNvSpPr/>
              <p:nvPr/>
            </p:nvSpPr>
            <p:spPr>
              <a:xfrm>
                <a:off x="2940396" y="3175355"/>
                <a:ext cx="1839307" cy="15828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E9B59AD-A3BE-144C-95DE-A6EB7AED19DE}"/>
                  </a:ext>
                </a:extLst>
              </p:cNvPr>
              <p:cNvSpPr txBox="1"/>
              <p:nvPr/>
            </p:nvSpPr>
            <p:spPr>
              <a:xfrm>
                <a:off x="2947555" y="3319145"/>
                <a:ext cx="1776845" cy="923330"/>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3D Models</a:t>
                </a:r>
              </a:p>
              <a:p>
                <a:pPr algn="ctr"/>
                <a:r>
                  <a:rPr lang="en-US" sz="1200" dirty="0">
                    <a:latin typeface="Futura Bk Book" panose="020B0502020204020303" pitchFamily="34" charset="0"/>
                    <a:cs typeface="Futura Condensed Medium" panose="020B0602020204020303" pitchFamily="34" charset="-79"/>
                  </a:rPr>
                  <a:t>Thomson’s Model</a:t>
                </a:r>
              </a:p>
              <a:p>
                <a:pPr algn="ctr"/>
                <a:r>
                  <a:rPr lang="en-US" sz="1200" dirty="0">
                    <a:latin typeface="Futura Bk Book" panose="020B0502020204020303" pitchFamily="34" charset="0"/>
                    <a:cs typeface="Futura Condensed Medium" panose="020B0602020204020303" pitchFamily="34" charset="-79"/>
                  </a:rPr>
                  <a:t>Van der Waals’ Model</a:t>
                </a:r>
              </a:p>
              <a:p>
                <a:pPr algn="ctr"/>
                <a:r>
                  <a:rPr lang="en-US" sz="1200" dirty="0">
                    <a:latin typeface="Futura Bk Book" panose="020B0502020204020303" pitchFamily="34" charset="0"/>
                    <a:cs typeface="Futura Condensed Medium" panose="020B0602020204020303" pitchFamily="34" charset="-79"/>
                  </a:rPr>
                  <a:t>Mathematical Models</a:t>
                </a:r>
              </a:p>
            </p:txBody>
          </p:sp>
        </p:grpSp>
      </p:grpSp>
      <p:grpSp>
        <p:nvGrpSpPr>
          <p:cNvPr id="28" name="Group 27">
            <a:extLst>
              <a:ext uri="{FF2B5EF4-FFF2-40B4-BE49-F238E27FC236}">
                <a16:creationId xmlns:a16="http://schemas.microsoft.com/office/drawing/2014/main" id="{DD58EC28-E2A5-C043-B1D9-A01A4286BAE0}"/>
              </a:ext>
            </a:extLst>
          </p:cNvPr>
          <p:cNvGrpSpPr/>
          <p:nvPr/>
        </p:nvGrpSpPr>
        <p:grpSpPr>
          <a:xfrm>
            <a:off x="2279273" y="5716301"/>
            <a:ext cx="1776845" cy="1095668"/>
            <a:chOff x="4708467" y="3797390"/>
            <a:chExt cx="1776845" cy="795503"/>
          </a:xfrm>
        </p:grpSpPr>
        <p:sp>
          <p:nvSpPr>
            <p:cNvPr id="26" name="Oval 25">
              <a:extLst>
                <a:ext uri="{FF2B5EF4-FFF2-40B4-BE49-F238E27FC236}">
                  <a16:creationId xmlns:a16="http://schemas.microsoft.com/office/drawing/2014/main" id="{01A864CE-B6C1-424E-89FB-FFF0587551DD}"/>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E4A51B01-7D57-FD4F-B74F-BBB157571BCC}"/>
                </a:ext>
              </a:extLst>
            </p:cNvPr>
            <p:cNvSpPr txBox="1"/>
            <p:nvPr/>
          </p:nvSpPr>
          <p:spPr>
            <a:xfrm>
              <a:off x="4708467" y="3854229"/>
              <a:ext cx="1776845" cy="738664"/>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3D Models</a:t>
              </a:r>
            </a:p>
            <a:p>
              <a:pPr algn="ctr"/>
              <a:r>
                <a:rPr lang="en-US" sz="1200" dirty="0">
                  <a:latin typeface="Futura Bk Book" panose="020B0502020204020303" pitchFamily="34" charset="0"/>
                  <a:cs typeface="Futura Condensed Medium" panose="020B0602020204020303" pitchFamily="34" charset="-79"/>
                </a:rPr>
                <a:t>Maxwell’s Models</a:t>
              </a:r>
            </a:p>
            <a:p>
              <a:pPr algn="ctr"/>
              <a:r>
                <a:rPr lang="en-US" sz="1200" dirty="0" err="1">
                  <a:latin typeface="Futura Bk Book" panose="020B0502020204020303" pitchFamily="34" charset="0"/>
                  <a:cs typeface="Futura Condensed Medium" panose="020B0602020204020303" pitchFamily="34" charset="-79"/>
                </a:rPr>
                <a:t>Onnes</a:t>
              </a:r>
              <a:r>
                <a:rPr lang="en-US" sz="1200" dirty="0">
                  <a:latin typeface="Futura Bk Book" panose="020B0502020204020303" pitchFamily="34" charset="0"/>
                  <a:cs typeface="Futura Condensed Medium" panose="020B0602020204020303" pitchFamily="34" charset="-79"/>
                </a:rPr>
                <a:t>’ Models</a:t>
              </a:r>
              <a:endParaRPr lang="en-US" sz="1600" dirty="0">
                <a:latin typeface="Futura Bk Book" panose="020B0502020204020303" pitchFamily="34" charset="0"/>
                <a:cs typeface="Futura Condensed Medium" panose="020B0602020204020303" pitchFamily="34" charset="-79"/>
              </a:endParaRPr>
            </a:p>
          </p:txBody>
        </p:sp>
      </p:grpSp>
      <p:sp>
        <p:nvSpPr>
          <p:cNvPr id="35" name="Oval 34">
            <a:extLst>
              <a:ext uri="{FF2B5EF4-FFF2-40B4-BE49-F238E27FC236}">
                <a16:creationId xmlns:a16="http://schemas.microsoft.com/office/drawing/2014/main" id="{31922083-AC08-DF4B-AD37-4056D7F8A325}"/>
              </a:ext>
            </a:extLst>
          </p:cNvPr>
          <p:cNvSpPr/>
          <p:nvPr/>
        </p:nvSpPr>
        <p:spPr>
          <a:xfrm>
            <a:off x="766876" y="3612407"/>
            <a:ext cx="4938800" cy="3142723"/>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3E42B3E-FE3E-CA4D-A98A-9669B32FE0E3}"/>
              </a:ext>
            </a:extLst>
          </p:cNvPr>
          <p:cNvSpPr txBox="1"/>
          <p:nvPr/>
        </p:nvSpPr>
        <p:spPr>
          <a:xfrm>
            <a:off x="2023658" y="3777778"/>
            <a:ext cx="2425238"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A Computational Culture</a:t>
            </a:r>
          </a:p>
        </p:txBody>
      </p:sp>
      <p:grpSp>
        <p:nvGrpSpPr>
          <p:cNvPr id="25" name="Group 24">
            <a:extLst>
              <a:ext uri="{FF2B5EF4-FFF2-40B4-BE49-F238E27FC236}">
                <a16:creationId xmlns:a16="http://schemas.microsoft.com/office/drawing/2014/main" id="{3F41FA82-0087-5244-BD9D-C01A17DBEB14}"/>
              </a:ext>
            </a:extLst>
          </p:cNvPr>
          <p:cNvGrpSpPr/>
          <p:nvPr/>
        </p:nvGrpSpPr>
        <p:grpSpPr>
          <a:xfrm>
            <a:off x="2265418" y="4978282"/>
            <a:ext cx="1776845" cy="681649"/>
            <a:chOff x="4708467" y="3797390"/>
            <a:chExt cx="1776845" cy="681649"/>
          </a:xfrm>
        </p:grpSpPr>
        <p:sp>
          <p:nvSpPr>
            <p:cNvPr id="29" name="Oval 28">
              <a:extLst>
                <a:ext uri="{FF2B5EF4-FFF2-40B4-BE49-F238E27FC236}">
                  <a16:creationId xmlns:a16="http://schemas.microsoft.com/office/drawing/2014/main" id="{B5BEA02A-BA2C-764E-9B65-4D1759945627}"/>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D95E09DC-8A62-584D-8274-C42321AEE3D5}"/>
                </a:ext>
              </a:extLst>
            </p:cNvPr>
            <p:cNvSpPr txBox="1"/>
            <p:nvPr/>
          </p:nvSpPr>
          <p:spPr>
            <a:xfrm>
              <a:off x="4708467" y="3854229"/>
              <a:ext cx="1776845" cy="5539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2D Surfaces</a:t>
              </a:r>
            </a:p>
            <a:p>
              <a:pPr algn="ctr"/>
              <a:r>
                <a:rPr lang="en-US" sz="1200" dirty="0">
                  <a:latin typeface="Futura Bk Book" panose="020B0502020204020303" pitchFamily="34" charset="0"/>
                  <a:cs typeface="Futura Condensed Medium" panose="020B0602020204020303" pitchFamily="34" charset="-79"/>
                </a:rPr>
                <a:t>Graphs</a:t>
              </a:r>
              <a:endParaRPr lang="en-US" sz="1600" dirty="0">
                <a:latin typeface="Futura Bk Book" panose="020B0502020204020303" pitchFamily="34" charset="0"/>
                <a:cs typeface="Futura Condensed Medium" panose="020B0602020204020303" pitchFamily="34" charset="-79"/>
              </a:endParaRPr>
            </a:p>
          </p:txBody>
        </p:sp>
      </p:grpSp>
      <p:grpSp>
        <p:nvGrpSpPr>
          <p:cNvPr id="31" name="Group 30">
            <a:extLst>
              <a:ext uri="{FF2B5EF4-FFF2-40B4-BE49-F238E27FC236}">
                <a16:creationId xmlns:a16="http://schemas.microsoft.com/office/drawing/2014/main" id="{71FBE445-295D-EE4E-B2D2-40E9BDB4DB73}"/>
              </a:ext>
            </a:extLst>
          </p:cNvPr>
          <p:cNvGrpSpPr/>
          <p:nvPr/>
        </p:nvGrpSpPr>
        <p:grpSpPr>
          <a:xfrm>
            <a:off x="2237709" y="4396731"/>
            <a:ext cx="1776845" cy="510739"/>
            <a:chOff x="4708467" y="3797390"/>
            <a:chExt cx="1776845" cy="510739"/>
          </a:xfrm>
        </p:grpSpPr>
        <p:sp>
          <p:nvSpPr>
            <p:cNvPr id="32" name="Oval 31">
              <a:extLst>
                <a:ext uri="{FF2B5EF4-FFF2-40B4-BE49-F238E27FC236}">
                  <a16:creationId xmlns:a16="http://schemas.microsoft.com/office/drawing/2014/main" id="{8A3C909B-8200-2C46-927A-8713E5498E44}"/>
                </a:ext>
              </a:extLst>
            </p:cNvPr>
            <p:cNvSpPr/>
            <p:nvPr/>
          </p:nvSpPr>
          <p:spPr>
            <a:xfrm>
              <a:off x="4708467" y="3797390"/>
              <a:ext cx="1749136" cy="5107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C3785449-D557-6A46-9CCD-D3C1F9A5C14F}"/>
                </a:ext>
              </a:extLst>
            </p:cNvPr>
            <p:cNvSpPr txBox="1"/>
            <p:nvPr/>
          </p:nvSpPr>
          <p:spPr>
            <a:xfrm>
              <a:off x="4708467" y="3854229"/>
              <a:ext cx="1776845"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Empirical Formulas</a:t>
              </a:r>
            </a:p>
          </p:txBody>
        </p:sp>
      </p:grpSp>
      <p:grpSp>
        <p:nvGrpSpPr>
          <p:cNvPr id="34" name="Group 33">
            <a:extLst>
              <a:ext uri="{FF2B5EF4-FFF2-40B4-BE49-F238E27FC236}">
                <a16:creationId xmlns:a16="http://schemas.microsoft.com/office/drawing/2014/main" id="{481C2D8D-08ED-DE4E-BC30-0D90A17F73E2}"/>
              </a:ext>
            </a:extLst>
          </p:cNvPr>
          <p:cNvGrpSpPr/>
          <p:nvPr/>
        </p:nvGrpSpPr>
        <p:grpSpPr>
          <a:xfrm>
            <a:off x="4178009" y="4885949"/>
            <a:ext cx="1362796" cy="773982"/>
            <a:chOff x="4708466" y="3797390"/>
            <a:chExt cx="1776845" cy="703170"/>
          </a:xfrm>
        </p:grpSpPr>
        <p:sp>
          <p:nvSpPr>
            <p:cNvPr id="37" name="Oval 36">
              <a:extLst>
                <a:ext uri="{FF2B5EF4-FFF2-40B4-BE49-F238E27FC236}">
                  <a16:creationId xmlns:a16="http://schemas.microsoft.com/office/drawing/2014/main" id="{BA25513C-7648-C946-8772-D0299309492A}"/>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6835F25B-9E56-5D43-A1D2-975C7C4ACE79}"/>
                </a:ext>
              </a:extLst>
            </p:cNvPr>
            <p:cNvSpPr txBox="1"/>
            <p:nvPr/>
          </p:nvSpPr>
          <p:spPr>
            <a:xfrm>
              <a:off x="4708466" y="3854229"/>
              <a:ext cx="1776845" cy="646331"/>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Numerical Quantities</a:t>
              </a:r>
            </a:p>
          </p:txBody>
        </p:sp>
      </p:grpSp>
      <p:cxnSp>
        <p:nvCxnSpPr>
          <p:cNvPr id="17" name="Straight Arrow Connector 16">
            <a:extLst>
              <a:ext uri="{FF2B5EF4-FFF2-40B4-BE49-F238E27FC236}">
                <a16:creationId xmlns:a16="http://schemas.microsoft.com/office/drawing/2014/main" id="{C701FF6C-D70D-0044-B7E4-9B98D1AC7199}"/>
              </a:ext>
            </a:extLst>
          </p:cNvPr>
          <p:cNvCxnSpPr>
            <a:stCxn id="37" idx="0"/>
            <a:endCxn id="33" idx="3"/>
          </p:cNvCxnSpPr>
          <p:nvPr/>
        </p:nvCxnSpPr>
        <p:spPr>
          <a:xfrm flipH="1" flipV="1">
            <a:off x="4014554" y="4638236"/>
            <a:ext cx="834228" cy="2477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A410FAB-5DA6-7B49-B496-FCFA3A3C88DF}"/>
              </a:ext>
            </a:extLst>
          </p:cNvPr>
          <p:cNvCxnSpPr>
            <a:cxnSpLocks/>
          </p:cNvCxnSpPr>
          <p:nvPr/>
        </p:nvCxnSpPr>
        <p:spPr>
          <a:xfrm flipH="1">
            <a:off x="3884852" y="5262252"/>
            <a:ext cx="406633" cy="260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6E41F27E-B7F1-E64A-A0DB-120D2DA73CC2}"/>
              </a:ext>
            </a:extLst>
          </p:cNvPr>
          <p:cNvCxnSpPr>
            <a:cxnSpLocks/>
            <a:stCxn id="38" idx="2"/>
            <a:endCxn id="27" idx="3"/>
          </p:cNvCxnSpPr>
          <p:nvPr/>
        </p:nvCxnSpPr>
        <p:spPr>
          <a:xfrm flipH="1">
            <a:off x="4056118" y="5659931"/>
            <a:ext cx="803289" cy="64334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42193AB8-BC53-444B-A499-80088F0AA21F}"/>
              </a:ext>
            </a:extLst>
          </p:cNvPr>
          <p:cNvGrpSpPr/>
          <p:nvPr/>
        </p:nvGrpSpPr>
        <p:grpSpPr>
          <a:xfrm>
            <a:off x="863540" y="4925130"/>
            <a:ext cx="1362796" cy="750294"/>
            <a:chOff x="4708466" y="3797390"/>
            <a:chExt cx="1776845" cy="681649"/>
          </a:xfrm>
        </p:grpSpPr>
        <p:sp>
          <p:nvSpPr>
            <p:cNvPr id="45" name="Oval 44">
              <a:extLst>
                <a:ext uri="{FF2B5EF4-FFF2-40B4-BE49-F238E27FC236}">
                  <a16:creationId xmlns:a16="http://schemas.microsoft.com/office/drawing/2014/main" id="{9B694C5D-94C0-BC45-A060-A2593D0ACC93}"/>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3C6A43C8-D818-DA4C-9F8A-D017C1A88AD6}"/>
                </a:ext>
              </a:extLst>
            </p:cNvPr>
            <p:cNvSpPr txBox="1"/>
            <p:nvPr/>
          </p:nvSpPr>
          <p:spPr>
            <a:xfrm>
              <a:off x="4708466" y="3854229"/>
              <a:ext cx="1776845" cy="5871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Numerical Quantities </a:t>
              </a:r>
            </a:p>
          </p:txBody>
        </p:sp>
      </p:grpSp>
      <p:cxnSp>
        <p:nvCxnSpPr>
          <p:cNvPr id="47" name="Straight Arrow Connector 46">
            <a:extLst>
              <a:ext uri="{FF2B5EF4-FFF2-40B4-BE49-F238E27FC236}">
                <a16:creationId xmlns:a16="http://schemas.microsoft.com/office/drawing/2014/main" id="{EFE89492-5DE8-1641-9FB8-769964665731}"/>
              </a:ext>
            </a:extLst>
          </p:cNvPr>
          <p:cNvCxnSpPr>
            <a:cxnSpLocks/>
            <a:stCxn id="33" idx="1"/>
            <a:endCxn id="45" idx="0"/>
          </p:cNvCxnSpPr>
          <p:nvPr/>
        </p:nvCxnSpPr>
        <p:spPr>
          <a:xfrm flipH="1">
            <a:off x="1534313" y="4638236"/>
            <a:ext cx="703396" cy="2868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341D94E1-930D-D847-B4F2-DF506462BC50}"/>
              </a:ext>
            </a:extLst>
          </p:cNvPr>
          <p:cNvCxnSpPr>
            <a:cxnSpLocks/>
          </p:cNvCxnSpPr>
          <p:nvPr/>
        </p:nvCxnSpPr>
        <p:spPr>
          <a:xfrm flipH="1">
            <a:off x="2045464" y="5313801"/>
            <a:ext cx="406633" cy="260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98CC0C3A-43D2-E14C-B993-9F767E7ECADF}"/>
              </a:ext>
            </a:extLst>
          </p:cNvPr>
          <p:cNvCxnSpPr>
            <a:cxnSpLocks/>
            <a:stCxn id="27" idx="1"/>
            <a:endCxn id="45" idx="4"/>
          </p:cNvCxnSpPr>
          <p:nvPr/>
        </p:nvCxnSpPr>
        <p:spPr>
          <a:xfrm flipH="1" flipV="1">
            <a:off x="1534313" y="5675424"/>
            <a:ext cx="744960" cy="6278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56F696A8-C7D9-D145-ADE2-080B872924A6}"/>
              </a:ext>
            </a:extLst>
          </p:cNvPr>
          <p:cNvGrpSpPr/>
          <p:nvPr/>
        </p:nvGrpSpPr>
        <p:grpSpPr>
          <a:xfrm>
            <a:off x="8265709" y="5716301"/>
            <a:ext cx="1776845" cy="1109641"/>
            <a:chOff x="4708467" y="3797390"/>
            <a:chExt cx="1776845" cy="795503"/>
          </a:xfrm>
        </p:grpSpPr>
        <p:sp>
          <p:nvSpPr>
            <p:cNvPr id="57" name="Oval 56">
              <a:extLst>
                <a:ext uri="{FF2B5EF4-FFF2-40B4-BE49-F238E27FC236}">
                  <a16:creationId xmlns:a16="http://schemas.microsoft.com/office/drawing/2014/main" id="{FE488A80-F61B-5344-9A7F-262A13A6A869}"/>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132BFC8E-AACF-DC48-A61A-81C48AA8C5BC}"/>
                </a:ext>
              </a:extLst>
            </p:cNvPr>
            <p:cNvSpPr txBox="1"/>
            <p:nvPr/>
          </p:nvSpPr>
          <p:spPr>
            <a:xfrm>
              <a:off x="4708467" y="3854229"/>
              <a:ext cx="1776845" cy="738664"/>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3D Models</a:t>
              </a:r>
            </a:p>
            <a:p>
              <a:pPr algn="ctr"/>
              <a:r>
                <a:rPr lang="en-US" sz="1200" dirty="0">
                  <a:latin typeface="Futura Bk Book" panose="020B0502020204020303" pitchFamily="34" charset="0"/>
                  <a:cs typeface="Futura Condensed Medium" panose="020B0602020204020303" pitchFamily="34" charset="-79"/>
                </a:rPr>
                <a:t>Maxwell’s Models</a:t>
              </a:r>
            </a:p>
            <a:p>
              <a:pPr algn="ctr"/>
              <a:r>
                <a:rPr lang="en-US" sz="1200" dirty="0" err="1">
                  <a:latin typeface="Futura Bk Book" panose="020B0502020204020303" pitchFamily="34" charset="0"/>
                  <a:cs typeface="Futura Condensed Medium" panose="020B0602020204020303" pitchFamily="34" charset="-79"/>
                </a:rPr>
                <a:t>Onnes</a:t>
              </a:r>
              <a:r>
                <a:rPr lang="en-US" sz="1200" dirty="0">
                  <a:latin typeface="Futura Bk Book" panose="020B0502020204020303" pitchFamily="34" charset="0"/>
                  <a:cs typeface="Futura Condensed Medium" panose="020B0602020204020303" pitchFamily="34" charset="-79"/>
                </a:rPr>
                <a:t>’ Models</a:t>
              </a:r>
              <a:endParaRPr lang="en-US" sz="1600" dirty="0">
                <a:latin typeface="Futura Bk Book" panose="020B0502020204020303" pitchFamily="34" charset="0"/>
                <a:cs typeface="Futura Condensed Medium" panose="020B0602020204020303" pitchFamily="34" charset="-79"/>
              </a:endParaRPr>
            </a:p>
          </p:txBody>
        </p:sp>
      </p:grpSp>
      <p:sp>
        <p:nvSpPr>
          <p:cNvPr id="59" name="Oval 58">
            <a:extLst>
              <a:ext uri="{FF2B5EF4-FFF2-40B4-BE49-F238E27FC236}">
                <a16:creationId xmlns:a16="http://schemas.microsoft.com/office/drawing/2014/main" id="{E58158AB-9FB2-8E43-99D0-2587C9C0870D}"/>
              </a:ext>
            </a:extLst>
          </p:cNvPr>
          <p:cNvSpPr/>
          <p:nvPr/>
        </p:nvSpPr>
        <p:spPr>
          <a:xfrm>
            <a:off x="6753312" y="3612407"/>
            <a:ext cx="4938800" cy="3142723"/>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91012B33-F3DE-2E44-BEFB-D076491900C0}"/>
              </a:ext>
            </a:extLst>
          </p:cNvPr>
          <p:cNvSpPr txBox="1"/>
          <p:nvPr/>
        </p:nvSpPr>
        <p:spPr>
          <a:xfrm>
            <a:off x="8010094" y="3777778"/>
            <a:ext cx="2425238" cy="36933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An Epistemological Culture</a:t>
            </a:r>
          </a:p>
        </p:txBody>
      </p:sp>
      <p:grpSp>
        <p:nvGrpSpPr>
          <p:cNvPr id="61" name="Group 60">
            <a:extLst>
              <a:ext uri="{FF2B5EF4-FFF2-40B4-BE49-F238E27FC236}">
                <a16:creationId xmlns:a16="http://schemas.microsoft.com/office/drawing/2014/main" id="{253F1822-FA28-7940-8F9B-0152C8F4DC5E}"/>
              </a:ext>
            </a:extLst>
          </p:cNvPr>
          <p:cNvGrpSpPr/>
          <p:nvPr/>
        </p:nvGrpSpPr>
        <p:grpSpPr>
          <a:xfrm>
            <a:off x="8251854" y="4978282"/>
            <a:ext cx="1776845" cy="681649"/>
            <a:chOff x="4708467" y="3797390"/>
            <a:chExt cx="1776845" cy="681649"/>
          </a:xfrm>
        </p:grpSpPr>
        <p:sp>
          <p:nvSpPr>
            <p:cNvPr id="62" name="Oval 61">
              <a:extLst>
                <a:ext uri="{FF2B5EF4-FFF2-40B4-BE49-F238E27FC236}">
                  <a16:creationId xmlns:a16="http://schemas.microsoft.com/office/drawing/2014/main" id="{390DBA26-E721-7D41-B27A-A9E9A50C225C}"/>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1DA7BF35-1D81-B34A-81D3-7F8BD5DF610D}"/>
                </a:ext>
              </a:extLst>
            </p:cNvPr>
            <p:cNvSpPr txBox="1"/>
            <p:nvPr/>
          </p:nvSpPr>
          <p:spPr>
            <a:xfrm>
              <a:off x="4708467" y="3854229"/>
              <a:ext cx="1776845" cy="553998"/>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2D Surfaces</a:t>
              </a:r>
            </a:p>
            <a:p>
              <a:pPr algn="ctr"/>
              <a:r>
                <a:rPr lang="en-US" sz="1200" dirty="0">
                  <a:latin typeface="Futura Bk Book" panose="020B0502020204020303" pitchFamily="34" charset="0"/>
                  <a:cs typeface="Futura Condensed Medium" panose="020B0602020204020303" pitchFamily="34" charset="-79"/>
                </a:rPr>
                <a:t>Graphs</a:t>
              </a:r>
              <a:endParaRPr lang="en-US" sz="1600" dirty="0">
                <a:latin typeface="Futura Bk Book" panose="020B0502020204020303" pitchFamily="34" charset="0"/>
                <a:cs typeface="Futura Condensed Medium" panose="020B0602020204020303" pitchFamily="34" charset="-79"/>
              </a:endParaRPr>
            </a:p>
          </p:txBody>
        </p:sp>
      </p:grpSp>
      <p:grpSp>
        <p:nvGrpSpPr>
          <p:cNvPr id="64" name="Group 63">
            <a:extLst>
              <a:ext uri="{FF2B5EF4-FFF2-40B4-BE49-F238E27FC236}">
                <a16:creationId xmlns:a16="http://schemas.microsoft.com/office/drawing/2014/main" id="{55BC1B2A-9390-6D4B-B156-A88A6BDBBB7C}"/>
              </a:ext>
            </a:extLst>
          </p:cNvPr>
          <p:cNvGrpSpPr/>
          <p:nvPr/>
        </p:nvGrpSpPr>
        <p:grpSpPr>
          <a:xfrm>
            <a:off x="8224145" y="4396731"/>
            <a:ext cx="1776845" cy="510739"/>
            <a:chOff x="4708467" y="3797390"/>
            <a:chExt cx="1776845" cy="510739"/>
          </a:xfrm>
        </p:grpSpPr>
        <p:sp>
          <p:nvSpPr>
            <p:cNvPr id="65" name="Oval 64">
              <a:extLst>
                <a:ext uri="{FF2B5EF4-FFF2-40B4-BE49-F238E27FC236}">
                  <a16:creationId xmlns:a16="http://schemas.microsoft.com/office/drawing/2014/main" id="{222076F4-75E4-9A40-9AA6-D13C299A1C86}"/>
                </a:ext>
              </a:extLst>
            </p:cNvPr>
            <p:cNvSpPr/>
            <p:nvPr/>
          </p:nvSpPr>
          <p:spPr>
            <a:xfrm>
              <a:off x="4708467" y="3797390"/>
              <a:ext cx="1749136" cy="510739"/>
            </a:xfrm>
            <a:prstGeom prst="ellipse">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TextBox 65">
              <a:extLst>
                <a:ext uri="{FF2B5EF4-FFF2-40B4-BE49-F238E27FC236}">
                  <a16:creationId xmlns:a16="http://schemas.microsoft.com/office/drawing/2014/main" id="{6BA89A40-B2AA-204C-8018-40C16D8801C3}"/>
                </a:ext>
              </a:extLst>
            </p:cNvPr>
            <p:cNvSpPr txBox="1"/>
            <p:nvPr/>
          </p:nvSpPr>
          <p:spPr>
            <a:xfrm>
              <a:off x="4708467" y="3854229"/>
              <a:ext cx="1776845" cy="369332"/>
            </a:xfrm>
            <a:prstGeom prst="rect">
              <a:avLst/>
            </a:prstGeom>
            <a:noFill/>
            <a:ln>
              <a:noFill/>
              <a:prstDash val="sysDot"/>
            </a:ln>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Empirical Formulas</a:t>
              </a:r>
            </a:p>
          </p:txBody>
        </p:sp>
      </p:grpSp>
      <p:grpSp>
        <p:nvGrpSpPr>
          <p:cNvPr id="67" name="Group 66">
            <a:extLst>
              <a:ext uri="{FF2B5EF4-FFF2-40B4-BE49-F238E27FC236}">
                <a16:creationId xmlns:a16="http://schemas.microsoft.com/office/drawing/2014/main" id="{0CE36B91-A156-2F49-851D-B614990A3C64}"/>
              </a:ext>
            </a:extLst>
          </p:cNvPr>
          <p:cNvGrpSpPr/>
          <p:nvPr/>
        </p:nvGrpSpPr>
        <p:grpSpPr>
          <a:xfrm>
            <a:off x="10164445" y="4885949"/>
            <a:ext cx="1362796" cy="773982"/>
            <a:chOff x="4708466" y="3797390"/>
            <a:chExt cx="1776845" cy="703170"/>
          </a:xfrm>
        </p:grpSpPr>
        <p:sp>
          <p:nvSpPr>
            <p:cNvPr id="68" name="Oval 67">
              <a:extLst>
                <a:ext uri="{FF2B5EF4-FFF2-40B4-BE49-F238E27FC236}">
                  <a16:creationId xmlns:a16="http://schemas.microsoft.com/office/drawing/2014/main" id="{003EF78B-B881-C640-90B9-1D45B263A07E}"/>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extBox 68">
              <a:extLst>
                <a:ext uri="{FF2B5EF4-FFF2-40B4-BE49-F238E27FC236}">
                  <a16:creationId xmlns:a16="http://schemas.microsoft.com/office/drawing/2014/main" id="{0C4F8ED6-5F0B-324A-8B0E-5347ACB29C0A}"/>
                </a:ext>
              </a:extLst>
            </p:cNvPr>
            <p:cNvSpPr txBox="1"/>
            <p:nvPr/>
          </p:nvSpPr>
          <p:spPr>
            <a:xfrm>
              <a:off x="4708466" y="3854229"/>
              <a:ext cx="1776845" cy="646331"/>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Numerical Quantities</a:t>
              </a:r>
            </a:p>
          </p:txBody>
        </p:sp>
      </p:grpSp>
      <p:cxnSp>
        <p:nvCxnSpPr>
          <p:cNvPr id="70" name="Straight Arrow Connector 69">
            <a:extLst>
              <a:ext uri="{FF2B5EF4-FFF2-40B4-BE49-F238E27FC236}">
                <a16:creationId xmlns:a16="http://schemas.microsoft.com/office/drawing/2014/main" id="{85F21A7E-D7BD-6B47-9C1C-66E424892F71}"/>
              </a:ext>
            </a:extLst>
          </p:cNvPr>
          <p:cNvCxnSpPr>
            <a:stCxn id="68" idx="0"/>
            <a:endCxn id="66" idx="3"/>
          </p:cNvCxnSpPr>
          <p:nvPr/>
        </p:nvCxnSpPr>
        <p:spPr>
          <a:xfrm flipH="1" flipV="1">
            <a:off x="10000990" y="4638236"/>
            <a:ext cx="834228" cy="247713"/>
          </a:xfrm>
          <a:prstGeom prst="straightConnector1">
            <a:avLst/>
          </a:prstGeom>
          <a:ln w="2857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60BDE6A-462A-844C-A8DF-800F7B824AF4}"/>
              </a:ext>
            </a:extLst>
          </p:cNvPr>
          <p:cNvCxnSpPr>
            <a:cxnSpLocks/>
          </p:cNvCxnSpPr>
          <p:nvPr/>
        </p:nvCxnSpPr>
        <p:spPr>
          <a:xfrm flipH="1">
            <a:off x="9879401" y="5297829"/>
            <a:ext cx="406633" cy="260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1ABE7F8E-D649-7549-B2A7-0B03928B81FB}"/>
              </a:ext>
            </a:extLst>
          </p:cNvPr>
          <p:cNvCxnSpPr>
            <a:cxnSpLocks/>
            <a:stCxn id="69" idx="2"/>
          </p:cNvCxnSpPr>
          <p:nvPr/>
        </p:nvCxnSpPr>
        <p:spPr>
          <a:xfrm flipH="1">
            <a:off x="10028699" y="5659931"/>
            <a:ext cx="817144" cy="4597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8A6F6EEC-3741-4249-9C74-33D2F64F2A5E}"/>
              </a:ext>
            </a:extLst>
          </p:cNvPr>
          <p:cNvGrpSpPr/>
          <p:nvPr/>
        </p:nvGrpSpPr>
        <p:grpSpPr>
          <a:xfrm>
            <a:off x="6849976" y="4925130"/>
            <a:ext cx="1362796" cy="750294"/>
            <a:chOff x="4708466" y="3797390"/>
            <a:chExt cx="1776845" cy="681649"/>
          </a:xfrm>
        </p:grpSpPr>
        <p:sp>
          <p:nvSpPr>
            <p:cNvPr id="74" name="Oval 73">
              <a:extLst>
                <a:ext uri="{FF2B5EF4-FFF2-40B4-BE49-F238E27FC236}">
                  <a16:creationId xmlns:a16="http://schemas.microsoft.com/office/drawing/2014/main" id="{013D31D6-BDBA-6F47-B546-A5BA9968FA55}"/>
                </a:ext>
              </a:extLst>
            </p:cNvPr>
            <p:cNvSpPr/>
            <p:nvPr/>
          </p:nvSpPr>
          <p:spPr>
            <a:xfrm>
              <a:off x="4708467" y="3797390"/>
              <a:ext cx="1749136" cy="6816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7D0FE221-4A17-FB4E-BCA3-EC2E319C282D}"/>
                </a:ext>
              </a:extLst>
            </p:cNvPr>
            <p:cNvSpPr txBox="1"/>
            <p:nvPr/>
          </p:nvSpPr>
          <p:spPr>
            <a:xfrm>
              <a:off x="4708466" y="3936521"/>
              <a:ext cx="1776845" cy="335542"/>
            </a:xfrm>
            <a:prstGeom prst="rect">
              <a:avLst/>
            </a:prstGeom>
            <a:noFill/>
          </p:spPr>
          <p:txBody>
            <a:bodyPr wrap="square" rtlCol="0">
              <a:spAutoFit/>
            </a:bodyPr>
            <a:lstStyle/>
            <a:p>
              <a:pPr algn="ctr"/>
              <a:r>
                <a:rPr lang="en-US" dirty="0">
                  <a:latin typeface="Futura Condensed Medium" panose="020B0602020204020303" pitchFamily="34" charset="-79"/>
                  <a:cs typeface="Futura Condensed Medium" panose="020B0602020204020303" pitchFamily="34" charset="-79"/>
                </a:rPr>
                <a:t>Extrapolation</a:t>
              </a:r>
            </a:p>
          </p:txBody>
        </p:sp>
      </p:grpSp>
      <p:cxnSp>
        <p:nvCxnSpPr>
          <p:cNvPr id="76" name="Straight Arrow Connector 75">
            <a:extLst>
              <a:ext uri="{FF2B5EF4-FFF2-40B4-BE49-F238E27FC236}">
                <a16:creationId xmlns:a16="http://schemas.microsoft.com/office/drawing/2014/main" id="{EA577BDB-099F-824B-A210-098AC69AF340}"/>
              </a:ext>
            </a:extLst>
          </p:cNvPr>
          <p:cNvCxnSpPr>
            <a:cxnSpLocks/>
            <a:stCxn id="66" idx="1"/>
            <a:endCxn id="74" idx="0"/>
          </p:cNvCxnSpPr>
          <p:nvPr/>
        </p:nvCxnSpPr>
        <p:spPr>
          <a:xfrm flipH="1">
            <a:off x="7520749" y="4638236"/>
            <a:ext cx="703396" cy="286894"/>
          </a:xfrm>
          <a:prstGeom prst="straightConnector1">
            <a:avLst/>
          </a:prstGeom>
          <a:ln w="2857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C52D0885-0215-CF4F-B08B-6EAE89F79661}"/>
              </a:ext>
            </a:extLst>
          </p:cNvPr>
          <p:cNvCxnSpPr>
            <a:cxnSpLocks/>
          </p:cNvCxnSpPr>
          <p:nvPr/>
        </p:nvCxnSpPr>
        <p:spPr>
          <a:xfrm flipH="1">
            <a:off x="8031900" y="5313801"/>
            <a:ext cx="406633" cy="260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40080121-4CEC-8B40-A1B1-759316E95702}"/>
              </a:ext>
            </a:extLst>
          </p:cNvPr>
          <p:cNvCxnSpPr>
            <a:cxnSpLocks/>
            <a:endCxn id="74" idx="4"/>
          </p:cNvCxnSpPr>
          <p:nvPr/>
        </p:nvCxnSpPr>
        <p:spPr>
          <a:xfrm flipH="1" flipV="1">
            <a:off x="7520749" y="5675424"/>
            <a:ext cx="744960" cy="3693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388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4236F4D-DA91-3F4E-A9BE-F2209D451C0F}"/>
              </a:ext>
            </a:extLst>
          </p:cNvPr>
          <p:cNvGrpSpPr/>
          <p:nvPr/>
        </p:nvGrpSpPr>
        <p:grpSpPr>
          <a:xfrm>
            <a:off x="6096000" y="1079693"/>
            <a:ext cx="5913444" cy="4867784"/>
            <a:chOff x="0" y="1245725"/>
            <a:chExt cx="5913444" cy="4867784"/>
          </a:xfrm>
        </p:grpSpPr>
        <p:pic>
          <p:nvPicPr>
            <p:cNvPr id="4" name="Picture 3">
              <a:extLst>
                <a:ext uri="{FF2B5EF4-FFF2-40B4-BE49-F238E27FC236}">
                  <a16:creationId xmlns:a16="http://schemas.microsoft.com/office/drawing/2014/main" id="{A069F15D-8392-684C-96B8-8EA55949C395}"/>
                </a:ext>
              </a:extLst>
            </p:cNvPr>
            <p:cNvPicPr>
              <a:picLocks noChangeAspect="1"/>
            </p:cNvPicPr>
            <p:nvPr/>
          </p:nvPicPr>
          <p:blipFill rotWithShape="1">
            <a:blip r:embed="rId2"/>
            <a:srcRect l="23070" t="15659" r="19588" b="6692"/>
            <a:stretch/>
          </p:blipFill>
          <p:spPr>
            <a:xfrm>
              <a:off x="0" y="1245725"/>
              <a:ext cx="5913444" cy="4366550"/>
            </a:xfrm>
            <a:prstGeom prst="rect">
              <a:avLst/>
            </a:prstGeom>
          </p:spPr>
        </p:pic>
        <p:sp>
          <p:nvSpPr>
            <p:cNvPr id="6" name="Rectangle 5">
              <a:extLst>
                <a:ext uri="{FF2B5EF4-FFF2-40B4-BE49-F238E27FC236}">
                  <a16:creationId xmlns:a16="http://schemas.microsoft.com/office/drawing/2014/main" id="{94509E6F-766C-094A-96C0-7397F37154F6}"/>
                </a:ext>
              </a:extLst>
            </p:cNvPr>
            <p:cNvSpPr/>
            <p:nvPr/>
          </p:nvSpPr>
          <p:spPr>
            <a:xfrm>
              <a:off x="875139" y="5744177"/>
              <a:ext cx="4063100"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Brill, Geometrical Model (1892)</a:t>
              </a:r>
            </a:p>
          </p:txBody>
        </p:sp>
      </p:grpSp>
      <p:grpSp>
        <p:nvGrpSpPr>
          <p:cNvPr id="9" name="Group 8">
            <a:extLst>
              <a:ext uri="{FF2B5EF4-FFF2-40B4-BE49-F238E27FC236}">
                <a16:creationId xmlns:a16="http://schemas.microsoft.com/office/drawing/2014/main" id="{5EE1A768-F553-0E49-9C91-45F506F0DF75}"/>
              </a:ext>
            </a:extLst>
          </p:cNvPr>
          <p:cNvGrpSpPr/>
          <p:nvPr/>
        </p:nvGrpSpPr>
        <p:grpSpPr>
          <a:xfrm>
            <a:off x="349032" y="910522"/>
            <a:ext cx="4689274" cy="5036955"/>
            <a:chOff x="7174776" y="1076554"/>
            <a:chExt cx="4689274" cy="5036955"/>
          </a:xfrm>
        </p:grpSpPr>
        <p:pic>
          <p:nvPicPr>
            <p:cNvPr id="5" name="Picture 4">
              <a:extLst>
                <a:ext uri="{FF2B5EF4-FFF2-40B4-BE49-F238E27FC236}">
                  <a16:creationId xmlns:a16="http://schemas.microsoft.com/office/drawing/2014/main" id="{89212798-6774-F949-B3EC-761CBC2B9386}"/>
                </a:ext>
              </a:extLst>
            </p:cNvPr>
            <p:cNvPicPr>
              <a:picLocks noChangeAspect="1"/>
            </p:cNvPicPr>
            <p:nvPr/>
          </p:nvPicPr>
          <p:blipFill>
            <a:blip r:embed="rId3"/>
            <a:stretch>
              <a:fillRect/>
            </a:stretch>
          </p:blipFill>
          <p:spPr>
            <a:xfrm>
              <a:off x="7174776" y="1076554"/>
              <a:ext cx="4689274" cy="4535721"/>
            </a:xfrm>
            <a:prstGeom prst="rect">
              <a:avLst/>
            </a:prstGeom>
          </p:spPr>
        </p:pic>
        <p:sp>
          <p:nvSpPr>
            <p:cNvPr id="7" name="Rectangle 6">
              <a:extLst>
                <a:ext uri="{FF2B5EF4-FFF2-40B4-BE49-F238E27FC236}">
                  <a16:creationId xmlns:a16="http://schemas.microsoft.com/office/drawing/2014/main" id="{AA74FF84-27FB-3B45-9B77-07EF242F822A}"/>
                </a:ext>
              </a:extLst>
            </p:cNvPr>
            <p:cNvSpPr/>
            <p:nvPr/>
          </p:nvSpPr>
          <p:spPr>
            <a:xfrm>
              <a:off x="7717706" y="5744177"/>
              <a:ext cx="3600729" cy="369332"/>
            </a:xfrm>
            <a:prstGeom prst="rect">
              <a:avLst/>
            </a:prstGeom>
          </p:spPr>
          <p:txBody>
            <a:bodyPr wrap="none">
              <a:spAutoFit/>
            </a:bodyPr>
            <a:lstStyle/>
            <a:p>
              <a:r>
                <a:rPr lang="en-US" b="1" dirty="0" err="1">
                  <a:latin typeface="Futura" panose="020B0602020204020303" pitchFamily="34" charset="-79"/>
                  <a:cs typeface="Futura" panose="020B0602020204020303" pitchFamily="34" charset="-79"/>
                </a:rPr>
                <a:t>Haüy</a:t>
              </a:r>
              <a:r>
                <a:rPr lang="en-US" b="1" dirty="0">
                  <a:latin typeface="Futura" panose="020B0602020204020303" pitchFamily="34" charset="-79"/>
                  <a:cs typeface="Futura" panose="020B0602020204020303" pitchFamily="34" charset="-79"/>
                </a:rPr>
                <a:t>, Crystal Model (1802)</a:t>
              </a:r>
            </a:p>
          </p:txBody>
        </p:sp>
      </p:grpSp>
    </p:spTree>
    <p:extLst>
      <p:ext uri="{BB962C8B-B14F-4D97-AF65-F5344CB8AC3E}">
        <p14:creationId xmlns:p14="http://schemas.microsoft.com/office/powerpoint/2010/main" val="3291612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71DFB2-47C8-FE4C-A980-1F6BABE195EC}"/>
              </a:ext>
            </a:extLst>
          </p:cNvPr>
          <p:cNvPicPr>
            <a:picLocks noChangeAspect="1"/>
          </p:cNvPicPr>
          <p:nvPr/>
        </p:nvPicPr>
        <p:blipFill rotWithShape="1">
          <a:blip r:embed="rId2"/>
          <a:srcRect l="14322" r="9157"/>
          <a:stretch/>
        </p:blipFill>
        <p:spPr>
          <a:xfrm>
            <a:off x="416157" y="767045"/>
            <a:ext cx="4917843" cy="4061740"/>
          </a:xfrm>
          <a:prstGeom prst="rect">
            <a:avLst/>
          </a:prstGeom>
        </p:spPr>
      </p:pic>
      <p:sp>
        <p:nvSpPr>
          <p:cNvPr id="8" name="Rectangle 7">
            <a:extLst>
              <a:ext uri="{FF2B5EF4-FFF2-40B4-BE49-F238E27FC236}">
                <a16:creationId xmlns:a16="http://schemas.microsoft.com/office/drawing/2014/main" id="{BC44B9DE-78A6-B34A-BAA8-FB17EF670D03}"/>
              </a:ext>
            </a:extLst>
          </p:cNvPr>
          <p:cNvSpPr/>
          <p:nvPr/>
        </p:nvSpPr>
        <p:spPr>
          <a:xfrm>
            <a:off x="416157" y="5721623"/>
            <a:ext cx="4696863"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T. </a:t>
            </a:r>
            <a:r>
              <a:rPr lang="en-US" b="1" dirty="0" err="1">
                <a:latin typeface="Futura" panose="020B0602020204020303" pitchFamily="34" charset="-79"/>
                <a:cs typeface="Futura" panose="020B0602020204020303" pitchFamily="34" charset="-79"/>
              </a:rPr>
              <a:t>Sopwith</a:t>
            </a:r>
            <a:r>
              <a:rPr lang="en-US" b="1" dirty="0">
                <a:latin typeface="Futura" panose="020B0602020204020303" pitchFamily="34" charset="-79"/>
                <a:cs typeface="Futura" panose="020B0602020204020303" pitchFamily="34" charset="-79"/>
              </a:rPr>
              <a:t>, Geological Model (1841)</a:t>
            </a:r>
          </a:p>
        </p:txBody>
      </p:sp>
      <p:pic>
        <p:nvPicPr>
          <p:cNvPr id="9" name="Picture 8">
            <a:extLst>
              <a:ext uri="{FF2B5EF4-FFF2-40B4-BE49-F238E27FC236}">
                <a16:creationId xmlns:a16="http://schemas.microsoft.com/office/drawing/2014/main" id="{42E0960B-398B-8241-BB01-9AE57D2E480F}"/>
              </a:ext>
            </a:extLst>
          </p:cNvPr>
          <p:cNvPicPr>
            <a:picLocks noChangeAspect="1"/>
          </p:cNvPicPr>
          <p:nvPr/>
        </p:nvPicPr>
        <p:blipFill>
          <a:blip r:embed="rId3"/>
          <a:stretch>
            <a:fillRect/>
          </a:stretch>
        </p:blipFill>
        <p:spPr>
          <a:xfrm>
            <a:off x="5600151" y="679758"/>
            <a:ext cx="6364328" cy="4595446"/>
          </a:xfrm>
          <a:prstGeom prst="rect">
            <a:avLst/>
          </a:prstGeom>
        </p:spPr>
      </p:pic>
      <p:sp>
        <p:nvSpPr>
          <p:cNvPr id="10" name="Rectangle 9">
            <a:extLst>
              <a:ext uri="{FF2B5EF4-FFF2-40B4-BE49-F238E27FC236}">
                <a16:creationId xmlns:a16="http://schemas.microsoft.com/office/drawing/2014/main" id="{B038A33F-770C-9241-B9F0-169517F481CF}"/>
              </a:ext>
            </a:extLst>
          </p:cNvPr>
          <p:cNvSpPr/>
          <p:nvPr/>
        </p:nvSpPr>
        <p:spPr>
          <a:xfrm>
            <a:off x="6096000" y="5721623"/>
            <a:ext cx="5497915"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F. Engel, Model of Magnetic Surface (1862)</a:t>
            </a:r>
          </a:p>
        </p:txBody>
      </p:sp>
    </p:spTree>
    <p:extLst>
      <p:ext uri="{BB962C8B-B14F-4D97-AF65-F5344CB8AC3E}">
        <p14:creationId xmlns:p14="http://schemas.microsoft.com/office/powerpoint/2010/main" val="3794379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72706C-D3DB-3E4B-9B2E-09A4795AAC1E}"/>
              </a:ext>
            </a:extLst>
          </p:cNvPr>
          <p:cNvPicPr>
            <a:picLocks noChangeAspect="1"/>
          </p:cNvPicPr>
          <p:nvPr/>
        </p:nvPicPr>
        <p:blipFill>
          <a:blip r:embed="rId2"/>
          <a:stretch>
            <a:fillRect/>
          </a:stretch>
        </p:blipFill>
        <p:spPr>
          <a:xfrm>
            <a:off x="419100" y="872748"/>
            <a:ext cx="5019040" cy="5158846"/>
          </a:xfrm>
          <a:prstGeom prst="rect">
            <a:avLst/>
          </a:prstGeom>
        </p:spPr>
      </p:pic>
      <p:pic>
        <p:nvPicPr>
          <p:cNvPr id="5" name="Picture 4">
            <a:extLst>
              <a:ext uri="{FF2B5EF4-FFF2-40B4-BE49-F238E27FC236}">
                <a16:creationId xmlns:a16="http://schemas.microsoft.com/office/drawing/2014/main" id="{38D7889C-D5A7-4745-81AD-676091D24301}"/>
              </a:ext>
            </a:extLst>
          </p:cNvPr>
          <p:cNvPicPr>
            <a:picLocks noChangeAspect="1"/>
          </p:cNvPicPr>
          <p:nvPr/>
        </p:nvPicPr>
        <p:blipFill>
          <a:blip r:embed="rId3"/>
          <a:stretch>
            <a:fillRect/>
          </a:stretch>
        </p:blipFill>
        <p:spPr>
          <a:xfrm>
            <a:off x="8177009" y="655578"/>
            <a:ext cx="4014991" cy="2681982"/>
          </a:xfrm>
          <a:prstGeom prst="rect">
            <a:avLst/>
          </a:prstGeom>
        </p:spPr>
      </p:pic>
      <p:pic>
        <p:nvPicPr>
          <p:cNvPr id="6" name="Picture 5">
            <a:extLst>
              <a:ext uri="{FF2B5EF4-FFF2-40B4-BE49-F238E27FC236}">
                <a16:creationId xmlns:a16="http://schemas.microsoft.com/office/drawing/2014/main" id="{D3508DFB-3186-D645-BFF6-45B277CFE236}"/>
              </a:ext>
            </a:extLst>
          </p:cNvPr>
          <p:cNvPicPr>
            <a:picLocks noChangeAspect="1"/>
          </p:cNvPicPr>
          <p:nvPr/>
        </p:nvPicPr>
        <p:blipFill>
          <a:blip r:embed="rId4"/>
          <a:stretch>
            <a:fillRect/>
          </a:stretch>
        </p:blipFill>
        <p:spPr>
          <a:xfrm>
            <a:off x="8321473" y="3638582"/>
            <a:ext cx="3726061" cy="3017801"/>
          </a:xfrm>
          <a:prstGeom prst="rect">
            <a:avLst/>
          </a:prstGeom>
        </p:spPr>
      </p:pic>
      <p:sp>
        <p:nvSpPr>
          <p:cNvPr id="7" name="Rectangle 6">
            <a:extLst>
              <a:ext uri="{FF2B5EF4-FFF2-40B4-BE49-F238E27FC236}">
                <a16:creationId xmlns:a16="http://schemas.microsoft.com/office/drawing/2014/main" id="{5CFF599D-E37A-D749-BAC7-9F014AEF57C8}"/>
              </a:ext>
            </a:extLst>
          </p:cNvPr>
          <p:cNvSpPr/>
          <p:nvPr/>
        </p:nvSpPr>
        <p:spPr>
          <a:xfrm>
            <a:off x="5915821" y="598654"/>
            <a:ext cx="2686365" cy="369332"/>
          </a:xfrm>
          <a:prstGeom prst="rect">
            <a:avLst/>
          </a:prstGeom>
        </p:spPr>
        <p:txBody>
          <a:bodyPr wrap="square">
            <a:spAutoFit/>
          </a:bodyPr>
          <a:lstStyle/>
          <a:p>
            <a:r>
              <a:rPr lang="en-US" b="1" dirty="0">
                <a:latin typeface="Futura" panose="020B0602020204020303" pitchFamily="34" charset="-79"/>
                <a:cs typeface="Futura" panose="020B0602020204020303" pitchFamily="34" charset="-79"/>
              </a:rPr>
              <a:t>Below Critical Point</a:t>
            </a:r>
          </a:p>
        </p:txBody>
      </p:sp>
      <p:sp>
        <p:nvSpPr>
          <p:cNvPr id="8" name="Rectangle 7">
            <a:extLst>
              <a:ext uri="{FF2B5EF4-FFF2-40B4-BE49-F238E27FC236}">
                <a16:creationId xmlns:a16="http://schemas.microsoft.com/office/drawing/2014/main" id="{72182043-1A79-874D-B602-1BA3B4724ACF}"/>
              </a:ext>
            </a:extLst>
          </p:cNvPr>
          <p:cNvSpPr/>
          <p:nvPr/>
        </p:nvSpPr>
        <p:spPr>
          <a:xfrm>
            <a:off x="5915821" y="3638582"/>
            <a:ext cx="2686365" cy="369332"/>
          </a:xfrm>
          <a:prstGeom prst="rect">
            <a:avLst/>
          </a:prstGeom>
        </p:spPr>
        <p:txBody>
          <a:bodyPr wrap="square">
            <a:spAutoFit/>
          </a:bodyPr>
          <a:lstStyle/>
          <a:p>
            <a:r>
              <a:rPr lang="en-US" b="1" dirty="0">
                <a:latin typeface="Futura" panose="020B0602020204020303" pitchFamily="34" charset="-79"/>
                <a:cs typeface="Futura" panose="020B0602020204020303" pitchFamily="34" charset="-79"/>
              </a:rPr>
              <a:t>Above Critical Point</a:t>
            </a:r>
          </a:p>
        </p:txBody>
      </p:sp>
    </p:spTree>
    <p:extLst>
      <p:ext uri="{BB962C8B-B14F-4D97-AF65-F5344CB8AC3E}">
        <p14:creationId xmlns:p14="http://schemas.microsoft.com/office/powerpoint/2010/main" val="3240843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8CFEA2-31CA-AD4B-803E-BFDD54EED2FD}"/>
              </a:ext>
            </a:extLst>
          </p:cNvPr>
          <p:cNvPicPr>
            <a:picLocks noChangeAspect="1"/>
          </p:cNvPicPr>
          <p:nvPr/>
        </p:nvPicPr>
        <p:blipFill>
          <a:blip r:embed="rId2"/>
          <a:stretch>
            <a:fillRect/>
          </a:stretch>
        </p:blipFill>
        <p:spPr>
          <a:xfrm rot="5400000" flipH="1">
            <a:off x="-1256639" y="1256640"/>
            <a:ext cx="6858001" cy="4344722"/>
          </a:xfrm>
          <a:prstGeom prst="rect">
            <a:avLst/>
          </a:prstGeom>
        </p:spPr>
      </p:pic>
      <p:sp>
        <p:nvSpPr>
          <p:cNvPr id="5" name="Rectangle 4">
            <a:extLst>
              <a:ext uri="{FF2B5EF4-FFF2-40B4-BE49-F238E27FC236}">
                <a16:creationId xmlns:a16="http://schemas.microsoft.com/office/drawing/2014/main" id="{2F80D2AB-674D-254D-9798-B9A8CFDFD535}"/>
              </a:ext>
            </a:extLst>
          </p:cNvPr>
          <p:cNvSpPr/>
          <p:nvPr/>
        </p:nvSpPr>
        <p:spPr>
          <a:xfrm>
            <a:off x="4344723" y="146463"/>
            <a:ext cx="3194785"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Thomas Andrews (1869)</a:t>
            </a:r>
          </a:p>
        </p:txBody>
      </p:sp>
      <p:pic>
        <p:nvPicPr>
          <p:cNvPr id="6" name="Picture 5">
            <a:extLst>
              <a:ext uri="{FF2B5EF4-FFF2-40B4-BE49-F238E27FC236}">
                <a16:creationId xmlns:a16="http://schemas.microsoft.com/office/drawing/2014/main" id="{77194F88-EE30-8B4A-BFF5-33B7E697A03F}"/>
              </a:ext>
            </a:extLst>
          </p:cNvPr>
          <p:cNvPicPr>
            <a:picLocks noChangeAspect="1"/>
          </p:cNvPicPr>
          <p:nvPr/>
        </p:nvPicPr>
        <p:blipFill>
          <a:blip r:embed="rId3"/>
          <a:stretch>
            <a:fillRect/>
          </a:stretch>
        </p:blipFill>
        <p:spPr>
          <a:xfrm>
            <a:off x="8023003" y="0"/>
            <a:ext cx="4168997" cy="6858000"/>
          </a:xfrm>
          <a:prstGeom prst="rect">
            <a:avLst/>
          </a:prstGeom>
        </p:spPr>
      </p:pic>
      <p:sp>
        <p:nvSpPr>
          <p:cNvPr id="7" name="Rectangle 6">
            <a:extLst>
              <a:ext uri="{FF2B5EF4-FFF2-40B4-BE49-F238E27FC236}">
                <a16:creationId xmlns:a16="http://schemas.microsoft.com/office/drawing/2014/main" id="{0AB7CD09-4F1F-5747-B29F-0BEC146C500B}"/>
              </a:ext>
            </a:extLst>
          </p:cNvPr>
          <p:cNvSpPr/>
          <p:nvPr/>
        </p:nvSpPr>
        <p:spPr>
          <a:xfrm>
            <a:off x="5367980" y="6342205"/>
            <a:ext cx="2871620"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Clerk Maxwell (1871)</a:t>
            </a:r>
          </a:p>
        </p:txBody>
      </p:sp>
      <p:sp>
        <p:nvSpPr>
          <p:cNvPr id="8" name="TextBox 7">
            <a:extLst>
              <a:ext uri="{FF2B5EF4-FFF2-40B4-BE49-F238E27FC236}">
                <a16:creationId xmlns:a16="http://schemas.microsoft.com/office/drawing/2014/main" id="{E76E69A8-0439-CA4E-AFF8-5D5F1F6849BB}"/>
              </a:ext>
            </a:extLst>
          </p:cNvPr>
          <p:cNvSpPr txBox="1"/>
          <p:nvPr/>
        </p:nvSpPr>
        <p:spPr>
          <a:xfrm>
            <a:off x="4344722" y="3363733"/>
            <a:ext cx="1998927" cy="923330"/>
          </a:xfrm>
          <a:prstGeom prst="rect">
            <a:avLst/>
          </a:prstGeom>
          <a:noFill/>
        </p:spPr>
        <p:txBody>
          <a:bodyPr wrap="square" rtlCol="0">
            <a:spAutoFit/>
          </a:bodyPr>
          <a:lstStyle/>
          <a:p>
            <a:r>
              <a:rPr lang="en-US" dirty="0">
                <a:solidFill>
                  <a:schemeClr val="accent5">
                    <a:lumMod val="75000"/>
                  </a:schemeClr>
                </a:solidFill>
                <a:latin typeface="Futura Bk Book" panose="020B0502020204020303" pitchFamily="34" charset="0"/>
              </a:rPr>
              <a:t>Single state (liquid-gas indistinguishable)</a:t>
            </a:r>
          </a:p>
        </p:txBody>
      </p:sp>
      <p:sp>
        <p:nvSpPr>
          <p:cNvPr id="9" name="TextBox 8">
            <a:extLst>
              <a:ext uri="{FF2B5EF4-FFF2-40B4-BE49-F238E27FC236}">
                <a16:creationId xmlns:a16="http://schemas.microsoft.com/office/drawing/2014/main" id="{DD85CD47-F157-CA46-9C77-0ADC35DA9E31}"/>
              </a:ext>
            </a:extLst>
          </p:cNvPr>
          <p:cNvSpPr txBox="1"/>
          <p:nvPr/>
        </p:nvSpPr>
        <p:spPr>
          <a:xfrm>
            <a:off x="4344723" y="5116333"/>
            <a:ext cx="1325880" cy="923330"/>
          </a:xfrm>
          <a:prstGeom prst="rect">
            <a:avLst/>
          </a:prstGeom>
          <a:noFill/>
        </p:spPr>
        <p:txBody>
          <a:bodyPr wrap="square" rtlCol="0">
            <a:spAutoFit/>
          </a:bodyPr>
          <a:lstStyle/>
          <a:p>
            <a:r>
              <a:rPr lang="en-US" dirty="0">
                <a:solidFill>
                  <a:schemeClr val="accent5">
                    <a:lumMod val="75000"/>
                  </a:schemeClr>
                </a:solidFill>
                <a:latin typeface="Futura Bk Book" panose="020B0502020204020303" pitchFamily="34" charset="0"/>
              </a:rPr>
              <a:t>Liquid state mixed with gas state</a:t>
            </a:r>
          </a:p>
        </p:txBody>
      </p:sp>
      <p:cxnSp>
        <p:nvCxnSpPr>
          <p:cNvPr id="11" name="Straight Arrow Connector 10">
            <a:extLst>
              <a:ext uri="{FF2B5EF4-FFF2-40B4-BE49-F238E27FC236}">
                <a16:creationId xmlns:a16="http://schemas.microsoft.com/office/drawing/2014/main" id="{8E9E3016-267F-0D47-841D-4AB4B778A232}"/>
              </a:ext>
            </a:extLst>
          </p:cNvPr>
          <p:cNvCxnSpPr>
            <a:cxnSpLocks/>
          </p:cNvCxnSpPr>
          <p:nvPr/>
        </p:nvCxnSpPr>
        <p:spPr>
          <a:xfrm flipH="1" flipV="1">
            <a:off x="1897382" y="3429002"/>
            <a:ext cx="2447340" cy="25789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746BEE7-082E-FB45-A707-109D7967442A}"/>
              </a:ext>
            </a:extLst>
          </p:cNvPr>
          <p:cNvCxnSpPr>
            <a:cxnSpLocks/>
          </p:cNvCxnSpPr>
          <p:nvPr/>
        </p:nvCxnSpPr>
        <p:spPr>
          <a:xfrm flipH="1">
            <a:off x="1897380" y="3686899"/>
            <a:ext cx="2447343"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B781CF8-D24A-9346-B709-02E654A5CB5E}"/>
              </a:ext>
            </a:extLst>
          </p:cNvPr>
          <p:cNvCxnSpPr/>
          <p:nvPr/>
        </p:nvCxnSpPr>
        <p:spPr>
          <a:xfrm flipH="1" flipV="1">
            <a:off x="1849909" y="5320099"/>
            <a:ext cx="2447343" cy="25789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F361A1B-F26C-7546-8F0F-383A69DF2CF4}"/>
              </a:ext>
            </a:extLst>
          </p:cNvPr>
          <p:cNvCxnSpPr>
            <a:cxnSpLocks/>
            <a:stCxn id="9" idx="1"/>
          </p:cNvCxnSpPr>
          <p:nvPr/>
        </p:nvCxnSpPr>
        <p:spPr>
          <a:xfrm flipH="1">
            <a:off x="2057400" y="5577998"/>
            <a:ext cx="2287323" cy="76420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514A1C7-7A76-494D-AA2B-FFD1A046AA70}"/>
              </a:ext>
            </a:extLst>
          </p:cNvPr>
          <p:cNvSpPr txBox="1"/>
          <p:nvPr/>
        </p:nvSpPr>
        <p:spPr>
          <a:xfrm>
            <a:off x="6595576" y="3317567"/>
            <a:ext cx="1427426" cy="369332"/>
          </a:xfrm>
          <a:prstGeom prst="rect">
            <a:avLst/>
          </a:prstGeom>
          <a:noFill/>
        </p:spPr>
        <p:txBody>
          <a:bodyPr wrap="square" rtlCol="0">
            <a:spAutoFit/>
          </a:bodyPr>
          <a:lstStyle/>
          <a:p>
            <a:r>
              <a:rPr lang="en-US" dirty="0">
                <a:solidFill>
                  <a:schemeClr val="accent5">
                    <a:lumMod val="75000"/>
                  </a:schemeClr>
                </a:solidFill>
                <a:latin typeface="Futura Bk Book" panose="020B0502020204020303" pitchFamily="34" charset="0"/>
              </a:rPr>
              <a:t>Critical Point</a:t>
            </a:r>
          </a:p>
        </p:txBody>
      </p:sp>
      <p:cxnSp>
        <p:nvCxnSpPr>
          <p:cNvPr id="22" name="Straight Arrow Connector 21">
            <a:extLst>
              <a:ext uri="{FF2B5EF4-FFF2-40B4-BE49-F238E27FC236}">
                <a16:creationId xmlns:a16="http://schemas.microsoft.com/office/drawing/2014/main" id="{97CD16A0-C55C-9249-B7EB-8BC97B73DD9F}"/>
              </a:ext>
            </a:extLst>
          </p:cNvPr>
          <p:cNvCxnSpPr>
            <a:cxnSpLocks/>
            <a:stCxn id="21" idx="3"/>
          </p:cNvCxnSpPr>
          <p:nvPr/>
        </p:nvCxnSpPr>
        <p:spPr>
          <a:xfrm>
            <a:off x="8023002" y="3502233"/>
            <a:ext cx="1679354" cy="18466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5233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809917-594C-104D-9F23-71E28C87E765}"/>
              </a:ext>
            </a:extLst>
          </p:cNvPr>
          <p:cNvPicPr>
            <a:picLocks noChangeAspect="1"/>
          </p:cNvPicPr>
          <p:nvPr/>
        </p:nvPicPr>
        <p:blipFill rotWithShape="1">
          <a:blip r:embed="rId3"/>
          <a:srcRect l="3791" t="3590" b="1881"/>
          <a:stretch/>
        </p:blipFill>
        <p:spPr>
          <a:xfrm>
            <a:off x="910712" y="994409"/>
            <a:ext cx="5185288" cy="4707577"/>
          </a:xfrm>
          <a:prstGeom prst="rect">
            <a:avLst/>
          </a:prstGeom>
        </p:spPr>
      </p:pic>
      <p:sp>
        <p:nvSpPr>
          <p:cNvPr id="5" name="Rectangle 4">
            <a:extLst>
              <a:ext uri="{FF2B5EF4-FFF2-40B4-BE49-F238E27FC236}">
                <a16:creationId xmlns:a16="http://schemas.microsoft.com/office/drawing/2014/main" id="{F5EC3E34-6B9B-CB4A-80C8-16392274DE2B}"/>
              </a:ext>
            </a:extLst>
          </p:cNvPr>
          <p:cNvSpPr/>
          <p:nvPr/>
        </p:nvSpPr>
        <p:spPr>
          <a:xfrm>
            <a:off x="3263043" y="305041"/>
            <a:ext cx="6260560" cy="369332"/>
          </a:xfrm>
          <a:prstGeom prst="rect">
            <a:avLst/>
          </a:prstGeom>
        </p:spPr>
        <p:txBody>
          <a:bodyPr wrap="none">
            <a:spAutoFit/>
          </a:bodyPr>
          <a:lstStyle/>
          <a:p>
            <a:r>
              <a:rPr lang="en-US" b="1" dirty="0">
                <a:latin typeface="Futura" panose="020B0602020204020303" pitchFamily="34" charset="-79"/>
                <a:cs typeface="Futura" panose="020B0602020204020303" pitchFamily="34" charset="-79"/>
              </a:rPr>
              <a:t>J. Thomson, Thermodynamic Model (1869-1871?)</a:t>
            </a:r>
          </a:p>
        </p:txBody>
      </p:sp>
      <p:pic>
        <p:nvPicPr>
          <p:cNvPr id="7" name="Picture 6">
            <a:extLst>
              <a:ext uri="{FF2B5EF4-FFF2-40B4-BE49-F238E27FC236}">
                <a16:creationId xmlns:a16="http://schemas.microsoft.com/office/drawing/2014/main" id="{996856D0-8A35-4846-A181-C6B5C3A9E924}"/>
              </a:ext>
            </a:extLst>
          </p:cNvPr>
          <p:cNvPicPr>
            <a:picLocks noChangeAspect="1"/>
          </p:cNvPicPr>
          <p:nvPr/>
        </p:nvPicPr>
        <p:blipFill>
          <a:blip r:embed="rId4"/>
          <a:stretch>
            <a:fillRect/>
          </a:stretch>
        </p:blipFill>
        <p:spPr>
          <a:xfrm>
            <a:off x="7142480" y="1125697"/>
            <a:ext cx="4445000" cy="4445000"/>
          </a:xfrm>
          <a:prstGeom prst="rect">
            <a:avLst/>
          </a:prstGeom>
        </p:spPr>
      </p:pic>
      <p:sp>
        <p:nvSpPr>
          <p:cNvPr id="9" name="Rectangle 8">
            <a:extLst>
              <a:ext uri="{FF2B5EF4-FFF2-40B4-BE49-F238E27FC236}">
                <a16:creationId xmlns:a16="http://schemas.microsoft.com/office/drawing/2014/main" id="{D6D4573F-549F-7F46-A4A7-943EC8085D23}"/>
              </a:ext>
            </a:extLst>
          </p:cNvPr>
          <p:cNvSpPr/>
          <p:nvPr/>
        </p:nvSpPr>
        <p:spPr>
          <a:xfrm>
            <a:off x="8050041" y="5890733"/>
            <a:ext cx="2986202" cy="369332"/>
          </a:xfrm>
          <a:prstGeom prst="rect">
            <a:avLst/>
          </a:prstGeom>
        </p:spPr>
        <p:txBody>
          <a:bodyPr wrap="none">
            <a:spAutoFit/>
          </a:bodyPr>
          <a:lstStyle/>
          <a:p>
            <a:r>
              <a:rPr lang="en-US" dirty="0">
                <a:latin typeface="Futura Bk Book" panose="020B0502020204020303" pitchFamily="34" charset="0"/>
              </a:rPr>
              <a:t>National Museums Scotland</a:t>
            </a:r>
          </a:p>
        </p:txBody>
      </p:sp>
      <p:sp>
        <p:nvSpPr>
          <p:cNvPr id="10" name="Rectangle 9">
            <a:extLst>
              <a:ext uri="{FF2B5EF4-FFF2-40B4-BE49-F238E27FC236}">
                <a16:creationId xmlns:a16="http://schemas.microsoft.com/office/drawing/2014/main" id="{FFEC1ED5-C7AE-5043-9371-C13968D781AE}"/>
              </a:ext>
            </a:extLst>
          </p:cNvPr>
          <p:cNvSpPr/>
          <p:nvPr/>
        </p:nvSpPr>
        <p:spPr>
          <a:xfrm>
            <a:off x="1962742" y="5890733"/>
            <a:ext cx="3081228" cy="369332"/>
          </a:xfrm>
          <a:prstGeom prst="rect">
            <a:avLst/>
          </a:prstGeom>
        </p:spPr>
        <p:txBody>
          <a:bodyPr wrap="none">
            <a:spAutoFit/>
          </a:bodyPr>
          <a:lstStyle/>
          <a:p>
            <a:r>
              <a:rPr lang="en-US" dirty="0">
                <a:latin typeface="Futura Bk Book" panose="020B0502020204020303" pitchFamily="34" charset="0"/>
              </a:rPr>
              <a:t>Hunterian Museum, Glasgow</a:t>
            </a:r>
          </a:p>
        </p:txBody>
      </p:sp>
    </p:spTree>
    <p:extLst>
      <p:ext uri="{BB962C8B-B14F-4D97-AF65-F5344CB8AC3E}">
        <p14:creationId xmlns:p14="http://schemas.microsoft.com/office/powerpoint/2010/main" val="3559345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930617-2B42-8C48-8705-54255532B5F8}"/>
              </a:ext>
            </a:extLst>
          </p:cNvPr>
          <p:cNvPicPr>
            <a:picLocks noChangeAspect="1"/>
          </p:cNvPicPr>
          <p:nvPr/>
        </p:nvPicPr>
        <p:blipFill>
          <a:blip r:embed="rId2"/>
          <a:stretch>
            <a:fillRect/>
          </a:stretch>
        </p:blipFill>
        <p:spPr>
          <a:xfrm>
            <a:off x="6437748" y="1211489"/>
            <a:ext cx="5549238" cy="4435021"/>
          </a:xfrm>
          <a:prstGeom prst="rect">
            <a:avLst/>
          </a:prstGeom>
        </p:spPr>
      </p:pic>
      <p:pic>
        <p:nvPicPr>
          <p:cNvPr id="5" name="Picture 4">
            <a:extLst>
              <a:ext uri="{FF2B5EF4-FFF2-40B4-BE49-F238E27FC236}">
                <a16:creationId xmlns:a16="http://schemas.microsoft.com/office/drawing/2014/main" id="{F64CB028-53E4-0943-B729-BCB32C0EEB11}"/>
              </a:ext>
            </a:extLst>
          </p:cNvPr>
          <p:cNvPicPr>
            <a:picLocks noChangeAspect="1"/>
          </p:cNvPicPr>
          <p:nvPr/>
        </p:nvPicPr>
        <p:blipFill rotWithShape="1">
          <a:blip r:embed="rId3"/>
          <a:srcRect l="3791" t="3590" b="1881"/>
          <a:stretch/>
        </p:blipFill>
        <p:spPr>
          <a:xfrm rot="5400000" flipH="1">
            <a:off x="446314" y="941613"/>
            <a:ext cx="5479596" cy="4974771"/>
          </a:xfrm>
          <a:prstGeom prst="rect">
            <a:avLst/>
          </a:prstGeom>
        </p:spPr>
      </p:pic>
    </p:spTree>
    <p:extLst>
      <p:ext uri="{BB962C8B-B14F-4D97-AF65-F5344CB8AC3E}">
        <p14:creationId xmlns:p14="http://schemas.microsoft.com/office/powerpoint/2010/main" val="216085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9497</TotalTime>
  <Words>620</Words>
  <Application>Microsoft Macintosh PowerPoint</Application>
  <PresentationFormat>Widescreen</PresentationFormat>
  <Paragraphs>107</Paragraphs>
  <Slides>32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Futura</vt:lpstr>
      <vt:lpstr>Futura Bk Book</vt:lpstr>
      <vt:lpstr>Futura Condensed Medium</vt:lpstr>
      <vt:lpstr>Futura Std Book</vt:lpstr>
      <vt:lpstr>Office Theme</vt:lpstr>
      <vt:lpstr>Casting States of Matter  the construction of thermodynamic 3D-models at the end of the 19th century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89</cp:revision>
  <dcterms:created xsi:type="dcterms:W3CDTF">2020-08-27T07:32:16Z</dcterms:created>
  <dcterms:modified xsi:type="dcterms:W3CDTF">2020-09-03T06:56:21Z</dcterms:modified>
</cp:coreProperties>
</file>