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5.xml" ContentType="application/vnd.openxmlformats-officedocument.presentationml.tags+xml"/>
  <Override PartName="/ppt/notesSlides/notesSlide18.xml" ContentType="application/vnd.openxmlformats-officedocument.presentationml.notesSlide+xml"/>
  <Override PartName="/ppt/tags/tag16.xml" ContentType="application/vnd.openxmlformats-officedocument.presentationml.tags+xml"/>
  <Override PartName="/ppt/notesSlides/notesSlide19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heme/themeOverride5.xml" ContentType="application/vnd.openxmlformats-officedocument.themeOverride+xml"/>
  <Override PartName="/ppt/notesSlides/notesSlide20.xml" ContentType="application/vnd.openxmlformats-officedocument.presentationml.notesSlide+xml"/>
  <Override PartName="/ppt/charts/chart7.xml" ContentType="application/vnd.openxmlformats-officedocument.drawingml.chart+xml"/>
  <Override PartName="/ppt/theme/themeOverride6.xml" ContentType="application/vnd.openxmlformats-officedocument.themeOverride+xml"/>
  <Override PartName="/ppt/charts/chart8.xml" ContentType="application/vnd.openxmlformats-officedocument.drawingml.chart+xml"/>
  <Override PartName="/ppt/theme/themeOverride7.xml" ContentType="application/vnd.openxmlformats-officedocument.themeOverride+xml"/>
  <Override PartName="/ppt/notesSlides/notesSlide21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theme/themeOverride8.xml" ContentType="application/vnd.openxmlformats-officedocument.themeOverride+xml"/>
  <Override PartName="/ppt/charts/chart13.xml" ContentType="application/vnd.openxmlformats-officedocument.drawingml.chart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358" r:id="rId2"/>
    <p:sldId id="359" r:id="rId3"/>
    <p:sldId id="360" r:id="rId4"/>
    <p:sldId id="372" r:id="rId5"/>
    <p:sldId id="363" r:id="rId6"/>
    <p:sldId id="388" r:id="rId7"/>
    <p:sldId id="362" r:id="rId8"/>
    <p:sldId id="365" r:id="rId9"/>
    <p:sldId id="387" r:id="rId10"/>
    <p:sldId id="386" r:id="rId11"/>
    <p:sldId id="392" r:id="rId12"/>
    <p:sldId id="370" r:id="rId13"/>
    <p:sldId id="371" r:id="rId14"/>
    <p:sldId id="369" r:id="rId15"/>
    <p:sldId id="402" r:id="rId16"/>
    <p:sldId id="399" r:id="rId17"/>
    <p:sldId id="396" r:id="rId18"/>
    <p:sldId id="398" r:id="rId19"/>
    <p:sldId id="391" r:id="rId20"/>
    <p:sldId id="397" r:id="rId21"/>
    <p:sldId id="380" r:id="rId22"/>
    <p:sldId id="400" r:id="rId23"/>
    <p:sldId id="401" r:id="rId24"/>
  </p:sldIdLst>
  <p:sldSz cx="9144000" cy="6858000" type="screen4x3"/>
  <p:notesSz cx="6805613" cy="9944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9D9B42BD-6B90-4614-A7F6-BF8946DCE7C6}">
          <p14:sldIdLst>
            <p14:sldId id="358"/>
            <p14:sldId id="359"/>
            <p14:sldId id="360"/>
            <p14:sldId id="372"/>
            <p14:sldId id="363"/>
            <p14:sldId id="388"/>
            <p14:sldId id="362"/>
            <p14:sldId id="365"/>
            <p14:sldId id="387"/>
            <p14:sldId id="386"/>
            <p14:sldId id="392"/>
            <p14:sldId id="370"/>
            <p14:sldId id="371"/>
            <p14:sldId id="369"/>
          </p14:sldIdLst>
        </p14:section>
        <p14:section name="Backup Slides" id="{35C20980-1701-4330-B16A-4AC79B055C3E}">
          <p14:sldIdLst>
            <p14:sldId id="402"/>
            <p14:sldId id="399"/>
            <p14:sldId id="396"/>
            <p14:sldId id="398"/>
            <p14:sldId id="391"/>
            <p14:sldId id="397"/>
            <p14:sldId id="380"/>
            <p14:sldId id="400"/>
            <p14:sldId id="40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2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3331"/>
    <a:srgbClr val="800000"/>
    <a:srgbClr val="7F7F7F"/>
    <a:srgbClr val="990000"/>
    <a:srgbClr val="FFFF66"/>
    <a:srgbClr val="BB4643"/>
    <a:srgbClr val="A50021"/>
    <a:srgbClr val="FF9966"/>
    <a:srgbClr val="000000"/>
    <a:srgbClr val="B9F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horzBarState="maximized">
    <p:restoredLeft sz="9385" autoAdjust="0"/>
    <p:restoredTop sz="98773" autoAdjust="0"/>
  </p:normalViewPr>
  <p:slideViewPr>
    <p:cSldViewPr>
      <p:cViewPr>
        <p:scale>
          <a:sx n="112" d="100"/>
          <a:sy n="112" d="100"/>
        </p:scale>
        <p:origin x="-1416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856" y="-102"/>
      </p:cViewPr>
      <p:guideLst>
        <p:guide orient="horz" pos="3132"/>
        <p:guide pos="214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eleni:Dropbox:DIAS:RUBIK:SSDBM_2015:Results:Results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zirita\Dropbox\public\Results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zirita\Dropbox\public\Results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8.xml"/><Relationship Id="rId2" Type="http://schemas.openxmlformats.org/officeDocument/2006/relationships/oleObject" Target="Macintosh%20HD:Users:eleni:Dropbox:public:Results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9.xml"/><Relationship Id="rId2" Type="http://schemas.openxmlformats.org/officeDocument/2006/relationships/oleObject" Target="Macintosh%20HD:Users:eleni:Dropbox:public:Resul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Macintosh%20HD:Users:eleni:Dropbox:DIAS:RUBIK:SSDBM_2015:Results:Result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oleObject" Target="Macintosh%20HD:Users:eleni:Dropbox:DIAS:RUBIK:SSDBM_2015:Results:Results.xlsx" TargetMode="External"/><Relationship Id="rId3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oleObject" Target="file:///C:\Users\tzirita\Dropbox\DIAS\RUBIK\SSDBM_2015\Results\Result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zirita\Dropbox\DIAS\RUBIK\SSDBM_2015\Results\Results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oleObject" Target="Macintosh%20HD:Users:eleni:Dropbox:DIAS:RUBIK:SSDBM_2015:Results:Result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6.xml"/><Relationship Id="rId2" Type="http://schemas.openxmlformats.org/officeDocument/2006/relationships/oleObject" Target="Macintosh%20HD:Users:eleni:Dropbox:DIAS:RUBIK:SSDBM_2015:Results:Results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7.xml"/><Relationship Id="rId2" Type="http://schemas.openxmlformats.org/officeDocument/2006/relationships/oleObject" Target="Macintosh%20HD:Users:eleni:Dropbox:DIAS:RUBIK:SSDBM_2015:Results:Results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zirita\Dropbox\public\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15211069026083"/>
          <c:y val="0.0858176423599224"/>
          <c:w val="0.725016905637887"/>
          <c:h val="0.6923732150006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'Experiment 3'!$Z$9</c:f>
              <c:strCache>
                <c:ptCount val="1"/>
                <c:pt idx="0">
                  <c:v>FastBitF</c:v>
                </c:pt>
              </c:strCache>
            </c:strRef>
          </c:tx>
          <c:spPr>
            <a:solidFill>
              <a:sysClr val="windowText" lastClr="000000">
                <a:lumMod val="50000"/>
                <a:lumOff val="50000"/>
              </a:sys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'Experiment 3'!$Y$10:$Y$12</c:f>
              <c:strCache>
                <c:ptCount val="3"/>
                <c:pt idx="0">
                  <c:v>small</c:v>
                </c:pt>
                <c:pt idx="1">
                  <c:v>medium (2x)</c:v>
                </c:pt>
                <c:pt idx="2">
                  <c:v>large (4x)</c:v>
                </c:pt>
              </c:strCache>
            </c:strRef>
          </c:cat>
          <c:val>
            <c:numRef>
              <c:f>'Experiment 3'!$Z$10:$Z$12</c:f>
              <c:numCache>
                <c:formatCode>General</c:formatCode>
                <c:ptCount val="3"/>
                <c:pt idx="0">
                  <c:v>6.138155199999996</c:v>
                </c:pt>
                <c:pt idx="1">
                  <c:v>11.823125</c:v>
                </c:pt>
                <c:pt idx="2">
                  <c:v>23.18893000000001</c:v>
                </c:pt>
              </c:numCache>
            </c:numRef>
          </c:val>
        </c:ser>
        <c:ser>
          <c:idx val="1"/>
          <c:order val="1"/>
          <c:tx>
            <c:strRef>
              <c:f>'Experiment 3'!$AA$9</c:f>
              <c:strCache>
                <c:ptCount val="1"/>
                <c:pt idx="0">
                  <c:v>RUBIK</c:v>
                </c:pt>
              </c:strCache>
            </c:strRef>
          </c:tx>
          <c:spPr>
            <a:solidFill>
              <a:srgbClr val="8E3331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'Experiment 3'!$Y$10:$Y$12</c:f>
              <c:strCache>
                <c:ptCount val="3"/>
                <c:pt idx="0">
                  <c:v>small</c:v>
                </c:pt>
                <c:pt idx="1">
                  <c:v>medium (2x)</c:v>
                </c:pt>
                <c:pt idx="2">
                  <c:v>large (4x)</c:v>
                </c:pt>
              </c:strCache>
            </c:strRef>
          </c:cat>
          <c:val>
            <c:numRef>
              <c:f>'Experiment 3'!$AA$10:$AA$12</c:f>
              <c:numCache>
                <c:formatCode>General</c:formatCode>
                <c:ptCount val="3"/>
                <c:pt idx="0">
                  <c:v>0.72455</c:v>
                </c:pt>
                <c:pt idx="1">
                  <c:v>0.8224</c:v>
                </c:pt>
                <c:pt idx="2">
                  <c:v>0.98975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28538136"/>
        <c:axId val="1828697304"/>
      </c:barChart>
      <c:catAx>
        <c:axId val="18285381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i="0" baseline="0">
                    <a:effectLst/>
                  </a:rPr>
                  <a:t>dataset size</a:t>
                </a:r>
                <a:endParaRPr lang="en-US" sz="900">
                  <a:effectLst/>
                </a:endParaRPr>
              </a:p>
            </c:rich>
          </c:tx>
          <c:layout>
            <c:manualLayout>
              <c:xMode val="edge"/>
              <c:yMode val="edge"/>
              <c:x val="0.453296198237229"/>
              <c:y val="0.888983050847458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1828697304"/>
        <c:crosses val="autoZero"/>
        <c:auto val="1"/>
        <c:lblAlgn val="ctr"/>
        <c:lblOffset val="100"/>
        <c:noMultiLvlLbl val="0"/>
      </c:catAx>
      <c:valAx>
        <c:axId val="182869730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query execution time (s)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182853813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41178040244969"/>
          <c:y val="0.166666666666667"/>
          <c:w val="0.498587032516132"/>
          <c:h val="0.126039636994528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8E333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Experiment1!$A$8:$A$14</c:f>
              <c:strCache>
                <c:ptCount val="7"/>
                <c:pt idx="0">
                  <c:v>Fastbit10</c:v>
                </c:pt>
                <c:pt idx="2">
                  <c:v>Fastbit25</c:v>
                </c:pt>
                <c:pt idx="4">
                  <c:v>FastbitF</c:v>
                </c:pt>
                <c:pt idx="6">
                  <c:v>RUBIK</c:v>
                </c:pt>
              </c:strCache>
            </c:strRef>
          </c:cat>
          <c:val>
            <c:numRef>
              <c:f>Experiment1!$B$8:$B$14</c:f>
              <c:numCache>
                <c:formatCode>General</c:formatCode>
                <c:ptCount val="7"/>
                <c:pt idx="0">
                  <c:v>4.751707410000001</c:v>
                </c:pt>
                <c:pt idx="2" formatCode="0.00">
                  <c:v>6.095919399999985</c:v>
                </c:pt>
                <c:pt idx="4" formatCode="0.00">
                  <c:v>6.504700199999998</c:v>
                </c:pt>
                <c:pt idx="6">
                  <c:v>0.72455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63579320"/>
        <c:axId val="1863582296"/>
      </c:barChart>
      <c:catAx>
        <c:axId val="18635793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863582296"/>
        <c:crosses val="autoZero"/>
        <c:auto val="1"/>
        <c:lblAlgn val="ctr"/>
        <c:lblOffset val="100"/>
        <c:noMultiLvlLbl val="0"/>
      </c:catAx>
      <c:valAx>
        <c:axId val="186358229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 dirty="0"/>
                  <a:t>query execution time (s)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8635793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Experiment1!$L$8</c:f>
              <c:strCache>
                <c:ptCount val="1"/>
                <c:pt idx="0">
                  <c:v>Hits Percentage</c:v>
                </c:pt>
              </c:strCache>
            </c:strRef>
          </c:tx>
          <c:spPr>
            <a:solidFill>
              <a:srgbClr val="8E333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Experiment1!$M$7:$P$7</c:f>
              <c:strCache>
                <c:ptCount val="4"/>
                <c:pt idx="0">
                  <c:v>Fastbit10</c:v>
                </c:pt>
                <c:pt idx="1">
                  <c:v>Fastbit25</c:v>
                </c:pt>
                <c:pt idx="2">
                  <c:v>FastbitF</c:v>
                </c:pt>
                <c:pt idx="3">
                  <c:v>RUBIK</c:v>
                </c:pt>
              </c:strCache>
            </c:strRef>
          </c:cat>
          <c:val>
            <c:numRef>
              <c:f>Experiment1!$M$8:$P$8</c:f>
              <c:numCache>
                <c:formatCode>General</c:formatCode>
                <c:ptCount val="4"/>
                <c:pt idx="0">
                  <c:v>2.47555681E8</c:v>
                </c:pt>
                <c:pt idx="1">
                  <c:v>2.99181735E8</c:v>
                </c:pt>
                <c:pt idx="2">
                  <c:v>4.43189115E8</c:v>
                </c:pt>
                <c:pt idx="3">
                  <c:v>4.94618551E8</c:v>
                </c:pt>
              </c:numCache>
            </c:numRef>
          </c:val>
        </c:ser>
        <c:ser>
          <c:idx val="1"/>
          <c:order val="1"/>
          <c:tx>
            <c:strRef>
              <c:f>Experiment1!$L$9</c:f>
              <c:strCache>
                <c:ptCount val="1"/>
                <c:pt idx="0">
                  <c:v>Candidates Percentage</c:v>
                </c:pt>
              </c:strCache>
            </c:strRef>
          </c:tx>
          <c:spPr>
            <a:pattFill prst="wdDnDiag">
              <a:fgClr>
                <a:schemeClr val="tx1"/>
              </a:fgClr>
              <a:bgClr>
                <a:prstClr val="white"/>
              </a:bgClr>
            </a:pattFill>
            <a:ln>
              <a:solidFill>
                <a:schemeClr val="tx1"/>
              </a:solidFill>
            </a:ln>
          </c:spPr>
          <c:invertIfNegative val="0"/>
          <c:cat>
            <c:strRef>
              <c:f>Experiment1!$M$7:$P$7</c:f>
              <c:strCache>
                <c:ptCount val="4"/>
                <c:pt idx="0">
                  <c:v>Fastbit10</c:v>
                </c:pt>
                <c:pt idx="1">
                  <c:v>Fastbit25</c:v>
                </c:pt>
                <c:pt idx="2">
                  <c:v>FastbitF</c:v>
                </c:pt>
                <c:pt idx="3">
                  <c:v>RUBIK</c:v>
                </c:pt>
              </c:strCache>
            </c:strRef>
          </c:cat>
          <c:val>
            <c:numRef>
              <c:f>Experiment1!$M$9:$P$9</c:f>
              <c:numCache>
                <c:formatCode>General</c:formatCode>
                <c:ptCount val="4"/>
                <c:pt idx="0">
                  <c:v>8.140967E8</c:v>
                </c:pt>
                <c:pt idx="1">
                  <c:v>8.15279477E8</c:v>
                </c:pt>
                <c:pt idx="2">
                  <c:v>1.79392392E8</c:v>
                </c:pt>
                <c:pt idx="3">
                  <c:v>7.3433287E7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67340760"/>
        <c:axId val="1867343768"/>
      </c:barChart>
      <c:catAx>
        <c:axId val="18673407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867343768"/>
        <c:crosses val="autoZero"/>
        <c:auto val="1"/>
        <c:lblAlgn val="ctr"/>
        <c:lblOffset val="100"/>
        <c:noMultiLvlLbl val="0"/>
      </c:catAx>
      <c:valAx>
        <c:axId val="1867343768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867340760"/>
        <c:crosses val="autoZero"/>
        <c:crossBetween val="between"/>
      </c:valAx>
    </c:plotArea>
    <c:legend>
      <c:legendPos val="t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'Experiment 6'!$M$6</c:f>
              <c:strCache>
                <c:ptCount val="1"/>
              </c:strCache>
            </c:strRef>
          </c:tx>
          <c:spPr>
            <a:solidFill>
              <a:srgbClr val="8E333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'Experiment 6'!$L$7:$L$8</c:f>
              <c:strCache>
                <c:ptCount val="2"/>
                <c:pt idx="0">
                  <c:v>RUBIK</c:v>
                </c:pt>
                <c:pt idx="1">
                  <c:v>FastbitF</c:v>
                </c:pt>
              </c:strCache>
            </c:strRef>
          </c:cat>
          <c:val>
            <c:numRef>
              <c:f>'Experiment 6'!$M$7:$M$8</c:f>
              <c:numCache>
                <c:formatCode>General</c:formatCode>
                <c:ptCount val="2"/>
                <c:pt idx="0">
                  <c:v>1126.4</c:v>
                </c:pt>
                <c:pt idx="1">
                  <c:v>551.0</c:v>
                </c:pt>
              </c:numCache>
            </c:numRef>
          </c:val>
        </c:ser>
        <c:ser>
          <c:idx val="1"/>
          <c:order val="1"/>
          <c:tx>
            <c:strRef>
              <c:f>'Experiment 6'!$N$6</c:f>
              <c:strCache>
                <c:ptCount val="1"/>
              </c:strCache>
            </c:strRef>
          </c:tx>
          <c:spPr>
            <a:pattFill prst="wdDn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'Experiment 6'!$L$7:$L$8</c:f>
              <c:strCache>
                <c:ptCount val="2"/>
                <c:pt idx="0">
                  <c:v>RUBIK</c:v>
                </c:pt>
                <c:pt idx="1">
                  <c:v>FastbitF</c:v>
                </c:pt>
              </c:strCache>
            </c:strRef>
          </c:cat>
          <c:val>
            <c:numRef>
              <c:f>'Experiment 6'!$N$7:$N$8</c:f>
              <c:numCache>
                <c:formatCode>General</c:formatCode>
                <c:ptCount val="2"/>
                <c:pt idx="1">
                  <c:v>673.0</c:v>
                </c:pt>
              </c:numCache>
            </c:numRef>
          </c:val>
        </c:ser>
        <c:ser>
          <c:idx val="2"/>
          <c:order val="2"/>
          <c:tx>
            <c:strRef>
              <c:f>'Experiment 6'!$O$6</c:f>
              <c:strCache>
                <c:ptCount val="1"/>
              </c:strCache>
            </c:strRef>
          </c:tx>
          <c:spPr>
            <a:solidFill>
              <a:sysClr val="window" lastClr="FFFFFF">
                <a:lumMod val="50000"/>
              </a:sysClr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'Experiment 6'!$L$7:$L$8</c:f>
              <c:strCache>
                <c:ptCount val="2"/>
                <c:pt idx="0">
                  <c:v>RUBIK</c:v>
                </c:pt>
                <c:pt idx="1">
                  <c:v>FastbitF</c:v>
                </c:pt>
              </c:strCache>
            </c:strRef>
          </c:cat>
          <c:val>
            <c:numRef>
              <c:f>'Experiment 6'!$O$7:$O$8</c:f>
              <c:numCache>
                <c:formatCode>General</c:formatCode>
                <c:ptCount val="2"/>
                <c:pt idx="1">
                  <c:v>751.0</c:v>
                </c:pt>
              </c:numCache>
            </c:numRef>
          </c:val>
        </c:ser>
        <c:ser>
          <c:idx val="3"/>
          <c:order val="3"/>
          <c:tx>
            <c:strRef>
              <c:f>'Experiment 6'!$P$6</c:f>
              <c:strCache>
                <c:ptCount val="1"/>
              </c:strCache>
            </c:strRef>
          </c:tx>
          <c:spPr>
            <a:solidFill>
              <a:sysClr val="windowText" lastClr="000000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'Experiment 6'!$L$7:$L$8</c:f>
              <c:strCache>
                <c:ptCount val="2"/>
                <c:pt idx="0">
                  <c:v>RUBIK</c:v>
                </c:pt>
                <c:pt idx="1">
                  <c:v>FastbitF</c:v>
                </c:pt>
              </c:strCache>
            </c:strRef>
          </c:cat>
          <c:val>
            <c:numRef>
              <c:f>'Experiment 6'!$P$7:$P$8</c:f>
              <c:numCache>
                <c:formatCode>General</c:formatCode>
                <c:ptCount val="2"/>
                <c:pt idx="1">
                  <c:v>581.0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845818504"/>
        <c:axId val="1845822168"/>
      </c:barChart>
      <c:catAx>
        <c:axId val="1845818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45822168"/>
        <c:crosses val="autoZero"/>
        <c:auto val="1"/>
        <c:lblAlgn val="ctr"/>
        <c:lblOffset val="100"/>
        <c:noMultiLvlLbl val="0"/>
      </c:catAx>
      <c:valAx>
        <c:axId val="184582216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dirty="0">
                    <a:solidFill>
                      <a:srgbClr val="000000"/>
                    </a:solidFill>
                  </a:rPr>
                  <a:t>index size (MB)</a:t>
                </a:r>
              </a:p>
            </c:rich>
          </c:tx>
          <c:layout>
            <c:manualLayout>
              <c:xMode val="edge"/>
              <c:yMode val="edge"/>
              <c:x val="0.0243073053368329"/>
              <c:y val="0.297220437131457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45818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rgbClr val="8E333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'Experiment 6'!$A$20:$A$21</c:f>
              <c:strCache>
                <c:ptCount val="2"/>
                <c:pt idx="0">
                  <c:v>RUBIK</c:v>
                </c:pt>
                <c:pt idx="1">
                  <c:v>FastbitF</c:v>
                </c:pt>
              </c:strCache>
            </c:strRef>
          </c:cat>
          <c:val>
            <c:numRef>
              <c:f>'Experiment 6'!$B$20:$B$21</c:f>
              <c:numCache>
                <c:formatCode>General</c:formatCode>
                <c:ptCount val="2"/>
                <c:pt idx="0">
                  <c:v>1.81655</c:v>
                </c:pt>
                <c:pt idx="1">
                  <c:v>8.993106900000002</c:v>
                </c:pt>
              </c:numCache>
            </c:numRef>
          </c:val>
        </c:ser>
        <c:ser>
          <c:idx val="1"/>
          <c:order val="1"/>
          <c:spPr>
            <a:pattFill prst="wdDn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'Experiment 6'!$A$20:$A$21</c:f>
              <c:strCache>
                <c:ptCount val="2"/>
                <c:pt idx="0">
                  <c:v>RUBIK</c:v>
                </c:pt>
                <c:pt idx="1">
                  <c:v>FastbitF</c:v>
                </c:pt>
              </c:strCache>
            </c:strRef>
          </c:cat>
          <c:val>
            <c:numRef>
              <c:f>'Experiment 6'!$C$20:$C$21</c:f>
              <c:numCache>
                <c:formatCode>General</c:formatCode>
                <c:ptCount val="2"/>
                <c:pt idx="1">
                  <c:v>9.3135741</c:v>
                </c:pt>
              </c:numCache>
            </c:numRef>
          </c:val>
        </c:ser>
        <c:ser>
          <c:idx val="2"/>
          <c:order val="2"/>
          <c:spPr>
            <a:solidFill>
              <a:sysClr val="window" lastClr="FFFFFF">
                <a:lumMod val="50000"/>
              </a:sysClr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'Experiment 6'!$A$20:$A$21</c:f>
              <c:strCache>
                <c:ptCount val="2"/>
                <c:pt idx="0">
                  <c:v>RUBIK</c:v>
                </c:pt>
                <c:pt idx="1">
                  <c:v>FastbitF</c:v>
                </c:pt>
              </c:strCache>
            </c:strRef>
          </c:cat>
          <c:val>
            <c:numRef>
              <c:f>'Experiment 6'!$D$20:$D$21</c:f>
              <c:numCache>
                <c:formatCode>General</c:formatCode>
                <c:ptCount val="2"/>
                <c:pt idx="1">
                  <c:v>9.388069100000001</c:v>
                </c:pt>
              </c:numCache>
            </c:numRef>
          </c:val>
        </c:ser>
        <c:ser>
          <c:idx val="3"/>
          <c:order val="3"/>
          <c:spPr>
            <a:solidFill>
              <a:sysClr val="windowText" lastClr="000000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'Experiment 6'!$A$20:$A$21</c:f>
              <c:strCache>
                <c:ptCount val="2"/>
                <c:pt idx="0">
                  <c:v>RUBIK</c:v>
                </c:pt>
                <c:pt idx="1">
                  <c:v>FastbitF</c:v>
                </c:pt>
              </c:strCache>
            </c:strRef>
          </c:cat>
          <c:val>
            <c:numRef>
              <c:f>'Experiment 6'!$E$20:$E$21</c:f>
              <c:numCache>
                <c:formatCode>General</c:formatCode>
                <c:ptCount val="2"/>
                <c:pt idx="1">
                  <c:v>9.315577200000006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849072776"/>
        <c:axId val="1849076408"/>
      </c:barChart>
      <c:catAx>
        <c:axId val="1849072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49076408"/>
        <c:crosses val="autoZero"/>
        <c:auto val="1"/>
        <c:lblAlgn val="ctr"/>
        <c:lblOffset val="100"/>
        <c:noMultiLvlLbl val="0"/>
      </c:catAx>
      <c:valAx>
        <c:axId val="184907640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i="0">
                    <a:solidFill>
                      <a:srgbClr val="000000"/>
                    </a:solidFill>
                  </a:rPr>
                  <a:t>query execution time (s)</a:t>
                </a:r>
              </a:p>
            </c:rich>
          </c:tx>
          <c:layout>
            <c:manualLayout>
              <c:xMode val="edge"/>
              <c:yMode val="edge"/>
              <c:x val="0.0199358269795782"/>
              <c:y val="0.065226313622561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490727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15211069026083"/>
          <c:y val="0.0858176423599224"/>
          <c:w val="0.725016905637887"/>
          <c:h val="0.6923732150006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'Experiment 3'!$S$9</c:f>
              <c:strCache>
                <c:ptCount val="1"/>
                <c:pt idx="0">
                  <c:v>FastBitF</c:v>
                </c:pt>
              </c:strCache>
            </c:strRef>
          </c:tx>
          <c:spPr>
            <a:solidFill>
              <a:sysClr val="windowText" lastClr="000000">
                <a:lumMod val="50000"/>
                <a:lumOff val="50000"/>
              </a:sys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'Experiment 3'!$R$10:$R$12</c:f>
              <c:strCache>
                <c:ptCount val="3"/>
                <c:pt idx="0">
                  <c:v>small</c:v>
                </c:pt>
                <c:pt idx="1">
                  <c:v>medium (2x)</c:v>
                </c:pt>
                <c:pt idx="2">
                  <c:v>large (4x)</c:v>
                </c:pt>
              </c:strCache>
            </c:strRef>
          </c:cat>
          <c:val>
            <c:numRef>
              <c:f>'Experiment 3'!$S$10:$S$12</c:f>
              <c:numCache>
                <c:formatCode>General</c:formatCode>
                <c:ptCount val="3"/>
                <c:pt idx="0">
                  <c:v>355.0</c:v>
                </c:pt>
                <c:pt idx="1">
                  <c:v>710.0</c:v>
                </c:pt>
                <c:pt idx="2">
                  <c:v>1433.0</c:v>
                </c:pt>
              </c:numCache>
            </c:numRef>
          </c:val>
        </c:ser>
        <c:ser>
          <c:idx val="1"/>
          <c:order val="1"/>
          <c:tx>
            <c:strRef>
              <c:f>'Experiment 3'!$T$9</c:f>
              <c:strCache>
                <c:ptCount val="1"/>
                <c:pt idx="0">
                  <c:v>RUBIK</c:v>
                </c:pt>
              </c:strCache>
            </c:strRef>
          </c:tx>
          <c:spPr>
            <a:solidFill>
              <a:srgbClr val="8E3331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'Experiment 3'!$R$10:$R$12</c:f>
              <c:strCache>
                <c:ptCount val="3"/>
                <c:pt idx="0">
                  <c:v>small</c:v>
                </c:pt>
                <c:pt idx="1">
                  <c:v>medium (2x)</c:v>
                </c:pt>
                <c:pt idx="2">
                  <c:v>large (4x)</c:v>
                </c:pt>
              </c:strCache>
            </c:strRef>
          </c:cat>
          <c:val>
            <c:numRef>
              <c:f>'Experiment 3'!$T$10:$T$12</c:f>
              <c:numCache>
                <c:formatCode>General</c:formatCode>
                <c:ptCount val="3"/>
                <c:pt idx="0">
                  <c:v>155.0</c:v>
                </c:pt>
                <c:pt idx="1">
                  <c:v>232.0</c:v>
                </c:pt>
                <c:pt idx="2">
                  <c:v>356.0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26752712"/>
        <c:axId val="1831807304"/>
      </c:barChart>
      <c:catAx>
        <c:axId val="-20267527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dataset size</a:t>
                </a:r>
              </a:p>
            </c:rich>
          </c:tx>
          <c:layout>
            <c:manualLayout>
              <c:xMode val="edge"/>
              <c:yMode val="edge"/>
              <c:x val="0.453296198237229"/>
              <c:y val="0.888983050847458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1831807304"/>
        <c:crosses val="autoZero"/>
        <c:auto val="1"/>
        <c:lblAlgn val="ctr"/>
        <c:lblOffset val="100"/>
        <c:noMultiLvlLbl val="0"/>
      </c:catAx>
      <c:valAx>
        <c:axId val="183180730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i="0" baseline="0">
                    <a:effectLst/>
                  </a:rPr>
                  <a:t>index size (MB)</a:t>
                </a:r>
                <a:endParaRPr lang="en-US" sz="16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-202675271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41178040244969"/>
          <c:y val="0.166666666666667"/>
          <c:w val="0.443192242891036"/>
          <c:h val="0.115804083811557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'Experiment 5'!$N$1</c:f>
              <c:strCache>
                <c:ptCount val="1"/>
                <c:pt idx="0">
                  <c:v>Index Size</c:v>
                </c:pt>
              </c:strCache>
            </c:strRef>
          </c:tx>
          <c:spPr>
            <a:pattFill prst="wdDnDiag">
              <a:fgClr>
                <a:prstClr val="black"/>
              </a:fgClr>
              <a:bgClr>
                <a:prstClr val="white"/>
              </a:bgClr>
            </a:pattFill>
            <a:ln>
              <a:solidFill>
                <a:schemeClr val="tx1"/>
              </a:solidFill>
            </a:ln>
          </c:spPr>
          <c:invertIfNegative val="0"/>
          <c:cat>
            <c:strRef>
              <c:f>'Experiment 5'!$M$2:$M$4</c:f>
              <c:strCache>
                <c:ptCount val="3"/>
                <c:pt idx="0">
                  <c:v>small</c:v>
                </c:pt>
                <c:pt idx="1">
                  <c:v>medium (2x)</c:v>
                </c:pt>
                <c:pt idx="2">
                  <c:v>large (4x)</c:v>
                </c:pt>
              </c:strCache>
            </c:strRef>
          </c:cat>
          <c:val>
            <c:numRef>
              <c:f>'Experiment 5'!$N$2:$N$4</c:f>
              <c:numCache>
                <c:formatCode>General</c:formatCode>
                <c:ptCount val="3"/>
                <c:pt idx="0">
                  <c:v>0.3603515625</c:v>
                </c:pt>
                <c:pt idx="1">
                  <c:v>0.6279296875</c:v>
                </c:pt>
                <c:pt idx="2">
                  <c:v>1.1</c:v>
                </c:pt>
              </c:numCache>
            </c:numRef>
          </c:val>
        </c:ser>
        <c:ser>
          <c:idx val="1"/>
          <c:order val="1"/>
          <c:tx>
            <c:strRef>
              <c:f>'Experiment 5'!$O$1</c:f>
              <c:strCache>
                <c:ptCount val="1"/>
                <c:pt idx="0">
                  <c:v>Dataset Size</c:v>
                </c:pt>
              </c:strCache>
            </c:strRef>
          </c:tx>
          <c:spPr>
            <a:solidFill>
              <a:srgbClr val="8E333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'Experiment 5'!$M$2:$M$4</c:f>
              <c:strCache>
                <c:ptCount val="3"/>
                <c:pt idx="0">
                  <c:v>small</c:v>
                </c:pt>
                <c:pt idx="1">
                  <c:v>medium (2x)</c:v>
                </c:pt>
                <c:pt idx="2">
                  <c:v>large (4x)</c:v>
                </c:pt>
              </c:strCache>
            </c:strRef>
          </c:cat>
          <c:val>
            <c:numRef>
              <c:f>'Experiment 5'!$O$2:$O$4</c:f>
              <c:numCache>
                <c:formatCode>General</c:formatCode>
                <c:ptCount val="3"/>
                <c:pt idx="0">
                  <c:v>2.10051953125</c:v>
                </c:pt>
                <c:pt idx="1">
                  <c:v>4.201074218750001</c:v>
                </c:pt>
                <c:pt idx="2">
                  <c:v>8.302050781250001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25328280"/>
        <c:axId val="-2025316984"/>
      </c:barChart>
      <c:catAx>
        <c:axId val="-20253282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dataset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-2025316984"/>
        <c:crosses val="autoZero"/>
        <c:auto val="1"/>
        <c:lblAlgn val="ctr"/>
        <c:lblOffset val="100"/>
        <c:noMultiLvlLbl val="0"/>
      </c:catAx>
      <c:valAx>
        <c:axId val="-202531698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size (GB)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en-US"/>
          </a:p>
        </c:txPr>
        <c:crossAx val="-202532828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80519247594051"/>
          <c:y val="0.0923768318022747"/>
          <c:w val="0.584738140702439"/>
          <c:h val="0.124226198997853"/>
        </c:manualLayout>
      </c:layout>
      <c:overlay val="0"/>
      <c:txPr>
        <a:bodyPr/>
        <a:lstStyle/>
        <a:p>
          <a:pPr>
            <a:defRPr sz="1600"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'Experiment 5'!$L$44</c:f>
              <c:strCache>
                <c:ptCount val="1"/>
                <c:pt idx="0">
                  <c:v>2D range query</c:v>
                </c:pt>
              </c:strCache>
            </c:strRef>
          </c:tx>
          <c:spPr>
            <a:solidFill>
              <a:srgbClr val="8E333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'Experiment 5'!$K$45:$K$47</c:f>
              <c:strCache>
                <c:ptCount val="3"/>
                <c:pt idx="0">
                  <c:v>small</c:v>
                </c:pt>
                <c:pt idx="1">
                  <c:v>medium (2X)</c:v>
                </c:pt>
                <c:pt idx="2">
                  <c:v>large (4X)</c:v>
                </c:pt>
              </c:strCache>
            </c:strRef>
          </c:cat>
          <c:val>
            <c:numRef>
              <c:f>'Experiment 5'!$L$45:$L$47</c:f>
              <c:numCache>
                <c:formatCode>General</c:formatCode>
                <c:ptCount val="3"/>
                <c:pt idx="0">
                  <c:v>0.73875</c:v>
                </c:pt>
                <c:pt idx="1">
                  <c:v>0.9592</c:v>
                </c:pt>
                <c:pt idx="2">
                  <c:v>1.27465</c:v>
                </c:pt>
              </c:numCache>
            </c:numRef>
          </c:val>
        </c:ser>
        <c:ser>
          <c:idx val="1"/>
          <c:order val="1"/>
          <c:tx>
            <c:strRef>
              <c:f>'Experiment 5'!$M$44</c:f>
              <c:strCache>
                <c:ptCount val="1"/>
                <c:pt idx="0">
                  <c:v>Filtering</c:v>
                </c:pt>
              </c:strCache>
            </c:strRef>
          </c:tx>
          <c:spPr>
            <a:pattFill prst="wdDn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'Experiment 5'!$K$45:$K$47</c:f>
              <c:strCache>
                <c:ptCount val="3"/>
                <c:pt idx="0">
                  <c:v>small</c:v>
                </c:pt>
                <c:pt idx="1">
                  <c:v>medium (2X)</c:v>
                </c:pt>
                <c:pt idx="2">
                  <c:v>large (4X)</c:v>
                </c:pt>
              </c:strCache>
            </c:strRef>
          </c:cat>
          <c:val>
            <c:numRef>
              <c:f>'Experiment 5'!$M$45:$M$47</c:f>
              <c:numCache>
                <c:formatCode>General</c:formatCode>
                <c:ptCount val="3"/>
                <c:pt idx="0">
                  <c:v>2.0705</c:v>
                </c:pt>
                <c:pt idx="1">
                  <c:v>3.380500000000002</c:v>
                </c:pt>
                <c:pt idx="2">
                  <c:v>5.419000000000002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55902232"/>
        <c:axId val="1819211816"/>
      </c:barChart>
      <c:catAx>
        <c:axId val="18559022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b="1" i="0" baseline="0">
                    <a:effectLst/>
                  </a:rPr>
                  <a:t>dataset</a:t>
                </a:r>
                <a:endParaRPr lang="en-US" sz="16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19211816"/>
        <c:crosses val="autoZero"/>
        <c:auto val="1"/>
        <c:lblAlgn val="ctr"/>
        <c:lblOffset val="100"/>
        <c:noMultiLvlLbl val="0"/>
      </c:catAx>
      <c:valAx>
        <c:axId val="181921181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6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i="0" baseline="0">
                    <a:solidFill>
                      <a:srgbClr val="000000"/>
                    </a:solidFill>
                    <a:effectLst/>
                  </a:rPr>
                  <a:t>query execution time (s)</a:t>
                </a:r>
                <a:endParaRPr lang="en-US" sz="1600">
                  <a:solidFill>
                    <a:srgbClr val="00000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0214617235345582"/>
              <c:y val="0.033631684711286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5902232"/>
        <c:crosses val="autoZero"/>
        <c:crossBetween val="between"/>
      </c:valAx>
      <c:spPr>
        <a:solidFill>
          <a:sysClr val="window" lastClr="FFFFFF"/>
        </a:solidFill>
        <a:effectLst/>
      </c:spPr>
    </c:plotArea>
    <c:legend>
      <c:legendPos val="t"/>
      <c:layout>
        <c:manualLayout>
          <c:xMode val="edge"/>
          <c:yMode val="edge"/>
          <c:x val="0.144351285698226"/>
          <c:y val="0.0914036996735582"/>
          <c:w val="0.72867774209788"/>
          <c:h val="0.11895435812634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Experiment2!$M$8</c:f>
              <c:strCache>
                <c:ptCount val="1"/>
                <c:pt idx="0">
                  <c:v>Hits Percentage</c:v>
                </c:pt>
              </c:strCache>
            </c:strRef>
          </c:tx>
          <c:spPr>
            <a:solidFill>
              <a:srgbClr val="8E333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Experiment2!$N$7:$P$7</c:f>
              <c:numCache>
                <c:formatCode>0</c:formatCode>
                <c:ptCount val="3"/>
                <c:pt idx="0">
                  <c:v>128.0</c:v>
                </c:pt>
                <c:pt idx="1">
                  <c:v>256.0</c:v>
                </c:pt>
                <c:pt idx="2">
                  <c:v>512.0</c:v>
                </c:pt>
              </c:numCache>
            </c:numRef>
          </c:cat>
          <c:val>
            <c:numRef>
              <c:f>Experiment2!$N$8:$P$8</c:f>
              <c:numCache>
                <c:formatCode>General</c:formatCode>
                <c:ptCount val="3"/>
                <c:pt idx="0">
                  <c:v>4.94618551E8</c:v>
                </c:pt>
                <c:pt idx="1">
                  <c:v>5.1003631E8</c:v>
                </c:pt>
                <c:pt idx="2">
                  <c:v>5.17219329E8</c:v>
                </c:pt>
              </c:numCache>
            </c:numRef>
          </c:val>
        </c:ser>
        <c:ser>
          <c:idx val="1"/>
          <c:order val="1"/>
          <c:tx>
            <c:strRef>
              <c:f>Experiment2!$M$9</c:f>
              <c:strCache>
                <c:ptCount val="1"/>
                <c:pt idx="0">
                  <c:v>Candidates Percentage</c:v>
                </c:pt>
              </c:strCache>
            </c:strRef>
          </c:tx>
          <c:spPr>
            <a:pattFill prst="wdDn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Experiment2!$N$7:$P$7</c:f>
              <c:numCache>
                <c:formatCode>0</c:formatCode>
                <c:ptCount val="3"/>
                <c:pt idx="0">
                  <c:v>128.0</c:v>
                </c:pt>
                <c:pt idx="1">
                  <c:v>256.0</c:v>
                </c:pt>
                <c:pt idx="2">
                  <c:v>512.0</c:v>
                </c:pt>
              </c:numCache>
            </c:numRef>
          </c:cat>
          <c:val>
            <c:numRef>
              <c:f>Experiment2!$N$9:$P$9</c:f>
              <c:numCache>
                <c:formatCode>General</c:formatCode>
                <c:ptCount val="3"/>
                <c:pt idx="0">
                  <c:v>7.3433287E7</c:v>
                </c:pt>
                <c:pt idx="1">
                  <c:v>3.7227972E7</c:v>
                </c:pt>
                <c:pt idx="2">
                  <c:v>1.8930061E7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985674648"/>
        <c:axId val="-1986064328"/>
      </c:barChart>
      <c:catAx>
        <c:axId val="-19856746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number</a:t>
                </a:r>
                <a:r>
                  <a:rPr lang="en-US" sz="1600" baseline="0"/>
                  <a:t> of bins</a:t>
                </a:r>
                <a:endParaRPr lang="en-US" sz="1600"/>
              </a:p>
            </c:rich>
          </c:tx>
          <c:layout/>
          <c:overlay val="0"/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86064328"/>
        <c:crosses val="autoZero"/>
        <c:auto val="1"/>
        <c:lblAlgn val="ctr"/>
        <c:lblOffset val="100"/>
        <c:noMultiLvlLbl val="0"/>
      </c:catAx>
      <c:valAx>
        <c:axId val="-1986064328"/>
        <c:scaling>
          <c:orientation val="minMax"/>
          <c:min val="0.0"/>
        </c:scaling>
        <c:delete val="0"/>
        <c:axPos val="l"/>
        <c:numFmt formatCode="0%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985674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15211069026083"/>
          <c:y val="0.0858176423599224"/>
          <c:w val="0.725016905637887"/>
          <c:h val="0.6923732150006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Experiment2!$AK$5</c:f>
              <c:strCache>
                <c:ptCount val="1"/>
                <c:pt idx="0">
                  <c:v>FastbitF</c:v>
                </c:pt>
              </c:strCache>
            </c:strRef>
          </c:tx>
          <c:spPr>
            <a:solidFill>
              <a:sysClr val="windowText" lastClr="000000">
                <a:lumMod val="50000"/>
                <a:lumOff val="50000"/>
              </a:sysClr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Experiment2!$AJ$6:$AJ$8</c:f>
              <c:numCache>
                <c:formatCode>General</c:formatCode>
                <c:ptCount val="3"/>
                <c:pt idx="0" formatCode="0">
                  <c:v>128.0</c:v>
                </c:pt>
                <c:pt idx="1">
                  <c:v>256.0</c:v>
                </c:pt>
                <c:pt idx="2">
                  <c:v>512.0</c:v>
                </c:pt>
              </c:numCache>
            </c:numRef>
          </c:cat>
          <c:val>
            <c:numRef>
              <c:f>Experiment2!$AK$6:$AK$8</c:f>
              <c:numCache>
                <c:formatCode>General</c:formatCode>
                <c:ptCount val="3"/>
                <c:pt idx="0">
                  <c:v>355.0</c:v>
                </c:pt>
                <c:pt idx="1">
                  <c:v>760.0</c:v>
                </c:pt>
                <c:pt idx="2">
                  <c:v>1433.6</c:v>
                </c:pt>
              </c:numCache>
            </c:numRef>
          </c:val>
        </c:ser>
        <c:ser>
          <c:idx val="1"/>
          <c:order val="1"/>
          <c:tx>
            <c:strRef>
              <c:f>Experiment2!$AL$5</c:f>
              <c:strCache>
                <c:ptCount val="1"/>
                <c:pt idx="0">
                  <c:v>RUBIK</c:v>
                </c:pt>
              </c:strCache>
            </c:strRef>
          </c:tx>
          <c:spPr>
            <a:solidFill>
              <a:srgbClr val="8E3331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numRef>
              <c:f>Experiment2!$AJ$6:$AJ$8</c:f>
              <c:numCache>
                <c:formatCode>General</c:formatCode>
                <c:ptCount val="3"/>
                <c:pt idx="0" formatCode="0">
                  <c:v>128.0</c:v>
                </c:pt>
                <c:pt idx="1">
                  <c:v>256.0</c:v>
                </c:pt>
                <c:pt idx="2">
                  <c:v>512.0</c:v>
                </c:pt>
              </c:numCache>
            </c:numRef>
          </c:cat>
          <c:val>
            <c:numRef>
              <c:f>Experiment2!$AL$6:$AL$8</c:f>
              <c:numCache>
                <c:formatCode>General</c:formatCode>
                <c:ptCount val="3"/>
                <c:pt idx="0">
                  <c:v>155.0</c:v>
                </c:pt>
                <c:pt idx="1">
                  <c:v>364.0</c:v>
                </c:pt>
                <c:pt idx="2">
                  <c:v>927.0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47839336"/>
        <c:axId val="1847838296"/>
      </c:barChart>
      <c:catAx>
        <c:axId val="18478393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number of bins</a:t>
                </a:r>
              </a:p>
            </c:rich>
          </c:tx>
          <c:layout>
            <c:manualLayout>
              <c:xMode val="edge"/>
              <c:yMode val="edge"/>
              <c:x val="0.453296198237229"/>
              <c:y val="0.888983050847458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1847838296"/>
        <c:crosses val="autoZero"/>
        <c:auto val="1"/>
        <c:lblAlgn val="ctr"/>
        <c:lblOffset val="100"/>
        <c:noMultiLvlLbl val="0"/>
      </c:catAx>
      <c:valAx>
        <c:axId val="184783829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index size (MB)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184783933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41178040244969"/>
          <c:y val="0.166666666666667"/>
          <c:w val="0.498587032516132"/>
          <c:h val="0.126039636994528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15211069026083"/>
          <c:y val="0.0858176423599224"/>
          <c:w val="0.725016905637887"/>
          <c:h val="0.6923732150006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'Experiment 4'!$K$3</c:f>
              <c:strCache>
                <c:ptCount val="1"/>
                <c:pt idx="0">
                  <c:v>FastbitF</c:v>
                </c:pt>
              </c:strCache>
            </c:strRef>
          </c:tx>
          <c:spPr>
            <a:solidFill>
              <a:sysClr val="windowText" lastClr="000000">
                <a:lumMod val="50000"/>
                <a:lumOff val="50000"/>
              </a:sys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'Experiment 4'!$J$4:$J$6</c:f>
              <c:strCache>
                <c:ptCount val="3"/>
                <c:pt idx="0">
                  <c:v>small</c:v>
                </c:pt>
                <c:pt idx="1">
                  <c:v>medium (2x)</c:v>
                </c:pt>
                <c:pt idx="2">
                  <c:v>large</c:v>
                </c:pt>
              </c:strCache>
            </c:strRef>
          </c:cat>
          <c:val>
            <c:numRef>
              <c:f>'Experiment 4'!$K$4:$K$6</c:f>
              <c:numCache>
                <c:formatCode>General</c:formatCode>
                <c:ptCount val="3"/>
                <c:pt idx="0">
                  <c:v>355.0</c:v>
                </c:pt>
                <c:pt idx="1">
                  <c:v>407.0</c:v>
                </c:pt>
                <c:pt idx="2">
                  <c:v>439.0</c:v>
                </c:pt>
              </c:numCache>
            </c:numRef>
          </c:val>
        </c:ser>
        <c:ser>
          <c:idx val="1"/>
          <c:order val="1"/>
          <c:tx>
            <c:strRef>
              <c:f>'Experiment 4'!$L$3</c:f>
              <c:strCache>
                <c:ptCount val="1"/>
                <c:pt idx="0">
                  <c:v>RUBIK</c:v>
                </c:pt>
              </c:strCache>
            </c:strRef>
          </c:tx>
          <c:spPr>
            <a:solidFill>
              <a:srgbClr val="8E3331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'Experiment 4'!$J$4:$J$6</c:f>
              <c:strCache>
                <c:ptCount val="3"/>
                <c:pt idx="0">
                  <c:v>small</c:v>
                </c:pt>
                <c:pt idx="1">
                  <c:v>medium (2x)</c:v>
                </c:pt>
                <c:pt idx="2">
                  <c:v>large</c:v>
                </c:pt>
              </c:strCache>
            </c:strRef>
          </c:cat>
          <c:val>
            <c:numRef>
              <c:f>'Experiment 4'!$L$4:$L$6</c:f>
              <c:numCache>
                <c:formatCode>General</c:formatCode>
                <c:ptCount val="3"/>
                <c:pt idx="0">
                  <c:v>155.0</c:v>
                </c:pt>
                <c:pt idx="1">
                  <c:v>234.0</c:v>
                </c:pt>
                <c:pt idx="2">
                  <c:v>357.0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24462600"/>
        <c:axId val="1802061528"/>
      </c:barChart>
      <c:catAx>
        <c:axId val="-20244626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dataset size</a:t>
                </a:r>
              </a:p>
            </c:rich>
          </c:tx>
          <c:layout>
            <c:manualLayout>
              <c:xMode val="edge"/>
              <c:yMode val="edge"/>
              <c:x val="0.453296198237229"/>
              <c:y val="0.888983050847458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802061528"/>
        <c:crosses val="autoZero"/>
        <c:auto val="1"/>
        <c:lblAlgn val="ctr"/>
        <c:lblOffset val="100"/>
        <c:noMultiLvlLbl val="0"/>
      </c:catAx>
      <c:valAx>
        <c:axId val="180206152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index size (MB)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-202446260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16178040244969"/>
          <c:y val="0.0833333333333333"/>
          <c:w val="0.498587032516132"/>
          <c:h val="0.126039636994528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15211069026083"/>
          <c:y val="0.0858176423599224"/>
          <c:w val="0.725016905637887"/>
          <c:h val="0.6923732150006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'Experiment 4'!$M$95</c:f>
              <c:strCache>
                <c:ptCount val="1"/>
                <c:pt idx="0">
                  <c:v>FastbitF</c:v>
                </c:pt>
              </c:strCache>
            </c:strRef>
          </c:tx>
          <c:spPr>
            <a:solidFill>
              <a:sysClr val="windowText" lastClr="000000">
                <a:lumMod val="50000"/>
                <a:lumOff val="50000"/>
              </a:sys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'Experiment 4'!$L$96:$L$98</c:f>
              <c:strCache>
                <c:ptCount val="3"/>
                <c:pt idx="0">
                  <c:v>small</c:v>
                </c:pt>
                <c:pt idx="1">
                  <c:v>medium (2x)</c:v>
                </c:pt>
                <c:pt idx="2">
                  <c:v>large</c:v>
                </c:pt>
              </c:strCache>
            </c:strRef>
          </c:cat>
          <c:val>
            <c:numRef>
              <c:f>'Experiment 4'!$M$96:$M$98</c:f>
              <c:numCache>
                <c:formatCode>General</c:formatCode>
                <c:ptCount val="3"/>
                <c:pt idx="0">
                  <c:v>6.1381552</c:v>
                </c:pt>
                <c:pt idx="1">
                  <c:v>6.2517856</c:v>
                </c:pt>
                <c:pt idx="2">
                  <c:v>6.440496</c:v>
                </c:pt>
              </c:numCache>
            </c:numRef>
          </c:val>
        </c:ser>
        <c:ser>
          <c:idx val="1"/>
          <c:order val="1"/>
          <c:tx>
            <c:strRef>
              <c:f>'Experiment 4'!$N$95</c:f>
              <c:strCache>
                <c:ptCount val="1"/>
                <c:pt idx="0">
                  <c:v>RUBIK</c:v>
                </c:pt>
              </c:strCache>
            </c:strRef>
          </c:tx>
          <c:spPr>
            <a:solidFill>
              <a:srgbClr val="8E3331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'Experiment 4'!$L$96:$L$98</c:f>
              <c:strCache>
                <c:ptCount val="3"/>
                <c:pt idx="0">
                  <c:v>small</c:v>
                </c:pt>
                <c:pt idx="1">
                  <c:v>medium (2x)</c:v>
                </c:pt>
                <c:pt idx="2">
                  <c:v>large</c:v>
                </c:pt>
              </c:strCache>
            </c:strRef>
          </c:cat>
          <c:val>
            <c:numRef>
              <c:f>'Experiment 4'!$N$96:$N$98</c:f>
              <c:numCache>
                <c:formatCode>General</c:formatCode>
                <c:ptCount val="3"/>
                <c:pt idx="0">
                  <c:v>0.72455</c:v>
                </c:pt>
                <c:pt idx="1">
                  <c:v>1.00975</c:v>
                </c:pt>
                <c:pt idx="2">
                  <c:v>1.1803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03102168"/>
        <c:axId val="1818117016"/>
      </c:barChart>
      <c:catAx>
        <c:axId val="18031021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 smtClean="0"/>
                  <a:t>dataset size</a:t>
                </a:r>
                <a:endParaRPr lang="en-US" sz="1600" dirty="0"/>
              </a:p>
            </c:rich>
          </c:tx>
          <c:layout>
            <c:manualLayout>
              <c:xMode val="edge"/>
              <c:yMode val="edge"/>
              <c:x val="0.453296198237229"/>
              <c:y val="0.888983050847458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818117016"/>
        <c:crosses val="autoZero"/>
        <c:auto val="1"/>
        <c:lblAlgn val="ctr"/>
        <c:lblOffset val="100"/>
        <c:noMultiLvlLbl val="0"/>
      </c:catAx>
      <c:valAx>
        <c:axId val="181811701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query execution</a:t>
                </a:r>
                <a:r>
                  <a:rPr lang="en-US" baseline="0"/>
                  <a:t> time (s)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0866513560804899"/>
              <c:y val="0.025632473024205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80310216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32844706911636"/>
          <c:y val="0.0277777777777778"/>
          <c:w val="0.498587032516132"/>
          <c:h val="0.126039636994528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v>Voltage Index</c:v>
          </c:tx>
          <c:spPr>
            <a:solidFill>
              <a:srgbClr val="8E333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Experiment1!$L$34:$L$40</c:f>
              <c:strCache>
                <c:ptCount val="7"/>
                <c:pt idx="0">
                  <c:v>Fastbit10</c:v>
                </c:pt>
                <c:pt idx="2">
                  <c:v>Fastbit25</c:v>
                </c:pt>
                <c:pt idx="4">
                  <c:v>FastbitF</c:v>
                </c:pt>
                <c:pt idx="6">
                  <c:v>RUBIK</c:v>
                </c:pt>
              </c:strCache>
            </c:strRef>
          </c:cat>
          <c:val>
            <c:numRef>
              <c:f>Experiment1!$M$34:$M$40</c:f>
              <c:numCache>
                <c:formatCode>General</c:formatCode>
                <c:ptCount val="7"/>
                <c:pt idx="0">
                  <c:v>105.0</c:v>
                </c:pt>
                <c:pt idx="2">
                  <c:v>41.0</c:v>
                </c:pt>
                <c:pt idx="4">
                  <c:v>152.0</c:v>
                </c:pt>
                <c:pt idx="6">
                  <c:v>155.0</c:v>
                </c:pt>
              </c:numCache>
            </c:numRef>
          </c:val>
        </c:ser>
        <c:ser>
          <c:idx val="1"/>
          <c:order val="1"/>
          <c:tx>
            <c:v>Time Index</c:v>
          </c:tx>
          <c:spPr>
            <a:pattFill prst="wdDn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Experiment1!$L$34:$L$40</c:f>
              <c:strCache>
                <c:ptCount val="7"/>
                <c:pt idx="0">
                  <c:v>Fastbit10</c:v>
                </c:pt>
                <c:pt idx="2">
                  <c:v>Fastbit25</c:v>
                </c:pt>
                <c:pt idx="4">
                  <c:v>FastbitF</c:v>
                </c:pt>
                <c:pt idx="6">
                  <c:v>RUBIK</c:v>
                </c:pt>
              </c:strCache>
            </c:strRef>
          </c:cat>
          <c:val>
            <c:numRef>
              <c:f>Experiment1!$N$34:$N$40</c:f>
              <c:numCache>
                <c:formatCode>General</c:formatCode>
                <c:ptCount val="7"/>
                <c:pt idx="0">
                  <c:v>43.0</c:v>
                </c:pt>
                <c:pt idx="2">
                  <c:v>111.0</c:v>
                </c:pt>
                <c:pt idx="4">
                  <c:v>0.0</c:v>
                </c:pt>
                <c:pt idx="6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67408616"/>
        <c:axId val="1867386296"/>
      </c:barChart>
      <c:catAx>
        <c:axId val="1867408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7386296"/>
        <c:crosses val="autoZero"/>
        <c:auto val="1"/>
        <c:lblAlgn val="ctr"/>
        <c:lblOffset val="100"/>
        <c:noMultiLvlLbl val="0"/>
      </c:catAx>
      <c:valAx>
        <c:axId val="186738629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dirty="0">
                    <a:solidFill>
                      <a:sysClr val="windowText" lastClr="000000"/>
                    </a:solidFill>
                  </a:rPr>
                  <a:t>index</a:t>
                </a:r>
                <a:r>
                  <a:rPr lang="en-US" sz="1600" b="1" baseline="0" dirty="0">
                    <a:solidFill>
                      <a:sysClr val="windowText" lastClr="000000"/>
                    </a:solidFill>
                  </a:rPr>
                  <a:t> size (MB)</a:t>
                </a:r>
                <a:endParaRPr lang="en-US" sz="1600" b="1" dirty="0">
                  <a:solidFill>
                    <a:sysClr val="windowText" lastClr="000000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67408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t" anchorCtr="0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0.81667</cdr:x>
      <cdr:y>0.29688</cdr:y>
    </cdr:from>
    <cdr:to>
      <cdr:x>0.81667</cdr:x>
      <cdr:y>0.66146</cdr:y>
    </cdr:to>
    <cdr:cxnSp macro="">
      <cdr:nvCxnSpPr>
        <cdr:cNvPr id="2" name="Straight Arrow Connector 1"/>
        <cdr:cNvCxnSpPr/>
      </cdr:nvCxnSpPr>
      <cdr:spPr>
        <a:xfrm xmlns:a="http://schemas.openxmlformats.org/drawingml/2006/main">
          <a:off x="3733800" y="868680"/>
          <a:ext cx="0" cy="1066800"/>
        </a:xfrm>
        <a:prstGeom xmlns:a="http://schemas.openxmlformats.org/drawingml/2006/main" prst="straightConnector1">
          <a:avLst/>
        </a:prstGeom>
        <a:ln xmlns:a="http://schemas.openxmlformats.org/drawingml/2006/main" w="12700"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0.55</cdr:x>
      <cdr:y>0.50521</cdr:y>
    </cdr:from>
    <cdr:to>
      <cdr:x>0.55</cdr:x>
      <cdr:y>0.69489</cdr:y>
    </cdr:to>
    <cdr:cxnSp macro="">
      <cdr:nvCxnSpPr>
        <cdr:cNvPr id="6" name="Straight Arrow Connector 5"/>
        <cdr:cNvCxnSpPr/>
      </cdr:nvCxnSpPr>
      <cdr:spPr>
        <a:xfrm xmlns:a="http://schemas.openxmlformats.org/drawingml/2006/main">
          <a:off x="2514600" y="1478280"/>
          <a:ext cx="0" cy="555024"/>
        </a:xfrm>
        <a:prstGeom xmlns:a="http://schemas.openxmlformats.org/drawingml/2006/main" prst="straightConnector1">
          <a:avLst/>
        </a:prstGeom>
        <a:ln xmlns:a="http://schemas.openxmlformats.org/drawingml/2006/main" w="12700"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9629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395" y="0"/>
            <a:ext cx="2949629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82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4988"/>
            <a:ext cx="2949629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82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395" y="9444988"/>
            <a:ext cx="2949629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64D8950D-FA54-4B60-A177-B9B35B7176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035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9629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395" y="0"/>
            <a:ext cx="2949629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73637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562" y="4724084"/>
            <a:ext cx="5444490" cy="4474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4988"/>
            <a:ext cx="2949629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395" y="9444988"/>
            <a:ext cx="2949629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A2B018A-536A-4E95-B27E-3171BA8DAA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22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6113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8391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6246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297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8889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8718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372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859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TODO: Slide explaining how we obtained the synthetic dataset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706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0465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TODO: beautify, fix graphs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293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dirty="0" smtClean="0">
              <a:solidFill>
                <a:schemeClr val="tx1"/>
              </a:solidFill>
              <a:effectLst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1440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TODO: beautify, fix graphs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7780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39, 14, 54, 128 bins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388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1" u="sng" baseline="0" dirty="0" smtClean="0">
              <a:solidFill>
                <a:srgbClr val="800000"/>
              </a:solidFill>
              <a:latin typeface="Calibri (Headings)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153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0481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2988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1928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660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248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B018A-536A-4E95-B27E-3171BA8DAA5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787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grpSp>
        <p:nvGrpSpPr>
          <p:cNvPr id="13319" name="Group 7"/>
          <p:cNvGrpSpPr>
            <a:grpSpLocks noChangeAspect="1"/>
          </p:cNvGrpSpPr>
          <p:nvPr/>
        </p:nvGrpSpPr>
        <p:grpSpPr bwMode="auto">
          <a:xfrm>
            <a:off x="7162800" y="6096000"/>
            <a:ext cx="1590675" cy="457200"/>
            <a:chOff x="3269" y="1445"/>
            <a:chExt cx="1680" cy="482"/>
          </a:xfrm>
        </p:grpSpPr>
        <p:sp>
          <p:nvSpPr>
            <p:cNvPr id="13320" name="Rectangle 8"/>
            <p:cNvSpPr>
              <a:spLocks noChangeAspect="1" noChangeArrowheads="1"/>
            </p:cNvSpPr>
            <p:nvPr userDrawn="1"/>
          </p:nvSpPr>
          <p:spPr bwMode="auto">
            <a:xfrm>
              <a:off x="3269" y="1445"/>
              <a:ext cx="1680" cy="48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1" name="Freeform 9"/>
            <p:cNvSpPr>
              <a:spLocks noChangeAspect="1"/>
            </p:cNvSpPr>
            <p:nvPr userDrawn="1"/>
          </p:nvSpPr>
          <p:spPr bwMode="auto">
            <a:xfrm>
              <a:off x="3269" y="1445"/>
              <a:ext cx="545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5" y="0"/>
                </a:cxn>
                <a:cxn ang="0">
                  <a:pos x="530" y="35"/>
                </a:cxn>
                <a:cxn ang="0">
                  <a:pos x="515" y="70"/>
                </a:cxn>
                <a:cxn ang="0">
                  <a:pos x="505" y="103"/>
                </a:cxn>
                <a:cxn ang="0">
                  <a:pos x="496" y="134"/>
                </a:cxn>
                <a:cxn ang="0">
                  <a:pos x="490" y="166"/>
                </a:cxn>
                <a:cxn ang="0">
                  <a:pos x="485" y="196"/>
                </a:cxn>
                <a:cxn ang="0">
                  <a:pos x="482" y="224"/>
                </a:cxn>
                <a:cxn ang="0">
                  <a:pos x="482" y="251"/>
                </a:cxn>
                <a:cxn ang="0">
                  <a:pos x="482" y="277"/>
                </a:cxn>
                <a:cxn ang="0">
                  <a:pos x="485" y="302"/>
                </a:cxn>
                <a:cxn ang="0">
                  <a:pos x="488" y="325"/>
                </a:cxn>
                <a:cxn ang="0">
                  <a:pos x="491" y="347"/>
                </a:cxn>
                <a:cxn ang="0">
                  <a:pos x="496" y="368"/>
                </a:cxn>
                <a:cxn ang="0">
                  <a:pos x="502" y="387"/>
                </a:cxn>
                <a:cxn ang="0">
                  <a:pos x="508" y="404"/>
                </a:cxn>
                <a:cxn ang="0">
                  <a:pos x="514" y="419"/>
                </a:cxn>
                <a:cxn ang="0">
                  <a:pos x="520" y="433"/>
                </a:cxn>
                <a:cxn ang="0">
                  <a:pos x="526" y="446"/>
                </a:cxn>
                <a:cxn ang="0">
                  <a:pos x="530" y="456"/>
                </a:cxn>
                <a:cxn ang="0">
                  <a:pos x="536" y="465"/>
                </a:cxn>
                <a:cxn ang="0">
                  <a:pos x="539" y="472"/>
                </a:cxn>
                <a:cxn ang="0">
                  <a:pos x="545" y="479"/>
                </a:cxn>
                <a:cxn ang="0">
                  <a:pos x="545" y="480"/>
                </a:cxn>
                <a:cxn ang="0">
                  <a:pos x="0" y="480"/>
                </a:cxn>
                <a:cxn ang="0">
                  <a:pos x="0" y="0"/>
                </a:cxn>
              </a:cxnLst>
              <a:rect l="0" t="0" r="r" b="b"/>
              <a:pathLst>
                <a:path w="545" h="480">
                  <a:moveTo>
                    <a:pt x="0" y="0"/>
                  </a:moveTo>
                  <a:lnTo>
                    <a:pt x="545" y="0"/>
                  </a:lnTo>
                  <a:lnTo>
                    <a:pt x="530" y="35"/>
                  </a:lnTo>
                  <a:lnTo>
                    <a:pt x="515" y="70"/>
                  </a:lnTo>
                  <a:lnTo>
                    <a:pt x="505" y="103"/>
                  </a:lnTo>
                  <a:lnTo>
                    <a:pt x="496" y="134"/>
                  </a:lnTo>
                  <a:lnTo>
                    <a:pt x="490" y="166"/>
                  </a:lnTo>
                  <a:lnTo>
                    <a:pt x="485" y="196"/>
                  </a:lnTo>
                  <a:lnTo>
                    <a:pt x="482" y="224"/>
                  </a:lnTo>
                  <a:lnTo>
                    <a:pt x="482" y="251"/>
                  </a:lnTo>
                  <a:lnTo>
                    <a:pt x="482" y="277"/>
                  </a:lnTo>
                  <a:lnTo>
                    <a:pt x="485" y="302"/>
                  </a:lnTo>
                  <a:lnTo>
                    <a:pt x="488" y="325"/>
                  </a:lnTo>
                  <a:lnTo>
                    <a:pt x="491" y="347"/>
                  </a:lnTo>
                  <a:lnTo>
                    <a:pt x="496" y="368"/>
                  </a:lnTo>
                  <a:lnTo>
                    <a:pt x="502" y="387"/>
                  </a:lnTo>
                  <a:lnTo>
                    <a:pt x="508" y="404"/>
                  </a:lnTo>
                  <a:lnTo>
                    <a:pt x="514" y="419"/>
                  </a:lnTo>
                  <a:lnTo>
                    <a:pt x="520" y="433"/>
                  </a:lnTo>
                  <a:lnTo>
                    <a:pt x="526" y="446"/>
                  </a:lnTo>
                  <a:lnTo>
                    <a:pt x="530" y="456"/>
                  </a:lnTo>
                  <a:lnTo>
                    <a:pt x="536" y="465"/>
                  </a:lnTo>
                  <a:lnTo>
                    <a:pt x="539" y="472"/>
                  </a:lnTo>
                  <a:lnTo>
                    <a:pt x="545" y="479"/>
                  </a:lnTo>
                  <a:lnTo>
                    <a:pt x="545" y="480"/>
                  </a:lnTo>
                  <a:lnTo>
                    <a:pt x="0" y="4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32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2" name="Freeform 10"/>
            <p:cNvSpPr>
              <a:spLocks noChangeAspect="1"/>
            </p:cNvSpPr>
            <p:nvPr userDrawn="1"/>
          </p:nvSpPr>
          <p:spPr bwMode="auto">
            <a:xfrm>
              <a:off x="4397" y="1445"/>
              <a:ext cx="552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2" y="0"/>
                </a:cxn>
                <a:cxn ang="0">
                  <a:pos x="551" y="480"/>
                </a:cxn>
                <a:cxn ang="0">
                  <a:pos x="67" y="480"/>
                </a:cxn>
                <a:cxn ang="0">
                  <a:pos x="51" y="454"/>
                </a:cxn>
                <a:cxn ang="0">
                  <a:pos x="39" y="428"/>
                </a:cxn>
                <a:cxn ang="0">
                  <a:pos x="28" y="404"/>
                </a:cxn>
                <a:cxn ang="0">
                  <a:pos x="20" y="381"/>
                </a:cxn>
                <a:cxn ang="0">
                  <a:pos x="13" y="358"/>
                </a:cxn>
                <a:cxn ang="0">
                  <a:pos x="8" y="338"/>
                </a:cxn>
                <a:cxn ang="0">
                  <a:pos x="5" y="320"/>
                </a:cxn>
                <a:cxn ang="0">
                  <a:pos x="2" y="303"/>
                </a:cxn>
                <a:cxn ang="0">
                  <a:pos x="1" y="290"/>
                </a:cxn>
                <a:cxn ang="0">
                  <a:pos x="0" y="278"/>
                </a:cxn>
                <a:cxn ang="0">
                  <a:pos x="0" y="0"/>
                </a:cxn>
              </a:cxnLst>
              <a:rect l="0" t="0" r="r" b="b"/>
              <a:pathLst>
                <a:path w="552" h="480">
                  <a:moveTo>
                    <a:pt x="0" y="0"/>
                  </a:moveTo>
                  <a:lnTo>
                    <a:pt x="552" y="0"/>
                  </a:lnTo>
                  <a:lnTo>
                    <a:pt x="551" y="480"/>
                  </a:lnTo>
                  <a:lnTo>
                    <a:pt x="67" y="480"/>
                  </a:lnTo>
                  <a:lnTo>
                    <a:pt x="51" y="454"/>
                  </a:lnTo>
                  <a:lnTo>
                    <a:pt x="39" y="428"/>
                  </a:lnTo>
                  <a:lnTo>
                    <a:pt x="28" y="404"/>
                  </a:lnTo>
                  <a:lnTo>
                    <a:pt x="20" y="381"/>
                  </a:lnTo>
                  <a:lnTo>
                    <a:pt x="13" y="358"/>
                  </a:lnTo>
                  <a:lnTo>
                    <a:pt x="8" y="338"/>
                  </a:lnTo>
                  <a:lnTo>
                    <a:pt x="5" y="320"/>
                  </a:lnTo>
                  <a:lnTo>
                    <a:pt x="2" y="303"/>
                  </a:lnTo>
                  <a:lnTo>
                    <a:pt x="1" y="290"/>
                  </a:lnTo>
                  <a:lnTo>
                    <a:pt x="0" y="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32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3" name="Freeform 11"/>
            <p:cNvSpPr>
              <a:spLocks noChangeAspect="1"/>
            </p:cNvSpPr>
            <p:nvPr userDrawn="1"/>
          </p:nvSpPr>
          <p:spPr bwMode="auto">
            <a:xfrm>
              <a:off x="3797" y="1445"/>
              <a:ext cx="121" cy="482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121" y="0"/>
                </a:cxn>
                <a:cxn ang="0">
                  <a:pos x="120" y="2"/>
                </a:cxn>
                <a:cxn ang="0">
                  <a:pos x="118" y="4"/>
                </a:cxn>
                <a:cxn ang="0">
                  <a:pos x="115" y="11"/>
                </a:cxn>
                <a:cxn ang="0">
                  <a:pos x="111" y="18"/>
                </a:cxn>
                <a:cxn ang="0">
                  <a:pos x="106" y="29"/>
                </a:cxn>
                <a:cxn ang="0">
                  <a:pos x="101" y="41"/>
                </a:cxn>
                <a:cxn ang="0">
                  <a:pos x="95" y="54"/>
                </a:cxn>
                <a:cxn ang="0">
                  <a:pos x="89" y="68"/>
                </a:cxn>
                <a:cxn ang="0">
                  <a:pos x="84" y="84"/>
                </a:cxn>
                <a:cxn ang="0">
                  <a:pos x="78" y="101"/>
                </a:cxn>
                <a:cxn ang="0">
                  <a:pos x="72" y="118"/>
                </a:cxn>
                <a:cxn ang="0">
                  <a:pos x="67" y="137"/>
                </a:cxn>
                <a:cxn ang="0">
                  <a:pos x="63" y="156"/>
                </a:cxn>
                <a:cxn ang="0">
                  <a:pos x="60" y="175"/>
                </a:cxn>
                <a:cxn ang="0">
                  <a:pos x="58" y="194"/>
                </a:cxn>
                <a:cxn ang="0">
                  <a:pos x="56" y="213"/>
                </a:cxn>
                <a:cxn ang="0">
                  <a:pos x="114" y="213"/>
                </a:cxn>
                <a:cxn ang="0">
                  <a:pos x="114" y="263"/>
                </a:cxn>
                <a:cxn ang="0">
                  <a:pos x="54" y="263"/>
                </a:cxn>
                <a:cxn ang="0">
                  <a:pos x="54" y="279"/>
                </a:cxn>
                <a:cxn ang="0">
                  <a:pos x="55" y="291"/>
                </a:cxn>
                <a:cxn ang="0">
                  <a:pos x="56" y="304"/>
                </a:cxn>
                <a:cxn ang="0">
                  <a:pos x="59" y="321"/>
                </a:cxn>
                <a:cxn ang="0">
                  <a:pos x="63" y="339"/>
                </a:cxn>
                <a:cxn ang="0">
                  <a:pos x="67" y="359"/>
                </a:cxn>
                <a:cxn ang="0">
                  <a:pos x="74" y="382"/>
                </a:cxn>
                <a:cxn ang="0">
                  <a:pos x="82" y="405"/>
                </a:cxn>
                <a:cxn ang="0">
                  <a:pos x="93" y="430"/>
                </a:cxn>
                <a:cxn ang="0">
                  <a:pos x="105" y="456"/>
                </a:cxn>
                <a:cxn ang="0">
                  <a:pos x="121" y="482"/>
                </a:cxn>
                <a:cxn ang="0">
                  <a:pos x="63" y="482"/>
                </a:cxn>
                <a:cxn ang="0">
                  <a:pos x="62" y="481"/>
                </a:cxn>
                <a:cxn ang="0">
                  <a:pos x="57" y="473"/>
                </a:cxn>
                <a:cxn ang="0">
                  <a:pos x="53" y="466"/>
                </a:cxn>
                <a:cxn ang="0">
                  <a:pos x="48" y="458"/>
                </a:cxn>
                <a:cxn ang="0">
                  <a:pos x="43" y="447"/>
                </a:cxn>
                <a:cxn ang="0">
                  <a:pos x="37" y="435"/>
                </a:cxn>
                <a:cxn ang="0">
                  <a:pos x="31" y="421"/>
                </a:cxn>
                <a:cxn ang="0">
                  <a:pos x="26" y="404"/>
                </a:cxn>
                <a:cxn ang="0">
                  <a:pos x="20" y="387"/>
                </a:cxn>
                <a:cxn ang="0">
                  <a:pos x="15" y="368"/>
                </a:cxn>
                <a:cxn ang="0">
                  <a:pos x="10" y="348"/>
                </a:cxn>
                <a:cxn ang="0">
                  <a:pos x="6" y="326"/>
                </a:cxn>
                <a:cxn ang="0">
                  <a:pos x="3" y="303"/>
                </a:cxn>
                <a:cxn ang="0">
                  <a:pos x="1" y="279"/>
                </a:cxn>
                <a:cxn ang="0">
                  <a:pos x="0" y="252"/>
                </a:cxn>
                <a:cxn ang="0">
                  <a:pos x="1" y="224"/>
                </a:cxn>
                <a:cxn ang="0">
                  <a:pos x="4" y="196"/>
                </a:cxn>
                <a:cxn ang="0">
                  <a:pos x="8" y="166"/>
                </a:cxn>
                <a:cxn ang="0">
                  <a:pos x="14" y="134"/>
                </a:cxn>
                <a:cxn ang="0">
                  <a:pos x="23" y="103"/>
                </a:cxn>
                <a:cxn ang="0">
                  <a:pos x="33" y="70"/>
                </a:cxn>
                <a:cxn ang="0">
                  <a:pos x="47" y="35"/>
                </a:cxn>
                <a:cxn ang="0">
                  <a:pos x="63" y="0"/>
                </a:cxn>
              </a:cxnLst>
              <a:rect l="0" t="0" r="r" b="b"/>
              <a:pathLst>
                <a:path w="121" h="482">
                  <a:moveTo>
                    <a:pt x="63" y="0"/>
                  </a:moveTo>
                  <a:lnTo>
                    <a:pt x="121" y="0"/>
                  </a:lnTo>
                  <a:lnTo>
                    <a:pt x="120" y="2"/>
                  </a:lnTo>
                  <a:lnTo>
                    <a:pt x="118" y="4"/>
                  </a:lnTo>
                  <a:lnTo>
                    <a:pt x="115" y="11"/>
                  </a:lnTo>
                  <a:lnTo>
                    <a:pt x="111" y="18"/>
                  </a:lnTo>
                  <a:lnTo>
                    <a:pt x="106" y="29"/>
                  </a:lnTo>
                  <a:lnTo>
                    <a:pt x="101" y="41"/>
                  </a:lnTo>
                  <a:lnTo>
                    <a:pt x="95" y="54"/>
                  </a:lnTo>
                  <a:lnTo>
                    <a:pt x="89" y="68"/>
                  </a:lnTo>
                  <a:lnTo>
                    <a:pt x="84" y="84"/>
                  </a:lnTo>
                  <a:lnTo>
                    <a:pt x="78" y="101"/>
                  </a:lnTo>
                  <a:lnTo>
                    <a:pt x="72" y="118"/>
                  </a:lnTo>
                  <a:lnTo>
                    <a:pt x="67" y="137"/>
                  </a:lnTo>
                  <a:lnTo>
                    <a:pt x="63" y="156"/>
                  </a:lnTo>
                  <a:lnTo>
                    <a:pt x="60" y="175"/>
                  </a:lnTo>
                  <a:lnTo>
                    <a:pt x="58" y="194"/>
                  </a:lnTo>
                  <a:lnTo>
                    <a:pt x="56" y="213"/>
                  </a:lnTo>
                  <a:lnTo>
                    <a:pt x="114" y="213"/>
                  </a:lnTo>
                  <a:lnTo>
                    <a:pt x="114" y="263"/>
                  </a:lnTo>
                  <a:lnTo>
                    <a:pt x="54" y="263"/>
                  </a:lnTo>
                  <a:lnTo>
                    <a:pt x="54" y="279"/>
                  </a:lnTo>
                  <a:lnTo>
                    <a:pt x="55" y="291"/>
                  </a:lnTo>
                  <a:lnTo>
                    <a:pt x="56" y="304"/>
                  </a:lnTo>
                  <a:lnTo>
                    <a:pt x="59" y="321"/>
                  </a:lnTo>
                  <a:lnTo>
                    <a:pt x="63" y="339"/>
                  </a:lnTo>
                  <a:lnTo>
                    <a:pt x="67" y="359"/>
                  </a:lnTo>
                  <a:lnTo>
                    <a:pt x="74" y="382"/>
                  </a:lnTo>
                  <a:lnTo>
                    <a:pt x="82" y="405"/>
                  </a:lnTo>
                  <a:lnTo>
                    <a:pt x="93" y="430"/>
                  </a:lnTo>
                  <a:lnTo>
                    <a:pt x="105" y="456"/>
                  </a:lnTo>
                  <a:lnTo>
                    <a:pt x="121" y="482"/>
                  </a:lnTo>
                  <a:lnTo>
                    <a:pt x="63" y="482"/>
                  </a:lnTo>
                  <a:lnTo>
                    <a:pt x="62" y="481"/>
                  </a:lnTo>
                  <a:lnTo>
                    <a:pt x="57" y="473"/>
                  </a:lnTo>
                  <a:lnTo>
                    <a:pt x="53" y="466"/>
                  </a:lnTo>
                  <a:lnTo>
                    <a:pt x="48" y="458"/>
                  </a:lnTo>
                  <a:lnTo>
                    <a:pt x="43" y="447"/>
                  </a:lnTo>
                  <a:lnTo>
                    <a:pt x="37" y="435"/>
                  </a:lnTo>
                  <a:lnTo>
                    <a:pt x="31" y="421"/>
                  </a:lnTo>
                  <a:lnTo>
                    <a:pt x="26" y="404"/>
                  </a:lnTo>
                  <a:lnTo>
                    <a:pt x="20" y="387"/>
                  </a:lnTo>
                  <a:lnTo>
                    <a:pt x="15" y="368"/>
                  </a:lnTo>
                  <a:lnTo>
                    <a:pt x="10" y="348"/>
                  </a:lnTo>
                  <a:lnTo>
                    <a:pt x="6" y="326"/>
                  </a:lnTo>
                  <a:lnTo>
                    <a:pt x="3" y="303"/>
                  </a:lnTo>
                  <a:lnTo>
                    <a:pt x="1" y="279"/>
                  </a:lnTo>
                  <a:lnTo>
                    <a:pt x="0" y="252"/>
                  </a:lnTo>
                  <a:lnTo>
                    <a:pt x="1" y="224"/>
                  </a:lnTo>
                  <a:lnTo>
                    <a:pt x="4" y="196"/>
                  </a:lnTo>
                  <a:lnTo>
                    <a:pt x="8" y="166"/>
                  </a:lnTo>
                  <a:lnTo>
                    <a:pt x="14" y="134"/>
                  </a:lnTo>
                  <a:lnTo>
                    <a:pt x="23" y="103"/>
                  </a:lnTo>
                  <a:lnTo>
                    <a:pt x="33" y="70"/>
                  </a:lnTo>
                  <a:lnTo>
                    <a:pt x="47" y="3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4" name="Freeform 12"/>
            <p:cNvSpPr>
              <a:spLocks noChangeAspect="1"/>
            </p:cNvSpPr>
            <p:nvPr userDrawn="1"/>
          </p:nvSpPr>
          <p:spPr bwMode="auto">
            <a:xfrm>
              <a:off x="4157" y="1445"/>
              <a:ext cx="120" cy="482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120" y="0"/>
                </a:cxn>
                <a:cxn ang="0">
                  <a:pos x="119" y="2"/>
                </a:cxn>
                <a:cxn ang="0">
                  <a:pos x="117" y="4"/>
                </a:cxn>
                <a:cxn ang="0">
                  <a:pos x="114" y="11"/>
                </a:cxn>
                <a:cxn ang="0">
                  <a:pos x="110" y="18"/>
                </a:cxn>
                <a:cxn ang="0">
                  <a:pos x="106" y="29"/>
                </a:cxn>
                <a:cxn ang="0">
                  <a:pos x="100" y="41"/>
                </a:cxn>
                <a:cxn ang="0">
                  <a:pos x="94" y="54"/>
                </a:cxn>
                <a:cxn ang="0">
                  <a:pos x="89" y="68"/>
                </a:cxn>
                <a:cxn ang="0">
                  <a:pos x="82" y="84"/>
                </a:cxn>
                <a:cxn ang="0">
                  <a:pos x="71" y="118"/>
                </a:cxn>
                <a:cxn ang="0">
                  <a:pos x="62" y="156"/>
                </a:cxn>
                <a:cxn ang="0">
                  <a:pos x="59" y="175"/>
                </a:cxn>
                <a:cxn ang="0">
                  <a:pos x="56" y="194"/>
                </a:cxn>
                <a:cxn ang="0">
                  <a:pos x="55" y="213"/>
                </a:cxn>
                <a:cxn ang="0">
                  <a:pos x="113" y="213"/>
                </a:cxn>
                <a:cxn ang="0">
                  <a:pos x="113" y="263"/>
                </a:cxn>
                <a:cxn ang="0">
                  <a:pos x="55" y="263"/>
                </a:cxn>
                <a:cxn ang="0">
                  <a:pos x="55" y="482"/>
                </a:cxn>
                <a:cxn ang="0">
                  <a:pos x="0" y="482"/>
                </a:cxn>
                <a:cxn ang="0">
                  <a:pos x="0" y="241"/>
                </a:cxn>
                <a:cxn ang="0">
                  <a:pos x="1" y="215"/>
                </a:cxn>
                <a:cxn ang="0">
                  <a:pos x="4" y="188"/>
                </a:cxn>
                <a:cxn ang="0">
                  <a:pos x="8" y="159"/>
                </a:cxn>
                <a:cxn ang="0">
                  <a:pos x="15" y="129"/>
                </a:cxn>
                <a:cxn ang="0">
                  <a:pos x="23" y="98"/>
                </a:cxn>
                <a:cxn ang="0">
                  <a:pos x="34" y="66"/>
                </a:cxn>
                <a:cxn ang="0">
                  <a:pos x="46" y="34"/>
                </a:cxn>
                <a:cxn ang="0">
                  <a:pos x="62" y="0"/>
                </a:cxn>
              </a:cxnLst>
              <a:rect l="0" t="0" r="r" b="b"/>
              <a:pathLst>
                <a:path w="120" h="482">
                  <a:moveTo>
                    <a:pt x="62" y="0"/>
                  </a:moveTo>
                  <a:lnTo>
                    <a:pt x="120" y="0"/>
                  </a:lnTo>
                  <a:lnTo>
                    <a:pt x="119" y="2"/>
                  </a:lnTo>
                  <a:lnTo>
                    <a:pt x="117" y="4"/>
                  </a:lnTo>
                  <a:lnTo>
                    <a:pt x="114" y="11"/>
                  </a:lnTo>
                  <a:lnTo>
                    <a:pt x="110" y="18"/>
                  </a:lnTo>
                  <a:lnTo>
                    <a:pt x="106" y="29"/>
                  </a:lnTo>
                  <a:lnTo>
                    <a:pt x="100" y="41"/>
                  </a:lnTo>
                  <a:lnTo>
                    <a:pt x="94" y="54"/>
                  </a:lnTo>
                  <a:lnTo>
                    <a:pt x="89" y="68"/>
                  </a:lnTo>
                  <a:lnTo>
                    <a:pt x="82" y="84"/>
                  </a:lnTo>
                  <a:lnTo>
                    <a:pt x="71" y="118"/>
                  </a:lnTo>
                  <a:lnTo>
                    <a:pt x="62" y="156"/>
                  </a:lnTo>
                  <a:lnTo>
                    <a:pt x="59" y="175"/>
                  </a:lnTo>
                  <a:lnTo>
                    <a:pt x="56" y="194"/>
                  </a:lnTo>
                  <a:lnTo>
                    <a:pt x="55" y="213"/>
                  </a:lnTo>
                  <a:lnTo>
                    <a:pt x="113" y="213"/>
                  </a:lnTo>
                  <a:lnTo>
                    <a:pt x="113" y="263"/>
                  </a:lnTo>
                  <a:lnTo>
                    <a:pt x="55" y="263"/>
                  </a:lnTo>
                  <a:lnTo>
                    <a:pt x="55" y="482"/>
                  </a:lnTo>
                  <a:lnTo>
                    <a:pt x="0" y="482"/>
                  </a:lnTo>
                  <a:lnTo>
                    <a:pt x="0" y="241"/>
                  </a:lnTo>
                  <a:lnTo>
                    <a:pt x="1" y="215"/>
                  </a:lnTo>
                  <a:lnTo>
                    <a:pt x="4" y="188"/>
                  </a:lnTo>
                  <a:lnTo>
                    <a:pt x="8" y="159"/>
                  </a:lnTo>
                  <a:lnTo>
                    <a:pt x="15" y="129"/>
                  </a:lnTo>
                  <a:lnTo>
                    <a:pt x="23" y="98"/>
                  </a:lnTo>
                  <a:lnTo>
                    <a:pt x="34" y="66"/>
                  </a:lnTo>
                  <a:lnTo>
                    <a:pt x="46" y="34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5" name="Freeform 13"/>
            <p:cNvSpPr>
              <a:spLocks noChangeAspect="1"/>
            </p:cNvSpPr>
            <p:nvPr userDrawn="1"/>
          </p:nvSpPr>
          <p:spPr bwMode="auto">
            <a:xfrm>
              <a:off x="4300" y="1445"/>
              <a:ext cx="121" cy="4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3" y="0"/>
                </a:cxn>
                <a:cxn ang="0">
                  <a:pos x="53" y="263"/>
                </a:cxn>
                <a:cxn ang="0">
                  <a:pos x="53" y="279"/>
                </a:cxn>
                <a:cxn ang="0">
                  <a:pos x="54" y="291"/>
                </a:cxn>
                <a:cxn ang="0">
                  <a:pos x="57" y="304"/>
                </a:cxn>
                <a:cxn ang="0">
                  <a:pos x="58" y="321"/>
                </a:cxn>
                <a:cxn ang="0">
                  <a:pos x="63" y="339"/>
                </a:cxn>
                <a:cxn ang="0">
                  <a:pos x="66" y="359"/>
                </a:cxn>
                <a:cxn ang="0">
                  <a:pos x="74" y="382"/>
                </a:cxn>
                <a:cxn ang="0">
                  <a:pos x="82" y="405"/>
                </a:cxn>
                <a:cxn ang="0">
                  <a:pos x="93" y="430"/>
                </a:cxn>
                <a:cxn ang="0">
                  <a:pos x="105" y="456"/>
                </a:cxn>
                <a:cxn ang="0">
                  <a:pos x="121" y="482"/>
                </a:cxn>
                <a:cxn ang="0">
                  <a:pos x="63" y="482"/>
                </a:cxn>
                <a:cxn ang="0">
                  <a:pos x="62" y="481"/>
                </a:cxn>
                <a:cxn ang="0">
                  <a:pos x="59" y="478"/>
                </a:cxn>
                <a:cxn ang="0">
                  <a:pos x="57" y="473"/>
                </a:cxn>
                <a:cxn ang="0">
                  <a:pos x="52" y="465"/>
                </a:cxn>
                <a:cxn ang="0">
                  <a:pos x="47" y="456"/>
                </a:cxn>
                <a:cxn ang="0">
                  <a:pos x="41" y="445"/>
                </a:cxn>
                <a:cxn ang="0">
                  <a:pos x="36" y="433"/>
                </a:cxn>
                <a:cxn ang="0">
                  <a:pos x="29" y="418"/>
                </a:cxn>
                <a:cxn ang="0">
                  <a:pos x="23" y="401"/>
                </a:cxn>
                <a:cxn ang="0">
                  <a:pos x="18" y="383"/>
                </a:cxn>
                <a:cxn ang="0">
                  <a:pos x="12" y="363"/>
                </a:cxn>
                <a:cxn ang="0">
                  <a:pos x="8" y="342"/>
                </a:cxn>
                <a:cxn ang="0">
                  <a:pos x="4" y="319"/>
                </a:cxn>
                <a:cxn ang="0">
                  <a:pos x="1" y="294"/>
                </a:cxn>
                <a:cxn ang="0">
                  <a:pos x="0" y="268"/>
                </a:cxn>
                <a:cxn ang="0">
                  <a:pos x="0" y="0"/>
                </a:cxn>
              </a:cxnLst>
              <a:rect l="0" t="0" r="r" b="b"/>
              <a:pathLst>
                <a:path w="121" h="482">
                  <a:moveTo>
                    <a:pt x="0" y="0"/>
                  </a:moveTo>
                  <a:lnTo>
                    <a:pt x="53" y="0"/>
                  </a:lnTo>
                  <a:lnTo>
                    <a:pt x="53" y="263"/>
                  </a:lnTo>
                  <a:lnTo>
                    <a:pt x="53" y="279"/>
                  </a:lnTo>
                  <a:lnTo>
                    <a:pt x="54" y="291"/>
                  </a:lnTo>
                  <a:lnTo>
                    <a:pt x="57" y="304"/>
                  </a:lnTo>
                  <a:lnTo>
                    <a:pt x="58" y="321"/>
                  </a:lnTo>
                  <a:lnTo>
                    <a:pt x="63" y="339"/>
                  </a:lnTo>
                  <a:lnTo>
                    <a:pt x="66" y="359"/>
                  </a:lnTo>
                  <a:lnTo>
                    <a:pt x="74" y="382"/>
                  </a:lnTo>
                  <a:lnTo>
                    <a:pt x="82" y="405"/>
                  </a:lnTo>
                  <a:lnTo>
                    <a:pt x="93" y="430"/>
                  </a:lnTo>
                  <a:lnTo>
                    <a:pt x="105" y="456"/>
                  </a:lnTo>
                  <a:lnTo>
                    <a:pt x="121" y="482"/>
                  </a:lnTo>
                  <a:lnTo>
                    <a:pt x="63" y="482"/>
                  </a:lnTo>
                  <a:lnTo>
                    <a:pt x="62" y="481"/>
                  </a:lnTo>
                  <a:lnTo>
                    <a:pt x="59" y="478"/>
                  </a:lnTo>
                  <a:lnTo>
                    <a:pt x="57" y="473"/>
                  </a:lnTo>
                  <a:lnTo>
                    <a:pt x="52" y="465"/>
                  </a:lnTo>
                  <a:lnTo>
                    <a:pt x="47" y="456"/>
                  </a:lnTo>
                  <a:lnTo>
                    <a:pt x="41" y="445"/>
                  </a:lnTo>
                  <a:lnTo>
                    <a:pt x="36" y="433"/>
                  </a:lnTo>
                  <a:lnTo>
                    <a:pt x="29" y="418"/>
                  </a:lnTo>
                  <a:lnTo>
                    <a:pt x="23" y="401"/>
                  </a:lnTo>
                  <a:lnTo>
                    <a:pt x="18" y="383"/>
                  </a:lnTo>
                  <a:lnTo>
                    <a:pt x="12" y="363"/>
                  </a:lnTo>
                  <a:lnTo>
                    <a:pt x="8" y="342"/>
                  </a:lnTo>
                  <a:lnTo>
                    <a:pt x="4" y="319"/>
                  </a:lnTo>
                  <a:lnTo>
                    <a:pt x="1" y="294"/>
                  </a:lnTo>
                  <a:lnTo>
                    <a:pt x="0" y="2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6" name="Rectangle 14"/>
            <p:cNvSpPr>
              <a:spLocks noChangeAspect="1" noChangeArrowheads="1"/>
            </p:cNvSpPr>
            <p:nvPr userDrawn="1"/>
          </p:nvSpPr>
          <p:spPr bwMode="auto">
            <a:xfrm>
              <a:off x="3962" y="1445"/>
              <a:ext cx="56" cy="48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7" name="Freeform 15"/>
            <p:cNvSpPr>
              <a:spLocks noChangeAspect="1"/>
            </p:cNvSpPr>
            <p:nvPr userDrawn="1"/>
          </p:nvSpPr>
          <p:spPr bwMode="auto">
            <a:xfrm>
              <a:off x="4038" y="1445"/>
              <a:ext cx="95" cy="2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0"/>
                </a:cxn>
                <a:cxn ang="0">
                  <a:pos x="70" y="23"/>
                </a:cxn>
                <a:cxn ang="0">
                  <a:pos x="81" y="45"/>
                </a:cxn>
                <a:cxn ang="0">
                  <a:pos x="88" y="66"/>
                </a:cxn>
                <a:cxn ang="0">
                  <a:pos x="93" y="87"/>
                </a:cxn>
                <a:cxn ang="0">
                  <a:pos x="94" y="106"/>
                </a:cxn>
                <a:cxn ang="0">
                  <a:pos x="95" y="125"/>
                </a:cxn>
                <a:cxn ang="0">
                  <a:pos x="94" y="143"/>
                </a:cxn>
                <a:cxn ang="0">
                  <a:pos x="92" y="161"/>
                </a:cxn>
                <a:cxn ang="0">
                  <a:pos x="87" y="177"/>
                </a:cxn>
                <a:cxn ang="0">
                  <a:pos x="82" y="191"/>
                </a:cxn>
                <a:cxn ang="0">
                  <a:pos x="77" y="204"/>
                </a:cxn>
                <a:cxn ang="0">
                  <a:pos x="73" y="214"/>
                </a:cxn>
                <a:cxn ang="0">
                  <a:pos x="68" y="224"/>
                </a:cxn>
                <a:cxn ang="0">
                  <a:pos x="63" y="232"/>
                </a:cxn>
                <a:cxn ang="0">
                  <a:pos x="61" y="237"/>
                </a:cxn>
                <a:cxn ang="0">
                  <a:pos x="58" y="240"/>
                </a:cxn>
                <a:cxn ang="0">
                  <a:pos x="57" y="241"/>
                </a:cxn>
                <a:cxn ang="0">
                  <a:pos x="0" y="241"/>
                </a:cxn>
                <a:cxn ang="0">
                  <a:pos x="13" y="221"/>
                </a:cxn>
                <a:cxn ang="0">
                  <a:pos x="23" y="202"/>
                </a:cxn>
                <a:cxn ang="0">
                  <a:pos x="31" y="182"/>
                </a:cxn>
                <a:cxn ang="0">
                  <a:pos x="36" y="163"/>
                </a:cxn>
                <a:cxn ang="0">
                  <a:pos x="39" y="143"/>
                </a:cxn>
                <a:cxn ang="0">
                  <a:pos x="40" y="124"/>
                </a:cxn>
                <a:cxn ang="0">
                  <a:pos x="39" y="107"/>
                </a:cxn>
                <a:cxn ang="0">
                  <a:pos x="37" y="91"/>
                </a:cxn>
                <a:cxn ang="0">
                  <a:pos x="34" y="75"/>
                </a:cxn>
                <a:cxn ang="0">
                  <a:pos x="29" y="61"/>
                </a:cxn>
                <a:cxn ang="0">
                  <a:pos x="25" y="48"/>
                </a:cxn>
                <a:cxn ang="0">
                  <a:pos x="20" y="36"/>
                </a:cxn>
                <a:cxn ang="0">
                  <a:pos x="15" y="26"/>
                </a:cxn>
                <a:cxn ang="0">
                  <a:pos x="10" y="17"/>
                </a:cxn>
                <a:cxn ang="0">
                  <a:pos x="6" y="10"/>
                </a:cxn>
                <a:cxn ang="0">
                  <a:pos x="3" y="4"/>
                </a:cxn>
                <a:cxn ang="0">
                  <a:pos x="1" y="2"/>
                </a:cxn>
                <a:cxn ang="0">
                  <a:pos x="0" y="0"/>
                </a:cxn>
              </a:cxnLst>
              <a:rect l="0" t="0" r="r" b="b"/>
              <a:pathLst>
                <a:path w="95" h="241">
                  <a:moveTo>
                    <a:pt x="0" y="0"/>
                  </a:moveTo>
                  <a:lnTo>
                    <a:pt x="57" y="0"/>
                  </a:lnTo>
                  <a:lnTo>
                    <a:pt x="70" y="23"/>
                  </a:lnTo>
                  <a:lnTo>
                    <a:pt x="81" y="45"/>
                  </a:lnTo>
                  <a:lnTo>
                    <a:pt x="88" y="66"/>
                  </a:lnTo>
                  <a:lnTo>
                    <a:pt x="93" y="87"/>
                  </a:lnTo>
                  <a:lnTo>
                    <a:pt x="94" y="106"/>
                  </a:lnTo>
                  <a:lnTo>
                    <a:pt x="95" y="125"/>
                  </a:lnTo>
                  <a:lnTo>
                    <a:pt x="94" y="143"/>
                  </a:lnTo>
                  <a:lnTo>
                    <a:pt x="92" y="161"/>
                  </a:lnTo>
                  <a:lnTo>
                    <a:pt x="87" y="177"/>
                  </a:lnTo>
                  <a:lnTo>
                    <a:pt x="82" y="191"/>
                  </a:lnTo>
                  <a:lnTo>
                    <a:pt x="77" y="204"/>
                  </a:lnTo>
                  <a:lnTo>
                    <a:pt x="73" y="214"/>
                  </a:lnTo>
                  <a:lnTo>
                    <a:pt x="68" y="224"/>
                  </a:lnTo>
                  <a:lnTo>
                    <a:pt x="63" y="232"/>
                  </a:lnTo>
                  <a:lnTo>
                    <a:pt x="61" y="237"/>
                  </a:lnTo>
                  <a:lnTo>
                    <a:pt x="58" y="240"/>
                  </a:lnTo>
                  <a:lnTo>
                    <a:pt x="57" y="241"/>
                  </a:lnTo>
                  <a:lnTo>
                    <a:pt x="0" y="241"/>
                  </a:lnTo>
                  <a:lnTo>
                    <a:pt x="13" y="221"/>
                  </a:lnTo>
                  <a:lnTo>
                    <a:pt x="23" y="202"/>
                  </a:lnTo>
                  <a:lnTo>
                    <a:pt x="31" y="182"/>
                  </a:lnTo>
                  <a:lnTo>
                    <a:pt x="36" y="163"/>
                  </a:lnTo>
                  <a:lnTo>
                    <a:pt x="39" y="143"/>
                  </a:lnTo>
                  <a:lnTo>
                    <a:pt x="40" y="124"/>
                  </a:lnTo>
                  <a:lnTo>
                    <a:pt x="39" y="107"/>
                  </a:lnTo>
                  <a:lnTo>
                    <a:pt x="37" y="91"/>
                  </a:lnTo>
                  <a:lnTo>
                    <a:pt x="34" y="75"/>
                  </a:lnTo>
                  <a:lnTo>
                    <a:pt x="29" y="61"/>
                  </a:lnTo>
                  <a:lnTo>
                    <a:pt x="25" y="48"/>
                  </a:lnTo>
                  <a:lnTo>
                    <a:pt x="20" y="36"/>
                  </a:lnTo>
                  <a:lnTo>
                    <a:pt x="15" y="26"/>
                  </a:lnTo>
                  <a:lnTo>
                    <a:pt x="10" y="17"/>
                  </a:lnTo>
                  <a:lnTo>
                    <a:pt x="6" y="10"/>
                  </a:lnTo>
                  <a:lnTo>
                    <a:pt x="3" y="4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4" name="Picture 13" descr="dias_color_proposals_0142_3D_medium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994464"/>
            <a:ext cx="1828800" cy="711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81400" y="61722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4B124F-D3AE-4AEB-B238-04968465F6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81400" y="61722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05E198-EA6C-4BFE-A482-9201B0249C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457200" y="1219200"/>
            <a:ext cx="4038600" cy="4906963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219200"/>
            <a:ext cx="4038600" cy="4906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81400" y="61722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438400" cy="476250"/>
          </a:xfrm>
        </p:spPr>
        <p:txBody>
          <a:bodyPr/>
          <a:lstStyle>
            <a:lvl1pPr>
              <a:defRPr/>
            </a:lvl1pPr>
          </a:lstStyle>
          <a:p>
            <a:fld id="{1C2F872F-421D-4B65-AAA3-129D049C92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19200"/>
            <a:ext cx="4038600" cy="4906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906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81400" y="61722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438400" cy="476250"/>
          </a:xfrm>
        </p:spPr>
        <p:txBody>
          <a:bodyPr/>
          <a:lstStyle>
            <a:lvl1pPr>
              <a:defRPr/>
            </a:lvl1pPr>
          </a:lstStyle>
          <a:p>
            <a:fld id="{3B99274B-176E-435C-8857-84979719B9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81400" y="61722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438400" cy="476250"/>
          </a:xfrm>
        </p:spPr>
        <p:txBody>
          <a:bodyPr/>
          <a:lstStyle>
            <a:lvl1pPr>
              <a:defRPr/>
            </a:lvl1pPr>
          </a:lstStyle>
          <a:p>
            <a:fld id="{E783343F-3840-485D-A731-06527D2D3B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81400" y="61722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54189-C436-47D0-AC37-8484B13A8E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81400" y="61722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5F9E2-ACF0-4066-8FCC-6FF3D74F20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06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906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81400" y="61722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62274-4D91-4102-8B2B-567009310D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581400" y="61722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8409BE-044C-40FD-B391-8DFF2F79F7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581400" y="61722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E970BD-9972-4D08-B83E-9264E792A2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581400" y="61722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FC239-7393-457C-9CC3-689C6419CA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81400" y="61722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460BC-0006-4CBA-B4E4-B3FFD2C25E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581400" y="61722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74E61-B26F-43A7-8A14-05F02F28A8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438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E150ECFD-5807-44D9-AF3B-3260B807F6A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232" name="Group 208"/>
          <p:cNvGrpSpPr>
            <a:grpSpLocks noChangeAspect="1"/>
          </p:cNvGrpSpPr>
          <p:nvPr/>
        </p:nvGrpSpPr>
        <p:grpSpPr bwMode="auto">
          <a:xfrm>
            <a:off x="8093075" y="0"/>
            <a:ext cx="1050925" cy="301625"/>
            <a:chOff x="3269" y="1445"/>
            <a:chExt cx="1680" cy="482"/>
          </a:xfrm>
        </p:grpSpPr>
        <p:sp>
          <p:nvSpPr>
            <p:cNvPr id="1224" name="Rectangle 200"/>
            <p:cNvSpPr>
              <a:spLocks noChangeAspect="1" noChangeArrowheads="1"/>
            </p:cNvSpPr>
            <p:nvPr userDrawn="1"/>
          </p:nvSpPr>
          <p:spPr bwMode="auto">
            <a:xfrm>
              <a:off x="3269" y="1445"/>
              <a:ext cx="1680" cy="48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5" name="Freeform 201"/>
            <p:cNvSpPr>
              <a:spLocks noChangeAspect="1"/>
            </p:cNvSpPr>
            <p:nvPr userDrawn="1"/>
          </p:nvSpPr>
          <p:spPr bwMode="auto">
            <a:xfrm>
              <a:off x="3269" y="1445"/>
              <a:ext cx="545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5" y="0"/>
                </a:cxn>
                <a:cxn ang="0">
                  <a:pos x="530" y="35"/>
                </a:cxn>
                <a:cxn ang="0">
                  <a:pos x="515" y="70"/>
                </a:cxn>
                <a:cxn ang="0">
                  <a:pos x="505" y="103"/>
                </a:cxn>
                <a:cxn ang="0">
                  <a:pos x="496" y="134"/>
                </a:cxn>
                <a:cxn ang="0">
                  <a:pos x="490" y="166"/>
                </a:cxn>
                <a:cxn ang="0">
                  <a:pos x="485" y="196"/>
                </a:cxn>
                <a:cxn ang="0">
                  <a:pos x="482" y="224"/>
                </a:cxn>
                <a:cxn ang="0">
                  <a:pos x="482" y="251"/>
                </a:cxn>
                <a:cxn ang="0">
                  <a:pos x="482" y="277"/>
                </a:cxn>
                <a:cxn ang="0">
                  <a:pos x="485" y="302"/>
                </a:cxn>
                <a:cxn ang="0">
                  <a:pos x="488" y="325"/>
                </a:cxn>
                <a:cxn ang="0">
                  <a:pos x="491" y="347"/>
                </a:cxn>
                <a:cxn ang="0">
                  <a:pos x="496" y="368"/>
                </a:cxn>
                <a:cxn ang="0">
                  <a:pos x="502" y="387"/>
                </a:cxn>
                <a:cxn ang="0">
                  <a:pos x="508" y="404"/>
                </a:cxn>
                <a:cxn ang="0">
                  <a:pos x="514" y="419"/>
                </a:cxn>
                <a:cxn ang="0">
                  <a:pos x="520" y="433"/>
                </a:cxn>
                <a:cxn ang="0">
                  <a:pos x="526" y="446"/>
                </a:cxn>
                <a:cxn ang="0">
                  <a:pos x="530" y="456"/>
                </a:cxn>
                <a:cxn ang="0">
                  <a:pos x="536" y="465"/>
                </a:cxn>
                <a:cxn ang="0">
                  <a:pos x="539" y="472"/>
                </a:cxn>
                <a:cxn ang="0">
                  <a:pos x="545" y="479"/>
                </a:cxn>
                <a:cxn ang="0">
                  <a:pos x="545" y="480"/>
                </a:cxn>
                <a:cxn ang="0">
                  <a:pos x="0" y="480"/>
                </a:cxn>
                <a:cxn ang="0">
                  <a:pos x="0" y="0"/>
                </a:cxn>
              </a:cxnLst>
              <a:rect l="0" t="0" r="r" b="b"/>
              <a:pathLst>
                <a:path w="545" h="480">
                  <a:moveTo>
                    <a:pt x="0" y="0"/>
                  </a:moveTo>
                  <a:lnTo>
                    <a:pt x="545" y="0"/>
                  </a:lnTo>
                  <a:lnTo>
                    <a:pt x="530" y="35"/>
                  </a:lnTo>
                  <a:lnTo>
                    <a:pt x="515" y="70"/>
                  </a:lnTo>
                  <a:lnTo>
                    <a:pt x="505" y="103"/>
                  </a:lnTo>
                  <a:lnTo>
                    <a:pt x="496" y="134"/>
                  </a:lnTo>
                  <a:lnTo>
                    <a:pt x="490" y="166"/>
                  </a:lnTo>
                  <a:lnTo>
                    <a:pt x="485" y="196"/>
                  </a:lnTo>
                  <a:lnTo>
                    <a:pt x="482" y="224"/>
                  </a:lnTo>
                  <a:lnTo>
                    <a:pt x="482" y="251"/>
                  </a:lnTo>
                  <a:lnTo>
                    <a:pt x="482" y="277"/>
                  </a:lnTo>
                  <a:lnTo>
                    <a:pt x="485" y="302"/>
                  </a:lnTo>
                  <a:lnTo>
                    <a:pt x="488" y="325"/>
                  </a:lnTo>
                  <a:lnTo>
                    <a:pt x="491" y="347"/>
                  </a:lnTo>
                  <a:lnTo>
                    <a:pt x="496" y="368"/>
                  </a:lnTo>
                  <a:lnTo>
                    <a:pt x="502" y="387"/>
                  </a:lnTo>
                  <a:lnTo>
                    <a:pt x="508" y="404"/>
                  </a:lnTo>
                  <a:lnTo>
                    <a:pt x="514" y="419"/>
                  </a:lnTo>
                  <a:lnTo>
                    <a:pt x="520" y="433"/>
                  </a:lnTo>
                  <a:lnTo>
                    <a:pt x="526" y="446"/>
                  </a:lnTo>
                  <a:lnTo>
                    <a:pt x="530" y="456"/>
                  </a:lnTo>
                  <a:lnTo>
                    <a:pt x="536" y="465"/>
                  </a:lnTo>
                  <a:lnTo>
                    <a:pt x="539" y="472"/>
                  </a:lnTo>
                  <a:lnTo>
                    <a:pt x="545" y="479"/>
                  </a:lnTo>
                  <a:lnTo>
                    <a:pt x="545" y="480"/>
                  </a:lnTo>
                  <a:lnTo>
                    <a:pt x="0" y="4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32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6" name="Freeform 202"/>
            <p:cNvSpPr>
              <a:spLocks noChangeAspect="1"/>
            </p:cNvSpPr>
            <p:nvPr userDrawn="1"/>
          </p:nvSpPr>
          <p:spPr bwMode="auto">
            <a:xfrm>
              <a:off x="4397" y="1445"/>
              <a:ext cx="552" cy="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2" y="0"/>
                </a:cxn>
                <a:cxn ang="0">
                  <a:pos x="551" y="480"/>
                </a:cxn>
                <a:cxn ang="0">
                  <a:pos x="67" y="480"/>
                </a:cxn>
                <a:cxn ang="0">
                  <a:pos x="51" y="454"/>
                </a:cxn>
                <a:cxn ang="0">
                  <a:pos x="39" y="428"/>
                </a:cxn>
                <a:cxn ang="0">
                  <a:pos x="28" y="404"/>
                </a:cxn>
                <a:cxn ang="0">
                  <a:pos x="20" y="381"/>
                </a:cxn>
                <a:cxn ang="0">
                  <a:pos x="13" y="358"/>
                </a:cxn>
                <a:cxn ang="0">
                  <a:pos x="8" y="338"/>
                </a:cxn>
                <a:cxn ang="0">
                  <a:pos x="5" y="320"/>
                </a:cxn>
                <a:cxn ang="0">
                  <a:pos x="2" y="303"/>
                </a:cxn>
                <a:cxn ang="0">
                  <a:pos x="1" y="290"/>
                </a:cxn>
                <a:cxn ang="0">
                  <a:pos x="0" y="278"/>
                </a:cxn>
                <a:cxn ang="0">
                  <a:pos x="0" y="0"/>
                </a:cxn>
              </a:cxnLst>
              <a:rect l="0" t="0" r="r" b="b"/>
              <a:pathLst>
                <a:path w="552" h="480">
                  <a:moveTo>
                    <a:pt x="0" y="0"/>
                  </a:moveTo>
                  <a:lnTo>
                    <a:pt x="552" y="0"/>
                  </a:lnTo>
                  <a:lnTo>
                    <a:pt x="551" y="480"/>
                  </a:lnTo>
                  <a:lnTo>
                    <a:pt x="67" y="480"/>
                  </a:lnTo>
                  <a:lnTo>
                    <a:pt x="51" y="454"/>
                  </a:lnTo>
                  <a:lnTo>
                    <a:pt x="39" y="428"/>
                  </a:lnTo>
                  <a:lnTo>
                    <a:pt x="28" y="404"/>
                  </a:lnTo>
                  <a:lnTo>
                    <a:pt x="20" y="381"/>
                  </a:lnTo>
                  <a:lnTo>
                    <a:pt x="13" y="358"/>
                  </a:lnTo>
                  <a:lnTo>
                    <a:pt x="8" y="338"/>
                  </a:lnTo>
                  <a:lnTo>
                    <a:pt x="5" y="320"/>
                  </a:lnTo>
                  <a:lnTo>
                    <a:pt x="2" y="303"/>
                  </a:lnTo>
                  <a:lnTo>
                    <a:pt x="1" y="290"/>
                  </a:lnTo>
                  <a:lnTo>
                    <a:pt x="0" y="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32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7" name="Freeform 203"/>
            <p:cNvSpPr>
              <a:spLocks noChangeAspect="1"/>
            </p:cNvSpPr>
            <p:nvPr userDrawn="1"/>
          </p:nvSpPr>
          <p:spPr bwMode="auto">
            <a:xfrm>
              <a:off x="3797" y="1445"/>
              <a:ext cx="121" cy="482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121" y="0"/>
                </a:cxn>
                <a:cxn ang="0">
                  <a:pos x="120" y="2"/>
                </a:cxn>
                <a:cxn ang="0">
                  <a:pos x="118" y="4"/>
                </a:cxn>
                <a:cxn ang="0">
                  <a:pos x="115" y="11"/>
                </a:cxn>
                <a:cxn ang="0">
                  <a:pos x="111" y="18"/>
                </a:cxn>
                <a:cxn ang="0">
                  <a:pos x="106" y="29"/>
                </a:cxn>
                <a:cxn ang="0">
                  <a:pos x="101" y="41"/>
                </a:cxn>
                <a:cxn ang="0">
                  <a:pos x="95" y="54"/>
                </a:cxn>
                <a:cxn ang="0">
                  <a:pos x="89" y="68"/>
                </a:cxn>
                <a:cxn ang="0">
                  <a:pos x="84" y="84"/>
                </a:cxn>
                <a:cxn ang="0">
                  <a:pos x="78" y="101"/>
                </a:cxn>
                <a:cxn ang="0">
                  <a:pos x="72" y="118"/>
                </a:cxn>
                <a:cxn ang="0">
                  <a:pos x="67" y="137"/>
                </a:cxn>
                <a:cxn ang="0">
                  <a:pos x="63" y="156"/>
                </a:cxn>
                <a:cxn ang="0">
                  <a:pos x="60" y="175"/>
                </a:cxn>
                <a:cxn ang="0">
                  <a:pos x="58" y="194"/>
                </a:cxn>
                <a:cxn ang="0">
                  <a:pos x="56" y="213"/>
                </a:cxn>
                <a:cxn ang="0">
                  <a:pos x="114" y="213"/>
                </a:cxn>
                <a:cxn ang="0">
                  <a:pos x="114" y="263"/>
                </a:cxn>
                <a:cxn ang="0">
                  <a:pos x="54" y="263"/>
                </a:cxn>
                <a:cxn ang="0">
                  <a:pos x="54" y="279"/>
                </a:cxn>
                <a:cxn ang="0">
                  <a:pos x="55" y="291"/>
                </a:cxn>
                <a:cxn ang="0">
                  <a:pos x="56" y="304"/>
                </a:cxn>
                <a:cxn ang="0">
                  <a:pos x="59" y="321"/>
                </a:cxn>
                <a:cxn ang="0">
                  <a:pos x="63" y="339"/>
                </a:cxn>
                <a:cxn ang="0">
                  <a:pos x="67" y="359"/>
                </a:cxn>
                <a:cxn ang="0">
                  <a:pos x="74" y="382"/>
                </a:cxn>
                <a:cxn ang="0">
                  <a:pos x="82" y="405"/>
                </a:cxn>
                <a:cxn ang="0">
                  <a:pos x="93" y="430"/>
                </a:cxn>
                <a:cxn ang="0">
                  <a:pos x="105" y="456"/>
                </a:cxn>
                <a:cxn ang="0">
                  <a:pos x="121" y="482"/>
                </a:cxn>
                <a:cxn ang="0">
                  <a:pos x="63" y="482"/>
                </a:cxn>
                <a:cxn ang="0">
                  <a:pos x="62" y="481"/>
                </a:cxn>
                <a:cxn ang="0">
                  <a:pos x="57" y="473"/>
                </a:cxn>
                <a:cxn ang="0">
                  <a:pos x="53" y="466"/>
                </a:cxn>
                <a:cxn ang="0">
                  <a:pos x="48" y="458"/>
                </a:cxn>
                <a:cxn ang="0">
                  <a:pos x="43" y="447"/>
                </a:cxn>
                <a:cxn ang="0">
                  <a:pos x="37" y="435"/>
                </a:cxn>
                <a:cxn ang="0">
                  <a:pos x="31" y="421"/>
                </a:cxn>
                <a:cxn ang="0">
                  <a:pos x="26" y="404"/>
                </a:cxn>
                <a:cxn ang="0">
                  <a:pos x="20" y="387"/>
                </a:cxn>
                <a:cxn ang="0">
                  <a:pos x="15" y="368"/>
                </a:cxn>
                <a:cxn ang="0">
                  <a:pos x="10" y="348"/>
                </a:cxn>
                <a:cxn ang="0">
                  <a:pos x="6" y="326"/>
                </a:cxn>
                <a:cxn ang="0">
                  <a:pos x="3" y="303"/>
                </a:cxn>
                <a:cxn ang="0">
                  <a:pos x="1" y="279"/>
                </a:cxn>
                <a:cxn ang="0">
                  <a:pos x="0" y="252"/>
                </a:cxn>
                <a:cxn ang="0">
                  <a:pos x="1" y="224"/>
                </a:cxn>
                <a:cxn ang="0">
                  <a:pos x="4" y="196"/>
                </a:cxn>
                <a:cxn ang="0">
                  <a:pos x="8" y="166"/>
                </a:cxn>
                <a:cxn ang="0">
                  <a:pos x="14" y="134"/>
                </a:cxn>
                <a:cxn ang="0">
                  <a:pos x="23" y="103"/>
                </a:cxn>
                <a:cxn ang="0">
                  <a:pos x="33" y="70"/>
                </a:cxn>
                <a:cxn ang="0">
                  <a:pos x="47" y="35"/>
                </a:cxn>
                <a:cxn ang="0">
                  <a:pos x="63" y="0"/>
                </a:cxn>
              </a:cxnLst>
              <a:rect l="0" t="0" r="r" b="b"/>
              <a:pathLst>
                <a:path w="121" h="482">
                  <a:moveTo>
                    <a:pt x="63" y="0"/>
                  </a:moveTo>
                  <a:lnTo>
                    <a:pt x="121" y="0"/>
                  </a:lnTo>
                  <a:lnTo>
                    <a:pt x="120" y="2"/>
                  </a:lnTo>
                  <a:lnTo>
                    <a:pt x="118" y="4"/>
                  </a:lnTo>
                  <a:lnTo>
                    <a:pt x="115" y="11"/>
                  </a:lnTo>
                  <a:lnTo>
                    <a:pt x="111" y="18"/>
                  </a:lnTo>
                  <a:lnTo>
                    <a:pt x="106" y="29"/>
                  </a:lnTo>
                  <a:lnTo>
                    <a:pt x="101" y="41"/>
                  </a:lnTo>
                  <a:lnTo>
                    <a:pt x="95" y="54"/>
                  </a:lnTo>
                  <a:lnTo>
                    <a:pt x="89" y="68"/>
                  </a:lnTo>
                  <a:lnTo>
                    <a:pt x="84" y="84"/>
                  </a:lnTo>
                  <a:lnTo>
                    <a:pt x="78" y="101"/>
                  </a:lnTo>
                  <a:lnTo>
                    <a:pt x="72" y="118"/>
                  </a:lnTo>
                  <a:lnTo>
                    <a:pt x="67" y="137"/>
                  </a:lnTo>
                  <a:lnTo>
                    <a:pt x="63" y="156"/>
                  </a:lnTo>
                  <a:lnTo>
                    <a:pt x="60" y="175"/>
                  </a:lnTo>
                  <a:lnTo>
                    <a:pt x="58" y="194"/>
                  </a:lnTo>
                  <a:lnTo>
                    <a:pt x="56" y="213"/>
                  </a:lnTo>
                  <a:lnTo>
                    <a:pt x="114" y="213"/>
                  </a:lnTo>
                  <a:lnTo>
                    <a:pt x="114" y="263"/>
                  </a:lnTo>
                  <a:lnTo>
                    <a:pt x="54" y="263"/>
                  </a:lnTo>
                  <a:lnTo>
                    <a:pt x="54" y="279"/>
                  </a:lnTo>
                  <a:lnTo>
                    <a:pt x="55" y="291"/>
                  </a:lnTo>
                  <a:lnTo>
                    <a:pt x="56" y="304"/>
                  </a:lnTo>
                  <a:lnTo>
                    <a:pt x="59" y="321"/>
                  </a:lnTo>
                  <a:lnTo>
                    <a:pt x="63" y="339"/>
                  </a:lnTo>
                  <a:lnTo>
                    <a:pt x="67" y="359"/>
                  </a:lnTo>
                  <a:lnTo>
                    <a:pt x="74" y="382"/>
                  </a:lnTo>
                  <a:lnTo>
                    <a:pt x="82" y="405"/>
                  </a:lnTo>
                  <a:lnTo>
                    <a:pt x="93" y="430"/>
                  </a:lnTo>
                  <a:lnTo>
                    <a:pt x="105" y="456"/>
                  </a:lnTo>
                  <a:lnTo>
                    <a:pt x="121" y="482"/>
                  </a:lnTo>
                  <a:lnTo>
                    <a:pt x="63" y="482"/>
                  </a:lnTo>
                  <a:lnTo>
                    <a:pt x="62" y="481"/>
                  </a:lnTo>
                  <a:lnTo>
                    <a:pt x="57" y="473"/>
                  </a:lnTo>
                  <a:lnTo>
                    <a:pt x="53" y="466"/>
                  </a:lnTo>
                  <a:lnTo>
                    <a:pt x="48" y="458"/>
                  </a:lnTo>
                  <a:lnTo>
                    <a:pt x="43" y="447"/>
                  </a:lnTo>
                  <a:lnTo>
                    <a:pt x="37" y="435"/>
                  </a:lnTo>
                  <a:lnTo>
                    <a:pt x="31" y="421"/>
                  </a:lnTo>
                  <a:lnTo>
                    <a:pt x="26" y="404"/>
                  </a:lnTo>
                  <a:lnTo>
                    <a:pt x="20" y="387"/>
                  </a:lnTo>
                  <a:lnTo>
                    <a:pt x="15" y="368"/>
                  </a:lnTo>
                  <a:lnTo>
                    <a:pt x="10" y="348"/>
                  </a:lnTo>
                  <a:lnTo>
                    <a:pt x="6" y="326"/>
                  </a:lnTo>
                  <a:lnTo>
                    <a:pt x="3" y="303"/>
                  </a:lnTo>
                  <a:lnTo>
                    <a:pt x="1" y="279"/>
                  </a:lnTo>
                  <a:lnTo>
                    <a:pt x="0" y="252"/>
                  </a:lnTo>
                  <a:lnTo>
                    <a:pt x="1" y="224"/>
                  </a:lnTo>
                  <a:lnTo>
                    <a:pt x="4" y="196"/>
                  </a:lnTo>
                  <a:lnTo>
                    <a:pt x="8" y="166"/>
                  </a:lnTo>
                  <a:lnTo>
                    <a:pt x="14" y="134"/>
                  </a:lnTo>
                  <a:lnTo>
                    <a:pt x="23" y="103"/>
                  </a:lnTo>
                  <a:lnTo>
                    <a:pt x="33" y="70"/>
                  </a:lnTo>
                  <a:lnTo>
                    <a:pt x="47" y="35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8" name="Freeform 204"/>
            <p:cNvSpPr>
              <a:spLocks noChangeAspect="1"/>
            </p:cNvSpPr>
            <p:nvPr userDrawn="1"/>
          </p:nvSpPr>
          <p:spPr bwMode="auto">
            <a:xfrm>
              <a:off x="4157" y="1445"/>
              <a:ext cx="120" cy="482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120" y="0"/>
                </a:cxn>
                <a:cxn ang="0">
                  <a:pos x="119" y="2"/>
                </a:cxn>
                <a:cxn ang="0">
                  <a:pos x="117" y="4"/>
                </a:cxn>
                <a:cxn ang="0">
                  <a:pos x="114" y="11"/>
                </a:cxn>
                <a:cxn ang="0">
                  <a:pos x="110" y="18"/>
                </a:cxn>
                <a:cxn ang="0">
                  <a:pos x="106" y="29"/>
                </a:cxn>
                <a:cxn ang="0">
                  <a:pos x="100" y="41"/>
                </a:cxn>
                <a:cxn ang="0">
                  <a:pos x="94" y="54"/>
                </a:cxn>
                <a:cxn ang="0">
                  <a:pos x="89" y="68"/>
                </a:cxn>
                <a:cxn ang="0">
                  <a:pos x="82" y="84"/>
                </a:cxn>
                <a:cxn ang="0">
                  <a:pos x="71" y="118"/>
                </a:cxn>
                <a:cxn ang="0">
                  <a:pos x="62" y="156"/>
                </a:cxn>
                <a:cxn ang="0">
                  <a:pos x="59" y="175"/>
                </a:cxn>
                <a:cxn ang="0">
                  <a:pos x="56" y="194"/>
                </a:cxn>
                <a:cxn ang="0">
                  <a:pos x="55" y="213"/>
                </a:cxn>
                <a:cxn ang="0">
                  <a:pos x="113" y="213"/>
                </a:cxn>
                <a:cxn ang="0">
                  <a:pos x="113" y="263"/>
                </a:cxn>
                <a:cxn ang="0">
                  <a:pos x="55" y="263"/>
                </a:cxn>
                <a:cxn ang="0">
                  <a:pos x="55" y="482"/>
                </a:cxn>
                <a:cxn ang="0">
                  <a:pos x="0" y="482"/>
                </a:cxn>
                <a:cxn ang="0">
                  <a:pos x="0" y="241"/>
                </a:cxn>
                <a:cxn ang="0">
                  <a:pos x="1" y="215"/>
                </a:cxn>
                <a:cxn ang="0">
                  <a:pos x="4" y="188"/>
                </a:cxn>
                <a:cxn ang="0">
                  <a:pos x="8" y="159"/>
                </a:cxn>
                <a:cxn ang="0">
                  <a:pos x="15" y="129"/>
                </a:cxn>
                <a:cxn ang="0">
                  <a:pos x="23" y="98"/>
                </a:cxn>
                <a:cxn ang="0">
                  <a:pos x="34" y="66"/>
                </a:cxn>
                <a:cxn ang="0">
                  <a:pos x="46" y="34"/>
                </a:cxn>
                <a:cxn ang="0">
                  <a:pos x="62" y="0"/>
                </a:cxn>
              </a:cxnLst>
              <a:rect l="0" t="0" r="r" b="b"/>
              <a:pathLst>
                <a:path w="120" h="482">
                  <a:moveTo>
                    <a:pt x="62" y="0"/>
                  </a:moveTo>
                  <a:lnTo>
                    <a:pt x="120" y="0"/>
                  </a:lnTo>
                  <a:lnTo>
                    <a:pt x="119" y="2"/>
                  </a:lnTo>
                  <a:lnTo>
                    <a:pt x="117" y="4"/>
                  </a:lnTo>
                  <a:lnTo>
                    <a:pt x="114" y="11"/>
                  </a:lnTo>
                  <a:lnTo>
                    <a:pt x="110" y="18"/>
                  </a:lnTo>
                  <a:lnTo>
                    <a:pt x="106" y="29"/>
                  </a:lnTo>
                  <a:lnTo>
                    <a:pt x="100" y="41"/>
                  </a:lnTo>
                  <a:lnTo>
                    <a:pt x="94" y="54"/>
                  </a:lnTo>
                  <a:lnTo>
                    <a:pt x="89" y="68"/>
                  </a:lnTo>
                  <a:lnTo>
                    <a:pt x="82" y="84"/>
                  </a:lnTo>
                  <a:lnTo>
                    <a:pt x="71" y="118"/>
                  </a:lnTo>
                  <a:lnTo>
                    <a:pt x="62" y="156"/>
                  </a:lnTo>
                  <a:lnTo>
                    <a:pt x="59" y="175"/>
                  </a:lnTo>
                  <a:lnTo>
                    <a:pt x="56" y="194"/>
                  </a:lnTo>
                  <a:lnTo>
                    <a:pt x="55" y="213"/>
                  </a:lnTo>
                  <a:lnTo>
                    <a:pt x="113" y="213"/>
                  </a:lnTo>
                  <a:lnTo>
                    <a:pt x="113" y="263"/>
                  </a:lnTo>
                  <a:lnTo>
                    <a:pt x="55" y="263"/>
                  </a:lnTo>
                  <a:lnTo>
                    <a:pt x="55" y="482"/>
                  </a:lnTo>
                  <a:lnTo>
                    <a:pt x="0" y="482"/>
                  </a:lnTo>
                  <a:lnTo>
                    <a:pt x="0" y="241"/>
                  </a:lnTo>
                  <a:lnTo>
                    <a:pt x="1" y="215"/>
                  </a:lnTo>
                  <a:lnTo>
                    <a:pt x="4" y="188"/>
                  </a:lnTo>
                  <a:lnTo>
                    <a:pt x="8" y="159"/>
                  </a:lnTo>
                  <a:lnTo>
                    <a:pt x="15" y="129"/>
                  </a:lnTo>
                  <a:lnTo>
                    <a:pt x="23" y="98"/>
                  </a:lnTo>
                  <a:lnTo>
                    <a:pt x="34" y="66"/>
                  </a:lnTo>
                  <a:lnTo>
                    <a:pt x="46" y="34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" name="Freeform 205"/>
            <p:cNvSpPr>
              <a:spLocks noChangeAspect="1"/>
            </p:cNvSpPr>
            <p:nvPr userDrawn="1"/>
          </p:nvSpPr>
          <p:spPr bwMode="auto">
            <a:xfrm>
              <a:off x="4300" y="1445"/>
              <a:ext cx="121" cy="4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3" y="0"/>
                </a:cxn>
                <a:cxn ang="0">
                  <a:pos x="53" y="263"/>
                </a:cxn>
                <a:cxn ang="0">
                  <a:pos x="53" y="279"/>
                </a:cxn>
                <a:cxn ang="0">
                  <a:pos x="54" y="291"/>
                </a:cxn>
                <a:cxn ang="0">
                  <a:pos x="57" y="304"/>
                </a:cxn>
                <a:cxn ang="0">
                  <a:pos x="58" y="321"/>
                </a:cxn>
                <a:cxn ang="0">
                  <a:pos x="63" y="339"/>
                </a:cxn>
                <a:cxn ang="0">
                  <a:pos x="66" y="359"/>
                </a:cxn>
                <a:cxn ang="0">
                  <a:pos x="74" y="382"/>
                </a:cxn>
                <a:cxn ang="0">
                  <a:pos x="82" y="405"/>
                </a:cxn>
                <a:cxn ang="0">
                  <a:pos x="93" y="430"/>
                </a:cxn>
                <a:cxn ang="0">
                  <a:pos x="105" y="456"/>
                </a:cxn>
                <a:cxn ang="0">
                  <a:pos x="121" y="482"/>
                </a:cxn>
                <a:cxn ang="0">
                  <a:pos x="63" y="482"/>
                </a:cxn>
                <a:cxn ang="0">
                  <a:pos x="62" y="481"/>
                </a:cxn>
                <a:cxn ang="0">
                  <a:pos x="59" y="478"/>
                </a:cxn>
                <a:cxn ang="0">
                  <a:pos x="57" y="473"/>
                </a:cxn>
                <a:cxn ang="0">
                  <a:pos x="52" y="465"/>
                </a:cxn>
                <a:cxn ang="0">
                  <a:pos x="47" y="456"/>
                </a:cxn>
                <a:cxn ang="0">
                  <a:pos x="41" y="445"/>
                </a:cxn>
                <a:cxn ang="0">
                  <a:pos x="36" y="433"/>
                </a:cxn>
                <a:cxn ang="0">
                  <a:pos x="29" y="418"/>
                </a:cxn>
                <a:cxn ang="0">
                  <a:pos x="23" y="401"/>
                </a:cxn>
                <a:cxn ang="0">
                  <a:pos x="18" y="383"/>
                </a:cxn>
                <a:cxn ang="0">
                  <a:pos x="12" y="363"/>
                </a:cxn>
                <a:cxn ang="0">
                  <a:pos x="8" y="342"/>
                </a:cxn>
                <a:cxn ang="0">
                  <a:pos x="4" y="319"/>
                </a:cxn>
                <a:cxn ang="0">
                  <a:pos x="1" y="294"/>
                </a:cxn>
                <a:cxn ang="0">
                  <a:pos x="0" y="268"/>
                </a:cxn>
                <a:cxn ang="0">
                  <a:pos x="0" y="0"/>
                </a:cxn>
              </a:cxnLst>
              <a:rect l="0" t="0" r="r" b="b"/>
              <a:pathLst>
                <a:path w="121" h="482">
                  <a:moveTo>
                    <a:pt x="0" y="0"/>
                  </a:moveTo>
                  <a:lnTo>
                    <a:pt x="53" y="0"/>
                  </a:lnTo>
                  <a:lnTo>
                    <a:pt x="53" y="263"/>
                  </a:lnTo>
                  <a:lnTo>
                    <a:pt x="53" y="279"/>
                  </a:lnTo>
                  <a:lnTo>
                    <a:pt x="54" y="291"/>
                  </a:lnTo>
                  <a:lnTo>
                    <a:pt x="57" y="304"/>
                  </a:lnTo>
                  <a:lnTo>
                    <a:pt x="58" y="321"/>
                  </a:lnTo>
                  <a:lnTo>
                    <a:pt x="63" y="339"/>
                  </a:lnTo>
                  <a:lnTo>
                    <a:pt x="66" y="359"/>
                  </a:lnTo>
                  <a:lnTo>
                    <a:pt x="74" y="382"/>
                  </a:lnTo>
                  <a:lnTo>
                    <a:pt x="82" y="405"/>
                  </a:lnTo>
                  <a:lnTo>
                    <a:pt x="93" y="430"/>
                  </a:lnTo>
                  <a:lnTo>
                    <a:pt x="105" y="456"/>
                  </a:lnTo>
                  <a:lnTo>
                    <a:pt x="121" y="482"/>
                  </a:lnTo>
                  <a:lnTo>
                    <a:pt x="63" y="482"/>
                  </a:lnTo>
                  <a:lnTo>
                    <a:pt x="62" y="481"/>
                  </a:lnTo>
                  <a:lnTo>
                    <a:pt x="59" y="478"/>
                  </a:lnTo>
                  <a:lnTo>
                    <a:pt x="57" y="473"/>
                  </a:lnTo>
                  <a:lnTo>
                    <a:pt x="52" y="465"/>
                  </a:lnTo>
                  <a:lnTo>
                    <a:pt x="47" y="456"/>
                  </a:lnTo>
                  <a:lnTo>
                    <a:pt x="41" y="445"/>
                  </a:lnTo>
                  <a:lnTo>
                    <a:pt x="36" y="433"/>
                  </a:lnTo>
                  <a:lnTo>
                    <a:pt x="29" y="418"/>
                  </a:lnTo>
                  <a:lnTo>
                    <a:pt x="23" y="401"/>
                  </a:lnTo>
                  <a:lnTo>
                    <a:pt x="18" y="383"/>
                  </a:lnTo>
                  <a:lnTo>
                    <a:pt x="12" y="363"/>
                  </a:lnTo>
                  <a:lnTo>
                    <a:pt x="8" y="342"/>
                  </a:lnTo>
                  <a:lnTo>
                    <a:pt x="4" y="319"/>
                  </a:lnTo>
                  <a:lnTo>
                    <a:pt x="1" y="294"/>
                  </a:lnTo>
                  <a:lnTo>
                    <a:pt x="0" y="2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" name="Rectangle 206"/>
            <p:cNvSpPr>
              <a:spLocks noChangeAspect="1" noChangeArrowheads="1"/>
            </p:cNvSpPr>
            <p:nvPr userDrawn="1"/>
          </p:nvSpPr>
          <p:spPr bwMode="auto">
            <a:xfrm>
              <a:off x="3962" y="1445"/>
              <a:ext cx="56" cy="482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" name="Freeform 207"/>
            <p:cNvSpPr>
              <a:spLocks noChangeAspect="1"/>
            </p:cNvSpPr>
            <p:nvPr userDrawn="1"/>
          </p:nvSpPr>
          <p:spPr bwMode="auto">
            <a:xfrm>
              <a:off x="4038" y="1445"/>
              <a:ext cx="95" cy="2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7" y="0"/>
                </a:cxn>
                <a:cxn ang="0">
                  <a:pos x="70" y="23"/>
                </a:cxn>
                <a:cxn ang="0">
                  <a:pos x="81" y="45"/>
                </a:cxn>
                <a:cxn ang="0">
                  <a:pos x="88" y="66"/>
                </a:cxn>
                <a:cxn ang="0">
                  <a:pos x="93" y="87"/>
                </a:cxn>
                <a:cxn ang="0">
                  <a:pos x="94" y="106"/>
                </a:cxn>
                <a:cxn ang="0">
                  <a:pos x="95" y="125"/>
                </a:cxn>
                <a:cxn ang="0">
                  <a:pos x="94" y="143"/>
                </a:cxn>
                <a:cxn ang="0">
                  <a:pos x="92" y="161"/>
                </a:cxn>
                <a:cxn ang="0">
                  <a:pos x="87" y="177"/>
                </a:cxn>
                <a:cxn ang="0">
                  <a:pos x="82" y="191"/>
                </a:cxn>
                <a:cxn ang="0">
                  <a:pos x="77" y="204"/>
                </a:cxn>
                <a:cxn ang="0">
                  <a:pos x="73" y="214"/>
                </a:cxn>
                <a:cxn ang="0">
                  <a:pos x="68" y="224"/>
                </a:cxn>
                <a:cxn ang="0">
                  <a:pos x="63" y="232"/>
                </a:cxn>
                <a:cxn ang="0">
                  <a:pos x="61" y="237"/>
                </a:cxn>
                <a:cxn ang="0">
                  <a:pos x="58" y="240"/>
                </a:cxn>
                <a:cxn ang="0">
                  <a:pos x="57" y="241"/>
                </a:cxn>
                <a:cxn ang="0">
                  <a:pos x="0" y="241"/>
                </a:cxn>
                <a:cxn ang="0">
                  <a:pos x="13" y="221"/>
                </a:cxn>
                <a:cxn ang="0">
                  <a:pos x="23" y="202"/>
                </a:cxn>
                <a:cxn ang="0">
                  <a:pos x="31" y="182"/>
                </a:cxn>
                <a:cxn ang="0">
                  <a:pos x="36" y="163"/>
                </a:cxn>
                <a:cxn ang="0">
                  <a:pos x="39" y="143"/>
                </a:cxn>
                <a:cxn ang="0">
                  <a:pos x="40" y="124"/>
                </a:cxn>
                <a:cxn ang="0">
                  <a:pos x="39" y="107"/>
                </a:cxn>
                <a:cxn ang="0">
                  <a:pos x="37" y="91"/>
                </a:cxn>
                <a:cxn ang="0">
                  <a:pos x="34" y="75"/>
                </a:cxn>
                <a:cxn ang="0">
                  <a:pos x="29" y="61"/>
                </a:cxn>
                <a:cxn ang="0">
                  <a:pos x="25" y="48"/>
                </a:cxn>
                <a:cxn ang="0">
                  <a:pos x="20" y="36"/>
                </a:cxn>
                <a:cxn ang="0">
                  <a:pos x="15" y="26"/>
                </a:cxn>
                <a:cxn ang="0">
                  <a:pos x="10" y="17"/>
                </a:cxn>
                <a:cxn ang="0">
                  <a:pos x="6" y="10"/>
                </a:cxn>
                <a:cxn ang="0">
                  <a:pos x="3" y="4"/>
                </a:cxn>
                <a:cxn ang="0">
                  <a:pos x="1" y="2"/>
                </a:cxn>
                <a:cxn ang="0">
                  <a:pos x="0" y="0"/>
                </a:cxn>
              </a:cxnLst>
              <a:rect l="0" t="0" r="r" b="b"/>
              <a:pathLst>
                <a:path w="95" h="241">
                  <a:moveTo>
                    <a:pt x="0" y="0"/>
                  </a:moveTo>
                  <a:lnTo>
                    <a:pt x="57" y="0"/>
                  </a:lnTo>
                  <a:lnTo>
                    <a:pt x="70" y="23"/>
                  </a:lnTo>
                  <a:lnTo>
                    <a:pt x="81" y="45"/>
                  </a:lnTo>
                  <a:lnTo>
                    <a:pt x="88" y="66"/>
                  </a:lnTo>
                  <a:lnTo>
                    <a:pt x="93" y="87"/>
                  </a:lnTo>
                  <a:lnTo>
                    <a:pt x="94" y="106"/>
                  </a:lnTo>
                  <a:lnTo>
                    <a:pt x="95" y="125"/>
                  </a:lnTo>
                  <a:lnTo>
                    <a:pt x="94" y="143"/>
                  </a:lnTo>
                  <a:lnTo>
                    <a:pt x="92" y="161"/>
                  </a:lnTo>
                  <a:lnTo>
                    <a:pt x="87" y="177"/>
                  </a:lnTo>
                  <a:lnTo>
                    <a:pt x="82" y="191"/>
                  </a:lnTo>
                  <a:lnTo>
                    <a:pt x="77" y="204"/>
                  </a:lnTo>
                  <a:lnTo>
                    <a:pt x="73" y="214"/>
                  </a:lnTo>
                  <a:lnTo>
                    <a:pt x="68" y="224"/>
                  </a:lnTo>
                  <a:lnTo>
                    <a:pt x="63" y="232"/>
                  </a:lnTo>
                  <a:lnTo>
                    <a:pt x="61" y="237"/>
                  </a:lnTo>
                  <a:lnTo>
                    <a:pt x="58" y="240"/>
                  </a:lnTo>
                  <a:lnTo>
                    <a:pt x="57" y="241"/>
                  </a:lnTo>
                  <a:lnTo>
                    <a:pt x="0" y="241"/>
                  </a:lnTo>
                  <a:lnTo>
                    <a:pt x="13" y="221"/>
                  </a:lnTo>
                  <a:lnTo>
                    <a:pt x="23" y="202"/>
                  </a:lnTo>
                  <a:lnTo>
                    <a:pt x="31" y="182"/>
                  </a:lnTo>
                  <a:lnTo>
                    <a:pt x="36" y="163"/>
                  </a:lnTo>
                  <a:lnTo>
                    <a:pt x="39" y="143"/>
                  </a:lnTo>
                  <a:lnTo>
                    <a:pt x="40" y="124"/>
                  </a:lnTo>
                  <a:lnTo>
                    <a:pt x="39" y="107"/>
                  </a:lnTo>
                  <a:lnTo>
                    <a:pt x="37" y="91"/>
                  </a:lnTo>
                  <a:lnTo>
                    <a:pt x="34" y="75"/>
                  </a:lnTo>
                  <a:lnTo>
                    <a:pt x="29" y="61"/>
                  </a:lnTo>
                  <a:lnTo>
                    <a:pt x="25" y="48"/>
                  </a:lnTo>
                  <a:lnTo>
                    <a:pt x="20" y="36"/>
                  </a:lnTo>
                  <a:lnTo>
                    <a:pt x="15" y="26"/>
                  </a:lnTo>
                  <a:lnTo>
                    <a:pt x="10" y="17"/>
                  </a:lnTo>
                  <a:lnTo>
                    <a:pt x="6" y="10"/>
                  </a:lnTo>
                  <a:lnTo>
                    <a:pt x="3" y="4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42" name="Group 218"/>
          <p:cNvGrpSpPr>
            <a:grpSpLocks/>
          </p:cNvGrpSpPr>
          <p:nvPr/>
        </p:nvGrpSpPr>
        <p:grpSpPr bwMode="auto">
          <a:xfrm>
            <a:off x="0" y="0"/>
            <a:ext cx="8270875" cy="300038"/>
            <a:chOff x="4608" y="240"/>
            <a:chExt cx="362" cy="189"/>
          </a:xfrm>
        </p:grpSpPr>
        <p:sp>
          <p:nvSpPr>
            <p:cNvPr id="1235" name="Freeform 211"/>
            <p:cNvSpPr>
              <a:spLocks noChangeAspect="1"/>
            </p:cNvSpPr>
            <p:nvPr userDrawn="1"/>
          </p:nvSpPr>
          <p:spPr bwMode="auto">
            <a:xfrm>
              <a:off x="4608" y="240"/>
              <a:ext cx="215" cy="18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5" y="0"/>
                </a:cxn>
                <a:cxn ang="0">
                  <a:pos x="530" y="35"/>
                </a:cxn>
                <a:cxn ang="0">
                  <a:pos x="515" y="70"/>
                </a:cxn>
                <a:cxn ang="0">
                  <a:pos x="505" y="103"/>
                </a:cxn>
                <a:cxn ang="0">
                  <a:pos x="496" y="134"/>
                </a:cxn>
                <a:cxn ang="0">
                  <a:pos x="490" y="166"/>
                </a:cxn>
                <a:cxn ang="0">
                  <a:pos x="485" y="196"/>
                </a:cxn>
                <a:cxn ang="0">
                  <a:pos x="482" y="224"/>
                </a:cxn>
                <a:cxn ang="0">
                  <a:pos x="482" y="251"/>
                </a:cxn>
                <a:cxn ang="0">
                  <a:pos x="482" y="277"/>
                </a:cxn>
                <a:cxn ang="0">
                  <a:pos x="485" y="302"/>
                </a:cxn>
                <a:cxn ang="0">
                  <a:pos x="488" y="325"/>
                </a:cxn>
                <a:cxn ang="0">
                  <a:pos x="491" y="347"/>
                </a:cxn>
                <a:cxn ang="0">
                  <a:pos x="496" y="368"/>
                </a:cxn>
                <a:cxn ang="0">
                  <a:pos x="502" y="387"/>
                </a:cxn>
                <a:cxn ang="0">
                  <a:pos x="508" y="404"/>
                </a:cxn>
                <a:cxn ang="0">
                  <a:pos x="514" y="419"/>
                </a:cxn>
                <a:cxn ang="0">
                  <a:pos x="520" y="433"/>
                </a:cxn>
                <a:cxn ang="0">
                  <a:pos x="526" y="446"/>
                </a:cxn>
                <a:cxn ang="0">
                  <a:pos x="530" y="456"/>
                </a:cxn>
                <a:cxn ang="0">
                  <a:pos x="536" y="465"/>
                </a:cxn>
                <a:cxn ang="0">
                  <a:pos x="539" y="472"/>
                </a:cxn>
                <a:cxn ang="0">
                  <a:pos x="545" y="479"/>
                </a:cxn>
                <a:cxn ang="0">
                  <a:pos x="545" y="480"/>
                </a:cxn>
                <a:cxn ang="0">
                  <a:pos x="0" y="480"/>
                </a:cxn>
                <a:cxn ang="0">
                  <a:pos x="0" y="0"/>
                </a:cxn>
              </a:cxnLst>
              <a:rect l="0" t="0" r="r" b="b"/>
              <a:pathLst>
                <a:path w="545" h="480">
                  <a:moveTo>
                    <a:pt x="0" y="0"/>
                  </a:moveTo>
                  <a:lnTo>
                    <a:pt x="545" y="0"/>
                  </a:lnTo>
                  <a:lnTo>
                    <a:pt x="530" y="35"/>
                  </a:lnTo>
                  <a:lnTo>
                    <a:pt x="515" y="70"/>
                  </a:lnTo>
                  <a:lnTo>
                    <a:pt x="505" y="103"/>
                  </a:lnTo>
                  <a:lnTo>
                    <a:pt x="496" y="134"/>
                  </a:lnTo>
                  <a:lnTo>
                    <a:pt x="490" y="166"/>
                  </a:lnTo>
                  <a:lnTo>
                    <a:pt x="485" y="196"/>
                  </a:lnTo>
                  <a:lnTo>
                    <a:pt x="482" y="224"/>
                  </a:lnTo>
                  <a:lnTo>
                    <a:pt x="482" y="251"/>
                  </a:lnTo>
                  <a:lnTo>
                    <a:pt x="482" y="277"/>
                  </a:lnTo>
                  <a:lnTo>
                    <a:pt x="485" y="302"/>
                  </a:lnTo>
                  <a:lnTo>
                    <a:pt x="488" y="325"/>
                  </a:lnTo>
                  <a:lnTo>
                    <a:pt x="491" y="347"/>
                  </a:lnTo>
                  <a:lnTo>
                    <a:pt x="496" y="368"/>
                  </a:lnTo>
                  <a:lnTo>
                    <a:pt x="502" y="387"/>
                  </a:lnTo>
                  <a:lnTo>
                    <a:pt x="508" y="404"/>
                  </a:lnTo>
                  <a:lnTo>
                    <a:pt x="514" y="419"/>
                  </a:lnTo>
                  <a:lnTo>
                    <a:pt x="520" y="433"/>
                  </a:lnTo>
                  <a:lnTo>
                    <a:pt x="526" y="446"/>
                  </a:lnTo>
                  <a:lnTo>
                    <a:pt x="530" y="456"/>
                  </a:lnTo>
                  <a:lnTo>
                    <a:pt x="536" y="465"/>
                  </a:lnTo>
                  <a:lnTo>
                    <a:pt x="539" y="472"/>
                  </a:lnTo>
                  <a:lnTo>
                    <a:pt x="545" y="479"/>
                  </a:lnTo>
                  <a:lnTo>
                    <a:pt x="545" y="480"/>
                  </a:lnTo>
                  <a:lnTo>
                    <a:pt x="0" y="4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32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6" name="Freeform 212"/>
            <p:cNvSpPr>
              <a:spLocks noChangeAspect="1"/>
            </p:cNvSpPr>
            <p:nvPr userDrawn="1"/>
          </p:nvSpPr>
          <p:spPr bwMode="auto">
            <a:xfrm>
              <a:off x="4752" y="240"/>
              <a:ext cx="218" cy="18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2" y="0"/>
                </a:cxn>
                <a:cxn ang="0">
                  <a:pos x="551" y="480"/>
                </a:cxn>
                <a:cxn ang="0">
                  <a:pos x="67" y="480"/>
                </a:cxn>
                <a:cxn ang="0">
                  <a:pos x="51" y="454"/>
                </a:cxn>
                <a:cxn ang="0">
                  <a:pos x="39" y="428"/>
                </a:cxn>
                <a:cxn ang="0">
                  <a:pos x="28" y="404"/>
                </a:cxn>
                <a:cxn ang="0">
                  <a:pos x="20" y="381"/>
                </a:cxn>
                <a:cxn ang="0">
                  <a:pos x="13" y="358"/>
                </a:cxn>
                <a:cxn ang="0">
                  <a:pos x="8" y="338"/>
                </a:cxn>
                <a:cxn ang="0">
                  <a:pos x="5" y="320"/>
                </a:cxn>
                <a:cxn ang="0">
                  <a:pos x="2" y="303"/>
                </a:cxn>
                <a:cxn ang="0">
                  <a:pos x="1" y="290"/>
                </a:cxn>
                <a:cxn ang="0">
                  <a:pos x="0" y="278"/>
                </a:cxn>
                <a:cxn ang="0">
                  <a:pos x="0" y="0"/>
                </a:cxn>
              </a:cxnLst>
              <a:rect l="0" t="0" r="r" b="b"/>
              <a:pathLst>
                <a:path w="552" h="480">
                  <a:moveTo>
                    <a:pt x="0" y="0"/>
                  </a:moveTo>
                  <a:lnTo>
                    <a:pt x="552" y="0"/>
                  </a:lnTo>
                  <a:lnTo>
                    <a:pt x="551" y="480"/>
                  </a:lnTo>
                  <a:lnTo>
                    <a:pt x="67" y="480"/>
                  </a:lnTo>
                  <a:lnTo>
                    <a:pt x="51" y="454"/>
                  </a:lnTo>
                  <a:lnTo>
                    <a:pt x="39" y="428"/>
                  </a:lnTo>
                  <a:lnTo>
                    <a:pt x="28" y="404"/>
                  </a:lnTo>
                  <a:lnTo>
                    <a:pt x="20" y="381"/>
                  </a:lnTo>
                  <a:lnTo>
                    <a:pt x="13" y="358"/>
                  </a:lnTo>
                  <a:lnTo>
                    <a:pt x="8" y="338"/>
                  </a:lnTo>
                  <a:lnTo>
                    <a:pt x="5" y="320"/>
                  </a:lnTo>
                  <a:lnTo>
                    <a:pt x="2" y="303"/>
                  </a:lnTo>
                  <a:lnTo>
                    <a:pt x="1" y="290"/>
                  </a:lnTo>
                  <a:lnTo>
                    <a:pt x="0" y="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32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8" name="Picture 17" descr="dias_color_proposals_0142_3D_medium.jp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0912"/>
            <a:ext cx="1331640" cy="5178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ags" Target="../tags/tag10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chart" Target="../charts/chart1.xml"/><Relationship Id="rId5" Type="http://schemas.openxmlformats.org/officeDocument/2006/relationships/chart" Target="../charts/chart2.xml"/><Relationship Id="rId1" Type="http://schemas.openxmlformats.org/officeDocument/2006/relationships/tags" Target="../tags/tag11.x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1" Type="http://schemas.openxmlformats.org/officeDocument/2006/relationships/tags" Target="../tags/tag12.x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tags" Target="../tags/tag13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tags" Target="../tags/tag14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tags" Target="../tags/tag15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4" Type="http://schemas.openxmlformats.org/officeDocument/2006/relationships/chart" Target="../charts/chart5.xml"/><Relationship Id="rId5" Type="http://schemas.openxmlformats.org/officeDocument/2006/relationships/chart" Target="../charts/chart6.xml"/><Relationship Id="rId1" Type="http://schemas.openxmlformats.org/officeDocument/2006/relationships/tags" Target="../tags/tag16.x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4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4" Type="http://schemas.openxmlformats.org/officeDocument/2006/relationships/chart" Target="../charts/chart10.xml"/><Relationship Id="rId5" Type="http://schemas.openxmlformats.org/officeDocument/2006/relationships/chart" Target="../charts/chart1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2.xml"/><Relationship Id="rId3" Type="http://schemas.openxmlformats.org/officeDocument/2006/relationships/chart" Target="../charts/char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jpe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10.png"/><Relationship Id="rId5" Type="http://schemas.openxmlformats.org/officeDocument/2006/relationships/image" Target="../media/image11.jpe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52399" y="3429000"/>
            <a:ext cx="8839202" cy="1066800"/>
            <a:chOff x="152399" y="3429000"/>
            <a:chExt cx="8839202" cy="1066800"/>
          </a:xfrm>
        </p:grpSpPr>
        <p:sp>
          <p:nvSpPr>
            <p:cNvPr id="7" name="Subtitle 2"/>
            <p:cNvSpPr txBox="1">
              <a:spLocks/>
            </p:cNvSpPr>
            <p:nvPr/>
          </p:nvSpPr>
          <p:spPr bwMode="auto">
            <a:xfrm>
              <a:off x="152400" y="3429000"/>
              <a:ext cx="8839201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lvl1pPr marL="0" indent="0" algn="l" rtl="0" eaLnBrk="1" fontAlgn="base" hangingPunct="1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chemeClr val="tx1"/>
                  </a:solidFill>
                  <a:latin typeface="+mn-lt"/>
                  <a:cs typeface="+mn-cs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chemeClr val="tx1"/>
                  </a:solidFill>
                  <a:latin typeface="+mn-lt"/>
                  <a:cs typeface="+mn-cs"/>
                </a:defRPr>
              </a:lvl3pPr>
              <a:lvl4pPr marL="1600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>
                  <a:solidFill>
                    <a:schemeClr val="tx1"/>
                  </a:solidFill>
                  <a:latin typeface="+mn-lt"/>
                  <a:cs typeface="+mn-cs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cs typeface="+mn-cs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cs typeface="+mn-cs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cs typeface="+mn-cs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cs typeface="+mn-cs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cs typeface="+mn-cs"/>
                </a:defRPr>
              </a:lvl9pPr>
            </a:lstStyle>
            <a:p>
              <a:pPr fontAlgn="auto">
                <a:spcAft>
                  <a:spcPts val="0"/>
                </a:spcAft>
                <a:buClr>
                  <a:schemeClr val="accent2">
                    <a:lumMod val="75000"/>
                  </a:schemeClr>
                </a:buClr>
                <a:defRPr/>
              </a:pPr>
              <a:endParaRPr lang="en-US" sz="2400" i="1" dirty="0" smtClean="0"/>
            </a:p>
            <a:p>
              <a:pPr fontAlgn="auto">
                <a:spcAft>
                  <a:spcPts val="0"/>
                </a:spcAft>
                <a:buClr>
                  <a:schemeClr val="accent2">
                    <a:lumMod val="75000"/>
                  </a:schemeClr>
                </a:buClr>
                <a:defRPr/>
              </a:pPr>
              <a:r>
                <a:rPr lang="en-US" sz="2400" i="1" dirty="0" smtClean="0"/>
                <a:t>Thomas </a:t>
              </a:r>
              <a:r>
                <a:rPr lang="en-US" sz="2400" i="1" dirty="0"/>
                <a:t>Heinis</a:t>
              </a:r>
              <a:r>
                <a:rPr lang="en-US" sz="2400" i="1" dirty="0" smtClean="0"/>
                <a:t>*</a:t>
              </a:r>
              <a:endParaRPr lang="en-US" sz="2000" i="1" dirty="0" smtClean="0">
                <a:ea typeface="+mj-ea"/>
                <a:cs typeface="+mj-cs"/>
              </a:endParaRPr>
            </a:p>
          </p:txBody>
        </p:sp>
        <p:sp>
          <p:nvSpPr>
            <p:cNvPr id="13" name="Subtitle 2"/>
            <p:cNvSpPr txBox="1">
              <a:spLocks/>
            </p:cNvSpPr>
            <p:nvPr/>
          </p:nvSpPr>
          <p:spPr bwMode="auto">
            <a:xfrm>
              <a:off x="152401" y="3429000"/>
              <a:ext cx="8839199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lvl1pPr marL="0" indent="0" algn="l" rtl="0" eaLnBrk="1" fontAlgn="base" hangingPunct="1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chemeClr val="tx1"/>
                  </a:solidFill>
                  <a:latin typeface="+mn-lt"/>
                  <a:cs typeface="+mn-cs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chemeClr val="tx1"/>
                  </a:solidFill>
                  <a:latin typeface="+mn-lt"/>
                  <a:cs typeface="+mn-cs"/>
                </a:defRPr>
              </a:lvl3pPr>
              <a:lvl4pPr marL="1600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>
                  <a:solidFill>
                    <a:schemeClr val="tx1"/>
                  </a:solidFill>
                  <a:latin typeface="+mn-lt"/>
                  <a:cs typeface="+mn-cs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cs typeface="+mn-cs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cs typeface="+mn-cs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cs typeface="+mn-cs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cs typeface="+mn-cs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cs typeface="+mn-cs"/>
                </a:defRPr>
              </a:lvl9pPr>
            </a:lstStyle>
            <a:p>
              <a:pPr algn="ctr" fontAlgn="auto">
                <a:spcAft>
                  <a:spcPts val="0"/>
                </a:spcAft>
                <a:buClr>
                  <a:schemeClr val="accent2">
                    <a:lumMod val="75000"/>
                  </a:schemeClr>
                </a:buClr>
                <a:defRPr/>
              </a:pPr>
              <a:r>
                <a:rPr lang="en-US" sz="2400" b="1" dirty="0" smtClean="0">
                  <a:latin typeface="+mj-lt"/>
                </a:rPr>
                <a:t> Eleni </a:t>
              </a:r>
              <a:r>
                <a:rPr lang="en-US" sz="2400" b="1" dirty="0">
                  <a:latin typeface="+mj-lt"/>
                </a:rPr>
                <a:t>Tzirita </a:t>
              </a:r>
              <a:r>
                <a:rPr lang="en-US" sz="2400" b="1" dirty="0" smtClean="0">
                  <a:latin typeface="+mj-lt"/>
                </a:rPr>
                <a:t>Zacharatou</a:t>
              </a:r>
              <a:r>
                <a:rPr lang="en-US" sz="2400" baseline="24000" dirty="0" smtClean="0">
                  <a:latin typeface="+mj-lt"/>
                  <a:ea typeface="+mj-ea"/>
                  <a:cs typeface="+mj-cs"/>
                </a:rPr>
                <a:t>‡</a:t>
              </a:r>
            </a:p>
            <a:p>
              <a:pPr algn="ctr" fontAlgn="auto">
                <a:spcAft>
                  <a:spcPts val="0"/>
                </a:spcAft>
                <a:buClr>
                  <a:schemeClr val="accent2">
                    <a:lumMod val="75000"/>
                  </a:schemeClr>
                </a:buClr>
                <a:defRPr/>
              </a:pPr>
              <a:r>
                <a:rPr lang="en-US" sz="2400" i="1" dirty="0" smtClean="0">
                  <a:latin typeface="+mj-lt"/>
                </a:rPr>
                <a:t>Farhan </a:t>
              </a:r>
              <a:r>
                <a:rPr lang="en-US" sz="2400" i="1" dirty="0" err="1" smtClean="0">
                  <a:latin typeface="+mj-lt"/>
                </a:rPr>
                <a:t>Tauheed</a:t>
              </a:r>
              <a:r>
                <a:rPr lang="en-US" sz="2400" i="1" baseline="24000" dirty="0" smtClean="0">
                  <a:latin typeface="+mj-lt"/>
                  <a:ea typeface="+mj-ea"/>
                  <a:cs typeface="+mj-cs"/>
                </a:rPr>
                <a:t>§</a:t>
              </a:r>
              <a:endParaRPr lang="en-US" sz="2400" i="1" dirty="0" smtClean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4" name="Subtitle 2"/>
            <p:cNvSpPr txBox="1">
              <a:spLocks/>
            </p:cNvSpPr>
            <p:nvPr/>
          </p:nvSpPr>
          <p:spPr bwMode="auto">
            <a:xfrm>
              <a:off x="152399" y="3429000"/>
              <a:ext cx="8839202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>
              <a:lvl1pPr marL="0" indent="0" algn="l" rtl="0" eaLnBrk="1" fontAlgn="base" hangingPunct="1">
                <a:spcBef>
                  <a:spcPct val="20000"/>
                </a:spcBef>
                <a:spcAft>
                  <a:spcPct val="0"/>
                </a:spcAft>
                <a:buFontTx/>
                <a:buNone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chemeClr val="tx1"/>
                  </a:solidFill>
                  <a:latin typeface="+mn-lt"/>
                  <a:cs typeface="+mn-cs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chemeClr val="tx1"/>
                  </a:solidFill>
                  <a:latin typeface="+mn-lt"/>
                  <a:cs typeface="+mn-cs"/>
                </a:defRPr>
              </a:lvl3pPr>
              <a:lvl4pPr marL="1600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>
                  <a:solidFill>
                    <a:schemeClr val="tx1"/>
                  </a:solidFill>
                  <a:latin typeface="+mn-lt"/>
                  <a:cs typeface="+mn-cs"/>
                </a:defRPr>
              </a:lvl4pPr>
              <a:lvl5pPr marL="2057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cs typeface="+mn-cs"/>
                </a:defRPr>
              </a:lvl5pPr>
              <a:lvl6pPr marL="2514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cs typeface="+mn-cs"/>
                </a:defRPr>
              </a:lvl6pPr>
              <a:lvl7pPr marL="2971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cs typeface="+mn-cs"/>
                </a:defRPr>
              </a:lvl7pPr>
              <a:lvl8pPr marL="3429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cs typeface="+mn-cs"/>
                </a:defRPr>
              </a:lvl8pPr>
              <a:lvl9pPr marL="3886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cs typeface="+mn-cs"/>
                </a:defRPr>
              </a:lvl9pPr>
            </a:lstStyle>
            <a:p>
              <a:pPr fontAlgn="auto">
                <a:spcAft>
                  <a:spcPts val="0"/>
                </a:spcAft>
                <a:buClr>
                  <a:schemeClr val="accent2">
                    <a:lumMod val="75000"/>
                  </a:schemeClr>
                </a:buClr>
                <a:defRPr/>
              </a:pPr>
              <a:endParaRPr lang="en-US" sz="2400" i="1" dirty="0" smtClean="0"/>
            </a:p>
            <a:p>
              <a:pPr algn="r" fontAlgn="auto">
                <a:spcAft>
                  <a:spcPts val="0"/>
                </a:spcAft>
                <a:buClr>
                  <a:schemeClr val="accent2">
                    <a:lumMod val="75000"/>
                  </a:schemeClr>
                </a:buClr>
                <a:defRPr/>
              </a:pPr>
              <a:r>
                <a:rPr lang="en-US" sz="2400" i="1" dirty="0" smtClean="0">
                  <a:latin typeface="+mj-lt"/>
                </a:rPr>
                <a:t> </a:t>
              </a:r>
              <a:r>
                <a:rPr lang="en-US" sz="2400" i="1" dirty="0">
                  <a:latin typeface="+mj-lt"/>
                </a:rPr>
                <a:t>Anastasia Ailamaki</a:t>
              </a:r>
              <a:r>
                <a:rPr lang="en-US" sz="2400" baseline="24000" dirty="0">
                  <a:latin typeface="+mj-lt"/>
                </a:rPr>
                <a:t>‡</a:t>
              </a:r>
            </a:p>
          </p:txBody>
        </p:sp>
      </p:grp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1447800"/>
            <a:ext cx="9144000" cy="1470025"/>
          </a:xfrm>
        </p:spPr>
        <p:txBody>
          <a:bodyPr/>
          <a:lstStyle/>
          <a:p>
            <a:r>
              <a:rPr lang="en-US" b="1" dirty="0"/>
              <a:t>RUBIK: Efficient Threshold Queries on Massive Time Series 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2309191" y="5943600"/>
            <a:ext cx="4597577" cy="762000"/>
            <a:chOff x="2385391" y="5943600"/>
            <a:chExt cx="4597577" cy="762000"/>
          </a:xfrm>
        </p:grpSpPr>
        <p:pic>
          <p:nvPicPr>
            <p:cNvPr id="3" name="Picture 2" descr="IC_logo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6800" y="6048358"/>
              <a:ext cx="2106168" cy="552484"/>
            </a:xfrm>
            <a:prstGeom prst="rect">
              <a:avLst/>
            </a:prstGeom>
          </p:spPr>
        </p:pic>
        <p:pic>
          <p:nvPicPr>
            <p:cNvPr id="4" name="Picture 3" descr="logo-oracle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5391" y="5943600"/>
              <a:ext cx="2286000" cy="762000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152400" y="5257800"/>
            <a:ext cx="8839201" cy="646331"/>
            <a:chOff x="152400" y="5257800"/>
            <a:chExt cx="8839201" cy="646331"/>
          </a:xfrm>
        </p:grpSpPr>
        <p:sp>
          <p:nvSpPr>
            <p:cNvPr id="17" name="TextBox 16"/>
            <p:cNvSpPr txBox="1"/>
            <p:nvPr/>
          </p:nvSpPr>
          <p:spPr>
            <a:xfrm>
              <a:off x="152400" y="5257800"/>
              <a:ext cx="8839200" cy="646331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sz="1800" baseline="30000" dirty="0">
                  <a:latin typeface="+mn-lt"/>
                </a:rPr>
                <a:t>§</a:t>
              </a:r>
              <a:r>
                <a:rPr lang="en-US" sz="1800" dirty="0">
                  <a:latin typeface="+mn-lt"/>
                </a:rPr>
                <a:t>Oracle Labs, </a:t>
              </a:r>
              <a:r>
                <a:rPr lang="en-US" sz="1800" dirty="0" smtClean="0">
                  <a:latin typeface="+mn-lt"/>
                </a:rPr>
                <a:t>Zurich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52400" y="5257800"/>
              <a:ext cx="8839200" cy="646331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r>
                <a:rPr lang="en-US" sz="1800" dirty="0"/>
                <a:t>*Imperial College </a:t>
              </a:r>
              <a:r>
                <a:rPr lang="en-US" sz="1800" dirty="0" smtClean="0"/>
                <a:t>London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52401" y="5257800"/>
              <a:ext cx="8839200" cy="646331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algn="r"/>
              <a:r>
                <a:rPr lang="en-US" sz="1800" baseline="30000" dirty="0">
                  <a:latin typeface="+mn-lt"/>
                </a:rPr>
                <a:t>‡</a:t>
              </a:r>
              <a:r>
                <a:rPr lang="en-US" sz="1800" dirty="0" err="1">
                  <a:latin typeface="+mn-lt"/>
                </a:rPr>
                <a:t>École</a:t>
              </a:r>
              <a:r>
                <a:rPr lang="en-US" sz="1800" dirty="0">
                  <a:latin typeface="+mn-lt"/>
                </a:rPr>
                <a:t> </a:t>
              </a:r>
              <a:r>
                <a:rPr lang="en-US" sz="1800" dirty="0" err="1" smtClean="0">
                  <a:latin typeface="+mn-lt"/>
                </a:rPr>
                <a:t>Polytechnique</a:t>
              </a:r>
              <a:endParaRPr lang="en-US" sz="1800" dirty="0">
                <a:latin typeface="+mn-lt"/>
              </a:endParaRPr>
            </a:p>
            <a:p>
              <a:pPr algn="r"/>
              <a:r>
                <a:rPr lang="en-US" sz="1800" dirty="0" err="1" smtClean="0">
                  <a:latin typeface="+mn-lt"/>
                </a:rPr>
                <a:t>Fédérale</a:t>
              </a:r>
              <a:r>
                <a:rPr lang="en-US" sz="1800" dirty="0" smtClean="0">
                  <a:latin typeface="+mn-lt"/>
                </a:rPr>
                <a:t> </a:t>
              </a:r>
              <a:r>
                <a:rPr lang="en-US" sz="1800" dirty="0">
                  <a:latin typeface="+mn-lt"/>
                </a:rPr>
                <a:t>de Lausanne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357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959"/>
    </mc:Choice>
    <mc:Fallback xmlns="">
      <p:transition xmlns:p14="http://schemas.microsoft.com/office/powerpoint/2010/main" spd="slow" advTm="2995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3747922"/>
            <a:ext cx="1563031" cy="468783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/>
          <p:cNvSpPr/>
          <p:nvPr/>
        </p:nvSpPr>
        <p:spPr>
          <a:xfrm>
            <a:off x="1447801" y="3284772"/>
            <a:ext cx="700438" cy="44451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/>
          <p:cNvSpPr/>
          <p:nvPr/>
        </p:nvSpPr>
        <p:spPr>
          <a:xfrm>
            <a:off x="609600" y="3275449"/>
            <a:ext cx="847984" cy="452963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169025"/>
            <a:ext cx="2438400" cy="476250"/>
          </a:xfrm>
        </p:spPr>
        <p:txBody>
          <a:bodyPr/>
          <a:lstStyle/>
          <a:p>
            <a:fld id="{35B54189-C436-47D0-AC37-8484B13A8E1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76" name="Rectangle 875"/>
          <p:cNvSpPr/>
          <p:nvPr/>
        </p:nvSpPr>
        <p:spPr>
          <a:xfrm>
            <a:off x="4876800" y="1447800"/>
            <a:ext cx="4187551" cy="106632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73" name="Rectangle 972"/>
          <p:cNvSpPr/>
          <p:nvPr/>
        </p:nvSpPr>
        <p:spPr>
          <a:xfrm>
            <a:off x="4876799" y="2521834"/>
            <a:ext cx="4192987" cy="206934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171" name="Rectangle 1170"/>
          <p:cNvSpPr/>
          <p:nvPr/>
        </p:nvSpPr>
        <p:spPr>
          <a:xfrm>
            <a:off x="4877268" y="4593993"/>
            <a:ext cx="4192518" cy="17200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300" name="Title 1"/>
          <p:cNvSpPr txBox="1">
            <a:spLocks/>
          </p:cNvSpPr>
          <p:nvPr/>
        </p:nvSpPr>
        <p:spPr bwMode="auto">
          <a:xfrm>
            <a:off x="611748" y="304800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kern="0" dirty="0">
                <a:solidFill>
                  <a:schemeClr val="tx1"/>
                </a:solidFill>
              </a:rPr>
              <a:t>Query </a:t>
            </a:r>
            <a:r>
              <a:rPr lang="en-US" sz="3600" kern="0" dirty="0" smtClean="0">
                <a:solidFill>
                  <a:schemeClr val="tx1"/>
                </a:solidFill>
              </a:rPr>
              <a:t>Execution</a:t>
            </a:r>
            <a:endParaRPr lang="en-US" sz="3600" kern="0" dirty="0">
              <a:solidFill>
                <a:schemeClr val="tx1"/>
              </a:solidFill>
            </a:endParaRPr>
          </a:p>
        </p:txBody>
      </p:sp>
      <p:sp>
        <p:nvSpPr>
          <p:cNvPr id="441" name="Oval 440"/>
          <p:cNvSpPr/>
          <p:nvPr/>
        </p:nvSpPr>
        <p:spPr>
          <a:xfrm>
            <a:off x="6030105" y="1576847"/>
            <a:ext cx="806694" cy="470011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2" name="TextBox 441"/>
          <p:cNvSpPr txBox="1"/>
          <p:nvPr/>
        </p:nvSpPr>
        <p:spPr>
          <a:xfrm>
            <a:off x="6032746" y="1631252"/>
            <a:ext cx="81659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dirty="0"/>
              <a:t>M</a:t>
            </a:r>
            <a:r>
              <a:rPr lang="en-US" sz="1800" dirty="0" smtClean="0"/>
              <a:t>ix</a:t>
            </a:r>
            <a:endParaRPr lang="en-US" sz="1800" dirty="0"/>
          </a:p>
        </p:txBody>
      </p:sp>
      <p:cxnSp>
        <p:nvCxnSpPr>
          <p:cNvPr id="443" name="Straight Connector 442"/>
          <p:cNvCxnSpPr>
            <a:stCxn id="441" idx="6"/>
            <a:endCxn id="453" idx="0"/>
          </p:cNvCxnSpPr>
          <p:nvPr/>
        </p:nvCxnSpPr>
        <p:spPr>
          <a:xfrm>
            <a:off x="6836799" y="1811853"/>
            <a:ext cx="1437031" cy="97568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4" name="Straight Connector 443"/>
          <p:cNvCxnSpPr>
            <a:stCxn id="467" idx="3"/>
            <a:endCxn id="447" idx="0"/>
          </p:cNvCxnSpPr>
          <p:nvPr/>
        </p:nvCxnSpPr>
        <p:spPr>
          <a:xfrm flipH="1">
            <a:off x="5316532" y="1984970"/>
            <a:ext cx="831828" cy="73444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5" name="Straight Connector 444"/>
          <p:cNvCxnSpPr>
            <a:stCxn id="441" idx="4"/>
            <a:endCxn id="449" idx="0"/>
          </p:cNvCxnSpPr>
          <p:nvPr/>
        </p:nvCxnSpPr>
        <p:spPr>
          <a:xfrm flipH="1">
            <a:off x="6333864" y="2046858"/>
            <a:ext cx="99588" cy="70360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6" name="Straight Connector 445"/>
          <p:cNvCxnSpPr>
            <a:stCxn id="441" idx="5"/>
            <a:endCxn id="451" idx="0"/>
          </p:cNvCxnSpPr>
          <p:nvPr/>
        </p:nvCxnSpPr>
        <p:spPr>
          <a:xfrm>
            <a:off x="6718661" y="1978026"/>
            <a:ext cx="613823" cy="8115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7" name="Oval 446"/>
          <p:cNvSpPr/>
          <p:nvPr/>
        </p:nvSpPr>
        <p:spPr>
          <a:xfrm>
            <a:off x="4913185" y="2719411"/>
            <a:ext cx="806694" cy="470011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8" name="TextBox 447"/>
          <p:cNvSpPr txBox="1"/>
          <p:nvPr/>
        </p:nvSpPr>
        <p:spPr>
          <a:xfrm>
            <a:off x="4908703" y="2766820"/>
            <a:ext cx="811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All 0</a:t>
            </a:r>
            <a:endParaRPr lang="en-US" sz="1800" dirty="0"/>
          </a:p>
        </p:txBody>
      </p:sp>
      <p:sp>
        <p:nvSpPr>
          <p:cNvPr id="449" name="Oval 448"/>
          <p:cNvSpPr/>
          <p:nvPr/>
        </p:nvSpPr>
        <p:spPr>
          <a:xfrm>
            <a:off x="5942245" y="2750466"/>
            <a:ext cx="783237" cy="470011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TextBox 449"/>
          <p:cNvSpPr txBox="1"/>
          <p:nvPr/>
        </p:nvSpPr>
        <p:spPr>
          <a:xfrm>
            <a:off x="6038959" y="2818207"/>
            <a:ext cx="593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All 1</a:t>
            </a:r>
            <a:endParaRPr lang="en-US" sz="1800" dirty="0"/>
          </a:p>
        </p:txBody>
      </p:sp>
      <p:sp>
        <p:nvSpPr>
          <p:cNvPr id="451" name="Oval 450"/>
          <p:cNvSpPr/>
          <p:nvPr/>
        </p:nvSpPr>
        <p:spPr>
          <a:xfrm>
            <a:off x="6930912" y="2789566"/>
            <a:ext cx="803144" cy="470011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2" name="TextBox 451"/>
          <p:cNvSpPr txBox="1"/>
          <p:nvPr/>
        </p:nvSpPr>
        <p:spPr>
          <a:xfrm>
            <a:off x="7037542" y="2838852"/>
            <a:ext cx="593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/>
              <a:t>All 1</a:t>
            </a:r>
            <a:endParaRPr lang="en-US" sz="1800" dirty="0"/>
          </a:p>
        </p:txBody>
      </p:sp>
      <p:sp>
        <p:nvSpPr>
          <p:cNvPr id="453" name="Oval 452"/>
          <p:cNvSpPr/>
          <p:nvPr/>
        </p:nvSpPr>
        <p:spPr>
          <a:xfrm>
            <a:off x="7870483" y="2787538"/>
            <a:ext cx="806694" cy="470011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4" name="TextBox 453"/>
          <p:cNvSpPr txBox="1"/>
          <p:nvPr/>
        </p:nvSpPr>
        <p:spPr>
          <a:xfrm>
            <a:off x="7865479" y="2837878"/>
            <a:ext cx="81659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800" dirty="0"/>
              <a:t>M</a:t>
            </a:r>
            <a:r>
              <a:rPr lang="en-US" sz="1800" dirty="0" smtClean="0"/>
              <a:t>ix</a:t>
            </a:r>
            <a:endParaRPr lang="en-US" sz="1800" dirty="0"/>
          </a:p>
        </p:txBody>
      </p:sp>
      <p:cxnSp>
        <p:nvCxnSpPr>
          <p:cNvPr id="455" name="Straight Connector 454"/>
          <p:cNvCxnSpPr>
            <a:stCxn id="468" idx="2"/>
            <a:endCxn id="459" idx="0"/>
          </p:cNvCxnSpPr>
          <p:nvPr/>
        </p:nvCxnSpPr>
        <p:spPr>
          <a:xfrm flipH="1">
            <a:off x="5663485" y="3022630"/>
            <a:ext cx="2212237" cy="171270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6" name="Straight Connector 455"/>
          <p:cNvCxnSpPr>
            <a:stCxn id="468" idx="3"/>
            <a:endCxn id="469" idx="0"/>
          </p:cNvCxnSpPr>
          <p:nvPr/>
        </p:nvCxnSpPr>
        <p:spPr>
          <a:xfrm flipH="1">
            <a:off x="6650189" y="3188865"/>
            <a:ext cx="1342903" cy="155137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Straight Connector 456"/>
          <p:cNvCxnSpPr>
            <a:stCxn id="468" idx="4"/>
            <a:endCxn id="460" idx="0"/>
          </p:cNvCxnSpPr>
          <p:nvPr/>
        </p:nvCxnSpPr>
        <p:spPr>
          <a:xfrm flipH="1">
            <a:off x="7628028" y="3257722"/>
            <a:ext cx="648422" cy="14914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Straight Connector 457"/>
          <p:cNvCxnSpPr>
            <a:stCxn id="468" idx="5"/>
            <a:endCxn id="461" idx="0"/>
          </p:cNvCxnSpPr>
          <p:nvPr/>
        </p:nvCxnSpPr>
        <p:spPr>
          <a:xfrm>
            <a:off x="8559807" y="3188865"/>
            <a:ext cx="31517" cy="154877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9" name="Oval 458"/>
          <p:cNvSpPr/>
          <p:nvPr/>
        </p:nvSpPr>
        <p:spPr>
          <a:xfrm>
            <a:off x="5260138" y="4735335"/>
            <a:ext cx="806694" cy="470011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" name="Oval 459"/>
          <p:cNvSpPr/>
          <p:nvPr/>
        </p:nvSpPr>
        <p:spPr>
          <a:xfrm>
            <a:off x="7224681" y="4749186"/>
            <a:ext cx="806694" cy="498072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" name="Oval 460"/>
          <p:cNvSpPr/>
          <p:nvPr/>
        </p:nvSpPr>
        <p:spPr>
          <a:xfrm>
            <a:off x="8187977" y="4737637"/>
            <a:ext cx="806694" cy="470011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2" name="TextBox 461"/>
          <p:cNvSpPr txBox="1"/>
          <p:nvPr/>
        </p:nvSpPr>
        <p:spPr>
          <a:xfrm>
            <a:off x="5378320" y="478539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/>
              <a:t>All 0</a:t>
            </a:r>
            <a:endParaRPr lang="en-US" sz="1800" dirty="0"/>
          </a:p>
        </p:txBody>
      </p:sp>
      <p:sp>
        <p:nvSpPr>
          <p:cNvPr id="463" name="TextBox 462"/>
          <p:cNvSpPr txBox="1"/>
          <p:nvPr/>
        </p:nvSpPr>
        <p:spPr>
          <a:xfrm>
            <a:off x="6340193" y="4787418"/>
            <a:ext cx="593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/>
              <a:t>All 1</a:t>
            </a:r>
            <a:endParaRPr lang="en-US" sz="1800" dirty="0"/>
          </a:p>
        </p:txBody>
      </p:sp>
      <p:sp>
        <p:nvSpPr>
          <p:cNvPr id="464" name="TextBox 463"/>
          <p:cNvSpPr txBox="1"/>
          <p:nvPr/>
        </p:nvSpPr>
        <p:spPr>
          <a:xfrm>
            <a:off x="7390551" y="4780656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/>
              <a:t>Mix</a:t>
            </a:r>
            <a:endParaRPr lang="en-US" sz="1800" dirty="0"/>
          </a:p>
        </p:txBody>
      </p:sp>
      <p:sp>
        <p:nvSpPr>
          <p:cNvPr id="465" name="TextBox 464"/>
          <p:cNvSpPr txBox="1"/>
          <p:nvPr/>
        </p:nvSpPr>
        <p:spPr>
          <a:xfrm>
            <a:off x="8294607" y="4790319"/>
            <a:ext cx="593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/>
              <a:t>All 0</a:t>
            </a:r>
            <a:endParaRPr lang="en-US" sz="1800" dirty="0"/>
          </a:p>
        </p:txBody>
      </p:sp>
      <p:sp>
        <p:nvSpPr>
          <p:cNvPr id="466" name="Oval 465"/>
          <p:cNvSpPr/>
          <p:nvPr/>
        </p:nvSpPr>
        <p:spPr>
          <a:xfrm>
            <a:off x="6930912" y="2789386"/>
            <a:ext cx="810743" cy="47037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Oval 466"/>
          <p:cNvSpPr/>
          <p:nvPr/>
        </p:nvSpPr>
        <p:spPr>
          <a:xfrm>
            <a:off x="6030105" y="1579342"/>
            <a:ext cx="807497" cy="4752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8" name="Oval 467"/>
          <p:cNvSpPr/>
          <p:nvPr/>
        </p:nvSpPr>
        <p:spPr>
          <a:xfrm>
            <a:off x="7875722" y="2787537"/>
            <a:ext cx="801455" cy="4701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9" name="Oval 468"/>
          <p:cNvSpPr/>
          <p:nvPr/>
        </p:nvSpPr>
        <p:spPr>
          <a:xfrm>
            <a:off x="6246842" y="4740236"/>
            <a:ext cx="806694" cy="470011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0" name="Oval 469"/>
          <p:cNvSpPr/>
          <p:nvPr/>
        </p:nvSpPr>
        <p:spPr>
          <a:xfrm>
            <a:off x="7217952" y="4745435"/>
            <a:ext cx="813421" cy="50139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1" name="Oval 470"/>
          <p:cNvSpPr/>
          <p:nvPr/>
        </p:nvSpPr>
        <p:spPr>
          <a:xfrm>
            <a:off x="6237976" y="4732365"/>
            <a:ext cx="815559" cy="48819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49" name="Group 848"/>
          <p:cNvGrpSpPr/>
          <p:nvPr/>
        </p:nvGrpSpPr>
        <p:grpSpPr>
          <a:xfrm>
            <a:off x="5080215" y="3158154"/>
            <a:ext cx="1910123" cy="1421555"/>
            <a:chOff x="5080215" y="3158154"/>
            <a:chExt cx="1910123" cy="1421555"/>
          </a:xfrm>
        </p:grpSpPr>
        <p:cxnSp>
          <p:nvCxnSpPr>
            <p:cNvPr id="508" name="Straight Connector 507"/>
            <p:cNvCxnSpPr/>
            <p:nvPr/>
          </p:nvCxnSpPr>
          <p:spPr>
            <a:xfrm flipV="1">
              <a:off x="5353003" y="3731671"/>
              <a:ext cx="772226" cy="121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9" name="Straight Connector 508"/>
            <p:cNvCxnSpPr/>
            <p:nvPr/>
          </p:nvCxnSpPr>
          <p:spPr>
            <a:xfrm flipH="1" flipV="1">
              <a:off x="5161800" y="3516889"/>
              <a:ext cx="191207" cy="21599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0" name="Straight Connector 509"/>
            <p:cNvCxnSpPr/>
            <p:nvPr/>
          </p:nvCxnSpPr>
          <p:spPr>
            <a:xfrm flipV="1">
              <a:off x="5352795" y="3732883"/>
              <a:ext cx="1386" cy="79415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1" name="Straight Connector 510"/>
            <p:cNvCxnSpPr/>
            <p:nvPr/>
          </p:nvCxnSpPr>
          <p:spPr>
            <a:xfrm flipH="1" flipV="1">
              <a:off x="5156694" y="4319657"/>
              <a:ext cx="196311" cy="2119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2" name="Straight Connector 511"/>
            <p:cNvCxnSpPr/>
            <p:nvPr/>
          </p:nvCxnSpPr>
          <p:spPr>
            <a:xfrm>
              <a:off x="5353003" y="4529851"/>
              <a:ext cx="770458" cy="45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Straight Connector 512"/>
            <p:cNvCxnSpPr/>
            <p:nvPr/>
          </p:nvCxnSpPr>
          <p:spPr>
            <a:xfrm flipV="1">
              <a:off x="5353003" y="3889849"/>
              <a:ext cx="767254" cy="207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4" name="Straight Connector 513"/>
            <p:cNvCxnSpPr/>
            <p:nvPr/>
          </p:nvCxnSpPr>
          <p:spPr>
            <a:xfrm>
              <a:off x="5353003" y="4052729"/>
              <a:ext cx="772226" cy="136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5" name="Straight Connector 514"/>
            <p:cNvCxnSpPr/>
            <p:nvPr/>
          </p:nvCxnSpPr>
          <p:spPr>
            <a:xfrm>
              <a:off x="5353003" y="4213538"/>
              <a:ext cx="767254" cy="9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Straight Connector 515"/>
            <p:cNvCxnSpPr/>
            <p:nvPr/>
          </p:nvCxnSpPr>
          <p:spPr>
            <a:xfrm flipV="1">
              <a:off x="5353003" y="4371852"/>
              <a:ext cx="767254" cy="13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7" name="Straight Connector 516"/>
            <p:cNvCxnSpPr/>
            <p:nvPr/>
          </p:nvCxnSpPr>
          <p:spPr>
            <a:xfrm flipH="1" flipV="1">
              <a:off x="5159422" y="3686902"/>
              <a:ext cx="193586" cy="20502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Straight Connector 517"/>
            <p:cNvCxnSpPr/>
            <p:nvPr/>
          </p:nvCxnSpPr>
          <p:spPr>
            <a:xfrm flipH="1" flipV="1">
              <a:off x="5159928" y="3848604"/>
              <a:ext cx="193075" cy="2041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9" name="Straight Connector 518"/>
            <p:cNvCxnSpPr/>
            <p:nvPr/>
          </p:nvCxnSpPr>
          <p:spPr>
            <a:xfrm flipH="1" flipV="1">
              <a:off x="5159928" y="4005918"/>
              <a:ext cx="193078" cy="2076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0" name="Straight Connector 519"/>
            <p:cNvCxnSpPr/>
            <p:nvPr/>
          </p:nvCxnSpPr>
          <p:spPr>
            <a:xfrm flipH="1" flipV="1">
              <a:off x="5156694" y="4166086"/>
              <a:ext cx="194542" cy="20576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1" name="Straight Connector 520"/>
            <p:cNvCxnSpPr/>
            <p:nvPr/>
          </p:nvCxnSpPr>
          <p:spPr>
            <a:xfrm>
              <a:off x="5254848" y="3626096"/>
              <a:ext cx="780376" cy="155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2" name="Straight Connector 521"/>
            <p:cNvCxnSpPr/>
            <p:nvPr/>
          </p:nvCxnSpPr>
          <p:spPr>
            <a:xfrm flipV="1">
              <a:off x="5161800" y="3516815"/>
              <a:ext cx="769164" cy="4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3" name="Straight Connector 522"/>
            <p:cNvCxnSpPr/>
            <p:nvPr/>
          </p:nvCxnSpPr>
          <p:spPr>
            <a:xfrm flipV="1">
              <a:off x="5744488" y="3732883"/>
              <a:ext cx="2581" cy="7987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4" name="Straight Connector 523"/>
            <p:cNvCxnSpPr/>
            <p:nvPr/>
          </p:nvCxnSpPr>
          <p:spPr>
            <a:xfrm flipV="1">
              <a:off x="6119180" y="3732884"/>
              <a:ext cx="4280" cy="7992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Straight Connector 524"/>
            <p:cNvCxnSpPr/>
            <p:nvPr/>
          </p:nvCxnSpPr>
          <p:spPr>
            <a:xfrm flipV="1">
              <a:off x="5256747" y="3627443"/>
              <a:ext cx="1635" cy="7992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Straight Connector 525"/>
            <p:cNvCxnSpPr/>
            <p:nvPr/>
          </p:nvCxnSpPr>
          <p:spPr>
            <a:xfrm flipV="1">
              <a:off x="5159422" y="3516557"/>
              <a:ext cx="1012" cy="8031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Straight Connector 526"/>
            <p:cNvCxnSpPr/>
            <p:nvPr/>
          </p:nvCxnSpPr>
          <p:spPr>
            <a:xfrm flipH="1" flipV="1">
              <a:off x="5551321" y="3516557"/>
              <a:ext cx="197516" cy="2163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Straight Connector 527"/>
            <p:cNvCxnSpPr/>
            <p:nvPr/>
          </p:nvCxnSpPr>
          <p:spPr>
            <a:xfrm flipH="1" flipV="1">
              <a:off x="5926604" y="3516557"/>
              <a:ext cx="198625" cy="21672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9" name="Rectangle 528"/>
            <p:cNvSpPr/>
            <p:nvPr/>
          </p:nvSpPr>
          <p:spPr>
            <a:xfrm rot="19102901">
              <a:off x="5777827" y="3553255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30" name="Rectangle 529"/>
            <p:cNvSpPr/>
            <p:nvPr/>
          </p:nvSpPr>
          <p:spPr>
            <a:xfrm rot="19102901">
              <a:off x="5379436" y="3553255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31" name="Rectangle 530"/>
            <p:cNvSpPr/>
            <p:nvPr/>
          </p:nvSpPr>
          <p:spPr>
            <a:xfrm rot="19102901">
              <a:off x="5270176" y="3443065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32" name="Rectangle 531"/>
            <p:cNvSpPr/>
            <p:nvPr/>
          </p:nvSpPr>
          <p:spPr>
            <a:xfrm rot="19102901">
              <a:off x="5675318" y="3443065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33" name="Rectangle 532"/>
            <p:cNvSpPr/>
            <p:nvPr/>
          </p:nvSpPr>
          <p:spPr>
            <a:xfrm rot="18991390">
              <a:off x="5087512" y="354453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34" name="Rectangle 533"/>
            <p:cNvSpPr/>
            <p:nvPr/>
          </p:nvSpPr>
          <p:spPr>
            <a:xfrm rot="18991390">
              <a:off x="5087512" y="3706608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35" name="Rectangle 534"/>
            <p:cNvSpPr/>
            <p:nvPr/>
          </p:nvSpPr>
          <p:spPr>
            <a:xfrm rot="18991390">
              <a:off x="5080357" y="385265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36" name="Rectangle 535"/>
            <p:cNvSpPr/>
            <p:nvPr/>
          </p:nvSpPr>
          <p:spPr>
            <a:xfrm rot="18991390">
              <a:off x="5080215" y="4012541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37" name="Rectangle 536"/>
            <p:cNvSpPr/>
            <p:nvPr/>
          </p:nvSpPr>
          <p:spPr>
            <a:xfrm rot="18991390">
              <a:off x="5083149" y="4171423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38" name="Rectangle 537"/>
            <p:cNvSpPr/>
            <p:nvPr/>
          </p:nvSpPr>
          <p:spPr>
            <a:xfrm rot="18991390">
              <a:off x="5176601" y="3631753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39" name="Rectangle 538"/>
            <p:cNvSpPr/>
            <p:nvPr/>
          </p:nvSpPr>
          <p:spPr>
            <a:xfrm rot="18991390">
              <a:off x="5176601" y="3797580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40" name="Rectangle 539"/>
            <p:cNvSpPr/>
            <p:nvPr/>
          </p:nvSpPr>
          <p:spPr>
            <a:xfrm rot="18991390">
              <a:off x="5176601" y="3956666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41" name="Rectangle 540"/>
            <p:cNvSpPr/>
            <p:nvPr/>
          </p:nvSpPr>
          <p:spPr>
            <a:xfrm rot="18991390">
              <a:off x="5176601" y="4109975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42" name="Rectangle 541"/>
            <p:cNvSpPr/>
            <p:nvPr/>
          </p:nvSpPr>
          <p:spPr>
            <a:xfrm rot="18991390">
              <a:off x="5176601" y="4267695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43" name="Rectangle 542"/>
            <p:cNvSpPr/>
            <p:nvPr/>
          </p:nvSpPr>
          <p:spPr>
            <a:xfrm>
              <a:off x="5444685" y="3692425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44" name="Rectangle 543"/>
            <p:cNvSpPr/>
            <p:nvPr/>
          </p:nvSpPr>
          <p:spPr>
            <a:xfrm>
              <a:off x="5825539" y="3689458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45" name="Rectangle 544"/>
            <p:cNvSpPr/>
            <p:nvPr/>
          </p:nvSpPr>
          <p:spPr>
            <a:xfrm>
              <a:off x="5444685" y="3852558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46" name="Rectangle 545"/>
            <p:cNvSpPr/>
            <p:nvPr/>
          </p:nvSpPr>
          <p:spPr>
            <a:xfrm>
              <a:off x="5825539" y="384958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47" name="Rectangle 546"/>
            <p:cNvSpPr/>
            <p:nvPr/>
          </p:nvSpPr>
          <p:spPr>
            <a:xfrm>
              <a:off x="5444685" y="4012868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48" name="Rectangle 547"/>
            <p:cNvSpPr/>
            <p:nvPr/>
          </p:nvSpPr>
          <p:spPr>
            <a:xfrm>
              <a:off x="5825539" y="4009900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49" name="Rectangle 548"/>
            <p:cNvSpPr/>
            <p:nvPr/>
          </p:nvSpPr>
          <p:spPr>
            <a:xfrm>
              <a:off x="5444685" y="4173178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50" name="Rectangle 549"/>
            <p:cNvSpPr/>
            <p:nvPr/>
          </p:nvSpPr>
          <p:spPr>
            <a:xfrm>
              <a:off x="5825539" y="417020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51" name="Rectangle 550"/>
            <p:cNvSpPr/>
            <p:nvPr/>
          </p:nvSpPr>
          <p:spPr>
            <a:xfrm>
              <a:off x="5444685" y="4333488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552" name="Rectangle 551"/>
            <p:cNvSpPr/>
            <p:nvPr/>
          </p:nvSpPr>
          <p:spPr>
            <a:xfrm>
              <a:off x="5825539" y="4330520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cxnSp>
          <p:nvCxnSpPr>
            <p:cNvPr id="599" name="Straight Connector 598"/>
            <p:cNvCxnSpPr/>
            <p:nvPr/>
          </p:nvCxnSpPr>
          <p:spPr>
            <a:xfrm flipH="1">
              <a:off x="6149764" y="3158154"/>
              <a:ext cx="840574" cy="568943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1" name="Group 860"/>
          <p:cNvGrpSpPr/>
          <p:nvPr/>
        </p:nvGrpSpPr>
        <p:grpSpPr>
          <a:xfrm>
            <a:off x="5818980" y="5149067"/>
            <a:ext cx="572237" cy="1187113"/>
            <a:chOff x="5818980" y="5149067"/>
            <a:chExt cx="572237" cy="1187113"/>
          </a:xfrm>
        </p:grpSpPr>
        <p:sp>
          <p:nvSpPr>
            <p:cNvPr id="644" name="Rectangle 643"/>
            <p:cNvSpPr/>
            <p:nvPr/>
          </p:nvSpPr>
          <p:spPr>
            <a:xfrm rot="19157356">
              <a:off x="6025983" y="531216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cxnSp>
          <p:nvCxnSpPr>
            <p:cNvPr id="627" name="Straight Connector 626"/>
            <p:cNvCxnSpPr/>
            <p:nvPr/>
          </p:nvCxnSpPr>
          <p:spPr>
            <a:xfrm flipV="1">
              <a:off x="5995382" y="5491511"/>
              <a:ext cx="39148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8" name="Straight Connector 627"/>
            <p:cNvCxnSpPr/>
            <p:nvPr/>
          </p:nvCxnSpPr>
          <p:spPr>
            <a:xfrm flipH="1" flipV="1">
              <a:off x="5904392" y="5387585"/>
              <a:ext cx="90992" cy="10392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9" name="Straight Connector 628"/>
            <p:cNvCxnSpPr/>
            <p:nvPr/>
          </p:nvCxnSpPr>
          <p:spPr>
            <a:xfrm flipV="1">
              <a:off x="5995174" y="5491511"/>
              <a:ext cx="1386" cy="7941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0" name="Straight Connector 629"/>
            <p:cNvCxnSpPr/>
            <p:nvPr/>
          </p:nvCxnSpPr>
          <p:spPr>
            <a:xfrm flipH="1" flipV="1">
              <a:off x="5897227" y="6180148"/>
              <a:ext cx="104944" cy="11009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1" name="Straight Connector 630"/>
            <p:cNvCxnSpPr/>
            <p:nvPr/>
          </p:nvCxnSpPr>
          <p:spPr>
            <a:xfrm flipV="1">
              <a:off x="5995382" y="6287933"/>
              <a:ext cx="391486" cy="5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2" name="Straight Connector 631"/>
            <p:cNvCxnSpPr/>
            <p:nvPr/>
          </p:nvCxnSpPr>
          <p:spPr>
            <a:xfrm>
              <a:off x="5995382" y="5650550"/>
              <a:ext cx="391486" cy="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3" name="Straight Connector 632"/>
            <p:cNvCxnSpPr/>
            <p:nvPr/>
          </p:nvCxnSpPr>
          <p:spPr>
            <a:xfrm flipV="1">
              <a:off x="5995382" y="5811250"/>
              <a:ext cx="391486" cy="1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4" name="Straight Connector 633"/>
            <p:cNvCxnSpPr/>
            <p:nvPr/>
          </p:nvCxnSpPr>
          <p:spPr>
            <a:xfrm>
              <a:off x="5995382" y="5972166"/>
              <a:ext cx="391486" cy="2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5" name="Straight Connector 634"/>
            <p:cNvCxnSpPr/>
            <p:nvPr/>
          </p:nvCxnSpPr>
          <p:spPr>
            <a:xfrm flipV="1">
              <a:off x="5995382" y="6130481"/>
              <a:ext cx="391486" cy="13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6" name="Straight Connector 635"/>
            <p:cNvCxnSpPr/>
            <p:nvPr/>
          </p:nvCxnSpPr>
          <p:spPr>
            <a:xfrm flipH="1" flipV="1">
              <a:off x="5898956" y="5546510"/>
              <a:ext cx="96432" cy="1040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7" name="Straight Connector 636"/>
            <p:cNvCxnSpPr/>
            <p:nvPr/>
          </p:nvCxnSpPr>
          <p:spPr>
            <a:xfrm flipH="1" flipV="1">
              <a:off x="5898956" y="5716577"/>
              <a:ext cx="96426" cy="9478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8" name="Straight Connector 637"/>
            <p:cNvCxnSpPr/>
            <p:nvPr/>
          </p:nvCxnSpPr>
          <p:spPr>
            <a:xfrm flipH="1" flipV="1">
              <a:off x="5899126" y="5869341"/>
              <a:ext cx="96259" cy="1028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9" name="Straight Connector 638"/>
            <p:cNvCxnSpPr/>
            <p:nvPr/>
          </p:nvCxnSpPr>
          <p:spPr>
            <a:xfrm flipH="1" flipV="1">
              <a:off x="5898956" y="6036551"/>
              <a:ext cx="100217" cy="982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0" name="Straight Connector 639"/>
            <p:cNvCxnSpPr/>
            <p:nvPr/>
          </p:nvCxnSpPr>
          <p:spPr>
            <a:xfrm>
              <a:off x="5897227" y="5384723"/>
              <a:ext cx="404336" cy="444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1" name="Straight Connector 640"/>
            <p:cNvCxnSpPr/>
            <p:nvPr/>
          </p:nvCxnSpPr>
          <p:spPr>
            <a:xfrm flipV="1">
              <a:off x="6386868" y="5491511"/>
              <a:ext cx="2581" cy="79873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2" name="Straight Connector 641"/>
            <p:cNvCxnSpPr/>
            <p:nvPr/>
          </p:nvCxnSpPr>
          <p:spPr>
            <a:xfrm flipV="1">
              <a:off x="5899126" y="5386070"/>
              <a:ext cx="1635" cy="79923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3" name="Straight Connector 642"/>
            <p:cNvCxnSpPr/>
            <p:nvPr/>
          </p:nvCxnSpPr>
          <p:spPr>
            <a:xfrm flipH="1" flipV="1">
              <a:off x="6301562" y="5389476"/>
              <a:ext cx="89655" cy="10203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5" name="Rectangle 644"/>
            <p:cNvSpPr/>
            <p:nvPr/>
          </p:nvSpPr>
          <p:spPr>
            <a:xfrm rot="19157356">
              <a:off x="5818980" y="538508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646" name="Rectangle 645"/>
            <p:cNvSpPr/>
            <p:nvPr/>
          </p:nvSpPr>
          <p:spPr>
            <a:xfrm rot="19157356">
              <a:off x="5818980" y="5554441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647" name="Rectangle 646"/>
            <p:cNvSpPr/>
            <p:nvPr/>
          </p:nvSpPr>
          <p:spPr>
            <a:xfrm rot="19157356">
              <a:off x="5818980" y="5711761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648" name="Rectangle 647"/>
            <p:cNvSpPr/>
            <p:nvPr/>
          </p:nvSpPr>
          <p:spPr>
            <a:xfrm rot="19157356">
              <a:off x="5818980" y="587567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649" name="Rectangle 648"/>
            <p:cNvSpPr/>
            <p:nvPr/>
          </p:nvSpPr>
          <p:spPr>
            <a:xfrm rot="19157356">
              <a:off x="5818980" y="6026323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650" name="Rectangle 649"/>
            <p:cNvSpPr/>
            <p:nvPr/>
          </p:nvSpPr>
          <p:spPr>
            <a:xfrm>
              <a:off x="6082291" y="5448894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651" name="Rectangle 650"/>
            <p:cNvSpPr/>
            <p:nvPr/>
          </p:nvSpPr>
          <p:spPr>
            <a:xfrm>
              <a:off x="6082291" y="5609027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652" name="Rectangle 651"/>
            <p:cNvSpPr/>
            <p:nvPr/>
          </p:nvSpPr>
          <p:spPr>
            <a:xfrm>
              <a:off x="6082291" y="5769338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653" name="Rectangle 652"/>
            <p:cNvSpPr/>
            <p:nvPr/>
          </p:nvSpPr>
          <p:spPr>
            <a:xfrm>
              <a:off x="6082291" y="5929648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654" name="Rectangle 653"/>
            <p:cNvSpPr/>
            <p:nvPr/>
          </p:nvSpPr>
          <p:spPr>
            <a:xfrm>
              <a:off x="6082291" y="608995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cxnSp>
          <p:nvCxnSpPr>
            <p:cNvPr id="683" name="Straight Connector 682"/>
            <p:cNvCxnSpPr>
              <a:stCxn id="471" idx="3"/>
            </p:cNvCxnSpPr>
            <p:nvPr/>
          </p:nvCxnSpPr>
          <p:spPr>
            <a:xfrm flipH="1">
              <a:off x="6196791" y="5149067"/>
              <a:ext cx="160621" cy="212696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1" name="Group 850"/>
          <p:cNvGrpSpPr/>
          <p:nvPr/>
        </p:nvGrpSpPr>
        <p:grpSpPr>
          <a:xfrm>
            <a:off x="6878653" y="5173400"/>
            <a:ext cx="572237" cy="1162039"/>
            <a:chOff x="6878653" y="5173400"/>
            <a:chExt cx="572237" cy="1162039"/>
          </a:xfrm>
        </p:grpSpPr>
        <p:cxnSp>
          <p:nvCxnSpPr>
            <p:cNvPr id="670" name="Straight Connector 669"/>
            <p:cNvCxnSpPr/>
            <p:nvPr/>
          </p:nvCxnSpPr>
          <p:spPr>
            <a:xfrm flipV="1">
              <a:off x="6958799" y="5385329"/>
              <a:ext cx="1635" cy="79923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2" name="Rectangle 671"/>
            <p:cNvSpPr/>
            <p:nvPr/>
          </p:nvSpPr>
          <p:spPr>
            <a:xfrm rot="19157356">
              <a:off x="7081489" y="5311141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cxnSp>
          <p:nvCxnSpPr>
            <p:cNvPr id="655" name="Straight Connector 654"/>
            <p:cNvCxnSpPr/>
            <p:nvPr/>
          </p:nvCxnSpPr>
          <p:spPr>
            <a:xfrm flipV="1">
              <a:off x="7055055" y="5490770"/>
              <a:ext cx="39148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6" name="Straight Connector 655"/>
            <p:cNvCxnSpPr/>
            <p:nvPr/>
          </p:nvCxnSpPr>
          <p:spPr>
            <a:xfrm flipH="1" flipV="1">
              <a:off x="6964065" y="5386844"/>
              <a:ext cx="90992" cy="10392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7" name="Straight Connector 656"/>
            <p:cNvCxnSpPr/>
            <p:nvPr/>
          </p:nvCxnSpPr>
          <p:spPr>
            <a:xfrm flipV="1">
              <a:off x="7054847" y="5490770"/>
              <a:ext cx="1386" cy="7941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8" name="Straight Connector 657"/>
            <p:cNvCxnSpPr/>
            <p:nvPr/>
          </p:nvCxnSpPr>
          <p:spPr>
            <a:xfrm flipH="1" flipV="1">
              <a:off x="6956900" y="6179407"/>
              <a:ext cx="104944" cy="11009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9" name="Straight Connector 658"/>
            <p:cNvCxnSpPr/>
            <p:nvPr/>
          </p:nvCxnSpPr>
          <p:spPr>
            <a:xfrm flipV="1">
              <a:off x="7055055" y="6287192"/>
              <a:ext cx="391486" cy="5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0" name="Straight Connector 659"/>
            <p:cNvCxnSpPr/>
            <p:nvPr/>
          </p:nvCxnSpPr>
          <p:spPr>
            <a:xfrm>
              <a:off x="7055055" y="5649809"/>
              <a:ext cx="391486" cy="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1" name="Straight Connector 660"/>
            <p:cNvCxnSpPr/>
            <p:nvPr/>
          </p:nvCxnSpPr>
          <p:spPr>
            <a:xfrm flipV="1">
              <a:off x="7055055" y="5810509"/>
              <a:ext cx="391486" cy="1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2" name="Straight Connector 661"/>
            <p:cNvCxnSpPr/>
            <p:nvPr/>
          </p:nvCxnSpPr>
          <p:spPr>
            <a:xfrm>
              <a:off x="7055055" y="5971425"/>
              <a:ext cx="391486" cy="2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3" name="Straight Connector 662"/>
            <p:cNvCxnSpPr/>
            <p:nvPr/>
          </p:nvCxnSpPr>
          <p:spPr>
            <a:xfrm flipV="1">
              <a:off x="7055055" y="6129740"/>
              <a:ext cx="391486" cy="13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4" name="Straight Connector 663"/>
            <p:cNvCxnSpPr/>
            <p:nvPr/>
          </p:nvCxnSpPr>
          <p:spPr>
            <a:xfrm flipH="1" flipV="1">
              <a:off x="6958629" y="5545769"/>
              <a:ext cx="96432" cy="1040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5" name="Straight Connector 664"/>
            <p:cNvCxnSpPr/>
            <p:nvPr/>
          </p:nvCxnSpPr>
          <p:spPr>
            <a:xfrm flipH="1" flipV="1">
              <a:off x="6958629" y="5715836"/>
              <a:ext cx="96426" cy="9478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6" name="Straight Connector 665"/>
            <p:cNvCxnSpPr/>
            <p:nvPr/>
          </p:nvCxnSpPr>
          <p:spPr>
            <a:xfrm flipH="1" flipV="1">
              <a:off x="6958799" y="5868600"/>
              <a:ext cx="96259" cy="1028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7" name="Straight Connector 666"/>
            <p:cNvCxnSpPr/>
            <p:nvPr/>
          </p:nvCxnSpPr>
          <p:spPr>
            <a:xfrm flipH="1" flipV="1">
              <a:off x="6958629" y="6035810"/>
              <a:ext cx="100217" cy="982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8" name="Straight Connector 667"/>
            <p:cNvCxnSpPr/>
            <p:nvPr/>
          </p:nvCxnSpPr>
          <p:spPr>
            <a:xfrm>
              <a:off x="6956900" y="5383982"/>
              <a:ext cx="404336" cy="444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9" name="Straight Connector 668"/>
            <p:cNvCxnSpPr/>
            <p:nvPr/>
          </p:nvCxnSpPr>
          <p:spPr>
            <a:xfrm flipV="1">
              <a:off x="7446541" y="5490770"/>
              <a:ext cx="2581" cy="79873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1" name="Straight Connector 670"/>
            <p:cNvCxnSpPr/>
            <p:nvPr/>
          </p:nvCxnSpPr>
          <p:spPr>
            <a:xfrm flipH="1" flipV="1">
              <a:off x="7361235" y="5388735"/>
              <a:ext cx="89655" cy="10203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3" name="Rectangle 672"/>
            <p:cNvSpPr/>
            <p:nvPr/>
          </p:nvSpPr>
          <p:spPr>
            <a:xfrm rot="19157356">
              <a:off x="6878653" y="5384341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674" name="Rectangle 673"/>
            <p:cNvSpPr/>
            <p:nvPr/>
          </p:nvSpPr>
          <p:spPr>
            <a:xfrm rot="19157356">
              <a:off x="6878653" y="5553700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675" name="Rectangle 674"/>
            <p:cNvSpPr/>
            <p:nvPr/>
          </p:nvSpPr>
          <p:spPr>
            <a:xfrm rot="19157356">
              <a:off x="6878653" y="5711020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676" name="Rectangle 675"/>
            <p:cNvSpPr/>
            <p:nvPr/>
          </p:nvSpPr>
          <p:spPr>
            <a:xfrm rot="19157356">
              <a:off x="6878653" y="5874931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1</a:t>
              </a:r>
            </a:p>
          </p:txBody>
        </p:sp>
        <p:sp>
          <p:nvSpPr>
            <p:cNvPr id="677" name="Rectangle 676"/>
            <p:cNvSpPr/>
            <p:nvPr/>
          </p:nvSpPr>
          <p:spPr>
            <a:xfrm rot="19157356">
              <a:off x="6878653" y="602558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678" name="Rectangle 677"/>
            <p:cNvSpPr/>
            <p:nvPr/>
          </p:nvSpPr>
          <p:spPr>
            <a:xfrm>
              <a:off x="7141964" y="5448153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679" name="Rectangle 678"/>
            <p:cNvSpPr/>
            <p:nvPr/>
          </p:nvSpPr>
          <p:spPr>
            <a:xfrm>
              <a:off x="7141964" y="5608286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680" name="Rectangle 679"/>
            <p:cNvSpPr/>
            <p:nvPr/>
          </p:nvSpPr>
          <p:spPr>
            <a:xfrm>
              <a:off x="7141964" y="5768597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681" name="Rectangle 680"/>
            <p:cNvSpPr/>
            <p:nvPr/>
          </p:nvSpPr>
          <p:spPr>
            <a:xfrm>
              <a:off x="7141964" y="5928907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682" name="Rectangle 681"/>
            <p:cNvSpPr/>
            <p:nvPr/>
          </p:nvSpPr>
          <p:spPr>
            <a:xfrm>
              <a:off x="7141964" y="6089218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cxnSp>
          <p:nvCxnSpPr>
            <p:cNvPr id="686" name="Straight Connector 685"/>
            <p:cNvCxnSpPr>
              <a:stCxn id="470" idx="3"/>
            </p:cNvCxnSpPr>
            <p:nvPr/>
          </p:nvCxnSpPr>
          <p:spPr>
            <a:xfrm flipH="1">
              <a:off x="7094720" y="5173400"/>
              <a:ext cx="242355" cy="210582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6" name="TextBox 835"/>
          <p:cNvSpPr txBox="1"/>
          <p:nvPr/>
        </p:nvSpPr>
        <p:spPr>
          <a:xfrm>
            <a:off x="0" y="1455788"/>
            <a:ext cx="48650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dirty="0" smtClean="0"/>
              <a:t>Query: </a:t>
            </a:r>
          </a:p>
          <a:p>
            <a:pPr marL="0" indent="0">
              <a:buNone/>
            </a:pPr>
            <a:r>
              <a:rPr lang="en-US" i="1" dirty="0" smtClean="0"/>
              <a:t>voltage </a:t>
            </a:r>
            <a:r>
              <a:rPr lang="en-US" i="1" dirty="0"/>
              <a:t>&gt; </a:t>
            </a:r>
            <a:r>
              <a:rPr lang="en-US" i="1" dirty="0" smtClean="0"/>
              <a:t>11 in time steps 1 and 2</a:t>
            </a:r>
          </a:p>
        </p:txBody>
      </p:sp>
      <p:sp>
        <p:nvSpPr>
          <p:cNvPr id="841" name="Rectangle 840"/>
          <p:cNvSpPr/>
          <p:nvPr/>
        </p:nvSpPr>
        <p:spPr>
          <a:xfrm>
            <a:off x="611748" y="2818207"/>
            <a:ext cx="3122052" cy="191415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3" name="Straight Connector 842"/>
          <p:cNvCxnSpPr>
            <a:stCxn id="841" idx="0"/>
            <a:endCxn id="841" idx="2"/>
          </p:cNvCxnSpPr>
          <p:nvPr/>
        </p:nvCxnSpPr>
        <p:spPr>
          <a:xfrm>
            <a:off x="2172774" y="2818207"/>
            <a:ext cx="0" cy="191415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5" name="Straight Connector 844"/>
          <p:cNvCxnSpPr/>
          <p:nvPr/>
        </p:nvCxnSpPr>
        <p:spPr>
          <a:xfrm>
            <a:off x="611748" y="3733800"/>
            <a:ext cx="31220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2" name="Straight Connector 1311"/>
          <p:cNvCxnSpPr/>
          <p:nvPr/>
        </p:nvCxnSpPr>
        <p:spPr>
          <a:xfrm>
            <a:off x="609600" y="4220540"/>
            <a:ext cx="31220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3" name="Straight Connector 1312"/>
          <p:cNvCxnSpPr/>
          <p:nvPr/>
        </p:nvCxnSpPr>
        <p:spPr>
          <a:xfrm>
            <a:off x="611748" y="3257549"/>
            <a:ext cx="31220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4" name="Straight Connector 1313"/>
          <p:cNvCxnSpPr/>
          <p:nvPr/>
        </p:nvCxnSpPr>
        <p:spPr>
          <a:xfrm>
            <a:off x="1447800" y="2818207"/>
            <a:ext cx="0" cy="191415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5" name="Straight Connector 1314"/>
          <p:cNvCxnSpPr/>
          <p:nvPr/>
        </p:nvCxnSpPr>
        <p:spPr>
          <a:xfrm>
            <a:off x="2895600" y="2805172"/>
            <a:ext cx="0" cy="191415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6" name="Straight Arrow Connector 1315"/>
          <p:cNvCxnSpPr/>
          <p:nvPr/>
        </p:nvCxnSpPr>
        <p:spPr>
          <a:xfrm flipV="1">
            <a:off x="648335" y="4827018"/>
            <a:ext cx="1179095" cy="465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7" name="TextBox 1316"/>
          <p:cNvSpPr txBox="1"/>
          <p:nvPr/>
        </p:nvSpPr>
        <p:spPr>
          <a:xfrm>
            <a:off x="540242" y="4827018"/>
            <a:ext cx="1395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/>
              <a:t>Timestep</a:t>
            </a:r>
            <a:r>
              <a:rPr lang="en-US" sz="2000" dirty="0"/>
              <a:t>  </a:t>
            </a:r>
            <a:endParaRPr lang="en-US" dirty="0"/>
          </a:p>
        </p:txBody>
      </p:sp>
      <p:sp>
        <p:nvSpPr>
          <p:cNvPr id="1318" name="TextBox 1317"/>
          <p:cNvSpPr txBox="1"/>
          <p:nvPr/>
        </p:nvSpPr>
        <p:spPr>
          <a:xfrm rot="16200000">
            <a:off x="-649000" y="3638170"/>
            <a:ext cx="1948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</a:t>
            </a:r>
            <a:r>
              <a:rPr lang="en-US" sz="2000" b="1" dirty="0" smtClean="0"/>
              <a:t>in</a:t>
            </a:r>
            <a:endParaRPr lang="en-US" sz="2000" b="1" dirty="0"/>
          </a:p>
        </p:txBody>
      </p:sp>
      <p:cxnSp>
        <p:nvCxnSpPr>
          <p:cNvPr id="1319" name="Straight Arrow Connector 1318"/>
          <p:cNvCxnSpPr/>
          <p:nvPr/>
        </p:nvCxnSpPr>
        <p:spPr>
          <a:xfrm flipV="1">
            <a:off x="513814" y="3401698"/>
            <a:ext cx="0" cy="133420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0" name="Straight Connector 1319"/>
          <p:cNvCxnSpPr/>
          <p:nvPr/>
        </p:nvCxnSpPr>
        <p:spPr>
          <a:xfrm>
            <a:off x="611748" y="3725448"/>
            <a:ext cx="3122052" cy="0"/>
          </a:xfrm>
          <a:prstGeom prst="line">
            <a:avLst/>
          </a:prstGeom>
          <a:ln w="508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3" name="Straight Connector 1322"/>
          <p:cNvCxnSpPr/>
          <p:nvPr/>
        </p:nvCxnSpPr>
        <p:spPr>
          <a:xfrm>
            <a:off x="1435240" y="2826078"/>
            <a:ext cx="12560" cy="899370"/>
          </a:xfrm>
          <a:prstGeom prst="line">
            <a:avLst/>
          </a:prstGeom>
          <a:ln w="508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4" name="Straight Arrow Connector 1323"/>
          <p:cNvCxnSpPr/>
          <p:nvPr/>
        </p:nvCxnSpPr>
        <p:spPr>
          <a:xfrm flipH="1">
            <a:off x="1107997" y="2303140"/>
            <a:ext cx="315" cy="952424"/>
          </a:xfrm>
          <a:prstGeom prst="straightConnector1">
            <a:avLst/>
          </a:prstGeom>
          <a:ln w="635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6" name="Rectangle 1325"/>
          <p:cNvSpPr/>
          <p:nvPr/>
        </p:nvSpPr>
        <p:spPr>
          <a:xfrm>
            <a:off x="0" y="5669280"/>
            <a:ext cx="9144000" cy="53340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 smtClean="0">
                <a:solidFill>
                  <a:srgbClr val="800000"/>
                </a:solidFill>
                <a:latin typeface="Calibri (Headings)"/>
              </a:rPr>
              <a:t>Transformation into a 2D bitmap problem</a:t>
            </a:r>
            <a:endParaRPr lang="en-US" sz="2700" b="1" u="sng" dirty="0">
              <a:solidFill>
                <a:srgbClr val="800000"/>
              </a:solidFill>
              <a:latin typeface="Calibri (Headings)"/>
            </a:endParaRPr>
          </a:p>
        </p:txBody>
      </p:sp>
      <p:sp>
        <p:nvSpPr>
          <p:cNvPr id="835" name="Rectangle 834"/>
          <p:cNvSpPr/>
          <p:nvPr/>
        </p:nvSpPr>
        <p:spPr>
          <a:xfrm>
            <a:off x="613868" y="3257549"/>
            <a:ext cx="1558906" cy="959157"/>
          </a:xfrm>
          <a:prstGeom prst="rect">
            <a:avLst/>
          </a:prstGeom>
          <a:noFill/>
          <a:ln w="635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cxnSp>
        <p:nvCxnSpPr>
          <p:cNvPr id="1322" name="Straight Connector 1321"/>
          <p:cNvCxnSpPr/>
          <p:nvPr/>
        </p:nvCxnSpPr>
        <p:spPr>
          <a:xfrm flipV="1">
            <a:off x="609600" y="3257549"/>
            <a:ext cx="1563174" cy="8582"/>
          </a:xfrm>
          <a:prstGeom prst="line">
            <a:avLst/>
          </a:prstGeom>
          <a:ln w="508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1" name="Straight Connector 1320"/>
          <p:cNvCxnSpPr/>
          <p:nvPr/>
        </p:nvCxnSpPr>
        <p:spPr>
          <a:xfrm>
            <a:off x="2172774" y="2843206"/>
            <a:ext cx="0" cy="1914158"/>
          </a:xfrm>
          <a:prstGeom prst="line">
            <a:avLst/>
          </a:prstGeom>
          <a:ln w="508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Rectangle 163"/>
          <p:cNvSpPr/>
          <p:nvPr/>
        </p:nvSpPr>
        <p:spPr>
          <a:xfrm>
            <a:off x="0" y="6245352"/>
            <a:ext cx="9144000" cy="53340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u="sng" dirty="0" smtClean="0">
                <a:solidFill>
                  <a:srgbClr val="800000"/>
                </a:solidFill>
                <a:latin typeface="Calibri (Headings)"/>
              </a:rPr>
              <a:t>One</a:t>
            </a:r>
            <a:r>
              <a:rPr lang="en-US" sz="2700" b="1" dirty="0" smtClean="0">
                <a:solidFill>
                  <a:srgbClr val="800000"/>
                </a:solidFill>
                <a:latin typeface="Calibri (Headings)"/>
              </a:rPr>
              <a:t> tree traversal to retrieve </a:t>
            </a:r>
            <a:r>
              <a:rPr lang="en-US" sz="2700" b="1" u="sng" dirty="0" smtClean="0">
                <a:solidFill>
                  <a:srgbClr val="800000"/>
                </a:solidFill>
                <a:latin typeface="Calibri (Headings)"/>
              </a:rPr>
              <a:t>multiple</a:t>
            </a:r>
            <a:r>
              <a:rPr lang="en-US" sz="2700" b="1" dirty="0" smtClean="0">
                <a:solidFill>
                  <a:srgbClr val="800000"/>
                </a:solidFill>
                <a:latin typeface="Calibri (Headings)"/>
              </a:rPr>
              <a:t> bitmaps</a:t>
            </a:r>
            <a:endParaRPr lang="en-US" sz="2700" b="1" u="sng" dirty="0">
              <a:solidFill>
                <a:srgbClr val="800000"/>
              </a:solidFill>
              <a:latin typeface="Calibri (Headings)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652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2835"/>
    </mc:Choice>
    <mc:Fallback xmlns="">
      <p:transition xmlns:p14="http://schemas.microsoft.com/office/powerpoint/2010/main" spd="slow" advTm="132835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8" grpId="0" animBg="1"/>
      <p:bldP spid="167" grpId="0" animBg="1"/>
      <p:bldP spid="466" grpId="0" animBg="1"/>
      <p:bldP spid="467" grpId="0" animBg="1"/>
      <p:bldP spid="468" grpId="0" animBg="1"/>
      <p:bldP spid="470" grpId="0" animBg="1"/>
      <p:bldP spid="471" grpId="0" animBg="1"/>
      <p:bldP spid="1326" grpId="0" animBg="1"/>
      <p:bldP spid="16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3" name="Straight Connector 132"/>
          <p:cNvCxnSpPr/>
          <p:nvPr/>
        </p:nvCxnSpPr>
        <p:spPr>
          <a:xfrm>
            <a:off x="3557213" y="3440060"/>
            <a:ext cx="1749462" cy="781034"/>
          </a:xfrm>
          <a:prstGeom prst="line">
            <a:avLst/>
          </a:prstGeom>
          <a:ln w="19050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2944587" y="3450264"/>
            <a:ext cx="1763824" cy="775820"/>
          </a:xfrm>
          <a:prstGeom prst="line">
            <a:avLst/>
          </a:prstGeom>
          <a:ln w="19050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>
            <a:off x="3559352" y="2848251"/>
            <a:ext cx="1754024" cy="768098"/>
          </a:xfrm>
          <a:prstGeom prst="line">
            <a:avLst/>
          </a:prstGeom>
          <a:ln w="19050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2954656" y="2847529"/>
            <a:ext cx="1755119" cy="775333"/>
          </a:xfrm>
          <a:prstGeom prst="line">
            <a:avLst/>
          </a:prstGeom>
          <a:ln w="19050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>
            <a:off x="2763513" y="2841201"/>
            <a:ext cx="1761702" cy="77906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2161202" y="2847768"/>
            <a:ext cx="1751541" cy="76968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2763513" y="3448603"/>
            <a:ext cx="1754191" cy="770469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2153058" y="3440060"/>
            <a:ext cx="1763366" cy="779012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 flipV="1">
            <a:off x="4699596" y="2841201"/>
            <a:ext cx="1753963" cy="781950"/>
          </a:xfrm>
          <a:prstGeom prst="line">
            <a:avLst/>
          </a:prstGeom>
          <a:ln w="19050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 flipV="1">
            <a:off x="3923125" y="3448603"/>
            <a:ext cx="1738360" cy="75206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 flipV="1">
            <a:off x="5308817" y="2748155"/>
            <a:ext cx="1757204" cy="745736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 flipV="1">
            <a:off x="4706506" y="2738713"/>
            <a:ext cx="1755483" cy="759155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flipV="1">
            <a:off x="4522315" y="2854656"/>
            <a:ext cx="1771394" cy="75372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 flipV="1">
            <a:off x="5312058" y="2141962"/>
            <a:ext cx="1753963" cy="752228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flipV="1">
            <a:off x="4706506" y="2142887"/>
            <a:ext cx="1747053" cy="748789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 flipV="1">
            <a:off x="5317987" y="2855667"/>
            <a:ext cx="1748034" cy="752713"/>
          </a:xfrm>
          <a:prstGeom prst="line">
            <a:avLst/>
          </a:prstGeom>
          <a:ln w="19050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 flipV="1">
            <a:off x="4527157" y="3448605"/>
            <a:ext cx="1746810" cy="772489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flipV="1">
            <a:off x="4706506" y="3450857"/>
            <a:ext cx="1755483" cy="780726"/>
          </a:xfrm>
          <a:prstGeom prst="line">
            <a:avLst/>
          </a:prstGeom>
          <a:ln w="19050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 flipV="1">
            <a:off x="5313812" y="3448603"/>
            <a:ext cx="1752209" cy="772491"/>
          </a:xfrm>
          <a:prstGeom prst="line">
            <a:avLst/>
          </a:prstGeom>
          <a:ln w="19050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flipV="1">
            <a:off x="3915994" y="2849665"/>
            <a:ext cx="1755485" cy="76844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54189-C436-47D0-AC37-8484B13A8E1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11748" y="299919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chemeClr val="tx1"/>
                </a:solidFill>
              </a:rPr>
              <a:t>Stacking Time Series Bitmaps</a:t>
            </a:r>
            <a:endParaRPr lang="en-US" sz="3600" kern="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1214735"/>
            <a:ext cx="6830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Goal: </a:t>
            </a:r>
            <a:r>
              <a:rPr lang="en-US" dirty="0" smtClean="0"/>
              <a:t>Maximize </a:t>
            </a:r>
            <a:r>
              <a:rPr lang="en-US" u="sng" dirty="0" smtClean="0"/>
              <a:t>size</a:t>
            </a:r>
            <a:r>
              <a:rPr lang="en-US" dirty="0" smtClean="0"/>
              <a:t> and </a:t>
            </a:r>
            <a:r>
              <a:rPr lang="en-US" u="sng" dirty="0" smtClean="0"/>
              <a:t>number</a:t>
            </a:r>
            <a:r>
              <a:rPr lang="en-US" dirty="0" smtClean="0"/>
              <a:t> of common squares</a:t>
            </a:r>
            <a:endParaRPr lang="en-US" dirty="0"/>
          </a:p>
        </p:txBody>
      </p:sp>
      <p:graphicFrame>
        <p:nvGraphicFramePr>
          <p:cNvPr id="122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5442477"/>
              </p:ext>
            </p:extLst>
          </p:nvPr>
        </p:nvGraphicFramePr>
        <p:xfrm>
          <a:off x="2057400" y="2067268"/>
          <a:ext cx="1594064" cy="142163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98516"/>
                <a:gridCol w="398516"/>
                <a:gridCol w="398516"/>
                <a:gridCol w="398516"/>
              </a:tblGrid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b="1" dirty="0"/>
                    </a:p>
                  </a:txBody>
                  <a:tcPr>
                    <a:noFill/>
                  </a:tcPr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noFill/>
                  </a:tcPr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23" name="Rectangle 122"/>
          <p:cNvSpPr/>
          <p:nvPr/>
        </p:nvSpPr>
        <p:spPr>
          <a:xfrm>
            <a:off x="2153913" y="2841255"/>
            <a:ext cx="609600" cy="609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2953887" y="2841255"/>
            <a:ext cx="609600" cy="609600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5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2083186"/>
              </p:ext>
            </p:extLst>
          </p:nvPr>
        </p:nvGraphicFramePr>
        <p:xfrm>
          <a:off x="3816136" y="2848251"/>
          <a:ext cx="1594064" cy="142163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98516"/>
                <a:gridCol w="398516"/>
                <a:gridCol w="398516"/>
                <a:gridCol w="398516"/>
              </a:tblGrid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6" name="Rectangle 125"/>
          <p:cNvSpPr/>
          <p:nvPr/>
        </p:nvSpPr>
        <p:spPr>
          <a:xfrm>
            <a:off x="3908705" y="3613370"/>
            <a:ext cx="609600" cy="609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4702458" y="3613370"/>
            <a:ext cx="609600" cy="609600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6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7511949"/>
              </p:ext>
            </p:extLst>
          </p:nvPr>
        </p:nvGraphicFramePr>
        <p:xfrm>
          <a:off x="5568736" y="2067268"/>
          <a:ext cx="1594064" cy="142163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98516"/>
                <a:gridCol w="398516"/>
                <a:gridCol w="398516"/>
                <a:gridCol w="398516"/>
              </a:tblGrid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</a:t>
                      </a:r>
                      <a:endParaRPr lang="en-US" sz="1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b="1" dirty="0"/>
                    </a:p>
                  </a:txBody>
                  <a:tcPr>
                    <a:noFill/>
                  </a:tcPr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noFill/>
                  </a:tcPr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37" name="Rectangle 136"/>
          <p:cNvSpPr/>
          <p:nvPr/>
        </p:nvSpPr>
        <p:spPr>
          <a:xfrm>
            <a:off x="5672797" y="2841255"/>
            <a:ext cx="609600" cy="609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/>
          <p:cNvSpPr/>
          <p:nvPr/>
        </p:nvSpPr>
        <p:spPr>
          <a:xfrm>
            <a:off x="6456421" y="2841255"/>
            <a:ext cx="609600" cy="609600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>
            <a:off x="6456421" y="2129112"/>
            <a:ext cx="609600" cy="6096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0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9626863"/>
              </p:ext>
            </p:extLst>
          </p:nvPr>
        </p:nvGraphicFramePr>
        <p:xfrm>
          <a:off x="2057400" y="4633730"/>
          <a:ext cx="1600200" cy="12788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100"/>
                <a:gridCol w="800100"/>
              </a:tblGrid>
              <a:tr h="653046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Mix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Mix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6258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All 1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All 1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2118989" y="5939135"/>
            <a:ext cx="1248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luster 1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5380725" y="5939135"/>
            <a:ext cx="1248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luster 2</a:t>
            </a:r>
            <a:endParaRPr lang="en-US" dirty="0"/>
          </a:p>
        </p:txBody>
      </p:sp>
      <p:graphicFrame>
        <p:nvGraphicFramePr>
          <p:cNvPr id="50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9906920"/>
              </p:ext>
            </p:extLst>
          </p:nvPr>
        </p:nvGraphicFramePr>
        <p:xfrm>
          <a:off x="5181600" y="4633730"/>
          <a:ext cx="1600200" cy="12788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100"/>
                <a:gridCol w="800100"/>
              </a:tblGrid>
              <a:tr h="653046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Mix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All 0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258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All 1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All 1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cxnSp>
        <p:nvCxnSpPr>
          <p:cNvPr id="101" name="Straight Connector 100"/>
          <p:cNvCxnSpPr>
            <a:endCxn id="125" idx="2"/>
          </p:cNvCxnSpPr>
          <p:nvPr/>
        </p:nvCxnSpPr>
        <p:spPr>
          <a:xfrm>
            <a:off x="4611643" y="2841201"/>
            <a:ext cx="1525" cy="1428682"/>
          </a:xfrm>
          <a:prstGeom prst="line">
            <a:avLst/>
          </a:prstGeom>
          <a:ln w="381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endCxn id="125" idx="3"/>
          </p:cNvCxnSpPr>
          <p:nvPr/>
        </p:nvCxnSpPr>
        <p:spPr>
          <a:xfrm>
            <a:off x="3819405" y="3559067"/>
            <a:ext cx="1590795" cy="0"/>
          </a:xfrm>
          <a:prstGeom prst="line">
            <a:avLst/>
          </a:prstGeom>
          <a:ln w="381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2859793" y="2078899"/>
            <a:ext cx="1525" cy="1428682"/>
          </a:xfrm>
          <a:prstGeom prst="line">
            <a:avLst/>
          </a:prstGeom>
          <a:ln w="381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2057400" y="2793240"/>
            <a:ext cx="1590795" cy="0"/>
          </a:xfrm>
          <a:prstGeom prst="line">
            <a:avLst/>
          </a:prstGeom>
          <a:ln w="381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stCxn id="136" idx="1"/>
            <a:endCxn id="136" idx="3"/>
          </p:cNvCxnSpPr>
          <p:nvPr/>
        </p:nvCxnSpPr>
        <p:spPr>
          <a:xfrm>
            <a:off x="5568736" y="2778084"/>
            <a:ext cx="1594064" cy="0"/>
          </a:xfrm>
          <a:prstGeom prst="line">
            <a:avLst/>
          </a:prstGeom>
          <a:ln w="381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endCxn id="136" idx="2"/>
          </p:cNvCxnSpPr>
          <p:nvPr/>
        </p:nvCxnSpPr>
        <p:spPr>
          <a:xfrm flipH="1">
            <a:off x="6365768" y="2068332"/>
            <a:ext cx="4420" cy="1420568"/>
          </a:xfrm>
          <a:prstGeom prst="line">
            <a:avLst/>
          </a:prstGeom>
          <a:ln w="381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Right Arrow 114"/>
          <p:cNvSpPr/>
          <p:nvPr/>
        </p:nvSpPr>
        <p:spPr>
          <a:xfrm rot="5400000">
            <a:off x="2684741" y="4175760"/>
            <a:ext cx="457200" cy="182880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ight Arrow 115"/>
          <p:cNvSpPr/>
          <p:nvPr/>
        </p:nvSpPr>
        <p:spPr>
          <a:xfrm rot="2667642">
            <a:off x="4573394" y="4483780"/>
            <a:ext cx="457200" cy="18288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ight Arrow 116"/>
          <p:cNvSpPr/>
          <p:nvPr/>
        </p:nvSpPr>
        <p:spPr>
          <a:xfrm rot="5400000">
            <a:off x="5787524" y="4175760"/>
            <a:ext cx="457200" cy="18288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>
            <a:off x="4702458" y="2891677"/>
            <a:ext cx="609600" cy="6096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2153058" y="1648860"/>
            <a:ext cx="1298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bitmap 1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3915374" y="2417671"/>
            <a:ext cx="1298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bitmap 2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716391" y="1648860"/>
            <a:ext cx="1298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bitmap 3</a:t>
            </a:r>
            <a:endParaRPr lang="en-US" dirty="0"/>
          </a:p>
        </p:txBody>
      </p:sp>
      <p:sp>
        <p:nvSpPr>
          <p:cNvPr id="166" name="Rectangle 165"/>
          <p:cNvSpPr/>
          <p:nvPr/>
        </p:nvSpPr>
        <p:spPr>
          <a:xfrm>
            <a:off x="0" y="6248400"/>
            <a:ext cx="9144000" cy="53340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800000"/>
                </a:solidFill>
              </a:rPr>
              <a:t>⇒ </a:t>
            </a:r>
            <a:r>
              <a:rPr lang="en-US" sz="2700" b="1" dirty="0" smtClean="0">
                <a:solidFill>
                  <a:srgbClr val="800000"/>
                </a:solidFill>
                <a:latin typeface="Calibri (Headings)"/>
              </a:rPr>
              <a:t>Maximize compression across time series</a:t>
            </a:r>
            <a:endParaRPr lang="en-US" sz="2700" b="1" u="sng" dirty="0">
              <a:solidFill>
                <a:srgbClr val="800000"/>
              </a:solidFill>
              <a:latin typeface="Calibri (Headings)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367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414"/>
    </mc:Choice>
    <mc:Fallback xmlns="">
      <p:transition xmlns:p14="http://schemas.microsoft.com/office/powerpoint/2010/main" spd="slow" advTm="78414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5" grpId="0"/>
      <p:bldP spid="115" grpId="0" animBg="1"/>
      <p:bldP spid="116" grpId="0" animBg="1"/>
      <p:bldP spid="117" grpId="0" animBg="1"/>
      <p:bldP spid="16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54189-C436-47D0-AC37-8484B13A8E1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00600" y="5715000"/>
            <a:ext cx="4343400" cy="106680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 smtClean="0">
                <a:solidFill>
                  <a:srgbClr val="800000"/>
                </a:solidFill>
                <a:latin typeface="Calibri (Headings)"/>
              </a:rPr>
              <a:t>The speedup is increased</a:t>
            </a:r>
            <a:r>
              <a:rPr lang="en-US" sz="2700" b="1" dirty="0">
                <a:solidFill>
                  <a:srgbClr val="800000"/>
                </a:solidFill>
                <a:latin typeface="Calibri (Headings)"/>
              </a:rPr>
              <a:t> </a:t>
            </a:r>
            <a:r>
              <a:rPr lang="en-US" sz="2700" b="1" dirty="0" smtClean="0">
                <a:solidFill>
                  <a:srgbClr val="800000"/>
                </a:solidFill>
                <a:latin typeface="Calibri (Headings)"/>
              </a:rPr>
              <a:t>from 9 to 23 </a:t>
            </a:r>
            <a:endParaRPr lang="en-US" sz="2700" b="1" u="sng" dirty="0">
              <a:solidFill>
                <a:srgbClr val="800000"/>
              </a:solidFill>
              <a:latin typeface="Calibri (Headings)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611748" y="299919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chemeClr val="tx1"/>
                </a:solidFill>
              </a:rPr>
              <a:t>Scaling with Data Volume</a:t>
            </a:r>
            <a:endParaRPr lang="en-US" sz="3600" kern="0" dirty="0">
              <a:solidFill>
                <a:schemeClr val="tx1"/>
              </a:solidFill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8799657"/>
              </p:ext>
            </p:extLst>
          </p:nvPr>
        </p:nvGraphicFramePr>
        <p:xfrm>
          <a:off x="4726548" y="2834640"/>
          <a:ext cx="4417452" cy="299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54548" y="2222368"/>
            <a:ext cx="3657600" cy="6732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smtClean="0"/>
              <a:t>Datasets: </a:t>
            </a:r>
            <a:r>
              <a:rPr lang="en-US" sz="1800" dirty="0" smtClean="0"/>
              <a:t>300K – 1.2M time series, 1000 time steps, 1.2GB – 4.8GB</a:t>
            </a:r>
          </a:p>
          <a:p>
            <a:pPr marL="0" indent="0">
              <a:buNone/>
            </a:pP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029200" y="2249269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Benchmark: </a:t>
            </a:r>
            <a:r>
              <a:rPr lang="en-US" sz="1800" dirty="0" smtClean="0"/>
              <a:t>60 </a:t>
            </a:r>
            <a:r>
              <a:rPr lang="en-US" sz="1800" dirty="0"/>
              <a:t>threshold </a:t>
            </a:r>
            <a:r>
              <a:rPr lang="en-US" sz="1800" dirty="0" smtClean="0"/>
              <a:t>queries, </a:t>
            </a:r>
          </a:p>
          <a:p>
            <a:r>
              <a:rPr lang="en-US" sz="1800" dirty="0" smtClean="0"/>
              <a:t>random thresholds, </a:t>
            </a:r>
            <a:r>
              <a:rPr lang="en-US" sz="1800" dirty="0" smtClean="0">
                <a:solidFill>
                  <a:srgbClr val="000000"/>
                </a:solidFill>
              </a:rPr>
              <a:t>up to 11% selectivity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548" y="125866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800" b="1" dirty="0" smtClean="0"/>
              <a:t>In-memory indexes: </a:t>
            </a:r>
            <a:r>
              <a:rPr lang="en-US" sz="1800" dirty="0" err="1"/>
              <a:t>FastBitF</a:t>
            </a:r>
            <a:r>
              <a:rPr lang="en-US" sz="1800" dirty="0"/>
              <a:t> (WAH-compressed bitmap index</a:t>
            </a:r>
            <a:r>
              <a:rPr lang="en-US" sz="1800" dirty="0" smtClean="0"/>
              <a:t>), </a:t>
            </a:r>
            <a:r>
              <a:rPr lang="en-US" sz="1800" dirty="0" err="1" smtClean="0"/>
              <a:t>FastBit</a:t>
            </a:r>
            <a:r>
              <a:rPr lang="en-US" sz="1800" dirty="0" smtClean="0"/>
              <a:t> </a:t>
            </a:r>
            <a:r>
              <a:rPr lang="en-US" sz="1800" dirty="0"/>
              <a:t>2.0.1 </a:t>
            </a:r>
            <a:r>
              <a:rPr lang="en-US" sz="1800" dirty="0" smtClean="0"/>
              <a:t>API and </a:t>
            </a:r>
            <a:r>
              <a:rPr lang="en-US" sz="1800" dirty="0" smtClean="0">
                <a:solidFill>
                  <a:srgbClr val="8E3331"/>
                </a:solidFill>
              </a:rPr>
              <a:t>RUBIK</a:t>
            </a:r>
          </a:p>
          <a:p>
            <a:pPr marL="0" indent="0">
              <a:buNone/>
            </a:pPr>
            <a:r>
              <a:rPr lang="en-US" sz="1800" b="1" dirty="0" smtClean="0"/>
              <a:t>Configuration: </a:t>
            </a:r>
            <a:r>
              <a:rPr lang="en-US" sz="1800" dirty="0" smtClean="0"/>
              <a:t>128 bins 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6096000"/>
            <a:ext cx="4457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Hardware: </a:t>
            </a:r>
            <a:r>
              <a:rPr lang="en-US" sz="1800" dirty="0"/>
              <a:t>AMD Opteron, 2.7GHz, 32GB </a:t>
            </a:r>
            <a:r>
              <a:rPr lang="en-US" sz="1800" dirty="0" smtClean="0"/>
              <a:t>RAM</a:t>
            </a:r>
            <a:endParaRPr lang="en-US" sz="1800" dirty="0"/>
          </a:p>
        </p:txBody>
      </p:sp>
      <p:sp>
        <p:nvSpPr>
          <p:cNvPr id="6" name="Rectangle 5"/>
          <p:cNvSpPr/>
          <p:nvPr/>
        </p:nvSpPr>
        <p:spPr>
          <a:xfrm>
            <a:off x="0" y="5715000"/>
            <a:ext cx="4572000" cy="106680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 smtClean="0">
                <a:solidFill>
                  <a:srgbClr val="800000"/>
                </a:solidFill>
                <a:latin typeface="Calibri (Headings)"/>
              </a:rPr>
              <a:t>RUBIK index size scales </a:t>
            </a:r>
            <a:r>
              <a:rPr lang="en-US" sz="2700" b="1" dirty="0" err="1" smtClean="0">
                <a:solidFill>
                  <a:srgbClr val="800000"/>
                </a:solidFill>
                <a:latin typeface="Calibri (Headings)"/>
              </a:rPr>
              <a:t>sublinearly</a:t>
            </a:r>
            <a:r>
              <a:rPr lang="en-US" sz="2700" b="1" dirty="0" smtClean="0">
                <a:solidFill>
                  <a:srgbClr val="800000"/>
                </a:solidFill>
                <a:latin typeface="Calibri (Headings)"/>
              </a:rPr>
              <a:t> </a:t>
            </a:r>
            <a:endParaRPr lang="en-US" sz="2700" b="1" u="sng" dirty="0">
              <a:solidFill>
                <a:srgbClr val="800000"/>
              </a:solidFill>
              <a:latin typeface="Calibri (Headings)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3714387"/>
              </p:ext>
            </p:extLst>
          </p:nvPr>
        </p:nvGraphicFramePr>
        <p:xfrm>
          <a:off x="0" y="2834640"/>
          <a:ext cx="4419600" cy="299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526497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848"/>
    </mc:Choice>
    <mc:Fallback xmlns="">
      <p:transition xmlns:p14="http://schemas.microsoft.com/office/powerpoint/2010/main" spd="slow" advTm="44848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154548" y="2024248"/>
            <a:ext cx="3657600" cy="6732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smtClean="0"/>
              <a:t>Datasets: </a:t>
            </a:r>
            <a:r>
              <a:rPr lang="en-US" sz="1800" dirty="0" smtClean="0"/>
              <a:t>500K – 2M time series, 1024 time steps, 2.1GB – 8.4GB</a:t>
            </a:r>
          </a:p>
          <a:p>
            <a:pPr marL="0" indent="0">
              <a:buNone/>
            </a:pP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2447072"/>
              </p:ext>
            </p:extLst>
          </p:nvPr>
        </p:nvGraphicFramePr>
        <p:xfrm>
          <a:off x="0" y="2865120"/>
          <a:ext cx="4572000" cy="2926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05550"/>
            <a:ext cx="2438400" cy="476250"/>
          </a:xfrm>
        </p:spPr>
        <p:txBody>
          <a:bodyPr/>
          <a:lstStyle/>
          <a:p>
            <a:fld id="{35B54189-C436-47D0-AC37-8484B13A8E1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800600" y="5715000"/>
            <a:ext cx="4343400" cy="106680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>
                <a:solidFill>
                  <a:srgbClr val="800000"/>
                </a:solidFill>
                <a:latin typeface="Calibri (Headings)"/>
              </a:rPr>
              <a:t>~</a:t>
            </a:r>
            <a:r>
              <a:rPr lang="en-US" sz="2700" b="1" dirty="0" smtClean="0">
                <a:solidFill>
                  <a:srgbClr val="800000"/>
                </a:solidFill>
                <a:latin typeface="Calibri (Headings)"/>
              </a:rPr>
              <a:t>80% of the time is spent on filtering </a:t>
            </a:r>
            <a:endParaRPr lang="en-US" sz="2700" b="1" u="sng" dirty="0">
              <a:solidFill>
                <a:srgbClr val="800000"/>
              </a:solidFill>
              <a:latin typeface="Calibri (Headings)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611748" y="299919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chemeClr val="tx1"/>
                </a:solidFill>
              </a:rPr>
              <a:t>RUBIK Sensitivity Analysis</a:t>
            </a:r>
            <a:endParaRPr lang="en-US" sz="3600" kern="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5000" y="4419600"/>
            <a:ext cx="596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6.7X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62000" y="4572000"/>
            <a:ext cx="596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5.8X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124200" y="3962400"/>
            <a:ext cx="596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7.5X</a:t>
            </a:r>
            <a:endParaRPr lang="en-US" sz="2000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295400" y="4648200"/>
            <a:ext cx="0" cy="304800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0" y="6096000"/>
            <a:ext cx="4457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Hardware: </a:t>
            </a:r>
            <a:r>
              <a:rPr lang="en-US" sz="1800" dirty="0"/>
              <a:t>AMD Opteron, 2.7GHz, 32GB </a:t>
            </a:r>
            <a:r>
              <a:rPr lang="en-US" sz="1800" dirty="0" smtClean="0"/>
              <a:t>RAM</a:t>
            </a:r>
            <a:endParaRPr lang="en-US" sz="1800" dirty="0"/>
          </a:p>
        </p:txBody>
      </p:sp>
      <p:sp>
        <p:nvSpPr>
          <p:cNvPr id="9" name="Rectangle 8"/>
          <p:cNvSpPr/>
          <p:nvPr/>
        </p:nvSpPr>
        <p:spPr>
          <a:xfrm>
            <a:off x="0" y="5715000"/>
            <a:ext cx="4572000" cy="106680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 smtClean="0">
                <a:solidFill>
                  <a:srgbClr val="800000"/>
                </a:solidFill>
                <a:latin typeface="+mj-lt"/>
              </a:rPr>
              <a:t>Increased similarity ⇒ Increased compression</a:t>
            </a:r>
            <a:endParaRPr lang="en-US" sz="2700" b="1" u="sng" dirty="0">
              <a:solidFill>
                <a:srgbClr val="800000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29200" y="2051149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Benchmark: </a:t>
            </a:r>
            <a:r>
              <a:rPr lang="en-US" sz="1800" dirty="0" smtClean="0"/>
              <a:t>60 </a:t>
            </a:r>
            <a:r>
              <a:rPr lang="en-US" sz="1800" dirty="0"/>
              <a:t>threshold </a:t>
            </a:r>
            <a:r>
              <a:rPr lang="en-US" sz="1800" dirty="0" smtClean="0"/>
              <a:t>queries, </a:t>
            </a:r>
          </a:p>
          <a:p>
            <a:r>
              <a:rPr lang="en-US" sz="1800" dirty="0" smtClean="0"/>
              <a:t>random thresholds, </a:t>
            </a:r>
            <a:r>
              <a:rPr lang="en-US" sz="1800" dirty="0" smtClean="0">
                <a:solidFill>
                  <a:srgbClr val="000000"/>
                </a:solidFill>
              </a:rPr>
              <a:t>up to 15% selectivity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4548" y="1307068"/>
            <a:ext cx="2515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800" b="1" dirty="0" smtClean="0"/>
              <a:t>Configuration: </a:t>
            </a:r>
            <a:r>
              <a:rPr lang="en-US" sz="1800" dirty="0" smtClean="0"/>
              <a:t>128 bins </a:t>
            </a:r>
            <a:endParaRPr lang="en-US" sz="1800" dirty="0"/>
          </a:p>
        </p:txBody>
      </p:sp>
      <p:graphicFrame>
        <p:nvGraphicFramePr>
          <p:cNvPr id="24" name="Char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8325557"/>
              </p:ext>
            </p:extLst>
          </p:nvPr>
        </p:nvGraphicFramePr>
        <p:xfrm>
          <a:off x="4572000" y="2858532"/>
          <a:ext cx="4572000" cy="2926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50840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633"/>
    </mc:Choice>
    <mc:Fallback xmlns="">
      <p:transition xmlns:p14="http://schemas.microsoft.com/office/powerpoint/2010/main" spd="slow" advTm="171633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54189-C436-47D0-AC37-8484B13A8E13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11748" y="299919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dirty="0">
                <a:solidFill>
                  <a:schemeClr val="tx1"/>
                </a:solidFill>
              </a:rPr>
              <a:t>Threshold Queries on Time Series</a:t>
            </a:r>
            <a:endParaRPr lang="en-US" sz="3600" kern="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7400" y="5943600"/>
            <a:ext cx="2736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800000"/>
                </a:solidFill>
              </a:rPr>
              <a:t>Thank you!</a:t>
            </a:r>
            <a:endParaRPr lang="en-US" sz="4400" dirty="0">
              <a:solidFill>
                <a:srgbClr val="800000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4906963"/>
          </a:xfrm>
        </p:spPr>
        <p:txBody>
          <a:bodyPr/>
          <a:lstStyle/>
          <a:p>
            <a:r>
              <a:rPr lang="en-US" sz="2800" dirty="0" smtClean="0">
                <a:solidFill>
                  <a:srgbClr val="000000"/>
                </a:solidFill>
              </a:rPr>
              <a:t>Subsets of interest in neuroscience simulations</a:t>
            </a:r>
          </a:p>
          <a:p>
            <a:pPr marL="0" indent="0">
              <a:buNone/>
            </a:pPr>
            <a:endParaRPr lang="en-US" sz="2800" b="1" dirty="0" smtClean="0">
              <a:solidFill>
                <a:srgbClr val="800000"/>
              </a:solidFill>
            </a:endParaRPr>
          </a:p>
          <a:p>
            <a:r>
              <a:rPr lang="en-US" sz="2800" b="1" dirty="0" smtClean="0">
                <a:solidFill>
                  <a:srgbClr val="000000"/>
                </a:solidFill>
              </a:rPr>
              <a:t>RUBIK</a:t>
            </a:r>
            <a:r>
              <a:rPr lang="en-US" sz="2800" b="1" dirty="0" smtClean="0">
                <a:solidFill>
                  <a:srgbClr val="8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outperforms</a:t>
            </a:r>
            <a:r>
              <a:rPr lang="en-US" sz="2800" dirty="0" smtClean="0">
                <a:solidFill>
                  <a:srgbClr val="800000"/>
                </a:solidFill>
              </a:rPr>
              <a:t> </a:t>
            </a:r>
            <a:r>
              <a:rPr lang="en-US" sz="2800" dirty="0" smtClean="0"/>
              <a:t>state-of-the-art by using:</a:t>
            </a:r>
            <a:endParaRPr lang="en-US" sz="2400" dirty="0" smtClean="0"/>
          </a:p>
          <a:p>
            <a:pPr lvl="1"/>
            <a:r>
              <a:rPr lang="en-US" sz="2200" dirty="0" err="1" smtClean="0"/>
              <a:t>Quadtree</a:t>
            </a:r>
            <a:r>
              <a:rPr lang="en-US" sz="2200" dirty="0" smtClean="0"/>
              <a:t> decomposition</a:t>
            </a:r>
          </a:p>
          <a:p>
            <a:pPr marL="914400" lvl="2" indent="0">
              <a:buNone/>
            </a:pPr>
            <a:r>
              <a:rPr lang="en-US" sz="2200" b="1" dirty="0" smtClean="0">
                <a:solidFill>
                  <a:srgbClr val="000000"/>
                </a:solidFill>
              </a:rPr>
              <a:t>⇒</a:t>
            </a:r>
            <a:r>
              <a:rPr lang="en-US" sz="2200" b="1" dirty="0" smtClean="0">
                <a:solidFill>
                  <a:srgbClr val="800000"/>
                </a:solidFill>
              </a:rPr>
              <a:t> </a:t>
            </a:r>
            <a:r>
              <a:rPr lang="en-US" sz="2200" dirty="0" smtClean="0"/>
              <a:t>Transformation into a 2D bitmap problem</a:t>
            </a:r>
          </a:p>
          <a:p>
            <a:pPr lvl="1"/>
            <a:r>
              <a:rPr lang="en-US" sz="2200" dirty="0"/>
              <a:t>T</a:t>
            </a:r>
            <a:r>
              <a:rPr lang="en-US" sz="2200" dirty="0" smtClean="0"/>
              <a:t>ime series clustering </a:t>
            </a:r>
          </a:p>
          <a:p>
            <a:pPr marL="914400" lvl="2" indent="0">
              <a:buNone/>
            </a:pPr>
            <a:r>
              <a:rPr lang="en-US" sz="2200" b="1" dirty="0" smtClean="0">
                <a:solidFill>
                  <a:srgbClr val="000000"/>
                </a:solidFill>
              </a:rPr>
              <a:t>⇒</a:t>
            </a:r>
            <a:r>
              <a:rPr lang="en-US" sz="2200" b="1" dirty="0" smtClean="0">
                <a:solidFill>
                  <a:srgbClr val="800000"/>
                </a:solidFill>
              </a:rPr>
              <a:t> </a:t>
            </a:r>
            <a:r>
              <a:rPr lang="en-US" sz="2200" dirty="0" smtClean="0"/>
              <a:t>Similarities across time series are exploited</a:t>
            </a:r>
          </a:p>
          <a:p>
            <a:pPr marL="457200" lvl="1" indent="0">
              <a:buNone/>
            </a:pPr>
            <a:endParaRPr lang="en-US" sz="1400" dirty="0" smtClean="0"/>
          </a:p>
          <a:p>
            <a:r>
              <a:rPr lang="en-US" sz="2800" b="1" dirty="0" smtClean="0">
                <a:solidFill>
                  <a:srgbClr val="000000"/>
                </a:solidFill>
              </a:rPr>
              <a:t>RUBIK </a:t>
            </a:r>
            <a:r>
              <a:rPr lang="en-US" sz="2800" dirty="0" smtClean="0">
                <a:solidFill>
                  <a:srgbClr val="000000"/>
                </a:solidFill>
              </a:rPr>
              <a:t>s</a:t>
            </a:r>
            <a:r>
              <a:rPr lang="en-US" sz="2800" dirty="0" smtClean="0"/>
              <a:t>cales particularly well with time series from increasingly detailed simulation models			</a:t>
            </a:r>
          </a:p>
          <a:p>
            <a:endParaRPr lang="en-US" sz="24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327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2104"/>
    </mc:Choice>
    <mc:Fallback xmlns="">
      <p:transition xmlns:p14="http://schemas.microsoft.com/office/powerpoint/2010/main" spd="slow" advTm="382104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54189-C436-47D0-AC37-8484B13A8E1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3163357" y="1400357"/>
            <a:ext cx="2323043" cy="800920"/>
          </a:xfrm>
          <a:prstGeom prst="rect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Experimental measurement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3163358" y="3935753"/>
            <a:ext cx="2323042" cy="623331"/>
          </a:xfrm>
          <a:prstGeom prst="rect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smtClean="0"/>
              <a:t>Simulation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 bwMode="auto">
          <a:xfrm>
            <a:off x="3163358" y="5023851"/>
            <a:ext cx="2323042" cy="632193"/>
          </a:xfrm>
          <a:prstGeom prst="rect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smtClean="0"/>
              <a:t>Analysis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 bwMode="auto">
          <a:xfrm>
            <a:off x="3163358" y="2771208"/>
            <a:ext cx="2323042" cy="572626"/>
          </a:xfrm>
          <a:prstGeom prst="rect">
            <a:avLst/>
          </a:prstGeom>
          <a:solidFill>
            <a:schemeClr val="accent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smtClean="0"/>
              <a:t>Model</a:t>
            </a:r>
            <a:endParaRPr lang="en-US" b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lum contrast="10000"/>
            <a:grayscl/>
          </a:blip>
          <a:srcRect/>
          <a:stretch>
            <a:fillRect/>
          </a:stretch>
        </p:blipFill>
        <p:spPr bwMode="auto">
          <a:xfrm>
            <a:off x="2553501" y="1673402"/>
            <a:ext cx="753204" cy="9158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2" descr="C:\Users\Mira\Desktop\Candidacy exam\williams.dat_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501" y="2920374"/>
            <a:ext cx="1126547" cy="747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2553501" y="4214725"/>
            <a:ext cx="1057401" cy="7032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Line 15"/>
          <p:cNvSpPr>
            <a:spLocks noChangeShapeType="1"/>
          </p:cNvSpPr>
          <p:nvPr/>
        </p:nvSpPr>
        <p:spPr bwMode="auto">
          <a:xfrm flipH="1">
            <a:off x="4324925" y="2201277"/>
            <a:ext cx="0" cy="56993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>
            <a:off x="4327059" y="3348043"/>
            <a:ext cx="0" cy="58771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 flipH="1">
            <a:off x="4327059" y="4559084"/>
            <a:ext cx="1" cy="46476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>
            <a:off x="4327058" y="2201276"/>
            <a:ext cx="4" cy="618124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 flipH="1">
            <a:off x="4327060" y="4559084"/>
            <a:ext cx="3" cy="48969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>
            <a:off x="4327058" y="3343834"/>
            <a:ext cx="4" cy="618124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2553501" y="5125660"/>
            <a:ext cx="1878845" cy="1433000"/>
            <a:chOff x="22326597" y="35049374"/>
            <a:chExt cx="3620803" cy="3701623"/>
          </a:xfrm>
        </p:grpSpPr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5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22783800" y="35049374"/>
              <a:ext cx="1714500" cy="2857500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ffectLst/>
          </p:spPr>
        </p:pic>
        <p:pic>
          <p:nvPicPr>
            <p:cNvPr id="20" name="Picture 5"/>
            <p:cNvPicPr>
              <a:picLocks noChangeAspect="1" noChangeArrowheads="1"/>
            </p:cNvPicPr>
            <p:nvPr/>
          </p:nvPicPr>
          <p:blipFill>
            <a:blip r:embed="rId5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2669500" y="35163674"/>
              <a:ext cx="1714500" cy="2857500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ffectLst/>
          </p:spPr>
        </p:pic>
        <p:pic>
          <p:nvPicPr>
            <p:cNvPr id="21" name="Picture 5"/>
            <p:cNvPicPr>
              <a:picLocks noChangeAspect="1" noChangeArrowheads="1"/>
            </p:cNvPicPr>
            <p:nvPr/>
          </p:nvPicPr>
          <p:blipFill>
            <a:blip r:embed="rId5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2555200" y="35277974"/>
              <a:ext cx="1714500" cy="2857500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ffectLst/>
          </p:spPr>
        </p:pic>
        <p:pic>
          <p:nvPicPr>
            <p:cNvPr id="22" name="Picture 5"/>
            <p:cNvPicPr>
              <a:picLocks noChangeAspect="1" noChangeArrowheads="1"/>
            </p:cNvPicPr>
            <p:nvPr/>
          </p:nvPicPr>
          <p:blipFill>
            <a:blip r:embed="rId5">
              <a:lum contrast="30000"/>
            </a:blip>
            <a:srcRect/>
            <a:stretch>
              <a:fillRect/>
            </a:stretch>
          </p:blipFill>
          <p:spPr bwMode="auto">
            <a:xfrm>
              <a:off x="22440900" y="35392274"/>
              <a:ext cx="1714500" cy="2857500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ffectLst/>
          </p:spPr>
        </p:pic>
        <p:pic>
          <p:nvPicPr>
            <p:cNvPr id="23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326597" y="35506575"/>
              <a:ext cx="1714500" cy="2857500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ffectLst/>
          </p:spPr>
        </p:pic>
        <p:sp>
          <p:nvSpPr>
            <p:cNvPr id="24" name="Content Placeholder 2"/>
            <p:cNvSpPr txBox="1">
              <a:spLocks/>
            </p:cNvSpPr>
            <p:nvPr/>
          </p:nvSpPr>
          <p:spPr bwMode="auto">
            <a:xfrm>
              <a:off x="24079201" y="38135473"/>
              <a:ext cx="1868199" cy="386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rgbClr val="953735"/>
                </a:buClr>
                <a:defRPr/>
              </a:pPr>
              <a:r>
                <a:rPr lang="en-US" sz="1800" b="1" dirty="0" smtClean="0">
                  <a:latin typeface="+mn-lt"/>
                  <a:cs typeface="+mn-cs"/>
                </a:rPr>
                <a:t>time</a:t>
              </a:r>
              <a:endParaRPr lang="en-US" sz="1400" b="1" dirty="0">
                <a:latin typeface="+mn-lt"/>
                <a:cs typeface="+mn-cs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rot="5400000" flipH="1" flipV="1">
              <a:off x="24528297" y="38004149"/>
              <a:ext cx="228600" cy="2286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5400000">
              <a:off x="23904842" y="38522397"/>
              <a:ext cx="228600" cy="2286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itle 1"/>
          <p:cNvSpPr txBox="1">
            <a:spLocks/>
          </p:cNvSpPr>
          <p:nvPr/>
        </p:nvSpPr>
        <p:spPr bwMode="auto">
          <a:xfrm>
            <a:off x="611748" y="299919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chemeClr val="tx1"/>
                </a:solidFill>
              </a:rPr>
              <a:t>Scientific Simulations</a:t>
            </a:r>
            <a:endParaRPr lang="en-US" sz="360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053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54189-C436-47D0-AC37-8484B13A8E1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11748" y="299919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chemeClr val="tx1"/>
                </a:solidFill>
              </a:rPr>
              <a:t>Stacking Time Series Bitmaps</a:t>
            </a:r>
            <a:endParaRPr lang="en-US" sz="3600" kern="0" dirty="0">
              <a:solidFill>
                <a:schemeClr val="tx1"/>
              </a:solidFill>
            </a:endParaRPr>
          </a:p>
        </p:txBody>
      </p:sp>
      <p:graphicFrame>
        <p:nvGraphicFramePr>
          <p:cNvPr id="7" name="Content Placeholder 10"/>
          <p:cNvGraphicFramePr>
            <a:graphicFrameLocks/>
          </p:cNvGraphicFramePr>
          <p:nvPr>
            <p:extLst/>
          </p:nvPr>
        </p:nvGraphicFramePr>
        <p:xfrm>
          <a:off x="1143000" y="4114800"/>
          <a:ext cx="1828800" cy="17906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</a:tblGrid>
              <a:tr h="8763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All 0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Mix</a:t>
                      </a:r>
                    </a:p>
                    <a:p>
                      <a:pPr algn="ctr"/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8763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Mix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Mix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2" name="Content Placeholder 10"/>
          <p:cNvGraphicFramePr>
            <a:graphicFrameLocks/>
          </p:cNvGraphicFramePr>
          <p:nvPr>
            <p:extLst/>
          </p:nvPr>
        </p:nvGraphicFramePr>
        <p:xfrm>
          <a:off x="6400800" y="4114800"/>
          <a:ext cx="1828800" cy="17906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</a:tblGrid>
              <a:tr h="8763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Mix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All</a:t>
                      </a: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</a:rPr>
                        <a:t> 0</a:t>
                      </a:r>
                      <a:endParaRPr lang="en-US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763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Mix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All</a:t>
                      </a: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</a:rPr>
                        <a:t> 1</a:t>
                      </a:r>
                      <a:endParaRPr lang="en-US" sz="18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Content Placeholder 10"/>
          <p:cNvGraphicFramePr>
            <a:graphicFrameLocks/>
          </p:cNvGraphicFramePr>
          <p:nvPr>
            <p:extLst/>
          </p:nvPr>
        </p:nvGraphicFramePr>
        <p:xfrm>
          <a:off x="3784815" y="4094136"/>
          <a:ext cx="1828800" cy="17906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</a:tblGrid>
              <a:tr h="8763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All 0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Mix</a:t>
                      </a:r>
                    </a:p>
                    <a:p>
                      <a:pPr algn="ctr"/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8763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All 1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Mix</a:t>
                      </a: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447800" y="6019800"/>
            <a:ext cx="1248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luster 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937215" y="6001719"/>
            <a:ext cx="1248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luster 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676125" y="6014634"/>
            <a:ext cx="1248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luster 3</a:t>
            </a:r>
            <a:endParaRPr lang="en-US" dirty="0"/>
          </a:p>
        </p:txBody>
      </p:sp>
      <p:graphicFrame>
        <p:nvGraphicFramePr>
          <p:cNvPr id="26" name="Content Placeholder 10"/>
          <p:cNvGraphicFramePr>
            <a:graphicFrameLocks/>
          </p:cNvGraphicFramePr>
          <p:nvPr>
            <p:extLst/>
          </p:nvPr>
        </p:nvGraphicFramePr>
        <p:xfrm>
          <a:off x="2590800" y="1435428"/>
          <a:ext cx="306404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6010"/>
                <a:gridCol w="766010"/>
                <a:gridCol w="766010"/>
                <a:gridCol w="766010"/>
              </a:tblGrid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0" name="Freeform 29"/>
          <p:cNvSpPr/>
          <p:nvPr/>
        </p:nvSpPr>
        <p:spPr>
          <a:xfrm>
            <a:off x="2606840" y="1642873"/>
            <a:ext cx="3048000" cy="1930978"/>
          </a:xfrm>
          <a:custGeom>
            <a:avLst/>
            <a:gdLst>
              <a:gd name="connsiteX0" fmla="*/ 0 w 3496235"/>
              <a:gd name="connsiteY0" fmla="*/ 731716 h 1455737"/>
              <a:gd name="connsiteX1" fmla="*/ 709706 w 3496235"/>
              <a:gd name="connsiteY1" fmla="*/ 754127 h 1455737"/>
              <a:gd name="connsiteX2" fmla="*/ 948764 w 3496235"/>
              <a:gd name="connsiteY2" fmla="*/ 985716 h 1455737"/>
              <a:gd name="connsiteX3" fmla="*/ 1613647 w 3496235"/>
              <a:gd name="connsiteY3" fmla="*/ 1000657 h 1455737"/>
              <a:gd name="connsiteX4" fmla="*/ 1882588 w 3496235"/>
              <a:gd name="connsiteY4" fmla="*/ 283480 h 1455737"/>
              <a:gd name="connsiteX5" fmla="*/ 2099235 w 3496235"/>
              <a:gd name="connsiteY5" fmla="*/ 74304 h 1455737"/>
              <a:gd name="connsiteX6" fmla="*/ 2323353 w 3496235"/>
              <a:gd name="connsiteY6" fmla="*/ 74304 h 1455737"/>
              <a:gd name="connsiteX7" fmla="*/ 2532529 w 3496235"/>
              <a:gd name="connsiteY7" fmla="*/ 963304 h 1455737"/>
              <a:gd name="connsiteX8" fmla="*/ 2779059 w 3496235"/>
              <a:gd name="connsiteY8" fmla="*/ 1217304 h 1455737"/>
              <a:gd name="connsiteX9" fmla="*/ 3010647 w 3496235"/>
              <a:gd name="connsiteY9" fmla="*/ 1217304 h 1455737"/>
              <a:gd name="connsiteX10" fmla="*/ 3234764 w 3496235"/>
              <a:gd name="connsiteY10" fmla="*/ 1441421 h 1455737"/>
              <a:gd name="connsiteX11" fmla="*/ 3496235 w 3496235"/>
              <a:gd name="connsiteY11" fmla="*/ 1433951 h 1455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96235" h="1455737">
                <a:moveTo>
                  <a:pt x="0" y="731716"/>
                </a:moveTo>
                <a:lnTo>
                  <a:pt x="709706" y="754127"/>
                </a:lnTo>
                <a:cubicBezTo>
                  <a:pt x="867833" y="796460"/>
                  <a:pt x="798107" y="944628"/>
                  <a:pt x="948764" y="985716"/>
                </a:cubicBezTo>
                <a:cubicBezTo>
                  <a:pt x="1099421" y="1026804"/>
                  <a:pt x="1458010" y="1117696"/>
                  <a:pt x="1613647" y="1000657"/>
                </a:cubicBezTo>
                <a:cubicBezTo>
                  <a:pt x="1769284" y="883618"/>
                  <a:pt x="1801657" y="437872"/>
                  <a:pt x="1882588" y="283480"/>
                </a:cubicBezTo>
                <a:cubicBezTo>
                  <a:pt x="1963519" y="129088"/>
                  <a:pt x="2025774" y="109167"/>
                  <a:pt x="2099235" y="74304"/>
                </a:cubicBezTo>
                <a:cubicBezTo>
                  <a:pt x="2172696" y="39441"/>
                  <a:pt x="2251137" y="-73863"/>
                  <a:pt x="2323353" y="74304"/>
                </a:cubicBezTo>
                <a:cubicBezTo>
                  <a:pt x="2395569" y="222471"/>
                  <a:pt x="2456578" y="772804"/>
                  <a:pt x="2532529" y="963304"/>
                </a:cubicBezTo>
                <a:cubicBezTo>
                  <a:pt x="2608480" y="1153804"/>
                  <a:pt x="2699373" y="1174971"/>
                  <a:pt x="2779059" y="1217304"/>
                </a:cubicBezTo>
                <a:cubicBezTo>
                  <a:pt x="2858745" y="1259637"/>
                  <a:pt x="2934696" y="1179951"/>
                  <a:pt x="3010647" y="1217304"/>
                </a:cubicBezTo>
                <a:cubicBezTo>
                  <a:pt x="3086598" y="1254657"/>
                  <a:pt x="3153833" y="1405313"/>
                  <a:pt x="3234764" y="1441421"/>
                </a:cubicBezTo>
                <a:cubicBezTo>
                  <a:pt x="3315695" y="1477529"/>
                  <a:pt x="3496235" y="1433951"/>
                  <a:pt x="3496235" y="1433951"/>
                </a:cubicBezTo>
              </a:path>
            </a:pathLst>
          </a:custGeom>
          <a:ln w="28575">
            <a:solidFill>
              <a:srgbClr val="8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3" name="TextBox 2"/>
          <p:cNvSpPr txBox="1"/>
          <p:nvPr/>
        </p:nvSpPr>
        <p:spPr>
          <a:xfrm>
            <a:off x="2984715" y="1816428"/>
            <a:ext cx="838200" cy="46166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All 0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495800" y="1799638"/>
            <a:ext cx="838200" cy="46166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Mix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984715" y="2924688"/>
            <a:ext cx="838200" cy="46166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Mix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495800" y="2923396"/>
            <a:ext cx="838200" cy="46166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Mix</a:t>
            </a:r>
            <a:endParaRPr lang="en-US" dirty="0"/>
          </a:p>
        </p:txBody>
      </p:sp>
      <p:sp>
        <p:nvSpPr>
          <p:cNvPr id="34" name="Right Arrow 33"/>
          <p:cNvSpPr/>
          <p:nvPr/>
        </p:nvSpPr>
        <p:spPr>
          <a:xfrm rot="8066361">
            <a:off x="1869903" y="3516718"/>
            <a:ext cx="506719" cy="32843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>
            <a:off x="1295400" y="4343400"/>
            <a:ext cx="1588577" cy="1333053"/>
          </a:xfrm>
          <a:custGeom>
            <a:avLst/>
            <a:gdLst>
              <a:gd name="connsiteX0" fmla="*/ 0 w 1588577"/>
              <a:gd name="connsiteY0" fmla="*/ 987940 h 1232237"/>
              <a:gd name="connsiteX1" fmla="*/ 643180 w 1588577"/>
              <a:gd name="connsiteY1" fmla="*/ 763215 h 1232237"/>
              <a:gd name="connsiteX2" fmla="*/ 1061634 w 1588577"/>
              <a:gd name="connsiteY2" fmla="*/ 3798 h 1232237"/>
              <a:gd name="connsiteX3" fmla="*/ 1301858 w 1588577"/>
              <a:gd name="connsiteY3" fmla="*/ 1119676 h 1232237"/>
              <a:gd name="connsiteX4" fmla="*/ 1588577 w 1588577"/>
              <a:gd name="connsiteY4" fmla="*/ 1135174 h 1232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8577" h="1232237">
                <a:moveTo>
                  <a:pt x="0" y="987940"/>
                </a:moveTo>
                <a:cubicBezTo>
                  <a:pt x="233120" y="957589"/>
                  <a:pt x="466241" y="927239"/>
                  <a:pt x="643180" y="763215"/>
                </a:cubicBezTo>
                <a:cubicBezTo>
                  <a:pt x="820119" y="599191"/>
                  <a:pt x="951854" y="-55612"/>
                  <a:pt x="1061634" y="3798"/>
                </a:cubicBezTo>
                <a:cubicBezTo>
                  <a:pt x="1171414" y="63208"/>
                  <a:pt x="1214034" y="931113"/>
                  <a:pt x="1301858" y="1119676"/>
                </a:cubicBezTo>
                <a:cubicBezTo>
                  <a:pt x="1389682" y="1308239"/>
                  <a:pt x="1489129" y="1221706"/>
                  <a:pt x="1588577" y="1135174"/>
                </a:cubicBezTo>
              </a:path>
            </a:pathLst>
          </a:custGeom>
          <a:noFill/>
          <a:ln w="38100">
            <a:solidFill>
              <a:srgbClr val="8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3851329" y="4227424"/>
            <a:ext cx="1715705" cy="1625195"/>
          </a:xfrm>
          <a:custGeom>
            <a:avLst/>
            <a:gdLst>
              <a:gd name="connsiteX0" fmla="*/ 0 w 1715705"/>
              <a:gd name="connsiteY0" fmla="*/ 693288 h 1625195"/>
              <a:gd name="connsiteX1" fmla="*/ 1146874 w 1715705"/>
              <a:gd name="connsiteY1" fmla="*/ 670040 h 1625195"/>
              <a:gd name="connsiteX2" fmla="*/ 1340603 w 1715705"/>
              <a:gd name="connsiteY2" fmla="*/ 19112 h 1625195"/>
              <a:gd name="connsiteX3" fmla="*/ 1503335 w 1715705"/>
              <a:gd name="connsiteY3" fmla="*/ 1514698 h 1625195"/>
              <a:gd name="connsiteX4" fmla="*/ 1697064 w 1715705"/>
              <a:gd name="connsiteY4" fmla="*/ 1514698 h 1625195"/>
              <a:gd name="connsiteX5" fmla="*/ 1697064 w 1715705"/>
              <a:gd name="connsiteY5" fmla="*/ 1522447 h 1625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15705" h="1625195">
                <a:moveTo>
                  <a:pt x="0" y="693288"/>
                </a:moveTo>
                <a:cubicBezTo>
                  <a:pt x="461720" y="737845"/>
                  <a:pt x="923440" y="782403"/>
                  <a:pt x="1146874" y="670040"/>
                </a:cubicBezTo>
                <a:cubicBezTo>
                  <a:pt x="1370308" y="557677"/>
                  <a:pt x="1281193" y="-121664"/>
                  <a:pt x="1340603" y="19112"/>
                </a:cubicBezTo>
                <a:cubicBezTo>
                  <a:pt x="1400013" y="159888"/>
                  <a:pt x="1443925" y="1265434"/>
                  <a:pt x="1503335" y="1514698"/>
                </a:cubicBezTo>
                <a:cubicBezTo>
                  <a:pt x="1562745" y="1763962"/>
                  <a:pt x="1664776" y="1513407"/>
                  <a:pt x="1697064" y="1514698"/>
                </a:cubicBezTo>
                <a:cubicBezTo>
                  <a:pt x="1729352" y="1515989"/>
                  <a:pt x="1713208" y="1519218"/>
                  <a:pt x="1697064" y="1522447"/>
                </a:cubicBezTo>
              </a:path>
            </a:pathLst>
          </a:custGeom>
          <a:noFill/>
          <a:ln w="38100">
            <a:solidFill>
              <a:srgbClr val="8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6470542" y="4248790"/>
            <a:ext cx="1689316" cy="1555325"/>
          </a:xfrm>
          <a:custGeom>
            <a:avLst/>
            <a:gdLst>
              <a:gd name="connsiteX0" fmla="*/ 0 w 1689316"/>
              <a:gd name="connsiteY0" fmla="*/ 1555325 h 1555325"/>
              <a:gd name="connsiteX1" fmla="*/ 201478 w 1689316"/>
              <a:gd name="connsiteY1" fmla="*/ 20993 h 1555325"/>
              <a:gd name="connsiteX2" fmla="*/ 550190 w 1689316"/>
              <a:gd name="connsiteY2" fmla="*/ 664173 h 1555325"/>
              <a:gd name="connsiteX3" fmla="*/ 1689316 w 1689316"/>
              <a:gd name="connsiteY3" fmla="*/ 664173 h 155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9316" h="1555325">
                <a:moveTo>
                  <a:pt x="0" y="1555325"/>
                </a:moveTo>
                <a:cubicBezTo>
                  <a:pt x="54890" y="862421"/>
                  <a:pt x="109780" y="169518"/>
                  <a:pt x="201478" y="20993"/>
                </a:cubicBezTo>
                <a:cubicBezTo>
                  <a:pt x="293176" y="-127532"/>
                  <a:pt x="302217" y="556976"/>
                  <a:pt x="550190" y="664173"/>
                </a:cubicBezTo>
                <a:cubicBezTo>
                  <a:pt x="798163" y="771370"/>
                  <a:pt x="1243739" y="717771"/>
                  <a:pt x="1689316" y="664173"/>
                </a:cubicBezTo>
              </a:path>
            </a:pathLst>
          </a:custGeom>
          <a:noFill/>
          <a:ln w="38100">
            <a:solidFill>
              <a:srgbClr val="8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endCxn id="26" idx="2"/>
          </p:cNvCxnSpPr>
          <p:nvPr/>
        </p:nvCxnSpPr>
        <p:spPr>
          <a:xfrm>
            <a:off x="4114800" y="1435428"/>
            <a:ext cx="8020" cy="2286000"/>
          </a:xfrm>
          <a:prstGeom prst="line">
            <a:avLst/>
          </a:prstGeom>
          <a:ln w="381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6" idx="1"/>
            <a:endCxn id="26" idx="3"/>
          </p:cNvCxnSpPr>
          <p:nvPr/>
        </p:nvCxnSpPr>
        <p:spPr>
          <a:xfrm>
            <a:off x="2590800" y="2578428"/>
            <a:ext cx="3064040" cy="0"/>
          </a:xfrm>
          <a:prstGeom prst="line">
            <a:avLst/>
          </a:prstGeom>
          <a:ln w="381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137137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916"/>
    </mc:Choice>
    <mc:Fallback xmlns="">
      <p:transition spd="slow" advTm="106916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/>
              <a:t>Datasets: 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dirty="0" smtClean="0"/>
              <a:t>Neuroscience: 300K – 1.2M time series, 1000 time steps, 1.2GB – 4.8GB on disk  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dirty="0" smtClean="0"/>
              <a:t>Synthetic: 500K - 2M time series, 1024 time steps,       2.1GB – 8.4 GB on disk</a:t>
            </a:r>
          </a:p>
          <a:p>
            <a:pPr marL="0" indent="0">
              <a:buNone/>
            </a:pPr>
            <a:r>
              <a:rPr lang="en-US" sz="2400" b="1" dirty="0"/>
              <a:t>B</a:t>
            </a:r>
            <a:r>
              <a:rPr lang="en-US" sz="2400" b="1" dirty="0" smtClean="0"/>
              <a:t>enchmark: </a:t>
            </a:r>
            <a:r>
              <a:rPr lang="en-US" sz="2400" dirty="0" smtClean="0"/>
              <a:t>60 threshold queries, random thresholds, selectivity up to 15%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Software: 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dirty="0" smtClean="0"/>
              <a:t>RUBIK </a:t>
            </a:r>
            <a:endParaRPr lang="en-US" dirty="0"/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dirty="0" err="1" smtClean="0"/>
              <a:t>FastBitF</a:t>
            </a:r>
            <a:r>
              <a:rPr lang="en-US" dirty="0" smtClean="0"/>
              <a:t> </a:t>
            </a:r>
            <a:r>
              <a:rPr lang="en-US" dirty="0"/>
              <a:t>(WAH-compressed bitmap </a:t>
            </a:r>
            <a:r>
              <a:rPr lang="en-US" dirty="0" smtClean="0"/>
              <a:t>index), </a:t>
            </a:r>
            <a:r>
              <a:rPr lang="en-US" dirty="0" err="1" smtClean="0"/>
              <a:t>FastBit</a:t>
            </a:r>
            <a:r>
              <a:rPr lang="en-US" dirty="0" smtClean="0"/>
              <a:t> 2.0.1 API </a:t>
            </a:r>
          </a:p>
          <a:p>
            <a:pPr marL="0" indent="0">
              <a:buNone/>
            </a:pPr>
            <a:r>
              <a:rPr lang="en-US" sz="2400" b="1" dirty="0" smtClean="0"/>
              <a:t>Hardware: </a:t>
            </a:r>
            <a:r>
              <a:rPr lang="en-US" sz="2400" dirty="0" smtClean="0"/>
              <a:t>AMD Opteron, 2.7GHz, 32GB RAM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54189-C436-47D0-AC37-8484B13A8E1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11748" y="299919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chemeClr val="tx1"/>
                </a:solidFill>
              </a:rPr>
              <a:t>Experimental Methodology</a:t>
            </a:r>
            <a:endParaRPr lang="en-US" sz="360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82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5377"/>
    </mc:Choice>
    <mc:Fallback xmlns="">
      <p:transition spd="slow" advTm="12537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0000"/>
                </a:solidFill>
              </a:rPr>
              <a:t>Datasets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54189-C436-47D0-AC37-8484B13A8E13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066800"/>
            <a:ext cx="4608576" cy="24688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0200" y="1179576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Neuroscience Dataset</a:t>
            </a:r>
            <a:endParaRPr lang="en-US" dirty="0"/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3657600"/>
            <a:ext cx="4632960" cy="25847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25643" y="38100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Synthetic Dataset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29200" y="1143000"/>
            <a:ext cx="3962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Synthetic Data Generation</a:t>
            </a:r>
          </a:p>
          <a:p>
            <a:endParaRPr lang="en-GB" sz="1800" dirty="0"/>
          </a:p>
          <a:p>
            <a:r>
              <a:rPr lang="en-GB" sz="1800" dirty="0" smtClean="0"/>
              <a:t>Impulse </a:t>
            </a:r>
            <a:r>
              <a:rPr lang="en-GB" sz="1800" dirty="0"/>
              <a:t>response </a:t>
            </a:r>
            <a:endParaRPr lang="en-GB" sz="1800" dirty="0" smtClean="0"/>
          </a:p>
          <a:p>
            <a:endParaRPr lang="en-GB" sz="1800" dirty="0" smtClean="0"/>
          </a:p>
          <a:p>
            <a:r>
              <a:rPr lang="en-GB" sz="1800" dirty="0" smtClean="0"/>
              <a:t>Spike excitation</a:t>
            </a:r>
          </a:p>
          <a:p>
            <a:endParaRPr lang="en-GB" sz="1800" dirty="0" smtClean="0"/>
          </a:p>
          <a:p>
            <a:r>
              <a:rPr lang="en-GB" sz="1800" dirty="0" smtClean="0"/>
              <a:t>Parameters:</a:t>
            </a:r>
          </a:p>
          <a:p>
            <a:pPr marL="285750" indent="-285750">
              <a:buFont typeface="Arial"/>
              <a:buChar char="•"/>
            </a:pPr>
            <a:r>
              <a:rPr lang="en-GB" sz="1800" dirty="0" smtClean="0"/>
              <a:t>time </a:t>
            </a:r>
            <a:r>
              <a:rPr lang="en-GB" sz="1800" dirty="0"/>
              <a:t>offset of the </a:t>
            </a:r>
            <a:r>
              <a:rPr lang="en-GB" sz="1800" dirty="0" smtClean="0"/>
              <a:t>excitation </a:t>
            </a:r>
            <a:endParaRPr lang="en-GB" sz="1800" dirty="0"/>
          </a:p>
          <a:p>
            <a:pPr marL="285750" indent="-285750">
              <a:buFont typeface="Arial"/>
              <a:buChar char="•"/>
            </a:pPr>
            <a:r>
              <a:rPr lang="en-GB" sz="1800" dirty="0" smtClean="0"/>
              <a:t>time </a:t>
            </a:r>
            <a:r>
              <a:rPr lang="en-GB" sz="1800" dirty="0"/>
              <a:t>constant of the model </a:t>
            </a:r>
            <a:endParaRPr lang="en-GB" sz="1800" dirty="0"/>
          </a:p>
          <a:p>
            <a:pPr marL="285750" indent="-285750">
              <a:buFont typeface="Arial"/>
              <a:buChar char="•"/>
            </a:pPr>
            <a:r>
              <a:rPr lang="en-GB" sz="1800" dirty="0" smtClean="0"/>
              <a:t>sensitivity </a:t>
            </a:r>
            <a:r>
              <a:rPr lang="en-GB" sz="1800" dirty="0"/>
              <a:t>factor of the </a:t>
            </a:r>
            <a:r>
              <a:rPr lang="en-GB" sz="1800" dirty="0" smtClean="0"/>
              <a:t>model (amplitude </a:t>
            </a:r>
            <a:r>
              <a:rPr lang="en-GB" sz="1800" dirty="0"/>
              <a:t>of the </a:t>
            </a:r>
            <a:r>
              <a:rPr lang="en-GB" sz="1800" dirty="0" smtClean="0"/>
              <a:t>response)</a:t>
            </a:r>
          </a:p>
          <a:p>
            <a:endParaRPr lang="en-GB" sz="1800" dirty="0"/>
          </a:p>
          <a:p>
            <a:r>
              <a:rPr lang="en-GB" sz="1800" dirty="0" smtClean="0"/>
              <a:t>Additional Gaussian </a:t>
            </a:r>
            <a:r>
              <a:rPr lang="en-GB" sz="1800" dirty="0"/>
              <a:t>noise </a:t>
            </a:r>
            <a:r>
              <a:rPr lang="en-GB" sz="1800" dirty="0" smtClean="0"/>
              <a:t>(activity </a:t>
            </a:r>
            <a:r>
              <a:rPr lang="en-GB" sz="1800" dirty="0"/>
              <a:t>independent of the </a:t>
            </a:r>
            <a:r>
              <a:rPr lang="en-GB" sz="1800" dirty="0" smtClean="0"/>
              <a:t>excitation) </a:t>
            </a:r>
            <a:endParaRPr lang="en-US" sz="1800" dirty="0"/>
          </a:p>
          <a:p>
            <a:r>
              <a:rPr lang="en-US" sz="1800" dirty="0" smtClean="0"/>
              <a:t>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74675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54189-C436-47D0-AC37-8484B13A8E1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11748" y="299919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chemeClr val="tx1"/>
                </a:solidFill>
              </a:rPr>
              <a:t>Bitmap Compression: </a:t>
            </a:r>
            <a:r>
              <a:rPr lang="en-US" sz="3600" kern="0" dirty="0" err="1" smtClean="0">
                <a:solidFill>
                  <a:schemeClr val="tx1"/>
                </a:solidFill>
              </a:rPr>
              <a:t>FastBit</a:t>
            </a:r>
            <a:r>
              <a:rPr lang="en-US" sz="3600" kern="0" dirty="0" smtClean="0">
                <a:solidFill>
                  <a:schemeClr val="tx1"/>
                </a:solidFill>
              </a:rPr>
              <a:t> Approach</a:t>
            </a:r>
            <a:endParaRPr lang="en-US" sz="3600" kern="0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457200" y="1219200"/>
            <a:ext cx="8229600" cy="6506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/>
          </a:p>
          <a:p>
            <a:r>
              <a:rPr lang="en-US" sz="2400" dirty="0" smtClean="0"/>
              <a:t>Indexing software for scientific applications</a:t>
            </a:r>
          </a:p>
          <a:p>
            <a:r>
              <a:rPr lang="en-US" sz="2400" dirty="0" smtClean="0"/>
              <a:t>Key </a:t>
            </a:r>
            <a:r>
              <a:rPr lang="en-US" sz="2400" dirty="0"/>
              <a:t>innovation: </a:t>
            </a:r>
            <a:r>
              <a:rPr lang="en-US" sz="2400" dirty="0" smtClean="0"/>
              <a:t>Word-Aligned Hybrid </a:t>
            </a:r>
            <a:r>
              <a:rPr lang="en-US" sz="2400" dirty="0"/>
              <a:t>(WAH)</a:t>
            </a:r>
            <a:r>
              <a:rPr lang="en-US" sz="2400" dirty="0" smtClean="0"/>
              <a:t> compression</a:t>
            </a:r>
          </a:p>
          <a:p>
            <a:pPr lvl="1"/>
            <a:r>
              <a:rPr lang="en-US" dirty="0" smtClean="0"/>
              <a:t>Variation of Run-Length Encoding</a:t>
            </a:r>
          </a:p>
          <a:p>
            <a:pPr lvl="1"/>
            <a:r>
              <a:rPr lang="en-US" dirty="0" smtClean="0"/>
              <a:t>Encode/decode bitmaps in word size chunks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inimal decoding to gain speed </a:t>
            </a:r>
          </a:p>
          <a:p>
            <a:pPr lvl="1"/>
            <a:endParaRPr lang="en-US" sz="2000" dirty="0"/>
          </a:p>
          <a:p>
            <a:pPr marL="57150" indent="0">
              <a:buNone/>
            </a:pPr>
            <a:r>
              <a:rPr lang="en-US" sz="2400" b="1" dirty="0" err="1"/>
              <a:t>FastBitF</a:t>
            </a:r>
            <a:r>
              <a:rPr lang="en-US" sz="2400" b="1" dirty="0"/>
              <a:t>:</a:t>
            </a:r>
          </a:p>
          <a:p>
            <a:r>
              <a:rPr lang="en-US" sz="2400" dirty="0"/>
              <a:t>One-dimensional indexing on the observation value</a:t>
            </a:r>
          </a:p>
          <a:p>
            <a:r>
              <a:rPr lang="en-US" sz="2400" dirty="0"/>
              <a:t>Filtering according to queried time boundaries </a:t>
            </a:r>
          </a:p>
          <a:p>
            <a:pPr lvl="1"/>
            <a:endParaRPr lang="en-US" sz="2000" dirty="0"/>
          </a:p>
          <a:p>
            <a:pPr marL="514350" indent="-457200"/>
            <a:endParaRPr lang="en-US" sz="28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865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3907"/>
    </mc:Choice>
    <mc:Fallback xmlns="">
      <p:transition spd="slow" advTm="12390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54189-C436-47D0-AC37-8484B13A8E1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7" name="Freeform 56"/>
          <p:cNvSpPr/>
          <p:nvPr/>
        </p:nvSpPr>
        <p:spPr>
          <a:xfrm>
            <a:off x="7308042" y="1956140"/>
            <a:ext cx="1168402" cy="533400"/>
          </a:xfrm>
          <a:custGeom>
            <a:avLst/>
            <a:gdLst>
              <a:gd name="connsiteX0" fmla="*/ 0 w 1456267"/>
              <a:gd name="connsiteY0" fmla="*/ 611883 h 611883"/>
              <a:gd name="connsiteX1" fmla="*/ 262467 w 1456267"/>
              <a:gd name="connsiteY1" fmla="*/ 340949 h 611883"/>
              <a:gd name="connsiteX2" fmla="*/ 330200 w 1456267"/>
              <a:gd name="connsiteY2" fmla="*/ 2283 h 611883"/>
              <a:gd name="connsiteX3" fmla="*/ 524933 w 1456267"/>
              <a:gd name="connsiteY3" fmla="*/ 518749 h 611883"/>
              <a:gd name="connsiteX4" fmla="*/ 762000 w 1456267"/>
              <a:gd name="connsiteY4" fmla="*/ 357883 h 611883"/>
              <a:gd name="connsiteX5" fmla="*/ 1456267 w 1456267"/>
              <a:gd name="connsiteY5" fmla="*/ 603416 h 611883"/>
              <a:gd name="connsiteX6" fmla="*/ 1456267 w 1456267"/>
              <a:gd name="connsiteY6" fmla="*/ 603416 h 611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56267" h="611883">
                <a:moveTo>
                  <a:pt x="0" y="611883"/>
                </a:moveTo>
                <a:cubicBezTo>
                  <a:pt x="103717" y="527216"/>
                  <a:pt x="207434" y="442549"/>
                  <a:pt x="262467" y="340949"/>
                </a:cubicBezTo>
                <a:cubicBezTo>
                  <a:pt x="317500" y="239349"/>
                  <a:pt x="286456" y="-27350"/>
                  <a:pt x="330200" y="2283"/>
                </a:cubicBezTo>
                <a:cubicBezTo>
                  <a:pt x="373944" y="31916"/>
                  <a:pt x="452966" y="459482"/>
                  <a:pt x="524933" y="518749"/>
                </a:cubicBezTo>
                <a:cubicBezTo>
                  <a:pt x="596900" y="578016"/>
                  <a:pt x="606778" y="343772"/>
                  <a:pt x="762000" y="357883"/>
                </a:cubicBezTo>
                <a:cubicBezTo>
                  <a:pt x="917222" y="371994"/>
                  <a:pt x="1456267" y="603416"/>
                  <a:pt x="1456267" y="603416"/>
                </a:cubicBezTo>
                <a:lnTo>
                  <a:pt x="1456267" y="603416"/>
                </a:ln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7028641" y="1879939"/>
            <a:ext cx="1593995" cy="68808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7509443" y="3225712"/>
            <a:ext cx="1071034" cy="457201"/>
          </a:xfrm>
          <a:custGeom>
            <a:avLst/>
            <a:gdLst>
              <a:gd name="connsiteX0" fmla="*/ 0 w 1456267"/>
              <a:gd name="connsiteY0" fmla="*/ 611883 h 611883"/>
              <a:gd name="connsiteX1" fmla="*/ 262467 w 1456267"/>
              <a:gd name="connsiteY1" fmla="*/ 340949 h 611883"/>
              <a:gd name="connsiteX2" fmla="*/ 330200 w 1456267"/>
              <a:gd name="connsiteY2" fmla="*/ 2283 h 611883"/>
              <a:gd name="connsiteX3" fmla="*/ 524933 w 1456267"/>
              <a:gd name="connsiteY3" fmla="*/ 518749 h 611883"/>
              <a:gd name="connsiteX4" fmla="*/ 762000 w 1456267"/>
              <a:gd name="connsiteY4" fmla="*/ 357883 h 611883"/>
              <a:gd name="connsiteX5" fmla="*/ 1456267 w 1456267"/>
              <a:gd name="connsiteY5" fmla="*/ 603416 h 611883"/>
              <a:gd name="connsiteX6" fmla="*/ 1456267 w 1456267"/>
              <a:gd name="connsiteY6" fmla="*/ 603416 h 611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56267" h="611883">
                <a:moveTo>
                  <a:pt x="0" y="611883"/>
                </a:moveTo>
                <a:cubicBezTo>
                  <a:pt x="103717" y="527216"/>
                  <a:pt x="207434" y="442549"/>
                  <a:pt x="262467" y="340949"/>
                </a:cubicBezTo>
                <a:cubicBezTo>
                  <a:pt x="317500" y="239349"/>
                  <a:pt x="286456" y="-27350"/>
                  <a:pt x="330200" y="2283"/>
                </a:cubicBezTo>
                <a:cubicBezTo>
                  <a:pt x="373944" y="31916"/>
                  <a:pt x="452966" y="459482"/>
                  <a:pt x="524933" y="518749"/>
                </a:cubicBezTo>
                <a:cubicBezTo>
                  <a:pt x="596900" y="578016"/>
                  <a:pt x="606778" y="343772"/>
                  <a:pt x="762000" y="357883"/>
                </a:cubicBezTo>
                <a:cubicBezTo>
                  <a:pt x="917222" y="371994"/>
                  <a:pt x="1456267" y="603416"/>
                  <a:pt x="1456267" y="603416"/>
                </a:cubicBezTo>
                <a:lnTo>
                  <a:pt x="1456267" y="603416"/>
                </a:lnTo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7230042" y="3119463"/>
            <a:ext cx="1539114" cy="6532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609079"/>
            <a:ext cx="1993653" cy="3639842"/>
          </a:xfrm>
          <a:prstGeom prst="rect">
            <a:avLst/>
          </a:prstGeom>
        </p:spPr>
      </p:pic>
      <p:cxnSp>
        <p:nvCxnSpPr>
          <p:cNvPr id="62" name="Straight Connector 61"/>
          <p:cNvCxnSpPr>
            <a:endCxn id="72" idx="1"/>
          </p:cNvCxnSpPr>
          <p:nvPr/>
        </p:nvCxnSpPr>
        <p:spPr>
          <a:xfrm flipV="1">
            <a:off x="5184178" y="2642540"/>
            <a:ext cx="1706089" cy="6036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endCxn id="73" idx="0"/>
          </p:cNvCxnSpPr>
          <p:nvPr/>
        </p:nvCxnSpPr>
        <p:spPr>
          <a:xfrm flipV="1">
            <a:off x="5187826" y="3429000"/>
            <a:ext cx="1706090" cy="407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 rot="16200000">
            <a:off x="6455917" y="2023524"/>
            <a:ext cx="868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voltage</a:t>
            </a:r>
            <a:endParaRPr lang="en-US" sz="1800" dirty="0"/>
          </a:p>
        </p:txBody>
      </p:sp>
      <p:sp>
        <p:nvSpPr>
          <p:cNvPr id="73" name="TextBox 72"/>
          <p:cNvSpPr txBox="1"/>
          <p:nvPr/>
        </p:nvSpPr>
        <p:spPr>
          <a:xfrm rot="16200000">
            <a:off x="6644232" y="3244334"/>
            <a:ext cx="868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voltage</a:t>
            </a:r>
            <a:endParaRPr lang="en-US" sz="1800" dirty="0"/>
          </a:p>
        </p:txBody>
      </p:sp>
      <p:sp>
        <p:nvSpPr>
          <p:cNvPr id="74" name="TextBox 73"/>
          <p:cNvSpPr txBox="1"/>
          <p:nvPr/>
        </p:nvSpPr>
        <p:spPr>
          <a:xfrm>
            <a:off x="6947047" y="2485946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time</a:t>
            </a:r>
            <a:endParaRPr lang="en-US" sz="1800" dirty="0"/>
          </a:p>
        </p:txBody>
      </p:sp>
      <p:sp>
        <p:nvSpPr>
          <p:cNvPr id="75" name="TextBox 74"/>
          <p:cNvSpPr txBox="1"/>
          <p:nvPr/>
        </p:nvSpPr>
        <p:spPr>
          <a:xfrm>
            <a:off x="7135382" y="3685714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time</a:t>
            </a:r>
            <a:endParaRPr lang="en-US" sz="1800" dirty="0"/>
          </a:p>
        </p:txBody>
      </p:sp>
      <p:sp>
        <p:nvSpPr>
          <p:cNvPr id="40" name="Title 1"/>
          <p:cNvSpPr txBox="1">
            <a:spLocks/>
          </p:cNvSpPr>
          <p:nvPr/>
        </p:nvSpPr>
        <p:spPr bwMode="auto">
          <a:xfrm>
            <a:off x="611748" y="299919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chemeClr val="tx1"/>
                </a:solidFill>
              </a:rPr>
              <a:t>Scaling up Brain Simulations </a:t>
            </a:r>
            <a:endParaRPr lang="en-US" sz="3600" kern="0" dirty="0">
              <a:solidFill>
                <a:schemeClr val="tx1"/>
              </a:solidFill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711839" y="1877850"/>
            <a:ext cx="3959677" cy="3282516"/>
            <a:chOff x="22326597" y="35049374"/>
            <a:chExt cx="3786617" cy="3701623"/>
          </a:xfrm>
        </p:grpSpPr>
        <p:pic>
          <p:nvPicPr>
            <p:cNvPr id="43" name="Picture 5"/>
            <p:cNvPicPr>
              <a:picLocks noChangeAspect="1" noChangeArrowheads="1"/>
            </p:cNvPicPr>
            <p:nvPr/>
          </p:nvPicPr>
          <p:blipFill>
            <a:blip r:embed="rId5">
              <a:duotone>
                <a:prstClr val="black"/>
                <a:srgbClr val="D9C3A5">
                  <a:tint val="50000"/>
                  <a:satMod val="180000"/>
                </a:srgbClr>
              </a:duotone>
            </a:blip>
            <a:srcRect/>
            <a:stretch>
              <a:fillRect/>
            </a:stretch>
          </p:blipFill>
          <p:spPr bwMode="auto">
            <a:xfrm>
              <a:off x="22783800" y="35049374"/>
              <a:ext cx="1714500" cy="2857500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ffectLst/>
          </p:spPr>
        </p:pic>
        <p:pic>
          <p:nvPicPr>
            <p:cNvPr id="45" name="Picture 5"/>
            <p:cNvPicPr>
              <a:picLocks noChangeAspect="1" noChangeArrowheads="1"/>
            </p:cNvPicPr>
            <p:nvPr/>
          </p:nvPicPr>
          <p:blipFill>
            <a:blip r:embed="rId5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2669500" y="35163674"/>
              <a:ext cx="1714500" cy="2857500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ffectLst/>
          </p:spPr>
        </p:pic>
        <p:pic>
          <p:nvPicPr>
            <p:cNvPr id="48" name="Picture 5"/>
            <p:cNvPicPr>
              <a:picLocks noChangeAspect="1" noChangeArrowheads="1"/>
            </p:cNvPicPr>
            <p:nvPr/>
          </p:nvPicPr>
          <p:blipFill>
            <a:blip r:embed="rId5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2555200" y="35277974"/>
              <a:ext cx="1714500" cy="2857500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ffectLst/>
          </p:spPr>
        </p:pic>
        <p:pic>
          <p:nvPicPr>
            <p:cNvPr id="50" name="Picture 5"/>
            <p:cNvPicPr>
              <a:picLocks noChangeAspect="1" noChangeArrowheads="1"/>
            </p:cNvPicPr>
            <p:nvPr/>
          </p:nvPicPr>
          <p:blipFill>
            <a:blip r:embed="rId5">
              <a:lum contrast="30000"/>
            </a:blip>
            <a:srcRect/>
            <a:stretch>
              <a:fillRect/>
            </a:stretch>
          </p:blipFill>
          <p:spPr bwMode="auto">
            <a:xfrm>
              <a:off x="22440900" y="35392274"/>
              <a:ext cx="1714500" cy="2857500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ffectLst/>
          </p:spPr>
        </p:pic>
        <p:pic>
          <p:nvPicPr>
            <p:cNvPr id="51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326597" y="35506575"/>
              <a:ext cx="1714500" cy="2857500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ffectLst/>
          </p:spPr>
        </p:pic>
        <p:sp>
          <p:nvSpPr>
            <p:cNvPr id="52" name="Content Placeholder 2"/>
            <p:cNvSpPr txBox="1">
              <a:spLocks/>
            </p:cNvSpPr>
            <p:nvPr/>
          </p:nvSpPr>
          <p:spPr bwMode="auto">
            <a:xfrm>
              <a:off x="24245015" y="38135474"/>
              <a:ext cx="1868199" cy="3869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rgbClr val="953735"/>
                </a:buClr>
                <a:defRPr/>
              </a:pPr>
              <a:r>
                <a:rPr lang="en-US" sz="1800" b="1" dirty="0" smtClean="0">
                  <a:latin typeface="+mn-lt"/>
                  <a:cs typeface="+mn-cs"/>
                </a:rPr>
                <a:t>time</a:t>
              </a:r>
              <a:endParaRPr lang="en-US" sz="1400" b="1" dirty="0">
                <a:latin typeface="+mn-lt"/>
                <a:cs typeface="+mn-cs"/>
              </a:endParaRPr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 rot="5400000" flipH="1" flipV="1">
              <a:off x="24677023" y="38004150"/>
              <a:ext cx="228599" cy="2286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rot="5400000">
              <a:off x="24070657" y="38522398"/>
              <a:ext cx="228599" cy="2286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Right Arrow 64"/>
          <p:cNvSpPr/>
          <p:nvPr/>
        </p:nvSpPr>
        <p:spPr>
          <a:xfrm>
            <a:off x="6248400" y="3962400"/>
            <a:ext cx="2520756" cy="6614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Temporal Resolution</a:t>
            </a:r>
            <a:endParaRPr lang="en-US" sz="2800" dirty="0"/>
          </a:p>
        </p:txBody>
      </p:sp>
      <p:sp>
        <p:nvSpPr>
          <p:cNvPr id="71" name="Right Arrow 70"/>
          <p:cNvSpPr/>
          <p:nvPr/>
        </p:nvSpPr>
        <p:spPr>
          <a:xfrm rot="16200000">
            <a:off x="5312619" y="2661229"/>
            <a:ext cx="2185148" cy="6183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Model Resolution</a:t>
            </a:r>
            <a:endParaRPr lang="en-US" sz="2000" dirty="0"/>
          </a:p>
        </p:txBody>
      </p:sp>
      <p:sp>
        <p:nvSpPr>
          <p:cNvPr id="76" name="TextBox 75"/>
          <p:cNvSpPr txBox="1"/>
          <p:nvPr/>
        </p:nvSpPr>
        <p:spPr>
          <a:xfrm>
            <a:off x="4191000" y="5102803"/>
            <a:ext cx="24603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3D Neuron Model</a:t>
            </a:r>
            <a:endParaRPr lang="en-US" b="1" dirty="0"/>
          </a:p>
        </p:txBody>
      </p:sp>
      <p:sp>
        <p:nvSpPr>
          <p:cNvPr id="77" name="Rectangle 76"/>
          <p:cNvSpPr/>
          <p:nvPr/>
        </p:nvSpPr>
        <p:spPr>
          <a:xfrm>
            <a:off x="0" y="6245352"/>
            <a:ext cx="9144000" cy="53340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>
                <a:solidFill>
                  <a:srgbClr val="800000"/>
                </a:solidFill>
                <a:latin typeface="Calibri (Headings)"/>
              </a:rPr>
              <a:t>T</a:t>
            </a:r>
            <a:r>
              <a:rPr lang="en-US" sz="2700" b="1" dirty="0" smtClean="0">
                <a:solidFill>
                  <a:srgbClr val="800000"/>
                </a:solidFill>
                <a:latin typeface="Calibri (Headings)"/>
              </a:rPr>
              <a:t>ime Series Analysis: key to neuroscientific discovery</a:t>
            </a:r>
            <a:endParaRPr lang="en-US" sz="2700" b="1" dirty="0">
              <a:solidFill>
                <a:srgbClr val="800000"/>
              </a:solidFill>
              <a:latin typeface="Calibri (Headings)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44498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181"/>
    </mc:Choice>
    <mc:Fallback xmlns="">
      <p:transition xmlns:p14="http://schemas.microsoft.com/office/powerpoint/2010/main" spd="slow" advTm="126181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9" grpId="0" animBg="1"/>
      <p:bldP spid="60" grpId="0" animBg="1"/>
      <p:bldP spid="72" grpId="0"/>
      <p:bldP spid="73" grpId="0"/>
      <p:bldP spid="74" grpId="0"/>
      <p:bldP spid="75" grpId="0"/>
      <p:bldP spid="65" grpId="0" animBg="1"/>
      <p:bldP spid="71" grpId="0" animBg="1"/>
      <p:bldP spid="76" grpId="0"/>
      <p:bldP spid="7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54189-C436-47D0-AC37-8484B13A8E1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11748" y="299919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chemeClr val="tx1"/>
                </a:solidFill>
              </a:rPr>
              <a:t>Impact of Binning</a:t>
            </a:r>
            <a:endParaRPr lang="en-US" sz="3600" kern="0" dirty="0">
              <a:solidFill>
                <a:schemeClr val="tx1"/>
              </a:solidFill>
            </a:endParaRPr>
          </a:p>
        </p:txBody>
      </p:sp>
      <p:sp>
        <p:nvSpPr>
          <p:cNvPr id="11" name="15 - Έλλειψη"/>
          <p:cNvSpPr/>
          <p:nvPr/>
        </p:nvSpPr>
        <p:spPr>
          <a:xfrm>
            <a:off x="7162800" y="3200400"/>
            <a:ext cx="3810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800600" y="4495800"/>
            <a:ext cx="4343400" cy="114300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 smtClean="0">
                <a:solidFill>
                  <a:srgbClr val="800000"/>
                </a:solidFill>
                <a:latin typeface="Calibri (Headings)"/>
              </a:rPr>
              <a:t>FastBitF-128 bins almost as big as RUBIK-256 bins</a:t>
            </a:r>
            <a:endParaRPr lang="en-US" sz="2700" b="1" u="sng" dirty="0">
              <a:solidFill>
                <a:srgbClr val="800000"/>
              </a:solidFill>
              <a:latin typeface="Calibri (Headings)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12553" y="5715000"/>
            <a:ext cx="4343400" cy="114300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 smtClean="0">
                <a:solidFill>
                  <a:srgbClr val="800000"/>
                </a:solidFill>
                <a:latin typeface="Calibri (Headings)"/>
              </a:rPr>
              <a:t>FastBitF</a:t>
            </a:r>
            <a:r>
              <a:rPr lang="en-US" sz="2700" b="1" dirty="0">
                <a:solidFill>
                  <a:srgbClr val="800000"/>
                </a:solidFill>
                <a:latin typeface="Calibri (Headings)"/>
              </a:rPr>
              <a:t>-</a:t>
            </a:r>
            <a:r>
              <a:rPr lang="en-US" sz="2700" b="1" dirty="0" smtClean="0">
                <a:solidFill>
                  <a:srgbClr val="800000"/>
                </a:solidFill>
                <a:latin typeface="Calibri (Headings)"/>
              </a:rPr>
              <a:t>512 bins bigger than the indexed data</a:t>
            </a:r>
            <a:endParaRPr lang="en-US" sz="2700" b="1" u="sng" dirty="0">
              <a:solidFill>
                <a:srgbClr val="800000"/>
              </a:solidFill>
              <a:latin typeface="Calibri (Headings)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38100" y="1838325"/>
            <a:ext cx="3657600" cy="6732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smtClean="0"/>
              <a:t>Datasets: </a:t>
            </a:r>
            <a:r>
              <a:rPr lang="en-US" sz="1800" dirty="0" smtClean="0"/>
              <a:t>300K time </a:t>
            </a:r>
            <a:r>
              <a:rPr lang="en-US" sz="1800" dirty="0" smtClean="0"/>
              <a:t>series, 1000 time steps, 1.2GB </a:t>
            </a:r>
          </a:p>
          <a:p>
            <a:pPr marL="0" indent="0">
              <a:buNone/>
            </a:pP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6031468"/>
            <a:ext cx="4457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Hardware: </a:t>
            </a:r>
            <a:r>
              <a:rPr lang="en-US" sz="1800" dirty="0"/>
              <a:t>AMD Opteron, 2.7GHz, 32GB </a:t>
            </a:r>
            <a:r>
              <a:rPr lang="en-US" sz="1800" dirty="0" smtClean="0"/>
              <a:t>RAM</a:t>
            </a:r>
            <a:endParaRPr lang="en-US" sz="1800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8386059"/>
              </p:ext>
            </p:extLst>
          </p:nvPr>
        </p:nvGraphicFramePr>
        <p:xfrm>
          <a:off x="38100" y="2525227"/>
          <a:ext cx="4712260" cy="31135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Rectangle 9"/>
          <p:cNvSpPr/>
          <p:nvPr/>
        </p:nvSpPr>
        <p:spPr>
          <a:xfrm>
            <a:off x="0" y="5181600"/>
            <a:ext cx="4572000" cy="121920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 smtClean="0">
                <a:solidFill>
                  <a:srgbClr val="800000"/>
                </a:solidFill>
                <a:latin typeface="Calibri (Headings)"/>
              </a:rPr>
              <a:t>Higher resolution binning for higher indexing precision</a:t>
            </a:r>
            <a:endParaRPr lang="en-US" sz="2700" b="1" u="sng" dirty="0">
              <a:solidFill>
                <a:srgbClr val="800000"/>
              </a:solidFill>
              <a:latin typeface="Calibri (Headings)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199" y="12192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800" b="1" dirty="0" smtClean="0"/>
              <a:t>In-memory indexes: </a:t>
            </a:r>
            <a:r>
              <a:rPr lang="en-US" sz="1800" dirty="0" err="1"/>
              <a:t>FastBitF</a:t>
            </a:r>
            <a:r>
              <a:rPr lang="en-US" sz="1800" dirty="0"/>
              <a:t> (WAH-compressed bitmap index</a:t>
            </a:r>
            <a:r>
              <a:rPr lang="en-US" sz="1800" dirty="0" smtClean="0"/>
              <a:t>), </a:t>
            </a:r>
            <a:r>
              <a:rPr lang="en-US" sz="1800" dirty="0" err="1" smtClean="0"/>
              <a:t>FastBit</a:t>
            </a:r>
            <a:r>
              <a:rPr lang="en-US" sz="1800" dirty="0" smtClean="0"/>
              <a:t> </a:t>
            </a:r>
            <a:r>
              <a:rPr lang="en-US" sz="1800" dirty="0"/>
              <a:t>2.0.1 </a:t>
            </a:r>
            <a:r>
              <a:rPr lang="en-US" sz="1800" dirty="0" smtClean="0"/>
              <a:t>API and </a:t>
            </a:r>
            <a:r>
              <a:rPr lang="en-US" sz="1800" dirty="0" smtClean="0">
                <a:solidFill>
                  <a:srgbClr val="8E3331"/>
                </a:solidFill>
              </a:rPr>
              <a:t>RUBIK</a:t>
            </a:r>
            <a:endParaRPr lang="en-US" sz="1800" dirty="0" smtClean="0">
              <a:solidFill>
                <a:srgbClr val="8E3331"/>
              </a:solidFill>
            </a:endParaRPr>
          </a:p>
        </p:txBody>
      </p:sp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0704297"/>
              </p:ext>
            </p:extLst>
          </p:nvPr>
        </p:nvGraphicFramePr>
        <p:xfrm>
          <a:off x="4551955" y="1600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15 - Έλλειψη"/>
          <p:cNvSpPr/>
          <p:nvPr/>
        </p:nvSpPr>
        <p:spPr>
          <a:xfrm>
            <a:off x="7924800" y="1981200"/>
            <a:ext cx="437776" cy="1905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21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635"/>
    </mc:Choice>
    <mc:Fallback xmlns="">
      <p:transition spd="slow" advTm="131635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 animBg="1"/>
      <p:bldP spid="10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54189-C436-47D0-AC37-8484B13A8E1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611748" y="299919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chemeClr val="tx1"/>
                </a:solidFill>
              </a:rPr>
              <a:t>Scaling with </a:t>
            </a:r>
            <a:r>
              <a:rPr lang="en-US" sz="3600" kern="0" dirty="0" smtClean="0">
                <a:solidFill>
                  <a:schemeClr val="tx1"/>
                </a:solidFill>
              </a:rPr>
              <a:t>Temporal Resolution</a:t>
            </a:r>
            <a:endParaRPr lang="en-US" sz="3600" kern="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6031468"/>
            <a:ext cx="4457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Hardware: </a:t>
            </a:r>
            <a:r>
              <a:rPr lang="en-US" sz="1800" dirty="0"/>
              <a:t>AMD Opteron, 2.7GHz, 32GB </a:t>
            </a:r>
            <a:r>
              <a:rPr lang="en-US" sz="1800" dirty="0" smtClean="0"/>
              <a:t>RAM</a:t>
            </a:r>
            <a:endParaRPr lang="en-US" sz="1800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54548" y="2222368"/>
            <a:ext cx="3657600" cy="6732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 smtClean="0"/>
              <a:t>Datasets: </a:t>
            </a:r>
            <a:r>
              <a:rPr lang="en-US" sz="1800" dirty="0" smtClean="0"/>
              <a:t>300K time </a:t>
            </a:r>
            <a:r>
              <a:rPr lang="en-US" sz="1800" dirty="0" smtClean="0"/>
              <a:t>series, </a:t>
            </a:r>
            <a:r>
              <a:rPr lang="en-US" sz="1800" dirty="0" smtClean="0"/>
              <a:t>1000 - 4000 </a:t>
            </a:r>
            <a:r>
              <a:rPr lang="en-US" sz="1800" dirty="0" smtClean="0"/>
              <a:t>time steps, 1.2GB – 4.8GB</a:t>
            </a:r>
          </a:p>
          <a:p>
            <a:pPr marL="0" indent="0">
              <a:buNone/>
            </a:pP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54548" y="125866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800" b="1" dirty="0" smtClean="0"/>
              <a:t>In-memory indexes: </a:t>
            </a:r>
            <a:r>
              <a:rPr lang="en-US" sz="1800" dirty="0" err="1"/>
              <a:t>FastBitF</a:t>
            </a:r>
            <a:r>
              <a:rPr lang="en-US" sz="1800" dirty="0"/>
              <a:t> (WAH-compressed bitmap index</a:t>
            </a:r>
            <a:r>
              <a:rPr lang="en-US" sz="1800" dirty="0" smtClean="0"/>
              <a:t>), </a:t>
            </a:r>
            <a:r>
              <a:rPr lang="en-US" sz="1800" dirty="0" err="1" smtClean="0"/>
              <a:t>FastBit</a:t>
            </a:r>
            <a:r>
              <a:rPr lang="en-US" sz="1800" dirty="0" smtClean="0"/>
              <a:t> </a:t>
            </a:r>
            <a:r>
              <a:rPr lang="en-US" sz="1800" dirty="0"/>
              <a:t>2.0.1 </a:t>
            </a:r>
            <a:r>
              <a:rPr lang="en-US" sz="1800" dirty="0" smtClean="0"/>
              <a:t>API and </a:t>
            </a:r>
            <a:r>
              <a:rPr lang="en-US" sz="1800" dirty="0" smtClean="0">
                <a:solidFill>
                  <a:srgbClr val="8E3331"/>
                </a:solidFill>
              </a:rPr>
              <a:t>RUBIK</a:t>
            </a:r>
          </a:p>
          <a:p>
            <a:pPr marL="0" indent="0">
              <a:buNone/>
            </a:pPr>
            <a:r>
              <a:rPr lang="en-US" sz="1800" b="1" dirty="0" smtClean="0"/>
              <a:t>Configuration: </a:t>
            </a:r>
            <a:r>
              <a:rPr lang="en-US" sz="1800" dirty="0" smtClean="0"/>
              <a:t>128 bins </a:t>
            </a:r>
            <a:endParaRPr lang="en-US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5029200" y="2249269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Benchmark: </a:t>
            </a:r>
            <a:r>
              <a:rPr lang="en-US" sz="1800" dirty="0" smtClean="0"/>
              <a:t>60 </a:t>
            </a:r>
            <a:r>
              <a:rPr lang="en-US" sz="1800" dirty="0"/>
              <a:t>threshold </a:t>
            </a:r>
            <a:r>
              <a:rPr lang="en-US" sz="1800" dirty="0" smtClean="0"/>
              <a:t>queries, </a:t>
            </a:r>
          </a:p>
          <a:p>
            <a:r>
              <a:rPr lang="en-US" sz="1800" dirty="0" smtClean="0"/>
              <a:t>random thresholds</a:t>
            </a:r>
            <a:r>
              <a:rPr lang="en-US" sz="1800" dirty="0" smtClean="0"/>
              <a:t>, stretched time ranges </a:t>
            </a:r>
            <a:endParaRPr lang="en-US" sz="1800" dirty="0">
              <a:solidFill>
                <a:srgbClr val="FF0000"/>
              </a:solidFill>
            </a:endParaRP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7039613"/>
              </p:ext>
            </p:extLst>
          </p:nvPr>
        </p:nvGraphicFramePr>
        <p:xfrm>
          <a:off x="0" y="28956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7843964"/>
              </p:ext>
            </p:extLst>
          </p:nvPr>
        </p:nvGraphicFramePr>
        <p:xfrm>
          <a:off x="4566118" y="28956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Rectangle 8"/>
          <p:cNvSpPr/>
          <p:nvPr/>
        </p:nvSpPr>
        <p:spPr>
          <a:xfrm>
            <a:off x="0" y="5410200"/>
            <a:ext cx="4495800" cy="137160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 err="1" smtClean="0">
                <a:solidFill>
                  <a:srgbClr val="800000"/>
                </a:solidFill>
                <a:latin typeface="Calibri (Headings)"/>
              </a:rPr>
              <a:t>FastBitF</a:t>
            </a:r>
            <a:r>
              <a:rPr lang="en-US" sz="2700" b="1" dirty="0">
                <a:solidFill>
                  <a:srgbClr val="800000"/>
                </a:solidFill>
                <a:latin typeface="Calibri (Headings)"/>
              </a:rPr>
              <a:t> </a:t>
            </a:r>
            <a:r>
              <a:rPr lang="en-US" sz="2700" b="1" dirty="0" smtClean="0">
                <a:solidFill>
                  <a:srgbClr val="800000"/>
                </a:solidFill>
                <a:latin typeface="Calibri (Headings)"/>
              </a:rPr>
              <a:t>compresses efficiently along time dimension</a:t>
            </a:r>
            <a:endParaRPr lang="en-US" sz="2700" b="1" u="sng" dirty="0">
              <a:solidFill>
                <a:srgbClr val="800000"/>
              </a:solidFill>
              <a:latin typeface="Calibri (Headings)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24400" y="5410200"/>
            <a:ext cx="4419600" cy="137160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 smtClean="0">
                <a:solidFill>
                  <a:srgbClr val="800000"/>
                </a:solidFill>
                <a:latin typeface="Calibri (Headings)"/>
              </a:rPr>
              <a:t>Speedup decreases from </a:t>
            </a:r>
            <a:r>
              <a:rPr lang="en-US" sz="2700" b="1" dirty="0">
                <a:solidFill>
                  <a:srgbClr val="800000"/>
                </a:solidFill>
                <a:latin typeface="Calibri (Headings)"/>
              </a:rPr>
              <a:t>9</a:t>
            </a:r>
            <a:r>
              <a:rPr lang="en-US" sz="2700" b="1" dirty="0" smtClean="0">
                <a:solidFill>
                  <a:srgbClr val="800000"/>
                </a:solidFill>
                <a:latin typeface="Calibri (Headings)"/>
              </a:rPr>
              <a:t>x </a:t>
            </a:r>
            <a:r>
              <a:rPr lang="en-US" sz="2700" b="1" dirty="0" smtClean="0">
                <a:solidFill>
                  <a:srgbClr val="800000"/>
                </a:solidFill>
                <a:latin typeface="Calibri (Headings)"/>
              </a:rPr>
              <a:t>to </a:t>
            </a:r>
            <a:r>
              <a:rPr lang="en-US" sz="2700" b="1" dirty="0">
                <a:solidFill>
                  <a:srgbClr val="800000"/>
                </a:solidFill>
                <a:latin typeface="Calibri (Headings)"/>
              </a:rPr>
              <a:t>6</a:t>
            </a:r>
            <a:r>
              <a:rPr lang="en-US" sz="2700" b="1" dirty="0" smtClean="0">
                <a:solidFill>
                  <a:srgbClr val="800000"/>
                </a:solidFill>
                <a:latin typeface="Calibri (Headings)"/>
              </a:rPr>
              <a:t>x</a:t>
            </a:r>
            <a:endParaRPr lang="en-US" sz="2700" b="1" u="sng" dirty="0">
              <a:solidFill>
                <a:srgbClr val="800000"/>
              </a:solidFill>
              <a:latin typeface="Calibri (Headings)"/>
            </a:endParaRPr>
          </a:p>
        </p:txBody>
      </p:sp>
    </p:spTree>
    <p:extLst>
      <p:ext uri="{BB962C8B-B14F-4D97-AF65-F5344CB8AC3E}">
        <p14:creationId xmlns:p14="http://schemas.microsoft.com/office/powerpoint/2010/main" val="1827392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54189-C436-47D0-AC37-8484B13A8E13}" type="slidenum">
              <a:rPr lang="en-US" smtClean="0"/>
              <a:pPr/>
              <a:t>22</a:t>
            </a:fld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1060997"/>
              </p:ext>
            </p:extLst>
          </p:nvPr>
        </p:nvGraphicFramePr>
        <p:xfrm>
          <a:off x="381000" y="1066800"/>
          <a:ext cx="4206240" cy="2651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1779013"/>
              </p:ext>
            </p:extLst>
          </p:nvPr>
        </p:nvGraphicFramePr>
        <p:xfrm>
          <a:off x="533400" y="3733800"/>
          <a:ext cx="4206240" cy="2651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4102134"/>
              </p:ext>
            </p:extLst>
          </p:nvPr>
        </p:nvGraphicFramePr>
        <p:xfrm>
          <a:off x="4932392" y="3733800"/>
          <a:ext cx="4206240" cy="2651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 bwMode="auto">
          <a:xfrm>
            <a:off x="611748" y="299919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chemeClr val="tx1"/>
                </a:solidFill>
              </a:rPr>
              <a:t>Comparative Analysis</a:t>
            </a:r>
            <a:endParaRPr lang="en-US" sz="3600" kern="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7433" y="6412468"/>
            <a:ext cx="4457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Hardware: </a:t>
            </a:r>
            <a:r>
              <a:rPr lang="en-US" sz="1800" dirty="0"/>
              <a:t>AMD Opteron, 2.7GHz, 32GB </a:t>
            </a:r>
            <a:r>
              <a:rPr lang="en-US" sz="1800" dirty="0" smtClean="0"/>
              <a:t>RAM</a:t>
            </a:r>
            <a:endParaRPr lang="en-US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4876800" y="1258669"/>
            <a:ext cx="426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800" b="1" dirty="0" smtClean="0"/>
              <a:t>In-memory indexes: </a:t>
            </a:r>
            <a:r>
              <a:rPr lang="en-US" sz="1800" dirty="0" smtClean="0"/>
              <a:t>FastBit10, FastBit25, </a:t>
            </a:r>
            <a:r>
              <a:rPr lang="en-US" sz="1800" dirty="0" err="1" smtClean="0"/>
              <a:t>FastBitF</a:t>
            </a:r>
            <a:r>
              <a:rPr lang="en-US" sz="1800" dirty="0" smtClean="0"/>
              <a:t> </a:t>
            </a:r>
            <a:r>
              <a:rPr lang="en-US" sz="1800" dirty="0" smtClean="0"/>
              <a:t>and </a:t>
            </a:r>
            <a:r>
              <a:rPr lang="en-US" sz="1800" dirty="0" smtClean="0">
                <a:solidFill>
                  <a:srgbClr val="8E3331"/>
                </a:solidFill>
              </a:rPr>
              <a:t>RUBIK</a:t>
            </a:r>
          </a:p>
          <a:p>
            <a:pPr marL="0" indent="0">
              <a:buNone/>
            </a:pPr>
            <a:r>
              <a:rPr lang="en-US" sz="1800" b="1" dirty="0" smtClean="0"/>
              <a:t>Fixed space budget: </a:t>
            </a:r>
            <a:r>
              <a:rPr lang="en-US" sz="1800" dirty="0" smtClean="0"/>
              <a:t>150MB </a:t>
            </a:r>
          </a:p>
          <a:p>
            <a:pPr marL="0" indent="0">
              <a:buNone/>
            </a:pPr>
            <a:r>
              <a:rPr lang="en-US" sz="1800" b="1" dirty="0" smtClean="0"/>
              <a:t>Benchmark</a:t>
            </a:r>
            <a:r>
              <a:rPr lang="en-US" sz="1800" b="1" dirty="0"/>
              <a:t>: </a:t>
            </a:r>
            <a:r>
              <a:rPr lang="en-US" sz="1800" dirty="0"/>
              <a:t>60 threshold </a:t>
            </a:r>
            <a:r>
              <a:rPr lang="en-US" sz="1800" dirty="0" smtClean="0"/>
              <a:t>queries</a:t>
            </a:r>
          </a:p>
          <a:p>
            <a:r>
              <a:rPr lang="en-US" sz="1800" b="1" dirty="0" smtClean="0"/>
              <a:t>Dataset: </a:t>
            </a:r>
            <a:r>
              <a:rPr lang="en-US" sz="1800" dirty="0" smtClean="0"/>
              <a:t>300K time series, 1000 time steps, 1.2GB </a:t>
            </a:r>
            <a:r>
              <a:rPr lang="en-US" sz="1800" b="1" dirty="0" smtClean="0"/>
              <a:t> </a:t>
            </a:r>
          </a:p>
          <a:p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35717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54189-C436-47D0-AC37-8484B13A8E13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5" name="Char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7937574"/>
              </p:ext>
            </p:extLst>
          </p:nvPr>
        </p:nvGraphicFramePr>
        <p:xfrm>
          <a:off x="0" y="2981171"/>
          <a:ext cx="4343400" cy="2810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0646547"/>
              </p:ext>
            </p:extLst>
          </p:nvPr>
        </p:nvGraphicFramePr>
        <p:xfrm>
          <a:off x="4303970" y="2987040"/>
          <a:ext cx="4840029" cy="2804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611748" y="299919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chemeClr val="tx1"/>
                </a:solidFill>
              </a:rPr>
              <a:t>Comparative Analysis</a:t>
            </a:r>
            <a:endParaRPr lang="en-US" sz="3600" kern="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7433" y="6412468"/>
            <a:ext cx="4457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Hardware: </a:t>
            </a:r>
            <a:r>
              <a:rPr lang="en-US" sz="1800" dirty="0"/>
              <a:t>AMD Opteron, 2.7GHz, 32GB </a:t>
            </a:r>
            <a:r>
              <a:rPr lang="en-US" sz="1800" dirty="0" smtClean="0"/>
              <a:t>RAM</a:t>
            </a:r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1446073"/>
            <a:ext cx="91440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800" b="1" dirty="0" smtClean="0"/>
              <a:t>In-memory indexes: </a:t>
            </a:r>
            <a:r>
              <a:rPr lang="en-US" sz="1800" dirty="0" err="1" smtClean="0"/>
              <a:t>FastBitF</a:t>
            </a:r>
            <a:r>
              <a:rPr lang="en-US" sz="1800" dirty="0" smtClean="0"/>
              <a:t> </a:t>
            </a:r>
            <a:r>
              <a:rPr lang="en-US" sz="1800" dirty="0" smtClean="0"/>
              <a:t>and </a:t>
            </a:r>
            <a:r>
              <a:rPr lang="en-US" sz="1800" dirty="0" smtClean="0">
                <a:solidFill>
                  <a:srgbClr val="8E3331"/>
                </a:solidFill>
              </a:rPr>
              <a:t>RUBIK</a:t>
            </a:r>
          </a:p>
          <a:p>
            <a:pPr marL="0" indent="0">
              <a:buNone/>
            </a:pPr>
            <a:r>
              <a:rPr lang="en-US" sz="1800" b="1" dirty="0" smtClean="0"/>
              <a:t>Configuration: </a:t>
            </a:r>
            <a:r>
              <a:rPr lang="en-US" sz="1800" dirty="0" smtClean="0"/>
              <a:t>128 bins</a:t>
            </a:r>
          </a:p>
          <a:p>
            <a:pPr marL="0" indent="0">
              <a:buNone/>
            </a:pPr>
            <a:r>
              <a:rPr lang="en-US" sz="1800" b="1" dirty="0" smtClean="0"/>
              <a:t>Benchmark</a:t>
            </a:r>
            <a:r>
              <a:rPr lang="en-US" sz="1800" b="1" dirty="0"/>
              <a:t>: </a:t>
            </a:r>
            <a:r>
              <a:rPr lang="en-US" sz="1800" dirty="0"/>
              <a:t>60 threshold </a:t>
            </a:r>
            <a:r>
              <a:rPr lang="en-US" sz="1800" dirty="0" smtClean="0"/>
              <a:t>queries</a:t>
            </a:r>
          </a:p>
          <a:p>
            <a:r>
              <a:rPr lang="en-US" sz="1800" b="1" dirty="0" smtClean="0"/>
              <a:t>Dataset: </a:t>
            </a:r>
            <a:r>
              <a:rPr lang="en-US" sz="1800" dirty="0" smtClean="0"/>
              <a:t>2M </a:t>
            </a:r>
            <a:r>
              <a:rPr lang="en-US" sz="1800" dirty="0"/>
              <a:t>time series, 1024 time steps, </a:t>
            </a:r>
            <a:r>
              <a:rPr lang="en-US" sz="1800" dirty="0" smtClean="0"/>
              <a:t>8.4GB</a:t>
            </a:r>
            <a:endParaRPr lang="en-US" sz="1800" b="1" dirty="0" smtClean="0"/>
          </a:p>
          <a:p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05884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812" y="2922916"/>
            <a:ext cx="5743575" cy="310515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974" y="1526400"/>
            <a:ext cx="3886200" cy="490696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Exploration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Hypothesis Testing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54189-C436-47D0-AC37-8484B13A8E1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11748" y="299919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chemeClr val="tx1"/>
                </a:solidFill>
              </a:rPr>
              <a:t>Neuron firing: which and when</a:t>
            </a:r>
            <a:endParaRPr lang="en-US" sz="3600" kern="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19600" y="1524000"/>
            <a:ext cx="45640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Identify subsets of interest</a:t>
            </a:r>
            <a:r>
              <a:rPr lang="en-US" dirty="0" smtClean="0">
                <a:latin typeface="+mn-lt"/>
              </a:rPr>
              <a:t>:</a:t>
            </a:r>
          </a:p>
          <a:p>
            <a:pPr lvl="1"/>
            <a:r>
              <a:rPr lang="en-US" i="1" dirty="0" smtClean="0">
                <a:latin typeface="+mn-lt"/>
                <a:cs typeface="Cambria"/>
              </a:rPr>
              <a:t>time series where voltage &gt; -40 and time step ∈ [300,400]</a:t>
            </a:r>
          </a:p>
          <a:p>
            <a:pPr marL="0" indent="0">
              <a:buNone/>
            </a:pPr>
            <a:endParaRPr lang="en-US" dirty="0" smtClean="0">
              <a:latin typeface="+mn-lt"/>
            </a:endParaRPr>
          </a:p>
        </p:txBody>
      </p:sp>
      <p:sp>
        <p:nvSpPr>
          <p:cNvPr id="18" name="Rectangle 31"/>
          <p:cNvSpPr>
            <a:spLocks noChangeArrowheads="1"/>
          </p:cNvSpPr>
          <p:nvPr/>
        </p:nvSpPr>
        <p:spPr bwMode="auto">
          <a:xfrm>
            <a:off x="3793429" y="3140607"/>
            <a:ext cx="1522074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anchor="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defRPr/>
            </a:pPr>
            <a:r>
              <a:rPr lang="en-US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Threshold </a:t>
            </a:r>
          </a:p>
          <a:p>
            <a:pPr algn="ctr">
              <a:defRPr/>
            </a:pPr>
            <a:r>
              <a:rPr lang="en-US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Query</a:t>
            </a:r>
            <a:endParaRPr lang="en-US" alt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33600" y="5791200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time</a:t>
            </a:r>
            <a:endParaRPr lang="en-US" sz="1800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3721556" y="4722356"/>
            <a:ext cx="9000" cy="97840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291840" y="5696712"/>
            <a:ext cx="4572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212" y="3424892"/>
            <a:ext cx="975975" cy="1244369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248400"/>
            <a:ext cx="9144000" cy="53340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>
                <a:solidFill>
                  <a:srgbClr val="800000"/>
                </a:solidFill>
                <a:latin typeface="Calibri (Headings)"/>
              </a:rPr>
              <a:t>Threshold queries </a:t>
            </a:r>
            <a:r>
              <a:rPr lang="en-US" sz="2700" b="1" dirty="0" smtClean="0">
                <a:solidFill>
                  <a:srgbClr val="800000"/>
                </a:solidFill>
                <a:latin typeface="Calibri (Headings)"/>
              </a:rPr>
              <a:t>fuel </a:t>
            </a:r>
            <a:r>
              <a:rPr lang="en-US" sz="2700" b="1" dirty="0">
                <a:solidFill>
                  <a:srgbClr val="800000"/>
                </a:solidFill>
                <a:latin typeface="Calibri (Headings)"/>
              </a:rPr>
              <a:t>efficient data analysis</a:t>
            </a:r>
            <a:endParaRPr lang="en-US" sz="2700" b="1" u="sng" dirty="0">
              <a:solidFill>
                <a:srgbClr val="800000"/>
              </a:solidFill>
              <a:latin typeface="Calibri (Headings)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231" y="3059639"/>
            <a:ext cx="1019417" cy="1295321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>
            <a:off x="2133600" y="4716208"/>
            <a:ext cx="493776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280300" y="4726070"/>
            <a:ext cx="2581" cy="97840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eform 31"/>
          <p:cNvSpPr/>
          <p:nvPr/>
        </p:nvSpPr>
        <p:spPr>
          <a:xfrm>
            <a:off x="3282881" y="3680365"/>
            <a:ext cx="447675" cy="1035843"/>
          </a:xfrm>
          <a:custGeom>
            <a:avLst/>
            <a:gdLst>
              <a:gd name="connsiteX0" fmla="*/ 0 w 447675"/>
              <a:gd name="connsiteY0" fmla="*/ 1028700 h 1035843"/>
              <a:gd name="connsiteX1" fmla="*/ 26194 w 447675"/>
              <a:gd name="connsiteY1" fmla="*/ 21431 h 1035843"/>
              <a:gd name="connsiteX2" fmla="*/ 64294 w 447675"/>
              <a:gd name="connsiteY2" fmla="*/ 442912 h 1035843"/>
              <a:gd name="connsiteX3" fmla="*/ 157163 w 447675"/>
              <a:gd name="connsiteY3" fmla="*/ 209550 h 1035843"/>
              <a:gd name="connsiteX4" fmla="*/ 300038 w 447675"/>
              <a:gd name="connsiteY4" fmla="*/ 602456 h 1035843"/>
              <a:gd name="connsiteX5" fmla="*/ 328613 w 447675"/>
              <a:gd name="connsiteY5" fmla="*/ 0 h 1035843"/>
              <a:gd name="connsiteX6" fmla="*/ 447675 w 447675"/>
              <a:gd name="connsiteY6" fmla="*/ 1035843 h 1035843"/>
              <a:gd name="connsiteX7" fmla="*/ 0 w 447675"/>
              <a:gd name="connsiteY7" fmla="*/ 1028700 h 1035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7675" h="1035843">
                <a:moveTo>
                  <a:pt x="0" y="1028700"/>
                </a:moveTo>
                <a:lnTo>
                  <a:pt x="26194" y="21431"/>
                </a:lnTo>
                <a:lnTo>
                  <a:pt x="64294" y="442912"/>
                </a:lnTo>
                <a:lnTo>
                  <a:pt x="157163" y="209550"/>
                </a:lnTo>
                <a:lnTo>
                  <a:pt x="300038" y="602456"/>
                </a:lnTo>
                <a:lnTo>
                  <a:pt x="328613" y="0"/>
                </a:lnTo>
                <a:lnTo>
                  <a:pt x="447675" y="1035843"/>
                </a:lnTo>
                <a:lnTo>
                  <a:pt x="0" y="1028700"/>
                </a:lnTo>
                <a:close/>
              </a:path>
            </a:pathLst>
          </a:custGeom>
          <a:pattFill prst="pct5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1121916" y="5126483"/>
            <a:ext cx="868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voltage</a:t>
            </a:r>
            <a:endParaRPr lang="en-US" sz="1800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1752600" y="4343400"/>
            <a:ext cx="4418" cy="14024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2133600" y="5867400"/>
            <a:ext cx="1179095" cy="465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19400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275"/>
    </mc:Choice>
    <mc:Fallback xmlns="">
      <p:transition xmlns:p14="http://schemas.microsoft.com/office/powerpoint/2010/main" spd="slow" advTm="80275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17" grpId="0" animBg="1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83679" y="6275985"/>
            <a:ext cx="2438400" cy="476250"/>
          </a:xfrm>
        </p:spPr>
        <p:txBody>
          <a:bodyPr/>
          <a:lstStyle/>
          <a:p>
            <a:fld id="{35B54189-C436-47D0-AC37-8484B13A8E1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11748" y="299919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chemeClr val="tx1"/>
                </a:solidFill>
              </a:rPr>
              <a:t>Time Series Correlation…</a:t>
            </a:r>
            <a:endParaRPr lang="en-US" sz="3600" kern="0" dirty="0">
              <a:solidFill>
                <a:schemeClr val="tx1"/>
              </a:solidFill>
            </a:endParaRPr>
          </a:p>
        </p:txBody>
      </p:sp>
      <p:pic>
        <p:nvPicPr>
          <p:cNvPr id="6" name="Picture 2" descr="C:\Users\eleni\Dropbox\DIAS\DIAS_Presentation\PresentationPictures\exploit_correlati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27" y="1258812"/>
            <a:ext cx="4657725" cy="2333625"/>
          </a:xfrm>
          <a:prstGeom prst="rect">
            <a:avLst/>
          </a:prstGeom>
          <a:noFill/>
        </p:spPr>
      </p:pic>
      <p:sp>
        <p:nvSpPr>
          <p:cNvPr id="7" name="Rectangle 17"/>
          <p:cNvSpPr/>
          <p:nvPr/>
        </p:nvSpPr>
        <p:spPr>
          <a:xfrm>
            <a:off x="5211559" y="1816026"/>
            <a:ext cx="3856240" cy="25273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19"/>
          <p:cNvCxnSpPr/>
          <p:nvPr/>
        </p:nvCxnSpPr>
        <p:spPr>
          <a:xfrm>
            <a:off x="1185827" y="2040234"/>
            <a:ext cx="4025732" cy="23031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21"/>
          <p:cNvCxnSpPr/>
          <p:nvPr/>
        </p:nvCxnSpPr>
        <p:spPr>
          <a:xfrm flipV="1">
            <a:off x="1490627" y="1816026"/>
            <a:ext cx="3720932" cy="26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6"/>
          <p:cNvSpPr/>
          <p:nvPr/>
        </p:nvSpPr>
        <p:spPr>
          <a:xfrm>
            <a:off x="1185827" y="1411212"/>
            <a:ext cx="304800" cy="10738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C:\Users\eleni\Dropbox\DIAS\DIAS_Presentation\PresentationPictures\cluster_1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1614" y="1948117"/>
            <a:ext cx="3429000" cy="2157380"/>
          </a:xfrm>
          <a:prstGeom prst="rect">
            <a:avLst/>
          </a:prstGeom>
          <a:noFill/>
        </p:spPr>
      </p:pic>
      <p:sp>
        <p:nvSpPr>
          <p:cNvPr id="14" name="23 - TextBox"/>
          <p:cNvSpPr txBox="1"/>
          <p:nvPr/>
        </p:nvSpPr>
        <p:spPr>
          <a:xfrm rot="17397278">
            <a:off x="7910384" y="3109565"/>
            <a:ext cx="16092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time series id</a:t>
            </a:r>
            <a:endParaRPr lang="en-US" sz="2000" b="1" dirty="0"/>
          </a:p>
        </p:txBody>
      </p:sp>
      <p:sp>
        <p:nvSpPr>
          <p:cNvPr id="15" name="26 - TextBox"/>
          <p:cNvSpPr txBox="1"/>
          <p:nvPr/>
        </p:nvSpPr>
        <p:spPr>
          <a:xfrm rot="16200000">
            <a:off x="4928757" y="3247270"/>
            <a:ext cx="965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voltage</a:t>
            </a:r>
            <a:endParaRPr lang="en-US" sz="2000" b="1" dirty="0"/>
          </a:p>
        </p:txBody>
      </p:sp>
      <p:sp>
        <p:nvSpPr>
          <p:cNvPr id="10" name="25 - TextBox"/>
          <p:cNvSpPr txBox="1"/>
          <p:nvPr/>
        </p:nvSpPr>
        <p:spPr>
          <a:xfrm>
            <a:off x="5562600" y="3911996"/>
            <a:ext cx="11837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time step</a:t>
            </a:r>
            <a:endParaRPr lang="en-US" sz="2000" b="1" dirty="0"/>
          </a:p>
        </p:txBody>
      </p:sp>
      <p:sp>
        <p:nvSpPr>
          <p:cNvPr id="26" name="Rectangle 25"/>
          <p:cNvSpPr/>
          <p:nvPr/>
        </p:nvSpPr>
        <p:spPr>
          <a:xfrm>
            <a:off x="0" y="6248400"/>
            <a:ext cx="9144000" cy="53340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 smtClean="0">
                <a:solidFill>
                  <a:srgbClr val="800000"/>
                </a:solidFill>
                <a:latin typeface="Calibri (Headings)"/>
              </a:rPr>
              <a:t>…</a:t>
            </a:r>
            <a:r>
              <a:rPr lang="en-US" sz="2700" b="1" dirty="0">
                <a:solidFill>
                  <a:srgbClr val="800000"/>
                </a:solidFill>
                <a:latin typeface="Calibri (Headings)"/>
              </a:rPr>
              <a:t>enables efficient time series-specific compression</a:t>
            </a:r>
            <a:endParaRPr lang="en-US" sz="2700" b="1" u="sng" dirty="0">
              <a:solidFill>
                <a:srgbClr val="800000"/>
              </a:solidFill>
              <a:latin typeface="Calibri (Headings)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933631"/>
              </p:ext>
            </p:extLst>
          </p:nvPr>
        </p:nvGraphicFramePr>
        <p:xfrm>
          <a:off x="152400" y="4640386"/>
          <a:ext cx="8763000" cy="137941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971800"/>
                <a:gridCol w="1981200"/>
                <a:gridCol w="3810000"/>
              </a:tblGrid>
              <a:tr h="205547">
                <a:tc>
                  <a:txBody>
                    <a:bodyPr/>
                    <a:lstStyle/>
                    <a:p>
                      <a:r>
                        <a:rPr lang="en-US" dirty="0" smtClean="0"/>
                        <a:t>Trends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Correlation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Opportunity to scal</a:t>
                      </a:r>
                      <a:r>
                        <a:rPr lang="en-US" baseline="0" dirty="0" smtClean="0"/>
                        <a:t>e with</a:t>
                      </a:r>
                      <a:endParaRPr lang="en-US" dirty="0"/>
                    </a:p>
                  </a:txBody>
                  <a:tcPr/>
                </a:tc>
              </a:tr>
              <a:tr h="506827"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Increased simulation duration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Across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increase in</a:t>
                      </a:r>
                      <a:r>
                        <a:rPr lang="en-US" baseline="0" dirty="0" smtClean="0"/>
                        <a:t> temporal resolution</a:t>
                      </a:r>
                      <a:endParaRPr lang="en-US" dirty="0"/>
                    </a:p>
                  </a:txBody>
                  <a:tcPr/>
                </a:tc>
              </a:tr>
              <a:tr h="506827">
                <a:tc>
                  <a:txBody>
                    <a:bodyPr/>
                    <a:lstStyle/>
                    <a:p>
                      <a:r>
                        <a:rPr lang="en-US" dirty="0" smtClean="0"/>
                        <a:t>Increasingly detailed</a:t>
                      </a:r>
                      <a:r>
                        <a:rPr lang="en-US" baseline="0" dirty="0" smtClean="0"/>
                        <a:t> models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Across time series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increase in spatial resolution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571262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424"/>
    </mc:Choice>
    <mc:Fallback xmlns="">
      <p:transition xmlns:p14="http://schemas.microsoft.com/office/powerpoint/2010/main" spd="slow" advTm="105424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54189-C436-47D0-AC37-8484B13A8E1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11748" y="299919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chemeClr val="tx1"/>
                </a:solidFill>
              </a:rPr>
              <a:t>Time Series Data </a:t>
            </a:r>
            <a:r>
              <a:rPr lang="en-US" sz="3600" kern="0" dirty="0">
                <a:solidFill>
                  <a:schemeClr val="tx1"/>
                </a:solidFill>
              </a:rPr>
              <a:t>Discretization</a:t>
            </a:r>
          </a:p>
        </p:txBody>
      </p:sp>
      <p:graphicFrame>
        <p:nvGraphicFramePr>
          <p:cNvPr id="6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8108686"/>
              </p:ext>
            </p:extLst>
          </p:nvPr>
        </p:nvGraphicFramePr>
        <p:xfrm>
          <a:off x="5127050" y="2985010"/>
          <a:ext cx="306404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6010"/>
                <a:gridCol w="766010"/>
                <a:gridCol w="766010"/>
                <a:gridCol w="766010"/>
              </a:tblGrid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cxnSp>
        <p:nvCxnSpPr>
          <p:cNvPr id="7" name="Straight Arrow Connector 6"/>
          <p:cNvCxnSpPr/>
          <p:nvPr/>
        </p:nvCxnSpPr>
        <p:spPr>
          <a:xfrm flipV="1">
            <a:off x="5143090" y="5372290"/>
            <a:ext cx="1179095" cy="465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143090" y="5316880"/>
            <a:ext cx="1395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Timestep</a:t>
            </a:r>
            <a:r>
              <a:rPr lang="en-US" sz="2000" dirty="0" smtClean="0"/>
              <a:t> 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3908222" y="4131936"/>
            <a:ext cx="1948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</a:t>
            </a:r>
            <a:r>
              <a:rPr lang="en-US" sz="2000" b="1" dirty="0" smtClean="0"/>
              <a:t>in</a:t>
            </a:r>
            <a:endParaRPr lang="en-US" sz="2000" b="1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021546" y="3943871"/>
            <a:ext cx="0" cy="133420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5143090" y="3192455"/>
            <a:ext cx="3048000" cy="1930978"/>
          </a:xfrm>
          <a:custGeom>
            <a:avLst/>
            <a:gdLst>
              <a:gd name="connsiteX0" fmla="*/ 0 w 3496235"/>
              <a:gd name="connsiteY0" fmla="*/ 731716 h 1455737"/>
              <a:gd name="connsiteX1" fmla="*/ 709706 w 3496235"/>
              <a:gd name="connsiteY1" fmla="*/ 754127 h 1455737"/>
              <a:gd name="connsiteX2" fmla="*/ 948764 w 3496235"/>
              <a:gd name="connsiteY2" fmla="*/ 985716 h 1455737"/>
              <a:gd name="connsiteX3" fmla="*/ 1613647 w 3496235"/>
              <a:gd name="connsiteY3" fmla="*/ 1000657 h 1455737"/>
              <a:gd name="connsiteX4" fmla="*/ 1882588 w 3496235"/>
              <a:gd name="connsiteY4" fmla="*/ 283480 h 1455737"/>
              <a:gd name="connsiteX5" fmla="*/ 2099235 w 3496235"/>
              <a:gd name="connsiteY5" fmla="*/ 74304 h 1455737"/>
              <a:gd name="connsiteX6" fmla="*/ 2323353 w 3496235"/>
              <a:gd name="connsiteY6" fmla="*/ 74304 h 1455737"/>
              <a:gd name="connsiteX7" fmla="*/ 2532529 w 3496235"/>
              <a:gd name="connsiteY7" fmla="*/ 963304 h 1455737"/>
              <a:gd name="connsiteX8" fmla="*/ 2779059 w 3496235"/>
              <a:gd name="connsiteY8" fmla="*/ 1217304 h 1455737"/>
              <a:gd name="connsiteX9" fmla="*/ 3010647 w 3496235"/>
              <a:gd name="connsiteY9" fmla="*/ 1217304 h 1455737"/>
              <a:gd name="connsiteX10" fmla="*/ 3234764 w 3496235"/>
              <a:gd name="connsiteY10" fmla="*/ 1441421 h 1455737"/>
              <a:gd name="connsiteX11" fmla="*/ 3496235 w 3496235"/>
              <a:gd name="connsiteY11" fmla="*/ 1433951 h 1455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96235" h="1455737">
                <a:moveTo>
                  <a:pt x="0" y="731716"/>
                </a:moveTo>
                <a:lnTo>
                  <a:pt x="709706" y="754127"/>
                </a:lnTo>
                <a:cubicBezTo>
                  <a:pt x="867833" y="796460"/>
                  <a:pt x="798107" y="944628"/>
                  <a:pt x="948764" y="985716"/>
                </a:cubicBezTo>
                <a:cubicBezTo>
                  <a:pt x="1099421" y="1026804"/>
                  <a:pt x="1458010" y="1117696"/>
                  <a:pt x="1613647" y="1000657"/>
                </a:cubicBezTo>
                <a:cubicBezTo>
                  <a:pt x="1769284" y="883618"/>
                  <a:pt x="1801657" y="437872"/>
                  <a:pt x="1882588" y="283480"/>
                </a:cubicBezTo>
                <a:cubicBezTo>
                  <a:pt x="1963519" y="129088"/>
                  <a:pt x="2025774" y="109167"/>
                  <a:pt x="2099235" y="74304"/>
                </a:cubicBezTo>
                <a:cubicBezTo>
                  <a:pt x="2172696" y="39441"/>
                  <a:pt x="2251137" y="-73863"/>
                  <a:pt x="2323353" y="74304"/>
                </a:cubicBezTo>
                <a:cubicBezTo>
                  <a:pt x="2395569" y="222471"/>
                  <a:pt x="2456578" y="772804"/>
                  <a:pt x="2532529" y="963304"/>
                </a:cubicBezTo>
                <a:cubicBezTo>
                  <a:pt x="2608480" y="1153804"/>
                  <a:pt x="2699373" y="1174971"/>
                  <a:pt x="2779059" y="1217304"/>
                </a:cubicBezTo>
                <a:cubicBezTo>
                  <a:pt x="2858745" y="1259637"/>
                  <a:pt x="2934696" y="1179951"/>
                  <a:pt x="3010647" y="1217304"/>
                </a:cubicBezTo>
                <a:cubicBezTo>
                  <a:pt x="3086598" y="1254657"/>
                  <a:pt x="3153833" y="1405313"/>
                  <a:pt x="3234764" y="1441421"/>
                </a:cubicBezTo>
                <a:cubicBezTo>
                  <a:pt x="3315695" y="1477529"/>
                  <a:pt x="3496235" y="1433951"/>
                  <a:pt x="3496235" y="1433951"/>
                </a:cubicBezTo>
              </a:path>
            </a:pathLst>
          </a:custGeom>
          <a:ln w="28575">
            <a:solidFill>
              <a:srgbClr val="8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20" name="TextBox 19"/>
          <p:cNvSpPr txBox="1"/>
          <p:nvPr/>
        </p:nvSpPr>
        <p:spPr>
          <a:xfrm>
            <a:off x="8875" y="1487568"/>
            <a:ext cx="37660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Binning:</a:t>
            </a:r>
          </a:p>
          <a:p>
            <a:r>
              <a:rPr lang="en-US" dirty="0" smtClean="0"/>
              <a:t>Partition the values into bins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682208" y="1465258"/>
            <a:ext cx="4385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Range encoding:</a:t>
            </a:r>
          </a:p>
          <a:p>
            <a:r>
              <a:rPr lang="en-US" dirty="0"/>
              <a:t>Set bin </a:t>
            </a:r>
            <a:r>
              <a:rPr lang="en-US" dirty="0" smtClean="0"/>
              <a:t>to ‘1’ </a:t>
            </a:r>
            <a:r>
              <a:rPr lang="en-US" dirty="0"/>
              <a:t>if </a:t>
            </a:r>
            <a:r>
              <a:rPr lang="en-US" dirty="0" smtClean="0"/>
              <a:t>condition satisfied, ‘0’ otherwise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328377" y="4747831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≥ 5</a:t>
            </a:r>
            <a:endParaRPr lang="en-US" sz="1800" dirty="0"/>
          </a:p>
        </p:txBody>
      </p:sp>
      <p:sp>
        <p:nvSpPr>
          <p:cNvPr id="24" name="TextBox 23"/>
          <p:cNvSpPr txBox="1"/>
          <p:nvPr/>
        </p:nvSpPr>
        <p:spPr>
          <a:xfrm>
            <a:off x="8328377" y="4183734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≥ </a:t>
            </a:r>
            <a:r>
              <a:rPr lang="en-US" sz="1800" dirty="0" smtClean="0"/>
              <a:t>10</a:t>
            </a:r>
            <a:endParaRPr lang="en-US" sz="1800" dirty="0"/>
          </a:p>
        </p:txBody>
      </p:sp>
      <p:sp>
        <p:nvSpPr>
          <p:cNvPr id="25" name="TextBox 24"/>
          <p:cNvSpPr txBox="1"/>
          <p:nvPr/>
        </p:nvSpPr>
        <p:spPr>
          <a:xfrm>
            <a:off x="8328377" y="3623253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≥ </a:t>
            </a:r>
            <a:r>
              <a:rPr lang="en-US" sz="1800" dirty="0" smtClean="0"/>
              <a:t>15</a:t>
            </a:r>
            <a:endParaRPr lang="en-US" sz="1800" dirty="0"/>
          </a:p>
        </p:txBody>
      </p:sp>
      <p:sp>
        <p:nvSpPr>
          <p:cNvPr id="26" name="TextBox 25"/>
          <p:cNvSpPr txBox="1"/>
          <p:nvPr/>
        </p:nvSpPr>
        <p:spPr>
          <a:xfrm>
            <a:off x="8328380" y="3057414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≥ </a:t>
            </a:r>
            <a:r>
              <a:rPr lang="en-US" sz="1800" dirty="0" smtClean="0"/>
              <a:t>20</a:t>
            </a:r>
            <a:endParaRPr lang="en-US" sz="1800" dirty="0"/>
          </a:p>
        </p:txBody>
      </p:sp>
      <p:graphicFrame>
        <p:nvGraphicFramePr>
          <p:cNvPr id="27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1735361"/>
              </p:ext>
            </p:extLst>
          </p:nvPr>
        </p:nvGraphicFramePr>
        <p:xfrm>
          <a:off x="440128" y="2985010"/>
          <a:ext cx="306404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6010"/>
                <a:gridCol w="766010"/>
                <a:gridCol w="766010"/>
                <a:gridCol w="766010"/>
              </a:tblGrid>
              <a:tr h="571500"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9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5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2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cxnSp>
        <p:nvCxnSpPr>
          <p:cNvPr id="28" name="Straight Arrow Connector 27"/>
          <p:cNvCxnSpPr/>
          <p:nvPr/>
        </p:nvCxnSpPr>
        <p:spPr>
          <a:xfrm>
            <a:off x="461059" y="5372290"/>
            <a:ext cx="1157563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61059" y="5316880"/>
            <a:ext cx="1395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/>
              <a:t>Timestep</a:t>
            </a:r>
            <a:r>
              <a:rPr lang="en-US" sz="2000" dirty="0"/>
              <a:t>  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-773987" y="4110749"/>
            <a:ext cx="1948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Value</a:t>
            </a:r>
            <a:endParaRPr lang="en-US" sz="2000" b="1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339515" y="3875655"/>
            <a:ext cx="4418" cy="140242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eform 31"/>
          <p:cNvSpPr/>
          <p:nvPr/>
        </p:nvSpPr>
        <p:spPr>
          <a:xfrm>
            <a:off x="461059" y="3200400"/>
            <a:ext cx="3048000" cy="1930978"/>
          </a:xfrm>
          <a:custGeom>
            <a:avLst/>
            <a:gdLst>
              <a:gd name="connsiteX0" fmla="*/ 0 w 3496235"/>
              <a:gd name="connsiteY0" fmla="*/ 731716 h 1455737"/>
              <a:gd name="connsiteX1" fmla="*/ 709706 w 3496235"/>
              <a:gd name="connsiteY1" fmla="*/ 754127 h 1455737"/>
              <a:gd name="connsiteX2" fmla="*/ 948764 w 3496235"/>
              <a:gd name="connsiteY2" fmla="*/ 985716 h 1455737"/>
              <a:gd name="connsiteX3" fmla="*/ 1613647 w 3496235"/>
              <a:gd name="connsiteY3" fmla="*/ 1000657 h 1455737"/>
              <a:gd name="connsiteX4" fmla="*/ 1882588 w 3496235"/>
              <a:gd name="connsiteY4" fmla="*/ 283480 h 1455737"/>
              <a:gd name="connsiteX5" fmla="*/ 2099235 w 3496235"/>
              <a:gd name="connsiteY5" fmla="*/ 74304 h 1455737"/>
              <a:gd name="connsiteX6" fmla="*/ 2323353 w 3496235"/>
              <a:gd name="connsiteY6" fmla="*/ 74304 h 1455737"/>
              <a:gd name="connsiteX7" fmla="*/ 2532529 w 3496235"/>
              <a:gd name="connsiteY7" fmla="*/ 963304 h 1455737"/>
              <a:gd name="connsiteX8" fmla="*/ 2779059 w 3496235"/>
              <a:gd name="connsiteY8" fmla="*/ 1217304 h 1455737"/>
              <a:gd name="connsiteX9" fmla="*/ 3010647 w 3496235"/>
              <a:gd name="connsiteY9" fmla="*/ 1217304 h 1455737"/>
              <a:gd name="connsiteX10" fmla="*/ 3234764 w 3496235"/>
              <a:gd name="connsiteY10" fmla="*/ 1441421 h 1455737"/>
              <a:gd name="connsiteX11" fmla="*/ 3496235 w 3496235"/>
              <a:gd name="connsiteY11" fmla="*/ 1433951 h 1455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96235" h="1455737">
                <a:moveTo>
                  <a:pt x="0" y="731716"/>
                </a:moveTo>
                <a:lnTo>
                  <a:pt x="709706" y="754127"/>
                </a:lnTo>
                <a:cubicBezTo>
                  <a:pt x="867833" y="796460"/>
                  <a:pt x="798107" y="944628"/>
                  <a:pt x="948764" y="985716"/>
                </a:cubicBezTo>
                <a:cubicBezTo>
                  <a:pt x="1099421" y="1026804"/>
                  <a:pt x="1458010" y="1117696"/>
                  <a:pt x="1613647" y="1000657"/>
                </a:cubicBezTo>
                <a:cubicBezTo>
                  <a:pt x="1769284" y="883618"/>
                  <a:pt x="1801657" y="437872"/>
                  <a:pt x="1882588" y="283480"/>
                </a:cubicBezTo>
                <a:cubicBezTo>
                  <a:pt x="1963519" y="129088"/>
                  <a:pt x="2025774" y="109167"/>
                  <a:pt x="2099235" y="74304"/>
                </a:cubicBezTo>
                <a:cubicBezTo>
                  <a:pt x="2172696" y="39441"/>
                  <a:pt x="2251137" y="-73863"/>
                  <a:pt x="2323353" y="74304"/>
                </a:cubicBezTo>
                <a:cubicBezTo>
                  <a:pt x="2395569" y="222471"/>
                  <a:pt x="2456578" y="772804"/>
                  <a:pt x="2532529" y="963304"/>
                </a:cubicBezTo>
                <a:cubicBezTo>
                  <a:pt x="2608480" y="1153804"/>
                  <a:pt x="2699373" y="1174971"/>
                  <a:pt x="2779059" y="1217304"/>
                </a:cubicBezTo>
                <a:cubicBezTo>
                  <a:pt x="2858745" y="1259637"/>
                  <a:pt x="2934696" y="1179951"/>
                  <a:pt x="3010647" y="1217304"/>
                </a:cubicBezTo>
                <a:cubicBezTo>
                  <a:pt x="3086598" y="1254657"/>
                  <a:pt x="3153833" y="1405313"/>
                  <a:pt x="3234764" y="1441421"/>
                </a:cubicBezTo>
                <a:cubicBezTo>
                  <a:pt x="3315695" y="1477529"/>
                  <a:pt x="3496235" y="1433951"/>
                  <a:pt x="3496235" y="1433951"/>
                </a:cubicBezTo>
              </a:path>
            </a:pathLst>
          </a:custGeom>
          <a:ln w="28575">
            <a:solidFill>
              <a:srgbClr val="8000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88"/>
          </a:p>
        </p:txBody>
      </p:sp>
      <p:sp>
        <p:nvSpPr>
          <p:cNvPr id="34" name="TextBox 33"/>
          <p:cNvSpPr txBox="1"/>
          <p:nvPr/>
        </p:nvSpPr>
        <p:spPr>
          <a:xfrm>
            <a:off x="3505306" y="3053947"/>
            <a:ext cx="109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3: [15-20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36" name="TextBox 35"/>
          <p:cNvSpPr txBox="1"/>
          <p:nvPr/>
        </p:nvSpPr>
        <p:spPr>
          <a:xfrm>
            <a:off x="3505306" y="3621299"/>
            <a:ext cx="109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2</a:t>
            </a:r>
            <a:r>
              <a:rPr lang="en-US" sz="1800" dirty="0" smtClean="0"/>
              <a:t>: [</a:t>
            </a:r>
            <a:r>
              <a:rPr lang="en-US" sz="1800" dirty="0"/>
              <a:t>10-15)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505200" y="4188651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1</a:t>
            </a:r>
            <a:r>
              <a:rPr lang="en-US" sz="1800" dirty="0" smtClean="0"/>
              <a:t>: [</a:t>
            </a:r>
            <a:r>
              <a:rPr lang="en-US" sz="1800" dirty="0"/>
              <a:t>5-10)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505200" y="4761070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0</a:t>
            </a:r>
            <a:r>
              <a:rPr lang="en-US" sz="1800" dirty="0" smtClean="0"/>
              <a:t>: [</a:t>
            </a:r>
            <a:r>
              <a:rPr lang="en-US" sz="1800" dirty="0"/>
              <a:t>0-5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39" name="15 - Έλλειψη"/>
          <p:cNvSpPr/>
          <p:nvPr/>
        </p:nvSpPr>
        <p:spPr>
          <a:xfrm rot="16200000">
            <a:off x="6414829" y="2875587"/>
            <a:ext cx="504528" cy="30480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029200" y="5701800"/>
            <a:ext cx="3527988" cy="108000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 err="1" smtClean="0">
                <a:solidFill>
                  <a:srgbClr val="800000"/>
                </a:solidFill>
              </a:rPr>
              <a:t>Precomputed</a:t>
            </a:r>
            <a:r>
              <a:rPr lang="en-US" sz="2700" b="1" dirty="0">
                <a:solidFill>
                  <a:srgbClr val="800000"/>
                </a:solidFill>
              </a:rPr>
              <a:t> </a:t>
            </a:r>
            <a:r>
              <a:rPr lang="en-US" sz="2700" b="1" dirty="0" smtClean="0">
                <a:solidFill>
                  <a:srgbClr val="800000"/>
                </a:solidFill>
              </a:rPr>
              <a:t>answers stored as a bitmap</a:t>
            </a:r>
            <a:endParaRPr lang="en-US" sz="2700" b="1" dirty="0">
              <a:solidFill>
                <a:srgbClr val="80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5715000"/>
            <a:ext cx="3505200" cy="106680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 smtClean="0">
                <a:solidFill>
                  <a:srgbClr val="800000"/>
                </a:solidFill>
              </a:rPr>
              <a:t>Increased similarity across time series</a:t>
            </a:r>
            <a:endParaRPr lang="en-US" sz="2700" b="1" dirty="0">
              <a:solidFill>
                <a:srgbClr val="8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7240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9254"/>
    </mc:Choice>
    <mc:Fallback xmlns="">
      <p:transition xmlns:p14="http://schemas.microsoft.com/office/powerpoint/2010/main" spd="slow" advTm="159254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 animBg="1"/>
      <p:bldP spid="21" grpId="0"/>
      <p:bldP spid="23" grpId="0"/>
      <p:bldP spid="24" grpId="0"/>
      <p:bldP spid="25" grpId="0"/>
      <p:bldP spid="26" grpId="0"/>
      <p:bldP spid="39" grpId="0" animBg="1"/>
      <p:bldP spid="41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54189-C436-47D0-AC37-8484B13A8E13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5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6141360"/>
              </p:ext>
            </p:extLst>
          </p:nvPr>
        </p:nvGraphicFramePr>
        <p:xfrm>
          <a:off x="1348200" y="2499170"/>
          <a:ext cx="306404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6010"/>
                <a:gridCol w="766010"/>
                <a:gridCol w="766010"/>
                <a:gridCol w="766010"/>
              </a:tblGrid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0</a:t>
                      </a:r>
                      <a:endParaRPr lang="en-US" sz="1800" b="1" dirty="0"/>
                    </a:p>
                  </a:txBody>
                  <a:tcPr anchor="ctr">
                    <a:lnL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1336671" y="4875292"/>
            <a:ext cx="1197269" cy="150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14740" y="4857690"/>
            <a:ext cx="1395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/>
              <a:t>Timestep</a:t>
            </a:r>
            <a:r>
              <a:rPr lang="en-US" sz="2000" dirty="0"/>
              <a:t> 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140643" y="3664793"/>
            <a:ext cx="1948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</a:t>
            </a:r>
            <a:r>
              <a:rPr lang="en-US" sz="2000" b="1" dirty="0" smtClean="0"/>
              <a:t>in</a:t>
            </a:r>
            <a:endParaRPr lang="en-US" sz="20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257651" y="3429000"/>
            <a:ext cx="0" cy="133420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/>
          <p:cNvSpPr txBox="1">
            <a:spLocks/>
          </p:cNvSpPr>
          <p:nvPr/>
        </p:nvSpPr>
        <p:spPr bwMode="auto">
          <a:xfrm>
            <a:off x="611748" y="299919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chemeClr val="tx1"/>
                </a:solidFill>
              </a:rPr>
              <a:t>Bitmap Compression Today</a:t>
            </a:r>
            <a:endParaRPr lang="en-US" sz="3600" kern="0" dirty="0">
              <a:solidFill>
                <a:schemeClr val="tx1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 rot="10800000">
            <a:off x="4433835" y="4326563"/>
            <a:ext cx="386104" cy="32843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 rot="10800000">
            <a:off x="4433836" y="3753474"/>
            <a:ext cx="386104" cy="32843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 rot="10800000">
            <a:off x="4434650" y="3182155"/>
            <a:ext cx="386104" cy="32843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 rot="10800000">
            <a:off x="4433836" y="2605291"/>
            <a:ext cx="386104" cy="32843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36474" y="1448571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Run-Length-Encoding compresses each </a:t>
            </a:r>
            <a:r>
              <a:rPr lang="en-US" dirty="0" err="1" smtClean="0"/>
              <a:t>bitvector</a:t>
            </a:r>
            <a:endParaRPr lang="en-US" dirty="0" smtClean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smtClean="0"/>
              <a:t>Word-Aligned Hybrid Code (WAH) [SSDBM ’02]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896140" y="2538675"/>
            <a:ext cx="8290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4×’0’</a:t>
            </a:r>
            <a:endParaRPr lang="en-US" baseline="30000" dirty="0"/>
          </a:p>
        </p:txBody>
      </p:sp>
      <p:sp>
        <p:nvSpPr>
          <p:cNvPr id="20" name="TextBox 19"/>
          <p:cNvSpPr txBox="1"/>
          <p:nvPr/>
        </p:nvSpPr>
        <p:spPr>
          <a:xfrm>
            <a:off x="4896140" y="3118582"/>
            <a:ext cx="2350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2×’0’, 1×’1’, 1×‘0’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896140" y="3686858"/>
            <a:ext cx="2419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2×’0’, 1×’1’, 1×‘0’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896140" y="4259662"/>
            <a:ext cx="1589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3×’1’, 1×‘0’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36474" y="5327949"/>
            <a:ext cx="8935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Compression prevents direct access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dirty="0" err="1" smtClean="0"/>
              <a:t>Timesteps</a:t>
            </a:r>
            <a:r>
              <a:rPr lang="en-US" dirty="0" smtClean="0"/>
              <a:t> don’t correspond to bit positions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0" y="5669280"/>
            <a:ext cx="9144000" cy="530352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 smtClean="0">
                <a:solidFill>
                  <a:srgbClr val="800000"/>
                </a:solidFill>
              </a:rPr>
              <a:t>Values filtered independently of </a:t>
            </a:r>
            <a:r>
              <a:rPr lang="en-US" sz="2700" b="1" dirty="0" err="1" smtClean="0">
                <a:solidFill>
                  <a:srgbClr val="800000"/>
                </a:solidFill>
              </a:rPr>
              <a:t>timesteps</a:t>
            </a:r>
            <a:endParaRPr lang="en-US" sz="2700" b="1" dirty="0">
              <a:solidFill>
                <a:srgbClr val="8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0" y="6245352"/>
            <a:ext cx="9144000" cy="530352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 smtClean="0">
                <a:solidFill>
                  <a:srgbClr val="800000"/>
                </a:solidFill>
              </a:rPr>
              <a:t>Similarities across time series are not exploited</a:t>
            </a:r>
            <a:endParaRPr lang="en-US" sz="2700" b="1" dirty="0">
              <a:solidFill>
                <a:srgbClr val="8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4913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7545"/>
    </mc:Choice>
    <mc:Fallback xmlns="">
      <p:transition xmlns:p14="http://schemas.microsoft.com/office/powerpoint/2010/main" spd="slow" advTm="177545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5" name="Straight Connector 154"/>
          <p:cNvCxnSpPr/>
          <p:nvPr/>
        </p:nvCxnSpPr>
        <p:spPr>
          <a:xfrm>
            <a:off x="5968369" y="3040794"/>
            <a:ext cx="1584752" cy="120742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6577969" y="3043609"/>
            <a:ext cx="1584752" cy="120461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5968369" y="2431194"/>
            <a:ext cx="1584752" cy="120742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>
            <a:off x="6577969" y="2434009"/>
            <a:ext cx="1584752" cy="120461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7367846" y="2431194"/>
            <a:ext cx="1589750" cy="120742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/>
          <p:nvPr/>
        </p:nvCxnSpPr>
        <p:spPr>
          <a:xfrm>
            <a:off x="6760242" y="2427479"/>
            <a:ext cx="1587754" cy="121114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/>
        </p:nvCxnSpPr>
        <p:spPr>
          <a:xfrm>
            <a:off x="6758246" y="3039452"/>
            <a:ext cx="1589750" cy="120876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7367846" y="3039452"/>
            <a:ext cx="1589750" cy="120876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54189-C436-47D0-AC37-8484B13A8E1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611748" y="299919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kern="0" dirty="0" smtClean="0">
                <a:solidFill>
                  <a:schemeClr val="tx1"/>
                </a:solidFill>
              </a:rPr>
              <a:t>Our Approach: RUBIK</a:t>
            </a:r>
            <a:endParaRPr lang="en-US" sz="3600" kern="0" dirty="0">
              <a:solidFill>
                <a:schemeClr val="tx1"/>
              </a:solidFill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1306804" y="4893152"/>
            <a:ext cx="189359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Bitmap index </a:t>
            </a:r>
          </a:p>
          <a:p>
            <a:pPr algn="ctr"/>
            <a:r>
              <a:rPr lang="en-US" dirty="0" smtClean="0"/>
              <a:t>creation</a:t>
            </a:r>
          </a:p>
          <a:p>
            <a:pPr algn="ctr"/>
            <a:endParaRPr lang="en-US" dirty="0" smtClean="0"/>
          </a:p>
          <a:p>
            <a:pPr marL="457200" indent="-457200" algn="ctr">
              <a:buAutoNum type="arabicPeriod"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218" y="1447800"/>
            <a:ext cx="914399" cy="14119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 rot="176815">
            <a:off x="82367" y="1503343"/>
            <a:ext cx="822960" cy="1280160"/>
          </a:xfrm>
          <a:custGeom>
            <a:avLst/>
            <a:gdLst>
              <a:gd name="connsiteX0" fmla="*/ 0 w 3640667"/>
              <a:gd name="connsiteY0" fmla="*/ 3691628 h 3691628"/>
              <a:gd name="connsiteX1" fmla="*/ 1735667 w 3640667"/>
              <a:gd name="connsiteY1" fmla="*/ 3056628 h 3691628"/>
              <a:gd name="connsiteX2" fmla="*/ 1921933 w 3640667"/>
              <a:gd name="connsiteY2" fmla="*/ 162 h 3691628"/>
              <a:gd name="connsiteX3" fmla="*/ 2556933 w 3640667"/>
              <a:gd name="connsiteY3" fmla="*/ 2921162 h 3691628"/>
              <a:gd name="connsiteX4" fmla="*/ 3640667 w 3640667"/>
              <a:gd name="connsiteY4" fmla="*/ 3632362 h 3691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0667" h="3691628">
                <a:moveTo>
                  <a:pt x="0" y="3691628"/>
                </a:moveTo>
                <a:cubicBezTo>
                  <a:pt x="707672" y="3681750"/>
                  <a:pt x="1415345" y="3671872"/>
                  <a:pt x="1735667" y="3056628"/>
                </a:cubicBezTo>
                <a:cubicBezTo>
                  <a:pt x="2055989" y="2441384"/>
                  <a:pt x="1785055" y="22740"/>
                  <a:pt x="1921933" y="162"/>
                </a:cubicBezTo>
                <a:cubicBezTo>
                  <a:pt x="2058811" y="-22416"/>
                  <a:pt x="2270477" y="2315795"/>
                  <a:pt x="2556933" y="2921162"/>
                </a:cubicBezTo>
                <a:cubicBezTo>
                  <a:pt x="2843389" y="3526529"/>
                  <a:pt x="3242028" y="3579445"/>
                  <a:pt x="3640667" y="363236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4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9529721"/>
              </p:ext>
            </p:extLst>
          </p:nvPr>
        </p:nvGraphicFramePr>
        <p:xfrm>
          <a:off x="1447800" y="1447800"/>
          <a:ext cx="1594064" cy="142163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98516"/>
                <a:gridCol w="398516"/>
                <a:gridCol w="398516"/>
                <a:gridCol w="398516"/>
              </a:tblGrid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9" name="Rectangle 148"/>
          <p:cNvSpPr/>
          <p:nvPr/>
        </p:nvSpPr>
        <p:spPr>
          <a:xfrm>
            <a:off x="16218" y="3102485"/>
            <a:ext cx="914399" cy="1408176"/>
          </a:xfrm>
          <a:prstGeom prst="rect">
            <a:avLst/>
          </a:prstGeom>
          <a:solidFill>
            <a:srgbClr val="C6D9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 rot="21377281">
            <a:off x="32049" y="3149497"/>
            <a:ext cx="822960" cy="1280160"/>
          </a:xfrm>
          <a:custGeom>
            <a:avLst/>
            <a:gdLst>
              <a:gd name="connsiteX0" fmla="*/ 0 w 3640667"/>
              <a:gd name="connsiteY0" fmla="*/ 3691628 h 3691628"/>
              <a:gd name="connsiteX1" fmla="*/ 1735667 w 3640667"/>
              <a:gd name="connsiteY1" fmla="*/ 3056628 h 3691628"/>
              <a:gd name="connsiteX2" fmla="*/ 1921933 w 3640667"/>
              <a:gd name="connsiteY2" fmla="*/ 162 h 3691628"/>
              <a:gd name="connsiteX3" fmla="*/ 2556933 w 3640667"/>
              <a:gd name="connsiteY3" fmla="*/ 2921162 h 3691628"/>
              <a:gd name="connsiteX4" fmla="*/ 3640667 w 3640667"/>
              <a:gd name="connsiteY4" fmla="*/ 3632362 h 3691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0667" h="3691628">
                <a:moveTo>
                  <a:pt x="0" y="3691628"/>
                </a:moveTo>
                <a:cubicBezTo>
                  <a:pt x="707672" y="3681750"/>
                  <a:pt x="1415345" y="3671872"/>
                  <a:pt x="1735667" y="3056628"/>
                </a:cubicBezTo>
                <a:cubicBezTo>
                  <a:pt x="2055989" y="2441384"/>
                  <a:pt x="1785055" y="22740"/>
                  <a:pt x="1921933" y="162"/>
                </a:cubicBezTo>
                <a:cubicBezTo>
                  <a:pt x="2058811" y="-22416"/>
                  <a:pt x="2270477" y="2315795"/>
                  <a:pt x="2556933" y="2921162"/>
                </a:cubicBezTo>
                <a:cubicBezTo>
                  <a:pt x="2843389" y="3526529"/>
                  <a:pt x="3242028" y="3579445"/>
                  <a:pt x="3640667" y="363236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3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8035686"/>
              </p:ext>
            </p:extLst>
          </p:nvPr>
        </p:nvGraphicFramePr>
        <p:xfrm>
          <a:off x="1447800" y="3208486"/>
          <a:ext cx="1594064" cy="142163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98516"/>
                <a:gridCol w="398516"/>
                <a:gridCol w="398516"/>
                <a:gridCol w="398516"/>
              </a:tblGrid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8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6486956"/>
              </p:ext>
            </p:extLst>
          </p:nvPr>
        </p:nvGraphicFramePr>
        <p:xfrm>
          <a:off x="5867400" y="1676400"/>
          <a:ext cx="1594064" cy="142163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98516"/>
                <a:gridCol w="398516"/>
                <a:gridCol w="398516"/>
                <a:gridCol w="398516"/>
              </a:tblGrid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9" name="Rectangle 168"/>
          <p:cNvSpPr/>
          <p:nvPr/>
        </p:nvSpPr>
        <p:spPr>
          <a:xfrm>
            <a:off x="5968369" y="2431194"/>
            <a:ext cx="609600" cy="609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Rectangle 169"/>
          <p:cNvSpPr/>
          <p:nvPr/>
        </p:nvSpPr>
        <p:spPr>
          <a:xfrm>
            <a:off x="6758246" y="2434009"/>
            <a:ext cx="609600" cy="609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3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961194"/>
              </p:ext>
            </p:extLst>
          </p:nvPr>
        </p:nvGraphicFramePr>
        <p:xfrm>
          <a:off x="7451310" y="2889538"/>
          <a:ext cx="1594064" cy="142163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98516"/>
                <a:gridCol w="398516"/>
                <a:gridCol w="398516"/>
                <a:gridCol w="398516"/>
              </a:tblGrid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</a:t>
                      </a:r>
                      <a:endParaRPr 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4" name="Rectangle 173"/>
          <p:cNvSpPr/>
          <p:nvPr/>
        </p:nvSpPr>
        <p:spPr>
          <a:xfrm>
            <a:off x="7553121" y="3638620"/>
            <a:ext cx="609600" cy="609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Rectangle 174"/>
          <p:cNvSpPr/>
          <p:nvPr/>
        </p:nvSpPr>
        <p:spPr>
          <a:xfrm>
            <a:off x="8347996" y="3638840"/>
            <a:ext cx="609600" cy="609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Right Arrow 200"/>
          <p:cNvSpPr/>
          <p:nvPr/>
        </p:nvSpPr>
        <p:spPr>
          <a:xfrm>
            <a:off x="990600" y="2133600"/>
            <a:ext cx="386104" cy="32843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Right Arrow 201"/>
          <p:cNvSpPr/>
          <p:nvPr/>
        </p:nvSpPr>
        <p:spPr>
          <a:xfrm>
            <a:off x="990600" y="3733800"/>
            <a:ext cx="386104" cy="32843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Right Arrow 202"/>
          <p:cNvSpPr/>
          <p:nvPr/>
        </p:nvSpPr>
        <p:spPr>
          <a:xfrm>
            <a:off x="3195296" y="2819400"/>
            <a:ext cx="386104" cy="32843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4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3537985"/>
              </p:ext>
            </p:extLst>
          </p:nvPr>
        </p:nvGraphicFramePr>
        <p:xfrm>
          <a:off x="3665706" y="1447800"/>
          <a:ext cx="1594064" cy="142163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98516"/>
                <a:gridCol w="398516"/>
                <a:gridCol w="398516"/>
                <a:gridCol w="398516"/>
              </a:tblGrid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5" name="Rectangle 34"/>
          <p:cNvSpPr/>
          <p:nvPr/>
        </p:nvSpPr>
        <p:spPr>
          <a:xfrm>
            <a:off x="3763673" y="2201585"/>
            <a:ext cx="609600" cy="609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563894" y="2209800"/>
            <a:ext cx="609600" cy="609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763673" y="1498540"/>
            <a:ext cx="609600" cy="609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8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6227041"/>
              </p:ext>
            </p:extLst>
          </p:nvPr>
        </p:nvGraphicFramePr>
        <p:xfrm>
          <a:off x="3657600" y="3208486"/>
          <a:ext cx="1594064" cy="142163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98516"/>
                <a:gridCol w="398516"/>
                <a:gridCol w="398516"/>
                <a:gridCol w="398516"/>
              </a:tblGrid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</a:t>
                      </a:r>
                      <a:endParaRPr lang="en-US" sz="1600" b="1" dirty="0"/>
                    </a:p>
                  </a:txBody>
                  <a:tcPr/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</a:tr>
              <a:tr h="355408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9" name="Rectangle 38"/>
          <p:cNvSpPr/>
          <p:nvPr/>
        </p:nvSpPr>
        <p:spPr>
          <a:xfrm>
            <a:off x="3763673" y="3967365"/>
            <a:ext cx="609600" cy="609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4563894" y="3973218"/>
            <a:ext cx="609600" cy="609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4563894" y="3260421"/>
            <a:ext cx="609600" cy="6096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>
            <a:off x="5405096" y="2819400"/>
            <a:ext cx="386104" cy="32843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377271" y="4898982"/>
            <a:ext cx="2157129" cy="830997"/>
          </a:xfrm>
          <a:prstGeom prst="rect">
            <a:avLst/>
          </a:prstGeom>
          <a:noFill/>
        </p:spPr>
        <p:txBody>
          <a:bodyPr wrap="none" rtlCol="0" anchor="ctr" anchorCtr="0">
            <a:noAutofit/>
          </a:bodyPr>
          <a:lstStyle/>
          <a:p>
            <a:r>
              <a:rPr lang="en-US" dirty="0" smtClean="0"/>
              <a:t>Bitmap stacking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048000" y="4893152"/>
            <a:ext cx="312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Quadtree</a:t>
            </a:r>
            <a:r>
              <a:rPr lang="en-US" dirty="0"/>
              <a:t>-based bitmap decomposition</a:t>
            </a:r>
          </a:p>
        </p:txBody>
      </p:sp>
      <p:sp>
        <p:nvSpPr>
          <p:cNvPr id="45" name="Rectangle 44"/>
          <p:cNvSpPr/>
          <p:nvPr/>
        </p:nvSpPr>
        <p:spPr>
          <a:xfrm>
            <a:off x="3467100" y="5624029"/>
            <a:ext cx="2286000" cy="1233971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 smtClean="0">
                <a:solidFill>
                  <a:srgbClr val="800000"/>
                </a:solidFill>
                <a:latin typeface="Calibri (Headings)"/>
              </a:rPr>
              <a:t>Access specific </a:t>
            </a:r>
            <a:r>
              <a:rPr lang="en-US" sz="2700" b="1" dirty="0" err="1" smtClean="0">
                <a:solidFill>
                  <a:srgbClr val="800000"/>
                </a:solidFill>
                <a:latin typeface="Calibri (Headings)"/>
              </a:rPr>
              <a:t>timesteps</a:t>
            </a:r>
            <a:endParaRPr lang="en-US" sz="2700" b="1" u="sng" dirty="0">
              <a:solidFill>
                <a:srgbClr val="800000"/>
              </a:solidFill>
              <a:latin typeface="Calibri (Headings)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320596" y="5624030"/>
            <a:ext cx="2286000" cy="1233970"/>
          </a:xfrm>
          <a:prstGeom prst="rect">
            <a:avLst/>
          </a:prstGeom>
          <a:solidFill>
            <a:srgbClr val="FF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 smtClean="0">
                <a:solidFill>
                  <a:srgbClr val="800000"/>
                </a:solidFill>
                <a:latin typeface="Calibri (Headings)"/>
              </a:rPr>
              <a:t> Exploit similarities</a:t>
            </a:r>
            <a:endParaRPr lang="en-US" sz="2700" b="1" u="sng" dirty="0">
              <a:solidFill>
                <a:srgbClr val="800000"/>
              </a:solidFill>
              <a:latin typeface="Calibri (Headings)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1413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983"/>
    </mc:Choice>
    <mc:Fallback xmlns="">
      <p:transition xmlns:p14="http://schemas.microsoft.com/office/powerpoint/2010/main" spd="slow" advTm="115983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54189-C436-47D0-AC37-8484B13A8E13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309" name="Group 1308"/>
          <p:cNvGrpSpPr/>
          <p:nvPr/>
        </p:nvGrpSpPr>
        <p:grpSpPr>
          <a:xfrm>
            <a:off x="914400" y="993165"/>
            <a:ext cx="7240940" cy="1845809"/>
            <a:chOff x="914400" y="993165"/>
            <a:chExt cx="7240940" cy="1845809"/>
          </a:xfrm>
        </p:grpSpPr>
        <p:grpSp>
          <p:nvGrpSpPr>
            <p:cNvPr id="873" name="Group 872"/>
            <p:cNvGrpSpPr/>
            <p:nvPr/>
          </p:nvGrpSpPr>
          <p:grpSpPr>
            <a:xfrm>
              <a:off x="914400" y="1003449"/>
              <a:ext cx="7240940" cy="1835525"/>
              <a:chOff x="914400" y="1003449"/>
              <a:chExt cx="7240940" cy="1835525"/>
            </a:xfrm>
          </p:grpSpPr>
          <p:grpSp>
            <p:nvGrpSpPr>
              <p:cNvPr id="874" name="Group 873"/>
              <p:cNvGrpSpPr/>
              <p:nvPr/>
            </p:nvGrpSpPr>
            <p:grpSpPr>
              <a:xfrm>
                <a:off x="914400" y="1003449"/>
                <a:ext cx="7240940" cy="1835525"/>
                <a:chOff x="914400" y="1003449"/>
                <a:chExt cx="7240940" cy="1835525"/>
              </a:xfrm>
            </p:grpSpPr>
            <p:sp>
              <p:nvSpPr>
                <p:cNvPr id="876" name="Rectangle 875"/>
                <p:cNvSpPr/>
                <p:nvPr/>
              </p:nvSpPr>
              <p:spPr>
                <a:xfrm>
                  <a:off x="914400" y="1003449"/>
                  <a:ext cx="7240940" cy="183552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 anchorCtr="0"/>
                <a:lstStyle/>
                <a:p>
                  <a:pPr algn="r"/>
                  <a:r>
                    <a:rPr lang="en-US" sz="2400" dirty="0" smtClean="0">
                      <a:solidFill>
                        <a:schemeClr val="tx1"/>
                      </a:solidFill>
                    </a:rPr>
                    <a:t>Start</a:t>
                  </a:r>
                  <a:endParaRPr lang="en-US" sz="2400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877" name="Straight Connector 876"/>
                <p:cNvCxnSpPr>
                  <a:endCxn id="878" idx="2"/>
                </p:cNvCxnSpPr>
                <p:nvPr/>
              </p:nvCxnSpPr>
              <p:spPr>
                <a:xfrm>
                  <a:off x="4250473" y="2016432"/>
                  <a:ext cx="2105633" cy="0"/>
                </a:xfrm>
                <a:prstGeom prst="line">
                  <a:avLst/>
                </a:prstGeom>
                <a:ln w="28575" cmpd="sng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78" name="Oval 877"/>
                <p:cNvSpPr/>
                <p:nvPr/>
              </p:nvSpPr>
              <p:spPr>
                <a:xfrm>
                  <a:off x="6356106" y="1781426"/>
                  <a:ext cx="806694" cy="470011"/>
                </a:xfrm>
                <a:prstGeom prst="ellipse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75" name="TextBox 874"/>
              <p:cNvSpPr txBox="1"/>
              <p:nvPr/>
            </p:nvSpPr>
            <p:spPr>
              <a:xfrm>
                <a:off x="6358747" y="1835831"/>
                <a:ext cx="816597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800" dirty="0"/>
                  <a:t>M</a:t>
                </a:r>
                <a:r>
                  <a:rPr lang="en-US" sz="1800" dirty="0" smtClean="0"/>
                  <a:t>ix</a:t>
                </a:r>
                <a:endParaRPr lang="en-US" sz="1800" dirty="0"/>
              </a:p>
            </p:txBody>
          </p:sp>
        </p:grpSp>
        <p:cxnSp>
          <p:nvCxnSpPr>
            <p:cNvPr id="880" name="Straight Connector 879"/>
            <p:cNvCxnSpPr/>
            <p:nvPr/>
          </p:nvCxnSpPr>
          <p:spPr>
            <a:xfrm flipV="1">
              <a:off x="1965688" y="1847000"/>
              <a:ext cx="2209263" cy="360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1" name="Straight Connector 880"/>
            <p:cNvCxnSpPr/>
            <p:nvPr/>
          </p:nvCxnSpPr>
          <p:spPr>
            <a:xfrm flipH="1" flipV="1">
              <a:off x="1413688" y="1373277"/>
              <a:ext cx="552002" cy="47733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2" name="Straight Connector 881"/>
            <p:cNvCxnSpPr/>
            <p:nvPr/>
          </p:nvCxnSpPr>
          <p:spPr>
            <a:xfrm flipV="1">
              <a:off x="1965387" y="1850606"/>
              <a:ext cx="2006" cy="8865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3" name="Straight Connector 882"/>
            <p:cNvCxnSpPr/>
            <p:nvPr/>
          </p:nvCxnSpPr>
          <p:spPr>
            <a:xfrm flipH="1" flipV="1">
              <a:off x="1413116" y="2285389"/>
              <a:ext cx="552574" cy="4568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4" name="Straight Connector 883"/>
            <p:cNvCxnSpPr/>
            <p:nvPr/>
          </p:nvCxnSpPr>
          <p:spPr>
            <a:xfrm>
              <a:off x="1965688" y="2740291"/>
              <a:ext cx="2217291" cy="557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5" name="Straight Connector 884"/>
            <p:cNvCxnSpPr/>
            <p:nvPr/>
          </p:nvCxnSpPr>
          <p:spPr>
            <a:xfrm flipV="1">
              <a:off x="1965688" y="2026830"/>
              <a:ext cx="2209263" cy="131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6" name="Straight Connector 885"/>
            <p:cNvCxnSpPr/>
            <p:nvPr/>
          </p:nvCxnSpPr>
          <p:spPr>
            <a:xfrm>
              <a:off x="1965688" y="2207662"/>
              <a:ext cx="2209263" cy="131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7" name="Straight Connector 886"/>
            <p:cNvCxnSpPr/>
            <p:nvPr/>
          </p:nvCxnSpPr>
          <p:spPr>
            <a:xfrm>
              <a:off x="1965688" y="2387179"/>
              <a:ext cx="2209263" cy="13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8" name="Straight Connector 887"/>
            <p:cNvCxnSpPr/>
            <p:nvPr/>
          </p:nvCxnSpPr>
          <p:spPr>
            <a:xfrm>
              <a:off x="1965688" y="2565432"/>
              <a:ext cx="220926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9" name="Straight Connector 888"/>
            <p:cNvCxnSpPr/>
            <p:nvPr/>
          </p:nvCxnSpPr>
          <p:spPr>
            <a:xfrm flipH="1" flipV="1">
              <a:off x="1413688" y="1568872"/>
              <a:ext cx="552004" cy="45927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0" name="Straight Connector 889"/>
            <p:cNvCxnSpPr/>
            <p:nvPr/>
          </p:nvCxnSpPr>
          <p:spPr>
            <a:xfrm flipH="1" flipV="1">
              <a:off x="1411091" y="1741030"/>
              <a:ext cx="554597" cy="46663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1" name="Straight Connector 890"/>
            <p:cNvCxnSpPr/>
            <p:nvPr/>
          </p:nvCxnSpPr>
          <p:spPr>
            <a:xfrm flipH="1" flipV="1">
              <a:off x="1413418" y="1919055"/>
              <a:ext cx="552272" cy="46812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2" name="Straight Connector 891"/>
            <p:cNvCxnSpPr/>
            <p:nvPr/>
          </p:nvCxnSpPr>
          <p:spPr>
            <a:xfrm flipH="1" flipV="1">
              <a:off x="1413181" y="2094500"/>
              <a:ext cx="549949" cy="4694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3" name="Straight Connector 892"/>
            <p:cNvCxnSpPr/>
            <p:nvPr/>
          </p:nvCxnSpPr>
          <p:spPr>
            <a:xfrm flipV="1">
              <a:off x="1823656" y="1729763"/>
              <a:ext cx="2203667" cy="163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4" name="Straight Connector 893"/>
            <p:cNvCxnSpPr/>
            <p:nvPr/>
          </p:nvCxnSpPr>
          <p:spPr>
            <a:xfrm flipV="1">
              <a:off x="1689016" y="1608429"/>
              <a:ext cx="2177037" cy="1508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5" name="Straight Connector 894"/>
            <p:cNvCxnSpPr/>
            <p:nvPr/>
          </p:nvCxnSpPr>
          <p:spPr>
            <a:xfrm flipV="1">
              <a:off x="2532168" y="1850606"/>
              <a:ext cx="3735" cy="89165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6" name="Straight Connector 895"/>
            <p:cNvCxnSpPr/>
            <p:nvPr/>
          </p:nvCxnSpPr>
          <p:spPr>
            <a:xfrm flipV="1">
              <a:off x="3075907" y="1850606"/>
              <a:ext cx="4636" cy="889686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7" name="Straight Connector 896"/>
            <p:cNvCxnSpPr/>
            <p:nvPr/>
          </p:nvCxnSpPr>
          <p:spPr>
            <a:xfrm flipH="1" flipV="1">
              <a:off x="3622635" y="1850607"/>
              <a:ext cx="1276" cy="89165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8" name="Straight Connector 897"/>
            <p:cNvCxnSpPr/>
            <p:nvPr/>
          </p:nvCxnSpPr>
          <p:spPr>
            <a:xfrm flipH="1" flipV="1">
              <a:off x="4176657" y="1850607"/>
              <a:ext cx="4622" cy="8979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9" name="Straight Connector 898"/>
            <p:cNvCxnSpPr/>
            <p:nvPr/>
          </p:nvCxnSpPr>
          <p:spPr>
            <a:xfrm flipV="1">
              <a:off x="1826404" y="1732898"/>
              <a:ext cx="2366" cy="89221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0" name="Straight Connector 899"/>
            <p:cNvCxnSpPr/>
            <p:nvPr/>
          </p:nvCxnSpPr>
          <p:spPr>
            <a:xfrm flipV="1">
              <a:off x="1685575" y="1614347"/>
              <a:ext cx="3442" cy="89129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1" name="Straight Connector 900"/>
            <p:cNvCxnSpPr/>
            <p:nvPr/>
          </p:nvCxnSpPr>
          <p:spPr>
            <a:xfrm flipH="1" flipV="1">
              <a:off x="1549403" y="1489706"/>
              <a:ext cx="1388" cy="90997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2" name="Straight Connector 901"/>
            <p:cNvCxnSpPr/>
            <p:nvPr/>
          </p:nvCxnSpPr>
          <p:spPr>
            <a:xfrm flipV="1">
              <a:off x="1413116" y="1372340"/>
              <a:ext cx="0" cy="91304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3" name="Straight Connector 902"/>
            <p:cNvCxnSpPr/>
            <p:nvPr/>
          </p:nvCxnSpPr>
          <p:spPr>
            <a:xfrm flipH="1" flipV="1">
              <a:off x="1981628" y="1370874"/>
              <a:ext cx="556832" cy="47973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4" name="Straight Connector 903"/>
            <p:cNvCxnSpPr/>
            <p:nvPr/>
          </p:nvCxnSpPr>
          <p:spPr>
            <a:xfrm flipH="1" flipV="1">
              <a:off x="2525839" y="1367173"/>
              <a:ext cx="557262" cy="483878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5" name="Straight Connector 904"/>
            <p:cNvCxnSpPr/>
            <p:nvPr/>
          </p:nvCxnSpPr>
          <p:spPr>
            <a:xfrm flipH="1" flipV="1">
              <a:off x="3036577" y="1365425"/>
              <a:ext cx="588508" cy="4851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6" name="Straight Connector 905"/>
            <p:cNvCxnSpPr/>
            <p:nvPr/>
          </p:nvCxnSpPr>
          <p:spPr>
            <a:xfrm flipH="1" flipV="1">
              <a:off x="3551251" y="1361042"/>
              <a:ext cx="623707" cy="48956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7" name="Rectangle 906"/>
            <p:cNvSpPr/>
            <p:nvPr/>
          </p:nvSpPr>
          <p:spPr>
            <a:xfrm rot="18589760">
              <a:off x="2634765" y="1660554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08" name="Rectangle 907"/>
            <p:cNvSpPr/>
            <p:nvPr/>
          </p:nvSpPr>
          <p:spPr>
            <a:xfrm rot="18589760">
              <a:off x="3137366" y="1660554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09" name="Rectangle 908"/>
            <p:cNvSpPr/>
            <p:nvPr/>
          </p:nvSpPr>
          <p:spPr>
            <a:xfrm rot="18589760">
              <a:off x="3684555" y="1660554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10" name="Rectangle 909"/>
            <p:cNvSpPr/>
            <p:nvPr/>
          </p:nvSpPr>
          <p:spPr>
            <a:xfrm rot="18589760">
              <a:off x="2058295" y="1660554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11" name="Rectangle 910"/>
            <p:cNvSpPr/>
            <p:nvPr/>
          </p:nvSpPr>
          <p:spPr>
            <a:xfrm rot="18589760">
              <a:off x="1900196" y="1537545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12" name="Rectangle 911"/>
            <p:cNvSpPr/>
            <p:nvPr/>
          </p:nvSpPr>
          <p:spPr>
            <a:xfrm rot="18589760">
              <a:off x="2486436" y="1537545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13" name="Rectangle 912"/>
            <p:cNvSpPr/>
            <p:nvPr/>
          </p:nvSpPr>
          <p:spPr>
            <a:xfrm rot="18589760">
              <a:off x="2989038" y="1537545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14" name="Rectangle 913"/>
            <p:cNvSpPr/>
            <p:nvPr/>
          </p:nvSpPr>
          <p:spPr>
            <a:xfrm rot="18589760">
              <a:off x="3523982" y="1537545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15" name="Rectangle 914"/>
            <p:cNvSpPr/>
            <p:nvPr/>
          </p:nvSpPr>
          <p:spPr>
            <a:xfrm rot="18589760">
              <a:off x="2325471" y="1414176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16" name="Rectangle 915"/>
            <p:cNvSpPr/>
            <p:nvPr/>
          </p:nvSpPr>
          <p:spPr>
            <a:xfrm rot="18589760">
              <a:off x="2209488" y="1294869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/>
                <a:t>0</a:t>
              </a:r>
            </a:p>
          </p:txBody>
        </p:sp>
        <p:sp>
          <p:nvSpPr>
            <p:cNvPr id="917" name="Rectangle 916"/>
            <p:cNvSpPr/>
            <p:nvPr/>
          </p:nvSpPr>
          <p:spPr>
            <a:xfrm rot="18589760">
              <a:off x="2712090" y="1294869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0</a:t>
              </a:r>
              <a:endParaRPr lang="en-US" sz="1050" dirty="0"/>
            </a:p>
          </p:txBody>
        </p:sp>
        <p:sp>
          <p:nvSpPr>
            <p:cNvPr id="918" name="Rectangle 917"/>
            <p:cNvSpPr/>
            <p:nvPr/>
          </p:nvSpPr>
          <p:spPr>
            <a:xfrm rot="18589760">
              <a:off x="3237078" y="1285041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0</a:t>
              </a:r>
              <a:endParaRPr lang="en-US" sz="1050" dirty="0"/>
            </a:p>
          </p:txBody>
        </p:sp>
        <p:sp>
          <p:nvSpPr>
            <p:cNvPr id="919" name="Rectangle 918"/>
            <p:cNvSpPr/>
            <p:nvPr/>
          </p:nvSpPr>
          <p:spPr>
            <a:xfrm rot="18589760">
              <a:off x="2834390" y="1411293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0</a:t>
              </a:r>
              <a:endParaRPr lang="en-US" sz="1050" dirty="0"/>
            </a:p>
          </p:txBody>
        </p:sp>
        <p:sp>
          <p:nvSpPr>
            <p:cNvPr id="920" name="Rectangle 919"/>
            <p:cNvSpPr/>
            <p:nvPr/>
          </p:nvSpPr>
          <p:spPr>
            <a:xfrm rot="18589760">
              <a:off x="3400727" y="1411293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0</a:t>
              </a:r>
              <a:endParaRPr lang="en-US" sz="1050" dirty="0"/>
            </a:p>
          </p:txBody>
        </p:sp>
        <p:sp>
          <p:nvSpPr>
            <p:cNvPr id="921" name="Rectangle 920"/>
            <p:cNvSpPr/>
            <p:nvPr/>
          </p:nvSpPr>
          <p:spPr>
            <a:xfrm rot="18589760">
              <a:off x="1751867" y="1419184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0</a:t>
              </a:r>
              <a:endParaRPr lang="en-US" sz="1050" dirty="0"/>
            </a:p>
          </p:txBody>
        </p:sp>
        <p:sp>
          <p:nvSpPr>
            <p:cNvPr id="922" name="Rectangle 921"/>
            <p:cNvSpPr/>
            <p:nvPr/>
          </p:nvSpPr>
          <p:spPr>
            <a:xfrm rot="18589760">
              <a:off x="1629567" y="1300820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0</a:t>
              </a:r>
              <a:endParaRPr lang="en-US" sz="1050" dirty="0"/>
            </a:p>
          </p:txBody>
        </p:sp>
        <p:sp>
          <p:nvSpPr>
            <p:cNvPr id="923" name="Freeform 922"/>
            <p:cNvSpPr/>
            <p:nvPr/>
          </p:nvSpPr>
          <p:spPr>
            <a:xfrm>
              <a:off x="1784015" y="1399658"/>
              <a:ext cx="2009447" cy="228601"/>
            </a:xfrm>
            <a:custGeom>
              <a:avLst/>
              <a:gdLst>
                <a:gd name="connsiteX0" fmla="*/ 42036 w 1879026"/>
                <a:gd name="connsiteY0" fmla="*/ 541871 h 541871"/>
                <a:gd name="connsiteX1" fmla="*/ 25102 w 1879026"/>
                <a:gd name="connsiteY1" fmla="*/ 279404 h 541871"/>
                <a:gd name="connsiteX2" fmla="*/ 338369 w 1879026"/>
                <a:gd name="connsiteY2" fmla="*/ 381004 h 541871"/>
                <a:gd name="connsiteX3" fmla="*/ 270636 w 1879026"/>
                <a:gd name="connsiteY3" fmla="*/ 4 h 541871"/>
                <a:gd name="connsiteX4" fmla="*/ 744769 w 1879026"/>
                <a:gd name="connsiteY4" fmla="*/ 372538 h 541871"/>
                <a:gd name="connsiteX5" fmla="*/ 931036 w 1879026"/>
                <a:gd name="connsiteY5" fmla="*/ 270938 h 541871"/>
                <a:gd name="connsiteX6" fmla="*/ 1811569 w 1879026"/>
                <a:gd name="connsiteY6" fmla="*/ 389471 h 541871"/>
                <a:gd name="connsiteX7" fmla="*/ 1752302 w 1879026"/>
                <a:gd name="connsiteY7" fmla="*/ 389471 h 541871"/>
                <a:gd name="connsiteX0" fmla="*/ 42036 w 1879026"/>
                <a:gd name="connsiteY0" fmla="*/ 541871 h 541871"/>
                <a:gd name="connsiteX1" fmla="*/ 25102 w 1879026"/>
                <a:gd name="connsiteY1" fmla="*/ 279404 h 541871"/>
                <a:gd name="connsiteX2" fmla="*/ 338369 w 1879026"/>
                <a:gd name="connsiteY2" fmla="*/ 381004 h 541871"/>
                <a:gd name="connsiteX3" fmla="*/ 270636 w 1879026"/>
                <a:gd name="connsiteY3" fmla="*/ 4 h 541871"/>
                <a:gd name="connsiteX4" fmla="*/ 744769 w 1879026"/>
                <a:gd name="connsiteY4" fmla="*/ 372538 h 541871"/>
                <a:gd name="connsiteX5" fmla="*/ 931036 w 1879026"/>
                <a:gd name="connsiteY5" fmla="*/ 270938 h 541871"/>
                <a:gd name="connsiteX6" fmla="*/ 1811569 w 1879026"/>
                <a:gd name="connsiteY6" fmla="*/ 389471 h 541871"/>
                <a:gd name="connsiteX7" fmla="*/ 1752302 w 1879026"/>
                <a:gd name="connsiteY7" fmla="*/ 389471 h 541871"/>
                <a:gd name="connsiteX0" fmla="*/ 42036 w 2051960"/>
                <a:gd name="connsiteY0" fmla="*/ 541871 h 541871"/>
                <a:gd name="connsiteX1" fmla="*/ 25102 w 2051960"/>
                <a:gd name="connsiteY1" fmla="*/ 279404 h 541871"/>
                <a:gd name="connsiteX2" fmla="*/ 338369 w 2051960"/>
                <a:gd name="connsiteY2" fmla="*/ 381004 h 541871"/>
                <a:gd name="connsiteX3" fmla="*/ 270636 w 2051960"/>
                <a:gd name="connsiteY3" fmla="*/ 4 h 541871"/>
                <a:gd name="connsiteX4" fmla="*/ 744769 w 2051960"/>
                <a:gd name="connsiteY4" fmla="*/ 372538 h 541871"/>
                <a:gd name="connsiteX5" fmla="*/ 931036 w 2051960"/>
                <a:gd name="connsiteY5" fmla="*/ 270938 h 541871"/>
                <a:gd name="connsiteX6" fmla="*/ 1811569 w 2051960"/>
                <a:gd name="connsiteY6" fmla="*/ 389471 h 541871"/>
                <a:gd name="connsiteX7" fmla="*/ 2023151 w 2051960"/>
                <a:gd name="connsiteY7" fmla="*/ 458247 h 541871"/>
                <a:gd name="connsiteX0" fmla="*/ 42036 w 2023151"/>
                <a:gd name="connsiteY0" fmla="*/ 541871 h 541871"/>
                <a:gd name="connsiteX1" fmla="*/ 25102 w 2023151"/>
                <a:gd name="connsiteY1" fmla="*/ 279404 h 541871"/>
                <a:gd name="connsiteX2" fmla="*/ 338369 w 2023151"/>
                <a:gd name="connsiteY2" fmla="*/ 381004 h 541871"/>
                <a:gd name="connsiteX3" fmla="*/ 270636 w 2023151"/>
                <a:gd name="connsiteY3" fmla="*/ 4 h 541871"/>
                <a:gd name="connsiteX4" fmla="*/ 744769 w 2023151"/>
                <a:gd name="connsiteY4" fmla="*/ 372538 h 541871"/>
                <a:gd name="connsiteX5" fmla="*/ 931036 w 2023151"/>
                <a:gd name="connsiteY5" fmla="*/ 270938 h 541871"/>
                <a:gd name="connsiteX6" fmla="*/ 1811569 w 2023151"/>
                <a:gd name="connsiteY6" fmla="*/ 389471 h 541871"/>
                <a:gd name="connsiteX7" fmla="*/ 2023151 w 2023151"/>
                <a:gd name="connsiteY7" fmla="*/ 458247 h 541871"/>
                <a:gd name="connsiteX0" fmla="*/ 42036 w 1886507"/>
                <a:gd name="connsiteY0" fmla="*/ 541871 h 541871"/>
                <a:gd name="connsiteX1" fmla="*/ 25102 w 1886507"/>
                <a:gd name="connsiteY1" fmla="*/ 279404 h 541871"/>
                <a:gd name="connsiteX2" fmla="*/ 338369 w 1886507"/>
                <a:gd name="connsiteY2" fmla="*/ 381004 h 541871"/>
                <a:gd name="connsiteX3" fmla="*/ 270636 w 1886507"/>
                <a:gd name="connsiteY3" fmla="*/ 4 h 541871"/>
                <a:gd name="connsiteX4" fmla="*/ 744769 w 1886507"/>
                <a:gd name="connsiteY4" fmla="*/ 372538 h 541871"/>
                <a:gd name="connsiteX5" fmla="*/ 931036 w 1886507"/>
                <a:gd name="connsiteY5" fmla="*/ 270938 h 541871"/>
                <a:gd name="connsiteX6" fmla="*/ 1811569 w 1886507"/>
                <a:gd name="connsiteY6" fmla="*/ 389471 h 541871"/>
                <a:gd name="connsiteX7" fmla="*/ 1886507 w 1886507"/>
                <a:gd name="connsiteY7" fmla="*/ 415559 h 541871"/>
                <a:gd name="connsiteX0" fmla="*/ 42036 w 1974350"/>
                <a:gd name="connsiteY0" fmla="*/ 541871 h 541871"/>
                <a:gd name="connsiteX1" fmla="*/ 25102 w 1974350"/>
                <a:gd name="connsiteY1" fmla="*/ 279404 h 541871"/>
                <a:gd name="connsiteX2" fmla="*/ 338369 w 1974350"/>
                <a:gd name="connsiteY2" fmla="*/ 381004 h 541871"/>
                <a:gd name="connsiteX3" fmla="*/ 270636 w 1974350"/>
                <a:gd name="connsiteY3" fmla="*/ 4 h 541871"/>
                <a:gd name="connsiteX4" fmla="*/ 744769 w 1974350"/>
                <a:gd name="connsiteY4" fmla="*/ 372538 h 541871"/>
                <a:gd name="connsiteX5" fmla="*/ 931036 w 1974350"/>
                <a:gd name="connsiteY5" fmla="*/ 270938 h 541871"/>
                <a:gd name="connsiteX6" fmla="*/ 1811569 w 1974350"/>
                <a:gd name="connsiteY6" fmla="*/ 389471 h 541871"/>
                <a:gd name="connsiteX7" fmla="*/ 1974350 w 1974350"/>
                <a:gd name="connsiteY7" fmla="*/ 375242 h 541871"/>
                <a:gd name="connsiteX0" fmla="*/ 42036 w 1896267"/>
                <a:gd name="connsiteY0" fmla="*/ 541871 h 541871"/>
                <a:gd name="connsiteX1" fmla="*/ 25102 w 1896267"/>
                <a:gd name="connsiteY1" fmla="*/ 279404 h 541871"/>
                <a:gd name="connsiteX2" fmla="*/ 338369 w 1896267"/>
                <a:gd name="connsiteY2" fmla="*/ 381004 h 541871"/>
                <a:gd name="connsiteX3" fmla="*/ 270636 w 1896267"/>
                <a:gd name="connsiteY3" fmla="*/ 4 h 541871"/>
                <a:gd name="connsiteX4" fmla="*/ 744769 w 1896267"/>
                <a:gd name="connsiteY4" fmla="*/ 372538 h 541871"/>
                <a:gd name="connsiteX5" fmla="*/ 931036 w 1896267"/>
                <a:gd name="connsiteY5" fmla="*/ 270938 h 541871"/>
                <a:gd name="connsiteX6" fmla="*/ 1811569 w 1896267"/>
                <a:gd name="connsiteY6" fmla="*/ 389471 h 541871"/>
                <a:gd name="connsiteX7" fmla="*/ 1896267 w 1896267"/>
                <a:gd name="connsiteY7" fmla="*/ 408444 h 541871"/>
                <a:gd name="connsiteX0" fmla="*/ 42036 w 1896267"/>
                <a:gd name="connsiteY0" fmla="*/ 541871 h 541871"/>
                <a:gd name="connsiteX1" fmla="*/ 25102 w 1896267"/>
                <a:gd name="connsiteY1" fmla="*/ 279404 h 541871"/>
                <a:gd name="connsiteX2" fmla="*/ 338369 w 1896267"/>
                <a:gd name="connsiteY2" fmla="*/ 381004 h 541871"/>
                <a:gd name="connsiteX3" fmla="*/ 270636 w 1896267"/>
                <a:gd name="connsiteY3" fmla="*/ 4 h 541871"/>
                <a:gd name="connsiteX4" fmla="*/ 744769 w 1896267"/>
                <a:gd name="connsiteY4" fmla="*/ 372538 h 541871"/>
                <a:gd name="connsiteX5" fmla="*/ 931036 w 1896267"/>
                <a:gd name="connsiteY5" fmla="*/ 270938 h 541871"/>
                <a:gd name="connsiteX6" fmla="*/ 1811569 w 1896267"/>
                <a:gd name="connsiteY6" fmla="*/ 389471 h 541871"/>
                <a:gd name="connsiteX7" fmla="*/ 1896267 w 1896267"/>
                <a:gd name="connsiteY7" fmla="*/ 408444 h 541871"/>
                <a:gd name="connsiteX0" fmla="*/ 42036 w 1896267"/>
                <a:gd name="connsiteY0" fmla="*/ 541871 h 541871"/>
                <a:gd name="connsiteX1" fmla="*/ 25102 w 1896267"/>
                <a:gd name="connsiteY1" fmla="*/ 279404 h 541871"/>
                <a:gd name="connsiteX2" fmla="*/ 338369 w 1896267"/>
                <a:gd name="connsiteY2" fmla="*/ 381004 h 541871"/>
                <a:gd name="connsiteX3" fmla="*/ 270636 w 1896267"/>
                <a:gd name="connsiteY3" fmla="*/ 4 h 541871"/>
                <a:gd name="connsiteX4" fmla="*/ 744769 w 1896267"/>
                <a:gd name="connsiteY4" fmla="*/ 372538 h 541871"/>
                <a:gd name="connsiteX5" fmla="*/ 931036 w 1896267"/>
                <a:gd name="connsiteY5" fmla="*/ 270938 h 541871"/>
                <a:gd name="connsiteX6" fmla="*/ 1811569 w 1896267"/>
                <a:gd name="connsiteY6" fmla="*/ 389471 h 541871"/>
                <a:gd name="connsiteX7" fmla="*/ 1896267 w 1896267"/>
                <a:gd name="connsiteY7" fmla="*/ 408444 h 541871"/>
                <a:gd name="connsiteX0" fmla="*/ 42036 w 2157356"/>
                <a:gd name="connsiteY0" fmla="*/ 541871 h 541871"/>
                <a:gd name="connsiteX1" fmla="*/ 25102 w 2157356"/>
                <a:gd name="connsiteY1" fmla="*/ 279404 h 541871"/>
                <a:gd name="connsiteX2" fmla="*/ 338369 w 2157356"/>
                <a:gd name="connsiteY2" fmla="*/ 381004 h 541871"/>
                <a:gd name="connsiteX3" fmla="*/ 270636 w 2157356"/>
                <a:gd name="connsiteY3" fmla="*/ 4 h 541871"/>
                <a:gd name="connsiteX4" fmla="*/ 744769 w 2157356"/>
                <a:gd name="connsiteY4" fmla="*/ 372538 h 541871"/>
                <a:gd name="connsiteX5" fmla="*/ 931036 w 2157356"/>
                <a:gd name="connsiteY5" fmla="*/ 270938 h 541871"/>
                <a:gd name="connsiteX6" fmla="*/ 1811569 w 2157356"/>
                <a:gd name="connsiteY6" fmla="*/ 389471 h 541871"/>
                <a:gd name="connsiteX7" fmla="*/ 2157356 w 2157356"/>
                <a:gd name="connsiteY7" fmla="*/ 439274 h 541871"/>
                <a:gd name="connsiteX0" fmla="*/ 42036 w 2157356"/>
                <a:gd name="connsiteY0" fmla="*/ 541871 h 541871"/>
                <a:gd name="connsiteX1" fmla="*/ 25102 w 2157356"/>
                <a:gd name="connsiteY1" fmla="*/ 279404 h 541871"/>
                <a:gd name="connsiteX2" fmla="*/ 338369 w 2157356"/>
                <a:gd name="connsiteY2" fmla="*/ 381004 h 541871"/>
                <a:gd name="connsiteX3" fmla="*/ 270636 w 2157356"/>
                <a:gd name="connsiteY3" fmla="*/ 4 h 541871"/>
                <a:gd name="connsiteX4" fmla="*/ 744769 w 2157356"/>
                <a:gd name="connsiteY4" fmla="*/ 372538 h 541871"/>
                <a:gd name="connsiteX5" fmla="*/ 931036 w 2157356"/>
                <a:gd name="connsiteY5" fmla="*/ 270938 h 541871"/>
                <a:gd name="connsiteX6" fmla="*/ 1811569 w 2157356"/>
                <a:gd name="connsiteY6" fmla="*/ 389471 h 541871"/>
                <a:gd name="connsiteX7" fmla="*/ 2157356 w 2157356"/>
                <a:gd name="connsiteY7" fmla="*/ 439274 h 541871"/>
                <a:gd name="connsiteX0" fmla="*/ 42036 w 2001191"/>
                <a:gd name="connsiteY0" fmla="*/ 541871 h 541871"/>
                <a:gd name="connsiteX1" fmla="*/ 25102 w 2001191"/>
                <a:gd name="connsiteY1" fmla="*/ 279404 h 541871"/>
                <a:gd name="connsiteX2" fmla="*/ 338369 w 2001191"/>
                <a:gd name="connsiteY2" fmla="*/ 381004 h 541871"/>
                <a:gd name="connsiteX3" fmla="*/ 270636 w 2001191"/>
                <a:gd name="connsiteY3" fmla="*/ 4 h 541871"/>
                <a:gd name="connsiteX4" fmla="*/ 744769 w 2001191"/>
                <a:gd name="connsiteY4" fmla="*/ 372538 h 541871"/>
                <a:gd name="connsiteX5" fmla="*/ 931036 w 2001191"/>
                <a:gd name="connsiteY5" fmla="*/ 270938 h 541871"/>
                <a:gd name="connsiteX6" fmla="*/ 1811569 w 2001191"/>
                <a:gd name="connsiteY6" fmla="*/ 389471 h 541871"/>
                <a:gd name="connsiteX7" fmla="*/ 2001191 w 2001191"/>
                <a:gd name="connsiteY7" fmla="*/ 382356 h 541871"/>
                <a:gd name="connsiteX0" fmla="*/ 42036 w 2001191"/>
                <a:gd name="connsiteY0" fmla="*/ 541871 h 541871"/>
                <a:gd name="connsiteX1" fmla="*/ 25102 w 2001191"/>
                <a:gd name="connsiteY1" fmla="*/ 279404 h 541871"/>
                <a:gd name="connsiteX2" fmla="*/ 338369 w 2001191"/>
                <a:gd name="connsiteY2" fmla="*/ 381004 h 541871"/>
                <a:gd name="connsiteX3" fmla="*/ 270636 w 2001191"/>
                <a:gd name="connsiteY3" fmla="*/ 4 h 541871"/>
                <a:gd name="connsiteX4" fmla="*/ 744769 w 2001191"/>
                <a:gd name="connsiteY4" fmla="*/ 372538 h 541871"/>
                <a:gd name="connsiteX5" fmla="*/ 931036 w 2001191"/>
                <a:gd name="connsiteY5" fmla="*/ 270938 h 541871"/>
                <a:gd name="connsiteX6" fmla="*/ 1557801 w 2001191"/>
                <a:gd name="connsiteY6" fmla="*/ 351526 h 541871"/>
                <a:gd name="connsiteX7" fmla="*/ 2001191 w 2001191"/>
                <a:gd name="connsiteY7" fmla="*/ 382356 h 541871"/>
                <a:gd name="connsiteX0" fmla="*/ 42036 w 1891388"/>
                <a:gd name="connsiteY0" fmla="*/ 541871 h 541871"/>
                <a:gd name="connsiteX1" fmla="*/ 25102 w 1891388"/>
                <a:gd name="connsiteY1" fmla="*/ 279404 h 541871"/>
                <a:gd name="connsiteX2" fmla="*/ 338369 w 1891388"/>
                <a:gd name="connsiteY2" fmla="*/ 381004 h 541871"/>
                <a:gd name="connsiteX3" fmla="*/ 270636 w 1891388"/>
                <a:gd name="connsiteY3" fmla="*/ 4 h 541871"/>
                <a:gd name="connsiteX4" fmla="*/ 744769 w 1891388"/>
                <a:gd name="connsiteY4" fmla="*/ 372538 h 541871"/>
                <a:gd name="connsiteX5" fmla="*/ 931036 w 1891388"/>
                <a:gd name="connsiteY5" fmla="*/ 270938 h 541871"/>
                <a:gd name="connsiteX6" fmla="*/ 1557801 w 1891388"/>
                <a:gd name="connsiteY6" fmla="*/ 351526 h 541871"/>
                <a:gd name="connsiteX7" fmla="*/ 1891388 w 1891388"/>
                <a:gd name="connsiteY7" fmla="*/ 417929 h 541871"/>
                <a:gd name="connsiteX0" fmla="*/ 10501 w 1959896"/>
                <a:gd name="connsiteY0" fmla="*/ 522898 h 522898"/>
                <a:gd name="connsiteX1" fmla="*/ 93610 w 1959896"/>
                <a:gd name="connsiteY1" fmla="*/ 279404 h 522898"/>
                <a:gd name="connsiteX2" fmla="*/ 406877 w 1959896"/>
                <a:gd name="connsiteY2" fmla="*/ 381004 h 522898"/>
                <a:gd name="connsiteX3" fmla="*/ 339144 w 1959896"/>
                <a:gd name="connsiteY3" fmla="*/ 4 h 522898"/>
                <a:gd name="connsiteX4" fmla="*/ 813277 w 1959896"/>
                <a:gd name="connsiteY4" fmla="*/ 372538 h 522898"/>
                <a:gd name="connsiteX5" fmla="*/ 999544 w 1959896"/>
                <a:gd name="connsiteY5" fmla="*/ 270938 h 522898"/>
                <a:gd name="connsiteX6" fmla="*/ 1626309 w 1959896"/>
                <a:gd name="connsiteY6" fmla="*/ 351526 h 522898"/>
                <a:gd name="connsiteX7" fmla="*/ 1959896 w 1959896"/>
                <a:gd name="connsiteY7" fmla="*/ 417929 h 522898"/>
                <a:gd name="connsiteX0" fmla="*/ 0 w 1949395"/>
                <a:gd name="connsiteY0" fmla="*/ 522898 h 522898"/>
                <a:gd name="connsiteX1" fmla="*/ 83109 w 1949395"/>
                <a:gd name="connsiteY1" fmla="*/ 279404 h 522898"/>
                <a:gd name="connsiteX2" fmla="*/ 396376 w 1949395"/>
                <a:gd name="connsiteY2" fmla="*/ 381004 h 522898"/>
                <a:gd name="connsiteX3" fmla="*/ 328643 w 1949395"/>
                <a:gd name="connsiteY3" fmla="*/ 4 h 522898"/>
                <a:gd name="connsiteX4" fmla="*/ 802776 w 1949395"/>
                <a:gd name="connsiteY4" fmla="*/ 372538 h 522898"/>
                <a:gd name="connsiteX5" fmla="*/ 989043 w 1949395"/>
                <a:gd name="connsiteY5" fmla="*/ 270938 h 522898"/>
                <a:gd name="connsiteX6" fmla="*/ 1615808 w 1949395"/>
                <a:gd name="connsiteY6" fmla="*/ 351526 h 522898"/>
                <a:gd name="connsiteX7" fmla="*/ 1949395 w 1949395"/>
                <a:gd name="connsiteY7" fmla="*/ 417929 h 522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49395" h="522898">
                  <a:moveTo>
                    <a:pt x="0" y="522898"/>
                  </a:moveTo>
                  <a:cubicBezTo>
                    <a:pt x="15639" y="409814"/>
                    <a:pt x="17046" y="303053"/>
                    <a:pt x="83109" y="279404"/>
                  </a:cubicBezTo>
                  <a:cubicBezTo>
                    <a:pt x="149172" y="255755"/>
                    <a:pt x="355454" y="427571"/>
                    <a:pt x="396376" y="381004"/>
                  </a:cubicBezTo>
                  <a:cubicBezTo>
                    <a:pt x="437298" y="334437"/>
                    <a:pt x="260910" y="1415"/>
                    <a:pt x="328643" y="4"/>
                  </a:cubicBezTo>
                  <a:cubicBezTo>
                    <a:pt x="396376" y="-1407"/>
                    <a:pt x="692709" y="327382"/>
                    <a:pt x="802776" y="372538"/>
                  </a:cubicBezTo>
                  <a:cubicBezTo>
                    <a:pt x="912843" y="417694"/>
                    <a:pt x="853538" y="274440"/>
                    <a:pt x="989043" y="270938"/>
                  </a:cubicBezTo>
                  <a:cubicBezTo>
                    <a:pt x="1124548" y="267436"/>
                    <a:pt x="1478930" y="331771"/>
                    <a:pt x="1615808" y="351526"/>
                  </a:cubicBezTo>
                  <a:cubicBezTo>
                    <a:pt x="1752686" y="371281"/>
                    <a:pt x="1696097" y="363773"/>
                    <a:pt x="1949395" y="417929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sp>
          <p:nvSpPr>
            <p:cNvPr id="924" name="Rectangle 923"/>
            <p:cNvSpPr/>
            <p:nvPr/>
          </p:nvSpPr>
          <p:spPr>
            <a:xfrm rot="18523274">
              <a:off x="1635880" y="1652789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25" name="Rectangle 924"/>
            <p:cNvSpPr/>
            <p:nvPr/>
          </p:nvSpPr>
          <p:spPr>
            <a:xfrm rot="18523274">
              <a:off x="1635880" y="1831751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26" name="Rectangle 925"/>
            <p:cNvSpPr/>
            <p:nvPr/>
          </p:nvSpPr>
          <p:spPr>
            <a:xfrm rot="18523274">
              <a:off x="1625524" y="1994785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27" name="Rectangle 926"/>
            <p:cNvSpPr/>
            <p:nvPr/>
          </p:nvSpPr>
          <p:spPr>
            <a:xfrm rot="18523274">
              <a:off x="1620206" y="2169328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28" name="Rectangle 927"/>
            <p:cNvSpPr/>
            <p:nvPr/>
          </p:nvSpPr>
          <p:spPr>
            <a:xfrm rot="18523274">
              <a:off x="1629563" y="2338805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29" name="Rectangle 928"/>
            <p:cNvSpPr/>
            <p:nvPr/>
          </p:nvSpPr>
          <p:spPr>
            <a:xfrm rot="18523274">
              <a:off x="1498634" y="1518010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0</a:t>
              </a:r>
              <a:endParaRPr lang="en-US" sz="1050" dirty="0"/>
            </a:p>
          </p:txBody>
        </p:sp>
        <p:sp>
          <p:nvSpPr>
            <p:cNvPr id="930" name="Rectangle 929"/>
            <p:cNvSpPr/>
            <p:nvPr/>
          </p:nvSpPr>
          <p:spPr>
            <a:xfrm rot="18523274">
              <a:off x="1495341" y="1689110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0</a:t>
              </a:r>
              <a:endParaRPr lang="en-US" sz="1050" dirty="0"/>
            </a:p>
          </p:txBody>
        </p:sp>
        <p:sp>
          <p:nvSpPr>
            <p:cNvPr id="931" name="Rectangle 930"/>
            <p:cNvSpPr/>
            <p:nvPr/>
          </p:nvSpPr>
          <p:spPr>
            <a:xfrm rot="18523274">
              <a:off x="1489128" y="1866394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0</a:t>
              </a:r>
              <a:endParaRPr lang="en-US" sz="1050" dirty="0"/>
            </a:p>
          </p:txBody>
        </p:sp>
        <p:sp>
          <p:nvSpPr>
            <p:cNvPr id="932" name="Rectangle 931"/>
            <p:cNvSpPr/>
            <p:nvPr/>
          </p:nvSpPr>
          <p:spPr>
            <a:xfrm rot="18523274">
              <a:off x="1489126" y="2045797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/>
                <a:t>1</a:t>
              </a:r>
            </a:p>
          </p:txBody>
        </p:sp>
        <p:sp>
          <p:nvSpPr>
            <p:cNvPr id="933" name="Rectangle 932"/>
            <p:cNvSpPr/>
            <p:nvPr/>
          </p:nvSpPr>
          <p:spPr>
            <a:xfrm rot="18523274">
              <a:off x="1498485" y="2225430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0</a:t>
              </a:r>
              <a:endParaRPr lang="en-US" sz="1050" dirty="0"/>
            </a:p>
          </p:txBody>
        </p:sp>
        <p:sp>
          <p:nvSpPr>
            <p:cNvPr id="934" name="Rectangle 933"/>
            <p:cNvSpPr/>
            <p:nvPr/>
          </p:nvSpPr>
          <p:spPr>
            <a:xfrm rot="18523274">
              <a:off x="1359010" y="1406822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0</a:t>
              </a:r>
              <a:endParaRPr lang="en-US" sz="1050" dirty="0"/>
            </a:p>
          </p:txBody>
        </p:sp>
        <p:sp>
          <p:nvSpPr>
            <p:cNvPr id="935" name="Rectangle 934"/>
            <p:cNvSpPr/>
            <p:nvPr/>
          </p:nvSpPr>
          <p:spPr>
            <a:xfrm rot="18523274">
              <a:off x="1357197" y="1583752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0</a:t>
              </a:r>
              <a:endParaRPr lang="en-US" sz="1050" dirty="0"/>
            </a:p>
          </p:txBody>
        </p:sp>
        <p:sp>
          <p:nvSpPr>
            <p:cNvPr id="936" name="Rectangle 935"/>
            <p:cNvSpPr/>
            <p:nvPr/>
          </p:nvSpPr>
          <p:spPr>
            <a:xfrm rot="18523274">
              <a:off x="1359664" y="1769532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0</a:t>
              </a:r>
              <a:endParaRPr lang="en-US" sz="1050" dirty="0"/>
            </a:p>
          </p:txBody>
        </p:sp>
        <p:sp>
          <p:nvSpPr>
            <p:cNvPr id="937" name="Rectangle 936"/>
            <p:cNvSpPr/>
            <p:nvPr/>
          </p:nvSpPr>
          <p:spPr>
            <a:xfrm rot="18523274">
              <a:off x="1357934" y="1943798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0</a:t>
              </a:r>
              <a:endParaRPr lang="en-US" sz="1050" dirty="0"/>
            </a:p>
          </p:txBody>
        </p:sp>
        <p:sp>
          <p:nvSpPr>
            <p:cNvPr id="938" name="Rectangle 937"/>
            <p:cNvSpPr/>
            <p:nvPr/>
          </p:nvSpPr>
          <p:spPr>
            <a:xfrm rot="18523274">
              <a:off x="1361642" y="2124175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0</a:t>
              </a:r>
              <a:endParaRPr lang="en-US" sz="1050" dirty="0"/>
            </a:p>
          </p:txBody>
        </p:sp>
        <p:cxnSp>
          <p:nvCxnSpPr>
            <p:cNvPr id="939" name="391 - Ευθεία γραμμή σύνδεσης"/>
            <p:cNvCxnSpPr/>
            <p:nvPr/>
          </p:nvCxnSpPr>
          <p:spPr>
            <a:xfrm flipV="1">
              <a:off x="1413117" y="1360033"/>
              <a:ext cx="2136434" cy="142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0" name="394 - Ευθεία γραμμή σύνδεσης"/>
            <p:cNvCxnSpPr/>
            <p:nvPr/>
          </p:nvCxnSpPr>
          <p:spPr>
            <a:xfrm flipV="1">
              <a:off x="1551959" y="1489945"/>
              <a:ext cx="2164602" cy="16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1" name="Rectangle 940"/>
            <p:cNvSpPr/>
            <p:nvPr/>
          </p:nvSpPr>
          <p:spPr>
            <a:xfrm rot="18523274">
              <a:off x="1764789" y="1742269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42" name="Rectangle 941"/>
            <p:cNvSpPr/>
            <p:nvPr/>
          </p:nvSpPr>
          <p:spPr>
            <a:xfrm rot="18523274">
              <a:off x="1764789" y="1951057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43" name="Rectangle 942"/>
            <p:cNvSpPr/>
            <p:nvPr/>
          </p:nvSpPr>
          <p:spPr>
            <a:xfrm rot="18523274">
              <a:off x="1764789" y="2088804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44" name="Rectangle 943"/>
            <p:cNvSpPr/>
            <p:nvPr/>
          </p:nvSpPr>
          <p:spPr>
            <a:xfrm rot="18523274">
              <a:off x="1764789" y="2266263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45" name="Rectangle 944"/>
            <p:cNvSpPr/>
            <p:nvPr/>
          </p:nvSpPr>
          <p:spPr>
            <a:xfrm rot="18523274">
              <a:off x="1764789" y="2458112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46" name="Rectangle 945"/>
            <p:cNvSpPr/>
            <p:nvPr/>
          </p:nvSpPr>
          <p:spPr>
            <a:xfrm>
              <a:off x="2111339" y="1820404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47" name="Rectangle 946"/>
            <p:cNvSpPr/>
            <p:nvPr/>
          </p:nvSpPr>
          <p:spPr>
            <a:xfrm>
              <a:off x="2664731" y="1821002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48" name="Rectangle 947"/>
            <p:cNvSpPr/>
            <p:nvPr/>
          </p:nvSpPr>
          <p:spPr>
            <a:xfrm>
              <a:off x="3210316" y="1821518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49" name="Rectangle 948"/>
            <p:cNvSpPr/>
            <p:nvPr/>
          </p:nvSpPr>
          <p:spPr>
            <a:xfrm>
              <a:off x="3763580" y="1816840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50" name="Rectangle 949"/>
            <p:cNvSpPr/>
            <p:nvPr/>
          </p:nvSpPr>
          <p:spPr>
            <a:xfrm>
              <a:off x="2114825" y="1995213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51" name="Rectangle 950"/>
            <p:cNvSpPr/>
            <p:nvPr/>
          </p:nvSpPr>
          <p:spPr>
            <a:xfrm>
              <a:off x="2666807" y="1995213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52" name="Rectangle 951"/>
            <p:cNvSpPr/>
            <p:nvPr/>
          </p:nvSpPr>
          <p:spPr>
            <a:xfrm>
              <a:off x="3207033" y="1995213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53" name="Rectangle 952"/>
            <p:cNvSpPr/>
            <p:nvPr/>
          </p:nvSpPr>
          <p:spPr>
            <a:xfrm>
              <a:off x="3763580" y="1995763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54" name="Rectangle 953"/>
            <p:cNvSpPr/>
            <p:nvPr/>
          </p:nvSpPr>
          <p:spPr>
            <a:xfrm>
              <a:off x="2116228" y="2167754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55" name="Rectangle 954"/>
            <p:cNvSpPr/>
            <p:nvPr/>
          </p:nvSpPr>
          <p:spPr>
            <a:xfrm>
              <a:off x="2667326" y="2164441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56" name="Rectangle 955"/>
            <p:cNvSpPr/>
            <p:nvPr/>
          </p:nvSpPr>
          <p:spPr>
            <a:xfrm>
              <a:off x="3211855" y="2169477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57" name="Rectangle 956"/>
            <p:cNvSpPr/>
            <p:nvPr/>
          </p:nvSpPr>
          <p:spPr>
            <a:xfrm>
              <a:off x="3763554" y="2169477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58" name="Rectangle 957"/>
            <p:cNvSpPr/>
            <p:nvPr/>
          </p:nvSpPr>
          <p:spPr>
            <a:xfrm>
              <a:off x="2116228" y="2346715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59" name="Rectangle 958"/>
            <p:cNvSpPr/>
            <p:nvPr/>
          </p:nvSpPr>
          <p:spPr>
            <a:xfrm>
              <a:off x="2667326" y="2343402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60" name="Rectangle 959"/>
            <p:cNvSpPr/>
            <p:nvPr/>
          </p:nvSpPr>
          <p:spPr>
            <a:xfrm>
              <a:off x="3211855" y="2348437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61" name="Rectangle 960"/>
            <p:cNvSpPr/>
            <p:nvPr/>
          </p:nvSpPr>
          <p:spPr>
            <a:xfrm>
              <a:off x="3763554" y="2348437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62" name="Rectangle 961"/>
            <p:cNvSpPr/>
            <p:nvPr/>
          </p:nvSpPr>
          <p:spPr>
            <a:xfrm>
              <a:off x="2116228" y="2525675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63" name="Rectangle 962"/>
            <p:cNvSpPr/>
            <p:nvPr/>
          </p:nvSpPr>
          <p:spPr>
            <a:xfrm>
              <a:off x="2667326" y="2522363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64" name="Rectangle 963"/>
            <p:cNvSpPr/>
            <p:nvPr/>
          </p:nvSpPr>
          <p:spPr>
            <a:xfrm>
              <a:off x="3211855" y="2527398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sp>
          <p:nvSpPr>
            <p:cNvPr id="965" name="Rectangle 964"/>
            <p:cNvSpPr/>
            <p:nvPr/>
          </p:nvSpPr>
          <p:spPr>
            <a:xfrm>
              <a:off x="3763554" y="2527397"/>
              <a:ext cx="25359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dirty="0" smtClean="0"/>
                <a:t>1</a:t>
              </a:r>
              <a:endParaRPr lang="en-US" sz="1050" dirty="0"/>
            </a:p>
          </p:txBody>
        </p:sp>
        <p:cxnSp>
          <p:nvCxnSpPr>
            <p:cNvPr id="967" name="Straight Arrow Connector 966"/>
            <p:cNvCxnSpPr/>
            <p:nvPr/>
          </p:nvCxnSpPr>
          <p:spPr>
            <a:xfrm>
              <a:off x="1341099" y="1360033"/>
              <a:ext cx="0" cy="98190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8" name="Straight Arrow Connector 967"/>
            <p:cNvCxnSpPr/>
            <p:nvPr/>
          </p:nvCxnSpPr>
          <p:spPr>
            <a:xfrm flipH="1" flipV="1">
              <a:off x="3642242" y="1252640"/>
              <a:ext cx="702690" cy="5793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9" name="TextBox 968"/>
            <p:cNvSpPr txBox="1"/>
            <p:nvPr/>
          </p:nvSpPr>
          <p:spPr>
            <a:xfrm>
              <a:off x="1433055" y="993165"/>
              <a:ext cx="10484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err="1" smtClean="0"/>
                <a:t>Timestep</a:t>
              </a:r>
              <a:endParaRPr lang="en-US" sz="1800" dirty="0"/>
            </a:p>
          </p:txBody>
        </p:sp>
        <p:sp>
          <p:nvSpPr>
            <p:cNvPr id="970" name="TextBox 969"/>
            <p:cNvSpPr txBox="1"/>
            <p:nvPr/>
          </p:nvSpPr>
          <p:spPr>
            <a:xfrm rot="16200000">
              <a:off x="556335" y="1677736"/>
              <a:ext cx="1245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Time series</a:t>
              </a:r>
              <a:endParaRPr lang="en-US" sz="1800" dirty="0"/>
            </a:p>
          </p:txBody>
        </p:sp>
        <p:sp>
          <p:nvSpPr>
            <p:cNvPr id="971" name="TextBox 970"/>
            <p:cNvSpPr txBox="1"/>
            <p:nvPr/>
          </p:nvSpPr>
          <p:spPr>
            <a:xfrm rot="2338574">
              <a:off x="3686634" y="1413347"/>
              <a:ext cx="12494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Bins</a:t>
              </a:r>
              <a:endParaRPr lang="en-US" sz="1800" dirty="0"/>
            </a:p>
          </p:txBody>
        </p:sp>
      </p:grpSp>
      <p:grpSp>
        <p:nvGrpSpPr>
          <p:cNvPr id="972" name="Group 971"/>
          <p:cNvGrpSpPr/>
          <p:nvPr/>
        </p:nvGrpSpPr>
        <p:grpSpPr>
          <a:xfrm>
            <a:off x="913550" y="2251437"/>
            <a:ext cx="7240940" cy="2671872"/>
            <a:chOff x="913550" y="2251437"/>
            <a:chExt cx="7240940" cy="2671872"/>
          </a:xfrm>
        </p:grpSpPr>
        <p:sp>
          <p:nvSpPr>
            <p:cNvPr id="973" name="Rectangle 972"/>
            <p:cNvSpPr/>
            <p:nvPr/>
          </p:nvSpPr>
          <p:spPr>
            <a:xfrm>
              <a:off x="913550" y="2853960"/>
              <a:ext cx="7240940" cy="206934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r"/>
              <a:r>
                <a:rPr lang="en-US" sz="2400" dirty="0" smtClean="0">
                  <a:solidFill>
                    <a:srgbClr val="000000"/>
                  </a:solidFill>
                </a:rPr>
                <a:t>First Split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cxnSp>
          <p:nvCxnSpPr>
            <p:cNvPr id="974" name="Straight Connector 973"/>
            <p:cNvCxnSpPr>
              <a:stCxn id="878" idx="4"/>
              <a:endCxn id="1168" idx="0"/>
            </p:cNvCxnSpPr>
            <p:nvPr/>
          </p:nvCxnSpPr>
          <p:spPr>
            <a:xfrm flipH="1">
              <a:off x="6496440" y="2251437"/>
              <a:ext cx="263013" cy="77754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5" name="Straight Connector 974"/>
            <p:cNvCxnSpPr>
              <a:stCxn id="878" idx="4"/>
              <a:endCxn id="978" idx="0"/>
            </p:cNvCxnSpPr>
            <p:nvPr/>
          </p:nvCxnSpPr>
          <p:spPr>
            <a:xfrm flipH="1">
              <a:off x="2329798" y="2251437"/>
              <a:ext cx="4429655" cy="76177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6" name="Straight Connector 975"/>
            <p:cNvCxnSpPr>
              <a:stCxn id="878" idx="4"/>
              <a:endCxn id="1164" idx="0"/>
            </p:cNvCxnSpPr>
            <p:nvPr/>
          </p:nvCxnSpPr>
          <p:spPr>
            <a:xfrm flipH="1">
              <a:off x="3421180" y="2251437"/>
              <a:ext cx="3338273" cy="76177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7" name="Straight Connector 976"/>
            <p:cNvCxnSpPr>
              <a:stCxn id="878" idx="4"/>
              <a:endCxn id="1166" idx="0"/>
            </p:cNvCxnSpPr>
            <p:nvPr/>
          </p:nvCxnSpPr>
          <p:spPr>
            <a:xfrm flipH="1">
              <a:off x="5556869" y="2251437"/>
              <a:ext cx="1202584" cy="77957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8" name="Oval 977"/>
            <p:cNvSpPr/>
            <p:nvPr/>
          </p:nvSpPr>
          <p:spPr>
            <a:xfrm>
              <a:off x="1926451" y="3013209"/>
              <a:ext cx="806694" cy="470011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9" name="TextBox 978"/>
            <p:cNvSpPr txBox="1"/>
            <p:nvPr/>
          </p:nvSpPr>
          <p:spPr>
            <a:xfrm>
              <a:off x="1862485" y="3060618"/>
              <a:ext cx="952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All 0</a:t>
              </a:r>
              <a:endParaRPr lang="en-US" sz="1800" dirty="0"/>
            </a:p>
          </p:txBody>
        </p:sp>
        <p:cxnSp>
          <p:nvCxnSpPr>
            <p:cNvPr id="980" name="Straight Connector 979"/>
            <p:cNvCxnSpPr/>
            <p:nvPr/>
          </p:nvCxnSpPr>
          <p:spPr>
            <a:xfrm flipV="1">
              <a:off x="4222509" y="3352234"/>
              <a:ext cx="772224" cy="121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1" name="Straight Connector 980"/>
            <p:cNvCxnSpPr/>
            <p:nvPr/>
          </p:nvCxnSpPr>
          <p:spPr>
            <a:xfrm flipH="1" flipV="1">
              <a:off x="4031307" y="3137452"/>
              <a:ext cx="191206" cy="21599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2" name="Straight Connector 981"/>
            <p:cNvCxnSpPr/>
            <p:nvPr/>
          </p:nvCxnSpPr>
          <p:spPr>
            <a:xfrm flipV="1">
              <a:off x="4222301" y="3353446"/>
              <a:ext cx="1386" cy="79415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3" name="Straight Connector 982"/>
            <p:cNvCxnSpPr/>
            <p:nvPr/>
          </p:nvCxnSpPr>
          <p:spPr>
            <a:xfrm flipH="1" flipV="1">
              <a:off x="4026201" y="3940220"/>
              <a:ext cx="196311" cy="2119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4" name="Straight Connector 983"/>
            <p:cNvCxnSpPr/>
            <p:nvPr/>
          </p:nvCxnSpPr>
          <p:spPr>
            <a:xfrm>
              <a:off x="4222509" y="4150414"/>
              <a:ext cx="770455" cy="45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5" name="Straight Connector 984"/>
            <p:cNvCxnSpPr/>
            <p:nvPr/>
          </p:nvCxnSpPr>
          <p:spPr>
            <a:xfrm flipV="1">
              <a:off x="4222509" y="3510412"/>
              <a:ext cx="767252" cy="207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6" name="Straight Connector 985"/>
            <p:cNvCxnSpPr/>
            <p:nvPr/>
          </p:nvCxnSpPr>
          <p:spPr>
            <a:xfrm>
              <a:off x="4222509" y="3673292"/>
              <a:ext cx="772224" cy="136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7" name="Straight Connector 986"/>
            <p:cNvCxnSpPr/>
            <p:nvPr/>
          </p:nvCxnSpPr>
          <p:spPr>
            <a:xfrm>
              <a:off x="4222509" y="3834101"/>
              <a:ext cx="767252" cy="9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8" name="Straight Connector 987"/>
            <p:cNvCxnSpPr/>
            <p:nvPr/>
          </p:nvCxnSpPr>
          <p:spPr>
            <a:xfrm flipV="1">
              <a:off x="4222509" y="3992415"/>
              <a:ext cx="767252" cy="13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9" name="Straight Connector 988"/>
            <p:cNvCxnSpPr/>
            <p:nvPr/>
          </p:nvCxnSpPr>
          <p:spPr>
            <a:xfrm flipH="1" flipV="1">
              <a:off x="4028929" y="3307465"/>
              <a:ext cx="193585" cy="20502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0" name="Straight Connector 989"/>
            <p:cNvCxnSpPr/>
            <p:nvPr/>
          </p:nvCxnSpPr>
          <p:spPr>
            <a:xfrm flipH="1" flipV="1">
              <a:off x="4029435" y="3469167"/>
              <a:ext cx="193075" cy="2041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1" name="Straight Connector 990"/>
            <p:cNvCxnSpPr/>
            <p:nvPr/>
          </p:nvCxnSpPr>
          <p:spPr>
            <a:xfrm flipH="1" flipV="1">
              <a:off x="4029435" y="3626481"/>
              <a:ext cx="193078" cy="2076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2" name="Straight Connector 991"/>
            <p:cNvCxnSpPr/>
            <p:nvPr/>
          </p:nvCxnSpPr>
          <p:spPr>
            <a:xfrm flipH="1" flipV="1">
              <a:off x="4026201" y="3786649"/>
              <a:ext cx="194542" cy="20576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3" name="Straight Connector 992"/>
            <p:cNvCxnSpPr/>
            <p:nvPr/>
          </p:nvCxnSpPr>
          <p:spPr>
            <a:xfrm>
              <a:off x="4124354" y="3246659"/>
              <a:ext cx="780374" cy="155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4" name="Straight Connector 993"/>
            <p:cNvCxnSpPr/>
            <p:nvPr/>
          </p:nvCxnSpPr>
          <p:spPr>
            <a:xfrm flipV="1">
              <a:off x="4031307" y="3137378"/>
              <a:ext cx="769162" cy="4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5" name="Straight Connector 994"/>
            <p:cNvCxnSpPr/>
            <p:nvPr/>
          </p:nvCxnSpPr>
          <p:spPr>
            <a:xfrm flipV="1">
              <a:off x="4613994" y="3353446"/>
              <a:ext cx="2581" cy="7987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6" name="Straight Connector 995"/>
            <p:cNvCxnSpPr/>
            <p:nvPr/>
          </p:nvCxnSpPr>
          <p:spPr>
            <a:xfrm flipV="1">
              <a:off x="4988684" y="3353447"/>
              <a:ext cx="4280" cy="7992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7" name="Straight Connector 996"/>
            <p:cNvCxnSpPr/>
            <p:nvPr/>
          </p:nvCxnSpPr>
          <p:spPr>
            <a:xfrm flipV="1">
              <a:off x="4126253" y="3248006"/>
              <a:ext cx="1635" cy="7992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8" name="Straight Connector 997"/>
            <p:cNvCxnSpPr/>
            <p:nvPr/>
          </p:nvCxnSpPr>
          <p:spPr>
            <a:xfrm flipV="1">
              <a:off x="4028929" y="3137120"/>
              <a:ext cx="1012" cy="8031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9" name="Straight Connector 998"/>
            <p:cNvCxnSpPr/>
            <p:nvPr/>
          </p:nvCxnSpPr>
          <p:spPr>
            <a:xfrm flipH="1" flipV="1">
              <a:off x="4420827" y="3137120"/>
              <a:ext cx="197515" cy="2163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0" name="Straight Connector 999"/>
            <p:cNvCxnSpPr/>
            <p:nvPr/>
          </p:nvCxnSpPr>
          <p:spPr>
            <a:xfrm flipH="1" flipV="1">
              <a:off x="4796108" y="3137120"/>
              <a:ext cx="198625" cy="21672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1" name="Rectangle 1000"/>
            <p:cNvSpPr/>
            <p:nvPr/>
          </p:nvSpPr>
          <p:spPr>
            <a:xfrm rot="19102901">
              <a:off x="4647330" y="3173818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02" name="Rectangle 1001"/>
            <p:cNvSpPr/>
            <p:nvPr/>
          </p:nvSpPr>
          <p:spPr>
            <a:xfrm rot="19102901">
              <a:off x="4248943" y="3173818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03" name="Rectangle 1002"/>
            <p:cNvSpPr/>
            <p:nvPr/>
          </p:nvSpPr>
          <p:spPr>
            <a:xfrm rot="19102901">
              <a:off x="4139682" y="3063628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04" name="Rectangle 1003"/>
            <p:cNvSpPr/>
            <p:nvPr/>
          </p:nvSpPr>
          <p:spPr>
            <a:xfrm rot="19102901">
              <a:off x="4544822" y="3063628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05" name="Rectangle 1004"/>
            <p:cNvSpPr/>
            <p:nvPr/>
          </p:nvSpPr>
          <p:spPr>
            <a:xfrm rot="18991390">
              <a:off x="3957019" y="3165095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06" name="Rectangle 1005"/>
            <p:cNvSpPr/>
            <p:nvPr/>
          </p:nvSpPr>
          <p:spPr>
            <a:xfrm rot="18991390">
              <a:off x="3957019" y="332717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07" name="Rectangle 1006"/>
            <p:cNvSpPr/>
            <p:nvPr/>
          </p:nvSpPr>
          <p:spPr>
            <a:xfrm rot="18991390">
              <a:off x="3949865" y="3473216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08" name="Rectangle 1007"/>
            <p:cNvSpPr/>
            <p:nvPr/>
          </p:nvSpPr>
          <p:spPr>
            <a:xfrm rot="18991390">
              <a:off x="3949722" y="3633104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09" name="Rectangle 1008"/>
            <p:cNvSpPr/>
            <p:nvPr/>
          </p:nvSpPr>
          <p:spPr>
            <a:xfrm rot="18991390">
              <a:off x="3952656" y="3791986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10" name="Rectangle 1009"/>
            <p:cNvSpPr/>
            <p:nvPr/>
          </p:nvSpPr>
          <p:spPr>
            <a:xfrm rot="18991390">
              <a:off x="4046107" y="3252316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11" name="Rectangle 1010"/>
            <p:cNvSpPr/>
            <p:nvPr/>
          </p:nvSpPr>
          <p:spPr>
            <a:xfrm rot="18991390">
              <a:off x="4046107" y="341814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12" name="Rectangle 1011"/>
            <p:cNvSpPr/>
            <p:nvPr/>
          </p:nvSpPr>
          <p:spPr>
            <a:xfrm rot="18991390">
              <a:off x="4046107" y="357722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13" name="Rectangle 1012"/>
            <p:cNvSpPr/>
            <p:nvPr/>
          </p:nvSpPr>
          <p:spPr>
            <a:xfrm rot="18991390">
              <a:off x="4046107" y="373053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14" name="Rectangle 1013"/>
            <p:cNvSpPr/>
            <p:nvPr/>
          </p:nvSpPr>
          <p:spPr>
            <a:xfrm rot="18991390">
              <a:off x="4046107" y="3888258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15" name="Rectangle 1014"/>
            <p:cNvSpPr/>
            <p:nvPr/>
          </p:nvSpPr>
          <p:spPr>
            <a:xfrm>
              <a:off x="4314189" y="3312988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16" name="Rectangle 1015"/>
            <p:cNvSpPr/>
            <p:nvPr/>
          </p:nvSpPr>
          <p:spPr>
            <a:xfrm>
              <a:off x="4695042" y="3310021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17" name="Rectangle 1016"/>
            <p:cNvSpPr/>
            <p:nvPr/>
          </p:nvSpPr>
          <p:spPr>
            <a:xfrm>
              <a:off x="4314189" y="3473121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18" name="Rectangle 1017"/>
            <p:cNvSpPr/>
            <p:nvPr/>
          </p:nvSpPr>
          <p:spPr>
            <a:xfrm>
              <a:off x="4695042" y="347015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19" name="Rectangle 1018"/>
            <p:cNvSpPr/>
            <p:nvPr/>
          </p:nvSpPr>
          <p:spPr>
            <a:xfrm>
              <a:off x="4314189" y="3633431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20" name="Rectangle 1019"/>
            <p:cNvSpPr/>
            <p:nvPr/>
          </p:nvSpPr>
          <p:spPr>
            <a:xfrm>
              <a:off x="4695042" y="3630463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21" name="Rectangle 1020"/>
            <p:cNvSpPr/>
            <p:nvPr/>
          </p:nvSpPr>
          <p:spPr>
            <a:xfrm>
              <a:off x="4314189" y="3793741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22" name="Rectangle 1021"/>
            <p:cNvSpPr/>
            <p:nvPr/>
          </p:nvSpPr>
          <p:spPr>
            <a:xfrm>
              <a:off x="4695042" y="379077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23" name="Rectangle 1022"/>
            <p:cNvSpPr/>
            <p:nvPr/>
          </p:nvSpPr>
          <p:spPr>
            <a:xfrm>
              <a:off x="4314189" y="3954051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24" name="Rectangle 1023"/>
            <p:cNvSpPr/>
            <p:nvPr/>
          </p:nvSpPr>
          <p:spPr>
            <a:xfrm>
              <a:off x="4695042" y="3951083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cxnSp>
          <p:nvCxnSpPr>
            <p:cNvPr id="1025" name="Straight Connector 1024"/>
            <p:cNvCxnSpPr/>
            <p:nvPr/>
          </p:nvCxnSpPr>
          <p:spPr>
            <a:xfrm flipV="1">
              <a:off x="2898401" y="3987255"/>
              <a:ext cx="772226" cy="121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6" name="Straight Connector 1025"/>
            <p:cNvCxnSpPr/>
            <p:nvPr/>
          </p:nvCxnSpPr>
          <p:spPr>
            <a:xfrm flipH="1" flipV="1">
              <a:off x="2707198" y="3772473"/>
              <a:ext cx="191207" cy="21599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7" name="Straight Connector 1026"/>
            <p:cNvCxnSpPr/>
            <p:nvPr/>
          </p:nvCxnSpPr>
          <p:spPr>
            <a:xfrm flipV="1">
              <a:off x="2898193" y="3988467"/>
              <a:ext cx="1386" cy="79415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8" name="Straight Connector 1027"/>
            <p:cNvCxnSpPr/>
            <p:nvPr/>
          </p:nvCxnSpPr>
          <p:spPr>
            <a:xfrm flipH="1" flipV="1">
              <a:off x="2702092" y="4575241"/>
              <a:ext cx="196311" cy="2119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9" name="Straight Connector 1028"/>
            <p:cNvCxnSpPr/>
            <p:nvPr/>
          </p:nvCxnSpPr>
          <p:spPr>
            <a:xfrm>
              <a:off x="2898401" y="4785435"/>
              <a:ext cx="770458" cy="45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0" name="Straight Connector 1029"/>
            <p:cNvCxnSpPr/>
            <p:nvPr/>
          </p:nvCxnSpPr>
          <p:spPr>
            <a:xfrm flipV="1">
              <a:off x="2898401" y="4145433"/>
              <a:ext cx="767254" cy="207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1" name="Straight Connector 1030"/>
            <p:cNvCxnSpPr/>
            <p:nvPr/>
          </p:nvCxnSpPr>
          <p:spPr>
            <a:xfrm>
              <a:off x="2898401" y="4308313"/>
              <a:ext cx="772226" cy="136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2" name="Straight Connector 1031"/>
            <p:cNvCxnSpPr/>
            <p:nvPr/>
          </p:nvCxnSpPr>
          <p:spPr>
            <a:xfrm>
              <a:off x="2898401" y="4469122"/>
              <a:ext cx="767254" cy="9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3" name="Straight Connector 1032"/>
            <p:cNvCxnSpPr/>
            <p:nvPr/>
          </p:nvCxnSpPr>
          <p:spPr>
            <a:xfrm flipV="1">
              <a:off x="2898401" y="4627436"/>
              <a:ext cx="767254" cy="13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4" name="Straight Connector 1033"/>
            <p:cNvCxnSpPr/>
            <p:nvPr/>
          </p:nvCxnSpPr>
          <p:spPr>
            <a:xfrm flipH="1" flipV="1">
              <a:off x="2704820" y="3942486"/>
              <a:ext cx="193586" cy="20502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5" name="Straight Connector 1034"/>
            <p:cNvCxnSpPr/>
            <p:nvPr/>
          </p:nvCxnSpPr>
          <p:spPr>
            <a:xfrm flipH="1" flipV="1">
              <a:off x="2705326" y="4104188"/>
              <a:ext cx="193075" cy="2041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6" name="Straight Connector 1035"/>
            <p:cNvCxnSpPr/>
            <p:nvPr/>
          </p:nvCxnSpPr>
          <p:spPr>
            <a:xfrm flipH="1" flipV="1">
              <a:off x="2705326" y="4261502"/>
              <a:ext cx="193078" cy="2076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7" name="Straight Connector 1036"/>
            <p:cNvCxnSpPr/>
            <p:nvPr/>
          </p:nvCxnSpPr>
          <p:spPr>
            <a:xfrm flipH="1" flipV="1">
              <a:off x="2702092" y="4421670"/>
              <a:ext cx="194542" cy="20576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8" name="Straight Connector 1037"/>
            <p:cNvCxnSpPr/>
            <p:nvPr/>
          </p:nvCxnSpPr>
          <p:spPr>
            <a:xfrm>
              <a:off x="2800246" y="3881680"/>
              <a:ext cx="780376" cy="155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9" name="Straight Connector 1038"/>
            <p:cNvCxnSpPr/>
            <p:nvPr/>
          </p:nvCxnSpPr>
          <p:spPr>
            <a:xfrm flipV="1">
              <a:off x="2707198" y="3772399"/>
              <a:ext cx="769164" cy="4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0" name="Straight Connector 1039"/>
            <p:cNvCxnSpPr/>
            <p:nvPr/>
          </p:nvCxnSpPr>
          <p:spPr>
            <a:xfrm flipV="1">
              <a:off x="3289886" y="3988467"/>
              <a:ext cx="2581" cy="7987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1" name="Straight Connector 1040"/>
            <p:cNvCxnSpPr/>
            <p:nvPr/>
          </p:nvCxnSpPr>
          <p:spPr>
            <a:xfrm flipV="1">
              <a:off x="3664578" y="3988468"/>
              <a:ext cx="4280" cy="7992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2" name="Straight Connector 1041"/>
            <p:cNvCxnSpPr/>
            <p:nvPr/>
          </p:nvCxnSpPr>
          <p:spPr>
            <a:xfrm flipV="1">
              <a:off x="2802145" y="3883027"/>
              <a:ext cx="1635" cy="7992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3" name="Straight Connector 1042"/>
            <p:cNvCxnSpPr/>
            <p:nvPr/>
          </p:nvCxnSpPr>
          <p:spPr>
            <a:xfrm flipV="1">
              <a:off x="2704820" y="3772141"/>
              <a:ext cx="1012" cy="8031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4" name="Straight Connector 1043"/>
            <p:cNvCxnSpPr/>
            <p:nvPr/>
          </p:nvCxnSpPr>
          <p:spPr>
            <a:xfrm flipH="1" flipV="1">
              <a:off x="3096719" y="3772141"/>
              <a:ext cx="197516" cy="2163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5" name="Straight Connector 1044"/>
            <p:cNvCxnSpPr/>
            <p:nvPr/>
          </p:nvCxnSpPr>
          <p:spPr>
            <a:xfrm flipH="1" flipV="1">
              <a:off x="3472002" y="3772141"/>
              <a:ext cx="198625" cy="21672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6" name="Rectangle 1045"/>
            <p:cNvSpPr/>
            <p:nvPr/>
          </p:nvSpPr>
          <p:spPr>
            <a:xfrm rot="19102901">
              <a:off x="3323225" y="380883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47" name="Rectangle 1046"/>
            <p:cNvSpPr/>
            <p:nvPr/>
          </p:nvSpPr>
          <p:spPr>
            <a:xfrm rot="19102901">
              <a:off x="2924834" y="380883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48" name="Rectangle 1047"/>
            <p:cNvSpPr/>
            <p:nvPr/>
          </p:nvSpPr>
          <p:spPr>
            <a:xfrm rot="19102901">
              <a:off x="2815574" y="369864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49" name="Rectangle 1048"/>
            <p:cNvSpPr/>
            <p:nvPr/>
          </p:nvSpPr>
          <p:spPr>
            <a:xfrm rot="19102901">
              <a:off x="3220716" y="369864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50" name="Rectangle 1049"/>
            <p:cNvSpPr/>
            <p:nvPr/>
          </p:nvSpPr>
          <p:spPr>
            <a:xfrm rot="18991390">
              <a:off x="2632910" y="3800116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51" name="Rectangle 1050"/>
            <p:cNvSpPr/>
            <p:nvPr/>
          </p:nvSpPr>
          <p:spPr>
            <a:xfrm rot="18991390">
              <a:off x="2632910" y="396219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52" name="Rectangle 1051"/>
            <p:cNvSpPr/>
            <p:nvPr/>
          </p:nvSpPr>
          <p:spPr>
            <a:xfrm rot="18991390">
              <a:off x="2625755" y="4108236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53" name="Rectangle 1052"/>
            <p:cNvSpPr/>
            <p:nvPr/>
          </p:nvSpPr>
          <p:spPr>
            <a:xfrm rot="18991390">
              <a:off x="2625613" y="4268125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54" name="Rectangle 1053"/>
            <p:cNvSpPr/>
            <p:nvPr/>
          </p:nvSpPr>
          <p:spPr>
            <a:xfrm rot="18991390">
              <a:off x="2628547" y="4427007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55" name="Rectangle 1054"/>
            <p:cNvSpPr/>
            <p:nvPr/>
          </p:nvSpPr>
          <p:spPr>
            <a:xfrm rot="18991390">
              <a:off x="2721999" y="3887337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56" name="Rectangle 1055"/>
            <p:cNvSpPr/>
            <p:nvPr/>
          </p:nvSpPr>
          <p:spPr>
            <a:xfrm rot="18991390">
              <a:off x="2721999" y="4053164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57" name="Rectangle 1056"/>
            <p:cNvSpPr/>
            <p:nvPr/>
          </p:nvSpPr>
          <p:spPr>
            <a:xfrm rot="18991390">
              <a:off x="2721999" y="4212250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58" name="Rectangle 1057"/>
            <p:cNvSpPr/>
            <p:nvPr/>
          </p:nvSpPr>
          <p:spPr>
            <a:xfrm rot="18991390">
              <a:off x="2721999" y="436555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59" name="Rectangle 1058"/>
            <p:cNvSpPr/>
            <p:nvPr/>
          </p:nvSpPr>
          <p:spPr>
            <a:xfrm rot="18991390">
              <a:off x="2721999" y="452327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60" name="Rectangle 1059"/>
            <p:cNvSpPr/>
            <p:nvPr/>
          </p:nvSpPr>
          <p:spPr>
            <a:xfrm>
              <a:off x="2990083" y="394800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61" name="Rectangle 1060"/>
            <p:cNvSpPr/>
            <p:nvPr/>
          </p:nvSpPr>
          <p:spPr>
            <a:xfrm>
              <a:off x="3370937" y="394504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62" name="Rectangle 1061"/>
            <p:cNvSpPr/>
            <p:nvPr/>
          </p:nvSpPr>
          <p:spPr>
            <a:xfrm>
              <a:off x="2990083" y="410814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63" name="Rectangle 1062"/>
            <p:cNvSpPr/>
            <p:nvPr/>
          </p:nvSpPr>
          <p:spPr>
            <a:xfrm>
              <a:off x="3370937" y="4105173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64" name="Rectangle 1063"/>
            <p:cNvSpPr/>
            <p:nvPr/>
          </p:nvSpPr>
          <p:spPr>
            <a:xfrm>
              <a:off x="2990083" y="426845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65" name="Rectangle 1064"/>
            <p:cNvSpPr/>
            <p:nvPr/>
          </p:nvSpPr>
          <p:spPr>
            <a:xfrm>
              <a:off x="3370937" y="4265484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66" name="Rectangle 1065"/>
            <p:cNvSpPr/>
            <p:nvPr/>
          </p:nvSpPr>
          <p:spPr>
            <a:xfrm>
              <a:off x="2990083" y="442876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67" name="Rectangle 1066"/>
            <p:cNvSpPr/>
            <p:nvPr/>
          </p:nvSpPr>
          <p:spPr>
            <a:xfrm>
              <a:off x="3370937" y="4425793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68" name="Rectangle 1067"/>
            <p:cNvSpPr/>
            <p:nvPr/>
          </p:nvSpPr>
          <p:spPr>
            <a:xfrm>
              <a:off x="2990083" y="458907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069" name="Rectangle 1068"/>
            <p:cNvSpPr/>
            <p:nvPr/>
          </p:nvSpPr>
          <p:spPr>
            <a:xfrm>
              <a:off x="3370937" y="4586104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cxnSp>
          <p:nvCxnSpPr>
            <p:cNvPr id="1070" name="Straight Connector 1069"/>
            <p:cNvCxnSpPr/>
            <p:nvPr/>
          </p:nvCxnSpPr>
          <p:spPr>
            <a:xfrm flipV="1">
              <a:off x="1389949" y="3987255"/>
              <a:ext cx="772226" cy="121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1" name="Straight Connector 1070"/>
            <p:cNvCxnSpPr/>
            <p:nvPr/>
          </p:nvCxnSpPr>
          <p:spPr>
            <a:xfrm flipH="1" flipV="1">
              <a:off x="1198746" y="3772473"/>
              <a:ext cx="191207" cy="21599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2" name="Straight Connector 1071"/>
            <p:cNvCxnSpPr/>
            <p:nvPr/>
          </p:nvCxnSpPr>
          <p:spPr>
            <a:xfrm flipV="1">
              <a:off x="1389741" y="3988467"/>
              <a:ext cx="1386" cy="79415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3" name="Straight Connector 1072"/>
            <p:cNvCxnSpPr/>
            <p:nvPr/>
          </p:nvCxnSpPr>
          <p:spPr>
            <a:xfrm flipH="1" flipV="1">
              <a:off x="1193640" y="4575241"/>
              <a:ext cx="196311" cy="2119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4" name="Straight Connector 1073"/>
            <p:cNvCxnSpPr/>
            <p:nvPr/>
          </p:nvCxnSpPr>
          <p:spPr>
            <a:xfrm>
              <a:off x="1389949" y="4785435"/>
              <a:ext cx="770458" cy="45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5" name="Straight Connector 1074"/>
            <p:cNvCxnSpPr/>
            <p:nvPr/>
          </p:nvCxnSpPr>
          <p:spPr>
            <a:xfrm flipV="1">
              <a:off x="1389949" y="4145433"/>
              <a:ext cx="767254" cy="207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6" name="Straight Connector 1075"/>
            <p:cNvCxnSpPr/>
            <p:nvPr/>
          </p:nvCxnSpPr>
          <p:spPr>
            <a:xfrm>
              <a:off x="1389949" y="4308313"/>
              <a:ext cx="772226" cy="136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7" name="Straight Connector 1076"/>
            <p:cNvCxnSpPr/>
            <p:nvPr/>
          </p:nvCxnSpPr>
          <p:spPr>
            <a:xfrm>
              <a:off x="1389949" y="4469122"/>
              <a:ext cx="767254" cy="9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8" name="Straight Connector 1077"/>
            <p:cNvCxnSpPr/>
            <p:nvPr/>
          </p:nvCxnSpPr>
          <p:spPr>
            <a:xfrm flipV="1">
              <a:off x="1389949" y="4627436"/>
              <a:ext cx="767254" cy="13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9" name="Straight Connector 1078"/>
            <p:cNvCxnSpPr/>
            <p:nvPr/>
          </p:nvCxnSpPr>
          <p:spPr>
            <a:xfrm flipH="1" flipV="1">
              <a:off x="1196368" y="3942486"/>
              <a:ext cx="193586" cy="20502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0" name="Straight Connector 1079"/>
            <p:cNvCxnSpPr/>
            <p:nvPr/>
          </p:nvCxnSpPr>
          <p:spPr>
            <a:xfrm flipH="1" flipV="1">
              <a:off x="1196874" y="4104188"/>
              <a:ext cx="193075" cy="2041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1" name="Straight Connector 1080"/>
            <p:cNvCxnSpPr/>
            <p:nvPr/>
          </p:nvCxnSpPr>
          <p:spPr>
            <a:xfrm flipH="1" flipV="1">
              <a:off x="1196874" y="4261502"/>
              <a:ext cx="193078" cy="2076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2" name="Straight Connector 1081"/>
            <p:cNvCxnSpPr/>
            <p:nvPr/>
          </p:nvCxnSpPr>
          <p:spPr>
            <a:xfrm flipH="1" flipV="1">
              <a:off x="1193640" y="4421670"/>
              <a:ext cx="194542" cy="20576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3" name="Straight Connector 1082"/>
            <p:cNvCxnSpPr/>
            <p:nvPr/>
          </p:nvCxnSpPr>
          <p:spPr>
            <a:xfrm>
              <a:off x="1291794" y="3881680"/>
              <a:ext cx="780376" cy="155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4" name="Straight Connector 1083"/>
            <p:cNvCxnSpPr/>
            <p:nvPr/>
          </p:nvCxnSpPr>
          <p:spPr>
            <a:xfrm flipV="1">
              <a:off x="1198746" y="3772399"/>
              <a:ext cx="769164" cy="4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5" name="Straight Connector 1084"/>
            <p:cNvCxnSpPr/>
            <p:nvPr/>
          </p:nvCxnSpPr>
          <p:spPr>
            <a:xfrm flipV="1">
              <a:off x="1781434" y="3988467"/>
              <a:ext cx="2581" cy="7987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6" name="Straight Connector 1085"/>
            <p:cNvCxnSpPr/>
            <p:nvPr/>
          </p:nvCxnSpPr>
          <p:spPr>
            <a:xfrm flipV="1">
              <a:off x="2156126" y="3988468"/>
              <a:ext cx="4280" cy="7992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7" name="Straight Connector 1086"/>
            <p:cNvCxnSpPr/>
            <p:nvPr/>
          </p:nvCxnSpPr>
          <p:spPr>
            <a:xfrm flipV="1">
              <a:off x="1293693" y="3883027"/>
              <a:ext cx="1635" cy="7992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8" name="Straight Connector 1087"/>
            <p:cNvCxnSpPr/>
            <p:nvPr/>
          </p:nvCxnSpPr>
          <p:spPr>
            <a:xfrm flipV="1">
              <a:off x="1196368" y="3772141"/>
              <a:ext cx="1012" cy="8031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9" name="Straight Connector 1088"/>
            <p:cNvCxnSpPr/>
            <p:nvPr/>
          </p:nvCxnSpPr>
          <p:spPr>
            <a:xfrm flipH="1" flipV="1">
              <a:off x="1588267" y="3772141"/>
              <a:ext cx="197516" cy="2163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0" name="Straight Connector 1089"/>
            <p:cNvCxnSpPr/>
            <p:nvPr/>
          </p:nvCxnSpPr>
          <p:spPr>
            <a:xfrm flipH="1" flipV="1">
              <a:off x="1963550" y="3772141"/>
              <a:ext cx="198625" cy="21672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1" name="Rectangle 1090"/>
            <p:cNvSpPr/>
            <p:nvPr/>
          </p:nvSpPr>
          <p:spPr>
            <a:xfrm rot="19102901">
              <a:off x="1814772" y="380883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092" name="Rectangle 1091"/>
            <p:cNvSpPr/>
            <p:nvPr/>
          </p:nvSpPr>
          <p:spPr>
            <a:xfrm rot="19102901">
              <a:off x="1416382" y="380883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093" name="Rectangle 1092"/>
            <p:cNvSpPr/>
            <p:nvPr/>
          </p:nvSpPr>
          <p:spPr>
            <a:xfrm rot="19102901">
              <a:off x="1307122" y="369864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094" name="Rectangle 1093"/>
            <p:cNvSpPr/>
            <p:nvPr/>
          </p:nvSpPr>
          <p:spPr>
            <a:xfrm rot="19102901">
              <a:off x="1712264" y="369864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095" name="Rectangle 1094"/>
            <p:cNvSpPr/>
            <p:nvPr/>
          </p:nvSpPr>
          <p:spPr>
            <a:xfrm rot="18991390">
              <a:off x="1124458" y="3800116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096" name="Rectangle 1095"/>
            <p:cNvSpPr/>
            <p:nvPr/>
          </p:nvSpPr>
          <p:spPr>
            <a:xfrm rot="18991390">
              <a:off x="1124458" y="396219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097" name="Rectangle 1096"/>
            <p:cNvSpPr/>
            <p:nvPr/>
          </p:nvSpPr>
          <p:spPr>
            <a:xfrm rot="18991390">
              <a:off x="1117303" y="4108236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098" name="Rectangle 1097"/>
            <p:cNvSpPr/>
            <p:nvPr/>
          </p:nvSpPr>
          <p:spPr>
            <a:xfrm rot="18991390">
              <a:off x="1117161" y="4268125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099" name="Rectangle 1098"/>
            <p:cNvSpPr/>
            <p:nvPr/>
          </p:nvSpPr>
          <p:spPr>
            <a:xfrm rot="18991390">
              <a:off x="1120095" y="4427007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00" name="Rectangle 1099"/>
            <p:cNvSpPr/>
            <p:nvPr/>
          </p:nvSpPr>
          <p:spPr>
            <a:xfrm rot="18991390">
              <a:off x="1213547" y="3887337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01" name="Rectangle 1100"/>
            <p:cNvSpPr/>
            <p:nvPr/>
          </p:nvSpPr>
          <p:spPr>
            <a:xfrm rot="18991390">
              <a:off x="1213547" y="4053164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02" name="Rectangle 1101"/>
            <p:cNvSpPr/>
            <p:nvPr/>
          </p:nvSpPr>
          <p:spPr>
            <a:xfrm rot="18991390">
              <a:off x="1213547" y="4212250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03" name="Rectangle 1102"/>
            <p:cNvSpPr/>
            <p:nvPr/>
          </p:nvSpPr>
          <p:spPr>
            <a:xfrm rot="18991390">
              <a:off x="1213547" y="436555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04" name="Rectangle 1103"/>
            <p:cNvSpPr/>
            <p:nvPr/>
          </p:nvSpPr>
          <p:spPr>
            <a:xfrm rot="18991390">
              <a:off x="1213547" y="452327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05" name="Rectangle 1104"/>
            <p:cNvSpPr/>
            <p:nvPr/>
          </p:nvSpPr>
          <p:spPr>
            <a:xfrm>
              <a:off x="1481631" y="394800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06" name="Rectangle 1105"/>
            <p:cNvSpPr/>
            <p:nvPr/>
          </p:nvSpPr>
          <p:spPr>
            <a:xfrm>
              <a:off x="1862485" y="394504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07" name="Rectangle 1106"/>
            <p:cNvSpPr/>
            <p:nvPr/>
          </p:nvSpPr>
          <p:spPr>
            <a:xfrm>
              <a:off x="1481631" y="410814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08" name="Rectangle 1107"/>
            <p:cNvSpPr/>
            <p:nvPr/>
          </p:nvSpPr>
          <p:spPr>
            <a:xfrm>
              <a:off x="1862485" y="4105173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09" name="Rectangle 1108"/>
            <p:cNvSpPr/>
            <p:nvPr/>
          </p:nvSpPr>
          <p:spPr>
            <a:xfrm>
              <a:off x="1481631" y="426845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10" name="Rectangle 1109"/>
            <p:cNvSpPr/>
            <p:nvPr/>
          </p:nvSpPr>
          <p:spPr>
            <a:xfrm>
              <a:off x="1862485" y="4265484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11" name="Rectangle 1110"/>
            <p:cNvSpPr/>
            <p:nvPr/>
          </p:nvSpPr>
          <p:spPr>
            <a:xfrm>
              <a:off x="1481631" y="442876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12" name="Rectangle 1111"/>
            <p:cNvSpPr/>
            <p:nvPr/>
          </p:nvSpPr>
          <p:spPr>
            <a:xfrm>
              <a:off x="1862485" y="4425793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13" name="Rectangle 1112"/>
            <p:cNvSpPr/>
            <p:nvPr/>
          </p:nvSpPr>
          <p:spPr>
            <a:xfrm>
              <a:off x="1481631" y="458907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862485" y="4586104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cxnSp>
          <p:nvCxnSpPr>
            <p:cNvPr id="1115" name="Straight Connector 1114"/>
            <p:cNvCxnSpPr/>
            <p:nvPr/>
          </p:nvCxnSpPr>
          <p:spPr>
            <a:xfrm flipV="1">
              <a:off x="6950994" y="3998205"/>
              <a:ext cx="772226" cy="121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6" name="Straight Connector 1115"/>
            <p:cNvCxnSpPr/>
            <p:nvPr/>
          </p:nvCxnSpPr>
          <p:spPr>
            <a:xfrm flipH="1" flipV="1">
              <a:off x="6759791" y="3783423"/>
              <a:ext cx="191207" cy="21599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7" name="Straight Connector 1116"/>
            <p:cNvCxnSpPr/>
            <p:nvPr/>
          </p:nvCxnSpPr>
          <p:spPr>
            <a:xfrm flipV="1">
              <a:off x="6950786" y="3999417"/>
              <a:ext cx="1386" cy="79415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8" name="Straight Connector 1117"/>
            <p:cNvCxnSpPr/>
            <p:nvPr/>
          </p:nvCxnSpPr>
          <p:spPr>
            <a:xfrm flipH="1" flipV="1">
              <a:off x="6754685" y="4586191"/>
              <a:ext cx="196311" cy="2119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9" name="Straight Connector 1118"/>
            <p:cNvCxnSpPr/>
            <p:nvPr/>
          </p:nvCxnSpPr>
          <p:spPr>
            <a:xfrm>
              <a:off x="6950994" y="4796385"/>
              <a:ext cx="770458" cy="45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0" name="Straight Connector 1119"/>
            <p:cNvCxnSpPr/>
            <p:nvPr/>
          </p:nvCxnSpPr>
          <p:spPr>
            <a:xfrm flipV="1">
              <a:off x="6950994" y="4156383"/>
              <a:ext cx="767254" cy="207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1" name="Straight Connector 1120"/>
            <p:cNvCxnSpPr/>
            <p:nvPr/>
          </p:nvCxnSpPr>
          <p:spPr>
            <a:xfrm>
              <a:off x="6950994" y="4319263"/>
              <a:ext cx="772226" cy="136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2" name="Straight Connector 1121"/>
            <p:cNvCxnSpPr/>
            <p:nvPr/>
          </p:nvCxnSpPr>
          <p:spPr>
            <a:xfrm>
              <a:off x="6950994" y="4480072"/>
              <a:ext cx="767254" cy="9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3" name="Straight Connector 1122"/>
            <p:cNvCxnSpPr/>
            <p:nvPr/>
          </p:nvCxnSpPr>
          <p:spPr>
            <a:xfrm flipV="1">
              <a:off x="6950994" y="4638386"/>
              <a:ext cx="767254" cy="13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4" name="Straight Connector 1123"/>
            <p:cNvCxnSpPr/>
            <p:nvPr/>
          </p:nvCxnSpPr>
          <p:spPr>
            <a:xfrm flipH="1" flipV="1">
              <a:off x="6757413" y="3953436"/>
              <a:ext cx="193586" cy="20502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5" name="Straight Connector 1124"/>
            <p:cNvCxnSpPr/>
            <p:nvPr/>
          </p:nvCxnSpPr>
          <p:spPr>
            <a:xfrm flipH="1" flipV="1">
              <a:off x="6757919" y="4115138"/>
              <a:ext cx="193075" cy="2041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6" name="Straight Connector 1125"/>
            <p:cNvCxnSpPr/>
            <p:nvPr/>
          </p:nvCxnSpPr>
          <p:spPr>
            <a:xfrm flipH="1" flipV="1">
              <a:off x="6757919" y="4272452"/>
              <a:ext cx="193078" cy="2076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7" name="Straight Connector 1126"/>
            <p:cNvCxnSpPr/>
            <p:nvPr/>
          </p:nvCxnSpPr>
          <p:spPr>
            <a:xfrm flipH="1" flipV="1">
              <a:off x="6754685" y="4432620"/>
              <a:ext cx="194542" cy="20576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8" name="Straight Connector 1127"/>
            <p:cNvCxnSpPr/>
            <p:nvPr/>
          </p:nvCxnSpPr>
          <p:spPr>
            <a:xfrm>
              <a:off x="6852839" y="3892630"/>
              <a:ext cx="780376" cy="1556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9" name="Straight Connector 1128"/>
            <p:cNvCxnSpPr/>
            <p:nvPr/>
          </p:nvCxnSpPr>
          <p:spPr>
            <a:xfrm flipV="1">
              <a:off x="6759791" y="3783349"/>
              <a:ext cx="769164" cy="4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0" name="Straight Connector 1129"/>
            <p:cNvCxnSpPr/>
            <p:nvPr/>
          </p:nvCxnSpPr>
          <p:spPr>
            <a:xfrm flipV="1">
              <a:off x="7342479" y="3999417"/>
              <a:ext cx="2581" cy="798735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1" name="Straight Connector 1130"/>
            <p:cNvCxnSpPr/>
            <p:nvPr/>
          </p:nvCxnSpPr>
          <p:spPr>
            <a:xfrm flipV="1">
              <a:off x="7717171" y="3999418"/>
              <a:ext cx="4280" cy="7992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2" name="Straight Connector 1131"/>
            <p:cNvCxnSpPr/>
            <p:nvPr/>
          </p:nvCxnSpPr>
          <p:spPr>
            <a:xfrm flipV="1">
              <a:off x="6854738" y="3893977"/>
              <a:ext cx="1635" cy="7992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3" name="Straight Connector 1132"/>
            <p:cNvCxnSpPr/>
            <p:nvPr/>
          </p:nvCxnSpPr>
          <p:spPr>
            <a:xfrm flipV="1">
              <a:off x="6757413" y="3783091"/>
              <a:ext cx="1012" cy="8031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4" name="Straight Connector 1133"/>
            <p:cNvCxnSpPr/>
            <p:nvPr/>
          </p:nvCxnSpPr>
          <p:spPr>
            <a:xfrm flipH="1" flipV="1">
              <a:off x="7149312" y="3783091"/>
              <a:ext cx="197516" cy="216328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5" name="Straight Connector 1134"/>
            <p:cNvCxnSpPr/>
            <p:nvPr/>
          </p:nvCxnSpPr>
          <p:spPr>
            <a:xfrm flipH="1" flipV="1">
              <a:off x="7524595" y="3783091"/>
              <a:ext cx="198625" cy="21672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6" name="Rectangle 1135"/>
            <p:cNvSpPr/>
            <p:nvPr/>
          </p:nvSpPr>
          <p:spPr>
            <a:xfrm rot="19102901">
              <a:off x="7375817" y="381978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137" name="Rectangle 1136"/>
            <p:cNvSpPr/>
            <p:nvPr/>
          </p:nvSpPr>
          <p:spPr>
            <a:xfrm rot="19102901">
              <a:off x="6977427" y="381978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38" name="Rectangle 1137"/>
            <p:cNvSpPr/>
            <p:nvPr/>
          </p:nvSpPr>
          <p:spPr>
            <a:xfrm rot="19102901">
              <a:off x="6868167" y="370959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0</a:t>
              </a:r>
            </a:p>
          </p:txBody>
        </p:sp>
        <p:sp>
          <p:nvSpPr>
            <p:cNvPr id="1139" name="Rectangle 1138"/>
            <p:cNvSpPr/>
            <p:nvPr/>
          </p:nvSpPr>
          <p:spPr>
            <a:xfrm rot="19102901">
              <a:off x="7273309" y="370959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40" name="Rectangle 1139"/>
            <p:cNvSpPr/>
            <p:nvPr/>
          </p:nvSpPr>
          <p:spPr>
            <a:xfrm rot="18991390">
              <a:off x="6685503" y="3811066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41" name="Rectangle 1140"/>
            <p:cNvSpPr/>
            <p:nvPr/>
          </p:nvSpPr>
          <p:spPr>
            <a:xfrm rot="18991390">
              <a:off x="6685503" y="397314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42" name="Rectangle 1141"/>
            <p:cNvSpPr/>
            <p:nvPr/>
          </p:nvSpPr>
          <p:spPr>
            <a:xfrm rot="18991390">
              <a:off x="6678348" y="4119186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43" name="Rectangle 1142"/>
            <p:cNvSpPr/>
            <p:nvPr/>
          </p:nvSpPr>
          <p:spPr>
            <a:xfrm rot="18991390">
              <a:off x="6678206" y="4279075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44" name="Rectangle 1143"/>
            <p:cNvSpPr/>
            <p:nvPr/>
          </p:nvSpPr>
          <p:spPr>
            <a:xfrm rot="18991390">
              <a:off x="6681140" y="4437957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45" name="Rectangle 1144"/>
            <p:cNvSpPr/>
            <p:nvPr/>
          </p:nvSpPr>
          <p:spPr>
            <a:xfrm rot="18991390">
              <a:off x="6774592" y="3898287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46" name="Rectangle 1145"/>
            <p:cNvSpPr/>
            <p:nvPr/>
          </p:nvSpPr>
          <p:spPr>
            <a:xfrm rot="18991390">
              <a:off x="6774592" y="4064114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47" name="Rectangle 1146"/>
            <p:cNvSpPr/>
            <p:nvPr/>
          </p:nvSpPr>
          <p:spPr>
            <a:xfrm rot="18991390">
              <a:off x="6774592" y="4223200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48" name="Rectangle 1147"/>
            <p:cNvSpPr/>
            <p:nvPr/>
          </p:nvSpPr>
          <p:spPr>
            <a:xfrm rot="18991390">
              <a:off x="6774592" y="437650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149" name="Rectangle 1148"/>
            <p:cNvSpPr/>
            <p:nvPr/>
          </p:nvSpPr>
          <p:spPr>
            <a:xfrm rot="18991390">
              <a:off x="6774592" y="453422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50" name="Rectangle 1149"/>
            <p:cNvSpPr/>
            <p:nvPr/>
          </p:nvSpPr>
          <p:spPr>
            <a:xfrm>
              <a:off x="7042676" y="395895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51" name="Rectangle 1150"/>
            <p:cNvSpPr/>
            <p:nvPr/>
          </p:nvSpPr>
          <p:spPr>
            <a:xfrm>
              <a:off x="7423530" y="395599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152" name="Rectangle 1151"/>
            <p:cNvSpPr/>
            <p:nvPr/>
          </p:nvSpPr>
          <p:spPr>
            <a:xfrm>
              <a:off x="7042676" y="411909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53" name="Rectangle 1152"/>
            <p:cNvSpPr/>
            <p:nvPr/>
          </p:nvSpPr>
          <p:spPr>
            <a:xfrm>
              <a:off x="7423530" y="4116123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154" name="Rectangle 1153"/>
            <p:cNvSpPr/>
            <p:nvPr/>
          </p:nvSpPr>
          <p:spPr>
            <a:xfrm>
              <a:off x="7042676" y="427940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55" name="Rectangle 1154"/>
            <p:cNvSpPr/>
            <p:nvPr/>
          </p:nvSpPr>
          <p:spPr>
            <a:xfrm>
              <a:off x="7423530" y="4276434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156" name="Rectangle 1155"/>
            <p:cNvSpPr/>
            <p:nvPr/>
          </p:nvSpPr>
          <p:spPr>
            <a:xfrm>
              <a:off x="7042676" y="443971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157" name="Rectangle 1156"/>
            <p:cNvSpPr/>
            <p:nvPr/>
          </p:nvSpPr>
          <p:spPr>
            <a:xfrm>
              <a:off x="7423530" y="4436743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158" name="Rectangle 1157"/>
            <p:cNvSpPr/>
            <p:nvPr/>
          </p:nvSpPr>
          <p:spPr>
            <a:xfrm>
              <a:off x="7042676" y="460002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0</a:t>
              </a:r>
            </a:p>
          </p:txBody>
        </p:sp>
        <p:sp>
          <p:nvSpPr>
            <p:cNvPr id="1159" name="Rectangle 1158"/>
            <p:cNvSpPr/>
            <p:nvPr/>
          </p:nvSpPr>
          <p:spPr>
            <a:xfrm>
              <a:off x="7423530" y="4597054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cxnSp>
          <p:nvCxnSpPr>
            <p:cNvPr id="1160" name="Straight Connector 1159"/>
            <p:cNvCxnSpPr>
              <a:endCxn id="1168" idx="5"/>
            </p:cNvCxnSpPr>
            <p:nvPr/>
          </p:nvCxnSpPr>
          <p:spPr>
            <a:xfrm flipH="1" flipV="1">
              <a:off x="6781649" y="3430161"/>
              <a:ext cx="441495" cy="317588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1" name="Straight Connector 1160"/>
            <p:cNvCxnSpPr>
              <a:stCxn id="978" idx="3"/>
            </p:cNvCxnSpPr>
            <p:nvPr/>
          </p:nvCxnSpPr>
          <p:spPr>
            <a:xfrm flipH="1">
              <a:off x="1634348" y="3414388"/>
              <a:ext cx="410241" cy="285951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2" name="Straight Connector 1161"/>
            <p:cNvCxnSpPr>
              <a:stCxn id="1164" idx="4"/>
            </p:cNvCxnSpPr>
            <p:nvPr/>
          </p:nvCxnSpPr>
          <p:spPr>
            <a:xfrm flipH="1">
              <a:off x="3125096" y="3483220"/>
              <a:ext cx="296084" cy="233153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3" name="Straight Connector 1162"/>
            <p:cNvCxnSpPr>
              <a:endCxn id="1166" idx="4"/>
            </p:cNvCxnSpPr>
            <p:nvPr/>
          </p:nvCxnSpPr>
          <p:spPr>
            <a:xfrm flipV="1">
              <a:off x="5050721" y="3501021"/>
              <a:ext cx="506148" cy="215352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64" name="Oval 1163"/>
            <p:cNvSpPr/>
            <p:nvPr/>
          </p:nvSpPr>
          <p:spPr>
            <a:xfrm>
              <a:off x="3017833" y="3013209"/>
              <a:ext cx="806694" cy="470011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5" name="TextBox 1164"/>
            <p:cNvSpPr txBox="1"/>
            <p:nvPr/>
          </p:nvSpPr>
          <p:spPr>
            <a:xfrm>
              <a:off x="3138003" y="3080950"/>
              <a:ext cx="593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All 1</a:t>
              </a:r>
              <a:endParaRPr lang="en-US" sz="1800" dirty="0"/>
            </a:p>
          </p:txBody>
        </p:sp>
        <p:sp>
          <p:nvSpPr>
            <p:cNvPr id="1166" name="Oval 1165"/>
            <p:cNvSpPr/>
            <p:nvPr/>
          </p:nvSpPr>
          <p:spPr>
            <a:xfrm>
              <a:off x="5153522" y="3031010"/>
              <a:ext cx="806694" cy="470011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7" name="TextBox 1166"/>
            <p:cNvSpPr txBox="1"/>
            <p:nvPr/>
          </p:nvSpPr>
          <p:spPr>
            <a:xfrm>
              <a:off x="5260152" y="3080296"/>
              <a:ext cx="593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All 1</a:t>
              </a:r>
              <a:endParaRPr lang="en-US" sz="1800" dirty="0"/>
            </a:p>
          </p:txBody>
        </p:sp>
        <p:sp>
          <p:nvSpPr>
            <p:cNvPr id="1168" name="Oval 1167"/>
            <p:cNvSpPr/>
            <p:nvPr/>
          </p:nvSpPr>
          <p:spPr>
            <a:xfrm>
              <a:off x="6093093" y="3028982"/>
              <a:ext cx="806694" cy="470011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9" name="TextBox 1168"/>
            <p:cNvSpPr txBox="1"/>
            <p:nvPr/>
          </p:nvSpPr>
          <p:spPr>
            <a:xfrm>
              <a:off x="6088089" y="3079322"/>
              <a:ext cx="81659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dirty="0"/>
                <a:t>M</a:t>
              </a:r>
              <a:r>
                <a:rPr lang="en-US" sz="1800" dirty="0" smtClean="0"/>
                <a:t>ix</a:t>
              </a:r>
              <a:endParaRPr lang="en-US" sz="1800" dirty="0"/>
            </a:p>
          </p:txBody>
        </p:sp>
      </p:grpSp>
      <p:grpSp>
        <p:nvGrpSpPr>
          <p:cNvPr id="1170" name="Group 1169"/>
          <p:cNvGrpSpPr/>
          <p:nvPr/>
        </p:nvGrpSpPr>
        <p:grpSpPr>
          <a:xfrm>
            <a:off x="912656" y="3498993"/>
            <a:ext cx="7240940" cy="3258577"/>
            <a:chOff x="912656" y="3498993"/>
            <a:chExt cx="7240940" cy="3258577"/>
          </a:xfrm>
        </p:grpSpPr>
        <p:sp>
          <p:nvSpPr>
            <p:cNvPr id="1171" name="Rectangle 1170"/>
            <p:cNvSpPr/>
            <p:nvPr/>
          </p:nvSpPr>
          <p:spPr>
            <a:xfrm>
              <a:off x="912656" y="4944665"/>
              <a:ext cx="7240940" cy="181290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r"/>
              <a:r>
                <a:rPr lang="en-US" sz="2400" dirty="0" smtClean="0">
                  <a:solidFill>
                    <a:srgbClr val="000000"/>
                  </a:solidFill>
                </a:rPr>
                <a:t>Second Split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cxnSp>
          <p:nvCxnSpPr>
            <p:cNvPr id="1172" name="Straight Connector 1171"/>
            <p:cNvCxnSpPr>
              <a:stCxn id="1168" idx="4"/>
              <a:endCxn id="1292" idx="0"/>
            </p:cNvCxnSpPr>
            <p:nvPr/>
          </p:nvCxnSpPr>
          <p:spPr>
            <a:xfrm flipH="1">
              <a:off x="2227635" y="3498993"/>
              <a:ext cx="4268805" cy="155363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3" name="Straight Connector 1172"/>
            <p:cNvCxnSpPr>
              <a:stCxn id="1168" idx="4"/>
              <a:endCxn id="1293" idx="0"/>
            </p:cNvCxnSpPr>
            <p:nvPr/>
          </p:nvCxnSpPr>
          <p:spPr>
            <a:xfrm flipH="1">
              <a:off x="3517199" y="3498993"/>
              <a:ext cx="2979241" cy="155363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4" name="Straight Connector 1173"/>
            <p:cNvCxnSpPr>
              <a:stCxn id="1168" idx="4"/>
              <a:endCxn id="1294" idx="0"/>
            </p:cNvCxnSpPr>
            <p:nvPr/>
          </p:nvCxnSpPr>
          <p:spPr>
            <a:xfrm flipH="1">
              <a:off x="4835631" y="3498993"/>
              <a:ext cx="1660809" cy="155363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5" name="Straight Connector 1174"/>
            <p:cNvCxnSpPr>
              <a:stCxn id="1168" idx="4"/>
              <a:endCxn id="1295" idx="0"/>
            </p:cNvCxnSpPr>
            <p:nvPr/>
          </p:nvCxnSpPr>
          <p:spPr>
            <a:xfrm flipH="1">
              <a:off x="6068795" y="3498993"/>
              <a:ext cx="427645" cy="155335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6" name="Straight Connector 1175"/>
            <p:cNvCxnSpPr/>
            <p:nvPr/>
          </p:nvCxnSpPr>
          <p:spPr>
            <a:xfrm flipV="1">
              <a:off x="6353091" y="5884276"/>
              <a:ext cx="39148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7" name="Straight Connector 1176"/>
            <p:cNvCxnSpPr/>
            <p:nvPr/>
          </p:nvCxnSpPr>
          <p:spPr>
            <a:xfrm flipH="1" flipV="1">
              <a:off x="6262101" y="5780350"/>
              <a:ext cx="90992" cy="10392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8" name="Straight Connector 1177"/>
            <p:cNvCxnSpPr/>
            <p:nvPr/>
          </p:nvCxnSpPr>
          <p:spPr>
            <a:xfrm flipV="1">
              <a:off x="6352883" y="5884276"/>
              <a:ext cx="1386" cy="7941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9" name="Straight Connector 1178"/>
            <p:cNvCxnSpPr/>
            <p:nvPr/>
          </p:nvCxnSpPr>
          <p:spPr>
            <a:xfrm flipH="1" flipV="1">
              <a:off x="6254936" y="6572913"/>
              <a:ext cx="104944" cy="11009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0" name="Straight Connector 1179"/>
            <p:cNvCxnSpPr/>
            <p:nvPr/>
          </p:nvCxnSpPr>
          <p:spPr>
            <a:xfrm flipV="1">
              <a:off x="6353091" y="6680698"/>
              <a:ext cx="391486" cy="5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1" name="Straight Connector 1180"/>
            <p:cNvCxnSpPr/>
            <p:nvPr/>
          </p:nvCxnSpPr>
          <p:spPr>
            <a:xfrm>
              <a:off x="6353091" y="6043315"/>
              <a:ext cx="391486" cy="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2" name="Straight Connector 1181"/>
            <p:cNvCxnSpPr/>
            <p:nvPr/>
          </p:nvCxnSpPr>
          <p:spPr>
            <a:xfrm flipV="1">
              <a:off x="6353091" y="6204015"/>
              <a:ext cx="391486" cy="1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3" name="Straight Connector 1182"/>
            <p:cNvCxnSpPr/>
            <p:nvPr/>
          </p:nvCxnSpPr>
          <p:spPr>
            <a:xfrm>
              <a:off x="6353091" y="6364931"/>
              <a:ext cx="391486" cy="2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4" name="Straight Connector 1183"/>
            <p:cNvCxnSpPr/>
            <p:nvPr/>
          </p:nvCxnSpPr>
          <p:spPr>
            <a:xfrm flipV="1">
              <a:off x="6353091" y="6523246"/>
              <a:ext cx="391486" cy="13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5" name="Straight Connector 1184"/>
            <p:cNvCxnSpPr/>
            <p:nvPr/>
          </p:nvCxnSpPr>
          <p:spPr>
            <a:xfrm flipH="1" flipV="1">
              <a:off x="6256665" y="5939275"/>
              <a:ext cx="96432" cy="1040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6" name="Straight Connector 1185"/>
            <p:cNvCxnSpPr/>
            <p:nvPr/>
          </p:nvCxnSpPr>
          <p:spPr>
            <a:xfrm flipH="1" flipV="1">
              <a:off x="6256665" y="6109342"/>
              <a:ext cx="96426" cy="9478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7" name="Straight Connector 1186"/>
            <p:cNvCxnSpPr/>
            <p:nvPr/>
          </p:nvCxnSpPr>
          <p:spPr>
            <a:xfrm flipH="1" flipV="1">
              <a:off x="6256835" y="6262106"/>
              <a:ext cx="96259" cy="1028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8" name="Straight Connector 1187"/>
            <p:cNvCxnSpPr/>
            <p:nvPr/>
          </p:nvCxnSpPr>
          <p:spPr>
            <a:xfrm flipH="1" flipV="1">
              <a:off x="6256665" y="6429316"/>
              <a:ext cx="100217" cy="982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9" name="Straight Connector 1188"/>
            <p:cNvCxnSpPr/>
            <p:nvPr/>
          </p:nvCxnSpPr>
          <p:spPr>
            <a:xfrm>
              <a:off x="6254936" y="5777488"/>
              <a:ext cx="404336" cy="444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0" name="Straight Connector 1189"/>
            <p:cNvCxnSpPr/>
            <p:nvPr/>
          </p:nvCxnSpPr>
          <p:spPr>
            <a:xfrm flipV="1">
              <a:off x="6744577" y="5884276"/>
              <a:ext cx="2581" cy="79873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1" name="Straight Connector 1190"/>
            <p:cNvCxnSpPr/>
            <p:nvPr/>
          </p:nvCxnSpPr>
          <p:spPr>
            <a:xfrm flipV="1">
              <a:off x="6256835" y="5778835"/>
              <a:ext cx="1635" cy="79923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2" name="Straight Connector 1191"/>
            <p:cNvCxnSpPr/>
            <p:nvPr/>
          </p:nvCxnSpPr>
          <p:spPr>
            <a:xfrm flipH="1" flipV="1">
              <a:off x="6659271" y="5782241"/>
              <a:ext cx="89655" cy="10203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3" name="Rectangle 1192"/>
            <p:cNvSpPr/>
            <p:nvPr/>
          </p:nvSpPr>
          <p:spPr>
            <a:xfrm rot="19157356">
              <a:off x="6379525" y="5704647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0</a:t>
              </a:r>
            </a:p>
          </p:txBody>
        </p:sp>
        <p:sp>
          <p:nvSpPr>
            <p:cNvPr id="1194" name="Rectangle 1193"/>
            <p:cNvSpPr/>
            <p:nvPr/>
          </p:nvSpPr>
          <p:spPr>
            <a:xfrm rot="19157356">
              <a:off x="6176689" y="5777847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95" name="Rectangle 1194"/>
            <p:cNvSpPr/>
            <p:nvPr/>
          </p:nvSpPr>
          <p:spPr>
            <a:xfrm rot="19157356">
              <a:off x="6176689" y="5947206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96" name="Rectangle 1195"/>
            <p:cNvSpPr/>
            <p:nvPr/>
          </p:nvSpPr>
          <p:spPr>
            <a:xfrm rot="19157356">
              <a:off x="6176689" y="6104526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0</a:t>
              </a:r>
            </a:p>
          </p:txBody>
        </p:sp>
        <p:sp>
          <p:nvSpPr>
            <p:cNvPr id="1197" name="Rectangle 1196"/>
            <p:cNvSpPr/>
            <p:nvPr/>
          </p:nvSpPr>
          <p:spPr>
            <a:xfrm rot="19157356">
              <a:off x="6179168" y="6275119"/>
              <a:ext cx="226507" cy="2474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98" name="Rectangle 1197"/>
            <p:cNvSpPr/>
            <p:nvPr/>
          </p:nvSpPr>
          <p:spPr>
            <a:xfrm rot="19157356">
              <a:off x="6176689" y="6419088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199" name="Rectangle 1198"/>
            <p:cNvSpPr/>
            <p:nvPr/>
          </p:nvSpPr>
          <p:spPr>
            <a:xfrm>
              <a:off x="6440000" y="584165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00" name="Rectangle 1199"/>
            <p:cNvSpPr/>
            <p:nvPr/>
          </p:nvSpPr>
          <p:spPr>
            <a:xfrm>
              <a:off x="6440000" y="600179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01" name="Rectangle 1200"/>
            <p:cNvSpPr/>
            <p:nvPr/>
          </p:nvSpPr>
          <p:spPr>
            <a:xfrm>
              <a:off x="6440000" y="6162103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02" name="Rectangle 1201"/>
            <p:cNvSpPr/>
            <p:nvPr/>
          </p:nvSpPr>
          <p:spPr>
            <a:xfrm>
              <a:off x="6440000" y="6322413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03" name="Rectangle 1202"/>
            <p:cNvSpPr/>
            <p:nvPr/>
          </p:nvSpPr>
          <p:spPr>
            <a:xfrm>
              <a:off x="6440000" y="6482724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cxnSp>
          <p:nvCxnSpPr>
            <p:cNvPr id="1204" name="Straight Connector 1203"/>
            <p:cNvCxnSpPr/>
            <p:nvPr/>
          </p:nvCxnSpPr>
          <p:spPr>
            <a:xfrm flipV="1">
              <a:off x="4036449" y="5838041"/>
              <a:ext cx="39148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5" name="Straight Connector 1204"/>
            <p:cNvCxnSpPr/>
            <p:nvPr/>
          </p:nvCxnSpPr>
          <p:spPr>
            <a:xfrm flipH="1" flipV="1">
              <a:off x="3945459" y="5734115"/>
              <a:ext cx="90992" cy="10392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6" name="Straight Connector 1205"/>
            <p:cNvCxnSpPr/>
            <p:nvPr/>
          </p:nvCxnSpPr>
          <p:spPr>
            <a:xfrm flipV="1">
              <a:off x="4036241" y="5838041"/>
              <a:ext cx="1386" cy="7941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7" name="Straight Connector 1206"/>
            <p:cNvCxnSpPr/>
            <p:nvPr/>
          </p:nvCxnSpPr>
          <p:spPr>
            <a:xfrm flipH="1" flipV="1">
              <a:off x="3938294" y="6526678"/>
              <a:ext cx="104944" cy="11009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8" name="Straight Connector 1207"/>
            <p:cNvCxnSpPr/>
            <p:nvPr/>
          </p:nvCxnSpPr>
          <p:spPr>
            <a:xfrm flipV="1">
              <a:off x="4036449" y="6634463"/>
              <a:ext cx="391486" cy="5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9" name="Straight Connector 1208"/>
            <p:cNvCxnSpPr/>
            <p:nvPr/>
          </p:nvCxnSpPr>
          <p:spPr>
            <a:xfrm>
              <a:off x="4036449" y="5997080"/>
              <a:ext cx="391486" cy="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0" name="Straight Connector 1209"/>
            <p:cNvCxnSpPr/>
            <p:nvPr/>
          </p:nvCxnSpPr>
          <p:spPr>
            <a:xfrm flipV="1">
              <a:off x="4036449" y="6157780"/>
              <a:ext cx="391486" cy="1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1" name="Straight Connector 1210"/>
            <p:cNvCxnSpPr/>
            <p:nvPr/>
          </p:nvCxnSpPr>
          <p:spPr>
            <a:xfrm>
              <a:off x="4036449" y="6318696"/>
              <a:ext cx="391486" cy="2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2" name="Straight Connector 1211"/>
            <p:cNvCxnSpPr/>
            <p:nvPr/>
          </p:nvCxnSpPr>
          <p:spPr>
            <a:xfrm flipV="1">
              <a:off x="4036449" y="6477011"/>
              <a:ext cx="391486" cy="13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3" name="Straight Connector 1212"/>
            <p:cNvCxnSpPr/>
            <p:nvPr/>
          </p:nvCxnSpPr>
          <p:spPr>
            <a:xfrm flipH="1" flipV="1">
              <a:off x="3940023" y="5893040"/>
              <a:ext cx="96432" cy="1040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4" name="Straight Connector 1213"/>
            <p:cNvCxnSpPr/>
            <p:nvPr/>
          </p:nvCxnSpPr>
          <p:spPr>
            <a:xfrm flipH="1" flipV="1">
              <a:off x="3940023" y="6063107"/>
              <a:ext cx="96426" cy="9478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5" name="Straight Connector 1214"/>
            <p:cNvCxnSpPr/>
            <p:nvPr/>
          </p:nvCxnSpPr>
          <p:spPr>
            <a:xfrm flipH="1" flipV="1">
              <a:off x="3940193" y="6215871"/>
              <a:ext cx="96259" cy="1028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6" name="Straight Connector 1215"/>
            <p:cNvCxnSpPr/>
            <p:nvPr/>
          </p:nvCxnSpPr>
          <p:spPr>
            <a:xfrm flipH="1" flipV="1">
              <a:off x="3940023" y="6383081"/>
              <a:ext cx="100217" cy="982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7" name="Straight Connector 1216"/>
            <p:cNvCxnSpPr/>
            <p:nvPr/>
          </p:nvCxnSpPr>
          <p:spPr>
            <a:xfrm>
              <a:off x="3938294" y="5731253"/>
              <a:ext cx="404336" cy="444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8" name="Straight Connector 1217"/>
            <p:cNvCxnSpPr/>
            <p:nvPr/>
          </p:nvCxnSpPr>
          <p:spPr>
            <a:xfrm flipV="1">
              <a:off x="4427935" y="5838041"/>
              <a:ext cx="2581" cy="79873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9" name="Straight Connector 1218"/>
            <p:cNvCxnSpPr/>
            <p:nvPr/>
          </p:nvCxnSpPr>
          <p:spPr>
            <a:xfrm flipV="1">
              <a:off x="3940193" y="5732600"/>
              <a:ext cx="1635" cy="79923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0" name="Straight Connector 1219"/>
            <p:cNvCxnSpPr/>
            <p:nvPr/>
          </p:nvCxnSpPr>
          <p:spPr>
            <a:xfrm flipH="1" flipV="1">
              <a:off x="4342629" y="5736006"/>
              <a:ext cx="89655" cy="10203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1" name="Rectangle 1220"/>
            <p:cNvSpPr/>
            <p:nvPr/>
          </p:nvSpPr>
          <p:spPr>
            <a:xfrm rot="19157356">
              <a:off x="4062883" y="565841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222" name="Rectangle 1221"/>
            <p:cNvSpPr/>
            <p:nvPr/>
          </p:nvSpPr>
          <p:spPr>
            <a:xfrm rot="19157356">
              <a:off x="3860047" y="573161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223" name="Rectangle 1222"/>
            <p:cNvSpPr/>
            <p:nvPr/>
          </p:nvSpPr>
          <p:spPr>
            <a:xfrm rot="19157356">
              <a:off x="3860047" y="5900971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224" name="Rectangle 1223"/>
            <p:cNvSpPr/>
            <p:nvPr/>
          </p:nvSpPr>
          <p:spPr>
            <a:xfrm rot="19157356">
              <a:off x="3860047" y="6058291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225" name="Rectangle 1224"/>
            <p:cNvSpPr/>
            <p:nvPr/>
          </p:nvSpPr>
          <p:spPr>
            <a:xfrm rot="19157356">
              <a:off x="3860047" y="622220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226" name="Rectangle 1225"/>
            <p:cNvSpPr/>
            <p:nvPr/>
          </p:nvSpPr>
          <p:spPr>
            <a:xfrm rot="19157356">
              <a:off x="3860047" y="6372853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227" name="Rectangle 1226"/>
            <p:cNvSpPr/>
            <p:nvPr/>
          </p:nvSpPr>
          <p:spPr>
            <a:xfrm>
              <a:off x="4123358" y="5795424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228" name="Rectangle 1227"/>
            <p:cNvSpPr/>
            <p:nvPr/>
          </p:nvSpPr>
          <p:spPr>
            <a:xfrm>
              <a:off x="4123358" y="5955557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229" name="Rectangle 1228"/>
            <p:cNvSpPr/>
            <p:nvPr/>
          </p:nvSpPr>
          <p:spPr>
            <a:xfrm>
              <a:off x="4123358" y="6115868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230" name="Rectangle 1229"/>
            <p:cNvSpPr/>
            <p:nvPr/>
          </p:nvSpPr>
          <p:spPr>
            <a:xfrm>
              <a:off x="4123358" y="6276178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231" name="Rectangle 1230"/>
            <p:cNvSpPr/>
            <p:nvPr/>
          </p:nvSpPr>
          <p:spPr>
            <a:xfrm>
              <a:off x="4123358" y="6436489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cxnSp>
          <p:nvCxnSpPr>
            <p:cNvPr id="1232" name="Straight Connector 1231"/>
            <p:cNvCxnSpPr/>
            <p:nvPr/>
          </p:nvCxnSpPr>
          <p:spPr>
            <a:xfrm flipV="1">
              <a:off x="2787797" y="5825354"/>
              <a:ext cx="39148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3" name="Straight Connector 1232"/>
            <p:cNvCxnSpPr/>
            <p:nvPr/>
          </p:nvCxnSpPr>
          <p:spPr>
            <a:xfrm flipH="1" flipV="1">
              <a:off x="2696807" y="5721428"/>
              <a:ext cx="90992" cy="10392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4" name="Straight Connector 1233"/>
            <p:cNvCxnSpPr/>
            <p:nvPr/>
          </p:nvCxnSpPr>
          <p:spPr>
            <a:xfrm flipV="1">
              <a:off x="2787589" y="5825354"/>
              <a:ext cx="1386" cy="7941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5" name="Straight Connector 1234"/>
            <p:cNvCxnSpPr/>
            <p:nvPr/>
          </p:nvCxnSpPr>
          <p:spPr>
            <a:xfrm flipH="1" flipV="1">
              <a:off x="2689642" y="6513991"/>
              <a:ext cx="104944" cy="11009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6" name="Straight Connector 1235"/>
            <p:cNvCxnSpPr/>
            <p:nvPr/>
          </p:nvCxnSpPr>
          <p:spPr>
            <a:xfrm flipV="1">
              <a:off x="2787797" y="6621776"/>
              <a:ext cx="391486" cy="5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7" name="Straight Connector 1236"/>
            <p:cNvCxnSpPr/>
            <p:nvPr/>
          </p:nvCxnSpPr>
          <p:spPr>
            <a:xfrm>
              <a:off x="2787797" y="5984393"/>
              <a:ext cx="391486" cy="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8" name="Straight Connector 1237"/>
            <p:cNvCxnSpPr/>
            <p:nvPr/>
          </p:nvCxnSpPr>
          <p:spPr>
            <a:xfrm flipV="1">
              <a:off x="2787797" y="6145093"/>
              <a:ext cx="391486" cy="1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9" name="Straight Connector 1238"/>
            <p:cNvCxnSpPr/>
            <p:nvPr/>
          </p:nvCxnSpPr>
          <p:spPr>
            <a:xfrm>
              <a:off x="2787797" y="6306009"/>
              <a:ext cx="391486" cy="2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0" name="Straight Connector 1239"/>
            <p:cNvCxnSpPr/>
            <p:nvPr/>
          </p:nvCxnSpPr>
          <p:spPr>
            <a:xfrm flipV="1">
              <a:off x="2787797" y="6464324"/>
              <a:ext cx="391486" cy="13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1" name="Straight Connector 1240"/>
            <p:cNvCxnSpPr/>
            <p:nvPr/>
          </p:nvCxnSpPr>
          <p:spPr>
            <a:xfrm flipH="1" flipV="1">
              <a:off x="2691371" y="5880353"/>
              <a:ext cx="96432" cy="1040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2" name="Straight Connector 1241"/>
            <p:cNvCxnSpPr/>
            <p:nvPr/>
          </p:nvCxnSpPr>
          <p:spPr>
            <a:xfrm flipH="1" flipV="1">
              <a:off x="2691371" y="6050420"/>
              <a:ext cx="96426" cy="9478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3" name="Straight Connector 1242"/>
            <p:cNvCxnSpPr/>
            <p:nvPr/>
          </p:nvCxnSpPr>
          <p:spPr>
            <a:xfrm flipH="1" flipV="1">
              <a:off x="2691541" y="6203184"/>
              <a:ext cx="96259" cy="1028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4" name="Straight Connector 1243"/>
            <p:cNvCxnSpPr/>
            <p:nvPr/>
          </p:nvCxnSpPr>
          <p:spPr>
            <a:xfrm flipH="1" flipV="1">
              <a:off x="2691371" y="6370394"/>
              <a:ext cx="100217" cy="982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5" name="Straight Connector 1244"/>
            <p:cNvCxnSpPr/>
            <p:nvPr/>
          </p:nvCxnSpPr>
          <p:spPr>
            <a:xfrm>
              <a:off x="2689642" y="5718566"/>
              <a:ext cx="404336" cy="444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6" name="Straight Connector 1245"/>
            <p:cNvCxnSpPr/>
            <p:nvPr/>
          </p:nvCxnSpPr>
          <p:spPr>
            <a:xfrm flipV="1">
              <a:off x="3179283" y="5825354"/>
              <a:ext cx="2581" cy="79873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7" name="Straight Connector 1246"/>
            <p:cNvCxnSpPr/>
            <p:nvPr/>
          </p:nvCxnSpPr>
          <p:spPr>
            <a:xfrm flipV="1">
              <a:off x="2691541" y="5719913"/>
              <a:ext cx="1635" cy="79923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8" name="Straight Connector 1247"/>
            <p:cNvCxnSpPr/>
            <p:nvPr/>
          </p:nvCxnSpPr>
          <p:spPr>
            <a:xfrm flipH="1" flipV="1">
              <a:off x="3093977" y="5723319"/>
              <a:ext cx="89655" cy="10203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9" name="Rectangle 1248"/>
            <p:cNvSpPr/>
            <p:nvPr/>
          </p:nvSpPr>
          <p:spPr>
            <a:xfrm rot="19157356">
              <a:off x="2814231" y="5645725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50" name="Rectangle 1249"/>
            <p:cNvSpPr/>
            <p:nvPr/>
          </p:nvSpPr>
          <p:spPr>
            <a:xfrm rot="19157356">
              <a:off x="2611395" y="5718925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51" name="Rectangle 1250"/>
            <p:cNvSpPr/>
            <p:nvPr/>
          </p:nvSpPr>
          <p:spPr>
            <a:xfrm rot="19157356">
              <a:off x="2611395" y="5888284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52" name="Rectangle 1251"/>
            <p:cNvSpPr/>
            <p:nvPr/>
          </p:nvSpPr>
          <p:spPr>
            <a:xfrm rot="19157356">
              <a:off x="2611395" y="6045604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53" name="Rectangle 1252"/>
            <p:cNvSpPr/>
            <p:nvPr/>
          </p:nvSpPr>
          <p:spPr>
            <a:xfrm rot="19157356">
              <a:off x="2611395" y="6209515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54" name="Rectangle 1253"/>
            <p:cNvSpPr/>
            <p:nvPr/>
          </p:nvSpPr>
          <p:spPr>
            <a:xfrm rot="19157356">
              <a:off x="2611395" y="6360166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55" name="Rectangle 1254"/>
            <p:cNvSpPr/>
            <p:nvPr/>
          </p:nvSpPr>
          <p:spPr>
            <a:xfrm>
              <a:off x="2874706" y="5782737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56" name="Rectangle 1255"/>
            <p:cNvSpPr/>
            <p:nvPr/>
          </p:nvSpPr>
          <p:spPr>
            <a:xfrm>
              <a:off x="2874706" y="5942870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57" name="Rectangle 1256"/>
            <p:cNvSpPr/>
            <p:nvPr/>
          </p:nvSpPr>
          <p:spPr>
            <a:xfrm>
              <a:off x="2874706" y="6103181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58" name="Rectangle 1257"/>
            <p:cNvSpPr/>
            <p:nvPr/>
          </p:nvSpPr>
          <p:spPr>
            <a:xfrm>
              <a:off x="2874706" y="6263491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59" name="Rectangle 1258"/>
            <p:cNvSpPr/>
            <p:nvPr/>
          </p:nvSpPr>
          <p:spPr>
            <a:xfrm>
              <a:off x="2874706" y="642380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cxnSp>
          <p:nvCxnSpPr>
            <p:cNvPr id="1260" name="Straight Connector 1259"/>
            <p:cNvCxnSpPr/>
            <p:nvPr/>
          </p:nvCxnSpPr>
          <p:spPr>
            <a:xfrm flipV="1">
              <a:off x="5271381" y="5837300"/>
              <a:ext cx="39148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1" name="Straight Connector 1260"/>
            <p:cNvCxnSpPr/>
            <p:nvPr/>
          </p:nvCxnSpPr>
          <p:spPr>
            <a:xfrm flipH="1" flipV="1">
              <a:off x="5180391" y="5733374"/>
              <a:ext cx="90992" cy="10392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2" name="Straight Connector 1261"/>
            <p:cNvCxnSpPr/>
            <p:nvPr/>
          </p:nvCxnSpPr>
          <p:spPr>
            <a:xfrm flipV="1">
              <a:off x="5271173" y="5837300"/>
              <a:ext cx="1386" cy="7941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3" name="Straight Connector 1262"/>
            <p:cNvCxnSpPr/>
            <p:nvPr/>
          </p:nvCxnSpPr>
          <p:spPr>
            <a:xfrm flipH="1" flipV="1">
              <a:off x="5173226" y="6525937"/>
              <a:ext cx="104944" cy="11009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4" name="Straight Connector 1263"/>
            <p:cNvCxnSpPr/>
            <p:nvPr/>
          </p:nvCxnSpPr>
          <p:spPr>
            <a:xfrm flipV="1">
              <a:off x="5271381" y="6633722"/>
              <a:ext cx="391486" cy="5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5" name="Straight Connector 1264"/>
            <p:cNvCxnSpPr/>
            <p:nvPr/>
          </p:nvCxnSpPr>
          <p:spPr>
            <a:xfrm>
              <a:off x="5271381" y="5996339"/>
              <a:ext cx="391486" cy="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6" name="Straight Connector 1265"/>
            <p:cNvCxnSpPr/>
            <p:nvPr/>
          </p:nvCxnSpPr>
          <p:spPr>
            <a:xfrm flipV="1">
              <a:off x="5271381" y="6157039"/>
              <a:ext cx="391486" cy="1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7" name="Straight Connector 1266"/>
            <p:cNvCxnSpPr/>
            <p:nvPr/>
          </p:nvCxnSpPr>
          <p:spPr>
            <a:xfrm>
              <a:off x="5271381" y="6317955"/>
              <a:ext cx="391486" cy="2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8" name="Straight Connector 1267"/>
            <p:cNvCxnSpPr/>
            <p:nvPr/>
          </p:nvCxnSpPr>
          <p:spPr>
            <a:xfrm flipV="1">
              <a:off x="5271381" y="6476270"/>
              <a:ext cx="391486" cy="13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9" name="Straight Connector 1268"/>
            <p:cNvCxnSpPr/>
            <p:nvPr/>
          </p:nvCxnSpPr>
          <p:spPr>
            <a:xfrm flipH="1" flipV="1">
              <a:off x="5174955" y="5892299"/>
              <a:ext cx="96432" cy="1040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0" name="Straight Connector 1269"/>
            <p:cNvCxnSpPr/>
            <p:nvPr/>
          </p:nvCxnSpPr>
          <p:spPr>
            <a:xfrm flipH="1" flipV="1">
              <a:off x="5174955" y="6062366"/>
              <a:ext cx="96426" cy="9478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1" name="Straight Connector 1270"/>
            <p:cNvCxnSpPr/>
            <p:nvPr/>
          </p:nvCxnSpPr>
          <p:spPr>
            <a:xfrm flipH="1" flipV="1">
              <a:off x="5175125" y="6215130"/>
              <a:ext cx="96259" cy="1028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2" name="Straight Connector 1271"/>
            <p:cNvCxnSpPr/>
            <p:nvPr/>
          </p:nvCxnSpPr>
          <p:spPr>
            <a:xfrm flipH="1" flipV="1">
              <a:off x="5174955" y="6382340"/>
              <a:ext cx="100217" cy="982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3" name="Straight Connector 1272"/>
            <p:cNvCxnSpPr/>
            <p:nvPr/>
          </p:nvCxnSpPr>
          <p:spPr>
            <a:xfrm>
              <a:off x="5173226" y="5730512"/>
              <a:ext cx="404336" cy="444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4" name="Straight Connector 1273"/>
            <p:cNvCxnSpPr/>
            <p:nvPr/>
          </p:nvCxnSpPr>
          <p:spPr>
            <a:xfrm flipV="1">
              <a:off x="5662867" y="5837300"/>
              <a:ext cx="2581" cy="79873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5" name="Straight Connector 1274"/>
            <p:cNvCxnSpPr/>
            <p:nvPr/>
          </p:nvCxnSpPr>
          <p:spPr>
            <a:xfrm flipV="1">
              <a:off x="5175125" y="5731859"/>
              <a:ext cx="1635" cy="79923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6" name="Straight Connector 1275"/>
            <p:cNvCxnSpPr/>
            <p:nvPr/>
          </p:nvCxnSpPr>
          <p:spPr>
            <a:xfrm flipH="1" flipV="1">
              <a:off x="5577561" y="5735265"/>
              <a:ext cx="89655" cy="10203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7" name="Rectangle 1276"/>
            <p:cNvSpPr/>
            <p:nvPr/>
          </p:nvSpPr>
          <p:spPr>
            <a:xfrm rot="19157356">
              <a:off x="5297815" y="5657671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78" name="Rectangle 1277"/>
            <p:cNvSpPr/>
            <p:nvPr/>
          </p:nvSpPr>
          <p:spPr>
            <a:xfrm rot="19157356">
              <a:off x="5094979" y="5730871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79" name="Rectangle 1278"/>
            <p:cNvSpPr/>
            <p:nvPr/>
          </p:nvSpPr>
          <p:spPr>
            <a:xfrm rot="19157356">
              <a:off x="5094979" y="5900230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80" name="Rectangle 1279"/>
            <p:cNvSpPr/>
            <p:nvPr/>
          </p:nvSpPr>
          <p:spPr>
            <a:xfrm rot="19157356">
              <a:off x="5094979" y="6057550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81" name="Rectangle 1280"/>
            <p:cNvSpPr/>
            <p:nvPr/>
          </p:nvSpPr>
          <p:spPr>
            <a:xfrm rot="19157356">
              <a:off x="5094979" y="6221461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1</a:t>
              </a:r>
            </a:p>
          </p:txBody>
        </p:sp>
        <p:sp>
          <p:nvSpPr>
            <p:cNvPr id="1282" name="Rectangle 1281"/>
            <p:cNvSpPr/>
            <p:nvPr/>
          </p:nvSpPr>
          <p:spPr>
            <a:xfrm rot="19157356">
              <a:off x="5094979" y="637211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83" name="Rectangle 1282"/>
            <p:cNvSpPr/>
            <p:nvPr/>
          </p:nvSpPr>
          <p:spPr>
            <a:xfrm>
              <a:off x="5358290" y="5794683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84" name="Rectangle 1283"/>
            <p:cNvSpPr/>
            <p:nvPr/>
          </p:nvSpPr>
          <p:spPr>
            <a:xfrm>
              <a:off x="5358290" y="5954816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85" name="Rectangle 1284"/>
            <p:cNvSpPr/>
            <p:nvPr/>
          </p:nvSpPr>
          <p:spPr>
            <a:xfrm>
              <a:off x="5358290" y="6115127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86" name="Rectangle 1285"/>
            <p:cNvSpPr/>
            <p:nvPr/>
          </p:nvSpPr>
          <p:spPr>
            <a:xfrm>
              <a:off x="5358290" y="6275437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287" name="Rectangle 1286"/>
            <p:cNvSpPr/>
            <p:nvPr/>
          </p:nvSpPr>
          <p:spPr>
            <a:xfrm>
              <a:off x="5358290" y="6435748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cxnSp>
          <p:nvCxnSpPr>
            <p:cNvPr id="1288" name="Straight Connector 1287"/>
            <p:cNvCxnSpPr>
              <a:stCxn id="1292" idx="4"/>
            </p:cNvCxnSpPr>
            <p:nvPr/>
          </p:nvCxnSpPr>
          <p:spPr>
            <a:xfrm>
              <a:off x="2227635" y="5522636"/>
              <a:ext cx="406625" cy="655817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9" name="Straight Connector 1288"/>
            <p:cNvCxnSpPr>
              <a:stCxn id="1293" idx="4"/>
            </p:cNvCxnSpPr>
            <p:nvPr/>
          </p:nvCxnSpPr>
          <p:spPr>
            <a:xfrm>
              <a:off x="3517199" y="5522636"/>
              <a:ext cx="382162" cy="665729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0" name="Straight Connector 1289"/>
            <p:cNvCxnSpPr>
              <a:stCxn id="1295" idx="4"/>
            </p:cNvCxnSpPr>
            <p:nvPr/>
          </p:nvCxnSpPr>
          <p:spPr>
            <a:xfrm>
              <a:off x="6068795" y="5522357"/>
              <a:ext cx="180073" cy="724300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1" name="Straight Connector 1290"/>
            <p:cNvCxnSpPr>
              <a:stCxn id="1294" idx="4"/>
            </p:cNvCxnSpPr>
            <p:nvPr/>
          </p:nvCxnSpPr>
          <p:spPr>
            <a:xfrm>
              <a:off x="4835631" y="5522636"/>
              <a:ext cx="317891" cy="666470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92" name="Oval 1291"/>
            <p:cNvSpPr/>
            <p:nvPr/>
          </p:nvSpPr>
          <p:spPr>
            <a:xfrm>
              <a:off x="1824288" y="5052625"/>
              <a:ext cx="806694" cy="470011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3" name="Oval 1292"/>
            <p:cNvSpPr/>
            <p:nvPr/>
          </p:nvSpPr>
          <p:spPr>
            <a:xfrm>
              <a:off x="3113852" y="5052625"/>
              <a:ext cx="806694" cy="470011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4" name="Oval 1293"/>
            <p:cNvSpPr/>
            <p:nvPr/>
          </p:nvSpPr>
          <p:spPr>
            <a:xfrm>
              <a:off x="4432284" y="5052625"/>
              <a:ext cx="806694" cy="470011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5" name="Oval 1294"/>
            <p:cNvSpPr/>
            <p:nvPr/>
          </p:nvSpPr>
          <p:spPr>
            <a:xfrm>
              <a:off x="5665448" y="5052346"/>
              <a:ext cx="806694" cy="470011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6" name="TextBox 1295"/>
            <p:cNvSpPr txBox="1"/>
            <p:nvPr/>
          </p:nvSpPr>
          <p:spPr>
            <a:xfrm>
              <a:off x="1942470" y="5102685"/>
              <a:ext cx="593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All 0</a:t>
              </a:r>
              <a:endParaRPr lang="en-US" sz="1800" dirty="0"/>
            </a:p>
          </p:txBody>
        </p:sp>
        <p:sp>
          <p:nvSpPr>
            <p:cNvPr id="1297" name="TextBox 1296"/>
            <p:cNvSpPr txBox="1"/>
            <p:nvPr/>
          </p:nvSpPr>
          <p:spPr>
            <a:xfrm>
              <a:off x="3217920" y="5102406"/>
              <a:ext cx="593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All 1</a:t>
              </a:r>
              <a:endParaRPr lang="en-US" sz="1800" dirty="0"/>
            </a:p>
          </p:txBody>
        </p:sp>
        <p:sp>
          <p:nvSpPr>
            <p:cNvPr id="1298" name="TextBox 1297"/>
            <p:cNvSpPr txBox="1"/>
            <p:nvPr/>
          </p:nvSpPr>
          <p:spPr>
            <a:xfrm>
              <a:off x="4579153" y="5094985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Mix</a:t>
              </a:r>
              <a:endParaRPr lang="en-US" sz="1800" dirty="0"/>
            </a:p>
          </p:txBody>
        </p:sp>
        <p:sp>
          <p:nvSpPr>
            <p:cNvPr id="1299" name="TextBox 1298"/>
            <p:cNvSpPr txBox="1"/>
            <p:nvPr/>
          </p:nvSpPr>
          <p:spPr>
            <a:xfrm>
              <a:off x="5772078" y="5105028"/>
              <a:ext cx="593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All 0</a:t>
              </a:r>
              <a:endParaRPr lang="en-US" sz="1800" dirty="0"/>
            </a:p>
          </p:txBody>
        </p:sp>
      </p:grpSp>
      <p:sp>
        <p:nvSpPr>
          <p:cNvPr id="1300" name="Title 1"/>
          <p:cNvSpPr txBox="1">
            <a:spLocks/>
          </p:cNvSpPr>
          <p:nvPr/>
        </p:nvSpPr>
        <p:spPr bwMode="auto">
          <a:xfrm>
            <a:off x="611748" y="299919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kern="0" dirty="0" err="1" smtClean="0">
                <a:solidFill>
                  <a:schemeClr val="tx1"/>
                </a:solidFill>
              </a:rPr>
              <a:t>Quadtree</a:t>
            </a:r>
            <a:r>
              <a:rPr lang="en-US" sz="3600" kern="0" dirty="0" smtClean="0">
                <a:solidFill>
                  <a:schemeClr val="tx1"/>
                </a:solidFill>
              </a:rPr>
              <a:t>-based 3D Bitmap </a:t>
            </a:r>
            <a:r>
              <a:rPr lang="en-US" sz="3600" kern="0" dirty="0">
                <a:solidFill>
                  <a:schemeClr val="tx1"/>
                </a:solidFill>
              </a:rPr>
              <a:t>Decomposition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409191" y="1295401"/>
            <a:ext cx="2128415" cy="68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43303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053"/>
    </mc:Choice>
    <mc:Fallback xmlns="">
      <p:transition xmlns:p14="http://schemas.microsoft.com/office/powerpoint/2010/main" spd="slow" advTm="117053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54189-C436-47D0-AC37-8484B13A8E13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873" name="Group 872"/>
          <p:cNvGrpSpPr/>
          <p:nvPr/>
        </p:nvGrpSpPr>
        <p:grpSpPr>
          <a:xfrm>
            <a:off x="914400" y="1003449"/>
            <a:ext cx="7240940" cy="1835525"/>
            <a:chOff x="914400" y="1003449"/>
            <a:chExt cx="7240940" cy="1835525"/>
          </a:xfrm>
        </p:grpSpPr>
        <p:grpSp>
          <p:nvGrpSpPr>
            <p:cNvPr id="874" name="Group 873"/>
            <p:cNvGrpSpPr/>
            <p:nvPr/>
          </p:nvGrpSpPr>
          <p:grpSpPr>
            <a:xfrm>
              <a:off x="914400" y="1003449"/>
              <a:ext cx="7240940" cy="1835525"/>
              <a:chOff x="914400" y="1003449"/>
              <a:chExt cx="7240940" cy="1835525"/>
            </a:xfrm>
          </p:grpSpPr>
          <p:sp>
            <p:nvSpPr>
              <p:cNvPr id="876" name="Rectangle 875"/>
              <p:cNvSpPr/>
              <p:nvPr/>
            </p:nvSpPr>
            <p:spPr>
              <a:xfrm>
                <a:off x="914400" y="1003449"/>
                <a:ext cx="7240940" cy="183552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 algn="r"/>
                <a:r>
                  <a:rPr lang="en-US" sz="2400" dirty="0" smtClean="0">
                    <a:solidFill>
                      <a:schemeClr val="tx1"/>
                    </a:solidFill>
                  </a:rPr>
                  <a:t>Start</a:t>
                </a: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78" name="Oval 877"/>
              <p:cNvSpPr/>
              <p:nvPr/>
            </p:nvSpPr>
            <p:spPr>
              <a:xfrm>
                <a:off x="6356106" y="1781426"/>
                <a:ext cx="806694" cy="470011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75" name="TextBox 874"/>
            <p:cNvSpPr txBox="1"/>
            <p:nvPr/>
          </p:nvSpPr>
          <p:spPr>
            <a:xfrm>
              <a:off x="6358747" y="1835831"/>
              <a:ext cx="81659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dirty="0"/>
                <a:t>M</a:t>
              </a:r>
              <a:r>
                <a:rPr lang="en-US" sz="1800" dirty="0" smtClean="0"/>
                <a:t>ix</a:t>
              </a:r>
              <a:endParaRPr lang="en-US" sz="1800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913550" y="2251437"/>
            <a:ext cx="7240940" cy="2671872"/>
            <a:chOff x="913550" y="2251437"/>
            <a:chExt cx="7240940" cy="2671872"/>
          </a:xfrm>
        </p:grpSpPr>
        <p:sp>
          <p:nvSpPr>
            <p:cNvPr id="973" name="Rectangle 972"/>
            <p:cNvSpPr/>
            <p:nvPr/>
          </p:nvSpPr>
          <p:spPr>
            <a:xfrm>
              <a:off x="913550" y="2853960"/>
              <a:ext cx="7240940" cy="206934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r"/>
              <a:r>
                <a:rPr lang="en-US" sz="2400" dirty="0" smtClean="0">
                  <a:solidFill>
                    <a:srgbClr val="000000"/>
                  </a:solidFill>
                </a:rPr>
                <a:t>First Split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cxnSp>
          <p:nvCxnSpPr>
            <p:cNvPr id="974" name="Straight Connector 973"/>
            <p:cNvCxnSpPr>
              <a:stCxn id="878" idx="4"/>
              <a:endCxn id="1168" idx="0"/>
            </p:cNvCxnSpPr>
            <p:nvPr/>
          </p:nvCxnSpPr>
          <p:spPr>
            <a:xfrm flipH="1">
              <a:off x="6496440" y="2251437"/>
              <a:ext cx="263013" cy="77754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5" name="Straight Connector 974"/>
            <p:cNvCxnSpPr>
              <a:stCxn id="878" idx="4"/>
              <a:endCxn id="978" idx="0"/>
            </p:cNvCxnSpPr>
            <p:nvPr/>
          </p:nvCxnSpPr>
          <p:spPr>
            <a:xfrm flipH="1">
              <a:off x="2329798" y="2251437"/>
              <a:ext cx="4429655" cy="76177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6" name="Straight Connector 975"/>
            <p:cNvCxnSpPr>
              <a:stCxn id="878" idx="4"/>
              <a:endCxn id="1164" idx="0"/>
            </p:cNvCxnSpPr>
            <p:nvPr/>
          </p:nvCxnSpPr>
          <p:spPr>
            <a:xfrm flipH="1">
              <a:off x="3421180" y="2251437"/>
              <a:ext cx="3338273" cy="76177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7" name="Straight Connector 976"/>
            <p:cNvCxnSpPr>
              <a:stCxn id="878" idx="4"/>
              <a:endCxn id="1166" idx="0"/>
            </p:cNvCxnSpPr>
            <p:nvPr/>
          </p:nvCxnSpPr>
          <p:spPr>
            <a:xfrm flipH="1">
              <a:off x="5556869" y="2251437"/>
              <a:ext cx="1202584" cy="77957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8" name="Oval 977"/>
            <p:cNvSpPr/>
            <p:nvPr/>
          </p:nvSpPr>
          <p:spPr>
            <a:xfrm>
              <a:off x="1926451" y="3013209"/>
              <a:ext cx="806694" cy="470011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9" name="TextBox 978"/>
            <p:cNvSpPr txBox="1"/>
            <p:nvPr/>
          </p:nvSpPr>
          <p:spPr>
            <a:xfrm>
              <a:off x="1862485" y="3060618"/>
              <a:ext cx="952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All 0</a:t>
              </a:r>
              <a:endParaRPr lang="en-US" sz="1800" dirty="0"/>
            </a:p>
          </p:txBody>
        </p:sp>
        <p:sp>
          <p:nvSpPr>
            <p:cNvPr id="1164" name="Oval 1163"/>
            <p:cNvSpPr/>
            <p:nvPr/>
          </p:nvSpPr>
          <p:spPr>
            <a:xfrm>
              <a:off x="3017833" y="3013209"/>
              <a:ext cx="806694" cy="470011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5" name="TextBox 1164"/>
            <p:cNvSpPr txBox="1"/>
            <p:nvPr/>
          </p:nvSpPr>
          <p:spPr>
            <a:xfrm>
              <a:off x="3138003" y="3080950"/>
              <a:ext cx="593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All 1</a:t>
              </a:r>
              <a:endParaRPr lang="en-US" sz="1800" dirty="0"/>
            </a:p>
          </p:txBody>
        </p:sp>
        <p:sp>
          <p:nvSpPr>
            <p:cNvPr id="1166" name="Oval 1165"/>
            <p:cNvSpPr/>
            <p:nvPr/>
          </p:nvSpPr>
          <p:spPr>
            <a:xfrm>
              <a:off x="5153522" y="3031010"/>
              <a:ext cx="806694" cy="470011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7" name="TextBox 1166"/>
            <p:cNvSpPr txBox="1"/>
            <p:nvPr/>
          </p:nvSpPr>
          <p:spPr>
            <a:xfrm>
              <a:off x="5260152" y="3080296"/>
              <a:ext cx="593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All 1</a:t>
              </a:r>
              <a:endParaRPr lang="en-US" sz="1800" dirty="0"/>
            </a:p>
          </p:txBody>
        </p:sp>
        <p:sp>
          <p:nvSpPr>
            <p:cNvPr id="1168" name="Oval 1167"/>
            <p:cNvSpPr/>
            <p:nvPr/>
          </p:nvSpPr>
          <p:spPr>
            <a:xfrm>
              <a:off x="6093093" y="3028982"/>
              <a:ext cx="806694" cy="470011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9" name="TextBox 1168"/>
            <p:cNvSpPr txBox="1"/>
            <p:nvPr/>
          </p:nvSpPr>
          <p:spPr>
            <a:xfrm>
              <a:off x="6088089" y="3079322"/>
              <a:ext cx="81659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0" dirty="0"/>
                <a:t>M</a:t>
              </a:r>
              <a:r>
                <a:rPr lang="en-US" sz="1800" dirty="0" smtClean="0"/>
                <a:t>ix</a:t>
              </a:r>
              <a:endParaRPr lang="en-US" sz="1800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912656" y="3498993"/>
            <a:ext cx="7240940" cy="3258577"/>
            <a:chOff x="912656" y="3498993"/>
            <a:chExt cx="7240940" cy="3258577"/>
          </a:xfrm>
        </p:grpSpPr>
        <p:sp>
          <p:nvSpPr>
            <p:cNvPr id="1171" name="Rectangle 1170"/>
            <p:cNvSpPr/>
            <p:nvPr/>
          </p:nvSpPr>
          <p:spPr>
            <a:xfrm>
              <a:off x="912656" y="4944665"/>
              <a:ext cx="7240940" cy="181290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r"/>
              <a:r>
                <a:rPr lang="en-US" sz="2400" dirty="0" smtClean="0">
                  <a:solidFill>
                    <a:srgbClr val="000000"/>
                  </a:solidFill>
                </a:rPr>
                <a:t>Second Split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cxnSp>
          <p:nvCxnSpPr>
            <p:cNvPr id="1172" name="Straight Connector 1171"/>
            <p:cNvCxnSpPr>
              <a:stCxn id="1168" idx="4"/>
              <a:endCxn id="1292" idx="0"/>
            </p:cNvCxnSpPr>
            <p:nvPr/>
          </p:nvCxnSpPr>
          <p:spPr>
            <a:xfrm flipH="1">
              <a:off x="2227635" y="3498993"/>
              <a:ext cx="4268805" cy="155363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3" name="Straight Connector 1172"/>
            <p:cNvCxnSpPr>
              <a:stCxn id="1168" idx="4"/>
              <a:endCxn id="1293" idx="0"/>
            </p:cNvCxnSpPr>
            <p:nvPr/>
          </p:nvCxnSpPr>
          <p:spPr>
            <a:xfrm flipH="1">
              <a:off x="3517199" y="3498993"/>
              <a:ext cx="2979241" cy="155363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4" name="Straight Connector 1173"/>
            <p:cNvCxnSpPr>
              <a:stCxn id="1168" idx="4"/>
              <a:endCxn id="1294" idx="0"/>
            </p:cNvCxnSpPr>
            <p:nvPr/>
          </p:nvCxnSpPr>
          <p:spPr>
            <a:xfrm flipH="1">
              <a:off x="4835631" y="3498993"/>
              <a:ext cx="1660809" cy="155363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5" name="Straight Connector 1174"/>
            <p:cNvCxnSpPr>
              <a:stCxn id="1168" idx="4"/>
              <a:endCxn id="1295" idx="0"/>
            </p:cNvCxnSpPr>
            <p:nvPr/>
          </p:nvCxnSpPr>
          <p:spPr>
            <a:xfrm flipH="1">
              <a:off x="6068795" y="3498993"/>
              <a:ext cx="427645" cy="155335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0" name="Straight Connector 1259"/>
            <p:cNvCxnSpPr/>
            <p:nvPr/>
          </p:nvCxnSpPr>
          <p:spPr>
            <a:xfrm flipV="1">
              <a:off x="5271381" y="5837300"/>
              <a:ext cx="39148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1" name="Straight Connector 1260"/>
            <p:cNvCxnSpPr/>
            <p:nvPr/>
          </p:nvCxnSpPr>
          <p:spPr>
            <a:xfrm flipH="1" flipV="1">
              <a:off x="5180391" y="5733374"/>
              <a:ext cx="90992" cy="10392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2" name="Straight Connector 1261"/>
            <p:cNvCxnSpPr/>
            <p:nvPr/>
          </p:nvCxnSpPr>
          <p:spPr>
            <a:xfrm flipV="1">
              <a:off x="5271173" y="5837300"/>
              <a:ext cx="1386" cy="7941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3" name="Straight Connector 1262"/>
            <p:cNvCxnSpPr/>
            <p:nvPr/>
          </p:nvCxnSpPr>
          <p:spPr>
            <a:xfrm flipH="1" flipV="1">
              <a:off x="5173226" y="6525937"/>
              <a:ext cx="104944" cy="11009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4" name="Straight Connector 1263"/>
            <p:cNvCxnSpPr/>
            <p:nvPr/>
          </p:nvCxnSpPr>
          <p:spPr>
            <a:xfrm flipV="1">
              <a:off x="5271381" y="6633722"/>
              <a:ext cx="391486" cy="5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5" name="Straight Connector 1264"/>
            <p:cNvCxnSpPr/>
            <p:nvPr/>
          </p:nvCxnSpPr>
          <p:spPr>
            <a:xfrm>
              <a:off x="5271381" y="5996339"/>
              <a:ext cx="391486" cy="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6" name="Straight Connector 1265"/>
            <p:cNvCxnSpPr/>
            <p:nvPr/>
          </p:nvCxnSpPr>
          <p:spPr>
            <a:xfrm flipV="1">
              <a:off x="5271381" y="6157039"/>
              <a:ext cx="391486" cy="1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7" name="Straight Connector 1266"/>
            <p:cNvCxnSpPr/>
            <p:nvPr/>
          </p:nvCxnSpPr>
          <p:spPr>
            <a:xfrm>
              <a:off x="5271381" y="6317955"/>
              <a:ext cx="391486" cy="25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8" name="Straight Connector 1267"/>
            <p:cNvCxnSpPr/>
            <p:nvPr/>
          </p:nvCxnSpPr>
          <p:spPr>
            <a:xfrm flipV="1">
              <a:off x="5271381" y="6476270"/>
              <a:ext cx="391486" cy="13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9" name="Straight Connector 1268"/>
            <p:cNvCxnSpPr/>
            <p:nvPr/>
          </p:nvCxnSpPr>
          <p:spPr>
            <a:xfrm flipH="1" flipV="1">
              <a:off x="5174955" y="5892299"/>
              <a:ext cx="96432" cy="10404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0" name="Straight Connector 1269"/>
            <p:cNvCxnSpPr/>
            <p:nvPr/>
          </p:nvCxnSpPr>
          <p:spPr>
            <a:xfrm flipH="1" flipV="1">
              <a:off x="5174955" y="6062366"/>
              <a:ext cx="96426" cy="9478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1" name="Straight Connector 1270"/>
            <p:cNvCxnSpPr/>
            <p:nvPr/>
          </p:nvCxnSpPr>
          <p:spPr>
            <a:xfrm flipH="1" flipV="1">
              <a:off x="5175125" y="6215130"/>
              <a:ext cx="96259" cy="1028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2" name="Straight Connector 1271"/>
            <p:cNvCxnSpPr/>
            <p:nvPr/>
          </p:nvCxnSpPr>
          <p:spPr>
            <a:xfrm flipH="1" flipV="1">
              <a:off x="5174955" y="6382340"/>
              <a:ext cx="100217" cy="982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3" name="Straight Connector 1272"/>
            <p:cNvCxnSpPr/>
            <p:nvPr/>
          </p:nvCxnSpPr>
          <p:spPr>
            <a:xfrm>
              <a:off x="5173226" y="5730512"/>
              <a:ext cx="404336" cy="444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4" name="Straight Connector 1273"/>
            <p:cNvCxnSpPr/>
            <p:nvPr/>
          </p:nvCxnSpPr>
          <p:spPr>
            <a:xfrm flipV="1">
              <a:off x="5662867" y="5837300"/>
              <a:ext cx="2581" cy="79873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5" name="Straight Connector 1274"/>
            <p:cNvCxnSpPr/>
            <p:nvPr/>
          </p:nvCxnSpPr>
          <p:spPr>
            <a:xfrm flipV="1">
              <a:off x="5175125" y="5731859"/>
              <a:ext cx="1635" cy="79923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6" name="Straight Connector 1275"/>
            <p:cNvCxnSpPr/>
            <p:nvPr/>
          </p:nvCxnSpPr>
          <p:spPr>
            <a:xfrm flipH="1" flipV="1">
              <a:off x="5577561" y="5735265"/>
              <a:ext cx="89655" cy="10203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7" name="Rectangle 1276"/>
            <p:cNvSpPr/>
            <p:nvPr/>
          </p:nvSpPr>
          <p:spPr>
            <a:xfrm rot="19157356">
              <a:off x="5297815" y="5657671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78" name="Rectangle 1277"/>
            <p:cNvSpPr/>
            <p:nvPr/>
          </p:nvSpPr>
          <p:spPr>
            <a:xfrm rot="19157356">
              <a:off x="5094979" y="5730871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79" name="Rectangle 1278"/>
            <p:cNvSpPr/>
            <p:nvPr/>
          </p:nvSpPr>
          <p:spPr>
            <a:xfrm rot="19157356">
              <a:off x="5094979" y="5900230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80" name="Rectangle 1279"/>
            <p:cNvSpPr/>
            <p:nvPr/>
          </p:nvSpPr>
          <p:spPr>
            <a:xfrm rot="19157356">
              <a:off x="5094979" y="6057550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81" name="Rectangle 1280"/>
            <p:cNvSpPr/>
            <p:nvPr/>
          </p:nvSpPr>
          <p:spPr>
            <a:xfrm rot="19157356">
              <a:off x="5094979" y="6221461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/>
                <a:t>1</a:t>
              </a:r>
            </a:p>
          </p:txBody>
        </p:sp>
        <p:sp>
          <p:nvSpPr>
            <p:cNvPr id="1282" name="Rectangle 1281"/>
            <p:cNvSpPr/>
            <p:nvPr/>
          </p:nvSpPr>
          <p:spPr>
            <a:xfrm rot="19157356">
              <a:off x="5094979" y="6372112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83" name="Rectangle 1282"/>
            <p:cNvSpPr/>
            <p:nvPr/>
          </p:nvSpPr>
          <p:spPr>
            <a:xfrm>
              <a:off x="5358290" y="5794683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84" name="Rectangle 1283"/>
            <p:cNvSpPr/>
            <p:nvPr/>
          </p:nvSpPr>
          <p:spPr>
            <a:xfrm>
              <a:off x="5358290" y="5954816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85" name="Rectangle 1284"/>
            <p:cNvSpPr/>
            <p:nvPr/>
          </p:nvSpPr>
          <p:spPr>
            <a:xfrm>
              <a:off x="5358290" y="6115127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sp>
          <p:nvSpPr>
            <p:cNvPr id="1286" name="Rectangle 1285"/>
            <p:cNvSpPr/>
            <p:nvPr/>
          </p:nvSpPr>
          <p:spPr>
            <a:xfrm>
              <a:off x="5358290" y="6275437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</a:t>
              </a:r>
              <a:endParaRPr lang="en-US" sz="1000" dirty="0"/>
            </a:p>
          </p:txBody>
        </p:sp>
        <p:sp>
          <p:nvSpPr>
            <p:cNvPr id="1287" name="Rectangle 1286"/>
            <p:cNvSpPr/>
            <p:nvPr/>
          </p:nvSpPr>
          <p:spPr>
            <a:xfrm>
              <a:off x="5358290" y="6435748"/>
              <a:ext cx="25039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cxnSp>
          <p:nvCxnSpPr>
            <p:cNvPr id="1291" name="Straight Connector 1290"/>
            <p:cNvCxnSpPr>
              <a:stCxn id="1294" idx="4"/>
            </p:cNvCxnSpPr>
            <p:nvPr/>
          </p:nvCxnSpPr>
          <p:spPr>
            <a:xfrm>
              <a:off x="4835631" y="5522636"/>
              <a:ext cx="317891" cy="666470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92" name="Oval 1291"/>
            <p:cNvSpPr/>
            <p:nvPr/>
          </p:nvSpPr>
          <p:spPr>
            <a:xfrm>
              <a:off x="1824288" y="5052625"/>
              <a:ext cx="806694" cy="470011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3" name="Oval 1292"/>
            <p:cNvSpPr/>
            <p:nvPr/>
          </p:nvSpPr>
          <p:spPr>
            <a:xfrm>
              <a:off x="3113852" y="5052625"/>
              <a:ext cx="806694" cy="470011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4" name="Oval 1293"/>
            <p:cNvSpPr/>
            <p:nvPr/>
          </p:nvSpPr>
          <p:spPr>
            <a:xfrm>
              <a:off x="4432284" y="5052625"/>
              <a:ext cx="806694" cy="470011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5" name="Oval 1294"/>
            <p:cNvSpPr/>
            <p:nvPr/>
          </p:nvSpPr>
          <p:spPr>
            <a:xfrm>
              <a:off x="5665448" y="5052346"/>
              <a:ext cx="806694" cy="470011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6" name="TextBox 1295"/>
            <p:cNvSpPr txBox="1"/>
            <p:nvPr/>
          </p:nvSpPr>
          <p:spPr>
            <a:xfrm>
              <a:off x="1942470" y="5102685"/>
              <a:ext cx="593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All 0</a:t>
              </a:r>
              <a:endParaRPr lang="en-US" sz="1800" dirty="0"/>
            </a:p>
          </p:txBody>
        </p:sp>
        <p:sp>
          <p:nvSpPr>
            <p:cNvPr id="1297" name="TextBox 1296"/>
            <p:cNvSpPr txBox="1"/>
            <p:nvPr/>
          </p:nvSpPr>
          <p:spPr>
            <a:xfrm>
              <a:off x="3217920" y="5102406"/>
              <a:ext cx="593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All 1</a:t>
              </a:r>
              <a:endParaRPr lang="en-US" sz="1800" dirty="0"/>
            </a:p>
          </p:txBody>
        </p:sp>
        <p:sp>
          <p:nvSpPr>
            <p:cNvPr id="1298" name="TextBox 1297"/>
            <p:cNvSpPr txBox="1"/>
            <p:nvPr/>
          </p:nvSpPr>
          <p:spPr>
            <a:xfrm>
              <a:off x="4579154" y="5094985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Mix</a:t>
              </a:r>
              <a:endParaRPr lang="en-US" sz="1800" dirty="0"/>
            </a:p>
          </p:txBody>
        </p:sp>
        <p:sp>
          <p:nvSpPr>
            <p:cNvPr id="1299" name="TextBox 1298"/>
            <p:cNvSpPr txBox="1"/>
            <p:nvPr/>
          </p:nvSpPr>
          <p:spPr>
            <a:xfrm>
              <a:off x="5772078" y="5105028"/>
              <a:ext cx="593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All 0</a:t>
              </a:r>
              <a:endParaRPr lang="en-US" sz="1800" dirty="0"/>
            </a:p>
          </p:txBody>
        </p:sp>
      </p:grpSp>
      <p:sp>
        <p:nvSpPr>
          <p:cNvPr id="1300" name="Title 1"/>
          <p:cNvSpPr txBox="1">
            <a:spLocks/>
          </p:cNvSpPr>
          <p:nvPr/>
        </p:nvSpPr>
        <p:spPr bwMode="auto">
          <a:xfrm>
            <a:off x="611748" y="299919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n-US" sz="3600" kern="0" dirty="0" err="1" smtClean="0">
                <a:solidFill>
                  <a:schemeClr val="tx1"/>
                </a:solidFill>
              </a:rPr>
              <a:t>Quadtree</a:t>
            </a:r>
            <a:r>
              <a:rPr lang="en-US" sz="3600" kern="0" dirty="0" smtClean="0">
                <a:solidFill>
                  <a:schemeClr val="tx1"/>
                </a:solidFill>
              </a:rPr>
              <a:t>-based 3D </a:t>
            </a:r>
            <a:r>
              <a:rPr lang="en-US" sz="3600" kern="0" dirty="0">
                <a:solidFill>
                  <a:schemeClr val="tx1"/>
                </a:solidFill>
              </a:rPr>
              <a:t>Bitmap Decomposition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8042" y="5969819"/>
            <a:ext cx="1595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Apply WAH</a:t>
            </a:r>
            <a:endParaRPr lang="en-US" dirty="0"/>
          </a:p>
        </p:txBody>
      </p:sp>
      <p:sp>
        <p:nvSpPr>
          <p:cNvPr id="435" name="Right Arrow 434"/>
          <p:cNvSpPr/>
          <p:nvPr/>
        </p:nvSpPr>
        <p:spPr>
          <a:xfrm rot="10800000">
            <a:off x="5691798" y="6050913"/>
            <a:ext cx="386104" cy="32843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5652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980"/>
    </mc:Choice>
    <mc:Fallback xmlns="">
      <p:transition xmlns:p14="http://schemas.microsoft.com/office/powerpoint/2010/main" spd="slow" advTm="2998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3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3|22.2|10.5|40.2|22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6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5.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5.2|26.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0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3.8|3.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3.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9.3|35.5|23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|32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8|41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4.6|18.5|25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8.3|20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3.6|38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7.7|7.6|25.6|13.4|18.4"/>
</p:tagLst>
</file>

<file path=ppt/theme/theme1.xml><?xml version="1.0" encoding="utf-8"?>
<a:theme xmlns:a="http://schemas.openxmlformats.org/drawingml/2006/main" name="original-dias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original-dias-template</Template>
  <TotalTime>20977</TotalTime>
  <Words>1704</Words>
  <Application>Microsoft Macintosh PowerPoint</Application>
  <PresentationFormat>On-screen Show (4:3)</PresentationFormat>
  <Paragraphs>798</Paragraphs>
  <Slides>23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original-dias-template</vt:lpstr>
      <vt:lpstr>RUBIK: Efficient Threshold Queries on Massive Time Series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Datasets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Iterative Disk-based Spatial Join for Skewed Data</dc:title>
  <dc:creator>Mira</dc:creator>
  <cp:lastModifiedBy>Eleni Tzirita Zacharatou</cp:lastModifiedBy>
  <cp:revision>3591</cp:revision>
  <cp:lastPrinted>2013-07-23T12:23:50Z</cp:lastPrinted>
  <dcterms:created xsi:type="dcterms:W3CDTF">2012-12-25T21:13:50Z</dcterms:created>
  <dcterms:modified xsi:type="dcterms:W3CDTF">2015-06-29T05:01:41Z</dcterms:modified>
</cp:coreProperties>
</file>