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sldIdLst>
    <p:sldId id="258" r:id="rId5"/>
    <p:sldId id="259" r:id="rId6"/>
    <p:sldId id="261" r:id="rId7"/>
    <p:sldId id="260" r:id="rId8"/>
    <p:sldId id="262" r:id="rId9"/>
    <p:sldId id="273" r:id="rId10"/>
    <p:sldId id="274" r:id="rId11"/>
    <p:sldId id="263" r:id="rId12"/>
    <p:sldId id="275" r:id="rId13"/>
    <p:sldId id="276" r:id="rId14"/>
    <p:sldId id="269" r:id="rId15"/>
    <p:sldId id="278" r:id="rId16"/>
    <p:sldId id="277"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mi Jaligot" initials="RJ" lastIdx="1" clrIdx="0">
    <p:extLst>
      <p:ext uri="{19B8F6BF-5375-455C-9EA6-DF929625EA0E}">
        <p15:presenceInfo xmlns:p15="http://schemas.microsoft.com/office/powerpoint/2012/main" userId="183651244_tp_dropbox"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168" autoAdjust="0"/>
  </p:normalViewPr>
  <p:slideViewPr>
    <p:cSldViewPr snapToGrid="0" snapToObjects="1">
      <p:cViewPr varScale="1">
        <p:scale>
          <a:sx n="52" d="100"/>
          <a:sy n="52" d="100"/>
        </p:scale>
        <p:origin x="1700" y="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i Jaligot" userId="183651244_tp_dropbox" providerId="OAuth2" clId="{2990FA83-45C6-4B41-B4C2-A988F79FB2A5}"/>
    <pc:docChg chg="custSel modSld">
      <pc:chgData name="Remi Jaligot" userId="183651244_tp_dropbox" providerId="OAuth2" clId="{2990FA83-45C6-4B41-B4C2-A988F79FB2A5}" dt="2018-12-03T23:56:35.165" v="3" actId="478"/>
      <pc:docMkLst>
        <pc:docMk/>
      </pc:docMkLst>
      <pc:sldChg chg="addSp delSp modSp addCm">
        <pc:chgData name="Remi Jaligot" userId="183651244_tp_dropbox" providerId="OAuth2" clId="{2990FA83-45C6-4B41-B4C2-A988F79FB2A5}" dt="2018-12-03T23:56:35.165" v="3" actId="478"/>
        <pc:sldMkLst>
          <pc:docMk/>
          <pc:sldMk cId="81493997" sldId="268"/>
        </pc:sldMkLst>
        <pc:graphicFrameChg chg="add del modGraphic">
          <ac:chgData name="Remi Jaligot" userId="183651244_tp_dropbox" providerId="OAuth2" clId="{2990FA83-45C6-4B41-B4C2-A988F79FB2A5}" dt="2018-12-03T23:56:35.165" v="3" actId="478"/>
          <ac:graphicFrameMkLst>
            <pc:docMk/>
            <pc:sldMk cId="81493997" sldId="268"/>
            <ac:graphicFrameMk id="6" creationId="{DCAB9455-49C8-8246-9924-077B38DD07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0FA29F-8425-4953-862F-767974FF39F0}" type="datetimeFigureOut">
              <a:rPr lang="en-GB" smtClean="0"/>
              <a:t>24/10/2019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7016E0-B1B5-4B5A-AA12-3CDA63B87748}" type="slidenum">
              <a:rPr lang="en-GB" smtClean="0"/>
              <a:t>‹#›</a:t>
            </a:fld>
            <a:endParaRPr lang="en-GB"/>
          </a:p>
        </p:txBody>
      </p:sp>
    </p:spTree>
    <p:extLst>
      <p:ext uri="{BB962C8B-B14F-4D97-AF65-F5344CB8AC3E}">
        <p14:creationId xmlns:p14="http://schemas.microsoft.com/office/powerpoint/2010/main" val="4046473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97016E0-B1B5-4B5A-AA12-3CDA63B87748}" type="slidenum">
              <a:rPr lang="en-GB" smtClean="0"/>
              <a:t>3</a:t>
            </a:fld>
            <a:endParaRPr lang="en-GB"/>
          </a:p>
        </p:txBody>
      </p:sp>
    </p:spTree>
    <p:extLst>
      <p:ext uri="{BB962C8B-B14F-4D97-AF65-F5344CB8AC3E}">
        <p14:creationId xmlns:p14="http://schemas.microsoft.com/office/powerpoint/2010/main" val="230035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97016E0-B1B5-4B5A-AA12-3CDA63B87748}" type="slidenum">
              <a:rPr lang="en-GB" smtClean="0"/>
              <a:t>4</a:t>
            </a:fld>
            <a:endParaRPr lang="en-GB"/>
          </a:p>
        </p:txBody>
      </p:sp>
    </p:spTree>
    <p:extLst>
      <p:ext uri="{BB962C8B-B14F-4D97-AF65-F5344CB8AC3E}">
        <p14:creationId xmlns:p14="http://schemas.microsoft.com/office/powerpoint/2010/main" val="512424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CES are synergetic through time </a:t>
            </a:r>
          </a:p>
          <a:p>
            <a:r>
              <a:rPr lang="en-GB" dirty="0"/>
              <a:t>Food production vs Erosion control</a:t>
            </a:r>
          </a:p>
          <a:p>
            <a:r>
              <a:rPr lang="en-GB" dirty="0"/>
              <a:t>Flood regulation vs Water purification</a:t>
            </a:r>
          </a:p>
          <a:p>
            <a:r>
              <a:rPr lang="en-GB" dirty="0"/>
              <a:t>Pollination and food production but this depends on the location as we will see later</a:t>
            </a:r>
          </a:p>
        </p:txBody>
      </p:sp>
      <p:sp>
        <p:nvSpPr>
          <p:cNvPr id="4" name="Slide Number Placeholder 3"/>
          <p:cNvSpPr>
            <a:spLocks noGrp="1"/>
          </p:cNvSpPr>
          <p:nvPr>
            <p:ph type="sldNum" sz="quarter" idx="10"/>
          </p:nvPr>
        </p:nvSpPr>
        <p:spPr/>
        <p:txBody>
          <a:bodyPr/>
          <a:lstStyle/>
          <a:p>
            <a:fld id="{897016E0-B1B5-4B5A-AA12-3CDA63B87748}" type="slidenum">
              <a:rPr lang="en-GB" smtClean="0"/>
              <a:t>8</a:t>
            </a:fld>
            <a:endParaRPr lang="en-GB"/>
          </a:p>
        </p:txBody>
      </p:sp>
    </p:spTree>
    <p:extLst>
      <p:ext uri="{BB962C8B-B14F-4D97-AF65-F5344CB8AC3E}">
        <p14:creationId xmlns:p14="http://schemas.microsoft.com/office/powerpoint/2010/main" val="3095432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97016E0-B1B5-4B5A-AA12-3CDA63B87748}" type="slidenum">
              <a:rPr lang="en-GB" smtClean="0"/>
              <a:t>9</a:t>
            </a:fld>
            <a:endParaRPr lang="en-GB"/>
          </a:p>
        </p:txBody>
      </p:sp>
    </p:spTree>
    <p:extLst>
      <p:ext uri="{BB962C8B-B14F-4D97-AF65-F5344CB8AC3E}">
        <p14:creationId xmlns:p14="http://schemas.microsoft.com/office/powerpoint/2010/main" val="2297278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ES are synergetic but driven but different factors</a:t>
            </a:r>
          </a:p>
          <a:p>
            <a:r>
              <a:rPr lang="en-GB" dirty="0"/>
              <a:t>Similar ES can be driven by different factors depending on the bundle, say the example of pollinators</a:t>
            </a:r>
          </a:p>
        </p:txBody>
      </p:sp>
      <p:sp>
        <p:nvSpPr>
          <p:cNvPr id="4" name="Slide Number Placeholder 3"/>
          <p:cNvSpPr>
            <a:spLocks noGrp="1"/>
          </p:cNvSpPr>
          <p:nvPr>
            <p:ph type="sldNum" sz="quarter" idx="10"/>
          </p:nvPr>
        </p:nvSpPr>
        <p:spPr/>
        <p:txBody>
          <a:bodyPr/>
          <a:lstStyle/>
          <a:p>
            <a:fld id="{897016E0-B1B5-4B5A-AA12-3CDA63B87748}" type="slidenum">
              <a:rPr lang="en-GB" smtClean="0"/>
              <a:t>10</a:t>
            </a:fld>
            <a:endParaRPr lang="en-GB"/>
          </a:p>
        </p:txBody>
      </p:sp>
    </p:spTree>
    <p:extLst>
      <p:ext uri="{BB962C8B-B14F-4D97-AF65-F5344CB8AC3E}">
        <p14:creationId xmlns:p14="http://schemas.microsoft.com/office/powerpoint/2010/main" val="4270006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Roboto Regular"/>
              </a:rPr>
              <a:t>Swiss urban areas are relatively green, with patches of wooded areas acting as protection against erosion, or parks that are adequate for the activity of pollinators</a:t>
            </a:r>
          </a:p>
          <a:p>
            <a:endParaRPr lang="en-GB" dirty="0"/>
          </a:p>
        </p:txBody>
      </p:sp>
      <p:sp>
        <p:nvSpPr>
          <p:cNvPr id="4" name="Slide Number Placeholder 3"/>
          <p:cNvSpPr>
            <a:spLocks noGrp="1"/>
          </p:cNvSpPr>
          <p:nvPr>
            <p:ph type="sldNum" sz="quarter" idx="5"/>
          </p:nvPr>
        </p:nvSpPr>
        <p:spPr/>
        <p:txBody>
          <a:bodyPr/>
          <a:lstStyle/>
          <a:p>
            <a:fld id="{897016E0-B1B5-4B5A-AA12-3CDA63B87748}" type="slidenum">
              <a:rPr lang="en-GB" smtClean="0"/>
              <a:t>11</a:t>
            </a:fld>
            <a:endParaRPr lang="en-GB"/>
          </a:p>
        </p:txBody>
      </p:sp>
    </p:spTree>
    <p:extLst>
      <p:ext uri="{BB962C8B-B14F-4D97-AF65-F5344CB8AC3E}">
        <p14:creationId xmlns:p14="http://schemas.microsoft.com/office/powerpoint/2010/main" val="2770263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 about surfaces </a:t>
            </a:r>
            <a:r>
              <a:rPr lang="en-GB" dirty="0" err="1"/>
              <a:t>d’assolement</a:t>
            </a:r>
            <a:r>
              <a:rPr lang="en-GB" dirty="0"/>
              <a:t> in bundle 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Roboto Regular"/>
              </a:rPr>
              <a:t>landscape multifunctionality at the supra-municipal level to facilitate the planning process and alleviate the challenge for municipalities to provide a multifunctional landscape if current policy remain</a:t>
            </a:r>
          </a:p>
          <a:p>
            <a:endParaRPr lang="en-GB" dirty="0"/>
          </a:p>
        </p:txBody>
      </p:sp>
      <p:sp>
        <p:nvSpPr>
          <p:cNvPr id="4" name="Slide Number Placeholder 3"/>
          <p:cNvSpPr>
            <a:spLocks noGrp="1"/>
          </p:cNvSpPr>
          <p:nvPr>
            <p:ph type="sldNum" sz="quarter" idx="5"/>
          </p:nvPr>
        </p:nvSpPr>
        <p:spPr/>
        <p:txBody>
          <a:bodyPr/>
          <a:lstStyle/>
          <a:p>
            <a:fld id="{897016E0-B1B5-4B5A-AA12-3CDA63B87748}" type="slidenum">
              <a:rPr lang="en-GB" smtClean="0"/>
              <a:t>12</a:t>
            </a:fld>
            <a:endParaRPr lang="en-GB"/>
          </a:p>
        </p:txBody>
      </p:sp>
    </p:spTree>
    <p:extLst>
      <p:ext uri="{BB962C8B-B14F-4D97-AF65-F5344CB8AC3E}">
        <p14:creationId xmlns:p14="http://schemas.microsoft.com/office/powerpoint/2010/main" val="1979241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Pollination vs crop production</a:t>
            </a:r>
          </a:p>
        </p:txBody>
      </p:sp>
      <p:sp>
        <p:nvSpPr>
          <p:cNvPr id="4" name="Slide Number Placeholder 3"/>
          <p:cNvSpPr>
            <a:spLocks noGrp="1"/>
          </p:cNvSpPr>
          <p:nvPr>
            <p:ph type="sldNum" sz="quarter" idx="5"/>
          </p:nvPr>
        </p:nvSpPr>
        <p:spPr/>
        <p:txBody>
          <a:bodyPr/>
          <a:lstStyle/>
          <a:p>
            <a:fld id="{897016E0-B1B5-4B5A-AA12-3CDA63B87748}" type="slidenum">
              <a:rPr lang="en-GB" smtClean="0"/>
              <a:t>13</a:t>
            </a:fld>
            <a:endParaRPr lang="en-GB"/>
          </a:p>
        </p:txBody>
      </p:sp>
    </p:spTree>
    <p:extLst>
      <p:ext uri="{BB962C8B-B14F-4D97-AF65-F5344CB8AC3E}">
        <p14:creationId xmlns:p14="http://schemas.microsoft.com/office/powerpoint/2010/main" val="34051995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4" descr="Image result for epfl logo">
            <a:extLst>
              <a:ext uri="{FF2B5EF4-FFF2-40B4-BE49-F238E27FC236}">
                <a16:creationId xmlns:a16="http://schemas.microsoft.com/office/drawing/2014/main" id="{82A3246D-68D7-4D93-8609-D8BC652B58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6254" y="6148687"/>
            <a:ext cx="1990112" cy="580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481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ESP10">
            <a:extLst>
              <a:ext uri="{FF2B5EF4-FFF2-40B4-BE49-F238E27FC236}">
                <a16:creationId xmlns:a16="http://schemas.microsoft.com/office/drawing/2014/main" id="{C0CCD2C0-CA45-4350-B937-BD65169C1A43}"/>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5545" b="16522"/>
          <a:stretch/>
        </p:blipFill>
        <p:spPr bwMode="auto">
          <a:xfrm>
            <a:off x="0" y="-52510"/>
            <a:ext cx="9144000" cy="148463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Image result for epfl logo">
            <a:extLst>
              <a:ext uri="{FF2B5EF4-FFF2-40B4-BE49-F238E27FC236}">
                <a16:creationId xmlns:a16="http://schemas.microsoft.com/office/drawing/2014/main" id="{68BCE291-A485-4245-AA6F-7D8E0528024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04193" y="6148687"/>
            <a:ext cx="1990112" cy="580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4628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351028"/>
      </p:ext>
    </p:extLst>
  </p:cSld>
  <p:clrMap bg1="lt1" tx1="dk1" bg2="lt2" tx2="dk2" accent1="accent1" accent2="accent2" accent3="accent3" accent4="accent4" accent5="accent5" accent6="accent6" hlink="hlink" folHlink="folHlink"/>
  <p:sldLayoutIdLst>
    <p:sldLayoutId id="2147483649" r:id="rId1"/>
    <p:sldLayoutId id="2147483651"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2024" y="1853509"/>
            <a:ext cx="7019951" cy="3967240"/>
          </a:xfrm>
          <a:prstGeom prst="rect">
            <a:avLst/>
          </a:prstGeom>
          <a:noFill/>
        </p:spPr>
        <p:txBody>
          <a:bodyPr wrap="square" rtlCol="0">
            <a:spAutoFit/>
          </a:bodyPr>
          <a:lstStyle/>
          <a:p>
            <a:pPr algn="ctr"/>
            <a:r>
              <a:rPr lang="en-GB" sz="2800" dirty="0">
                <a:solidFill>
                  <a:srgbClr val="509901"/>
                </a:solidFill>
                <a:latin typeface="Ubuntu"/>
              </a:rPr>
              <a:t>ON THE USE OF HISTORICAL PATTERNS OF ECOSYSTEM SERVICES IN SWITZERLAND TO INFORM SPATIAL PLANNING</a:t>
            </a:r>
            <a:endParaRPr lang="en-US" sz="3200" b="0" i="0" baseline="0" dirty="0">
              <a:solidFill>
                <a:srgbClr val="509901"/>
              </a:solidFill>
              <a:latin typeface="Ubuntu"/>
              <a:cs typeface="Ubuntu"/>
            </a:endParaRPr>
          </a:p>
          <a:p>
            <a:pPr algn="ctr"/>
            <a:endParaRPr lang="en-US" sz="2200" baseline="0" dirty="0">
              <a:solidFill>
                <a:srgbClr val="509901"/>
              </a:solidFill>
              <a:latin typeface="Roboto Regular"/>
              <a:cs typeface="Roboto Regular"/>
            </a:endParaRPr>
          </a:p>
          <a:p>
            <a:pPr algn="ctr"/>
            <a:r>
              <a:rPr lang="en-US" sz="2200" dirty="0">
                <a:solidFill>
                  <a:schemeClr val="accent2"/>
                </a:solidFill>
                <a:latin typeface="Roboto Regular"/>
                <a:cs typeface="Roboto Regular"/>
              </a:rPr>
              <a:t>Rémi JALIGOT, Jérôme CHENAL, Martí BOSCH</a:t>
            </a:r>
          </a:p>
          <a:p>
            <a:pPr algn="ctr"/>
            <a:r>
              <a:rPr lang="en-US" dirty="0">
                <a:solidFill>
                  <a:schemeClr val="accent2"/>
                </a:solidFill>
                <a:latin typeface="Roboto Regular"/>
              </a:rPr>
              <a:t>Ecole Polytechnique </a:t>
            </a:r>
            <a:r>
              <a:rPr lang="en-US" dirty="0" err="1">
                <a:solidFill>
                  <a:schemeClr val="accent2"/>
                </a:solidFill>
                <a:latin typeface="Roboto Regular"/>
              </a:rPr>
              <a:t>Fédérale</a:t>
            </a:r>
            <a:r>
              <a:rPr lang="en-US" dirty="0">
                <a:solidFill>
                  <a:schemeClr val="accent2"/>
                </a:solidFill>
                <a:latin typeface="Roboto Regular"/>
              </a:rPr>
              <a:t> de Lausanne</a:t>
            </a:r>
          </a:p>
          <a:p>
            <a:pPr algn="ctr">
              <a:lnSpc>
                <a:spcPct val="110000"/>
              </a:lnSpc>
            </a:pPr>
            <a:r>
              <a:rPr lang="en-US" dirty="0">
                <a:solidFill>
                  <a:schemeClr val="accent2"/>
                </a:solidFill>
                <a:latin typeface="Roboto Regular"/>
                <a:cs typeface="Roboto Regular"/>
              </a:rPr>
              <a:t>remi.jaligot@epfl.ch</a:t>
            </a:r>
            <a:endParaRPr lang="en-US" baseline="0" dirty="0">
              <a:solidFill>
                <a:schemeClr val="accent2"/>
              </a:solidFill>
              <a:latin typeface="Roboto Regular"/>
              <a:cs typeface="Roboto Regular"/>
            </a:endParaRPr>
          </a:p>
          <a:p>
            <a:pPr algn="ctr"/>
            <a:endParaRPr lang="en-US" baseline="0" dirty="0">
              <a:solidFill>
                <a:schemeClr val="accent2"/>
              </a:solidFill>
              <a:latin typeface="Roboto Regular"/>
              <a:cs typeface="Roboto Regular"/>
            </a:endParaRPr>
          </a:p>
          <a:p>
            <a:pPr algn="ctr"/>
            <a:r>
              <a:rPr lang="en-US" dirty="0">
                <a:solidFill>
                  <a:schemeClr val="accent2"/>
                </a:solidFill>
                <a:latin typeface="Roboto Regular"/>
                <a:cs typeface="Roboto Regular"/>
              </a:rPr>
              <a:t>24.10.2019</a:t>
            </a:r>
            <a:endParaRPr lang="en-US" baseline="0" dirty="0">
              <a:solidFill>
                <a:schemeClr val="accent2"/>
              </a:solidFill>
              <a:latin typeface="Roboto Regular"/>
              <a:cs typeface="Roboto Regular"/>
            </a:endParaRPr>
          </a:p>
          <a:p>
            <a:pPr algn="ctr"/>
            <a:endParaRPr lang="en-US" dirty="0">
              <a:solidFill>
                <a:schemeClr val="accent2"/>
              </a:solidFill>
              <a:latin typeface="Roboto Regular"/>
              <a:cs typeface="Roboto Regular"/>
            </a:endParaRPr>
          </a:p>
          <a:p>
            <a:pPr algn="ctr"/>
            <a:r>
              <a:rPr lang="en-GB" sz="1600" dirty="0">
                <a:solidFill>
                  <a:schemeClr val="accent6">
                    <a:lumMod val="65000"/>
                  </a:schemeClr>
                </a:solidFill>
                <a:latin typeface="Roboto Regular"/>
              </a:rPr>
              <a:t>Jaligot, R., Chenal, J., &amp; Bosch, M. (2019). Assessing spatial temporal patterns of ecosystem services in Switzerland. </a:t>
            </a:r>
            <a:r>
              <a:rPr lang="en-GB" sz="1600" i="1" dirty="0">
                <a:solidFill>
                  <a:schemeClr val="accent6">
                    <a:lumMod val="65000"/>
                  </a:schemeClr>
                </a:solidFill>
                <a:latin typeface="Roboto Regular"/>
              </a:rPr>
              <a:t>Landscape Ecology</a:t>
            </a:r>
            <a:r>
              <a:rPr lang="en-GB" sz="1600" dirty="0">
                <a:solidFill>
                  <a:schemeClr val="accent6">
                    <a:lumMod val="65000"/>
                  </a:schemeClr>
                </a:solidFill>
                <a:latin typeface="Roboto Regular"/>
              </a:rPr>
              <a:t>, 1-16.</a:t>
            </a:r>
            <a:endParaRPr lang="en-US" sz="1600" dirty="0">
              <a:solidFill>
                <a:schemeClr val="accent6">
                  <a:lumMod val="65000"/>
                </a:schemeClr>
              </a:solidFill>
              <a:latin typeface="Roboto Regular"/>
              <a:cs typeface="Roboto Regular"/>
            </a:endParaRPr>
          </a:p>
        </p:txBody>
      </p:sp>
    </p:spTree>
    <p:extLst>
      <p:ext uri="{BB962C8B-B14F-4D97-AF65-F5344CB8AC3E}">
        <p14:creationId xmlns:p14="http://schemas.microsoft.com/office/powerpoint/2010/main" val="42718898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0FDDE1-59C3-4611-9BB5-3427457DD9A9}"/>
              </a:ext>
            </a:extLst>
          </p:cNvPr>
          <p:cNvPicPr/>
          <p:nvPr/>
        </p:nvPicPr>
        <p:blipFill rotWithShape="1">
          <a:blip r:embed="rId3"/>
          <a:srcRect l="10406" t="14956" r="60053" b="13369"/>
          <a:stretch/>
        </p:blipFill>
        <p:spPr bwMode="auto">
          <a:xfrm>
            <a:off x="5046133" y="3759201"/>
            <a:ext cx="4097868" cy="3098800"/>
          </a:xfrm>
          <a:prstGeom prst="rect">
            <a:avLst/>
          </a:prstGeom>
          <a:ln>
            <a:noFill/>
          </a:ln>
          <a:extLst>
            <a:ext uri="{53640926-AAD7-44D8-BBD7-CCE9431645EC}">
              <a14:shadowObscured xmlns:a14="http://schemas.microsoft.com/office/drawing/2010/main"/>
            </a:ext>
          </a:extLst>
        </p:spPr>
      </p:pic>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Results – ES clustering and drivers</a:t>
            </a:r>
          </a:p>
          <a:p>
            <a:pPr lvl="1"/>
            <a:endParaRPr lang="en-GB" sz="2400" dirty="0"/>
          </a:p>
          <a:p>
            <a:pPr marL="800100" lvl="1" indent="-342900">
              <a:buFontTx/>
              <a:buChar char="-"/>
            </a:pPr>
            <a:endParaRPr lang="en-GB" sz="2400" dirty="0"/>
          </a:p>
        </p:txBody>
      </p:sp>
      <p:sp>
        <p:nvSpPr>
          <p:cNvPr id="4" name="TextBox 3">
            <a:extLst>
              <a:ext uri="{FF2B5EF4-FFF2-40B4-BE49-F238E27FC236}">
                <a16:creationId xmlns:a16="http://schemas.microsoft.com/office/drawing/2014/main" id="{2098F983-5967-4E90-8640-D34BCD228E91}"/>
              </a:ext>
            </a:extLst>
          </p:cNvPr>
          <p:cNvSpPr txBox="1"/>
          <p:nvPr/>
        </p:nvSpPr>
        <p:spPr>
          <a:xfrm>
            <a:off x="3" y="810884"/>
            <a:ext cx="4571998" cy="383233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latin typeface="Roboto Regular"/>
              </a:rPr>
              <a:t>Bundle 1: </a:t>
            </a:r>
          </a:p>
          <a:p>
            <a:pPr marL="285750" indent="-285750">
              <a:lnSpc>
                <a:spcPct val="150000"/>
              </a:lnSpc>
              <a:buFontTx/>
              <a:buChar char="-"/>
            </a:pPr>
            <a:r>
              <a:rPr lang="en-US" sz="1600" dirty="0">
                <a:latin typeface="Roboto Regular"/>
              </a:rPr>
              <a:t>Changes in cultural ES = population density</a:t>
            </a:r>
          </a:p>
          <a:p>
            <a:pPr marL="285750" indent="-285750">
              <a:lnSpc>
                <a:spcPct val="150000"/>
              </a:lnSpc>
              <a:buFontTx/>
              <a:buChar char="-"/>
            </a:pPr>
            <a:r>
              <a:rPr lang="en-US" sz="1600" dirty="0">
                <a:latin typeface="Roboto Regular"/>
              </a:rPr>
              <a:t>Most RES = altitude / protected areas</a:t>
            </a:r>
          </a:p>
          <a:p>
            <a:pPr marL="285750" indent="-285750">
              <a:lnSpc>
                <a:spcPct val="150000"/>
              </a:lnSpc>
              <a:buFontTx/>
              <a:buChar char="-"/>
            </a:pPr>
            <a:r>
              <a:rPr lang="en-US" sz="1600" dirty="0">
                <a:latin typeface="Roboto Regular"/>
              </a:rPr>
              <a:t>Water purification, pollination, </a:t>
            </a:r>
            <a:br>
              <a:rPr lang="en-US" sz="1600" dirty="0">
                <a:latin typeface="Roboto Regular"/>
              </a:rPr>
            </a:br>
            <a:r>
              <a:rPr lang="en-US" sz="1600" dirty="0">
                <a:latin typeface="Roboto Regular"/>
              </a:rPr>
              <a:t>food production = agricultural areas</a:t>
            </a:r>
            <a:endParaRPr lang="en-GB" sz="1600" dirty="0">
              <a:latin typeface="Roboto Regular"/>
            </a:endParaRPr>
          </a:p>
          <a:p>
            <a:pPr marL="285750" indent="-285750">
              <a:lnSpc>
                <a:spcPct val="150000"/>
              </a:lnSpc>
              <a:buFont typeface="Arial" panose="020B0604020202020204" pitchFamily="34" charset="0"/>
              <a:buChar char="•"/>
            </a:pPr>
            <a:r>
              <a:rPr lang="en-GB" dirty="0">
                <a:latin typeface="Roboto Regular"/>
              </a:rPr>
              <a:t>Bundle 2: </a:t>
            </a:r>
          </a:p>
          <a:p>
            <a:pPr marL="285750" indent="-285750">
              <a:lnSpc>
                <a:spcPct val="150000"/>
              </a:lnSpc>
              <a:buFontTx/>
              <a:buChar char="-"/>
            </a:pPr>
            <a:r>
              <a:rPr lang="en-US" sz="1600" dirty="0">
                <a:latin typeface="Roboto Regular"/>
              </a:rPr>
              <a:t>Flood regulation and carbon stock = slope, altitude, protected areas</a:t>
            </a:r>
          </a:p>
          <a:p>
            <a:pPr marL="285750" indent="-285750">
              <a:lnSpc>
                <a:spcPct val="150000"/>
              </a:lnSpc>
              <a:buFontTx/>
              <a:buChar char="-"/>
            </a:pPr>
            <a:r>
              <a:rPr lang="en-US" sz="1600" dirty="0">
                <a:latin typeface="Roboto Regular"/>
              </a:rPr>
              <a:t>Pollination = population density, </a:t>
            </a:r>
            <a:br>
              <a:rPr lang="en-US" sz="1600" dirty="0">
                <a:latin typeface="Roboto Regular"/>
              </a:rPr>
            </a:br>
            <a:r>
              <a:rPr lang="en-US" sz="1600" dirty="0">
                <a:latin typeface="Roboto Regular"/>
              </a:rPr>
              <a:t>forest cover and protected areas. </a:t>
            </a:r>
          </a:p>
        </p:txBody>
      </p:sp>
      <p:sp>
        <p:nvSpPr>
          <p:cNvPr id="5" name="TextBox 4">
            <a:extLst>
              <a:ext uri="{FF2B5EF4-FFF2-40B4-BE49-F238E27FC236}">
                <a16:creationId xmlns:a16="http://schemas.microsoft.com/office/drawing/2014/main" id="{37BBCADD-6FB4-4931-8E00-FA3A92036689}"/>
              </a:ext>
            </a:extLst>
          </p:cNvPr>
          <p:cNvSpPr txBox="1"/>
          <p:nvPr/>
        </p:nvSpPr>
        <p:spPr>
          <a:xfrm>
            <a:off x="4380612" y="810884"/>
            <a:ext cx="4814778" cy="309366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dirty="0">
                <a:latin typeface="Roboto Regular"/>
              </a:rPr>
              <a:t>Bundle 3: </a:t>
            </a:r>
          </a:p>
          <a:p>
            <a:pPr marL="285750" indent="-285750">
              <a:lnSpc>
                <a:spcPct val="150000"/>
              </a:lnSpc>
              <a:buFontTx/>
              <a:buChar char="-"/>
            </a:pPr>
            <a:r>
              <a:rPr lang="en-US" sz="1600" dirty="0">
                <a:latin typeface="Roboto Regular"/>
              </a:rPr>
              <a:t>RES = slope and forest cover </a:t>
            </a:r>
          </a:p>
          <a:p>
            <a:pPr marL="285750" indent="-285750">
              <a:lnSpc>
                <a:spcPct val="150000"/>
              </a:lnSpc>
              <a:buFontTx/>
              <a:buChar char="-"/>
            </a:pPr>
            <a:r>
              <a:rPr lang="en-US" sz="1600" dirty="0">
                <a:latin typeface="Roboto Regular"/>
              </a:rPr>
              <a:t>Pollination = urban areas</a:t>
            </a:r>
          </a:p>
          <a:p>
            <a:pPr marL="285750" indent="-285750">
              <a:lnSpc>
                <a:spcPct val="150000"/>
              </a:lnSpc>
              <a:buFontTx/>
              <a:buChar char="-"/>
            </a:pPr>
            <a:r>
              <a:rPr lang="en-US" sz="1600" dirty="0">
                <a:latin typeface="Roboto Regular"/>
              </a:rPr>
              <a:t>Heritage and inspiration = urban areas</a:t>
            </a:r>
            <a:endParaRPr lang="en-GB" sz="1600" dirty="0">
              <a:latin typeface="Roboto Regular"/>
            </a:endParaRPr>
          </a:p>
          <a:p>
            <a:pPr marL="285750" indent="-285750">
              <a:lnSpc>
                <a:spcPct val="150000"/>
              </a:lnSpc>
              <a:buFont typeface="Arial" panose="020B0604020202020204" pitchFamily="34" charset="0"/>
              <a:buChar char="•"/>
            </a:pPr>
            <a:r>
              <a:rPr lang="en-US" dirty="0">
                <a:latin typeface="Roboto Regular"/>
              </a:rPr>
              <a:t>Bundle 4: </a:t>
            </a:r>
          </a:p>
          <a:p>
            <a:pPr marL="285750" indent="-285750">
              <a:lnSpc>
                <a:spcPct val="150000"/>
              </a:lnSpc>
              <a:buFontTx/>
              <a:buChar char="-"/>
            </a:pPr>
            <a:r>
              <a:rPr lang="en-US" sz="1600" dirty="0">
                <a:latin typeface="Roboto Regular"/>
              </a:rPr>
              <a:t>Carbon stock = altitude, protected areas, slope </a:t>
            </a:r>
          </a:p>
          <a:p>
            <a:pPr marL="285750" indent="-285750">
              <a:lnSpc>
                <a:spcPct val="150000"/>
              </a:lnSpc>
              <a:buFontTx/>
              <a:buChar char="-"/>
            </a:pPr>
            <a:r>
              <a:rPr lang="en-US" sz="1600" dirty="0">
                <a:latin typeface="Roboto Regular"/>
              </a:rPr>
              <a:t>Food production and water purification =  altitude</a:t>
            </a:r>
          </a:p>
        </p:txBody>
      </p:sp>
    </p:spTree>
    <p:extLst>
      <p:ext uri="{BB962C8B-B14F-4D97-AF65-F5344CB8AC3E}">
        <p14:creationId xmlns:p14="http://schemas.microsoft.com/office/powerpoint/2010/main" val="3571062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6AA5F6A-1A40-4214-89E4-5CE2DAF78F09}"/>
              </a:ext>
            </a:extLst>
          </p:cNvPr>
          <p:cNvPicPr/>
          <p:nvPr/>
        </p:nvPicPr>
        <p:blipFill rotWithShape="1">
          <a:blip r:embed="rId3"/>
          <a:srcRect l="10406" t="14956" r="60053" b="13369"/>
          <a:stretch/>
        </p:blipFill>
        <p:spPr bwMode="auto">
          <a:xfrm>
            <a:off x="5046133" y="3759201"/>
            <a:ext cx="4097868" cy="3098800"/>
          </a:xfrm>
          <a:prstGeom prst="rect">
            <a:avLst/>
          </a:prstGeom>
          <a:ln>
            <a:noFill/>
          </a:ln>
          <a:extLst>
            <a:ext uri="{53640926-AAD7-44D8-BBD7-CCE9431645EC}">
              <a14:shadowObscured xmlns:a14="http://schemas.microsoft.com/office/drawing/2010/main"/>
            </a:ext>
          </a:extLst>
        </p:spPr>
      </p:pic>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Discussion - </a:t>
            </a:r>
            <a:r>
              <a:rPr lang="en-GB" sz="3200" dirty="0" err="1"/>
              <a:t>Spatio</a:t>
            </a:r>
            <a:r>
              <a:rPr lang="en-GB" sz="3200" dirty="0"/>
              <a:t>-temporal patterns of ES</a:t>
            </a:r>
          </a:p>
          <a:p>
            <a:pPr lvl="1"/>
            <a:endParaRPr lang="en-GB" sz="2400" dirty="0"/>
          </a:p>
          <a:p>
            <a:pPr marL="800100" lvl="1" indent="-342900">
              <a:buFontTx/>
              <a:buChar char="-"/>
            </a:pPr>
            <a:endParaRPr lang="en-GB" sz="2400" dirty="0"/>
          </a:p>
        </p:txBody>
      </p:sp>
      <p:sp>
        <p:nvSpPr>
          <p:cNvPr id="3" name="TextBox 2">
            <a:extLst>
              <a:ext uri="{FF2B5EF4-FFF2-40B4-BE49-F238E27FC236}">
                <a16:creationId xmlns:a16="http://schemas.microsoft.com/office/drawing/2014/main" id="{B1FF0A26-3DC4-4357-B45B-D407243D3B56}"/>
              </a:ext>
            </a:extLst>
          </p:cNvPr>
          <p:cNvSpPr txBox="1"/>
          <p:nvPr/>
        </p:nvSpPr>
        <p:spPr>
          <a:xfrm>
            <a:off x="0" y="810884"/>
            <a:ext cx="8889476" cy="419602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latin typeface="Roboto Regular"/>
              </a:rPr>
              <a:t>Persisting negative relationships between food production and RES/CES</a:t>
            </a:r>
          </a:p>
          <a:p>
            <a:pPr marL="285750" indent="-285750">
              <a:lnSpc>
                <a:spcPct val="150000"/>
              </a:lnSpc>
              <a:buFont typeface="Arial" panose="020B0604020202020204" pitchFamily="34" charset="0"/>
              <a:buChar char="•"/>
            </a:pPr>
            <a:r>
              <a:rPr lang="en-US" dirty="0">
                <a:latin typeface="Roboto Regular"/>
              </a:rPr>
              <a:t>Dichotomy in bundle types: ES trade-offs tended to arise from a specific land use providing a service (e.g., forests in bundle 1) OR conflicting land uses (e.g. food production </a:t>
            </a:r>
            <a:r>
              <a:rPr lang="en-US" i="1" dirty="0">
                <a:latin typeface="Roboto Regular"/>
              </a:rPr>
              <a:t>vs</a:t>
            </a:r>
            <a:r>
              <a:rPr lang="en-US" dirty="0">
                <a:latin typeface="Roboto Regular"/>
              </a:rPr>
              <a:t>. erosion control in bundle 2).</a:t>
            </a:r>
            <a:br>
              <a:rPr lang="en-US" dirty="0">
                <a:latin typeface="Roboto Regular"/>
              </a:rPr>
            </a:br>
            <a:endParaRPr lang="en-US" dirty="0">
              <a:latin typeface="Roboto Regular"/>
            </a:endParaRPr>
          </a:p>
          <a:p>
            <a:pPr marL="285750" indent="-285750">
              <a:lnSpc>
                <a:spcPct val="150000"/>
              </a:lnSpc>
              <a:buFont typeface="Arial" panose="020B0604020202020204" pitchFamily="34" charset="0"/>
              <a:buChar char="•"/>
            </a:pPr>
            <a:r>
              <a:rPr lang="en-GB" dirty="0">
                <a:latin typeface="Roboto Regular"/>
              </a:rPr>
              <a:t>Landscape multifunctionality was the highest where urbanization and crop production were </a:t>
            </a:r>
            <a:r>
              <a:rPr lang="en-GB">
                <a:latin typeface="Roboto Regular"/>
              </a:rPr>
              <a:t>the lowest </a:t>
            </a:r>
            <a:r>
              <a:rPr lang="en-GB" dirty="0">
                <a:latin typeface="Roboto Regular"/>
              </a:rPr>
              <a:t>(Bundle 1)</a:t>
            </a:r>
            <a:endParaRPr lang="en-US" dirty="0">
              <a:latin typeface="Roboto Regular"/>
            </a:endParaRPr>
          </a:p>
          <a:p>
            <a:pPr marL="285750" indent="-285750">
              <a:lnSpc>
                <a:spcPct val="150000"/>
              </a:lnSpc>
              <a:buFont typeface="Arial" panose="020B0604020202020204" pitchFamily="34" charset="0"/>
              <a:buChar char="•"/>
            </a:pPr>
            <a:r>
              <a:rPr lang="en-US" dirty="0">
                <a:latin typeface="Roboto Regular"/>
              </a:rPr>
              <a:t>As in bundle 2, most </a:t>
            </a:r>
            <a:r>
              <a:rPr lang="en-GB" dirty="0">
                <a:latin typeface="Roboto Regular"/>
              </a:rPr>
              <a:t>trade-offs could appear when a</a:t>
            </a:r>
          </a:p>
          <a:p>
            <a:pPr>
              <a:lnSpc>
                <a:spcPct val="150000"/>
              </a:lnSpc>
            </a:pPr>
            <a:r>
              <a:rPr lang="en-GB" dirty="0">
                <a:latin typeface="Roboto Regular"/>
              </a:rPr>
              <a:t>    service is maximized (food production) </a:t>
            </a:r>
          </a:p>
          <a:p>
            <a:pPr marL="285750" indent="-285750">
              <a:lnSpc>
                <a:spcPct val="150000"/>
              </a:lnSpc>
              <a:buFont typeface="Arial" panose="020B0604020202020204" pitchFamily="34" charset="0"/>
              <a:buChar char="•"/>
            </a:pPr>
            <a:r>
              <a:rPr lang="en-GB" dirty="0">
                <a:latin typeface="Roboto Regular"/>
              </a:rPr>
              <a:t>Urban municipalities provide multiple services (bundle 3) </a:t>
            </a:r>
            <a:endParaRPr lang="en-US" dirty="0">
              <a:latin typeface="Roboto Regular"/>
            </a:endParaRPr>
          </a:p>
        </p:txBody>
      </p:sp>
    </p:spTree>
    <p:extLst>
      <p:ext uri="{BB962C8B-B14F-4D97-AF65-F5344CB8AC3E}">
        <p14:creationId xmlns:p14="http://schemas.microsoft.com/office/powerpoint/2010/main" val="1377872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Discussion - Implications for planning</a:t>
            </a:r>
          </a:p>
          <a:p>
            <a:pPr lvl="1"/>
            <a:endParaRPr lang="en-GB" sz="2400" dirty="0"/>
          </a:p>
          <a:p>
            <a:pPr marL="800100" lvl="1" indent="-342900">
              <a:buFontTx/>
              <a:buChar char="-"/>
            </a:pPr>
            <a:endParaRPr lang="en-GB" sz="2400" dirty="0"/>
          </a:p>
        </p:txBody>
      </p:sp>
      <p:sp>
        <p:nvSpPr>
          <p:cNvPr id="3" name="TextBox 2">
            <a:extLst>
              <a:ext uri="{FF2B5EF4-FFF2-40B4-BE49-F238E27FC236}">
                <a16:creationId xmlns:a16="http://schemas.microsoft.com/office/drawing/2014/main" id="{B1FF0A26-3DC4-4357-B45B-D407243D3B56}"/>
              </a:ext>
            </a:extLst>
          </p:cNvPr>
          <p:cNvSpPr txBox="1"/>
          <p:nvPr/>
        </p:nvSpPr>
        <p:spPr>
          <a:xfrm>
            <a:off x="0" y="716278"/>
            <a:ext cx="8889476" cy="5263492"/>
          </a:xfrm>
          <a:prstGeom prst="rect">
            <a:avLst/>
          </a:prstGeom>
          <a:noFill/>
        </p:spPr>
        <p:txBody>
          <a:bodyPr wrap="square" rtlCol="0">
            <a:spAutoFit/>
          </a:bodyPr>
          <a:lstStyle/>
          <a:p>
            <a:pPr>
              <a:lnSpc>
                <a:spcPct val="150000"/>
              </a:lnSpc>
            </a:pPr>
            <a:r>
              <a:rPr lang="en-GB" dirty="0">
                <a:latin typeface="Roboto Regular"/>
              </a:rPr>
              <a:t>              How to integrate multiple services while minimizing trade-offs? </a:t>
            </a:r>
            <a:br>
              <a:rPr lang="en-GB" dirty="0">
                <a:latin typeface="Roboto Regular"/>
              </a:rPr>
            </a:br>
            <a:endParaRPr lang="en-US" dirty="0">
              <a:latin typeface="Roboto Regular"/>
            </a:endParaRPr>
          </a:p>
          <a:p>
            <a:pPr marL="285750" indent="-285750">
              <a:lnSpc>
                <a:spcPct val="150000"/>
              </a:lnSpc>
              <a:buFont typeface="Arial" panose="020B0604020202020204" pitchFamily="34" charset="0"/>
              <a:buChar char="•"/>
            </a:pPr>
            <a:r>
              <a:rPr lang="en-GB" dirty="0">
                <a:latin typeface="Roboto Regular"/>
              </a:rPr>
              <a:t>Overall, municipalities supply ES BUT none showed an increase in all ES </a:t>
            </a:r>
            <a:br>
              <a:rPr lang="en-GB" dirty="0">
                <a:latin typeface="Roboto Regular"/>
              </a:rPr>
            </a:br>
            <a:r>
              <a:rPr lang="en-GB" sz="1600" dirty="0">
                <a:latin typeface="Roboto Regular"/>
              </a:rPr>
              <a:t>- Municipalities that favoured a land sparing management policy fail to ensure landscape multifunctionality (bundle 2)</a:t>
            </a:r>
            <a:br>
              <a:rPr lang="en-GB" dirty="0">
                <a:latin typeface="Roboto Regular"/>
              </a:rPr>
            </a:br>
            <a:endParaRPr lang="en-GB" dirty="0">
              <a:latin typeface="Roboto Regular"/>
            </a:endParaRPr>
          </a:p>
          <a:p>
            <a:pPr marL="285750" indent="-285750">
              <a:lnSpc>
                <a:spcPct val="150000"/>
              </a:lnSpc>
              <a:buFont typeface="Arial" panose="020B0604020202020204" pitchFamily="34" charset="0"/>
              <a:buChar char="•"/>
            </a:pPr>
            <a:r>
              <a:rPr lang="en-GB" dirty="0">
                <a:latin typeface="Roboto Regular"/>
              </a:rPr>
              <a:t>Regions prone to supply cultural ES were located mostly in areas distant from urban municipalities with low population density </a:t>
            </a:r>
            <a:br>
              <a:rPr lang="en-GB" dirty="0">
                <a:latin typeface="Roboto Regular"/>
              </a:rPr>
            </a:br>
            <a:endParaRPr lang="en-GB" dirty="0">
              <a:latin typeface="Roboto Regular"/>
            </a:endParaRPr>
          </a:p>
          <a:p>
            <a:pPr marL="285750" indent="-285750">
              <a:lnSpc>
                <a:spcPct val="150000"/>
              </a:lnSpc>
              <a:buFont typeface="Arial" panose="020B0604020202020204" pitchFamily="34" charset="0"/>
              <a:buChar char="•"/>
            </a:pPr>
            <a:r>
              <a:rPr lang="en-GB" dirty="0">
                <a:latin typeface="Roboto Regular"/>
              </a:rPr>
              <a:t>Unrealistic for each municipality to have a multifunctional territory in this context </a:t>
            </a:r>
            <a:br>
              <a:rPr lang="en-GB" dirty="0">
                <a:latin typeface="Roboto Regular"/>
              </a:rPr>
            </a:br>
            <a:r>
              <a:rPr lang="en-GB" dirty="0">
                <a:latin typeface="Roboto Regular"/>
              </a:rPr>
              <a:t>Two different perspectives for spatial planning: </a:t>
            </a:r>
          </a:p>
          <a:p>
            <a:pPr marL="285750" indent="-285750">
              <a:lnSpc>
                <a:spcPct val="150000"/>
              </a:lnSpc>
              <a:buFontTx/>
              <a:buChar char="-"/>
            </a:pPr>
            <a:r>
              <a:rPr lang="en-GB" sz="1600" dirty="0">
                <a:latin typeface="Roboto Regular"/>
              </a:rPr>
              <a:t>Land sparing = landscape multifunctionality at the supra-municipal level </a:t>
            </a:r>
          </a:p>
          <a:p>
            <a:pPr marL="285750" indent="-285750">
              <a:lnSpc>
                <a:spcPct val="150000"/>
              </a:lnSpc>
              <a:buFontTx/>
              <a:buChar char="-"/>
            </a:pPr>
            <a:r>
              <a:rPr lang="en-GB" sz="1600" dirty="0">
                <a:latin typeface="Roboto Regular"/>
              </a:rPr>
              <a:t>Land sharing = municipalities adopt land sharing practices by merging sectoral policies </a:t>
            </a:r>
            <a:endParaRPr lang="en-US" sz="1600" dirty="0">
              <a:latin typeface="Roboto Regular"/>
            </a:endParaRPr>
          </a:p>
        </p:txBody>
      </p:sp>
      <p:sp>
        <p:nvSpPr>
          <p:cNvPr id="4" name="Arrow: Right 3">
            <a:extLst>
              <a:ext uri="{FF2B5EF4-FFF2-40B4-BE49-F238E27FC236}">
                <a16:creationId xmlns:a16="http://schemas.microsoft.com/office/drawing/2014/main" id="{0D80FE1A-D540-40ED-99C1-06A2E608F37E}"/>
              </a:ext>
            </a:extLst>
          </p:cNvPr>
          <p:cNvSpPr/>
          <p:nvPr/>
        </p:nvSpPr>
        <p:spPr>
          <a:xfrm>
            <a:off x="192504" y="876917"/>
            <a:ext cx="683393" cy="1636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98827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Conclusion</a:t>
            </a:r>
          </a:p>
          <a:p>
            <a:pPr lvl="1"/>
            <a:endParaRPr lang="en-GB" sz="2400" dirty="0"/>
          </a:p>
          <a:p>
            <a:pPr marL="800100" lvl="1" indent="-342900">
              <a:buFontTx/>
              <a:buChar char="-"/>
            </a:pPr>
            <a:endParaRPr lang="en-GB" sz="2400" dirty="0"/>
          </a:p>
        </p:txBody>
      </p:sp>
      <p:sp>
        <p:nvSpPr>
          <p:cNvPr id="3" name="TextBox 2">
            <a:extLst>
              <a:ext uri="{FF2B5EF4-FFF2-40B4-BE49-F238E27FC236}">
                <a16:creationId xmlns:a16="http://schemas.microsoft.com/office/drawing/2014/main" id="{B1FF0A26-3DC4-4357-B45B-D407243D3B56}"/>
              </a:ext>
            </a:extLst>
          </p:cNvPr>
          <p:cNvSpPr txBox="1"/>
          <p:nvPr/>
        </p:nvSpPr>
        <p:spPr>
          <a:xfrm>
            <a:off x="0" y="810884"/>
            <a:ext cx="8889476" cy="44324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dirty="0">
                <a:latin typeface="Roboto Regular"/>
              </a:rPr>
              <a:t>Bundling captured key patterns of ES driven by past socio-ecological dynamics </a:t>
            </a:r>
          </a:p>
          <a:p>
            <a:pPr marL="285750" indent="-285750">
              <a:lnSpc>
                <a:spcPct val="150000"/>
              </a:lnSpc>
              <a:buFont typeface="Arial" panose="020B0604020202020204" pitchFamily="34" charset="0"/>
              <a:buChar char="•"/>
            </a:pPr>
            <a:r>
              <a:rPr lang="en-US" dirty="0">
                <a:latin typeface="Roboto Regular"/>
              </a:rPr>
              <a:t>Contrast between productive/highly populated region VS not productive/low density</a:t>
            </a:r>
          </a:p>
          <a:p>
            <a:pPr marL="285750" indent="-285750">
              <a:lnSpc>
                <a:spcPct val="150000"/>
              </a:lnSpc>
              <a:buFont typeface="Arial" panose="020B0604020202020204" pitchFamily="34" charset="0"/>
              <a:buChar char="•"/>
            </a:pPr>
            <a:r>
              <a:rPr lang="en-GB" dirty="0">
                <a:latin typeface="Roboto Regular"/>
              </a:rPr>
              <a:t>ES can be synergetic in one bundle, but antagonistic in another </a:t>
            </a:r>
          </a:p>
          <a:p>
            <a:pPr marL="285750" indent="-285750">
              <a:lnSpc>
                <a:spcPct val="150000"/>
              </a:lnSpc>
              <a:buFont typeface="Arial" panose="020B0604020202020204" pitchFamily="34" charset="0"/>
              <a:buChar char="•"/>
            </a:pPr>
            <a:r>
              <a:rPr lang="en-GB" dirty="0">
                <a:latin typeface="Roboto Regular"/>
              </a:rPr>
              <a:t>Different processes can cause change in the same ES depending on the location</a:t>
            </a:r>
          </a:p>
          <a:p>
            <a:pPr>
              <a:lnSpc>
                <a:spcPct val="150000"/>
              </a:lnSpc>
            </a:pPr>
            <a:endParaRPr lang="en-US" dirty="0">
              <a:latin typeface="Roboto Regular"/>
            </a:endParaRPr>
          </a:p>
          <a:p>
            <a:pPr marL="285750" indent="-285750">
              <a:lnSpc>
                <a:spcPct val="150000"/>
              </a:lnSpc>
              <a:buFont typeface="Arial" panose="020B0604020202020204" pitchFamily="34" charset="0"/>
              <a:buChar char="•"/>
            </a:pPr>
            <a:r>
              <a:rPr lang="en-US" dirty="0">
                <a:latin typeface="Roboto Regular"/>
              </a:rPr>
              <a:t>BUT there are some limitations to this work</a:t>
            </a:r>
          </a:p>
          <a:p>
            <a:pPr>
              <a:lnSpc>
                <a:spcPct val="150000"/>
              </a:lnSpc>
            </a:pPr>
            <a:endParaRPr lang="en-US" dirty="0">
              <a:latin typeface="Roboto Regular"/>
            </a:endParaRPr>
          </a:p>
          <a:p>
            <a:pPr marL="285750" indent="-285750">
              <a:lnSpc>
                <a:spcPct val="150000"/>
              </a:lnSpc>
              <a:buFontTx/>
              <a:buChar char="-"/>
            </a:pPr>
            <a:r>
              <a:rPr lang="en-US" sz="1600" dirty="0">
                <a:latin typeface="Roboto Regular"/>
              </a:rPr>
              <a:t>Potential vs Actual supply = </a:t>
            </a:r>
            <a:r>
              <a:rPr lang="en-GB" sz="1600" dirty="0">
                <a:latin typeface="Roboto Regular"/>
              </a:rPr>
              <a:t>ES bundles delineated by cluster analysis are not entirely generalizable to other regions/countries</a:t>
            </a:r>
          </a:p>
          <a:p>
            <a:pPr marL="285750" indent="-285750">
              <a:lnSpc>
                <a:spcPct val="150000"/>
              </a:lnSpc>
              <a:buFontTx/>
              <a:buChar char="-"/>
            </a:pPr>
            <a:r>
              <a:rPr lang="en-GB" sz="1600" dirty="0">
                <a:latin typeface="Roboto Regular"/>
              </a:rPr>
              <a:t>Scale = Smallest administrative units are good to identify shared ES supply and trade-offs between it is arbitrary for </a:t>
            </a:r>
            <a:r>
              <a:rPr lang="fr-FR" sz="1600" dirty="0" err="1">
                <a:latin typeface="Roboto Regular"/>
              </a:rPr>
              <a:t>some</a:t>
            </a:r>
            <a:r>
              <a:rPr lang="fr-FR" sz="1600" dirty="0">
                <a:latin typeface="Roboto Regular"/>
              </a:rPr>
              <a:t> ES</a:t>
            </a:r>
            <a:endParaRPr lang="en-US" sz="1600" dirty="0">
              <a:latin typeface="Roboto Regular"/>
            </a:endParaRPr>
          </a:p>
        </p:txBody>
      </p:sp>
    </p:spTree>
    <p:extLst>
      <p:ext uri="{BB962C8B-B14F-4D97-AF65-F5344CB8AC3E}">
        <p14:creationId xmlns:p14="http://schemas.microsoft.com/office/powerpoint/2010/main" val="3796624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Conclusion</a:t>
            </a:r>
          </a:p>
          <a:p>
            <a:pPr lvl="1"/>
            <a:endParaRPr lang="en-GB" sz="2400" dirty="0"/>
          </a:p>
          <a:p>
            <a:pPr marL="800100" lvl="1" indent="-342900">
              <a:buFontTx/>
              <a:buChar char="-"/>
            </a:pPr>
            <a:endParaRPr lang="en-GB" sz="2400" dirty="0"/>
          </a:p>
        </p:txBody>
      </p:sp>
      <p:sp>
        <p:nvSpPr>
          <p:cNvPr id="3" name="TextBox 2">
            <a:extLst>
              <a:ext uri="{FF2B5EF4-FFF2-40B4-BE49-F238E27FC236}">
                <a16:creationId xmlns:a16="http://schemas.microsoft.com/office/drawing/2014/main" id="{B1FF0A26-3DC4-4357-B45B-D407243D3B56}"/>
              </a:ext>
            </a:extLst>
          </p:cNvPr>
          <p:cNvSpPr txBox="1"/>
          <p:nvPr/>
        </p:nvSpPr>
        <p:spPr>
          <a:xfrm>
            <a:off x="127262" y="2037272"/>
            <a:ext cx="8889476" cy="1391728"/>
          </a:xfrm>
          <a:prstGeom prst="rect">
            <a:avLst/>
          </a:prstGeom>
          <a:noFill/>
        </p:spPr>
        <p:txBody>
          <a:bodyPr wrap="square" rtlCol="0">
            <a:spAutoFit/>
          </a:bodyPr>
          <a:lstStyle/>
          <a:p>
            <a:pPr algn="ctr">
              <a:lnSpc>
                <a:spcPct val="150000"/>
              </a:lnSpc>
            </a:pPr>
            <a:r>
              <a:rPr lang="en-US" sz="3000" b="1" dirty="0">
                <a:latin typeface="Roboto Regular"/>
              </a:rPr>
              <a:t>Thank you for listening</a:t>
            </a:r>
          </a:p>
          <a:p>
            <a:pPr algn="ctr">
              <a:lnSpc>
                <a:spcPct val="150000"/>
              </a:lnSpc>
            </a:pPr>
            <a:r>
              <a:rPr lang="en-US" sz="3000" b="1" dirty="0">
                <a:latin typeface="Roboto Regular"/>
              </a:rPr>
              <a:t>Any questions? </a:t>
            </a:r>
          </a:p>
        </p:txBody>
      </p:sp>
    </p:spTree>
    <p:extLst>
      <p:ext uri="{BB962C8B-B14F-4D97-AF65-F5344CB8AC3E}">
        <p14:creationId xmlns:p14="http://schemas.microsoft.com/office/powerpoint/2010/main" val="392015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590094"/>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Content</a:t>
            </a:r>
          </a:p>
          <a:p>
            <a:r>
              <a:rPr lang="en-GB" sz="2400" dirty="0">
                <a:solidFill>
                  <a:schemeClr val="tx1"/>
                </a:solidFill>
                <a:latin typeface="Roboto Regular"/>
                <a:cs typeface="Roboto Regular"/>
              </a:rPr>
              <a:t>1. Introduction</a:t>
            </a:r>
          </a:p>
          <a:p>
            <a:pPr marL="800100" lvl="1" indent="-342900">
              <a:buFontTx/>
              <a:buChar char="-"/>
            </a:pPr>
            <a:r>
              <a:rPr lang="en-GB" sz="1800" dirty="0"/>
              <a:t>Historical and change-overtime approach</a:t>
            </a:r>
          </a:p>
          <a:p>
            <a:pPr marL="800100" lvl="1" indent="-342900">
              <a:buFontTx/>
              <a:buChar char="-"/>
            </a:pPr>
            <a:r>
              <a:rPr lang="en-GB" sz="1800" dirty="0"/>
              <a:t>Spatial planning in Vaud (Switzerland)</a:t>
            </a:r>
            <a:endParaRPr lang="en-GB" sz="2000" dirty="0"/>
          </a:p>
          <a:p>
            <a:r>
              <a:rPr lang="en-GB" sz="2400" dirty="0">
                <a:solidFill>
                  <a:schemeClr val="tx1"/>
                </a:solidFill>
                <a:latin typeface="Roboto Regular"/>
                <a:cs typeface="Roboto Regular"/>
              </a:rPr>
              <a:t>2. Methods</a:t>
            </a:r>
          </a:p>
          <a:p>
            <a:pPr marL="800100" lvl="1" indent="-342900">
              <a:buFontTx/>
              <a:buChar char="-"/>
            </a:pPr>
            <a:r>
              <a:rPr lang="en-GB" sz="1800" dirty="0"/>
              <a:t>Mapping of historical ES supply</a:t>
            </a:r>
          </a:p>
          <a:p>
            <a:pPr marL="800100" lvl="1" indent="-342900">
              <a:buFontTx/>
              <a:buChar char="-"/>
            </a:pPr>
            <a:r>
              <a:rPr lang="en-GB" sz="1800" dirty="0"/>
              <a:t>ES associations / clustering</a:t>
            </a:r>
          </a:p>
          <a:p>
            <a:pPr marL="800100" lvl="1" indent="-342900">
              <a:buFontTx/>
              <a:buChar char="-"/>
            </a:pPr>
            <a:r>
              <a:rPr lang="en-GB" sz="1800" dirty="0"/>
              <a:t>Drivers of change</a:t>
            </a:r>
            <a:endParaRPr lang="en-GB" sz="2000" dirty="0"/>
          </a:p>
          <a:p>
            <a:r>
              <a:rPr lang="en-GB" sz="2400" dirty="0">
                <a:solidFill>
                  <a:schemeClr val="tx1"/>
                </a:solidFill>
                <a:latin typeface="Roboto Regular"/>
              </a:rPr>
              <a:t>3. Results and discussion</a:t>
            </a:r>
          </a:p>
          <a:p>
            <a:pPr marL="800100" lvl="1" indent="-342900">
              <a:buFontTx/>
              <a:buChar char="-"/>
            </a:pPr>
            <a:r>
              <a:rPr lang="en-GB" sz="1800" dirty="0">
                <a:solidFill>
                  <a:schemeClr val="tx1"/>
                </a:solidFill>
                <a:latin typeface="Roboto Regular"/>
              </a:rPr>
              <a:t>ES associations over time</a:t>
            </a:r>
          </a:p>
          <a:p>
            <a:pPr marL="800100" lvl="1" indent="-342900">
              <a:buFontTx/>
              <a:buChar char="-"/>
            </a:pPr>
            <a:r>
              <a:rPr lang="en-GB" sz="1800" dirty="0">
                <a:solidFill>
                  <a:schemeClr val="tx1"/>
                </a:solidFill>
                <a:latin typeface="Roboto Regular"/>
              </a:rPr>
              <a:t>ES clustering and drivers</a:t>
            </a:r>
          </a:p>
          <a:p>
            <a:pPr marL="800100" lvl="1" indent="-342900">
              <a:buFontTx/>
              <a:buChar char="-"/>
            </a:pPr>
            <a:r>
              <a:rPr lang="en-GB" sz="1800" dirty="0" err="1"/>
              <a:t>Spatio</a:t>
            </a:r>
            <a:r>
              <a:rPr lang="en-GB" sz="1800" dirty="0"/>
              <a:t>-temporal patterns of ES</a:t>
            </a:r>
          </a:p>
          <a:p>
            <a:pPr marL="800100" lvl="1" indent="-342900">
              <a:buFontTx/>
              <a:buChar char="-"/>
            </a:pPr>
            <a:r>
              <a:rPr lang="en-GB" sz="1800" dirty="0"/>
              <a:t>Implications for planning</a:t>
            </a:r>
          </a:p>
          <a:p>
            <a:r>
              <a:rPr lang="en-GB" sz="2400" dirty="0">
                <a:solidFill>
                  <a:schemeClr val="tx1"/>
                </a:solidFill>
                <a:latin typeface="Roboto Regular"/>
              </a:rPr>
              <a:t>4. Conclusion</a:t>
            </a:r>
          </a:p>
          <a:p>
            <a:pPr marL="342900" indent="-342900">
              <a:buFontTx/>
              <a:buChar char="-"/>
            </a:pPr>
            <a:endParaRPr lang="en-GB" sz="2400" dirty="0">
              <a:solidFill>
                <a:schemeClr val="tx1"/>
              </a:solidFill>
              <a:latin typeface="Roboto Regular"/>
            </a:endParaRPr>
          </a:p>
          <a:p>
            <a:pPr marL="457200" indent="-457200">
              <a:buFontTx/>
              <a:buChar char="-"/>
            </a:pPr>
            <a:endParaRPr lang="en-GB" sz="2800" dirty="0">
              <a:solidFill>
                <a:schemeClr val="tx1"/>
              </a:solidFill>
              <a:latin typeface="Roboto Regular"/>
            </a:endParaRPr>
          </a:p>
          <a:p>
            <a:pPr lvl="1"/>
            <a:endParaRPr lang="en-GB" sz="2400" dirty="0"/>
          </a:p>
          <a:p>
            <a:pPr marL="800100" lvl="1" indent="-342900">
              <a:buFontTx/>
              <a:buChar char="-"/>
            </a:pPr>
            <a:endParaRPr lang="en-GB" sz="2400" dirty="0"/>
          </a:p>
        </p:txBody>
      </p:sp>
    </p:spTree>
    <p:extLst>
      <p:ext uri="{BB962C8B-B14F-4D97-AF65-F5344CB8AC3E}">
        <p14:creationId xmlns:p14="http://schemas.microsoft.com/office/powerpoint/2010/main" val="1145778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0"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Introduction – Historical and change-overtime</a:t>
            </a:r>
          </a:p>
          <a:p>
            <a:pPr lvl="1"/>
            <a:endParaRPr lang="en-GB" sz="2400" dirty="0"/>
          </a:p>
          <a:p>
            <a:pPr marL="800100" lvl="1" indent="-342900">
              <a:buFontTx/>
              <a:buChar char="-"/>
            </a:pPr>
            <a:endParaRPr lang="en-GB" sz="2400" dirty="0"/>
          </a:p>
        </p:txBody>
      </p:sp>
      <p:sp>
        <p:nvSpPr>
          <p:cNvPr id="4" name="TextBox 3">
            <a:extLst>
              <a:ext uri="{FF2B5EF4-FFF2-40B4-BE49-F238E27FC236}">
                <a16:creationId xmlns:a16="http://schemas.microsoft.com/office/drawing/2014/main" id="{2098F983-5967-4E90-8640-D34BCD228E91}"/>
              </a:ext>
            </a:extLst>
          </p:cNvPr>
          <p:cNvSpPr txBox="1"/>
          <p:nvPr/>
        </p:nvSpPr>
        <p:spPr>
          <a:xfrm>
            <a:off x="0" y="895727"/>
            <a:ext cx="8824823" cy="5447645"/>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Roboto Regular"/>
              </a:rPr>
              <a:t>We know that:</a:t>
            </a:r>
            <a:br>
              <a:rPr lang="en-GB" dirty="0">
                <a:latin typeface="Roboto Regular"/>
              </a:rPr>
            </a:br>
            <a:endParaRPr lang="en-GB" dirty="0">
              <a:latin typeface="Roboto Regular"/>
            </a:endParaRPr>
          </a:p>
          <a:p>
            <a:pPr marL="285750" indent="-285750">
              <a:buFontTx/>
              <a:buChar char="-"/>
            </a:pPr>
            <a:r>
              <a:rPr lang="en-GB" sz="1600" dirty="0">
                <a:latin typeface="Roboto Regular"/>
              </a:rPr>
              <a:t>Not all ES can be maximized simultaneously other than by trade-offs</a:t>
            </a:r>
          </a:p>
          <a:p>
            <a:pPr marL="285750" indent="-285750">
              <a:buFontTx/>
              <a:buChar char="-"/>
            </a:pPr>
            <a:r>
              <a:rPr lang="en-GB" sz="1600" dirty="0">
                <a:latin typeface="Roboto Regular"/>
              </a:rPr>
              <a:t>ES vary over space AND time, and history is critical in their current provision</a:t>
            </a:r>
          </a:p>
          <a:p>
            <a:endParaRPr lang="en-GB" dirty="0">
              <a:latin typeface="Roboto Regular"/>
            </a:endParaRPr>
          </a:p>
          <a:p>
            <a:pPr marL="285750" indent="-285750">
              <a:buFont typeface="Arial" panose="020B0604020202020204" pitchFamily="34" charset="0"/>
              <a:buChar char="•"/>
            </a:pPr>
            <a:r>
              <a:rPr lang="en-GB" dirty="0">
                <a:latin typeface="Roboto Regular"/>
              </a:rPr>
              <a:t>Research focusing on the historical dynamics of ES remains limited to:</a:t>
            </a:r>
          </a:p>
          <a:p>
            <a:endParaRPr lang="en-US" dirty="0">
              <a:latin typeface="Roboto Regular"/>
            </a:endParaRPr>
          </a:p>
          <a:p>
            <a:r>
              <a:rPr lang="en-GB" dirty="0">
                <a:latin typeface="Roboto Regular"/>
              </a:rPr>
              <a:t>    Static assessments:</a:t>
            </a:r>
          </a:p>
          <a:p>
            <a:endParaRPr lang="en-GB" sz="1600" dirty="0">
              <a:latin typeface="Roboto Regular"/>
            </a:endParaRPr>
          </a:p>
          <a:p>
            <a:pPr marL="285750" indent="-285750">
              <a:buFontTx/>
              <a:buChar char="-"/>
            </a:pPr>
            <a:r>
              <a:rPr lang="en-GB" sz="1600" dirty="0">
                <a:latin typeface="Roboto Regular"/>
              </a:rPr>
              <a:t>Do not reflect if ES has been degraded / recovered from a prior unfavourable state </a:t>
            </a:r>
          </a:p>
          <a:p>
            <a:pPr marL="285750" indent="-285750">
              <a:buFontTx/>
              <a:buChar char="-"/>
            </a:pPr>
            <a:r>
              <a:rPr lang="en-GB" sz="1600" dirty="0">
                <a:latin typeface="Roboto Regular"/>
              </a:rPr>
              <a:t>Lack of spatially explicit quantification of ES, accounting for changes in land-use and landscape configuration</a:t>
            </a:r>
          </a:p>
          <a:p>
            <a:endParaRPr lang="en-GB" dirty="0">
              <a:latin typeface="Roboto Regular"/>
            </a:endParaRPr>
          </a:p>
          <a:p>
            <a:r>
              <a:rPr lang="en-GB" dirty="0">
                <a:latin typeface="Roboto Regular"/>
              </a:rPr>
              <a:t>  “Space-for-time” approach: contribute to define spatial priorities, </a:t>
            </a:r>
          </a:p>
          <a:p>
            <a:r>
              <a:rPr lang="en-GB" dirty="0">
                <a:latin typeface="Roboto Regular"/>
              </a:rPr>
              <a:t>   but captures only snapshots of ES associations at different phases of LU transitions</a:t>
            </a:r>
          </a:p>
          <a:p>
            <a:endParaRPr lang="en-GB" dirty="0">
              <a:latin typeface="Roboto Regular"/>
            </a:endParaRPr>
          </a:p>
          <a:p>
            <a:pPr marL="285750" indent="-285750">
              <a:buFont typeface="Arial" panose="020B0604020202020204" pitchFamily="34" charset="0"/>
              <a:buChar char="•"/>
            </a:pPr>
            <a:r>
              <a:rPr lang="en-GB" dirty="0">
                <a:latin typeface="Roboto Regular"/>
              </a:rPr>
              <a:t>Using a ‘‘change-overtime approach’’ (i.e., ES associations determined from a map difference) may moderate these issues</a:t>
            </a:r>
          </a:p>
          <a:p>
            <a:endParaRPr lang="en-GB" dirty="0">
              <a:latin typeface="Roboto Regular"/>
            </a:endParaRPr>
          </a:p>
          <a:p>
            <a:endParaRPr lang="en-GB" dirty="0">
              <a:latin typeface="Roboto Regular"/>
            </a:endParaRPr>
          </a:p>
        </p:txBody>
      </p:sp>
    </p:spTree>
    <p:extLst>
      <p:ext uri="{BB962C8B-B14F-4D97-AF65-F5344CB8AC3E}">
        <p14:creationId xmlns:p14="http://schemas.microsoft.com/office/powerpoint/2010/main" val="23905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Introduction – Spatial planning in Vaud</a:t>
            </a:r>
          </a:p>
          <a:p>
            <a:pPr lvl="1"/>
            <a:endParaRPr lang="en-GB" sz="2400" dirty="0"/>
          </a:p>
          <a:p>
            <a:pPr marL="800100" lvl="1" indent="-342900">
              <a:buFontTx/>
              <a:buChar char="-"/>
            </a:pPr>
            <a:endParaRPr lang="en-GB" sz="2400" dirty="0"/>
          </a:p>
        </p:txBody>
      </p:sp>
      <p:sp>
        <p:nvSpPr>
          <p:cNvPr id="4" name="TextBox 3">
            <a:extLst>
              <a:ext uri="{FF2B5EF4-FFF2-40B4-BE49-F238E27FC236}">
                <a16:creationId xmlns:a16="http://schemas.microsoft.com/office/drawing/2014/main" id="{2098F983-5967-4E90-8640-D34BCD228E91}"/>
              </a:ext>
            </a:extLst>
          </p:cNvPr>
          <p:cNvSpPr txBox="1"/>
          <p:nvPr/>
        </p:nvSpPr>
        <p:spPr>
          <a:xfrm>
            <a:off x="0" y="792209"/>
            <a:ext cx="4206240" cy="466332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dirty="0">
                <a:latin typeface="Roboto Regular"/>
              </a:rPr>
              <a:t>About 777,000 inhabitants and total area 3,210 km2</a:t>
            </a:r>
          </a:p>
          <a:p>
            <a:pPr>
              <a:lnSpc>
                <a:spcPct val="150000"/>
              </a:lnSpc>
            </a:pPr>
            <a:endParaRPr lang="en-GB" dirty="0">
              <a:latin typeface="Roboto Regular"/>
            </a:endParaRPr>
          </a:p>
          <a:p>
            <a:pPr marL="342900" indent="-342900">
              <a:lnSpc>
                <a:spcPct val="150000"/>
              </a:lnSpc>
              <a:buFont typeface="Arial" panose="020B0604020202020204" pitchFamily="34" charset="0"/>
              <a:buChar char="•"/>
            </a:pPr>
            <a:r>
              <a:rPr lang="en-GB" dirty="0">
                <a:latin typeface="Roboto Regular"/>
              </a:rPr>
              <a:t>Between 1979 and 2014:</a:t>
            </a:r>
          </a:p>
          <a:p>
            <a:pPr marL="285750" indent="-285750">
              <a:lnSpc>
                <a:spcPct val="150000"/>
              </a:lnSpc>
              <a:buFontTx/>
              <a:buChar char="-"/>
            </a:pPr>
            <a:r>
              <a:rPr lang="en-GB" sz="1600" dirty="0">
                <a:latin typeface="Roboto Regular"/>
              </a:rPr>
              <a:t>Urban areas = + more than 8,000 ha</a:t>
            </a:r>
            <a:br>
              <a:rPr lang="en-GB" sz="1600" dirty="0">
                <a:latin typeface="Roboto Regular"/>
              </a:rPr>
            </a:br>
            <a:endParaRPr lang="en-GB" sz="1600" dirty="0">
              <a:latin typeface="Roboto Regular"/>
            </a:endParaRPr>
          </a:p>
          <a:p>
            <a:pPr marL="285750" indent="-285750">
              <a:lnSpc>
                <a:spcPct val="150000"/>
              </a:lnSpc>
              <a:buFontTx/>
              <a:buChar char="-"/>
            </a:pPr>
            <a:r>
              <a:rPr lang="en-GB" sz="1600" dirty="0">
                <a:latin typeface="Roboto Regular"/>
              </a:rPr>
              <a:t>Agricultural areas = - 9,858 ha (mostly arable land)</a:t>
            </a:r>
            <a:br>
              <a:rPr lang="en-GB" sz="1600" dirty="0">
                <a:latin typeface="Roboto Regular"/>
              </a:rPr>
            </a:br>
            <a:endParaRPr lang="en-GB" sz="1600" dirty="0">
              <a:latin typeface="Roboto Regular"/>
            </a:endParaRPr>
          </a:p>
          <a:p>
            <a:pPr marL="285750" indent="-285750">
              <a:lnSpc>
                <a:spcPct val="150000"/>
              </a:lnSpc>
              <a:buFontTx/>
              <a:buChar char="-"/>
            </a:pPr>
            <a:r>
              <a:rPr lang="en-GB" sz="1600" dirty="0">
                <a:latin typeface="Roboto Regular"/>
              </a:rPr>
              <a:t>Wooded areas = + 2,656 ha, mainly in mountainous regions in the eastern and western parts at the expense of pastures</a:t>
            </a:r>
          </a:p>
        </p:txBody>
      </p:sp>
      <p:pic>
        <p:nvPicPr>
          <p:cNvPr id="5" name="Picture 4">
            <a:extLst>
              <a:ext uri="{FF2B5EF4-FFF2-40B4-BE49-F238E27FC236}">
                <a16:creationId xmlns:a16="http://schemas.microsoft.com/office/drawing/2014/main" id="{20FAC68A-5A9C-4723-8F01-2B3E8B476D8E}"/>
              </a:ext>
            </a:extLst>
          </p:cNvPr>
          <p:cNvPicPr/>
          <p:nvPr/>
        </p:nvPicPr>
        <p:blipFill rotWithShape="1">
          <a:blip r:embed="rId3"/>
          <a:srcRect l="10670" t="15521" r="68078" b="11393"/>
          <a:stretch/>
        </p:blipFill>
        <p:spPr bwMode="auto">
          <a:xfrm>
            <a:off x="4206240" y="953206"/>
            <a:ext cx="4913194" cy="502701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73768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Methodology – Mapping of historical ES supply</a:t>
            </a:r>
          </a:p>
          <a:p>
            <a:pPr lvl="1"/>
            <a:endParaRPr lang="en-GB" sz="2400" dirty="0"/>
          </a:p>
          <a:p>
            <a:pPr marL="800100" lvl="1" indent="-342900">
              <a:buFontTx/>
              <a:buChar char="-"/>
            </a:pPr>
            <a:endParaRPr lang="en-GB" sz="2400" dirty="0"/>
          </a:p>
        </p:txBody>
      </p:sp>
      <p:sp>
        <p:nvSpPr>
          <p:cNvPr id="4" name="TextBox 3">
            <a:extLst>
              <a:ext uri="{FF2B5EF4-FFF2-40B4-BE49-F238E27FC236}">
                <a16:creationId xmlns:a16="http://schemas.microsoft.com/office/drawing/2014/main" id="{2098F983-5967-4E90-8640-D34BCD228E91}"/>
              </a:ext>
            </a:extLst>
          </p:cNvPr>
          <p:cNvSpPr txBox="1"/>
          <p:nvPr/>
        </p:nvSpPr>
        <p:spPr>
          <a:xfrm>
            <a:off x="0" y="810884"/>
            <a:ext cx="9144000" cy="3000821"/>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dirty="0">
                <a:latin typeface="Roboto Regular"/>
              </a:rPr>
              <a:t>1 PES, 5 RES, and 5 CES were assessed </a:t>
            </a:r>
          </a:p>
          <a:p>
            <a:pPr marL="342900" indent="-342900">
              <a:lnSpc>
                <a:spcPct val="150000"/>
              </a:lnSpc>
              <a:buFont typeface="Arial" panose="020B0604020202020204" pitchFamily="34" charset="0"/>
              <a:buChar char="•"/>
            </a:pPr>
            <a:r>
              <a:rPr lang="en-US" dirty="0">
                <a:latin typeface="Roboto Regular"/>
              </a:rPr>
              <a:t>Annual supply of ES at four time steps: 1979–1981 (period 1), 1990–1992 (period 2), 2004–2005 (period 3), and 2012–2014 (period 4)</a:t>
            </a:r>
          </a:p>
          <a:p>
            <a:pPr marL="342900" indent="-342900">
              <a:lnSpc>
                <a:spcPct val="150000"/>
              </a:lnSpc>
              <a:buFont typeface="Arial" panose="020B0604020202020204" pitchFamily="34" charset="0"/>
              <a:buChar char="•"/>
            </a:pPr>
            <a:r>
              <a:rPr lang="en-US" dirty="0">
                <a:latin typeface="Roboto Regular"/>
              </a:rPr>
              <a:t>Combination of participatory mapping for cultural ES (e.g., public participatory GIS), process-based (e.g., STREAM model for flood regulation) and proxy-based models (e.g. </a:t>
            </a:r>
            <a:r>
              <a:rPr lang="en-US" dirty="0" err="1">
                <a:latin typeface="Roboto Regular"/>
              </a:rPr>
              <a:t>InVEST</a:t>
            </a:r>
            <a:r>
              <a:rPr lang="en-US" dirty="0">
                <a:latin typeface="Roboto Regular"/>
              </a:rPr>
              <a:t> tool for pollination, carbon stock)</a:t>
            </a:r>
          </a:p>
          <a:p>
            <a:pPr marL="342900" indent="-342900">
              <a:lnSpc>
                <a:spcPct val="150000"/>
              </a:lnSpc>
              <a:buFont typeface="Arial" panose="020B0604020202020204" pitchFamily="34" charset="0"/>
              <a:buChar char="•"/>
            </a:pPr>
            <a:r>
              <a:rPr lang="en-US" dirty="0">
                <a:latin typeface="Roboto Regular"/>
              </a:rPr>
              <a:t>Indicators ranging from potential capacity to actual supply</a:t>
            </a:r>
          </a:p>
        </p:txBody>
      </p:sp>
      <p:graphicFrame>
        <p:nvGraphicFramePr>
          <p:cNvPr id="3" name="Table 2"/>
          <p:cNvGraphicFramePr>
            <a:graphicFrameLocks noGrp="1"/>
          </p:cNvGraphicFramePr>
          <p:nvPr>
            <p:extLst>
              <p:ext uri="{D42A27DB-BD31-4B8C-83A1-F6EECF244321}">
                <p14:modId xmlns:p14="http://schemas.microsoft.com/office/powerpoint/2010/main" val="1409426766"/>
              </p:ext>
            </p:extLst>
          </p:nvPr>
        </p:nvGraphicFramePr>
        <p:xfrm>
          <a:off x="2211091" y="3726642"/>
          <a:ext cx="5437740" cy="2600022"/>
        </p:xfrm>
        <a:graphic>
          <a:graphicData uri="http://schemas.openxmlformats.org/drawingml/2006/table">
            <a:tbl>
              <a:tblPr firstRow="1" firstCol="1" bandRow="1">
                <a:tableStyleId>{5C22544A-7EE6-4342-B048-85BDC9FD1C3A}</a:tableStyleId>
              </a:tblPr>
              <a:tblGrid>
                <a:gridCol w="1797345">
                  <a:extLst>
                    <a:ext uri="{9D8B030D-6E8A-4147-A177-3AD203B41FA5}">
                      <a16:colId xmlns:a16="http://schemas.microsoft.com/office/drawing/2014/main" val="85699253"/>
                    </a:ext>
                  </a:extLst>
                </a:gridCol>
                <a:gridCol w="2071565">
                  <a:extLst>
                    <a:ext uri="{9D8B030D-6E8A-4147-A177-3AD203B41FA5}">
                      <a16:colId xmlns:a16="http://schemas.microsoft.com/office/drawing/2014/main" val="98201180"/>
                    </a:ext>
                  </a:extLst>
                </a:gridCol>
                <a:gridCol w="1568830">
                  <a:extLst>
                    <a:ext uri="{9D8B030D-6E8A-4147-A177-3AD203B41FA5}">
                      <a16:colId xmlns:a16="http://schemas.microsoft.com/office/drawing/2014/main" val="4289090563"/>
                    </a:ext>
                  </a:extLst>
                </a:gridCol>
              </a:tblGrid>
              <a:tr h="198809">
                <a:tc>
                  <a:txBody>
                    <a:bodyPr/>
                    <a:lstStyle/>
                    <a:p>
                      <a:pPr>
                        <a:lnSpc>
                          <a:spcPct val="107000"/>
                        </a:lnSpc>
                        <a:spcAft>
                          <a:spcPts val="0"/>
                        </a:spcAft>
                      </a:pPr>
                      <a:r>
                        <a:rPr lang="en-US" sz="1200">
                          <a:effectLst/>
                          <a:latin typeface="Roboto Regular"/>
                        </a:rPr>
                        <a:t>ES category</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Ecosystem service</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Type</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47829178"/>
                  </a:ext>
                </a:extLst>
              </a:tr>
              <a:tr h="198809">
                <a:tc>
                  <a:txBody>
                    <a:bodyPr/>
                    <a:lstStyle/>
                    <a:p>
                      <a:pPr>
                        <a:lnSpc>
                          <a:spcPct val="107000"/>
                        </a:lnSpc>
                        <a:spcAft>
                          <a:spcPts val="0"/>
                        </a:spcAft>
                      </a:pPr>
                      <a:r>
                        <a:rPr lang="en-US" sz="1200">
                          <a:effectLst/>
                          <a:latin typeface="Roboto Regular"/>
                        </a:rPr>
                        <a:t>Regulating</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dirty="0">
                          <a:effectLst/>
                          <a:latin typeface="Roboto Regular"/>
                        </a:rPr>
                        <a:t>Carbon stock</a:t>
                      </a:r>
                      <a:endParaRPr lang="fr-CH" sz="1200" dirty="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Potential/Actual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85047204"/>
                  </a:ext>
                </a:extLst>
              </a:tr>
              <a:tr h="198809">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Flood regulation</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dirty="0">
                          <a:effectLst/>
                          <a:latin typeface="Roboto Regular"/>
                        </a:rPr>
                        <a:t>Actual</a:t>
                      </a:r>
                      <a:endParaRPr lang="fr-CH" sz="1200" dirty="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47396084"/>
                  </a:ext>
                </a:extLst>
              </a:tr>
              <a:tr h="198809">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Erosion control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Actual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016640"/>
                  </a:ext>
                </a:extLst>
              </a:tr>
              <a:tr h="198809">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Water purification</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Actual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6743041"/>
                  </a:ext>
                </a:extLst>
              </a:tr>
              <a:tr h="198809">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Pollination</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Potential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7511260"/>
                  </a:ext>
                </a:extLst>
              </a:tr>
              <a:tr h="198809">
                <a:tc>
                  <a:txBody>
                    <a:bodyPr/>
                    <a:lstStyle/>
                    <a:p>
                      <a:pPr>
                        <a:lnSpc>
                          <a:spcPct val="107000"/>
                        </a:lnSpc>
                        <a:spcAft>
                          <a:spcPts val="0"/>
                        </a:spcAft>
                      </a:pPr>
                      <a:r>
                        <a:rPr lang="en-US" sz="1200">
                          <a:effectLst/>
                          <a:latin typeface="Roboto Regular"/>
                        </a:rPr>
                        <a:t>Provisioning</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Food production</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Actual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388164"/>
                  </a:ext>
                </a:extLst>
              </a:tr>
              <a:tr h="198809">
                <a:tc>
                  <a:txBody>
                    <a:bodyPr/>
                    <a:lstStyle/>
                    <a:p>
                      <a:pPr>
                        <a:lnSpc>
                          <a:spcPct val="107000"/>
                        </a:lnSpc>
                        <a:spcAft>
                          <a:spcPts val="0"/>
                        </a:spcAft>
                      </a:pPr>
                      <a:r>
                        <a:rPr lang="en-US" sz="1200">
                          <a:effectLst/>
                          <a:latin typeface="Roboto Regular"/>
                        </a:rPr>
                        <a:t>Cultural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latin typeface="Roboto Regular"/>
                        </a:rPr>
                        <a:t>Heritage</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Potential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6049789"/>
                  </a:ext>
                </a:extLst>
              </a:tr>
              <a:tr h="198809">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dirty="0">
                          <a:effectLst/>
                          <a:latin typeface="Roboto Regular"/>
                        </a:rPr>
                        <a:t>Landscape aesthetics</a:t>
                      </a:r>
                      <a:endParaRPr lang="fr-CH" sz="1200" dirty="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Potential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4868597"/>
                  </a:ext>
                </a:extLst>
              </a:tr>
              <a:tr h="198809">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Outdoor activities</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Potential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9771"/>
                  </a:ext>
                </a:extLst>
              </a:tr>
              <a:tr h="413123">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Inspiration, spiritual and religious</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Potential</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29028656"/>
                  </a:ext>
                </a:extLst>
              </a:tr>
              <a:tr h="198809">
                <a:tc>
                  <a:txBody>
                    <a:bodyPr/>
                    <a:lstStyle/>
                    <a:p>
                      <a:pPr>
                        <a:lnSpc>
                          <a:spcPct val="107000"/>
                        </a:lnSpc>
                        <a:spcAft>
                          <a:spcPts val="0"/>
                        </a:spcAft>
                      </a:pPr>
                      <a:r>
                        <a:rPr lang="en-US" sz="1200">
                          <a:effectLst/>
                          <a:latin typeface="Roboto Regular"/>
                        </a:rPr>
                        <a:t> </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Simple nature value</a:t>
                      </a:r>
                      <a:endParaRPr lang="fr-CH"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dirty="0">
                          <a:effectLst/>
                          <a:latin typeface="Roboto Regular"/>
                        </a:rPr>
                        <a:t>Potential</a:t>
                      </a:r>
                      <a:endParaRPr lang="fr-CH" sz="1200" dirty="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9024337"/>
                  </a:ext>
                </a:extLst>
              </a:tr>
            </a:tbl>
          </a:graphicData>
        </a:graphic>
      </p:graphicFrame>
    </p:spTree>
    <p:extLst>
      <p:ext uri="{BB962C8B-B14F-4D97-AF65-F5344CB8AC3E}">
        <p14:creationId xmlns:p14="http://schemas.microsoft.com/office/powerpoint/2010/main" val="765237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Methodology – ES associations / clustering</a:t>
            </a:r>
          </a:p>
          <a:p>
            <a:pPr lvl="1"/>
            <a:endParaRPr lang="en-GB" sz="2400" dirty="0"/>
          </a:p>
          <a:p>
            <a:pPr marL="800100" lvl="1" indent="-342900">
              <a:buFontTx/>
              <a:buChar char="-"/>
            </a:pPr>
            <a:endParaRPr lang="en-GB" sz="2400" dirty="0"/>
          </a:p>
        </p:txBody>
      </p:sp>
      <p:sp>
        <p:nvSpPr>
          <p:cNvPr id="4" name="TextBox 3">
            <a:extLst>
              <a:ext uri="{FF2B5EF4-FFF2-40B4-BE49-F238E27FC236}">
                <a16:creationId xmlns:a16="http://schemas.microsoft.com/office/drawing/2014/main" id="{2098F983-5967-4E90-8640-D34BCD228E91}"/>
              </a:ext>
            </a:extLst>
          </p:cNvPr>
          <p:cNvSpPr txBox="1"/>
          <p:nvPr/>
        </p:nvSpPr>
        <p:spPr>
          <a:xfrm>
            <a:off x="0" y="810884"/>
            <a:ext cx="9144000" cy="5027017"/>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dirty="0">
                <a:latin typeface="Roboto Regular"/>
              </a:rPr>
              <a:t>Our analysis was conducted at the municipal scale, as it is one of the most important for spatial planning in Switzerland</a:t>
            </a:r>
          </a:p>
          <a:p>
            <a:pPr>
              <a:lnSpc>
                <a:spcPct val="150000"/>
              </a:lnSpc>
            </a:pPr>
            <a:endParaRPr lang="en-US" dirty="0">
              <a:latin typeface="Roboto Regular"/>
            </a:endParaRPr>
          </a:p>
          <a:p>
            <a:pPr marL="342900" indent="-342900">
              <a:lnSpc>
                <a:spcPct val="150000"/>
              </a:lnSpc>
              <a:buFont typeface="Arial" panose="020B0604020202020204" pitchFamily="34" charset="0"/>
              <a:buChar char="•"/>
            </a:pPr>
            <a:r>
              <a:rPr lang="en-US" dirty="0">
                <a:latin typeface="Roboto Regular"/>
              </a:rPr>
              <a:t>Variations of each ES between two consecutive time steps (period 1–period 2, period 2–period 3, period 3–period 4), and between the start and the end of the entire study period (period 1–period 4)</a:t>
            </a:r>
          </a:p>
          <a:p>
            <a:pPr>
              <a:lnSpc>
                <a:spcPct val="150000"/>
              </a:lnSpc>
            </a:pPr>
            <a:endParaRPr lang="en-US" dirty="0">
              <a:latin typeface="Roboto Regular"/>
            </a:endParaRPr>
          </a:p>
          <a:p>
            <a:pPr marL="342900" indent="-342900">
              <a:lnSpc>
                <a:spcPct val="150000"/>
              </a:lnSpc>
              <a:buFont typeface="Arial" panose="020B0604020202020204" pitchFamily="34" charset="0"/>
              <a:buChar char="•"/>
            </a:pPr>
            <a:r>
              <a:rPr lang="en-US" dirty="0">
                <a:latin typeface="Roboto Regular"/>
              </a:rPr>
              <a:t>Spearman’s rank correlation - </a:t>
            </a:r>
            <a:r>
              <a:rPr lang="en-GB" dirty="0">
                <a:latin typeface="Roboto Regular"/>
              </a:rPr>
              <a:t>values were not transformed in order to preserve directionality in the data</a:t>
            </a:r>
          </a:p>
          <a:p>
            <a:pPr>
              <a:lnSpc>
                <a:spcPct val="150000"/>
              </a:lnSpc>
            </a:pPr>
            <a:endParaRPr lang="en-US" dirty="0">
              <a:latin typeface="Roboto Regular"/>
            </a:endParaRPr>
          </a:p>
          <a:p>
            <a:pPr marL="342900" indent="-342900">
              <a:lnSpc>
                <a:spcPct val="150000"/>
              </a:lnSpc>
              <a:buFont typeface="Arial" panose="020B0604020202020204" pitchFamily="34" charset="0"/>
              <a:buChar char="•"/>
            </a:pPr>
            <a:r>
              <a:rPr lang="en-US" dirty="0">
                <a:latin typeface="Roboto Regular"/>
              </a:rPr>
              <a:t>Identify co-occurrence of ES changes in bundles in a spatially explicit manner = </a:t>
            </a:r>
          </a:p>
          <a:p>
            <a:pPr>
              <a:lnSpc>
                <a:spcPct val="150000"/>
              </a:lnSpc>
            </a:pPr>
            <a:r>
              <a:rPr lang="en-US" i="1" dirty="0">
                <a:latin typeface="Roboto Regular"/>
              </a:rPr>
              <a:t>     k</a:t>
            </a:r>
            <a:r>
              <a:rPr lang="en-US" dirty="0">
                <a:latin typeface="Roboto Regular"/>
              </a:rPr>
              <a:t>-means cluster analysis over the entire study period</a:t>
            </a:r>
          </a:p>
        </p:txBody>
      </p:sp>
    </p:spTree>
    <p:extLst>
      <p:ext uri="{BB962C8B-B14F-4D97-AF65-F5344CB8AC3E}">
        <p14:creationId xmlns:p14="http://schemas.microsoft.com/office/powerpoint/2010/main" val="3444777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Methodology – Drivers of change</a:t>
            </a:r>
          </a:p>
          <a:p>
            <a:pPr lvl="1"/>
            <a:endParaRPr lang="en-GB" sz="2400" dirty="0"/>
          </a:p>
          <a:p>
            <a:pPr marL="800100" lvl="1" indent="-342900">
              <a:buFontTx/>
              <a:buChar char="-"/>
            </a:pPr>
            <a:endParaRPr lang="en-GB" sz="2400" dirty="0"/>
          </a:p>
        </p:txBody>
      </p:sp>
      <p:graphicFrame>
        <p:nvGraphicFramePr>
          <p:cNvPr id="3" name="Table 2">
            <a:extLst>
              <a:ext uri="{FF2B5EF4-FFF2-40B4-BE49-F238E27FC236}">
                <a16:creationId xmlns:a16="http://schemas.microsoft.com/office/drawing/2014/main" id="{11AB64F0-F04F-463F-9FBB-96827993EF73}"/>
              </a:ext>
            </a:extLst>
          </p:cNvPr>
          <p:cNvGraphicFramePr>
            <a:graphicFrameLocks noGrp="1"/>
          </p:cNvGraphicFramePr>
          <p:nvPr>
            <p:extLst>
              <p:ext uri="{D42A27DB-BD31-4B8C-83A1-F6EECF244321}">
                <p14:modId xmlns:p14="http://schemas.microsoft.com/office/powerpoint/2010/main" val="824105199"/>
              </p:ext>
            </p:extLst>
          </p:nvPr>
        </p:nvGraphicFramePr>
        <p:xfrm>
          <a:off x="963826" y="745391"/>
          <a:ext cx="7327557" cy="5210565"/>
        </p:xfrm>
        <a:graphic>
          <a:graphicData uri="http://schemas.openxmlformats.org/drawingml/2006/table">
            <a:tbl>
              <a:tblPr firstRow="1" firstCol="1" bandRow="1">
                <a:tableStyleId>{5C22544A-7EE6-4342-B048-85BDC9FD1C3A}</a:tableStyleId>
              </a:tblPr>
              <a:tblGrid>
                <a:gridCol w="1845539">
                  <a:extLst>
                    <a:ext uri="{9D8B030D-6E8A-4147-A177-3AD203B41FA5}">
                      <a16:colId xmlns:a16="http://schemas.microsoft.com/office/drawing/2014/main" val="2484823561"/>
                    </a:ext>
                  </a:extLst>
                </a:gridCol>
                <a:gridCol w="4419467">
                  <a:extLst>
                    <a:ext uri="{9D8B030D-6E8A-4147-A177-3AD203B41FA5}">
                      <a16:colId xmlns:a16="http://schemas.microsoft.com/office/drawing/2014/main" val="4220269412"/>
                    </a:ext>
                  </a:extLst>
                </a:gridCol>
                <a:gridCol w="1062551">
                  <a:extLst>
                    <a:ext uri="{9D8B030D-6E8A-4147-A177-3AD203B41FA5}">
                      <a16:colId xmlns:a16="http://schemas.microsoft.com/office/drawing/2014/main" val="977913303"/>
                    </a:ext>
                  </a:extLst>
                </a:gridCol>
              </a:tblGrid>
              <a:tr h="408229">
                <a:tc>
                  <a:txBody>
                    <a:bodyPr/>
                    <a:lstStyle/>
                    <a:p>
                      <a:pPr>
                        <a:lnSpc>
                          <a:spcPct val="107000"/>
                        </a:lnSpc>
                        <a:spcAft>
                          <a:spcPts val="0"/>
                        </a:spcAft>
                      </a:pPr>
                      <a:r>
                        <a:rPr lang="en-US" sz="1200" dirty="0">
                          <a:effectLst/>
                          <a:latin typeface="Roboto Regular"/>
                        </a:rPr>
                        <a:t>Potential driver</a:t>
                      </a:r>
                      <a:endParaRPr lang="fr-FR" sz="1200" dirty="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Description</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Unit</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3872901"/>
                  </a:ext>
                </a:extLst>
              </a:tr>
              <a:tr h="408229">
                <a:tc>
                  <a:txBody>
                    <a:bodyPr/>
                    <a:lstStyle/>
                    <a:p>
                      <a:pPr>
                        <a:lnSpc>
                          <a:spcPct val="107000"/>
                        </a:lnSpc>
                        <a:spcAft>
                          <a:spcPts val="0"/>
                        </a:spcAft>
                      </a:pPr>
                      <a:r>
                        <a:rPr lang="en-US" sz="1200">
                          <a:effectLst/>
                          <a:latin typeface="Roboto Regular"/>
                        </a:rPr>
                        <a:t>Agricultural areas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latin typeface="Roboto Regular"/>
                        </a:rPr>
                        <a:t>Municipality land area occupied by agricultural areas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87839645"/>
                  </a:ext>
                </a:extLst>
              </a:tr>
              <a:tr h="408229">
                <a:tc>
                  <a:txBody>
                    <a:bodyPr/>
                    <a:lstStyle/>
                    <a:p>
                      <a:pPr>
                        <a:lnSpc>
                          <a:spcPct val="107000"/>
                        </a:lnSpc>
                        <a:spcAft>
                          <a:spcPts val="0"/>
                        </a:spcAft>
                      </a:pPr>
                      <a:r>
                        <a:rPr lang="en-US" sz="1200" dirty="0">
                          <a:effectLst/>
                          <a:latin typeface="Roboto Regular"/>
                        </a:rPr>
                        <a:t>Arable land areas</a:t>
                      </a:r>
                      <a:endParaRPr lang="fr-FR" sz="1200" dirty="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latin typeface="Roboto Regular"/>
                        </a:rPr>
                        <a:t>Municipality land area occupied by arable land</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45108969"/>
                  </a:ext>
                </a:extLst>
              </a:tr>
              <a:tr h="408229">
                <a:tc>
                  <a:txBody>
                    <a:bodyPr/>
                    <a:lstStyle/>
                    <a:p>
                      <a:pPr>
                        <a:lnSpc>
                          <a:spcPct val="107000"/>
                        </a:lnSpc>
                        <a:spcAft>
                          <a:spcPts val="0"/>
                        </a:spcAft>
                      </a:pPr>
                      <a:r>
                        <a:rPr lang="en-US" sz="1200">
                          <a:effectLst/>
                          <a:latin typeface="Roboto Regular"/>
                        </a:rPr>
                        <a:t>Urban areas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dirty="0">
                          <a:effectLst/>
                          <a:latin typeface="Roboto Regular"/>
                        </a:rPr>
                        <a:t>Municipality land area occupied by urban areas</a:t>
                      </a:r>
                      <a:endParaRPr lang="fr-FR" sz="1200" dirty="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44810194"/>
                  </a:ext>
                </a:extLst>
              </a:tr>
              <a:tr h="408229">
                <a:tc>
                  <a:txBody>
                    <a:bodyPr/>
                    <a:lstStyle/>
                    <a:p>
                      <a:pPr>
                        <a:lnSpc>
                          <a:spcPct val="107000"/>
                        </a:lnSpc>
                        <a:spcAft>
                          <a:spcPts val="0"/>
                        </a:spcAft>
                      </a:pPr>
                      <a:r>
                        <a:rPr lang="en-US" sz="1200">
                          <a:effectLst/>
                          <a:latin typeface="Roboto Regular"/>
                        </a:rPr>
                        <a:t>Wooded areas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latin typeface="Roboto Regular"/>
                        </a:rPr>
                        <a:t>Municipality land area occupied by wooded areas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28592619"/>
                  </a:ext>
                </a:extLst>
              </a:tr>
              <a:tr h="617518">
                <a:tc>
                  <a:txBody>
                    <a:bodyPr/>
                    <a:lstStyle/>
                    <a:p>
                      <a:pPr>
                        <a:lnSpc>
                          <a:spcPct val="107000"/>
                        </a:lnSpc>
                        <a:spcAft>
                          <a:spcPts val="0"/>
                        </a:spcAft>
                      </a:pPr>
                      <a:r>
                        <a:rPr lang="en-US" sz="1200">
                          <a:effectLst/>
                          <a:latin typeface="Roboto Regular"/>
                        </a:rPr>
                        <a:t>Population density</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Population density as the number of inhabitants divided municipal surface area</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Inhab / km</a:t>
                      </a:r>
                      <a:r>
                        <a:rPr lang="en-US" sz="1200" baseline="30000">
                          <a:effectLst/>
                          <a:latin typeface="Roboto Regular"/>
                        </a:rPr>
                        <a:t>2</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43341476"/>
                  </a:ext>
                </a:extLst>
              </a:tr>
              <a:tr h="826809">
                <a:tc>
                  <a:txBody>
                    <a:bodyPr/>
                    <a:lstStyle/>
                    <a:p>
                      <a:pPr>
                        <a:lnSpc>
                          <a:spcPct val="107000"/>
                        </a:lnSpc>
                        <a:spcAft>
                          <a:spcPts val="0"/>
                        </a:spcAft>
                      </a:pPr>
                      <a:r>
                        <a:rPr lang="en-US" sz="1200">
                          <a:effectLst/>
                          <a:latin typeface="Roboto Regular"/>
                        </a:rPr>
                        <a:t>Protected areas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latin typeface="Roboto Regular"/>
                        </a:rPr>
                        <a:t>Municipality land area occupied by protected areas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6781703"/>
                  </a:ext>
                </a:extLst>
              </a:tr>
              <a:tr h="826809">
                <a:tc>
                  <a:txBody>
                    <a:bodyPr/>
                    <a:lstStyle/>
                    <a:p>
                      <a:pPr>
                        <a:lnSpc>
                          <a:spcPct val="107000"/>
                        </a:lnSpc>
                        <a:spcAft>
                          <a:spcPts val="0"/>
                        </a:spcAft>
                      </a:pPr>
                      <a:r>
                        <a:rPr lang="en-US" sz="1200">
                          <a:effectLst/>
                          <a:latin typeface="Roboto Regular"/>
                        </a:rPr>
                        <a:t>Economic density</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Total municipal tax revenues divided by the number of inhabitants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CHF / per capita</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37432478"/>
                  </a:ext>
                </a:extLst>
              </a:tr>
              <a:tr h="449142">
                <a:tc>
                  <a:txBody>
                    <a:bodyPr/>
                    <a:lstStyle/>
                    <a:p>
                      <a:pPr>
                        <a:lnSpc>
                          <a:spcPct val="107000"/>
                        </a:lnSpc>
                        <a:spcAft>
                          <a:spcPts val="0"/>
                        </a:spcAft>
                      </a:pPr>
                      <a:r>
                        <a:rPr lang="en-US" sz="1200">
                          <a:effectLst/>
                          <a:latin typeface="Roboto Regular"/>
                        </a:rPr>
                        <a:t>Elevation</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Mean derived from DHM25 global digital elevation model </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a:effectLst/>
                          <a:latin typeface="Roboto Regular"/>
                        </a:rPr>
                        <a:t>Meters</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37901092"/>
                  </a:ext>
                </a:extLst>
              </a:tr>
              <a:tr h="449142">
                <a:tc>
                  <a:txBody>
                    <a:bodyPr/>
                    <a:lstStyle/>
                    <a:p>
                      <a:pPr>
                        <a:lnSpc>
                          <a:spcPct val="107000"/>
                        </a:lnSpc>
                        <a:spcAft>
                          <a:spcPts val="0"/>
                        </a:spcAft>
                      </a:pPr>
                      <a:r>
                        <a:rPr lang="en-US" sz="1200">
                          <a:effectLst/>
                          <a:latin typeface="Roboto Regular"/>
                        </a:rPr>
                        <a:t>Slope</a:t>
                      </a:r>
                      <a:endParaRPr lang="fr-FR" sz="120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dirty="0">
                          <a:effectLst/>
                          <a:latin typeface="Roboto Regular"/>
                        </a:rPr>
                        <a:t>Mean derived from DHM25 global digital elevation model </a:t>
                      </a:r>
                      <a:endParaRPr lang="fr-FR" sz="1200" dirty="0">
                        <a:effectLst/>
                        <a:latin typeface="Roboto Regular"/>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200" dirty="0">
                          <a:effectLst/>
                          <a:latin typeface="Roboto Regular"/>
                        </a:rPr>
                        <a:t>Degrees </a:t>
                      </a:r>
                      <a:endParaRPr lang="fr-FR" sz="1200" dirty="0">
                        <a:effectLst/>
                        <a:latin typeface="Roboto Regular"/>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93366158"/>
                  </a:ext>
                </a:extLst>
              </a:tr>
            </a:tbl>
          </a:graphicData>
        </a:graphic>
      </p:graphicFrame>
    </p:spTree>
    <p:extLst>
      <p:ext uri="{BB962C8B-B14F-4D97-AF65-F5344CB8AC3E}">
        <p14:creationId xmlns:p14="http://schemas.microsoft.com/office/powerpoint/2010/main" val="451436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Results – ES association over time</a:t>
            </a:r>
          </a:p>
          <a:p>
            <a:pPr lvl="1"/>
            <a:endParaRPr lang="en-GB" sz="2400" dirty="0"/>
          </a:p>
          <a:p>
            <a:pPr marL="800100" lvl="1" indent="-342900">
              <a:buFontTx/>
              <a:buChar char="-"/>
            </a:pPr>
            <a:endParaRPr lang="en-GB" sz="2400" dirty="0"/>
          </a:p>
        </p:txBody>
      </p:sp>
      <p:sp>
        <p:nvSpPr>
          <p:cNvPr id="4" name="TextBox 3">
            <a:extLst>
              <a:ext uri="{FF2B5EF4-FFF2-40B4-BE49-F238E27FC236}">
                <a16:creationId xmlns:a16="http://schemas.microsoft.com/office/drawing/2014/main" id="{2098F983-5967-4E90-8640-D34BCD228E91}"/>
              </a:ext>
            </a:extLst>
          </p:cNvPr>
          <p:cNvSpPr txBox="1"/>
          <p:nvPr/>
        </p:nvSpPr>
        <p:spPr>
          <a:xfrm>
            <a:off x="1" y="810884"/>
            <a:ext cx="4954771" cy="923330"/>
          </a:xfrm>
          <a:prstGeom prst="rect">
            <a:avLst/>
          </a:prstGeom>
          <a:noFill/>
        </p:spPr>
        <p:txBody>
          <a:bodyPr wrap="square" rtlCol="0">
            <a:spAutoFit/>
          </a:bodyPr>
          <a:lstStyle/>
          <a:p>
            <a:pPr>
              <a:lnSpc>
                <a:spcPct val="150000"/>
              </a:lnSpc>
            </a:pPr>
            <a:br>
              <a:rPr lang="en-US" dirty="0">
                <a:latin typeface="Roboto Regular"/>
              </a:rPr>
            </a:br>
            <a:endParaRPr lang="en-US" dirty="0">
              <a:latin typeface="Roboto Regular"/>
            </a:endParaRPr>
          </a:p>
        </p:txBody>
      </p:sp>
      <p:pic>
        <p:nvPicPr>
          <p:cNvPr id="5" name="Picture 4" descr="C:\Users\jaligot\Dropbox\EPFL data\Paper 3\correlation_15_05.png">
            <a:extLst>
              <a:ext uri="{FF2B5EF4-FFF2-40B4-BE49-F238E27FC236}">
                <a16:creationId xmlns:a16="http://schemas.microsoft.com/office/drawing/2014/main" id="{0431572D-A216-440A-8E1D-1202CFD9D6E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298609" y="886379"/>
            <a:ext cx="6926580" cy="5160737"/>
          </a:xfrm>
          <a:prstGeom prst="rect">
            <a:avLst/>
          </a:prstGeom>
          <a:noFill/>
          <a:ln>
            <a:noFill/>
          </a:ln>
        </p:spPr>
      </p:pic>
    </p:spTree>
    <p:extLst>
      <p:ext uri="{BB962C8B-B14F-4D97-AF65-F5344CB8AC3E}">
        <p14:creationId xmlns:p14="http://schemas.microsoft.com/office/powerpoint/2010/main" val="682805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0FDDE1-59C3-4611-9BB5-3427457DD9A9}"/>
              </a:ext>
            </a:extLst>
          </p:cNvPr>
          <p:cNvPicPr/>
          <p:nvPr/>
        </p:nvPicPr>
        <p:blipFill rotWithShape="1">
          <a:blip r:embed="rId3"/>
          <a:srcRect l="10406" t="14956" r="60053" b="13369"/>
          <a:stretch/>
        </p:blipFill>
        <p:spPr bwMode="auto">
          <a:xfrm>
            <a:off x="3958972" y="1020099"/>
            <a:ext cx="5185027" cy="3891197"/>
          </a:xfrm>
          <a:prstGeom prst="rect">
            <a:avLst/>
          </a:prstGeom>
          <a:ln>
            <a:noFill/>
          </a:ln>
          <a:extLst>
            <a:ext uri="{53640926-AAD7-44D8-BBD7-CCE9431645EC}">
              <a14:shadowObscured xmlns:a14="http://schemas.microsoft.com/office/drawing/2010/main"/>
            </a:ext>
          </a:extLst>
        </p:spPr>
      </p:pic>
      <p:sp>
        <p:nvSpPr>
          <p:cNvPr id="2" name="Text Placeholder 3"/>
          <p:cNvSpPr txBox="1">
            <a:spLocks/>
          </p:cNvSpPr>
          <p:nvPr/>
        </p:nvSpPr>
        <p:spPr>
          <a:xfrm>
            <a:off x="1" y="103696"/>
            <a:ext cx="9144000" cy="5684362"/>
          </a:xfrm>
          <a:prstGeom prst="rect">
            <a:avLst/>
          </a:prstGeom>
          <a:ln>
            <a:noFill/>
          </a:ln>
        </p:spPr>
        <p:txBody>
          <a:bodyPr vert="horz"/>
          <a:lstStyle>
            <a:lvl1pPr marL="0" indent="0" algn="l" defTabSz="457200" rtl="0" eaLnBrk="1" latinLnBrk="0" hangingPunct="1">
              <a:spcBef>
                <a:spcPct val="20000"/>
              </a:spcBef>
              <a:buFont typeface="Arial"/>
              <a:buNone/>
              <a:defRPr sz="3600" b="0" i="0" kern="1200">
                <a:solidFill>
                  <a:schemeClr val="accent1"/>
                </a:solidFill>
                <a:latin typeface="Montserrat Light"/>
                <a:ea typeface="+mn-ea"/>
                <a:cs typeface="Montserrat Light"/>
              </a:defRPr>
            </a:lvl1pPr>
            <a:lvl2pPr marL="457200" marR="0" indent="0" algn="l" defTabSz="457200" rtl="0" eaLnBrk="1" fontAlgn="auto" latinLnBrk="0" hangingPunct="1">
              <a:lnSpc>
                <a:spcPct val="100000"/>
              </a:lnSpc>
              <a:spcBef>
                <a:spcPct val="20000"/>
              </a:spcBef>
              <a:spcAft>
                <a:spcPts val="0"/>
              </a:spcAft>
              <a:buClrTx/>
              <a:buSzTx/>
              <a:buFont typeface="Arial"/>
              <a:buNone/>
              <a:tabLst/>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4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3200" dirty="0"/>
              <a:t>Results – ES clustering and drivers</a:t>
            </a:r>
          </a:p>
          <a:p>
            <a:pPr lvl="1"/>
            <a:endParaRPr lang="en-GB" sz="2400" dirty="0"/>
          </a:p>
          <a:p>
            <a:pPr marL="800100" lvl="1" indent="-342900">
              <a:buFontTx/>
              <a:buChar char="-"/>
            </a:pPr>
            <a:endParaRPr lang="en-GB" sz="2400" dirty="0"/>
          </a:p>
        </p:txBody>
      </p:sp>
      <p:sp>
        <p:nvSpPr>
          <p:cNvPr id="4" name="TextBox 3">
            <a:extLst>
              <a:ext uri="{FF2B5EF4-FFF2-40B4-BE49-F238E27FC236}">
                <a16:creationId xmlns:a16="http://schemas.microsoft.com/office/drawing/2014/main" id="{2098F983-5967-4E90-8640-D34BCD228E91}"/>
              </a:ext>
            </a:extLst>
          </p:cNvPr>
          <p:cNvSpPr txBox="1"/>
          <p:nvPr/>
        </p:nvSpPr>
        <p:spPr>
          <a:xfrm>
            <a:off x="1" y="810884"/>
            <a:ext cx="5185027" cy="502701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latin typeface="Roboto Regular"/>
              </a:rPr>
              <a:t>Bundle 1 - </a:t>
            </a:r>
            <a:r>
              <a:rPr lang="en-GB" dirty="0">
                <a:latin typeface="Roboto Regular"/>
              </a:rPr>
              <a:t>dominated by cultural ES, carbon stock, erosion control and flood regulation in wooded areas  </a:t>
            </a:r>
          </a:p>
          <a:p>
            <a:pPr marL="285750" indent="-285750">
              <a:lnSpc>
                <a:spcPct val="150000"/>
              </a:lnSpc>
              <a:buFont typeface="Arial" panose="020B0604020202020204" pitchFamily="34" charset="0"/>
              <a:buChar char="•"/>
            </a:pPr>
            <a:r>
              <a:rPr lang="en-GB" dirty="0">
                <a:latin typeface="Roboto Regular"/>
              </a:rPr>
              <a:t>Bundle 2 – high change in food production, slight changes in pollination, flood regulation and water purification</a:t>
            </a:r>
          </a:p>
          <a:p>
            <a:pPr marL="285750" indent="-285750">
              <a:lnSpc>
                <a:spcPct val="150000"/>
              </a:lnSpc>
              <a:buFont typeface="Arial" panose="020B0604020202020204" pitchFamily="34" charset="0"/>
              <a:buChar char="•"/>
            </a:pPr>
            <a:r>
              <a:rPr lang="en-GB" dirty="0">
                <a:latin typeface="Roboto Regular"/>
              </a:rPr>
              <a:t>Bundle 3 – largest change in </a:t>
            </a:r>
          </a:p>
          <a:p>
            <a:pPr>
              <a:lnSpc>
                <a:spcPct val="150000"/>
              </a:lnSpc>
            </a:pPr>
            <a:r>
              <a:rPr lang="en-GB" dirty="0">
                <a:latin typeface="Roboto Regular"/>
              </a:rPr>
              <a:t>    pollination and water purification, </a:t>
            </a:r>
          </a:p>
          <a:p>
            <a:pPr>
              <a:lnSpc>
                <a:spcPct val="150000"/>
              </a:lnSpc>
            </a:pPr>
            <a:r>
              <a:rPr lang="en-GB" dirty="0">
                <a:latin typeface="Roboto Regular"/>
              </a:rPr>
              <a:t>    lowest change in food production</a:t>
            </a:r>
          </a:p>
          <a:p>
            <a:pPr marL="285750" indent="-285750">
              <a:lnSpc>
                <a:spcPct val="150000"/>
              </a:lnSpc>
              <a:buFont typeface="Arial" panose="020B0604020202020204" pitchFamily="34" charset="0"/>
              <a:buChar char="•"/>
            </a:pPr>
            <a:r>
              <a:rPr lang="en-US" dirty="0">
                <a:latin typeface="Roboto Regular"/>
              </a:rPr>
              <a:t>Bundle 4 - lowest, below-average, </a:t>
            </a:r>
          </a:p>
          <a:p>
            <a:pPr>
              <a:lnSpc>
                <a:spcPct val="150000"/>
              </a:lnSpc>
            </a:pPr>
            <a:r>
              <a:rPr lang="en-US" dirty="0">
                <a:latin typeface="Roboto Regular"/>
              </a:rPr>
              <a:t>    change in all ES except carbon stock </a:t>
            </a:r>
          </a:p>
          <a:p>
            <a:pPr>
              <a:lnSpc>
                <a:spcPct val="150000"/>
              </a:lnSpc>
            </a:pPr>
            <a:r>
              <a:rPr lang="en-US" dirty="0">
                <a:latin typeface="Roboto Regular"/>
              </a:rPr>
              <a:t>    and flood regulation</a:t>
            </a:r>
          </a:p>
        </p:txBody>
      </p:sp>
    </p:spTree>
    <p:extLst>
      <p:ext uri="{BB962C8B-B14F-4D97-AF65-F5344CB8AC3E}">
        <p14:creationId xmlns:p14="http://schemas.microsoft.com/office/powerpoint/2010/main" val="2384792368"/>
      </p:ext>
    </p:extLst>
  </p:cSld>
  <p:clrMapOvr>
    <a:masterClrMapping/>
  </p:clrMapOvr>
</p:sld>
</file>

<file path=ppt/theme/theme1.xml><?xml version="1.0" encoding="utf-8"?>
<a:theme xmlns:a="http://schemas.openxmlformats.org/drawingml/2006/main" name="Office Theme">
  <a:themeElements>
    <a:clrScheme name="ESP World Conference">
      <a:dk1>
        <a:sysClr val="windowText" lastClr="000000"/>
      </a:dk1>
      <a:lt1>
        <a:sysClr val="window" lastClr="FFFFFF"/>
      </a:lt1>
      <a:dk2>
        <a:srgbClr val="1F497D"/>
      </a:dk2>
      <a:lt2>
        <a:srgbClr val="FFFFFF"/>
      </a:lt2>
      <a:accent1>
        <a:srgbClr val="509901"/>
      </a:accent1>
      <a:accent2>
        <a:srgbClr val="999999"/>
      </a:accent2>
      <a:accent3>
        <a:srgbClr val="4F81BD"/>
      </a:accent3>
      <a:accent4>
        <a:srgbClr val="131216"/>
      </a:accent4>
      <a:accent5>
        <a:srgbClr val="FFFFFF"/>
      </a:accent5>
      <a:accent6>
        <a:srgbClr val="FFFFFF"/>
      </a:accent6>
      <a:hlink>
        <a:srgbClr val="3F6CAF"/>
      </a:hlink>
      <a:folHlink>
        <a:srgbClr val="31569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9FEA79E410DC4CB22FE8200BE7A186" ma:contentTypeVersion="10" ma:contentTypeDescription="Create a new document." ma:contentTypeScope="" ma:versionID="8b58bf3e58b817f691256258788352bc">
  <xsd:schema xmlns:xsd="http://www.w3.org/2001/XMLSchema" xmlns:xs="http://www.w3.org/2001/XMLSchema" xmlns:p="http://schemas.microsoft.com/office/2006/metadata/properties" xmlns:ns2="fb5a74a2-67c5-45f2-bcb9-c3f173b76003" xmlns:ns3="a8be0f38-e356-412a-8add-df0736782e95" targetNamespace="http://schemas.microsoft.com/office/2006/metadata/properties" ma:root="true" ma:fieldsID="8e993dd7f215ec1fa78eb87347c2c415" ns2:_="" ns3:_="">
    <xsd:import namespace="fb5a74a2-67c5-45f2-bcb9-c3f173b76003"/>
    <xsd:import namespace="a8be0f38-e356-412a-8add-df0736782e9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5a74a2-67c5-45f2-bcb9-c3f173b7600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8be0f38-e356-412a-8add-df0736782e9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Location" ma:index="17" nillable="true" ma:displayName="MediaServic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264521-A6D9-4BD3-A806-63247E4D67CB}">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purl.org/dc/terms/"/>
    <ds:schemaRef ds:uri="a8be0f38-e356-412a-8add-df0736782e95"/>
    <ds:schemaRef ds:uri="fb5a74a2-67c5-45f2-bcb9-c3f173b76003"/>
    <ds:schemaRef ds:uri="http://www.w3.org/XML/1998/namespace"/>
  </ds:schemaRefs>
</ds:datastoreItem>
</file>

<file path=customXml/itemProps2.xml><?xml version="1.0" encoding="utf-8"?>
<ds:datastoreItem xmlns:ds="http://schemas.openxmlformats.org/officeDocument/2006/customXml" ds:itemID="{5978DFF2-5F84-4567-8359-8960AC702166}">
  <ds:schemaRefs>
    <ds:schemaRef ds:uri="http://schemas.microsoft.com/office/2006/metadata/contentType"/>
    <ds:schemaRef ds:uri="http://schemas.microsoft.com/office/2006/metadata/properties/metaAttributes"/>
    <ds:schemaRef ds:uri="http://www.w3.org/2000/xmlns/"/>
    <ds:schemaRef ds:uri="http://www.w3.org/2001/XMLSchema"/>
    <ds:schemaRef ds:uri="fb5a74a2-67c5-45f2-bcb9-c3f173b76003"/>
    <ds:schemaRef ds:uri="a8be0f38-e356-412a-8add-df0736782e95"/>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A89508-9D32-496C-ADF9-6DAECA8402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6440</TotalTime>
  <Words>989</Words>
  <Application>Microsoft Office PowerPoint</Application>
  <PresentationFormat>On-screen Show (4:3)</PresentationFormat>
  <Paragraphs>200</Paragraphs>
  <Slides>14</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Montserrat Light</vt:lpstr>
      <vt:lpstr>Roboto Regular</vt:lpstr>
      <vt:lpstr>Ubuntu</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Snow</dc:creator>
  <cp:lastModifiedBy>Remi Jaligot</cp:lastModifiedBy>
  <cp:revision>203</cp:revision>
  <dcterms:created xsi:type="dcterms:W3CDTF">2017-10-18T11:31:44Z</dcterms:created>
  <dcterms:modified xsi:type="dcterms:W3CDTF">2019-10-24T11:20:07Z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0x010100099FEA79E410DC4CB22FE8200BE7A186</vt:lpwstr>
  </property>
</Properties>
</file>