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30279975" cy="42808525"/>
  <p:notesSz cx="6797675" cy="9926638"/>
  <p:custDataLst>
    <p:tags r:id="rId5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lumer Eliane Ninfa" initials="BEN" lastIdx="1" clrIdx="0">
    <p:extLst>
      <p:ext uri="{19B8F6BF-5375-455C-9EA6-DF929625EA0E}">
        <p15:presenceInfo xmlns:p15="http://schemas.microsoft.com/office/powerpoint/2012/main" userId="S-1-5-21-57989841-436374069-839522115-247298" providerId="AD"/>
      </p:ext>
    </p:extLst>
  </p:cmAuthor>
  <p:cmAuthor id="2" name="Varrato Francesco" initials="VF" lastIdx="5" clrIdx="1">
    <p:extLst>
      <p:ext uri="{19B8F6BF-5375-455C-9EA6-DF929625EA0E}">
        <p15:presenceInfo xmlns:p15="http://schemas.microsoft.com/office/powerpoint/2012/main" userId="S-1-5-21-57989841-436374069-839522115-26390" providerId="AD"/>
      </p:ext>
    </p:extLst>
  </p:cmAuthor>
  <p:cmAuthor id="3" name="Vittoz Guilaine" initials="VG" lastIdx="8" clrIdx="2">
    <p:extLst>
      <p:ext uri="{19B8F6BF-5375-455C-9EA6-DF929625EA0E}">
        <p15:presenceInfo xmlns:p15="http://schemas.microsoft.com/office/powerpoint/2012/main" userId="S-1-5-21-57989841-436374069-839522115-202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FFFFFF"/>
    <a:srgbClr val="40343D"/>
    <a:srgbClr val="A4B3D3"/>
    <a:srgbClr val="ABBBDD"/>
    <a:srgbClr val="F9B855"/>
    <a:srgbClr val="FCE6AC"/>
    <a:srgbClr val="FAC16B"/>
    <a:srgbClr val="FFF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8480" autoAdjust="0"/>
    <p:restoredTop sz="88283" autoAdjust="0"/>
  </p:normalViewPr>
  <p:slideViewPr>
    <p:cSldViewPr>
      <p:cViewPr>
        <p:scale>
          <a:sx n="33" d="100"/>
          <a:sy n="33" d="100"/>
        </p:scale>
        <p:origin x="96" y="-3052"/>
      </p:cViewPr>
      <p:guideLst>
        <p:guide orient="horz" pos="13483"/>
        <p:guide pos="9537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-115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5767" cy="49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33" tIns="48565" rIns="97133" bIns="48565" numCol="1" anchor="t" anchorCtr="0" compatLnSpc="1">
            <a:prstTxWarp prst="textNoShape">
              <a:avLst/>
            </a:prstTxWarp>
          </a:bodyPr>
          <a:lstStyle>
            <a:lvl1pPr defTabSz="972393">
              <a:defRPr sz="1300"/>
            </a:lvl1pPr>
          </a:lstStyle>
          <a:p>
            <a:endParaRPr lang="fr-FR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910" y="2"/>
            <a:ext cx="2945767" cy="49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33" tIns="48565" rIns="97133" bIns="48565" numCol="1" anchor="t" anchorCtr="0" compatLnSpc="1">
            <a:prstTxWarp prst="textNoShape">
              <a:avLst/>
            </a:prstTxWarp>
          </a:bodyPr>
          <a:lstStyle>
            <a:lvl1pPr algn="r" defTabSz="972393">
              <a:defRPr sz="1300"/>
            </a:lvl1pPr>
          </a:lstStyle>
          <a:p>
            <a:endParaRPr lang="fr-FR"/>
          </a:p>
        </p:txBody>
      </p:sp>
      <p:sp>
        <p:nvSpPr>
          <p:cNvPr id="819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9736"/>
            <a:ext cx="2945767" cy="49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33" tIns="48565" rIns="97133" bIns="48565" numCol="1" anchor="b" anchorCtr="0" compatLnSpc="1">
            <a:prstTxWarp prst="textNoShape">
              <a:avLst/>
            </a:prstTxWarp>
          </a:bodyPr>
          <a:lstStyle>
            <a:lvl1pPr defTabSz="972393">
              <a:defRPr sz="1300"/>
            </a:lvl1pPr>
          </a:lstStyle>
          <a:p>
            <a:endParaRPr lang="fr-FR"/>
          </a:p>
        </p:txBody>
      </p:sp>
      <p:sp>
        <p:nvSpPr>
          <p:cNvPr id="819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910" y="9429736"/>
            <a:ext cx="2945767" cy="49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33" tIns="48565" rIns="97133" bIns="48565" numCol="1" anchor="b" anchorCtr="0" compatLnSpc="1">
            <a:prstTxWarp prst="textNoShape">
              <a:avLst/>
            </a:prstTxWarp>
          </a:bodyPr>
          <a:lstStyle>
            <a:lvl1pPr algn="r" defTabSz="972393">
              <a:defRPr sz="1300"/>
            </a:lvl1pPr>
          </a:lstStyle>
          <a:p>
            <a:fld id="{90077598-11A0-4BC4-99BD-2031A597B9A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134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5767" cy="49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33" tIns="48565" rIns="97133" bIns="48565" numCol="1" anchor="t" anchorCtr="0" compatLnSpc="1">
            <a:prstTxWarp prst="textNoShape">
              <a:avLst/>
            </a:prstTxWarp>
          </a:bodyPr>
          <a:lstStyle>
            <a:lvl1pPr defTabSz="972393">
              <a:defRPr sz="1300"/>
            </a:lvl1pPr>
          </a:lstStyle>
          <a:p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10" y="2"/>
            <a:ext cx="2945767" cy="49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33" tIns="48565" rIns="97133" bIns="48565" numCol="1" anchor="t" anchorCtr="0" compatLnSpc="1">
            <a:prstTxWarp prst="textNoShape">
              <a:avLst/>
            </a:prstTxWarp>
          </a:bodyPr>
          <a:lstStyle>
            <a:lvl1pPr algn="r" defTabSz="972393">
              <a:defRPr sz="1300"/>
            </a:lvl1pPr>
          </a:lstStyle>
          <a:p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84388" y="744538"/>
            <a:ext cx="26320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4" y="4714868"/>
            <a:ext cx="4985392" cy="446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33" tIns="48565" rIns="97133" bIns="485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9736"/>
            <a:ext cx="2945767" cy="49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33" tIns="48565" rIns="97133" bIns="48565" numCol="1" anchor="b" anchorCtr="0" compatLnSpc="1">
            <a:prstTxWarp prst="textNoShape">
              <a:avLst/>
            </a:prstTxWarp>
          </a:bodyPr>
          <a:lstStyle>
            <a:lvl1pPr defTabSz="972393">
              <a:defRPr sz="1300"/>
            </a:lvl1pPr>
          </a:lstStyle>
          <a:p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10" y="9429736"/>
            <a:ext cx="2945767" cy="49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33" tIns="48565" rIns="97133" bIns="48565" numCol="1" anchor="b" anchorCtr="0" compatLnSpc="1">
            <a:prstTxWarp prst="textNoShape">
              <a:avLst/>
            </a:prstTxWarp>
          </a:bodyPr>
          <a:lstStyle>
            <a:lvl1pPr algn="r" defTabSz="972393">
              <a:defRPr sz="1300"/>
            </a:lvl1pPr>
          </a:lstStyle>
          <a:p>
            <a:fld id="{0C63DB48-E4C2-4B25-A6A1-5099672FE1B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7714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6E7F77-58D5-407D-9C3B-398781D1330B}" type="slidenum">
              <a:rPr lang="fr-FR"/>
              <a:pPr/>
              <a:t>1</a:t>
            </a:fld>
            <a:endParaRPr lang="fr-FR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84388" y="744538"/>
            <a:ext cx="2632075" cy="3722687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Landscape of Data repositories &amp; platforms</a:t>
            </a:r>
            <a:b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quest for guiding researchers in choosing data dissemination platforms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lang="en-US" dirty="0"/>
            </a:br>
            <a:r>
              <a:rPr lang="en-US" dirty="0"/>
              <a:t>Miriam Braskova</a:t>
            </a:r>
            <a:r>
              <a:rPr lang="en-US" baseline="30000" dirty="0"/>
              <a:t>1</a:t>
            </a:r>
            <a:r>
              <a:rPr lang="en-US" dirty="0"/>
              <a:t>, Charlotte Weil</a:t>
            </a:r>
            <a:r>
              <a:rPr lang="en-US" baseline="30000" dirty="0"/>
              <a:t>2</a:t>
            </a:r>
            <a:r>
              <a:rPr lang="en-US" dirty="0"/>
              <a:t>, Eliane Blumer</a:t>
            </a:r>
            <a:r>
              <a:rPr lang="en-US" baseline="30000" dirty="0"/>
              <a:t>3</a:t>
            </a:r>
            <a:r>
              <a:rPr lang="en-US" dirty="0"/>
              <a:t>, and Francesco Varrato</a:t>
            </a:r>
            <a:r>
              <a:rPr lang="en-US" baseline="30000" dirty="0"/>
              <a:t>3</a:t>
            </a:r>
            <a:br>
              <a:rPr lang="en-US" baseline="30000" dirty="0"/>
            </a:br>
            <a:r>
              <a:rPr lang="en-US" i="1" dirty="0"/>
              <a:t>miriam.braskova@epfl.ch, charlotte.weil@epfl.ch, eliane.blumer@epfl.ch, francesco.varrato@epfl.ch</a:t>
            </a:r>
            <a:br>
              <a:rPr lang="en-US" i="1" dirty="0"/>
            </a:br>
            <a:br>
              <a:rPr lang="en-US" i="1" dirty="0"/>
            </a:br>
            <a:r>
              <a:rPr lang="en-US" baseline="30000" dirty="0"/>
              <a:t>1</a:t>
            </a:r>
            <a:r>
              <a:rPr lang="en-US" i="1" dirty="0"/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EPFL School of Engineering</a:t>
            </a:r>
            <a:br>
              <a:rPr lang="en-US" i="1" dirty="0"/>
            </a:br>
            <a:r>
              <a:rPr lang="en-US" baseline="30000" dirty="0"/>
              <a:t>2</a:t>
            </a:r>
            <a:r>
              <a:rPr lang="en-US" i="1" dirty="0"/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EPFL School of Architecture, Civil and Environmental Engineering</a:t>
            </a:r>
            <a:endParaRPr lang="en-US" i="1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30000" dirty="0"/>
              <a:t>3</a:t>
            </a:r>
            <a:r>
              <a:rPr lang="en-US" i="1" dirty="0"/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EPFL Library</a:t>
            </a:r>
            <a:endParaRPr lang="en-US" i="1" dirty="0"/>
          </a:p>
          <a:p>
            <a:endParaRPr lang="fr-CH" i="1" dirty="0"/>
          </a:p>
          <a:p>
            <a:r>
              <a:rPr lang="en-US" b="1" dirty="0"/>
              <a:t>Abstract</a:t>
            </a:r>
            <a:endParaRPr lang="fr-CH" b="1" dirty="0"/>
          </a:p>
          <a:p>
            <a:pPr algn="l"/>
            <a:r>
              <a:rPr lang="en-US" sz="1800" b="0" i="0" u="none" strike="noStrike" baseline="0" dirty="0">
                <a:solidFill>
                  <a:srgbClr val="202124"/>
                </a:solidFill>
                <a:latin typeface="CIDFont+F5"/>
              </a:rPr>
              <a:t>Scholarly Communication is still shifting from papers to richer content, as for instance research data and code.</a:t>
            </a:r>
          </a:p>
          <a:p>
            <a:pPr algn="l"/>
            <a:r>
              <a:rPr lang="en-US" sz="1800" b="0" i="0" u="none" strike="noStrike" baseline="0" dirty="0">
                <a:solidFill>
                  <a:srgbClr val="202124"/>
                </a:solidFill>
                <a:latin typeface="CIDFont+F5"/>
              </a:rPr>
              <a:t>Data dissemination has a crucial role and yet it is in its infancy, with visible fragmentation and too many</a:t>
            </a:r>
          </a:p>
          <a:p>
            <a:pPr algn="l"/>
            <a:r>
              <a:rPr lang="en-US" sz="1800" b="0" i="0" u="none" strike="noStrike" baseline="0" dirty="0">
                <a:solidFill>
                  <a:srgbClr val="202124"/>
                </a:solidFill>
                <a:latin typeface="CIDFont+F5"/>
              </a:rPr>
              <a:t>unknowns for researchers to get onboard. With our work, we want to mitigate this situation and help researchers</a:t>
            </a:r>
          </a:p>
          <a:p>
            <a:pPr algn="l"/>
            <a:r>
              <a:rPr lang="en-US" sz="1800" b="0" i="0" u="none" strike="noStrike" baseline="0" dirty="0">
                <a:solidFill>
                  <a:srgbClr val="202124"/>
                </a:solidFill>
                <a:latin typeface="CIDFont+F5"/>
              </a:rPr>
              <a:t>decide which platform/s is/are best suited to disseminate their data and code. The table we elaborated is based</a:t>
            </a:r>
          </a:p>
          <a:p>
            <a:pPr algn="l"/>
            <a:r>
              <a:rPr lang="en-US" sz="1800" b="0" i="0" u="none" strike="noStrike" baseline="0" dirty="0">
                <a:solidFill>
                  <a:srgbClr val="202124"/>
                </a:solidFill>
                <a:latin typeface="CIDFont+F5"/>
              </a:rPr>
              <a:t>on multiple feedback from EPFL researchers, and its purpose is both to capture the variety of use-cases, and to</a:t>
            </a:r>
          </a:p>
          <a:p>
            <a:pPr algn="l"/>
            <a:r>
              <a:rPr lang="en-US" sz="1800" b="0" i="0" u="none" strike="noStrike" baseline="0" dirty="0">
                <a:solidFill>
                  <a:srgbClr val="202124"/>
                </a:solidFill>
                <a:latin typeface="CIDFont+F5"/>
              </a:rPr>
              <a:t>guide researchers to make their choice.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9010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71713" y="13298225"/>
            <a:ext cx="25736550" cy="9176887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41838" y="24257741"/>
            <a:ext cx="21196300" cy="1094045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C2F32-5AFF-44E2-8121-BAD754063B6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F5938-26DC-4490-823B-BAE534AFF94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1574125" y="3803582"/>
            <a:ext cx="6434138" cy="34248091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271713" y="3803582"/>
            <a:ext cx="19150012" cy="3424809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28A21-1952-4AF6-B4FE-C6790442790D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1A745-1346-45F7-A1DF-FE13B64DA86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92366" y="27508419"/>
            <a:ext cx="25738137" cy="85032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392366" y="18144056"/>
            <a:ext cx="25738137" cy="936436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C4B88-F7C0-46C0-A86E-D7129236D07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271716" y="12367193"/>
            <a:ext cx="12792075" cy="256844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16191" y="12367193"/>
            <a:ext cx="12792075" cy="256844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F5326-ECB5-4076-84C0-02D6B79B3579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4477" y="1715900"/>
            <a:ext cx="27251025" cy="713369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4475" y="9583619"/>
            <a:ext cx="13377863" cy="39910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14475" y="13574678"/>
            <a:ext cx="13377863" cy="2466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381288" y="9583619"/>
            <a:ext cx="13384212" cy="39910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381288" y="13574678"/>
            <a:ext cx="13384212" cy="2466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1D3B1-B4C7-41D9-A2F6-43ADF716D26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68CE6-35F1-42C4-ABC1-770021097BA7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84DDC-1C23-4685-89F0-FB799C7B397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4478" y="1703193"/>
            <a:ext cx="9961563" cy="72544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37988" y="1703190"/>
            <a:ext cx="16927512" cy="365359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14478" y="8957634"/>
            <a:ext cx="9961563" cy="292815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E3E0C-33E3-4B82-AD74-06A5926257E2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35663" y="29964697"/>
            <a:ext cx="18167350" cy="35398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935663" y="3825825"/>
            <a:ext cx="18167350" cy="256844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35663" y="33504534"/>
            <a:ext cx="18167350" cy="5023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03DD6-9FEE-4DFE-A80E-163FB1EDA9D0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1713" y="3803582"/>
            <a:ext cx="25736550" cy="713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0057" tIns="145028" rIns="290057" bIns="14502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1713" y="12367193"/>
            <a:ext cx="25736550" cy="2568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0057" tIns="145028" rIns="290057" bIns="1450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71716" y="39004951"/>
            <a:ext cx="6307137" cy="2850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0057" tIns="145028" rIns="290057" bIns="145028" numCol="1" anchor="t" anchorCtr="0" compatLnSpc="1">
            <a:prstTxWarp prst="textNoShape">
              <a:avLst/>
            </a:prstTxWarp>
          </a:bodyPr>
          <a:lstStyle>
            <a:lvl1pPr defTabSz="2900363">
              <a:defRPr sz="4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5738" y="39004951"/>
            <a:ext cx="9588500" cy="2850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0057" tIns="145028" rIns="290057" bIns="145028" numCol="1" anchor="t" anchorCtr="0" compatLnSpc="1">
            <a:prstTxWarp prst="textNoShape">
              <a:avLst/>
            </a:prstTxWarp>
          </a:bodyPr>
          <a:lstStyle>
            <a:lvl1pPr algn="ctr" defTabSz="2900363">
              <a:defRPr sz="4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701125" y="39004951"/>
            <a:ext cx="6307138" cy="2850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0057" tIns="145028" rIns="290057" bIns="145028" numCol="1" anchor="t" anchorCtr="0" compatLnSpc="1">
            <a:prstTxWarp prst="textNoShape">
              <a:avLst/>
            </a:prstTxWarp>
          </a:bodyPr>
          <a:lstStyle>
            <a:lvl1pPr algn="r" defTabSz="2900363">
              <a:defRPr sz="4400"/>
            </a:lvl1pPr>
          </a:lstStyle>
          <a:p>
            <a:fld id="{D15E0201-028A-43E0-B9B9-847EB5D254AD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00363" rtl="0" fontAlgn="base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00363" rtl="0" fontAlgn="base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2pPr>
      <a:lvl3pPr algn="ctr" defTabSz="2900363" rtl="0" fontAlgn="base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3pPr>
      <a:lvl4pPr algn="ctr" defTabSz="2900363" rtl="0" fontAlgn="base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4pPr>
      <a:lvl5pPr algn="ctr" defTabSz="2900363" rtl="0" fontAlgn="base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5pPr>
      <a:lvl6pPr marL="457200" algn="ctr" defTabSz="2900363" rtl="0" fontAlgn="base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6pPr>
      <a:lvl7pPr marL="914400" algn="ctr" defTabSz="2900363" rtl="0" fontAlgn="base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7pPr>
      <a:lvl8pPr marL="1371600" algn="ctr" defTabSz="2900363" rtl="0" fontAlgn="base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8pPr>
      <a:lvl9pPr marL="1828800" algn="ctr" defTabSz="2900363" rtl="0" fontAlgn="base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9pPr>
    </p:titleStyle>
    <p:bodyStyle>
      <a:lvl1pPr marL="1087438" indent="-1087438" algn="l" defTabSz="2900363" rtl="0" fontAlgn="base">
        <a:spcBef>
          <a:spcPct val="20000"/>
        </a:spcBef>
        <a:spcAft>
          <a:spcPct val="0"/>
        </a:spcAft>
        <a:buChar char="•"/>
        <a:defRPr sz="10200">
          <a:solidFill>
            <a:schemeClr val="tx1"/>
          </a:solidFill>
          <a:latin typeface="+mn-lt"/>
          <a:ea typeface="+mn-ea"/>
          <a:cs typeface="+mn-cs"/>
        </a:defRPr>
      </a:lvl1pPr>
      <a:lvl2pPr marL="2357438" indent="-906463" algn="l" defTabSz="2900363" rtl="0" fontAlgn="base">
        <a:spcBef>
          <a:spcPct val="20000"/>
        </a:spcBef>
        <a:spcAft>
          <a:spcPct val="0"/>
        </a:spcAft>
        <a:buChar char="–"/>
        <a:defRPr sz="8900">
          <a:solidFill>
            <a:schemeClr val="tx1"/>
          </a:solidFill>
          <a:latin typeface="+mn-lt"/>
        </a:defRPr>
      </a:lvl2pPr>
      <a:lvl3pPr marL="3625850" indent="-725488" algn="l" defTabSz="2900363" rtl="0" fontAlgn="base">
        <a:spcBef>
          <a:spcPct val="20000"/>
        </a:spcBef>
        <a:spcAft>
          <a:spcPct val="0"/>
        </a:spcAft>
        <a:buChar char="•"/>
        <a:defRPr sz="7700">
          <a:solidFill>
            <a:schemeClr val="tx1"/>
          </a:solidFill>
          <a:latin typeface="+mn-lt"/>
        </a:defRPr>
      </a:lvl3pPr>
      <a:lvl4pPr marL="5076825" indent="-725488" algn="l" defTabSz="2900363" rtl="0" fontAlgn="base">
        <a:spcBef>
          <a:spcPct val="20000"/>
        </a:spcBef>
        <a:spcAft>
          <a:spcPct val="0"/>
        </a:spcAft>
        <a:buChar char="–"/>
        <a:defRPr sz="6300">
          <a:solidFill>
            <a:schemeClr val="tx1"/>
          </a:solidFill>
          <a:latin typeface="+mn-lt"/>
        </a:defRPr>
      </a:lvl4pPr>
      <a:lvl5pPr marL="6526213" indent="-725488" algn="l" defTabSz="2900363" rtl="0" fontAlgn="base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+mn-lt"/>
        </a:defRPr>
      </a:lvl5pPr>
      <a:lvl6pPr marL="6983413" indent="-725488" algn="l" defTabSz="2900363" rtl="0" fontAlgn="base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+mn-lt"/>
        </a:defRPr>
      </a:lvl6pPr>
      <a:lvl7pPr marL="7440613" indent="-725488" algn="l" defTabSz="2900363" rtl="0" fontAlgn="base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+mn-lt"/>
        </a:defRPr>
      </a:lvl7pPr>
      <a:lvl8pPr marL="7897813" indent="-725488" algn="l" defTabSz="2900363" rtl="0" fontAlgn="base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+mn-lt"/>
        </a:defRPr>
      </a:lvl8pPr>
      <a:lvl9pPr marL="8355013" indent="-725488" algn="l" defTabSz="2900363" rtl="0" fontAlgn="base">
        <a:spcBef>
          <a:spcPct val="20000"/>
        </a:spcBef>
        <a:spcAft>
          <a:spcPct val="0"/>
        </a:spcAft>
        <a:buChar char="»"/>
        <a:defRPr sz="63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hyperlink" Target="https://people.epfl.ch/francesco.varrato" TargetMode="External"/><Relationship Id="rId18" Type="http://schemas.openxmlformats.org/officeDocument/2006/relationships/image" Target="../media/image9.jpg"/><Relationship Id="rId3" Type="http://schemas.openxmlformats.org/officeDocument/2006/relationships/image" Target="../media/image1.png"/><Relationship Id="rId21" Type="http://schemas.openxmlformats.org/officeDocument/2006/relationships/image" Target="../media/image12.png"/><Relationship Id="rId7" Type="http://schemas.openxmlformats.org/officeDocument/2006/relationships/image" Target="../media/image4.png"/><Relationship Id="rId12" Type="http://schemas.openxmlformats.org/officeDocument/2006/relationships/hyperlink" Target="https://people.epfl.ch/eliane.blumer" TargetMode="External"/><Relationship Id="rId17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6" Type="http://schemas.microsoft.com/office/2007/relationships/hdphoto" Target="../media/hdphoto3.wdp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hyperlink" Target="https://people.epfl.ch/miriam.braskova/" TargetMode="External"/><Relationship Id="rId5" Type="http://schemas.microsoft.com/office/2007/relationships/hdphoto" Target="../media/hdphoto1.wdp"/><Relationship Id="rId15" Type="http://schemas.openxmlformats.org/officeDocument/2006/relationships/image" Target="../media/image7.png"/><Relationship Id="rId10" Type="http://schemas.microsoft.com/office/2007/relationships/hdphoto" Target="../media/hdphoto2.wdp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hyperlink" Target="https://people.epfl.ch/charlotte.wei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94DDDF1D-2BFB-4862-BD77-0AB894290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2867" y="12524029"/>
            <a:ext cx="18538237" cy="99740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803B35B-C7E4-4AD0-96BA-537ABA3C11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086" t="13563" r="3742" b="47380"/>
          <a:stretch/>
        </p:blipFill>
        <p:spPr>
          <a:xfrm>
            <a:off x="-391063" y="-2"/>
            <a:ext cx="30673095" cy="12280309"/>
          </a:xfrm>
          <a:prstGeom prst="rect">
            <a:avLst/>
          </a:prstGeom>
        </p:spPr>
      </p:pic>
      <p:sp>
        <p:nvSpPr>
          <p:cNvPr id="2857" name="Text Box 809"/>
          <p:cNvSpPr txBox="1">
            <a:spLocks noChangeArrowheads="1"/>
          </p:cNvSpPr>
          <p:nvPr/>
        </p:nvSpPr>
        <p:spPr bwMode="auto">
          <a:xfrm>
            <a:off x="10642874" y="3341595"/>
            <a:ext cx="9000000" cy="794520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0000" tIns="30007" rIns="360000" bIns="30007">
            <a:noAutofit/>
          </a:bodyPr>
          <a:lstStyle>
            <a:defPPr>
              <a:defRPr lang="fr-FR"/>
            </a:defPPr>
            <a:lvl1pPr defTabSz="600075">
              <a:spcBef>
                <a:spcPct val="20000"/>
              </a:spcBef>
              <a:defRPr sz="4000" b="1">
                <a:solidFill>
                  <a:srgbClr val="48484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sz="2800" b="0" dirty="0">
              <a:solidFill>
                <a:schemeClr val="tx1"/>
              </a:solidFill>
            </a:endParaRPr>
          </a:p>
          <a:p>
            <a:endParaRPr lang="en-US" sz="2800" b="0" dirty="0">
              <a:solidFill>
                <a:schemeClr val="tx1"/>
              </a:solidFill>
            </a:endParaRPr>
          </a:p>
          <a:p>
            <a:r>
              <a:rPr lang="en-US" sz="2800" b="0" dirty="0">
                <a:solidFill>
                  <a:schemeClr val="tx1"/>
                </a:solidFill>
              </a:rPr>
              <a:t>University services act in the continuous effort of supporting students and researchers, providing them with guidance and tools, and anticipating their needs. All while aligning with the services' mission.</a:t>
            </a:r>
          </a:p>
          <a:p>
            <a:endParaRPr lang="en-US" sz="2800" b="0" dirty="0">
              <a:solidFill>
                <a:schemeClr val="tx1"/>
              </a:solidFill>
            </a:endParaRPr>
          </a:p>
          <a:p>
            <a:r>
              <a:rPr lang="en-US" sz="2800" b="0" dirty="0">
                <a:solidFill>
                  <a:schemeClr val="tx1"/>
                </a:solidFill>
              </a:rPr>
              <a:t>We aim to help researchers in </a:t>
            </a:r>
            <a:r>
              <a:rPr lang="en-US" sz="3200" dirty="0">
                <a:solidFill>
                  <a:schemeClr val="tx1"/>
                </a:solidFill>
              </a:rPr>
              <a:t>streamlining datasets publication</a:t>
            </a:r>
            <a:r>
              <a:rPr lang="en-US" sz="2800" b="0" dirty="0">
                <a:solidFill>
                  <a:schemeClr val="tx1"/>
                </a:solidFill>
              </a:rPr>
              <a:t>: shorten the time to dissemination, create awareness, guide them in choosing the ones the best fit their needs. </a:t>
            </a:r>
          </a:p>
          <a:p>
            <a:endParaRPr lang="en-US" sz="2800" b="0" dirty="0">
              <a:solidFill>
                <a:schemeClr val="tx1"/>
              </a:solidFill>
            </a:endParaRPr>
          </a:p>
          <a:p>
            <a:r>
              <a:rPr lang="en-US" sz="2800" b="0" dirty="0">
                <a:solidFill>
                  <a:schemeClr val="tx1"/>
                </a:solidFill>
              </a:rPr>
              <a:t>The </a:t>
            </a:r>
            <a:r>
              <a:rPr lang="en-US" sz="3200" dirty="0">
                <a:solidFill>
                  <a:schemeClr val="tx1"/>
                </a:solidFill>
              </a:rPr>
              <a:t>work</a:t>
            </a:r>
            <a:r>
              <a:rPr lang="en-US" sz="2800" b="0" dirty="0">
                <a:solidFill>
                  <a:schemeClr val="tx1"/>
                </a:solidFill>
              </a:rPr>
              <a:t> towards the current version involved: 3 university services, 4 people, 2 collaborative platforms, 4 major versions of the table, ~60 total work hours, ~6 meetings, lot of coffee.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4E95D947-26A1-409F-8602-EA0D7E2F405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" t="52245" r="1687" b="4490"/>
          <a:stretch/>
        </p:blipFill>
        <p:spPr>
          <a:xfrm>
            <a:off x="-13312" y="29508224"/>
            <a:ext cx="30298282" cy="13336897"/>
          </a:xfrm>
          <a:prstGeom prst="rect">
            <a:avLst/>
          </a:prstGeom>
        </p:spPr>
      </p:pic>
      <p:sp>
        <p:nvSpPr>
          <p:cNvPr id="26" name="Text Box 809">
            <a:extLst>
              <a:ext uri="{FF2B5EF4-FFF2-40B4-BE49-F238E27FC236}">
                <a16:creationId xmlns:a16="http://schemas.microsoft.com/office/drawing/2014/main" id="{F9B6D1D5-AF6D-46A4-88C2-80BDF578F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0513" y="3337982"/>
            <a:ext cx="9000000" cy="78869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0000" tIns="30007" rIns="360000" bIns="30007">
            <a:noAutofit/>
          </a:bodyPr>
          <a:lstStyle>
            <a:defPPr>
              <a:defRPr lang="fr-FR"/>
            </a:defPPr>
            <a:lvl1pPr defTabSz="600075">
              <a:spcBef>
                <a:spcPct val="20000"/>
              </a:spcBef>
              <a:defRPr sz="4000" b="1">
                <a:solidFill>
                  <a:srgbClr val="48484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sz="2800" dirty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b="0" dirty="0">
                <a:solidFill>
                  <a:schemeClr val="tx1"/>
                </a:solidFill>
              </a:rPr>
              <a:t>We started from a list of data repositories used by a specific faculty, then expanded the scope to include other forms of data dissemination (code repositories, databanks, etc.), more faculties and eventually addressed </a:t>
            </a:r>
            <a:r>
              <a:rPr lang="en-US" sz="3200" dirty="0">
                <a:solidFill>
                  <a:schemeClr val="tx1"/>
                </a:solidFill>
              </a:rPr>
              <a:t>3 major blurred lines</a:t>
            </a:r>
            <a:r>
              <a:rPr lang="en-US" sz="2800" b="0" dirty="0">
                <a:solidFill>
                  <a:schemeClr val="tx1"/>
                </a:solidFill>
              </a:rPr>
              <a:t>:</a:t>
            </a:r>
            <a:br>
              <a:rPr lang="en-US" sz="2800" b="0" dirty="0">
                <a:solidFill>
                  <a:schemeClr val="tx1"/>
                </a:solidFill>
              </a:rPr>
            </a:br>
            <a:endParaRPr lang="en-US" sz="1800" b="0" dirty="0">
              <a:solidFill>
                <a:schemeClr val="tx1"/>
              </a:solidFill>
            </a:endParaRPr>
          </a:p>
          <a:p>
            <a:pPr marL="563563" lvl="1" indent="-342900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Between platforms</a:t>
            </a:r>
          </a:p>
          <a:p>
            <a:pPr marL="563563" lvl="1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Between content </a:t>
            </a:r>
          </a:p>
          <a:p>
            <a:pPr marL="563563" lvl="1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Between scientific domains of their users</a:t>
            </a:r>
          </a:p>
          <a:p>
            <a:pPr>
              <a:buClr>
                <a:srgbClr val="FF0000"/>
              </a:buClr>
            </a:pPr>
            <a:br>
              <a:rPr lang="en-US" sz="2800" b="0" dirty="0">
                <a:solidFill>
                  <a:schemeClr val="tx1"/>
                </a:solidFill>
              </a:rPr>
            </a:br>
            <a:r>
              <a:rPr lang="en-US" sz="2800" b="0" dirty="0">
                <a:solidFill>
                  <a:schemeClr val="tx1"/>
                </a:solidFill>
              </a:rPr>
              <a:t>While the fragmented landscape of tools for Open Data and Open-Source imposes to look beyond data repositories, the large variety of practices among researchers implies a combined approach </a:t>
            </a:r>
            <a:r>
              <a:rPr lang="en-US" sz="3200" dirty="0">
                <a:solidFill>
                  <a:schemeClr val="tx1"/>
                </a:solidFill>
              </a:rPr>
              <a:t>by research domain and by service</a:t>
            </a:r>
            <a:r>
              <a:rPr lang="en-US" sz="2800" b="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465" name="Rectangle 417"/>
          <p:cNvSpPr>
            <a:spLocks noChangeArrowheads="1"/>
          </p:cNvSpPr>
          <p:nvPr/>
        </p:nvSpPr>
        <p:spPr bwMode="auto">
          <a:xfrm>
            <a:off x="15139987" y="40690462"/>
            <a:ext cx="15158296" cy="2172184"/>
          </a:xfrm>
          <a:prstGeom prst="rect">
            <a:avLst/>
          </a:prstGeom>
          <a:solidFill>
            <a:srgbClr val="F9B855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143000" marR="0" lvl="0" algn="l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FORCE11 online conference: 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FORCE2021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7-9 December 2021</a:t>
            </a:r>
          </a:p>
          <a:p>
            <a:pPr marL="1143000" marR="0" lvl="0" algn="l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“Joining Forces to Advance the Future of Research Communications”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143000" marR="0" lvl="0" algn="l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Photos and poster : CC-BY-NC-SA, EPFL Library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050755" y="636668"/>
            <a:ext cx="26229220" cy="1999592"/>
          </a:xfrm>
          <a:prstGeom prst="rect">
            <a:avLst/>
          </a:prstGeom>
          <a:solidFill>
            <a:srgbClr val="FFFFFF">
              <a:alpha val="4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60012" tIns="30007" rIns="60012" bIns="30007">
            <a:spAutoFit/>
          </a:bodyPr>
          <a:lstStyle/>
          <a:p>
            <a:pPr marL="72000" defTabSz="600075">
              <a:spcBef>
                <a:spcPts val="1200"/>
              </a:spcBef>
              <a:spcAft>
                <a:spcPts val="1200"/>
              </a:spcAft>
            </a:pP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   Landscape of data repositories &amp; platforms</a:t>
            </a:r>
            <a:b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The quest for guiding researchers in choosing data dissemination platforms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657"/>
          <p:cNvSpPr txBox="1">
            <a:spLocks noChangeArrowheads="1"/>
          </p:cNvSpPr>
          <p:nvPr/>
        </p:nvSpPr>
        <p:spPr bwMode="auto">
          <a:xfrm>
            <a:off x="742884" y="3349111"/>
            <a:ext cx="9002482" cy="794520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0000" tIns="30007" rIns="360000" bIns="30007" anchor="t" anchorCtr="0">
            <a:noAutofit/>
          </a:bodyPr>
          <a:lstStyle/>
          <a:p>
            <a:pPr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Scholarly communication is slowly shifting from papers to richer content, as for instance research data and code.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Data dissemination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has a crucial role and yet it is in its infancy, with visible fragmentation of practices and tools, and too many unknowns for researchers to get onboard. </a:t>
            </a:r>
          </a:p>
          <a:p>
            <a:pPr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With our work, we want to mitigate this situation and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help researchers decide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which platforms would be best suited to disseminate their data and code. </a:t>
            </a:r>
          </a:p>
          <a:p>
            <a:pPr defTabSz="600075">
              <a:spcBef>
                <a:spcPct val="20000"/>
              </a:spcBef>
            </a:pP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table we elaborated is based on precious feedback from EPFL researchers, and its purpose is both to capture a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variety of use-cases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and to guide researchers in making their choice.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21783" y="29540705"/>
            <a:ext cx="9000000" cy="10297605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lIns="360000" rIns="360000">
            <a:noAutofit/>
          </a:bodyPr>
          <a:lstStyle/>
          <a:p>
            <a:pPr defTabSz="600075">
              <a:spcBef>
                <a:spcPct val="20000"/>
              </a:spcBef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Categorization </a:t>
            </a:r>
          </a:p>
          <a:p>
            <a:pPr defTabSz="600075">
              <a:spcBef>
                <a:spcPct val="20000"/>
              </a:spcBef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YOUR MINDMAP IS NOT MY MINDMAP</a:t>
            </a:r>
          </a:p>
          <a:p>
            <a:pPr defTabSz="600075">
              <a:spcBef>
                <a:spcPct val="20000"/>
              </a:spcBef>
            </a:pP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Once we collected the list of platforms and their specifics, we needed to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align our perspectives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(basic vocabulary + collaborative online tools + etc.), integrating our different backgrounds, different tasks, different service goals and expectations. </a:t>
            </a:r>
          </a:p>
          <a:p>
            <a:pPr font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make sure to be on the same page we tackled this complexity by structuring the information with categorization of the Data Dissemination platforms that would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make sense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both for us (the services’ representatives) and of course for the researchers.</a:t>
            </a:r>
          </a:p>
          <a:p>
            <a:pPr font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Such a categorization is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not unique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To anyone wanting to tackle a similar project, we suggest that you engage and leverage on different stakeholders, in particular: RDM experts, researchers, faculty representatives and central services. </a:t>
            </a:r>
          </a:p>
          <a:p>
            <a:pPr font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0D172D4-1067-40BD-8C1C-C75974646E1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6" t="15731" r="8648" b="18207"/>
          <a:stretch/>
        </p:blipFill>
        <p:spPr>
          <a:xfrm>
            <a:off x="725664" y="585433"/>
            <a:ext cx="2304257" cy="79208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3C0E7E83-3928-46DD-A739-26DFDC2EF4B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32" y="40872048"/>
            <a:ext cx="3155997" cy="67079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FAE6B44C-05B8-4A8D-B25F-A4FFBA0A02F3}"/>
              </a:ext>
            </a:extLst>
          </p:cNvPr>
          <p:cNvSpPr/>
          <p:nvPr/>
        </p:nvSpPr>
        <p:spPr bwMode="auto">
          <a:xfrm>
            <a:off x="20478381" y="3336114"/>
            <a:ext cx="7434072" cy="89611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0" tIns="45720" rIns="360000" bIns="45720" numCol="1" rtlCol="0" anchor="t" anchorCtr="0" compatLnSpc="1">
            <a:prstTxWarp prst="textNoShape">
              <a:avLst/>
            </a:prstTxWarp>
          </a:bodyPr>
          <a:lstStyle/>
          <a:p>
            <a:pPr defTabSz="863600"/>
            <a:r>
              <a:rPr kumimoji="0" lang="en-US" sz="4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Beyond data repos</a:t>
            </a:r>
            <a:endParaRPr kumimoji="0" lang="fr-CH" sz="4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9C7B7B5-ADD0-4251-B7BD-59CBAD7DFBA6}"/>
              </a:ext>
            </a:extLst>
          </p:cNvPr>
          <p:cNvSpPr/>
          <p:nvPr/>
        </p:nvSpPr>
        <p:spPr bwMode="auto">
          <a:xfrm>
            <a:off x="10609846" y="3337982"/>
            <a:ext cx="7432602" cy="900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0" tIns="45720" rIns="360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kumimoji="0" lang="en-US" sz="4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researchers</a:t>
            </a:r>
            <a:r>
              <a:rPr kumimoji="0" lang="fr-FR" sz="4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’ service</a:t>
            </a:r>
            <a:endParaRPr kumimoji="0" lang="fr-CH" sz="4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58699DD0-2C6B-4FD4-AA79-2B91C96624A5}"/>
              </a:ext>
            </a:extLst>
          </p:cNvPr>
          <p:cNvCxnSpPr>
            <a:cxnSpLocks/>
          </p:cNvCxnSpPr>
          <p:nvPr/>
        </p:nvCxnSpPr>
        <p:spPr bwMode="auto">
          <a:xfrm>
            <a:off x="10632943" y="3349112"/>
            <a:ext cx="9931" cy="787581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DD1E21B2-8F0E-44A8-A62C-25B74B16CA85}"/>
              </a:ext>
            </a:extLst>
          </p:cNvPr>
          <p:cNvSpPr/>
          <p:nvPr/>
        </p:nvSpPr>
        <p:spPr bwMode="auto">
          <a:xfrm>
            <a:off x="725664" y="3341870"/>
            <a:ext cx="7434072" cy="89611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0" tIns="45720" rIns="360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Open Data, but </a:t>
            </a:r>
            <a:r>
              <a:rPr kumimoji="0" lang="en-US" sz="4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kumimoji="0" lang="fr-FR" sz="4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kumimoji="0" lang="fr-CH" sz="4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14A1A318-0519-472A-99A9-E7846B013E54}"/>
              </a:ext>
            </a:extLst>
          </p:cNvPr>
          <p:cNvGrpSpPr/>
          <p:nvPr/>
        </p:nvGrpSpPr>
        <p:grpSpPr>
          <a:xfrm>
            <a:off x="8659267" y="41281233"/>
            <a:ext cx="10913859" cy="834291"/>
            <a:chOff x="14970999" y="41488702"/>
            <a:chExt cx="14894895" cy="834291"/>
          </a:xfrm>
        </p:grpSpPr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3909A0F9-4F3C-4348-9664-789E814735D6}"/>
                </a:ext>
              </a:extLst>
            </p:cNvPr>
            <p:cNvSpPr txBox="1"/>
            <p:nvPr/>
          </p:nvSpPr>
          <p:spPr>
            <a:xfrm>
              <a:off x="16312011" y="41799773"/>
              <a:ext cx="2959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CH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AF671EC-1219-494D-95AC-0F760E9CA5D1}"/>
                </a:ext>
              </a:extLst>
            </p:cNvPr>
            <p:cNvSpPr/>
            <p:nvPr/>
          </p:nvSpPr>
          <p:spPr>
            <a:xfrm>
              <a:off x="14970999" y="41488702"/>
              <a:ext cx="1489489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fr-F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BF703BE-0131-4458-B0DE-CBB20596C721}"/>
              </a:ext>
            </a:extLst>
          </p:cNvPr>
          <p:cNvSpPr/>
          <p:nvPr/>
        </p:nvSpPr>
        <p:spPr bwMode="auto">
          <a:xfrm>
            <a:off x="725664" y="12243729"/>
            <a:ext cx="7434072" cy="89611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0" tIns="45720" rIns="360000" bIns="45720" numCol="1" rtlCol="0" anchor="t" anchorCtr="0" compatLnSpc="1">
            <a:prstTxWarp prst="textNoShape">
              <a:avLst/>
            </a:prstTxWarp>
          </a:bodyPr>
          <a:lstStyle/>
          <a:p>
            <a:pPr defTabSz="863600"/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Comparative table WIP</a:t>
            </a:r>
            <a:endParaRPr lang="fr-CH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6F3A490-1D29-4BE8-8E0E-EA58CBF98562}"/>
              </a:ext>
            </a:extLst>
          </p:cNvPr>
          <p:cNvGrpSpPr/>
          <p:nvPr/>
        </p:nvGrpSpPr>
        <p:grpSpPr>
          <a:xfrm>
            <a:off x="0" y="24935362"/>
            <a:ext cx="11318172" cy="3122011"/>
            <a:chOff x="10600522" y="11306913"/>
            <a:chExt cx="3537220" cy="4148154"/>
          </a:xfrm>
          <a:solidFill>
            <a:srgbClr val="FF0000"/>
          </a:solidFill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830DFCD-5F99-4B09-88A2-BD7EABA2C004}"/>
                </a:ext>
              </a:extLst>
            </p:cNvPr>
            <p:cNvSpPr/>
            <p:nvPr/>
          </p:nvSpPr>
          <p:spPr bwMode="auto">
            <a:xfrm>
              <a:off x="10600522" y="11306913"/>
              <a:ext cx="3537220" cy="4148154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63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H" sz="2300" b="0" i="0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F11C84C-4864-46B6-876B-82AC94C390BC}"/>
                </a:ext>
              </a:extLst>
            </p:cNvPr>
            <p:cNvSpPr/>
            <p:nvPr/>
          </p:nvSpPr>
          <p:spPr>
            <a:xfrm>
              <a:off x="11705136" y="11614483"/>
              <a:ext cx="2218020" cy="3352300"/>
            </a:xfrm>
            <a:prstGeom prst="rect">
              <a:avLst/>
            </a:prstGeom>
            <a:grpFill/>
          </p:spPr>
          <p:txBody>
            <a:bodyPr wrap="square" lIns="72000" rIns="72000" anchor="ctr" anchorCtr="0">
              <a:noAutofit/>
            </a:bodyPr>
            <a:lstStyle/>
            <a:p>
              <a:pPr defTabSz="863600"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This poster and a static version of the </a:t>
              </a:r>
              <a:r>
                <a:rPr lang="en-US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 Dissemination table</a:t>
              </a:r>
              <a:r>
                <a: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in their current form </a:t>
              </a:r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are</a:t>
              </a:r>
              <a:r>
                <a: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3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freely available</a:t>
              </a: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at</a:t>
              </a:r>
            </a:p>
            <a:p>
              <a:pPr algn="ctr" defTabSz="863600">
                <a:defRPr/>
              </a:pPr>
              <a:b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go.epfl.ch/FORCE21epfl</a:t>
              </a:r>
              <a:endParaRPr lang="LID4096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361DDC7C-09E8-472C-BE0A-0A03EDE2C9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03" y="41671447"/>
            <a:ext cx="3963303" cy="927311"/>
          </a:xfrm>
          <a:prstGeom prst="rect">
            <a:avLst/>
          </a:prstGeom>
        </p:spPr>
      </p:pic>
      <p:cxnSp>
        <p:nvCxnSpPr>
          <p:cNvPr id="50" name="Connecteur droit 46">
            <a:extLst>
              <a:ext uri="{FF2B5EF4-FFF2-40B4-BE49-F238E27FC236}">
                <a16:creationId xmlns:a16="http://schemas.microsoft.com/office/drawing/2014/main" id="{4A83E55D-4B6F-41AA-9521-1AD5C9176C03}"/>
              </a:ext>
            </a:extLst>
          </p:cNvPr>
          <p:cNvCxnSpPr>
            <a:cxnSpLocks/>
          </p:cNvCxnSpPr>
          <p:nvPr/>
        </p:nvCxnSpPr>
        <p:spPr bwMode="auto">
          <a:xfrm>
            <a:off x="3768091" y="12282133"/>
            <a:ext cx="25800231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Connecteur droit 35">
            <a:extLst>
              <a:ext uri="{FF2B5EF4-FFF2-40B4-BE49-F238E27FC236}">
                <a16:creationId xmlns:a16="http://schemas.microsoft.com/office/drawing/2014/main" id="{0E6CEEC6-2611-4FB9-A839-1F21FD1C7CC1}"/>
              </a:ext>
            </a:extLst>
          </p:cNvPr>
          <p:cNvCxnSpPr>
            <a:cxnSpLocks/>
          </p:cNvCxnSpPr>
          <p:nvPr/>
        </p:nvCxnSpPr>
        <p:spPr bwMode="auto">
          <a:xfrm flipH="1">
            <a:off x="728552" y="3349112"/>
            <a:ext cx="24552" cy="7825209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Connecteur droit 35">
            <a:extLst>
              <a:ext uri="{FF2B5EF4-FFF2-40B4-BE49-F238E27FC236}">
                <a16:creationId xmlns:a16="http://schemas.microsoft.com/office/drawing/2014/main" id="{B7838852-043E-4BCE-B5EB-85A0478BB7E4}"/>
              </a:ext>
            </a:extLst>
          </p:cNvPr>
          <p:cNvCxnSpPr>
            <a:cxnSpLocks/>
          </p:cNvCxnSpPr>
          <p:nvPr/>
        </p:nvCxnSpPr>
        <p:spPr bwMode="auto">
          <a:xfrm>
            <a:off x="20507354" y="3365857"/>
            <a:ext cx="33159" cy="781025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DA75E7F8-24F5-422A-8258-0CE2040FD3EE}"/>
              </a:ext>
            </a:extLst>
          </p:cNvPr>
          <p:cNvSpPr txBox="1"/>
          <p:nvPr/>
        </p:nvSpPr>
        <p:spPr>
          <a:xfrm>
            <a:off x="745365" y="13277466"/>
            <a:ext cx="9826404" cy="71711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Based on EPFL researchers’ input and on our experience, we divide the data dissemination solutions in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8 categories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table is composed by:</a:t>
            </a:r>
          </a:p>
          <a:p>
            <a:pPr marL="233363" lvl="1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10 tabs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 the 1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tab contains the 8 definitions of data dissemination solutions, plus 8 tabs corresponding to each data dissemination type, and finally a tab for uncategorized platforms.</a:t>
            </a:r>
          </a:p>
          <a:p>
            <a:pPr marL="233363" lvl="1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22 columns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or more for each category tab: ranging from general information (ex. research domain, managing institution, country), to information about pricing, handling of private data, findability, sharing, etc.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79A04C-A31A-4DF5-8684-54F5AD330B4B}"/>
              </a:ext>
            </a:extLst>
          </p:cNvPr>
          <p:cNvSpPr/>
          <p:nvPr/>
        </p:nvSpPr>
        <p:spPr>
          <a:xfrm>
            <a:off x="10603483" y="29532407"/>
            <a:ext cx="9000000" cy="10297606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lIns="360000" rIns="360000">
            <a:noAutofit/>
          </a:bodyPr>
          <a:lstStyle/>
          <a:p>
            <a:pPr defTabSz="600075">
              <a:spcBef>
                <a:spcPct val="20000"/>
              </a:spcBef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Collecting information</a:t>
            </a:r>
            <a:b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INFORMATION IS POWER, TO EMPOWER</a:t>
            </a:r>
            <a:endParaRPr lang="en-GB" sz="2800" b="1" dirty="0">
              <a:solidFill>
                <a:srgbClr val="484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 our own knowledge of platforms for data and code dissemination is limited, we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surveyed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EPFL researchers, asking for the platforms they use. Once we listed the used platforms, we did the online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due diligence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get information for each platform.</a:t>
            </a:r>
          </a:p>
          <a:p>
            <a:pPr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Ideally, the table should be self-explanatory, however the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fragmented landscape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for data dissemination exacerbates this challenge.</a:t>
            </a:r>
          </a:p>
          <a:p>
            <a:pPr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For ex., while </a:t>
            </a: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re3data.org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is a great resource for data repositories, it leaves out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basic information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 pricing, max allowed size of datasets, physical servers' location, etc. We also contacted directly some platform providers to get the information.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403B2FE-1712-4647-BD9C-8E607EAC88F3}"/>
              </a:ext>
            </a:extLst>
          </p:cNvPr>
          <p:cNvSpPr/>
          <p:nvPr/>
        </p:nvSpPr>
        <p:spPr bwMode="auto">
          <a:xfrm>
            <a:off x="10603483" y="29532407"/>
            <a:ext cx="6400800" cy="900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0" tIns="45720" rIns="360000" bIns="45720" numCol="1" rtlCol="0" anchor="t" anchorCtr="0" compatLnSpc="1">
            <a:prstTxWarp prst="textNoShape">
              <a:avLst/>
            </a:prstTxWarp>
          </a:bodyPr>
          <a:lstStyle/>
          <a:p>
            <a:pPr defTabSz="863600"/>
            <a:r>
              <a:rPr lang="fr-FR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challenges</a:t>
            </a:r>
            <a:endParaRPr lang="fr-CH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7F2BB58-0AF0-48CD-8214-1D107B44FC29}"/>
              </a:ext>
            </a:extLst>
          </p:cNvPr>
          <p:cNvSpPr/>
          <p:nvPr/>
        </p:nvSpPr>
        <p:spPr>
          <a:xfrm>
            <a:off x="729822" y="29514883"/>
            <a:ext cx="9000000" cy="10323428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lIns="360000" rIns="360000">
            <a:noAutofit/>
          </a:bodyPr>
          <a:lstStyle/>
          <a:p>
            <a:pPr defTabSz="600075">
              <a:spcBef>
                <a:spcPct val="20000"/>
              </a:spcBef>
            </a:pPr>
            <a:b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WHO PUT THE HANDS ON THIS PROJECT</a:t>
            </a:r>
            <a:endParaRPr lang="en-GB" sz="3600" b="1" dirty="0">
              <a:solidFill>
                <a:srgbClr val="484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00075">
              <a:spcBef>
                <a:spcPct val="20000"/>
              </a:spcBef>
            </a:pPr>
            <a:endParaRPr lang="en-GB" sz="2800" b="1" dirty="0">
              <a:solidFill>
                <a:srgbClr val="484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0200" defTabSz="600075">
              <a:spcBef>
                <a:spcPct val="20000"/>
              </a:spcBef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Miriam Braskova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Scientific advisor 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@ EPFL School of Engineering</a:t>
            </a:r>
          </a:p>
          <a:p>
            <a:pPr marL="1600200"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0200" defTabSz="600075">
              <a:spcBef>
                <a:spcPct val="20000"/>
              </a:spcBef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Eliane Blumer</a:t>
            </a:r>
            <a:endParaRPr 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0200" defTabSz="600075">
              <a:spcBef>
                <a:spcPct val="20000"/>
              </a:spcBef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Coordinator or the EPFL RDM team 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@ EPFL Library</a:t>
            </a:r>
          </a:p>
          <a:p>
            <a:pPr marL="1600200"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0200" defTabSz="600075">
              <a:spcBef>
                <a:spcPct val="20000"/>
              </a:spcBef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Francesco Varrato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Data Librarian and RDM trainer 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@ EPFL Library</a:t>
            </a:r>
          </a:p>
          <a:p>
            <a:pPr marL="1600200"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00200" defTabSz="600075">
              <a:spcBef>
                <a:spcPct val="20000"/>
              </a:spcBef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Charlotte Weil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Data Scientist 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@ EPFL School of Architecture, Civil 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Environmental Engineering</a:t>
            </a:r>
          </a:p>
          <a:p>
            <a:pPr defTabSz="600075">
              <a:spcBef>
                <a:spcPct val="20000"/>
              </a:spcBef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A picture containing text, person, person&#10;&#10;Description automatically generated">
            <a:extLst>
              <a:ext uri="{FF2B5EF4-FFF2-40B4-BE49-F238E27FC236}">
                <a16:creationId xmlns:a16="http://schemas.microsoft.com/office/drawing/2014/main" id="{94B44217-B8F5-4BD8-B5C0-9538318944F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grayscl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47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711" t="5975" r="8903" b="27863"/>
          <a:stretch/>
        </p:blipFill>
        <p:spPr>
          <a:xfrm>
            <a:off x="961029" y="31581319"/>
            <a:ext cx="1547657" cy="1478978"/>
          </a:xfrm>
          <a:prstGeom prst="rect">
            <a:avLst/>
          </a:prstGeom>
        </p:spPr>
      </p:pic>
      <p:pic>
        <p:nvPicPr>
          <p:cNvPr id="17" name="Picture 16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56B29E99-724E-454B-8045-97AFEA27660D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5"/>
          <a:stretch/>
        </p:blipFill>
        <p:spPr>
          <a:xfrm>
            <a:off x="954411" y="33514092"/>
            <a:ext cx="1547406" cy="1466471"/>
          </a:xfrm>
          <a:prstGeom prst="rect">
            <a:avLst/>
          </a:prstGeom>
        </p:spPr>
      </p:pic>
      <p:pic>
        <p:nvPicPr>
          <p:cNvPr id="19" name="Picture 1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AAD90E24-F7D2-41F9-B35F-359AE712A2BF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" t="3228" r="1" b="28670"/>
          <a:stretch/>
        </p:blipFill>
        <p:spPr>
          <a:xfrm>
            <a:off x="959444" y="35439960"/>
            <a:ext cx="1542055" cy="1466471"/>
          </a:xfrm>
          <a:prstGeom prst="rect">
            <a:avLst/>
          </a:prstGeom>
        </p:spPr>
      </p:pic>
      <p:pic>
        <p:nvPicPr>
          <p:cNvPr id="24" name="Picture 23" descr="A person with curly hair&#10;&#10;Description automatically generated with medium confidence">
            <a:extLst>
              <a:ext uri="{FF2B5EF4-FFF2-40B4-BE49-F238E27FC236}">
                <a16:creationId xmlns:a16="http://schemas.microsoft.com/office/drawing/2014/main" id="{12AA1D1E-CA48-40A3-BCE7-D33C4690FDCF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0" b="17929"/>
          <a:stretch/>
        </p:blipFill>
        <p:spPr>
          <a:xfrm>
            <a:off x="960191" y="37389773"/>
            <a:ext cx="1548590" cy="14546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8EBBF3-18B9-4514-B23D-D436254EA9D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31990" y="25166847"/>
            <a:ext cx="2641552" cy="264155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693E91B4-BFF1-4B6C-BCEB-F604DCEE0A26}"/>
              </a:ext>
            </a:extLst>
          </p:cNvPr>
          <p:cNvSpPr txBox="1"/>
          <p:nvPr/>
        </p:nvSpPr>
        <p:spPr>
          <a:xfrm>
            <a:off x="859501" y="14403804"/>
            <a:ext cx="8999192" cy="1815882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563563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repositories</a:t>
            </a:r>
          </a:p>
          <a:p>
            <a:pPr marL="563563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archives</a:t>
            </a:r>
          </a:p>
          <a:p>
            <a:pPr marL="563563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banks</a:t>
            </a:r>
          </a:p>
          <a:p>
            <a:pPr marL="563563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Cloud storage</a:t>
            </a:r>
          </a:p>
          <a:p>
            <a:pPr marL="563563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Code repositories</a:t>
            </a:r>
          </a:p>
          <a:p>
            <a:pPr marL="563563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ELN / LIMS</a:t>
            </a:r>
          </a:p>
          <a:p>
            <a:pPr marL="563563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analysis platforms</a:t>
            </a:r>
          </a:p>
          <a:p>
            <a:pPr marL="563563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 infrastructure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1FD3235-33DB-4DE1-A7E9-5FAD2231D147}"/>
              </a:ext>
            </a:extLst>
          </p:cNvPr>
          <p:cNvSpPr txBox="1"/>
          <p:nvPr/>
        </p:nvSpPr>
        <p:spPr>
          <a:xfrm>
            <a:off x="731032" y="20488478"/>
            <a:ext cx="10237859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Because it is still </a:t>
            </a:r>
            <a:r>
              <a:rPr lang="LID4096" sz="3200" b="1" dirty="0">
                <a:latin typeface="Arial" panose="020B0604020202020204" pitchFamily="34" charset="0"/>
                <a:cs typeface="Arial" panose="020B0604020202020204" pitchFamily="34" charset="0"/>
              </a:rPr>
              <a:t>work in progress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because of two main challenges, v</a:t>
            </a:r>
            <a:r>
              <a:rPr lang="LID4096" sz="2800" dirty="0">
                <a:latin typeface="Arial" panose="020B0604020202020204" pitchFamily="34" charset="0"/>
                <a:cs typeface="Arial" panose="020B0604020202020204" pitchFamily="34" charset="0"/>
              </a:rPr>
              <a:t>oids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are a natural component of</a:t>
            </a:r>
            <a:r>
              <a:rPr lang="LID4096" sz="2800" dirty="0">
                <a:latin typeface="Arial" panose="020B0604020202020204" pitchFamily="34" charset="0"/>
                <a:cs typeface="Arial" panose="020B0604020202020204" pitchFamily="34" charset="0"/>
              </a:rPr>
              <a:t> the table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we will explore these ideas for improvement: </a:t>
            </a:r>
          </a:p>
          <a:p>
            <a:pPr marL="681038" indent="-447675">
              <a:buClr>
                <a:srgbClr val="FF0000"/>
              </a:buClr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Streamline the information and fill the voids! </a:t>
            </a:r>
          </a:p>
          <a:p>
            <a:pPr marL="681038" indent="-447675">
              <a:buClr>
                <a:srgbClr val="FF0000"/>
              </a:buClr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Publish it as a filtrable table and collaborative spreadsheet </a:t>
            </a:r>
          </a:p>
          <a:p>
            <a:pPr marL="681038" indent="-447675">
              <a:buClr>
                <a:srgbClr val="FF0000"/>
              </a:buClr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Create a short guide to accompany the researchers</a:t>
            </a:r>
          </a:p>
          <a:p>
            <a:pPr marL="681038" indent="-447675">
              <a:buClr>
                <a:srgbClr val="FF0000"/>
              </a:buClr>
              <a:buAutoNum type="arabicPeriod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Make it evolve as a Decision tree or Chatbot or other form</a:t>
            </a:r>
            <a:endParaRPr lang="LID4096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E6B35C2-E729-4EA5-AD71-47BAA0CA8A0A}"/>
              </a:ext>
            </a:extLst>
          </p:cNvPr>
          <p:cNvSpPr/>
          <p:nvPr/>
        </p:nvSpPr>
        <p:spPr bwMode="auto">
          <a:xfrm>
            <a:off x="682215" y="29532407"/>
            <a:ext cx="6400800" cy="900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0" tIns="45720" rIns="360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Contributors</a:t>
            </a:r>
          </a:p>
        </p:txBody>
      </p:sp>
      <p:cxnSp>
        <p:nvCxnSpPr>
          <p:cNvPr id="43" name="Connecteur droit 35">
            <a:extLst>
              <a:ext uri="{FF2B5EF4-FFF2-40B4-BE49-F238E27FC236}">
                <a16:creationId xmlns:a16="http://schemas.microsoft.com/office/drawing/2014/main" id="{05ACC619-CA93-46CF-98CA-CA0BF986C9F6}"/>
              </a:ext>
            </a:extLst>
          </p:cNvPr>
          <p:cNvCxnSpPr>
            <a:cxnSpLocks/>
          </p:cNvCxnSpPr>
          <p:nvPr/>
        </p:nvCxnSpPr>
        <p:spPr bwMode="auto">
          <a:xfrm flipH="1">
            <a:off x="682215" y="29532407"/>
            <a:ext cx="7739" cy="10297605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599CA99-552F-42DC-8B90-5FB4B3C2B91D}"/>
              </a:ext>
            </a:extLst>
          </p:cNvPr>
          <p:cNvCxnSpPr>
            <a:cxnSpLocks/>
          </p:cNvCxnSpPr>
          <p:nvPr/>
        </p:nvCxnSpPr>
        <p:spPr bwMode="auto">
          <a:xfrm>
            <a:off x="10603483" y="29508224"/>
            <a:ext cx="18921617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BE65ACFB-B102-4AC2-9BD0-092139897437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r="16722"/>
          <a:stretch/>
        </p:blipFill>
        <p:spPr>
          <a:xfrm>
            <a:off x="12431358" y="16899912"/>
            <a:ext cx="17090425" cy="111382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71972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150284a3-bbbb-421c-a6ab-14fe3da1952a"/>
  <p:tag name="TPVERSION" val="8"/>
  <p:tag name="TPFULLVERSION" val="8.2.0.30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1107</Words>
  <Application>Microsoft Office PowerPoint</Application>
  <PresentationFormat>Custom</PresentationFormat>
  <Paragraphs>96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CIDFont+F5</vt:lpstr>
      <vt:lpstr>Times New Roman</vt:lpstr>
      <vt:lpstr>Wingdings</vt:lpstr>
      <vt:lpstr>Modèle par défaut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literacy, data literacy and pedagogical skills</dc:title>
  <dc:creator>Mathilde Panes;Eliane Blumer;Guilaine Baud-Vittoz</dc:creator>
  <dc:description>Poster pour LIBER 2014, Riga</dc:description>
  <cp:lastModifiedBy>francesco varrato</cp:lastModifiedBy>
  <cp:revision>750</cp:revision>
  <dcterms:created xsi:type="dcterms:W3CDTF">2007-06-11T03:24:45Z</dcterms:created>
  <dcterms:modified xsi:type="dcterms:W3CDTF">2021-12-09T08:22:51Z</dcterms:modified>
</cp:coreProperties>
</file>